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Default Extension="wmf" ContentType="image/x-wmf"/>
  <Override PartName="/ppt/notesSlides/notesSlide4.xml" ContentType="application/vnd.openxmlformats-officedocument.presentationml.notesSlid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theme/theme5.xml" ContentType="application/vnd.openxmlformats-officedocument.theme+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ppt/slideMasters/slideMaster3.xml" ContentType="application/vnd.openxmlformats-officedocument.presentationml.slideMaster+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embeddings/oleObject1.bin" ContentType="application/vnd.openxmlformats-officedocument.oleObject"/>
  <Override PartName="/ppt/slides/slide34.xml" ContentType="application/vnd.openxmlformats-officedocument.presentationml.slide+xml"/>
  <Override PartName="/ppt/slideLayouts/slideLayout28.xml" ContentType="application/vnd.openxmlformats-officedocument.presentationml.slideLayout+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theme/themeOverride1.xml" ContentType="application/vnd.openxmlformats-officedocument.themeOverride+xml"/>
  <Override PartName="/ppt/slides/slide15.xml" ContentType="application/vnd.openxmlformats-officedocument.presentationml.slide+xml"/>
  <Override PartName="/ppt/slideLayouts/slideLayout31.xml" ContentType="application/vnd.openxmlformats-officedocument.presentationml.slideLayout+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4710" r:id="rId1"/>
    <p:sldMasterId id="2147484370" r:id="rId2"/>
    <p:sldMasterId id="2147484394" r:id="rId3"/>
  </p:sldMasterIdLst>
  <p:notesMasterIdLst>
    <p:notesMasterId r:id="rId44"/>
  </p:notesMasterIdLst>
  <p:handoutMasterIdLst>
    <p:handoutMasterId r:id="rId45"/>
  </p:handoutMasterIdLst>
  <p:sldIdLst>
    <p:sldId id="1389" r:id="rId4"/>
    <p:sldId id="2218" r:id="rId5"/>
    <p:sldId id="2276" r:id="rId6"/>
    <p:sldId id="2275" r:id="rId7"/>
    <p:sldId id="2268" r:id="rId8"/>
    <p:sldId id="2270" r:id="rId9"/>
    <p:sldId id="2271" r:id="rId10"/>
    <p:sldId id="2272" r:id="rId11"/>
    <p:sldId id="2273" r:id="rId12"/>
    <p:sldId id="2274" r:id="rId13"/>
    <p:sldId id="2221" r:id="rId14"/>
    <p:sldId id="2219" r:id="rId15"/>
    <p:sldId id="2222" r:id="rId16"/>
    <p:sldId id="2223" r:id="rId17"/>
    <p:sldId id="2224" r:id="rId18"/>
    <p:sldId id="2225" r:id="rId19"/>
    <p:sldId id="2229" r:id="rId20"/>
    <p:sldId id="2260" r:id="rId21"/>
    <p:sldId id="2262" r:id="rId22"/>
    <p:sldId id="2261" r:id="rId23"/>
    <p:sldId id="2263" r:id="rId24"/>
    <p:sldId id="2264" r:id="rId25"/>
    <p:sldId id="2265" r:id="rId26"/>
    <p:sldId id="2234" r:id="rId27"/>
    <p:sldId id="2220" r:id="rId28"/>
    <p:sldId id="2227" r:id="rId29"/>
    <p:sldId id="2256" r:id="rId30"/>
    <p:sldId id="2257" r:id="rId31"/>
    <p:sldId id="2258" r:id="rId32"/>
    <p:sldId id="2238" r:id="rId33"/>
    <p:sldId id="2254" r:id="rId34"/>
    <p:sldId id="2255" r:id="rId35"/>
    <p:sldId id="2277" r:id="rId36"/>
    <p:sldId id="2246" r:id="rId37"/>
    <p:sldId id="2243" r:id="rId38"/>
    <p:sldId id="2245" r:id="rId39"/>
    <p:sldId id="2278" r:id="rId40"/>
    <p:sldId id="2249" r:id="rId41"/>
    <p:sldId id="2250" r:id="rId42"/>
    <p:sldId id="1771" r:id="rId43"/>
  </p:sldIdLst>
  <p:sldSz cx="9144000" cy="6858000" type="screen4x3"/>
  <p:notesSz cx="6997700" cy="9283700"/>
  <p:defaultTextStyle>
    <a:defPPr>
      <a:defRPr lang="en-US"/>
    </a:defPPr>
    <a:lvl1pPr algn="l" rtl="0" eaLnBrk="0" fontAlgn="base" hangingPunct="0">
      <a:spcBef>
        <a:spcPct val="0"/>
      </a:spcBef>
      <a:spcAft>
        <a:spcPct val="0"/>
      </a:spcAft>
      <a:defRPr b="1" kern="1200">
        <a:solidFill>
          <a:schemeClr val="tx1"/>
        </a:solidFill>
        <a:latin typeface="Neutra Text" pitchFamily="50" charset="0"/>
        <a:ea typeface="+mn-ea"/>
        <a:cs typeface="+mn-cs"/>
      </a:defRPr>
    </a:lvl1pPr>
    <a:lvl2pPr marL="457200" algn="l" rtl="0" eaLnBrk="0" fontAlgn="base" hangingPunct="0">
      <a:spcBef>
        <a:spcPct val="0"/>
      </a:spcBef>
      <a:spcAft>
        <a:spcPct val="0"/>
      </a:spcAft>
      <a:defRPr b="1" kern="1200">
        <a:solidFill>
          <a:schemeClr val="tx1"/>
        </a:solidFill>
        <a:latin typeface="Neutra Text" pitchFamily="50" charset="0"/>
        <a:ea typeface="+mn-ea"/>
        <a:cs typeface="+mn-cs"/>
      </a:defRPr>
    </a:lvl2pPr>
    <a:lvl3pPr marL="914400" algn="l" rtl="0" eaLnBrk="0" fontAlgn="base" hangingPunct="0">
      <a:spcBef>
        <a:spcPct val="0"/>
      </a:spcBef>
      <a:spcAft>
        <a:spcPct val="0"/>
      </a:spcAft>
      <a:defRPr b="1" kern="1200">
        <a:solidFill>
          <a:schemeClr val="tx1"/>
        </a:solidFill>
        <a:latin typeface="Neutra Text" pitchFamily="50" charset="0"/>
        <a:ea typeface="+mn-ea"/>
        <a:cs typeface="+mn-cs"/>
      </a:defRPr>
    </a:lvl3pPr>
    <a:lvl4pPr marL="1371600" algn="l" rtl="0" eaLnBrk="0" fontAlgn="base" hangingPunct="0">
      <a:spcBef>
        <a:spcPct val="0"/>
      </a:spcBef>
      <a:spcAft>
        <a:spcPct val="0"/>
      </a:spcAft>
      <a:defRPr b="1" kern="1200">
        <a:solidFill>
          <a:schemeClr val="tx1"/>
        </a:solidFill>
        <a:latin typeface="Neutra Text" pitchFamily="50" charset="0"/>
        <a:ea typeface="+mn-ea"/>
        <a:cs typeface="+mn-cs"/>
      </a:defRPr>
    </a:lvl4pPr>
    <a:lvl5pPr marL="1828800" algn="l" rtl="0" eaLnBrk="0" fontAlgn="base" hangingPunct="0">
      <a:spcBef>
        <a:spcPct val="0"/>
      </a:spcBef>
      <a:spcAft>
        <a:spcPct val="0"/>
      </a:spcAft>
      <a:defRPr b="1" kern="1200">
        <a:solidFill>
          <a:schemeClr val="tx1"/>
        </a:solidFill>
        <a:latin typeface="Neutra Text" pitchFamily="50" charset="0"/>
        <a:ea typeface="+mn-ea"/>
        <a:cs typeface="+mn-cs"/>
      </a:defRPr>
    </a:lvl5pPr>
    <a:lvl6pPr marL="2286000" algn="l" defTabSz="914400" rtl="0" eaLnBrk="1" latinLnBrk="0" hangingPunct="1">
      <a:defRPr b="1" kern="1200">
        <a:solidFill>
          <a:schemeClr val="tx1"/>
        </a:solidFill>
        <a:latin typeface="Neutra Text" pitchFamily="50" charset="0"/>
        <a:ea typeface="+mn-ea"/>
        <a:cs typeface="+mn-cs"/>
      </a:defRPr>
    </a:lvl6pPr>
    <a:lvl7pPr marL="2743200" algn="l" defTabSz="914400" rtl="0" eaLnBrk="1" latinLnBrk="0" hangingPunct="1">
      <a:defRPr b="1" kern="1200">
        <a:solidFill>
          <a:schemeClr val="tx1"/>
        </a:solidFill>
        <a:latin typeface="Neutra Text" pitchFamily="50" charset="0"/>
        <a:ea typeface="+mn-ea"/>
        <a:cs typeface="+mn-cs"/>
      </a:defRPr>
    </a:lvl7pPr>
    <a:lvl8pPr marL="3200400" algn="l" defTabSz="914400" rtl="0" eaLnBrk="1" latinLnBrk="0" hangingPunct="1">
      <a:defRPr b="1" kern="1200">
        <a:solidFill>
          <a:schemeClr val="tx1"/>
        </a:solidFill>
        <a:latin typeface="Neutra Text" pitchFamily="50" charset="0"/>
        <a:ea typeface="+mn-ea"/>
        <a:cs typeface="+mn-cs"/>
      </a:defRPr>
    </a:lvl8pPr>
    <a:lvl9pPr marL="3657600" algn="l" defTabSz="914400" rtl="0" eaLnBrk="1" latinLnBrk="0" hangingPunct="1">
      <a:defRPr b="1" kern="1200">
        <a:solidFill>
          <a:schemeClr val="tx1"/>
        </a:solidFill>
        <a:latin typeface="Neutra Text" pitchFamily="5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prstClr val="red"/>
    </p:penClr>
  </p:showPr>
  <p:clrMru>
    <a:srgbClr val="E7E7E7"/>
    <a:srgbClr val="C3FFD1"/>
    <a:srgbClr val="FFFFFF"/>
    <a:srgbClr val="B4E7BF"/>
    <a:srgbClr val="010000"/>
    <a:srgbClr val="9F0000"/>
    <a:srgbClr val="B90000"/>
    <a:srgbClr val="FF5050"/>
    <a:srgbClr val="333333"/>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1197" autoAdjust="0"/>
    <p:restoredTop sz="80364" autoAdjust="0"/>
  </p:normalViewPr>
  <p:slideViewPr>
    <p:cSldViewPr snapToGrid="0">
      <p:cViewPr>
        <p:scale>
          <a:sx n="75" d="100"/>
          <a:sy n="75" d="100"/>
        </p:scale>
        <p:origin x="-920" y="-200"/>
      </p:cViewPr>
      <p:guideLst>
        <p:guide orient="horz" pos="2160"/>
        <p:guide pos="2880"/>
        <p:guide pos="43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59" d="100"/>
          <a:sy n="59" d="100"/>
        </p:scale>
        <p:origin x="-2484" y="-84"/>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6.xml"/><Relationship Id="rId7" Type="http://schemas.openxmlformats.org/officeDocument/2006/relationships/slide" Target="slides/slide4.xml"/><Relationship Id="rId43" Type="http://schemas.openxmlformats.org/officeDocument/2006/relationships/slide" Target="slides/slide40.xml"/><Relationship Id="rId25" Type="http://schemas.openxmlformats.org/officeDocument/2006/relationships/slide" Target="slides/slide22.xml"/><Relationship Id="rId10" Type="http://schemas.openxmlformats.org/officeDocument/2006/relationships/slide" Target="slides/slide7.xml"/><Relationship Id="rId50" Type="http://schemas.openxmlformats.org/officeDocument/2006/relationships/tableStyles" Target="tableStyles.xml"/><Relationship Id="rId17" Type="http://schemas.openxmlformats.org/officeDocument/2006/relationships/slide" Target="slides/slide14.xml"/><Relationship Id="rId9" Type="http://schemas.openxmlformats.org/officeDocument/2006/relationships/slide" Target="slides/slide6.xml"/><Relationship Id="rId18" Type="http://schemas.openxmlformats.org/officeDocument/2006/relationships/slide" Target="slides/slide15.xml"/><Relationship Id="rId27" Type="http://schemas.openxmlformats.org/officeDocument/2006/relationships/slide" Target="slides/slide24.xml"/><Relationship Id="rId14" Type="http://schemas.openxmlformats.org/officeDocument/2006/relationships/slide" Target="slides/slide11.xml"/><Relationship Id="rId4" Type="http://schemas.openxmlformats.org/officeDocument/2006/relationships/slide" Target="slides/slide1.xml"/><Relationship Id="rId28" Type="http://schemas.openxmlformats.org/officeDocument/2006/relationships/slide" Target="slides/slide25.xml"/><Relationship Id="rId45" Type="http://schemas.openxmlformats.org/officeDocument/2006/relationships/handoutMaster" Target="handoutMasters/handoutMaster1.xml"/><Relationship Id="rId42" Type="http://schemas.openxmlformats.org/officeDocument/2006/relationships/slide" Target="slides/slide39.xml"/><Relationship Id="rId6" Type="http://schemas.openxmlformats.org/officeDocument/2006/relationships/slide" Target="slides/slide3.xml"/><Relationship Id="rId49" Type="http://schemas.openxmlformats.org/officeDocument/2006/relationships/theme" Target="theme/theme1.xml"/><Relationship Id="rId44" Type="http://schemas.openxmlformats.org/officeDocument/2006/relationships/notesMaster" Target="notesMasters/notesMaster1.xml"/><Relationship Id="rId19" Type="http://schemas.openxmlformats.org/officeDocument/2006/relationships/slide" Target="slides/slide16.xml"/><Relationship Id="rId38" Type="http://schemas.openxmlformats.org/officeDocument/2006/relationships/slide" Target="slides/slide35.xml"/><Relationship Id="rId20" Type="http://schemas.openxmlformats.org/officeDocument/2006/relationships/slide" Target="slides/slide17.xml"/><Relationship Id="rId2" Type="http://schemas.openxmlformats.org/officeDocument/2006/relationships/slideMaster" Target="slideMasters/slideMaster2.xml"/><Relationship Id="rId46" Type="http://schemas.openxmlformats.org/officeDocument/2006/relationships/printerSettings" Target="printerSettings/printerSettings1.bin"/><Relationship Id="rId35" Type="http://schemas.openxmlformats.org/officeDocument/2006/relationships/slide" Target="slides/slide32.xml"/><Relationship Id="rId31" Type="http://schemas.openxmlformats.org/officeDocument/2006/relationships/slide" Target="slides/slide28.xml"/><Relationship Id="rId34" Type="http://schemas.openxmlformats.org/officeDocument/2006/relationships/slide" Target="slides/slide31.xml"/><Relationship Id="rId40" Type="http://schemas.openxmlformats.org/officeDocument/2006/relationships/slide" Target="slides/slide37.xml"/><Relationship Id="rId36" Type="http://schemas.openxmlformats.org/officeDocument/2006/relationships/slide" Target="slides/slide33.xml"/><Relationship Id="rId1" Type="http://schemas.openxmlformats.org/officeDocument/2006/relationships/slideMaster" Target="slideMasters/slideMaster1.xml"/><Relationship Id="rId24" Type="http://schemas.openxmlformats.org/officeDocument/2006/relationships/slide" Target="slides/slide21.xml"/><Relationship Id="rId47" Type="http://schemas.openxmlformats.org/officeDocument/2006/relationships/presProps" Target="presProps.xml"/><Relationship Id="rId48" Type="http://schemas.openxmlformats.org/officeDocument/2006/relationships/viewProps" Target="viewProps.xml"/><Relationship Id="rId8" Type="http://schemas.openxmlformats.org/officeDocument/2006/relationships/slide" Target="slides/slide5.xml"/><Relationship Id="rId13" Type="http://schemas.openxmlformats.org/officeDocument/2006/relationships/slide" Target="slides/slide10.xml"/><Relationship Id="rId32" Type="http://schemas.openxmlformats.org/officeDocument/2006/relationships/slide" Target="slides/slide29.xml"/><Relationship Id="rId37" Type="http://schemas.openxmlformats.org/officeDocument/2006/relationships/slide" Target="slides/slide34.xml"/><Relationship Id="rId12" Type="http://schemas.openxmlformats.org/officeDocument/2006/relationships/slide" Target="slides/slide9.xml"/><Relationship Id="rId3" Type="http://schemas.openxmlformats.org/officeDocument/2006/relationships/slideMaster" Target="slideMasters/slideMaster3.xml"/><Relationship Id="rId23" Type="http://schemas.openxmlformats.org/officeDocument/2006/relationships/slide" Target="slides/slide20.xml"/><Relationship Id="rId26" Type="http://schemas.openxmlformats.org/officeDocument/2006/relationships/slide" Target="slides/slide23.xml"/><Relationship Id="rId30" Type="http://schemas.openxmlformats.org/officeDocument/2006/relationships/slide" Target="slides/slide27.xml"/><Relationship Id="rId11" Type="http://schemas.openxmlformats.org/officeDocument/2006/relationships/slide" Target="slides/slide8.xml"/><Relationship Id="rId29" Type="http://schemas.openxmlformats.org/officeDocument/2006/relationships/slide" Target="slides/slide26.xml"/><Relationship Id="rId16" Type="http://schemas.openxmlformats.org/officeDocument/2006/relationships/slide" Target="slides/slide13.xml"/><Relationship Id="rId33" Type="http://schemas.openxmlformats.org/officeDocument/2006/relationships/slide" Target="slides/slide30.xml"/><Relationship Id="rId41" Type="http://schemas.openxmlformats.org/officeDocument/2006/relationships/slide" Target="slides/slide38.xml"/><Relationship Id="rId5" Type="http://schemas.openxmlformats.org/officeDocument/2006/relationships/slide" Target="slides/slide2.xml"/><Relationship Id="rId15" Type="http://schemas.openxmlformats.org/officeDocument/2006/relationships/slide" Target="slides/slide12.xml"/><Relationship Id="rId22" Type="http://schemas.openxmlformats.org/officeDocument/2006/relationships/slide" Target="slides/slide19.xml"/><Relationship Id="rId2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2641" cy="463571"/>
          </a:xfrm>
          <a:prstGeom prst="rect">
            <a:avLst/>
          </a:prstGeom>
          <a:noFill/>
          <a:ln w="9525">
            <a:noFill/>
            <a:miter lim="800000"/>
            <a:headEnd/>
            <a:tailEnd/>
          </a:ln>
          <a:effectLst/>
        </p:spPr>
        <p:txBody>
          <a:bodyPr vert="horz" wrap="square" lIns="93015" tIns="46509" rIns="93015" bIns="46509" numCol="1" anchor="t" anchorCtr="0" compatLnSpc="1">
            <a:prstTxWarp prst="textNoShape">
              <a:avLst/>
            </a:prstTxWarp>
          </a:bodyPr>
          <a:lstStyle>
            <a:lvl1pPr defTabSz="930437" eaLnBrk="1" hangingPunct="1">
              <a:defRPr sz="1200" b="0">
                <a:ea typeface="굴림" pitchFamily="34" charset="-127"/>
              </a:defRPr>
            </a:lvl1pPr>
          </a:lstStyle>
          <a:p>
            <a:pPr>
              <a:defRPr/>
            </a:pPr>
            <a:endParaRPr lang="en-US" altLang="ko-KR"/>
          </a:p>
        </p:txBody>
      </p:sp>
      <p:sp>
        <p:nvSpPr>
          <p:cNvPr id="31747" name="Rectangle 3"/>
          <p:cNvSpPr>
            <a:spLocks noGrp="1" noChangeArrowheads="1"/>
          </p:cNvSpPr>
          <p:nvPr>
            <p:ph type="dt" sz="quarter" idx="1"/>
          </p:nvPr>
        </p:nvSpPr>
        <p:spPr bwMode="auto">
          <a:xfrm>
            <a:off x="3963541" y="0"/>
            <a:ext cx="3032641" cy="463571"/>
          </a:xfrm>
          <a:prstGeom prst="rect">
            <a:avLst/>
          </a:prstGeom>
          <a:noFill/>
          <a:ln w="9525">
            <a:noFill/>
            <a:miter lim="800000"/>
            <a:headEnd/>
            <a:tailEnd/>
          </a:ln>
          <a:effectLst/>
        </p:spPr>
        <p:txBody>
          <a:bodyPr vert="horz" wrap="square" lIns="93015" tIns="46509" rIns="93015" bIns="46509" numCol="1" anchor="t" anchorCtr="0" compatLnSpc="1">
            <a:prstTxWarp prst="textNoShape">
              <a:avLst/>
            </a:prstTxWarp>
          </a:bodyPr>
          <a:lstStyle>
            <a:lvl1pPr algn="r" defTabSz="930437" eaLnBrk="1" hangingPunct="1">
              <a:defRPr sz="1200" b="0">
                <a:ea typeface="굴림" pitchFamily="34" charset="-127"/>
              </a:defRPr>
            </a:lvl1pPr>
          </a:lstStyle>
          <a:p>
            <a:pPr>
              <a:defRPr/>
            </a:pPr>
            <a:endParaRPr lang="en-US" altLang="ko-KR"/>
          </a:p>
        </p:txBody>
      </p:sp>
      <p:sp>
        <p:nvSpPr>
          <p:cNvPr id="31748" name="Rectangle 4"/>
          <p:cNvSpPr>
            <a:spLocks noGrp="1" noChangeArrowheads="1"/>
          </p:cNvSpPr>
          <p:nvPr>
            <p:ph type="ftr" sz="quarter" idx="2"/>
          </p:nvPr>
        </p:nvSpPr>
        <p:spPr bwMode="auto">
          <a:xfrm>
            <a:off x="0" y="8818595"/>
            <a:ext cx="3032641" cy="463571"/>
          </a:xfrm>
          <a:prstGeom prst="rect">
            <a:avLst/>
          </a:prstGeom>
          <a:noFill/>
          <a:ln w="9525">
            <a:noFill/>
            <a:miter lim="800000"/>
            <a:headEnd/>
            <a:tailEnd/>
          </a:ln>
          <a:effectLst/>
        </p:spPr>
        <p:txBody>
          <a:bodyPr vert="horz" wrap="square" lIns="93015" tIns="46509" rIns="93015" bIns="46509" numCol="1" anchor="b" anchorCtr="0" compatLnSpc="1">
            <a:prstTxWarp prst="textNoShape">
              <a:avLst/>
            </a:prstTxWarp>
          </a:bodyPr>
          <a:lstStyle>
            <a:lvl1pPr defTabSz="930437" eaLnBrk="1" hangingPunct="1">
              <a:defRPr sz="1200" b="0">
                <a:ea typeface="굴림" pitchFamily="34" charset="-127"/>
              </a:defRPr>
            </a:lvl1pPr>
          </a:lstStyle>
          <a:p>
            <a:pPr>
              <a:defRPr/>
            </a:pPr>
            <a:endParaRPr lang="en-US" altLang="ko-KR"/>
          </a:p>
        </p:txBody>
      </p:sp>
      <p:sp>
        <p:nvSpPr>
          <p:cNvPr id="31749" name="Rectangle 5"/>
          <p:cNvSpPr>
            <a:spLocks noGrp="1" noChangeArrowheads="1"/>
          </p:cNvSpPr>
          <p:nvPr>
            <p:ph type="sldNum" sz="quarter" idx="3"/>
          </p:nvPr>
        </p:nvSpPr>
        <p:spPr bwMode="auto">
          <a:xfrm>
            <a:off x="3963541" y="8818595"/>
            <a:ext cx="3032641" cy="463571"/>
          </a:xfrm>
          <a:prstGeom prst="rect">
            <a:avLst/>
          </a:prstGeom>
          <a:noFill/>
          <a:ln w="9525">
            <a:noFill/>
            <a:miter lim="800000"/>
            <a:headEnd/>
            <a:tailEnd/>
          </a:ln>
          <a:effectLst/>
        </p:spPr>
        <p:txBody>
          <a:bodyPr vert="horz" wrap="square" lIns="93015" tIns="46509" rIns="93015" bIns="46509" numCol="1" anchor="b" anchorCtr="0" compatLnSpc="1">
            <a:prstTxWarp prst="textNoShape">
              <a:avLst/>
            </a:prstTxWarp>
          </a:bodyPr>
          <a:lstStyle>
            <a:lvl1pPr algn="r" defTabSz="930437" eaLnBrk="1" hangingPunct="1">
              <a:defRPr sz="1200" b="0">
                <a:ea typeface="굴림" pitchFamily="34" charset="-127"/>
              </a:defRPr>
            </a:lvl1pPr>
          </a:lstStyle>
          <a:p>
            <a:pPr>
              <a:defRPr/>
            </a:pPr>
            <a:fld id="{D30B5A3C-9585-418B-B4C4-EF16093D8B0D}"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2641" cy="463571"/>
          </a:xfrm>
          <a:prstGeom prst="rect">
            <a:avLst/>
          </a:prstGeom>
          <a:noFill/>
          <a:ln w="9525">
            <a:noFill/>
            <a:miter lim="800000"/>
            <a:headEnd/>
            <a:tailEnd/>
          </a:ln>
          <a:effectLst/>
        </p:spPr>
        <p:txBody>
          <a:bodyPr vert="horz" wrap="square" lIns="93015" tIns="46509" rIns="93015" bIns="46509" numCol="1" anchor="t" anchorCtr="0" compatLnSpc="1">
            <a:prstTxWarp prst="textNoShape">
              <a:avLst/>
            </a:prstTxWarp>
          </a:bodyPr>
          <a:lstStyle>
            <a:lvl1pPr defTabSz="930437" eaLnBrk="1" hangingPunct="1">
              <a:defRPr sz="1200" b="0">
                <a:ea typeface="굴림" pitchFamily="34" charset="-127"/>
              </a:defRPr>
            </a:lvl1pPr>
          </a:lstStyle>
          <a:p>
            <a:pPr>
              <a:defRPr/>
            </a:pPr>
            <a:endParaRPr lang="en-US" altLang="ko-KR"/>
          </a:p>
        </p:txBody>
      </p:sp>
      <p:sp>
        <p:nvSpPr>
          <p:cNvPr id="23555" name="Rectangle 3"/>
          <p:cNvSpPr>
            <a:spLocks noGrp="1" noChangeArrowheads="1"/>
          </p:cNvSpPr>
          <p:nvPr>
            <p:ph type="dt" idx="1"/>
          </p:nvPr>
        </p:nvSpPr>
        <p:spPr bwMode="auto">
          <a:xfrm>
            <a:off x="3963541" y="0"/>
            <a:ext cx="3032641" cy="463571"/>
          </a:xfrm>
          <a:prstGeom prst="rect">
            <a:avLst/>
          </a:prstGeom>
          <a:noFill/>
          <a:ln w="9525">
            <a:noFill/>
            <a:miter lim="800000"/>
            <a:headEnd/>
            <a:tailEnd/>
          </a:ln>
          <a:effectLst/>
        </p:spPr>
        <p:txBody>
          <a:bodyPr vert="horz" wrap="square" lIns="93015" tIns="46509" rIns="93015" bIns="46509" numCol="1" anchor="t" anchorCtr="0" compatLnSpc="1">
            <a:prstTxWarp prst="textNoShape">
              <a:avLst/>
            </a:prstTxWarp>
          </a:bodyPr>
          <a:lstStyle>
            <a:lvl1pPr algn="r" defTabSz="930437" eaLnBrk="1" hangingPunct="1">
              <a:defRPr sz="1200" b="0">
                <a:ea typeface="굴림" pitchFamily="34" charset="-127"/>
              </a:defRPr>
            </a:lvl1pPr>
          </a:lstStyle>
          <a:p>
            <a:pPr>
              <a:defRPr/>
            </a:pPr>
            <a:endParaRPr lang="en-US" altLang="ko-KR"/>
          </a:p>
        </p:txBody>
      </p:sp>
      <p:sp>
        <p:nvSpPr>
          <p:cNvPr id="84996"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00074" y="4410065"/>
            <a:ext cx="5597553" cy="4176744"/>
          </a:xfrm>
          <a:prstGeom prst="rect">
            <a:avLst/>
          </a:prstGeom>
          <a:noFill/>
          <a:ln w="9525">
            <a:noFill/>
            <a:miter lim="800000"/>
            <a:headEnd/>
            <a:tailEnd/>
          </a:ln>
          <a:effectLst/>
        </p:spPr>
        <p:txBody>
          <a:bodyPr vert="horz" wrap="square" lIns="93015" tIns="46509" rIns="93015" bIns="46509"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3558" name="Rectangle 6"/>
          <p:cNvSpPr>
            <a:spLocks noGrp="1" noChangeArrowheads="1"/>
          </p:cNvSpPr>
          <p:nvPr>
            <p:ph type="ftr" sz="quarter" idx="4"/>
          </p:nvPr>
        </p:nvSpPr>
        <p:spPr bwMode="auto">
          <a:xfrm>
            <a:off x="0" y="8818595"/>
            <a:ext cx="3032641" cy="463571"/>
          </a:xfrm>
          <a:prstGeom prst="rect">
            <a:avLst/>
          </a:prstGeom>
          <a:noFill/>
          <a:ln w="9525">
            <a:noFill/>
            <a:miter lim="800000"/>
            <a:headEnd/>
            <a:tailEnd/>
          </a:ln>
          <a:effectLst/>
        </p:spPr>
        <p:txBody>
          <a:bodyPr vert="horz" wrap="square" lIns="93015" tIns="46509" rIns="93015" bIns="46509" numCol="1" anchor="b" anchorCtr="0" compatLnSpc="1">
            <a:prstTxWarp prst="textNoShape">
              <a:avLst/>
            </a:prstTxWarp>
          </a:bodyPr>
          <a:lstStyle>
            <a:lvl1pPr defTabSz="930437" eaLnBrk="1" hangingPunct="1">
              <a:defRPr sz="1200" b="0">
                <a:ea typeface="굴림" pitchFamily="34" charset="-127"/>
              </a:defRPr>
            </a:lvl1pPr>
          </a:lstStyle>
          <a:p>
            <a:pPr>
              <a:defRPr/>
            </a:pPr>
            <a:endParaRPr lang="en-US" altLang="ko-KR"/>
          </a:p>
        </p:txBody>
      </p:sp>
      <p:sp>
        <p:nvSpPr>
          <p:cNvPr id="23559" name="Rectangle 7"/>
          <p:cNvSpPr>
            <a:spLocks noGrp="1" noChangeArrowheads="1"/>
          </p:cNvSpPr>
          <p:nvPr>
            <p:ph type="sldNum" sz="quarter" idx="5"/>
          </p:nvPr>
        </p:nvSpPr>
        <p:spPr bwMode="auto">
          <a:xfrm>
            <a:off x="3963541" y="8818595"/>
            <a:ext cx="3032641" cy="463571"/>
          </a:xfrm>
          <a:prstGeom prst="rect">
            <a:avLst/>
          </a:prstGeom>
          <a:noFill/>
          <a:ln w="9525">
            <a:noFill/>
            <a:miter lim="800000"/>
            <a:headEnd/>
            <a:tailEnd/>
          </a:ln>
          <a:effectLst/>
        </p:spPr>
        <p:txBody>
          <a:bodyPr vert="horz" wrap="square" lIns="93015" tIns="46509" rIns="93015" bIns="46509" numCol="1" anchor="b" anchorCtr="0" compatLnSpc="1">
            <a:prstTxWarp prst="textNoShape">
              <a:avLst/>
            </a:prstTxWarp>
          </a:bodyPr>
          <a:lstStyle>
            <a:lvl1pPr algn="r" defTabSz="930437" eaLnBrk="1" hangingPunct="1">
              <a:defRPr sz="1200" b="0">
                <a:ea typeface="굴림" pitchFamily="34" charset="-127"/>
              </a:defRPr>
            </a:lvl1pPr>
          </a:lstStyle>
          <a:p>
            <a:pPr>
              <a:defRPr/>
            </a:pPr>
            <a:fld id="{B9D79B93-1C06-49B4-A3F5-6DF022B153A0}"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Neutra Text" pitchFamily="50" charset="0"/>
        <a:ea typeface="+mn-ea"/>
        <a:cs typeface="+mn-cs"/>
      </a:defRPr>
    </a:lvl1pPr>
    <a:lvl2pPr marL="457200" algn="l" rtl="0" eaLnBrk="0" fontAlgn="base" hangingPunct="0">
      <a:spcBef>
        <a:spcPct val="30000"/>
      </a:spcBef>
      <a:spcAft>
        <a:spcPct val="0"/>
      </a:spcAft>
      <a:defRPr sz="1200" kern="1200">
        <a:solidFill>
          <a:schemeClr val="tx1"/>
        </a:solidFill>
        <a:latin typeface="Neutra Text" pitchFamily="50" charset="0"/>
        <a:ea typeface="+mn-ea"/>
        <a:cs typeface="+mn-cs"/>
      </a:defRPr>
    </a:lvl2pPr>
    <a:lvl3pPr marL="914400" algn="l" rtl="0" eaLnBrk="0" fontAlgn="base" hangingPunct="0">
      <a:spcBef>
        <a:spcPct val="30000"/>
      </a:spcBef>
      <a:spcAft>
        <a:spcPct val="0"/>
      </a:spcAft>
      <a:defRPr sz="1200" kern="1200">
        <a:solidFill>
          <a:schemeClr val="tx1"/>
        </a:solidFill>
        <a:latin typeface="Neutra Text" pitchFamily="50" charset="0"/>
        <a:ea typeface="+mn-ea"/>
        <a:cs typeface="+mn-cs"/>
      </a:defRPr>
    </a:lvl3pPr>
    <a:lvl4pPr marL="1371600" algn="l" rtl="0" eaLnBrk="0" fontAlgn="base" hangingPunct="0">
      <a:spcBef>
        <a:spcPct val="30000"/>
      </a:spcBef>
      <a:spcAft>
        <a:spcPct val="0"/>
      </a:spcAft>
      <a:defRPr sz="1200" kern="1200">
        <a:solidFill>
          <a:schemeClr val="tx1"/>
        </a:solidFill>
        <a:latin typeface="Neutra Text" pitchFamily="50" charset="0"/>
        <a:ea typeface="+mn-ea"/>
        <a:cs typeface="+mn-cs"/>
      </a:defRPr>
    </a:lvl4pPr>
    <a:lvl5pPr marL="1828800" algn="l" rtl="0" eaLnBrk="0" fontAlgn="base" hangingPunct="0">
      <a:spcBef>
        <a:spcPct val="30000"/>
      </a:spcBef>
      <a:spcAft>
        <a:spcPct val="0"/>
      </a:spcAft>
      <a:defRPr sz="1200" kern="1200">
        <a:solidFill>
          <a:schemeClr val="tx1"/>
        </a:solidFill>
        <a:latin typeface="Neutra Text"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96F06C-6C1A-4C9E-9A53-4592C605E6BD}" type="slidenum">
              <a:rPr lang="ko-KR" altLang="en-US">
                <a:cs typeface="맑은 고딕"/>
              </a:rPr>
              <a:pPr fontAlgn="base">
                <a:spcBef>
                  <a:spcPct val="0"/>
                </a:spcBef>
                <a:spcAft>
                  <a:spcPct val="0"/>
                </a:spcAft>
              </a:pPr>
              <a:t>1</a:t>
            </a:fld>
            <a:endParaRPr lang="en-US" altLang="ko-KR">
              <a:cs typeface="맑은 고딕"/>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dirty="0" smtClean="0"/>
              <a:t>* </a:t>
            </a:r>
            <a:r>
              <a:rPr lang="en-US" dirty="0" err="1" smtClean="0"/>
              <a:t>Diss</a:t>
            </a:r>
            <a:r>
              <a:rPr lang="en-US" baseline="0" dirty="0" smtClean="0"/>
              <a:t> research: new prototyping tools that foster iteration and exploration during the design of novel user interfaces </a:t>
            </a:r>
            <a:endParaRPr lang="en-US" dirty="0" smtClean="0"/>
          </a:p>
          <a:p>
            <a:pPr>
              <a:spcBef>
                <a:spcPct val="50000"/>
              </a:spcBef>
            </a:pPr>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a:t>
            </a:r>
            <a:r>
              <a:rPr lang="en-US" baseline="0" dirty="0" smtClean="0"/>
              <a:t> we get direction?</a:t>
            </a:r>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21</a:t>
            </a:fld>
            <a:endParaRPr lang="en-US" altLang="ko-K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a:t>
            </a:r>
            <a:r>
              <a:rPr lang="en-US" baseline="0" dirty="0" smtClean="0"/>
              <a:t> we get direction?</a:t>
            </a:r>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22</a:t>
            </a:fld>
            <a:endParaRPr lang="en-US" altLang="ko-K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23</a:t>
            </a:fld>
            <a:endParaRPr lang="en-US"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Optical flow</a:t>
            </a:r>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25</a:t>
            </a:fld>
            <a:endParaRPr lang="en-US" altLang="ko-K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05A72-5384-4C4B-B060-65221CC039DA}" type="slidenum">
              <a:rPr lang="ko-KR" altLang="en-US"/>
              <a:pPr/>
              <a:t>27</a:t>
            </a:fld>
            <a:endParaRPr lang="en-US" altLang="ko-KR"/>
          </a:p>
        </p:txBody>
      </p:sp>
      <p:sp>
        <p:nvSpPr>
          <p:cNvPr id="2826242" name="Rectangle 2"/>
          <p:cNvSpPr>
            <a:spLocks noGrp="1" noRot="1" noChangeAspect="1" noChangeArrowheads="1" noTextEdit="1"/>
          </p:cNvSpPr>
          <p:nvPr>
            <p:ph type="sldImg"/>
          </p:nvPr>
        </p:nvSpPr>
        <p:spPr>
          <a:xfrm>
            <a:off x="1146175" y="682625"/>
            <a:ext cx="4670425" cy="3503613"/>
          </a:xfrm>
          <a:ln/>
        </p:spPr>
      </p:sp>
      <p:sp>
        <p:nvSpPr>
          <p:cNvPr id="2826243" name="Rectangle 3"/>
          <p:cNvSpPr>
            <a:spLocks noGrp="1" noChangeArrowheads="1"/>
          </p:cNvSpPr>
          <p:nvPr>
            <p:ph type="body" idx="1"/>
          </p:nvPr>
        </p:nvSpPr>
        <p:spPr>
          <a:xfrm>
            <a:off x="906604" y="4414670"/>
            <a:ext cx="5145010" cy="4185955"/>
          </a:xfrm>
        </p:spPr>
        <p:txBody>
          <a:bodyPr/>
          <a:lstStyle/>
          <a:p>
            <a:r>
              <a:rPr lang="en-US" dirty="0"/>
              <a:t>Turn a ball mouse upside down and move the ball with your fingers – you end up with a track ball: indirect, relative rotation in 2D, </a:t>
            </a:r>
          </a:p>
          <a:p>
            <a:r>
              <a:rPr lang="en-US" dirty="0"/>
              <a:t>And on laptops you have a </a:t>
            </a:r>
            <a:r>
              <a:rPr lang="en-US" dirty="0" err="1"/>
              <a:t>trackpad</a:t>
            </a:r>
            <a:r>
              <a:rPr lang="en-US" dirty="0"/>
              <a:t>, which gives you 2D of relative position, along with some force sensitivity – you can often click on the pad itself by tapping quickly</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D17A8-9612-8E4F-A415-468B8AD2BAEE}" type="slidenum">
              <a:rPr lang="ko-KR" altLang="en-US"/>
              <a:pPr/>
              <a:t>28</a:t>
            </a:fld>
            <a:endParaRPr lang="en-US" altLang="ko-KR"/>
          </a:p>
        </p:txBody>
      </p:sp>
      <p:sp>
        <p:nvSpPr>
          <p:cNvPr id="2830338" name="Rectangle 2"/>
          <p:cNvSpPr>
            <a:spLocks noGrp="1" noRot="1" noChangeAspect="1" noChangeArrowheads="1" noTextEdit="1"/>
          </p:cNvSpPr>
          <p:nvPr>
            <p:ph type="sldImg"/>
          </p:nvPr>
        </p:nvSpPr>
        <p:spPr>
          <a:xfrm>
            <a:off x="1146175" y="682625"/>
            <a:ext cx="4670425" cy="3503613"/>
          </a:xfrm>
          <a:ln/>
        </p:spPr>
      </p:sp>
      <p:sp>
        <p:nvSpPr>
          <p:cNvPr id="2830339" name="Rectangle 3"/>
          <p:cNvSpPr>
            <a:spLocks noGrp="1" noChangeArrowheads="1"/>
          </p:cNvSpPr>
          <p:nvPr>
            <p:ph type="body" idx="1"/>
          </p:nvPr>
        </p:nvSpPr>
        <p:spPr>
          <a:xfrm>
            <a:off x="906604" y="4414670"/>
            <a:ext cx="5145010" cy="4185955"/>
          </a:xfrm>
        </p:spPr>
        <p:txBody>
          <a:bodyPr/>
          <a:lstStyle/>
          <a:p>
            <a:r>
              <a:rPr lang="en-US" dirty="0"/>
              <a:t>Look at standard office task of </a:t>
            </a:r>
            <a:r>
              <a:rPr lang="en-US" dirty="0" err="1"/>
              <a:t>speradhseet</a:t>
            </a:r>
            <a:r>
              <a:rPr lang="en-US" dirty="0"/>
              <a:t> entry:</a:t>
            </a:r>
          </a:p>
          <a:p>
            <a:r>
              <a:rPr lang="en-US" dirty="0"/>
              <a:t>Three major factors contribute to the performance: switching from typing to pointing, the pointing action, and switching from pointing to typing. Compared to a mouse, the in-keyboard isometric joystick substantially reduces switching times, but with some penalty in pointing: force based control where you control the velocity of the cursor is slower than relative position based control in a mouse.</a:t>
            </a:r>
          </a:p>
          <a:p>
            <a:r>
              <a:rPr lang="en-US" dirty="0"/>
              <a:t>However, once again looking at human physiology, you can improve the situation by finding a good mapping function of how force gets translated to velocity.</a:t>
            </a:r>
          </a:p>
          <a:p>
            <a:r>
              <a:rPr lang="en-US" dirty="0"/>
              <a:t>People at IBM did this and they reported User tests show a 7.8 +/- 3.5% performance improvement over a standard non-dynamic joystick, which may not sound like much, with tests showing early versions of </a:t>
            </a:r>
            <a:r>
              <a:rPr lang="en-US" dirty="0" err="1"/>
              <a:t>TrackPoint</a:t>
            </a:r>
            <a:r>
              <a:rPr lang="en-US" dirty="0"/>
              <a:t> II to be only 20% slower than a mouse for pure pointing tasks [6].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B384B-737E-8741-BA76-77CBA0268430}" type="slidenum">
              <a:rPr lang="ko-KR" altLang="en-US"/>
              <a:pPr/>
              <a:t>29</a:t>
            </a:fld>
            <a:endParaRPr lang="en-US" altLang="ko-KR"/>
          </a:p>
        </p:txBody>
      </p:sp>
      <p:sp>
        <p:nvSpPr>
          <p:cNvPr id="2828290" name="Rectangle 2"/>
          <p:cNvSpPr>
            <a:spLocks noGrp="1" noRot="1" noChangeAspect="1" noChangeArrowheads="1" noTextEdit="1"/>
          </p:cNvSpPr>
          <p:nvPr>
            <p:ph type="sldImg"/>
          </p:nvPr>
        </p:nvSpPr>
        <p:spPr>
          <a:xfrm>
            <a:off x="1146175" y="682625"/>
            <a:ext cx="4670425" cy="3503613"/>
          </a:xfrm>
          <a:ln/>
        </p:spPr>
      </p:sp>
      <p:sp>
        <p:nvSpPr>
          <p:cNvPr id="2828291" name="Rectangle 3"/>
          <p:cNvSpPr>
            <a:spLocks noGrp="1" noChangeArrowheads="1"/>
          </p:cNvSpPr>
          <p:nvPr>
            <p:ph type="body" idx="1"/>
          </p:nvPr>
        </p:nvSpPr>
        <p:spPr>
          <a:xfrm>
            <a:off x="906604" y="4414670"/>
            <a:ext cx="5145010" cy="4185955"/>
          </a:xfrm>
        </p:spPr>
        <p:txBody>
          <a:bodyPr/>
          <a:lstStyle/>
          <a:p>
            <a:r>
              <a:rPr lang="en-US"/>
              <a:t>(cc) Flickr user duncan, seanaes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9759D-B570-A547-B054-8CE3AF0ECD5F}" type="slidenum">
              <a:rPr lang="ko-KR" altLang="en-US"/>
              <a:pPr/>
              <a:t>30</a:t>
            </a:fld>
            <a:endParaRPr lang="en-US" altLang="ko-KR"/>
          </a:p>
        </p:txBody>
      </p:sp>
      <p:sp>
        <p:nvSpPr>
          <p:cNvPr id="2965506" name="Rectangle 2"/>
          <p:cNvSpPr>
            <a:spLocks noGrp="1" noRot="1" noChangeAspect="1" noChangeArrowheads="1" noTextEdit="1"/>
          </p:cNvSpPr>
          <p:nvPr>
            <p:ph type="sldImg"/>
          </p:nvPr>
        </p:nvSpPr>
        <p:spPr>
          <a:ln/>
        </p:spPr>
      </p:sp>
      <p:sp>
        <p:nvSpPr>
          <p:cNvPr id="2965507" name="Rectangle 3"/>
          <p:cNvSpPr>
            <a:spLocks noGrp="1" noChangeArrowheads="1"/>
          </p:cNvSpPr>
          <p:nvPr>
            <p:ph type="body" idx="1"/>
          </p:nvPr>
        </p:nvSpPr>
        <p:spPr/>
        <p:txBody>
          <a:bodyPr/>
          <a:lstStyle/>
          <a:p>
            <a:pPr>
              <a:spcBef>
                <a:spcPct val="45000"/>
              </a:spcBef>
            </a:pPr>
            <a:r>
              <a:rPr lang="en-US" dirty="0"/>
              <a:t>What is Sensed</a:t>
            </a:r>
          </a:p>
          <a:p>
            <a:pPr lvl="1">
              <a:spcBef>
                <a:spcPct val="45000"/>
              </a:spcBef>
            </a:pPr>
            <a:r>
              <a:rPr lang="en-US" dirty="0"/>
              <a:t>Motion (e.g., mouse)</a:t>
            </a:r>
          </a:p>
          <a:p>
            <a:pPr lvl="1">
              <a:spcBef>
                <a:spcPct val="45000"/>
              </a:spcBef>
            </a:pPr>
            <a:r>
              <a:rPr lang="en-US" dirty="0"/>
              <a:t>Position (e.g., </a:t>
            </a:r>
            <a:r>
              <a:rPr lang="en-US" dirty="0" err="1"/>
              <a:t>trackpad</a:t>
            </a:r>
            <a:r>
              <a:rPr lang="en-US" dirty="0"/>
              <a:t>)</a:t>
            </a:r>
          </a:p>
          <a:p>
            <a:pPr lvl="1">
              <a:spcBef>
                <a:spcPct val="45000"/>
              </a:spcBef>
            </a:pPr>
            <a:r>
              <a:rPr lang="en-US" dirty="0"/>
              <a:t>Force (e.g., </a:t>
            </a:r>
            <a:r>
              <a:rPr lang="en-US" dirty="0" err="1"/>
              <a:t>trackpoint</a:t>
            </a:r>
            <a:r>
              <a:rPr lang="en-US" dirty="0"/>
              <a:t>)</a:t>
            </a:r>
          </a:p>
          <a:p>
            <a:pPr>
              <a:spcBef>
                <a:spcPct val="45000"/>
              </a:spcBef>
            </a:pPr>
            <a:r>
              <a:rPr lang="en-US" dirty="0"/>
              <a:t>What it Controls</a:t>
            </a:r>
          </a:p>
          <a:p>
            <a:pPr lvl="1">
              <a:spcBef>
                <a:spcPct val="45000"/>
              </a:spcBef>
            </a:pPr>
            <a:r>
              <a:rPr lang="en-US" dirty="0"/>
              <a:t>Position of cursor </a:t>
            </a:r>
          </a:p>
          <a:p>
            <a:pPr lvl="2">
              <a:spcBef>
                <a:spcPct val="45000"/>
              </a:spcBef>
            </a:pPr>
            <a:r>
              <a:rPr lang="en-US" dirty="0"/>
              <a:t>Absolute mapping from device to screen</a:t>
            </a:r>
          </a:p>
          <a:p>
            <a:pPr lvl="2">
              <a:spcBef>
                <a:spcPct val="45000"/>
              </a:spcBef>
            </a:pPr>
            <a:r>
              <a:rPr lang="en-US" dirty="0"/>
              <a:t>Relative mapping</a:t>
            </a:r>
          </a:p>
          <a:p>
            <a:pPr lvl="1">
              <a:spcBef>
                <a:spcPct val="45000"/>
              </a:spcBef>
            </a:pPr>
            <a:r>
              <a:rPr lang="en-US" dirty="0"/>
              <a:t>Velocity of cursor</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81B0A-B211-3445-A4FE-D3D1FF72FB44}" type="slidenum">
              <a:rPr lang="ko-KR" altLang="en-US"/>
              <a:pPr/>
              <a:t>31</a:t>
            </a:fld>
            <a:endParaRPr lang="en-US" altLang="ko-KR"/>
          </a:p>
        </p:txBody>
      </p:sp>
      <p:sp>
        <p:nvSpPr>
          <p:cNvPr id="2793474" name="Rectangle 2"/>
          <p:cNvSpPr>
            <a:spLocks noGrp="1" noRot="1" noChangeAspect="1" noChangeArrowheads="1" noTextEdit="1"/>
          </p:cNvSpPr>
          <p:nvPr>
            <p:ph type="sldImg"/>
          </p:nvPr>
        </p:nvSpPr>
        <p:spPr>
          <a:ln/>
        </p:spPr>
      </p:sp>
      <p:sp>
        <p:nvSpPr>
          <p:cNvPr id="279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E6A23-1D26-9E45-A206-06EB478A72CA}" type="slidenum">
              <a:rPr lang="ko-KR" altLang="en-US"/>
              <a:pPr/>
              <a:t>32</a:t>
            </a:fld>
            <a:endParaRPr lang="en-US" altLang="ko-KR"/>
          </a:p>
        </p:txBody>
      </p:sp>
      <p:sp>
        <p:nvSpPr>
          <p:cNvPr id="2792450" name="Rectangle 2"/>
          <p:cNvSpPr>
            <a:spLocks noGrp="1" noRot="1" noChangeAspect="1" noChangeArrowheads="1" noTextEdit="1"/>
          </p:cNvSpPr>
          <p:nvPr>
            <p:ph type="sldImg"/>
          </p:nvPr>
        </p:nvSpPr>
        <p:spPr>
          <a:ln/>
        </p:spPr>
      </p:sp>
      <p:sp>
        <p:nvSpPr>
          <p:cNvPr id="2792451" name="Rectangle 3"/>
          <p:cNvSpPr>
            <a:spLocks noGrp="1" noChangeArrowheads="1"/>
          </p:cNvSpPr>
          <p:nvPr>
            <p:ph type="body" idx="1"/>
          </p:nvPr>
        </p:nvSpPr>
        <p:spPr/>
        <p:txBody>
          <a:bodyPr/>
          <a:lstStyle/>
          <a:p>
            <a:r>
              <a:rPr lang="en-US" dirty="0"/>
              <a:t>For each of these dimensions our physiology determines maximum performance; the </a:t>
            </a:r>
            <a:r>
              <a:rPr lang="en-US" dirty="0" err="1"/>
              <a:t>fitts</a:t>
            </a:r>
            <a:r>
              <a:rPr lang="en-US" dirty="0"/>
              <a:t> law factors;</a:t>
            </a:r>
          </a:p>
          <a:p>
            <a:r>
              <a:rPr lang="en-US" dirty="0"/>
              <a:t>You can then use the combination of knowledge about the type of input device and human performance characteristics to </a:t>
            </a:r>
            <a:r>
              <a:rPr lang="en-US" dirty="0" err="1"/>
              <a:t>theretically</a:t>
            </a:r>
            <a:r>
              <a:rPr lang="en-US" dirty="0"/>
              <a:t> analyze which devices are likely to outperform which others…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we care? Need both Practical and Theoretical</a:t>
            </a:r>
            <a:r>
              <a:rPr lang="en-US" baseline="0" dirty="0" smtClean="0"/>
              <a:t> understanding</a:t>
            </a:r>
          </a:p>
          <a:p>
            <a:r>
              <a:rPr lang="en-US" sz="1200" dirty="0" smtClean="0"/>
              <a:t>(What do I need to know to build my own?)</a:t>
            </a:r>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2</a:t>
            </a:fld>
            <a:endParaRPr lang="en-US" altLang="ko-K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1F2E6C7-9D26-EC40-9440-5D314E1975A7}" type="slidenum">
              <a:rPr lang="en-US"/>
              <a:pPr/>
              <a:t>34</a:t>
            </a:fld>
            <a:endParaRPr lang="en-US"/>
          </a:p>
        </p:txBody>
      </p:sp>
      <p:sp>
        <p:nvSpPr>
          <p:cNvPr id="33795" name="Rectangle 2"/>
          <p:cNvSpPr>
            <a:spLocks noGrp="1" noRot="1" noChangeAspect="1" noChangeArrowheads="1" noTextEdit="1"/>
          </p:cNvSpPr>
          <p:nvPr>
            <p:ph type="sldImg"/>
          </p:nvPr>
        </p:nvSpPr>
        <p:spPr>
          <a:xfrm>
            <a:off x="1187450" y="703263"/>
            <a:ext cx="4624388" cy="3468687"/>
          </a:xfrm>
          <a:ln/>
        </p:spPr>
      </p:sp>
      <p:sp>
        <p:nvSpPr>
          <p:cNvPr id="33796" name="Rectangle 3"/>
          <p:cNvSpPr>
            <a:spLocks noGrp="1" noChangeArrowheads="1"/>
          </p:cNvSpPr>
          <p:nvPr>
            <p:ph type="body" idx="1"/>
          </p:nvPr>
        </p:nvSpPr>
        <p:spPr>
          <a:xfrm>
            <a:off x="933027" y="4409758"/>
            <a:ext cx="5131647" cy="4177665"/>
          </a:xfrm>
          <a:noFill/>
          <a:ln/>
        </p:spPr>
        <p:txBody>
          <a:bodyPr/>
          <a:lstStyle/>
          <a:p>
            <a:pPr eaLnBrk="1" hangingPunct="1"/>
            <a:r>
              <a:rPr lang="en-US" dirty="0" smtClean="0"/>
              <a:t>Log(2d/s)</a:t>
            </a:r>
          </a:p>
          <a:p>
            <a:pPr eaLnBrk="1" hangingPunct="1"/>
            <a:r>
              <a:rPr lang="en-US" dirty="0" smtClean="0"/>
              <a:t>D</a:t>
            </a:r>
            <a:r>
              <a:rPr lang="en-US" baseline="0" dirty="0" smtClean="0"/>
              <a:t> = distance to move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5CE6C07-DACB-AC45-8F2B-14375706B2CC}" type="slidenum">
              <a:rPr lang="en-US"/>
              <a:pPr/>
              <a:t>35</a:t>
            </a:fld>
            <a:endParaRPr lang="en-US"/>
          </a:p>
        </p:txBody>
      </p:sp>
      <p:sp>
        <p:nvSpPr>
          <p:cNvPr id="27651" name="Rectangle 2"/>
          <p:cNvSpPr>
            <a:spLocks noGrp="1" noRot="1" noChangeAspect="1" noChangeArrowheads="1" noTextEdit="1"/>
          </p:cNvSpPr>
          <p:nvPr>
            <p:ph type="sldImg"/>
          </p:nvPr>
        </p:nvSpPr>
        <p:spPr>
          <a:xfrm>
            <a:off x="1185863" y="703263"/>
            <a:ext cx="4625975" cy="3468687"/>
          </a:xfrm>
          <a:ln w="12700" cap="flat">
            <a:solidFill>
              <a:schemeClr val="tx1"/>
            </a:solidFill>
          </a:ln>
        </p:spPr>
      </p:sp>
      <p:sp>
        <p:nvSpPr>
          <p:cNvPr id="27652" name="Rectangle 3"/>
          <p:cNvSpPr>
            <a:spLocks noGrp="1" noChangeArrowheads="1"/>
          </p:cNvSpPr>
          <p:nvPr>
            <p:ph type="body" idx="1"/>
          </p:nvPr>
        </p:nvSpPr>
        <p:spPr>
          <a:xfrm>
            <a:off x="933027" y="4409758"/>
            <a:ext cx="5131647" cy="4176054"/>
          </a:xfrm>
          <a:noFill/>
          <a:ln/>
        </p:spPr>
        <p:txBody>
          <a:bodyPr lIns="95293" tIns="48454" rIns="95293" bIns="48454"/>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667F6EE-3BD5-7641-8A47-C420C0E032FB}" type="slidenum">
              <a:rPr lang="en-US"/>
              <a:pPr/>
              <a:t>36</a:t>
            </a:fld>
            <a:endParaRPr lang="en-US"/>
          </a:p>
        </p:txBody>
      </p:sp>
      <p:sp>
        <p:nvSpPr>
          <p:cNvPr id="31747" name="Rectangle 2"/>
          <p:cNvSpPr>
            <a:spLocks noGrp="1" noRot="1" noChangeAspect="1" noChangeArrowheads="1" noTextEdit="1"/>
          </p:cNvSpPr>
          <p:nvPr>
            <p:ph type="sldImg"/>
          </p:nvPr>
        </p:nvSpPr>
        <p:spPr>
          <a:xfrm>
            <a:off x="1187450" y="701675"/>
            <a:ext cx="4624388" cy="3468688"/>
          </a:xfrm>
          <a:ln/>
        </p:spPr>
      </p:sp>
      <p:sp>
        <p:nvSpPr>
          <p:cNvPr id="31748" name="Rectangle 3"/>
          <p:cNvSpPr>
            <a:spLocks noGrp="1" noChangeArrowheads="1"/>
          </p:cNvSpPr>
          <p:nvPr>
            <p:ph type="body" idx="1"/>
          </p:nvPr>
        </p:nvSpPr>
        <p:spPr>
          <a:xfrm>
            <a:off x="933027" y="4408147"/>
            <a:ext cx="5131647" cy="4180889"/>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1F2E6C7-9D26-EC40-9440-5D314E1975A7}" type="slidenum">
              <a:rPr lang="en-US"/>
              <a:pPr/>
              <a:t>37</a:t>
            </a:fld>
            <a:endParaRPr lang="en-US"/>
          </a:p>
        </p:txBody>
      </p:sp>
      <p:sp>
        <p:nvSpPr>
          <p:cNvPr id="33795" name="Rectangle 2"/>
          <p:cNvSpPr>
            <a:spLocks noGrp="1" noRot="1" noChangeAspect="1" noChangeArrowheads="1" noTextEdit="1"/>
          </p:cNvSpPr>
          <p:nvPr>
            <p:ph type="sldImg"/>
          </p:nvPr>
        </p:nvSpPr>
        <p:spPr>
          <a:xfrm>
            <a:off x="1187450" y="703263"/>
            <a:ext cx="4624388" cy="3468687"/>
          </a:xfrm>
          <a:ln/>
        </p:spPr>
      </p:sp>
      <p:sp>
        <p:nvSpPr>
          <p:cNvPr id="33796" name="Rectangle 3"/>
          <p:cNvSpPr>
            <a:spLocks noGrp="1" noChangeArrowheads="1"/>
          </p:cNvSpPr>
          <p:nvPr>
            <p:ph type="body" idx="1"/>
          </p:nvPr>
        </p:nvSpPr>
        <p:spPr>
          <a:xfrm>
            <a:off x="933027" y="4409758"/>
            <a:ext cx="5131647" cy="4177665"/>
          </a:xfrm>
          <a:noFill/>
          <a:ln/>
        </p:spPr>
        <p:txBody>
          <a:bodyPr/>
          <a:lstStyle/>
          <a:p>
            <a:pPr defTabSz="962025">
              <a:lnSpc>
                <a:spcPct val="87000"/>
              </a:lnSpc>
            </a:pPr>
            <a:r>
              <a:rPr lang="en-US" sz="1200" b="1" dirty="0" smtClean="0">
                <a:latin typeface="Arial" pitchFamily="-65" charset="0"/>
              </a:rPr>
              <a:t>Why these results?</a:t>
            </a:r>
          </a:p>
          <a:p>
            <a:pPr defTabSz="962025">
              <a:lnSpc>
                <a:spcPct val="87000"/>
              </a:lnSpc>
            </a:pPr>
            <a:endParaRPr lang="en-US" sz="1200" b="1" dirty="0" smtClean="0">
              <a:latin typeface="Arial" pitchFamily="-65" charset="0"/>
            </a:endParaRPr>
          </a:p>
          <a:p>
            <a:pPr defTabSz="962025">
              <a:lnSpc>
                <a:spcPct val="87000"/>
              </a:lnSpc>
            </a:pPr>
            <a:r>
              <a:rPr lang="en-US" sz="1200" b="1" dirty="0" smtClean="0">
                <a:latin typeface="Arial" pitchFamily="-65" charset="0"/>
              </a:rPr>
              <a:t>Time to position mouse proportional to </a:t>
            </a:r>
            <a:r>
              <a:rPr lang="en-US" sz="1200" b="1" dirty="0" err="1" smtClean="0">
                <a:latin typeface="Arial" pitchFamily="-65" charset="0"/>
              </a:rPr>
              <a:t>Fitts</a:t>
            </a:r>
            <a:r>
              <a:rPr lang="en-US" sz="1200" b="1" dirty="0" smtClean="0">
                <a:latin typeface="Arial" pitchFamily="-65" charset="0"/>
              </a:rPr>
              <a:t>’ Index of Difficulty I</a:t>
            </a:r>
            <a:r>
              <a:rPr lang="en-US" sz="1200" b="1" baseline="-25000" dirty="0" smtClean="0">
                <a:latin typeface="Arial" pitchFamily="-65" charset="0"/>
              </a:rPr>
              <a:t>D</a:t>
            </a:r>
            <a:r>
              <a:rPr lang="en-US" sz="1200" b="1" dirty="0" smtClean="0">
                <a:latin typeface="Arial" pitchFamily="-65" charset="0"/>
              </a:rPr>
              <a:t>.</a:t>
            </a:r>
          </a:p>
          <a:p>
            <a:pPr defTabSz="962025">
              <a:lnSpc>
                <a:spcPct val="87000"/>
              </a:lnSpc>
            </a:pPr>
            <a:endParaRPr lang="en-US" sz="1200" b="1" dirty="0" smtClean="0">
              <a:latin typeface="Arial" pitchFamily="-65" charset="0"/>
            </a:endParaRPr>
          </a:p>
          <a:p>
            <a:pPr defTabSz="962025">
              <a:lnSpc>
                <a:spcPct val="87000"/>
              </a:lnSpc>
            </a:pPr>
            <a:r>
              <a:rPr lang="en-US" sz="1200" b="1" dirty="0" smtClean="0">
                <a:latin typeface="Arial" pitchFamily="-65" charset="0"/>
              </a:rPr>
              <a:t>[i.e. how well can the muscles direct the input device]</a:t>
            </a:r>
          </a:p>
          <a:p>
            <a:pPr defTabSz="962025">
              <a:lnSpc>
                <a:spcPct val="87000"/>
              </a:lnSpc>
            </a:pPr>
            <a:endParaRPr lang="en-US" sz="1200" b="1" dirty="0" smtClean="0">
              <a:latin typeface="Arial" pitchFamily="-65" charset="0"/>
            </a:endParaRPr>
          </a:p>
          <a:p>
            <a:pPr defTabSz="962025">
              <a:lnSpc>
                <a:spcPct val="87000"/>
              </a:lnSpc>
            </a:pPr>
            <a:r>
              <a:rPr lang="en-US" sz="1200" b="1" dirty="0" smtClean="0">
                <a:latin typeface="Arial" pitchFamily="-65" charset="0"/>
              </a:rPr>
              <a:t>Therefore speed limit is in the eye-hand system, not the mouse.</a:t>
            </a:r>
          </a:p>
          <a:p>
            <a:pPr defTabSz="962025">
              <a:lnSpc>
                <a:spcPct val="87000"/>
              </a:lnSpc>
            </a:pPr>
            <a:endParaRPr lang="en-US" sz="1200" b="1" dirty="0" smtClean="0">
              <a:latin typeface="Arial" pitchFamily="-65" charset="0"/>
            </a:endParaRPr>
          </a:p>
          <a:p>
            <a:pPr defTabSz="962025">
              <a:lnSpc>
                <a:spcPct val="87000"/>
              </a:lnSpc>
            </a:pPr>
            <a:r>
              <a:rPr lang="en-US" sz="1200" b="1" dirty="0" smtClean="0">
                <a:latin typeface="Arial" pitchFamily="-65" charset="0"/>
              </a:rPr>
              <a:t>Therefore, mouse is a near optimal device.</a:t>
            </a:r>
          </a:p>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9E9E5FF-9E17-CD49-B08D-584255CC4784}" type="slidenum">
              <a:rPr lang="en-US"/>
              <a:pPr/>
              <a:t>38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436EBD2-1152-2648-B940-957C7BFAB89E}" type="slidenum">
              <a:rPr lang="en-US"/>
              <a:pPr/>
              <a:t>39</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E7376FFD-88F6-48A2-9437-8A25597DA2CB}" type="slidenum">
              <a:rPr lang="ko-KR" altLang="en-US" smtClean="0">
                <a:ea typeface="굴림" charset="-127"/>
              </a:rPr>
              <a:pPr/>
              <a:t>40</a:t>
            </a:fld>
            <a:endParaRPr lang="en-US" altLang="ko-KR" smtClean="0">
              <a:ea typeface="굴림" charset="-127"/>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www.dribin.org/dave/keyboard/one_html</a:t>
            </a:r>
            <a:r>
              <a:rPr lang="en-US" smtClean="0"/>
              <a:t>/</a:t>
            </a:r>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10</a:t>
            </a:fld>
            <a:endParaRPr lang="en-US"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54CB491-D9FF-334A-A6A4-27D8712CF5D9}" type="slidenum">
              <a:rPr lang="en-US"/>
              <a:pPr/>
              <a:t>11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dirty="0" smtClean="0"/>
              <a:t>Doug </a:t>
            </a:r>
            <a:r>
              <a:rPr lang="en-US" dirty="0" err="1" smtClean="0"/>
              <a:t>Engelbart</a:t>
            </a:r>
            <a:r>
              <a:rPr lang="en-US" dirty="0" smtClean="0"/>
              <a:t> SRI 19??</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Neutra Text" pitchFamily="50" charset="0"/>
                <a:ea typeface="+mn-ea"/>
                <a:cs typeface="+mn-cs"/>
              </a:rPr>
              <a:t>The main insight this framework provides is that a series of changes of representation take place between a user’s action and the final set of events delivered to an application.  Concretely, the action a user performs with a device is often not directly what is sensed by the device.</a:t>
            </a:r>
          </a:p>
          <a:p>
            <a:r>
              <a:rPr lang="en-US" sz="1200" b="1" kern="1200" dirty="0" smtClean="0">
                <a:solidFill>
                  <a:schemeClr val="tx1"/>
                </a:solidFill>
                <a:latin typeface="Neutra Text" pitchFamily="50" charset="0"/>
                <a:ea typeface="+mn-ea"/>
                <a:cs typeface="+mn-cs"/>
              </a:rPr>
              <a:t>User Action</a:t>
            </a:r>
            <a:endParaRPr lang="en-US" sz="1200" kern="1200" dirty="0" smtClean="0">
              <a:solidFill>
                <a:schemeClr val="tx1"/>
              </a:solidFill>
              <a:latin typeface="Neutra Text" pitchFamily="50" charset="0"/>
              <a:ea typeface="+mn-ea"/>
              <a:cs typeface="+mn-cs"/>
            </a:endParaRPr>
          </a:p>
          <a:p>
            <a:r>
              <a:rPr lang="en-US" sz="1200" kern="1200" dirty="0" smtClean="0">
                <a:solidFill>
                  <a:schemeClr val="tx1"/>
                </a:solidFill>
                <a:latin typeface="Neutra Text" pitchFamily="50" charset="0"/>
                <a:ea typeface="+mn-ea"/>
                <a:cs typeface="+mn-cs"/>
              </a:rPr>
              <a:t>User action is the embodied performance of the user controlling an application. It is the action that the designer intends the device to sense. </a:t>
            </a:r>
          </a:p>
          <a:p>
            <a:endParaRPr lang="en-US" sz="1200" kern="1200" dirty="0" smtClean="0">
              <a:solidFill>
                <a:schemeClr val="tx1"/>
              </a:solidFill>
              <a:latin typeface="Neutra Text" pitchFamily="50" charset="0"/>
              <a:ea typeface="+mn-ea"/>
              <a:cs typeface="+mn-cs"/>
            </a:endParaRPr>
          </a:p>
          <a:p>
            <a:r>
              <a:rPr lang="en-US" sz="1200" b="1" kern="1200" dirty="0" smtClean="0">
                <a:solidFill>
                  <a:schemeClr val="tx1"/>
                </a:solidFill>
                <a:latin typeface="Neutra Text" pitchFamily="50" charset="0"/>
                <a:ea typeface="+mn-ea"/>
                <a:cs typeface="+mn-cs"/>
              </a:rPr>
              <a:t>Mechanical Intermediaries / Physical Properties</a:t>
            </a:r>
            <a:endParaRPr lang="en-US" sz="1200" kern="1200" dirty="0" smtClean="0">
              <a:solidFill>
                <a:schemeClr val="tx1"/>
              </a:solidFill>
              <a:latin typeface="Neutra Text" pitchFamily="50" charset="0"/>
              <a:ea typeface="+mn-ea"/>
              <a:cs typeface="+mn-cs"/>
            </a:endParaRPr>
          </a:p>
          <a:p>
            <a:r>
              <a:rPr lang="en-US" sz="1200" kern="1200" dirty="0" smtClean="0">
                <a:solidFill>
                  <a:schemeClr val="tx1"/>
                </a:solidFill>
                <a:latin typeface="Neutra Text" pitchFamily="50" charset="0"/>
                <a:ea typeface="+mn-ea"/>
                <a:cs typeface="+mn-cs"/>
              </a:rPr>
              <a:t>This level represents the physical manifestation of the input device, both the tactile features exposed to the user and the mechanical system that may couple sensors to user action. </a:t>
            </a:r>
          </a:p>
          <a:p>
            <a:endParaRPr lang="en-US" dirty="0" smtClean="0"/>
          </a:p>
          <a:p>
            <a:r>
              <a:rPr lang="en-US" sz="1200" b="1" kern="1200" dirty="0" smtClean="0">
                <a:solidFill>
                  <a:schemeClr val="tx1"/>
                </a:solidFill>
                <a:latin typeface="Neutra Text" pitchFamily="50" charset="0"/>
                <a:ea typeface="+mn-ea"/>
                <a:cs typeface="+mn-cs"/>
              </a:rPr>
              <a:t>Sensing</a:t>
            </a:r>
            <a:endParaRPr lang="en-US" sz="1200" kern="1200" dirty="0" smtClean="0">
              <a:solidFill>
                <a:schemeClr val="tx1"/>
              </a:solidFill>
              <a:latin typeface="Neutra Text" pitchFamily="50" charset="0"/>
              <a:ea typeface="+mn-ea"/>
              <a:cs typeface="+mn-cs"/>
            </a:endParaRPr>
          </a:p>
          <a:p>
            <a:r>
              <a:rPr lang="en-US" sz="1200" kern="1200" dirty="0" smtClean="0">
                <a:solidFill>
                  <a:schemeClr val="tx1"/>
                </a:solidFill>
                <a:latin typeface="Neutra Text" pitchFamily="50" charset="0"/>
                <a:ea typeface="+mn-ea"/>
                <a:cs typeface="+mn-cs"/>
              </a:rPr>
              <a:t>The sensor is responsible for </a:t>
            </a:r>
            <a:r>
              <a:rPr lang="en-US" sz="1200" kern="1200" dirty="0" err="1" smtClean="0">
                <a:solidFill>
                  <a:schemeClr val="tx1"/>
                </a:solidFill>
                <a:latin typeface="Neutra Text" pitchFamily="50" charset="0"/>
                <a:ea typeface="+mn-ea"/>
                <a:cs typeface="+mn-cs"/>
              </a:rPr>
              <a:t>transducing</a:t>
            </a:r>
            <a:r>
              <a:rPr lang="en-US" sz="1200" kern="1200" dirty="0" smtClean="0">
                <a:solidFill>
                  <a:schemeClr val="tx1"/>
                </a:solidFill>
                <a:latin typeface="Neutra Text" pitchFamily="50" charset="0"/>
                <a:ea typeface="+mn-ea"/>
                <a:cs typeface="+mn-cs"/>
              </a:rPr>
              <a:t> a physical quantity into an electrical one, which may be analog or digital.</a:t>
            </a:r>
            <a:r>
              <a:rPr lang="en-US" dirty="0" smtClean="0"/>
              <a:t> </a:t>
            </a:r>
          </a:p>
          <a:p>
            <a:endParaRPr lang="en-US" dirty="0" smtClean="0"/>
          </a:p>
          <a:p>
            <a:r>
              <a:rPr lang="en-US" sz="1200" b="1" kern="1200" dirty="0" smtClean="0">
                <a:solidFill>
                  <a:schemeClr val="tx1"/>
                </a:solidFill>
                <a:latin typeface="Neutra Text" pitchFamily="50" charset="0"/>
                <a:ea typeface="+mn-ea"/>
                <a:cs typeface="+mn-cs"/>
              </a:rPr>
              <a:t>Signal Coding </a:t>
            </a:r>
            <a:endParaRPr lang="en-US" sz="1200" kern="1200" dirty="0" smtClean="0">
              <a:solidFill>
                <a:schemeClr val="tx1"/>
              </a:solidFill>
              <a:latin typeface="Neutra Text" pitchFamily="50" charset="0"/>
              <a:ea typeface="+mn-ea"/>
              <a:cs typeface="+mn-cs"/>
            </a:endParaRPr>
          </a:p>
          <a:p>
            <a:r>
              <a:rPr lang="en-US" sz="1200" kern="1200" dirty="0" smtClean="0">
                <a:solidFill>
                  <a:schemeClr val="tx1"/>
                </a:solidFill>
                <a:latin typeface="Neutra Text" pitchFamily="50" charset="0"/>
                <a:ea typeface="+mn-ea"/>
                <a:cs typeface="+mn-cs"/>
              </a:rPr>
              <a:t>This stage is responsible for changing the raw sensor data into a format that better represents the phenomenon intended to be measured. Coding can include signal conditioning and filtering, but also changes in representation such as mapping varying voltages to absolute sensed distances for an ultrasonic ranger; mapping gyroscope and accelerometer data into an estimate of device orientation; or counting rotary encoder pulses to extract relative rotation direction and magnitude.</a:t>
            </a:r>
            <a:r>
              <a:rPr lang="en-US" dirty="0" smtClean="0"/>
              <a:t> </a:t>
            </a:r>
          </a:p>
          <a:p>
            <a:endParaRPr lang="en-US" dirty="0" smtClean="0"/>
          </a:p>
          <a:p>
            <a:r>
              <a:rPr lang="en-US" sz="1200" b="1" kern="1200" dirty="0" smtClean="0">
                <a:solidFill>
                  <a:schemeClr val="tx1"/>
                </a:solidFill>
                <a:latin typeface="Neutra Text" pitchFamily="50" charset="0"/>
                <a:ea typeface="+mn-ea"/>
                <a:cs typeface="+mn-cs"/>
              </a:rPr>
              <a:t>Transformation</a:t>
            </a:r>
            <a:endParaRPr lang="en-US" sz="1200" kern="1200" dirty="0" smtClean="0">
              <a:solidFill>
                <a:schemeClr val="tx1"/>
              </a:solidFill>
              <a:latin typeface="Neutra Text" pitchFamily="50" charset="0"/>
              <a:ea typeface="+mn-ea"/>
              <a:cs typeface="+mn-cs"/>
            </a:endParaRPr>
          </a:p>
          <a:p>
            <a:r>
              <a:rPr lang="en-US" sz="1200" kern="1200" dirty="0" smtClean="0">
                <a:solidFill>
                  <a:schemeClr val="tx1"/>
                </a:solidFill>
                <a:latin typeface="Neutra Text" pitchFamily="50" charset="0"/>
                <a:ea typeface="+mn-ea"/>
                <a:cs typeface="+mn-cs"/>
              </a:rPr>
              <a:t>What is sensed is not the user’s action: In the Bop It! toy, different physical actions are all sensed with simple momentary switches and complex mechanical intermediaries.</a:t>
            </a:r>
          </a:p>
          <a:p>
            <a:r>
              <a:rPr lang="en-US" sz="1200" kern="1200" dirty="0" smtClean="0">
                <a:solidFill>
                  <a:schemeClr val="tx1"/>
                </a:solidFill>
                <a:latin typeface="Neutra Text" pitchFamily="50" charset="0"/>
                <a:ea typeface="+mn-ea"/>
                <a:cs typeface="+mn-cs"/>
              </a:rPr>
              <a:t>Transformation is the term we use to define software mappings that align input device data with requirements of the applications or platform that use the device. Typical transformations include: transfer functions (</a:t>
            </a:r>
            <a:r>
              <a:rPr lang="en-US" sz="1200" i="1" kern="1200" dirty="0" smtClean="0">
                <a:solidFill>
                  <a:schemeClr val="tx1"/>
                </a:solidFill>
                <a:latin typeface="Neutra Text" pitchFamily="50" charset="0"/>
                <a:ea typeface="+mn-ea"/>
                <a:cs typeface="+mn-cs"/>
              </a:rPr>
              <a:t>e.g.</a:t>
            </a:r>
            <a:r>
              <a:rPr lang="en-US" sz="1200" kern="1200" dirty="0" smtClean="0">
                <a:solidFill>
                  <a:schemeClr val="tx1"/>
                </a:solidFill>
                <a:latin typeface="Neutra Text" pitchFamily="50" charset="0"/>
                <a:ea typeface="+mn-ea"/>
                <a:cs typeface="+mn-cs"/>
              </a:rPr>
              <a:t>, mouse acceleration), finite state machines (</a:t>
            </a:r>
            <a:r>
              <a:rPr lang="en-US" sz="1200" i="1" kern="1200" dirty="0" smtClean="0">
                <a:solidFill>
                  <a:schemeClr val="tx1"/>
                </a:solidFill>
                <a:latin typeface="Neutra Text" pitchFamily="50" charset="0"/>
                <a:ea typeface="+mn-ea"/>
                <a:cs typeface="+mn-cs"/>
              </a:rPr>
              <a:t>e.g.</a:t>
            </a:r>
            <a:r>
              <a:rPr lang="en-US" sz="1200" kern="1200" dirty="0" smtClean="0">
                <a:solidFill>
                  <a:schemeClr val="tx1"/>
                </a:solidFill>
                <a:latin typeface="Neutra Text" pitchFamily="50" charset="0"/>
                <a:ea typeface="+mn-ea"/>
                <a:cs typeface="+mn-cs"/>
              </a:rPr>
              <a:t>, key repeat for keyboards), </a:t>
            </a:r>
          </a:p>
          <a:p>
            <a:endParaRPr lang="en-US" sz="1200" kern="1200" dirty="0" smtClean="0">
              <a:solidFill>
                <a:schemeClr val="tx1"/>
              </a:solidFill>
              <a:latin typeface="Neutra Text" pitchFamily="50" charset="0"/>
              <a:ea typeface="+mn-ea"/>
              <a:cs typeface="+mn-cs"/>
            </a:endParaRPr>
          </a:p>
          <a:p>
            <a:r>
              <a:rPr lang="en-US" sz="1200" b="1" kern="1200" dirty="0" smtClean="0">
                <a:solidFill>
                  <a:schemeClr val="tx1"/>
                </a:solidFill>
                <a:latin typeface="Neutra Text" pitchFamily="50" charset="0"/>
                <a:ea typeface="+mn-ea"/>
                <a:cs typeface="+mn-cs"/>
              </a:rPr>
              <a:t>Device Abstraction</a:t>
            </a:r>
            <a:endParaRPr lang="en-US" sz="1200" kern="1200" dirty="0" smtClean="0">
              <a:solidFill>
                <a:schemeClr val="tx1"/>
              </a:solidFill>
              <a:latin typeface="Neutra Text" pitchFamily="50" charset="0"/>
              <a:ea typeface="+mn-ea"/>
              <a:cs typeface="+mn-cs"/>
            </a:endParaRPr>
          </a:p>
          <a:p>
            <a:r>
              <a:rPr lang="en-US" sz="1200" kern="1200" dirty="0" smtClean="0">
                <a:solidFill>
                  <a:schemeClr val="tx1"/>
                </a:solidFill>
                <a:latin typeface="Neutra Text" pitchFamily="50" charset="0"/>
                <a:ea typeface="+mn-ea"/>
                <a:cs typeface="+mn-cs"/>
              </a:rPr>
              <a:t>This layer represents how the input device appears to an application (essentially the device’s API). The abstraction could be a standard protocol like mouse or keyboard, USB HID, </a:t>
            </a:r>
            <a:r>
              <a:rPr lang="en-US" sz="1200" kern="1200" dirty="0" err="1" smtClean="0">
                <a:solidFill>
                  <a:schemeClr val="tx1"/>
                </a:solidFill>
                <a:latin typeface="Neutra Text" pitchFamily="50" charset="0"/>
                <a:ea typeface="+mn-ea"/>
                <a:cs typeface="+mn-cs"/>
              </a:rPr>
              <a:t>OpenSoundCountrol</a:t>
            </a:r>
            <a:r>
              <a:rPr lang="en-US" sz="1200" kern="1200" dirty="0" smtClean="0">
                <a:solidFill>
                  <a:schemeClr val="tx1"/>
                </a:solidFill>
                <a:latin typeface="Neutra Text" pitchFamily="50" charset="0"/>
                <a:ea typeface="+mn-ea"/>
                <a:cs typeface="+mn-cs"/>
              </a:rPr>
              <a:t> (OSC) </a:t>
            </a:r>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12</a:t>
            </a:fld>
            <a:endParaRPr lang="en-US"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a:t>
            </a:r>
            <a:r>
              <a:rPr lang="en-US" baseline="0" dirty="0" smtClean="0"/>
              <a:t> we get direction?</a:t>
            </a:r>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17</a:t>
            </a:fld>
            <a:endParaRPr lang="en-US" altLang="ko-K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a:t>
            </a:r>
            <a:r>
              <a:rPr lang="en-US" baseline="0" dirty="0" smtClean="0"/>
              <a:t> we get direction?</a:t>
            </a:r>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18</a:t>
            </a:fld>
            <a:endParaRPr lang="en-US"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a:t>
            </a:r>
            <a:r>
              <a:rPr lang="en-US" baseline="0" dirty="0" smtClean="0"/>
              <a:t> we get direction?</a:t>
            </a:r>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19</a:t>
            </a:fld>
            <a:endParaRPr lang="en-US" altLang="ko-K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a:t>
            </a:r>
            <a:r>
              <a:rPr lang="en-US" baseline="0" dirty="0" smtClean="0"/>
              <a:t> we get direction?</a:t>
            </a:r>
            <a:endParaRPr lang="en-US" dirty="0"/>
          </a:p>
        </p:txBody>
      </p:sp>
      <p:sp>
        <p:nvSpPr>
          <p:cNvPr id="4" name="Slide Number Placeholder 3"/>
          <p:cNvSpPr>
            <a:spLocks noGrp="1"/>
          </p:cNvSpPr>
          <p:nvPr>
            <p:ph type="sldNum" sz="quarter" idx="10"/>
          </p:nvPr>
        </p:nvSpPr>
        <p:spPr/>
        <p:txBody>
          <a:bodyPr/>
          <a:lstStyle/>
          <a:p>
            <a:pPr>
              <a:defRPr/>
            </a:pPr>
            <a:fld id="{B9D79B93-1C06-49B4-A3F5-6DF022B153A0}" type="slidenum">
              <a:rPr lang="ko-KR" altLang="en-US" smtClean="0"/>
              <a:pPr>
                <a:defRPr/>
              </a:pPr>
              <a:t>20</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3" Type="http://schemas.openxmlformats.org/officeDocument/2006/relationships/image" Target="../media/image1.jpeg"/><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bg>
      <p:bgPr>
        <a:solidFill>
          <a:srgbClr val="9F0000"/>
        </a:solidFill>
        <a:effectLst/>
      </p:bgPr>
    </p:bg>
    <p:spTree>
      <p:nvGrpSpPr>
        <p:cNvPr id="1" name=""/>
        <p:cNvGrpSpPr/>
        <p:nvPr/>
      </p:nvGrpSpPr>
      <p:grpSpPr>
        <a:xfrm>
          <a:off x="0" y="0"/>
          <a:ext cx="0" cy="0"/>
          <a:chOff x="0" y="0"/>
          <a:chExt cx="0" cy="0"/>
        </a:xfrm>
      </p:grpSpPr>
      <p:pic>
        <p:nvPicPr>
          <p:cNvPr id="5" name="Picture 17" descr="hartmann-color"/>
          <p:cNvPicPr>
            <a:picLocks noChangeAspect="1" noChangeArrowheads="1"/>
          </p:cNvPicPr>
          <p:nvPr userDrawn="1"/>
        </p:nvPicPr>
        <p:blipFill>
          <a:blip r:embed="rId3"/>
          <a:srcRect/>
          <a:stretch>
            <a:fillRect/>
          </a:stretch>
        </p:blipFill>
        <p:spPr bwMode="auto">
          <a:xfrm>
            <a:off x="0" y="0"/>
            <a:ext cx="9144000" cy="6626225"/>
          </a:xfrm>
          <a:prstGeom prst="rect">
            <a:avLst/>
          </a:prstGeom>
          <a:noFill/>
          <a:ln w="9525">
            <a:noFill/>
            <a:miter lim="800000"/>
            <a:headEnd/>
            <a:tailEnd/>
          </a:ln>
        </p:spPr>
      </p:pic>
      <p:sp>
        <p:nvSpPr>
          <p:cNvPr id="6" name="Rectangle 12"/>
          <p:cNvSpPr>
            <a:spLocks noChangeArrowheads="1"/>
          </p:cNvSpPr>
          <p:nvPr/>
        </p:nvSpPr>
        <p:spPr bwMode="auto">
          <a:xfrm>
            <a:off x="0" y="6391275"/>
            <a:ext cx="9144000" cy="466725"/>
          </a:xfrm>
          <a:prstGeom prst="rect">
            <a:avLst/>
          </a:prstGeom>
          <a:solidFill>
            <a:srgbClr val="910516"/>
          </a:solidFill>
          <a:ln w="9525">
            <a:noFill/>
            <a:miter lim="800000"/>
            <a:headEnd/>
            <a:tailEnd/>
          </a:ln>
          <a:effectLst/>
        </p:spPr>
        <p:txBody>
          <a:bodyPr wrap="none" anchor="ctr"/>
          <a:lstStyle/>
          <a:p>
            <a:pPr algn="l" rtl="0" fontAlgn="base">
              <a:spcBef>
                <a:spcPct val="0"/>
              </a:spcBef>
              <a:spcAft>
                <a:spcPct val="0"/>
              </a:spcAft>
              <a:defRPr/>
            </a:pPr>
            <a:endParaRPr lang="en-US" sz="3200" kern="1200" dirty="0">
              <a:solidFill>
                <a:srgbClr val="FFFFFF"/>
              </a:solidFill>
              <a:latin typeface="Neutra Text" pitchFamily="50" charset="0"/>
              <a:ea typeface="+mn-ea"/>
              <a:cs typeface="+mn-cs"/>
            </a:endParaRPr>
          </a:p>
        </p:txBody>
      </p:sp>
      <p:sp>
        <p:nvSpPr>
          <p:cNvPr id="7" name="Rectangle 2"/>
          <p:cNvSpPr>
            <a:spLocks noChangeArrowheads="1"/>
          </p:cNvSpPr>
          <p:nvPr/>
        </p:nvSpPr>
        <p:spPr bwMode="auto">
          <a:xfrm>
            <a:off x="0" y="0"/>
            <a:ext cx="9144000" cy="466725"/>
          </a:xfrm>
          <a:prstGeom prst="rect">
            <a:avLst/>
          </a:prstGeom>
          <a:solidFill>
            <a:srgbClr val="910516"/>
          </a:solidFill>
          <a:ln w="9525">
            <a:noFill/>
            <a:miter lim="800000"/>
            <a:headEnd/>
            <a:tailEnd/>
          </a:ln>
          <a:effectLst/>
        </p:spPr>
        <p:txBody>
          <a:bodyPr wrap="none" anchor="ctr"/>
          <a:lstStyle/>
          <a:p>
            <a:pPr algn="l" rtl="0" fontAlgn="base">
              <a:spcBef>
                <a:spcPct val="0"/>
              </a:spcBef>
              <a:spcAft>
                <a:spcPct val="0"/>
              </a:spcAft>
              <a:defRPr/>
            </a:pPr>
            <a:endParaRPr lang="en-US" sz="3200" kern="1200" dirty="0">
              <a:solidFill>
                <a:srgbClr val="FFFFFF"/>
              </a:solidFill>
              <a:latin typeface="Neutra Text" pitchFamily="50" charset="0"/>
              <a:ea typeface="+mn-ea"/>
              <a:cs typeface="+mn-cs"/>
            </a:endParaRPr>
          </a:p>
        </p:txBody>
      </p:sp>
      <p:sp>
        <p:nvSpPr>
          <p:cNvPr id="9" name="Text Box 6"/>
          <p:cNvSpPr txBox="1">
            <a:spLocks noChangeArrowheads="1"/>
          </p:cNvSpPr>
          <p:nvPr/>
        </p:nvSpPr>
        <p:spPr bwMode="auto">
          <a:xfrm>
            <a:off x="152400" y="0"/>
            <a:ext cx="2894021" cy="46166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defRPr/>
            </a:pPr>
            <a:r>
              <a:rPr lang="en-US" sz="2400" b="1" kern="1200" dirty="0" err="1" smtClean="0">
                <a:solidFill>
                  <a:srgbClr val="FFFFFF"/>
                </a:solidFill>
                <a:latin typeface="Neutra Text SC" pitchFamily="50" charset="0"/>
                <a:ea typeface="+mn-ea"/>
                <a:cs typeface="+mn-cs"/>
              </a:rPr>
              <a:t>stanford</a:t>
            </a:r>
            <a:r>
              <a:rPr lang="en-US" sz="2400" b="1" kern="1200" dirty="0" smtClean="0">
                <a:solidFill>
                  <a:srgbClr val="FFFFFF"/>
                </a:solidFill>
                <a:latin typeface="Neutra Text SC" pitchFamily="50" charset="0"/>
                <a:ea typeface="+mn-ea"/>
                <a:cs typeface="+mn-cs"/>
              </a:rPr>
              <a:t> </a:t>
            </a:r>
            <a:r>
              <a:rPr lang="en-US" sz="2400" b="1" kern="1200" dirty="0" err="1" smtClean="0">
                <a:solidFill>
                  <a:srgbClr val="FFFFFF"/>
                </a:solidFill>
                <a:latin typeface="Neutra Text SC" pitchFamily="50" charset="0"/>
                <a:ea typeface="+mn-ea"/>
                <a:cs typeface="+mn-cs"/>
              </a:rPr>
              <a:t>hci</a:t>
            </a:r>
            <a:r>
              <a:rPr lang="en-US" sz="2400" b="1" kern="1200" dirty="0" smtClean="0">
                <a:solidFill>
                  <a:srgbClr val="FFFFFF"/>
                </a:solidFill>
                <a:latin typeface="Neutra Text SC" pitchFamily="50" charset="0"/>
                <a:ea typeface="+mn-ea"/>
                <a:cs typeface="+mn-cs"/>
              </a:rPr>
              <a:t> group</a:t>
            </a:r>
            <a:endParaRPr lang="en-US" sz="2400" b="1" kern="1200" dirty="0">
              <a:solidFill>
                <a:srgbClr val="FFFFFF"/>
              </a:solidFill>
              <a:latin typeface="Neutra Text SC" pitchFamily="50" charset="0"/>
              <a:ea typeface="+mn-ea"/>
              <a:cs typeface="+mn-cs"/>
            </a:endParaRPr>
          </a:p>
        </p:txBody>
      </p:sp>
      <p:sp>
        <p:nvSpPr>
          <p:cNvPr id="4099" name="Rectangle 3"/>
          <p:cNvSpPr>
            <a:spLocks noGrp="1" noRot="1" noChangeArrowheads="1"/>
          </p:cNvSpPr>
          <p:nvPr>
            <p:ph type="ctrTitle"/>
          </p:nvPr>
        </p:nvSpPr>
        <p:spPr>
          <a:xfrm>
            <a:off x="455613" y="1233488"/>
            <a:ext cx="7772400" cy="1470025"/>
          </a:xfrm>
        </p:spPr>
        <p:txBody>
          <a:bodyPr/>
          <a:lstStyle>
            <a:lvl1pPr>
              <a:tabLst>
                <a:tab pos="228600" algn="l"/>
                <a:tab pos="457200" algn="l"/>
                <a:tab pos="685800" algn="l"/>
                <a:tab pos="914400" algn="l"/>
                <a:tab pos="1143000" algn="l"/>
                <a:tab pos="1371600" algn="l"/>
                <a:tab pos="1600200" algn="l"/>
                <a:tab pos="1828800" algn="l"/>
              </a:tabLst>
              <a:defRPr>
                <a:effectLst>
                  <a:outerShdw blurRad="38100" dist="38100" dir="2700000" algn="tl">
                    <a:srgbClr val="000000"/>
                  </a:outerShdw>
                </a:effectLst>
              </a:defRPr>
            </a:lvl1pPr>
          </a:lstStyle>
          <a:p>
            <a:r>
              <a:rPr lang="en-US" dirty="0"/>
              <a:t>Click to edit Master title style</a:t>
            </a:r>
          </a:p>
        </p:txBody>
      </p:sp>
      <p:sp>
        <p:nvSpPr>
          <p:cNvPr id="4100" name="Rectangle 4"/>
          <p:cNvSpPr>
            <a:spLocks noGrp="1" noRot="1" noChangeArrowheads="1"/>
          </p:cNvSpPr>
          <p:nvPr>
            <p:ph type="subTitle" idx="1"/>
          </p:nvPr>
        </p:nvSpPr>
        <p:spPr>
          <a:xfrm>
            <a:off x="5792788" y="3584575"/>
            <a:ext cx="3198812" cy="2587625"/>
          </a:xfrm>
        </p:spPr>
        <p:txBody>
          <a:bodyPr anchor="b"/>
          <a:lstStyle>
            <a:lvl1pPr marL="0" indent="0" algn="r">
              <a:buFont typeface="Wingdings" pitchFamily="2" charset="2"/>
              <a:buNone/>
              <a:defRPr sz="2200" i="1"/>
            </a:lvl1pPr>
          </a:lstStyle>
          <a:p>
            <a:r>
              <a:rPr lang="en-US" dirty="0"/>
              <a:t>Click to edit Master subtitle style</a:t>
            </a:r>
          </a:p>
        </p:txBody>
      </p:sp>
      <p:sp>
        <p:nvSpPr>
          <p:cNvPr id="10" name="Text Box 6"/>
          <p:cNvSpPr txBox="1">
            <a:spLocks noChangeArrowheads="1"/>
          </p:cNvSpPr>
          <p:nvPr userDrawn="1"/>
        </p:nvSpPr>
        <p:spPr bwMode="auto">
          <a:xfrm>
            <a:off x="7177539" y="0"/>
            <a:ext cx="1674304" cy="46166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defRPr/>
            </a:pPr>
            <a:r>
              <a:rPr lang="en-US" sz="2400" b="1" kern="1200" dirty="0" smtClean="0">
                <a:solidFill>
                  <a:srgbClr val="FFFFFF"/>
                </a:solidFill>
                <a:latin typeface="Neutra Text SC" pitchFamily="50" charset="0"/>
                <a:ea typeface="+mn-ea"/>
                <a:cs typeface="+mn-cs"/>
              </a:rPr>
              <a:t>Feb 9, 2009</a:t>
            </a:r>
            <a:endParaRPr lang="en-US" sz="2400" b="1" kern="1200" dirty="0">
              <a:solidFill>
                <a:srgbClr val="FFFFFF"/>
              </a:solidFill>
              <a:latin typeface="Neutra Text SC" pitchFamily="50" charset="0"/>
              <a:ea typeface="+mn-ea"/>
              <a:cs typeface="+mn-cs"/>
            </a:endParaRPr>
          </a:p>
        </p:txBody>
      </p:sp>
      <p:sp>
        <p:nvSpPr>
          <p:cNvPr id="11" name="Arc 13"/>
          <p:cNvSpPr>
            <a:spLocks noChangeAspect="1"/>
          </p:cNvSpPr>
          <p:nvPr userDrawn="1"/>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lgn="l" rtl="0" fontAlgn="base">
              <a:spcBef>
                <a:spcPct val="0"/>
              </a:spcBef>
              <a:spcAft>
                <a:spcPct val="0"/>
              </a:spcAft>
              <a:defRPr/>
            </a:pPr>
            <a:endParaRPr lang="en-US" sz="3200" kern="1200" dirty="0">
              <a:solidFill>
                <a:srgbClr val="FFFFFF"/>
              </a:solidFill>
              <a:latin typeface="Neutra Text" pitchFamily="50" charset="0"/>
              <a:ea typeface="+mn-ea"/>
              <a:cs typeface="+mn-cs"/>
            </a:endParaRPr>
          </a:p>
        </p:txBody>
      </p:sp>
      <p:sp>
        <p:nvSpPr>
          <p:cNvPr id="12" name="Arc 14"/>
          <p:cNvSpPr>
            <a:spLocks noChangeAspect="1"/>
          </p:cNvSpPr>
          <p:nvPr userDrawn="1"/>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lgn="l" rtl="0" fontAlgn="base">
              <a:spcBef>
                <a:spcPct val="0"/>
              </a:spcBef>
              <a:spcAft>
                <a:spcPct val="0"/>
              </a:spcAft>
              <a:defRPr/>
            </a:pPr>
            <a:endParaRPr lang="en-US" sz="3200" kern="1200" dirty="0">
              <a:solidFill>
                <a:srgbClr val="FFFFFF"/>
              </a:solidFill>
              <a:latin typeface="Neutra Text" pitchFamily="50" charset="0"/>
              <a:ea typeface="+mn-ea"/>
              <a:cs typeface="+mn-cs"/>
            </a:endParaRPr>
          </a:p>
        </p:txBody>
      </p:sp>
      <p:sp>
        <p:nvSpPr>
          <p:cNvPr id="13" name="Arc 15"/>
          <p:cNvSpPr>
            <a:spLocks noChangeAspect="1"/>
          </p:cNvSpPr>
          <p:nvPr userDrawn="1"/>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lgn="l" rtl="0" fontAlgn="base">
              <a:spcBef>
                <a:spcPct val="0"/>
              </a:spcBef>
              <a:spcAft>
                <a:spcPct val="0"/>
              </a:spcAft>
              <a:defRPr/>
            </a:pPr>
            <a:endParaRPr lang="en-US" sz="3200" kern="1200" dirty="0">
              <a:solidFill>
                <a:srgbClr val="FFFFFF"/>
              </a:solidFill>
              <a:latin typeface="Neutra Text" pitchFamily="50" charset="0"/>
              <a:ea typeface="+mn-ea"/>
              <a:cs typeface="+mn-cs"/>
            </a:endParaRPr>
          </a:p>
        </p:txBody>
      </p:sp>
      <p:sp>
        <p:nvSpPr>
          <p:cNvPr id="14" name="Arc 16"/>
          <p:cNvSpPr>
            <a:spLocks noChangeAspect="1"/>
          </p:cNvSpPr>
          <p:nvPr userDrawn="1"/>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lgn="l" rtl="0" fontAlgn="base">
              <a:spcBef>
                <a:spcPct val="0"/>
              </a:spcBef>
              <a:spcAft>
                <a:spcPct val="0"/>
              </a:spcAft>
              <a:defRPr/>
            </a:pPr>
            <a:endParaRPr lang="en-US" sz="3200" kern="1200" dirty="0">
              <a:solidFill>
                <a:srgbClr val="FFFFFF"/>
              </a:solidFill>
              <a:latin typeface="Neutra Text" pitchFamily="50" charset="0"/>
              <a:ea typeface="+mn-ea"/>
              <a:cs typeface="+mn-cs"/>
            </a:endParaRPr>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4"/>
          </p:nvPr>
        </p:nvSpPr>
        <p:spPr>
          <a:xfrm>
            <a:off x="8382000" y="6400800"/>
            <a:ext cx="685800" cy="365125"/>
          </a:xfrm>
          <a:prstGeom prst="rect">
            <a:avLst/>
          </a:prstGeom>
        </p:spPr>
        <p:txBody>
          <a:bodyPr vert="horz" lIns="91440" tIns="45720" rIns="91440" bIns="45720" rtlCol="0" anchor="ctr"/>
          <a:lstStyle>
            <a:lvl1pPr algn="r">
              <a:defRPr sz="1200">
                <a:solidFill>
                  <a:srgbClr val="FFFFFF"/>
                </a:solidFill>
              </a:defRPr>
            </a:lvl1pPr>
          </a:lstStyle>
          <a:p>
            <a:fld id="{B3EFDD30-2D92-BE4F-850C-B7FCC548490E}" type="slidenum">
              <a:rPr lang="en-US" smtClean="0"/>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528638"/>
            <a:ext cx="2097087" cy="5872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28638"/>
            <a:ext cx="6138863" cy="5872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201613" y="-166688"/>
            <a:ext cx="9523413" cy="4573588"/>
          </a:xfrm>
          <a:prstGeom prst="rect">
            <a:avLst/>
          </a:prstGeom>
          <a:gradFill>
            <a:gsLst>
              <a:gs pos="0">
                <a:schemeClr val="bg1">
                  <a:lumMod val="75000"/>
                  <a:alpha val="0"/>
                </a:schemeClr>
              </a:gs>
              <a:gs pos="100000">
                <a:schemeClr val="bg1">
                  <a:lumMod val="20000"/>
                  <a:lumOff val="80000"/>
                  <a:alpha val="32000"/>
                </a:schemeClr>
              </a:gs>
            </a:gsLst>
            <a:lin ang="4050000" scaled="0"/>
          </a:gra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rtl="0" fontAlgn="base">
              <a:spcBef>
                <a:spcPct val="0"/>
              </a:spcBef>
              <a:spcAft>
                <a:spcPct val="0"/>
              </a:spcAft>
              <a:defRPr/>
            </a:pPr>
            <a:endParaRPr lang="en-US" sz="3200" kern="1200" baseline="-25000">
              <a:solidFill>
                <a:srgbClr val="FFFFFF"/>
              </a:solidFill>
              <a:latin typeface="Neutra Text"/>
              <a:ea typeface="+mn-ea"/>
              <a:cs typeface="+mn-cs"/>
            </a:endParaRPr>
          </a:p>
        </p:txBody>
      </p:sp>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528638"/>
            <a:ext cx="2097087" cy="5872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28638"/>
            <a:ext cx="6138863" cy="5872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28638"/>
            <a:ext cx="8385175" cy="10223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644650"/>
            <a:ext cx="3927475"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644650"/>
            <a:ext cx="3927475"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98925"/>
            <a:ext cx="3927475"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8075" y="4098925"/>
            <a:ext cx="3927475"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7"/>
          <p:cNvSpPr>
            <a:spLocks noGrp="1"/>
          </p:cNvSpPr>
          <p:nvPr>
            <p:ph type="sldNum" sz="quarter" idx="4"/>
          </p:nvPr>
        </p:nvSpPr>
        <p:spPr>
          <a:xfrm>
            <a:off x="8382000" y="6400800"/>
            <a:ext cx="685800" cy="365125"/>
          </a:xfrm>
          <a:prstGeom prst="rect">
            <a:avLst/>
          </a:prstGeom>
        </p:spPr>
        <p:txBody>
          <a:bodyPr vert="horz" lIns="91440" tIns="45720" rIns="91440" bIns="45720" rtlCol="0" anchor="ctr"/>
          <a:lstStyle>
            <a:lvl1pPr algn="r">
              <a:defRPr sz="1200">
                <a:solidFill>
                  <a:srgbClr val="FFFFFF"/>
                </a:solidFill>
              </a:defRPr>
            </a:lvl1pPr>
          </a:lstStyle>
          <a:p>
            <a:fld id="{B3EFDD30-2D92-BE4F-850C-B7FCC548490E}"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8382000" y="6400800"/>
            <a:ext cx="685800" cy="365125"/>
          </a:xfrm>
          <a:prstGeom prst="rect">
            <a:avLst/>
          </a:prstGeom>
        </p:spPr>
        <p:txBody>
          <a:bodyPr vert="horz" lIns="91440" tIns="45720" rIns="91440" bIns="45720" rtlCol="0" anchor="ctr"/>
          <a:lstStyle>
            <a:lvl1pPr algn="r">
              <a:defRPr sz="1200">
                <a:solidFill>
                  <a:srgbClr val="FFFFFF"/>
                </a:solidFill>
              </a:defRPr>
            </a:lvl1pPr>
          </a:lstStyle>
          <a:p>
            <a:fld id="{B3EFDD30-2D92-BE4F-850C-B7FCC548490E}"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theme" Target="../theme/theme1.xml"/><Relationship Id="rId5" Type="http://schemas.openxmlformats.org/officeDocument/2006/relationships/slideLayout" Target="../slideLayouts/slideLayout5.xml"/><Relationship Id="rId7" Type="http://schemas.openxmlformats.org/officeDocument/2006/relationships/slideLayout" Target="../slideLayouts/slideLayout7.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4" Type="http://schemas.openxmlformats.org/officeDocument/2006/relationships/slideLayout" Target="../slideLayouts/slideLayout13.xml"/><Relationship Id="rId10" Type="http://schemas.openxmlformats.org/officeDocument/2006/relationships/slideLayout" Target="../slideLayouts/slideLayout19.xml"/><Relationship Id="rId5" Type="http://schemas.openxmlformats.org/officeDocument/2006/relationships/slideLayout" Target="../slideLayouts/slideLayout14.xml"/><Relationship Id="rId7" Type="http://schemas.openxmlformats.org/officeDocument/2006/relationships/slideLayout" Target="../slideLayouts/slideLayout16.xml"/><Relationship Id="rId11" Type="http://schemas.openxmlformats.org/officeDocument/2006/relationships/slideLayout" Target="../slideLayouts/slideLayout20.xml"/><Relationship Id="rId12"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9" Type="http://schemas.openxmlformats.org/officeDocument/2006/relationships/slideLayout" Target="../slideLayouts/slideLayout18.xml"/><Relationship Id="rId3" Type="http://schemas.openxmlformats.org/officeDocument/2006/relationships/slideLayout" Target="../slideLayouts/slideLayout12.xml"/><Relationship Id="rId6"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4" Type="http://schemas.openxmlformats.org/officeDocument/2006/relationships/slideLayout" Target="../slideLayouts/slideLayout24.xml"/><Relationship Id="rId7" Type="http://schemas.openxmlformats.org/officeDocument/2006/relationships/slideLayout" Target="../slideLayouts/slideLayout27.xml"/><Relationship Id="rId11" Type="http://schemas.openxmlformats.org/officeDocument/2006/relationships/slideLayout" Target="../slideLayouts/slideLayout31.xml"/><Relationship Id="rId1" Type="http://schemas.openxmlformats.org/officeDocument/2006/relationships/slideLayout" Target="../slideLayouts/slideLayout21.xml"/><Relationship Id="rId6" Type="http://schemas.openxmlformats.org/officeDocument/2006/relationships/slideLayout" Target="../slideLayouts/slideLayout26.xml"/><Relationship Id="rId8" Type="http://schemas.openxmlformats.org/officeDocument/2006/relationships/slideLayout" Target="../slideLayouts/slideLayout28.xml"/><Relationship Id="rId13" Type="http://schemas.openxmlformats.org/officeDocument/2006/relationships/theme" Target="../theme/theme3.xml"/><Relationship Id="rId10" Type="http://schemas.openxmlformats.org/officeDocument/2006/relationships/slideLayout" Target="../slideLayouts/slideLayout30.xml"/><Relationship Id="rId5" Type="http://schemas.openxmlformats.org/officeDocument/2006/relationships/slideLayout" Target="../slideLayouts/slideLayout25.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9" Type="http://schemas.openxmlformats.org/officeDocument/2006/relationships/slideLayout" Target="../slideLayouts/slideLayout29.xml"/><Relationship Id="rId3"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gradFill flip="none" rotWithShape="1">
          <a:gsLst>
            <a:gs pos="0">
              <a:schemeClr val="accent6">
                <a:lumMod val="10000"/>
              </a:schemeClr>
            </a:gs>
            <a:gs pos="100000">
              <a:schemeClr val="accent6">
                <a:lumMod val="25000"/>
              </a:schemeClr>
            </a:gs>
          </a:gsLst>
          <a:lin ang="16200000" scaled="0"/>
          <a:tileRect/>
        </a:gradFill>
        <a:effectLst/>
      </p:bgPr>
    </p:bg>
    <p:spTree>
      <p:nvGrpSpPr>
        <p:cNvPr id="1" name=""/>
        <p:cNvGrpSpPr/>
        <p:nvPr/>
      </p:nvGrpSpPr>
      <p:grpSpPr>
        <a:xfrm>
          <a:off x="0" y="0"/>
          <a:ext cx="0" cy="0"/>
          <a:chOff x="0" y="0"/>
          <a:chExt cx="0" cy="0"/>
        </a:xfrm>
      </p:grpSpPr>
      <p:sp>
        <p:nvSpPr>
          <p:cNvPr id="1026" name="Rectangle 4"/>
          <p:cNvSpPr>
            <a:spLocks noGrp="1" noRot="1" noChangeArrowheads="1"/>
          </p:cNvSpPr>
          <p:nvPr>
            <p:ph type="title"/>
          </p:nvPr>
        </p:nvSpPr>
        <p:spPr bwMode="auto">
          <a:xfrm>
            <a:off x="457200" y="528638"/>
            <a:ext cx="8385175" cy="102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5"/>
          <p:cNvSpPr>
            <a:spLocks noGrp="1" noRot="1" noChangeArrowheads="1"/>
          </p:cNvSpPr>
          <p:nvPr>
            <p:ph type="body" idx="1"/>
          </p:nvPr>
        </p:nvSpPr>
        <p:spPr bwMode="auto">
          <a:xfrm>
            <a:off x="838200" y="1644650"/>
            <a:ext cx="800735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85" name="Arc 13"/>
          <p:cNvSpPr>
            <a:spLocks noChangeAspect="1"/>
          </p:cNvSpPr>
          <p:nvPr/>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lgn="l" rtl="0" fontAlgn="base">
              <a:spcBef>
                <a:spcPct val="0"/>
              </a:spcBef>
              <a:spcAft>
                <a:spcPct val="0"/>
              </a:spcAft>
              <a:defRPr/>
            </a:pPr>
            <a:endParaRPr lang="en-US" sz="3200" kern="1200" dirty="0">
              <a:solidFill>
                <a:srgbClr val="FFFFFF"/>
              </a:solidFill>
              <a:latin typeface="Neutra Text" pitchFamily="50" charset="0"/>
              <a:ea typeface="+mn-ea"/>
              <a:cs typeface="+mn-cs"/>
            </a:endParaRPr>
          </a:p>
        </p:txBody>
      </p:sp>
      <p:sp>
        <p:nvSpPr>
          <p:cNvPr id="3086" name="Arc 14"/>
          <p:cNvSpPr>
            <a:spLocks noChangeAspect="1"/>
          </p:cNvSpPr>
          <p:nvPr/>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lgn="l" rtl="0" fontAlgn="base">
              <a:spcBef>
                <a:spcPct val="0"/>
              </a:spcBef>
              <a:spcAft>
                <a:spcPct val="0"/>
              </a:spcAft>
              <a:defRPr/>
            </a:pPr>
            <a:endParaRPr lang="en-US" sz="3200" kern="1200" dirty="0">
              <a:solidFill>
                <a:srgbClr val="FFFFFF"/>
              </a:solidFill>
              <a:latin typeface="Neutra Text" pitchFamily="50" charset="0"/>
              <a:ea typeface="+mn-ea"/>
              <a:cs typeface="+mn-cs"/>
            </a:endParaRPr>
          </a:p>
        </p:txBody>
      </p:sp>
      <p:sp>
        <p:nvSpPr>
          <p:cNvPr id="3087" name="Arc 15"/>
          <p:cNvSpPr>
            <a:spLocks noChangeAspect="1"/>
          </p:cNvSpPr>
          <p:nvPr userDrawn="1"/>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lgn="l" rtl="0" fontAlgn="base">
              <a:spcBef>
                <a:spcPct val="0"/>
              </a:spcBef>
              <a:spcAft>
                <a:spcPct val="0"/>
              </a:spcAft>
              <a:defRPr/>
            </a:pPr>
            <a:endParaRPr lang="en-US" sz="3200" kern="1200" dirty="0">
              <a:solidFill>
                <a:srgbClr val="FFFFFF"/>
              </a:solidFill>
              <a:latin typeface="Neutra Text" pitchFamily="50" charset="0"/>
              <a:ea typeface="+mn-ea"/>
              <a:cs typeface="+mn-cs"/>
            </a:endParaRPr>
          </a:p>
        </p:txBody>
      </p:sp>
      <p:sp>
        <p:nvSpPr>
          <p:cNvPr id="3088" name="Arc 16"/>
          <p:cNvSpPr>
            <a:spLocks noChangeAspect="1"/>
          </p:cNvSpPr>
          <p:nvPr/>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lgn="l" rtl="0" fontAlgn="base">
              <a:spcBef>
                <a:spcPct val="0"/>
              </a:spcBef>
              <a:spcAft>
                <a:spcPct val="0"/>
              </a:spcAft>
              <a:defRPr/>
            </a:pPr>
            <a:endParaRPr lang="en-US" sz="3200" kern="1200" dirty="0">
              <a:solidFill>
                <a:srgbClr val="FFFFFF"/>
              </a:solidFill>
              <a:latin typeface="Neutra Text" pitchFamily="50" charset="0"/>
              <a:ea typeface="+mn-ea"/>
              <a:cs typeface="+mn-cs"/>
            </a:endParaRPr>
          </a:p>
        </p:txBody>
      </p:sp>
      <p:sp>
        <p:nvSpPr>
          <p:cNvPr id="8" name="Slide Number Placeholder 7"/>
          <p:cNvSpPr>
            <a:spLocks noGrp="1"/>
          </p:cNvSpPr>
          <p:nvPr>
            <p:ph type="sldNum" sz="quarter" idx="4"/>
          </p:nvPr>
        </p:nvSpPr>
        <p:spPr>
          <a:xfrm>
            <a:off x="8382000" y="6400800"/>
            <a:ext cx="685800" cy="365125"/>
          </a:xfrm>
          <a:prstGeom prst="rect">
            <a:avLst/>
          </a:prstGeom>
        </p:spPr>
        <p:txBody>
          <a:bodyPr vert="horz" lIns="91440" tIns="45720" rIns="91440" bIns="45720" rtlCol="0" anchor="ctr"/>
          <a:lstStyle>
            <a:lvl1pPr algn="r">
              <a:defRPr sz="1200">
                <a:solidFill>
                  <a:schemeClr val="tx1"/>
                </a:solidFill>
              </a:defRPr>
            </a:lvl1pPr>
          </a:lstStyle>
          <a:p>
            <a:fld id="{B3EFDD30-2D92-BE4F-850C-B7FCC548490E}"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4711" r:id="rId1"/>
    <p:sldLayoutId id="2147484712" r:id="rId2"/>
    <p:sldLayoutId id="2147484713" r:id="rId3"/>
    <p:sldLayoutId id="2147484714" r:id="rId4"/>
    <p:sldLayoutId id="2147484715" r:id="rId5"/>
    <p:sldLayoutId id="2147484716" r:id="rId6"/>
    <p:sldLayoutId id="2147484717" r:id="rId7"/>
    <p:sldLayoutId id="2147484718" r:id="rId8"/>
    <p:sldLayoutId id="2147484719" r:id="rId9"/>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4800" b="1">
          <a:solidFill>
            <a:schemeClr val="tx2"/>
          </a:solidFill>
          <a:effectLst>
            <a:outerShdw blurRad="50800" dist="38100" dir="2700000" algn="br">
              <a:srgbClr val="000000">
                <a:alpha val="43000"/>
              </a:srgbClr>
            </a:outerShdw>
          </a:effectLst>
          <a:latin typeface="+mj-lt"/>
          <a:ea typeface="+mj-ea"/>
          <a:cs typeface="+mj-cs"/>
        </a:defRPr>
      </a:lvl1pPr>
      <a:lvl2pPr algn="l" rtl="0" eaLnBrk="0" fontAlgn="base" hangingPunct="0">
        <a:spcBef>
          <a:spcPct val="0"/>
        </a:spcBef>
        <a:spcAft>
          <a:spcPct val="0"/>
        </a:spcAft>
        <a:defRPr sz="4800" b="1">
          <a:solidFill>
            <a:schemeClr val="tx2"/>
          </a:solidFill>
          <a:latin typeface="Neutra Text" pitchFamily="50" charset="0"/>
        </a:defRPr>
      </a:lvl2pPr>
      <a:lvl3pPr algn="l" rtl="0" eaLnBrk="0" fontAlgn="base" hangingPunct="0">
        <a:spcBef>
          <a:spcPct val="0"/>
        </a:spcBef>
        <a:spcAft>
          <a:spcPct val="0"/>
        </a:spcAft>
        <a:defRPr sz="4800" b="1">
          <a:solidFill>
            <a:schemeClr val="tx2"/>
          </a:solidFill>
          <a:latin typeface="Neutra Text" pitchFamily="50" charset="0"/>
        </a:defRPr>
      </a:lvl3pPr>
      <a:lvl4pPr algn="l" rtl="0" eaLnBrk="0" fontAlgn="base" hangingPunct="0">
        <a:spcBef>
          <a:spcPct val="0"/>
        </a:spcBef>
        <a:spcAft>
          <a:spcPct val="0"/>
        </a:spcAft>
        <a:defRPr sz="4800" b="1">
          <a:solidFill>
            <a:schemeClr val="tx2"/>
          </a:solidFill>
          <a:latin typeface="Neutra Text" pitchFamily="50" charset="0"/>
        </a:defRPr>
      </a:lvl4pPr>
      <a:lvl5pPr algn="l" rtl="0" eaLnBrk="0" fontAlgn="base" hangingPunct="0">
        <a:spcBef>
          <a:spcPct val="0"/>
        </a:spcBef>
        <a:spcAft>
          <a:spcPct val="0"/>
        </a:spcAft>
        <a:defRPr sz="4800" b="1">
          <a:solidFill>
            <a:schemeClr val="tx2"/>
          </a:solidFill>
          <a:latin typeface="Neutra Text" pitchFamily="50" charset="0"/>
        </a:defRPr>
      </a:lvl5pPr>
      <a:lvl6pPr marL="457200" algn="l" rtl="0" fontAlgn="base">
        <a:spcBef>
          <a:spcPct val="0"/>
        </a:spcBef>
        <a:spcAft>
          <a:spcPct val="0"/>
        </a:spcAft>
        <a:defRPr sz="4800" b="1">
          <a:solidFill>
            <a:schemeClr val="tx2"/>
          </a:solidFill>
          <a:latin typeface="Neutra Text" pitchFamily="50" charset="0"/>
        </a:defRPr>
      </a:lvl6pPr>
      <a:lvl7pPr marL="914400" algn="l" rtl="0" fontAlgn="base">
        <a:spcBef>
          <a:spcPct val="0"/>
        </a:spcBef>
        <a:spcAft>
          <a:spcPct val="0"/>
        </a:spcAft>
        <a:defRPr sz="4800" b="1">
          <a:solidFill>
            <a:schemeClr val="tx2"/>
          </a:solidFill>
          <a:latin typeface="Neutra Text" pitchFamily="50" charset="0"/>
        </a:defRPr>
      </a:lvl7pPr>
      <a:lvl8pPr marL="1371600" algn="l" rtl="0" fontAlgn="base">
        <a:spcBef>
          <a:spcPct val="0"/>
        </a:spcBef>
        <a:spcAft>
          <a:spcPct val="0"/>
        </a:spcAft>
        <a:defRPr sz="4800" b="1">
          <a:solidFill>
            <a:schemeClr val="tx2"/>
          </a:solidFill>
          <a:latin typeface="Neutra Text" pitchFamily="50" charset="0"/>
        </a:defRPr>
      </a:lvl8pPr>
      <a:lvl9pPr marL="1828800" algn="l" rtl="0" fontAlgn="base">
        <a:spcBef>
          <a:spcPct val="0"/>
        </a:spcBef>
        <a:spcAft>
          <a:spcPct val="0"/>
        </a:spcAft>
        <a:defRPr sz="4800" b="1">
          <a:solidFill>
            <a:schemeClr val="tx2"/>
          </a:solidFill>
          <a:latin typeface="Neutra Text" pitchFamily="50" charset="0"/>
        </a:defRPr>
      </a:lvl9pPr>
    </p:titleStyle>
    <p:bodyStyle>
      <a:lvl1pPr marL="342900" indent="-342900" algn="l" rtl="0" eaLnBrk="0" fontAlgn="base" hangingPunct="0">
        <a:spcBef>
          <a:spcPct val="20000"/>
        </a:spcBef>
        <a:spcAft>
          <a:spcPct val="0"/>
        </a:spcAft>
        <a:buClr>
          <a:schemeClr val="accent6"/>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6"/>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6"/>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bwMode="auto">
          <a:xfrm>
            <a:off x="457200" y="528638"/>
            <a:ext cx="8385175" cy="102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5123" name="Rectangle 3"/>
          <p:cNvSpPr>
            <a:spLocks noGrp="1" noRot="1" noChangeArrowheads="1"/>
          </p:cNvSpPr>
          <p:nvPr>
            <p:ph type="body" idx="1"/>
          </p:nvPr>
        </p:nvSpPr>
        <p:spPr bwMode="auto">
          <a:xfrm>
            <a:off x="838200" y="1644650"/>
            <a:ext cx="800735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4400" b="1">
          <a:solidFill>
            <a:schemeClr val="bg2"/>
          </a:solidFill>
          <a:latin typeface="+mj-lt"/>
          <a:ea typeface="+mj-ea"/>
          <a:cs typeface="+mj-cs"/>
        </a:defRPr>
      </a:lvl1pPr>
      <a:lvl2pPr algn="l" rtl="0" eaLnBrk="0" fontAlgn="base" hangingPunct="0">
        <a:spcBef>
          <a:spcPct val="0"/>
        </a:spcBef>
        <a:spcAft>
          <a:spcPct val="0"/>
        </a:spcAft>
        <a:defRPr sz="4400" b="1">
          <a:solidFill>
            <a:schemeClr val="bg2"/>
          </a:solidFill>
          <a:latin typeface="Neutra Text" pitchFamily="50" charset="0"/>
        </a:defRPr>
      </a:lvl2pPr>
      <a:lvl3pPr algn="l" rtl="0" eaLnBrk="0" fontAlgn="base" hangingPunct="0">
        <a:spcBef>
          <a:spcPct val="0"/>
        </a:spcBef>
        <a:spcAft>
          <a:spcPct val="0"/>
        </a:spcAft>
        <a:defRPr sz="4400" b="1">
          <a:solidFill>
            <a:schemeClr val="bg2"/>
          </a:solidFill>
          <a:latin typeface="Neutra Text" pitchFamily="50" charset="0"/>
        </a:defRPr>
      </a:lvl3pPr>
      <a:lvl4pPr algn="l" rtl="0" eaLnBrk="0" fontAlgn="base" hangingPunct="0">
        <a:spcBef>
          <a:spcPct val="0"/>
        </a:spcBef>
        <a:spcAft>
          <a:spcPct val="0"/>
        </a:spcAft>
        <a:defRPr sz="4400" b="1">
          <a:solidFill>
            <a:schemeClr val="bg2"/>
          </a:solidFill>
          <a:latin typeface="Neutra Text" pitchFamily="50" charset="0"/>
        </a:defRPr>
      </a:lvl4pPr>
      <a:lvl5pPr algn="l" rtl="0" eaLnBrk="0" fontAlgn="base" hangingPunct="0">
        <a:spcBef>
          <a:spcPct val="0"/>
        </a:spcBef>
        <a:spcAft>
          <a:spcPct val="0"/>
        </a:spcAft>
        <a:defRPr sz="4400" b="1">
          <a:solidFill>
            <a:schemeClr val="bg2"/>
          </a:solidFill>
          <a:latin typeface="Neutra Text" pitchFamily="50" charset="0"/>
        </a:defRPr>
      </a:lvl5pPr>
      <a:lvl6pPr marL="457200" algn="l" rtl="0" fontAlgn="base">
        <a:spcBef>
          <a:spcPct val="0"/>
        </a:spcBef>
        <a:spcAft>
          <a:spcPct val="0"/>
        </a:spcAft>
        <a:defRPr sz="4400" b="1">
          <a:solidFill>
            <a:schemeClr val="bg2"/>
          </a:solidFill>
          <a:latin typeface="Neutra Text" pitchFamily="50" charset="0"/>
        </a:defRPr>
      </a:lvl6pPr>
      <a:lvl7pPr marL="914400" algn="l" rtl="0" fontAlgn="base">
        <a:spcBef>
          <a:spcPct val="0"/>
        </a:spcBef>
        <a:spcAft>
          <a:spcPct val="0"/>
        </a:spcAft>
        <a:defRPr sz="4400" b="1">
          <a:solidFill>
            <a:schemeClr val="bg2"/>
          </a:solidFill>
          <a:latin typeface="Neutra Text" pitchFamily="50" charset="0"/>
        </a:defRPr>
      </a:lvl7pPr>
      <a:lvl8pPr marL="1371600" algn="l" rtl="0" fontAlgn="base">
        <a:spcBef>
          <a:spcPct val="0"/>
        </a:spcBef>
        <a:spcAft>
          <a:spcPct val="0"/>
        </a:spcAft>
        <a:defRPr sz="4400" b="1">
          <a:solidFill>
            <a:schemeClr val="bg2"/>
          </a:solidFill>
          <a:latin typeface="Neutra Text" pitchFamily="50" charset="0"/>
        </a:defRPr>
      </a:lvl8pPr>
      <a:lvl9pPr marL="1828800" algn="l" rtl="0" fontAlgn="base">
        <a:spcBef>
          <a:spcPct val="0"/>
        </a:spcBef>
        <a:spcAft>
          <a:spcPct val="0"/>
        </a:spcAft>
        <a:defRPr sz="4400" b="1">
          <a:solidFill>
            <a:schemeClr val="bg2"/>
          </a:solidFill>
          <a:latin typeface="Neutra Text" pitchFamily="50"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bwMode="auto">
          <a:xfrm>
            <a:off x="457200" y="528638"/>
            <a:ext cx="8385175" cy="102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7171" name="Rectangle 3"/>
          <p:cNvSpPr>
            <a:spLocks noGrp="1" noRot="1" noChangeArrowheads="1"/>
          </p:cNvSpPr>
          <p:nvPr>
            <p:ph type="body" idx="1"/>
          </p:nvPr>
        </p:nvSpPr>
        <p:spPr bwMode="auto">
          <a:xfrm>
            <a:off x="838200" y="1644650"/>
            <a:ext cx="800735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p:txBody>
      </p:sp>
      <p:sp>
        <p:nvSpPr>
          <p:cNvPr id="2595844" name="Arc 4"/>
          <p:cNvSpPr>
            <a:spLocks noChangeAspect="1"/>
          </p:cNvSpPr>
          <p:nvPr userDrawn="1"/>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2595845" name="Arc 5"/>
          <p:cNvSpPr>
            <a:spLocks noChangeAspect="1"/>
          </p:cNvSpPr>
          <p:nvPr userDrawn="1"/>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2595846" name="Arc 6"/>
          <p:cNvSpPr>
            <a:spLocks noChangeAspect="1"/>
          </p:cNvSpPr>
          <p:nvPr userDrawn="1"/>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2595847" name="Arc 7"/>
          <p:cNvSpPr>
            <a:spLocks noChangeAspect="1"/>
          </p:cNvSpPr>
          <p:nvPr userDrawn="1"/>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 id="2147484565" r:id="rId12"/>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4400" b="1">
          <a:solidFill>
            <a:schemeClr val="bg2"/>
          </a:solidFill>
          <a:latin typeface="+mj-lt"/>
          <a:ea typeface="+mj-ea"/>
          <a:cs typeface="+mj-cs"/>
        </a:defRPr>
      </a:lvl1pPr>
      <a:lvl2pPr algn="l" rtl="0" eaLnBrk="0" fontAlgn="base" hangingPunct="0">
        <a:spcBef>
          <a:spcPct val="0"/>
        </a:spcBef>
        <a:spcAft>
          <a:spcPct val="0"/>
        </a:spcAft>
        <a:defRPr sz="4400" b="1">
          <a:solidFill>
            <a:schemeClr val="bg2"/>
          </a:solidFill>
          <a:latin typeface="Neutra Text" pitchFamily="50" charset="0"/>
        </a:defRPr>
      </a:lvl2pPr>
      <a:lvl3pPr algn="l" rtl="0" eaLnBrk="0" fontAlgn="base" hangingPunct="0">
        <a:spcBef>
          <a:spcPct val="0"/>
        </a:spcBef>
        <a:spcAft>
          <a:spcPct val="0"/>
        </a:spcAft>
        <a:defRPr sz="4400" b="1">
          <a:solidFill>
            <a:schemeClr val="bg2"/>
          </a:solidFill>
          <a:latin typeface="Neutra Text" pitchFamily="50" charset="0"/>
        </a:defRPr>
      </a:lvl3pPr>
      <a:lvl4pPr algn="l" rtl="0" eaLnBrk="0" fontAlgn="base" hangingPunct="0">
        <a:spcBef>
          <a:spcPct val="0"/>
        </a:spcBef>
        <a:spcAft>
          <a:spcPct val="0"/>
        </a:spcAft>
        <a:defRPr sz="4400" b="1">
          <a:solidFill>
            <a:schemeClr val="bg2"/>
          </a:solidFill>
          <a:latin typeface="Neutra Text" pitchFamily="50" charset="0"/>
        </a:defRPr>
      </a:lvl4pPr>
      <a:lvl5pPr algn="l" rtl="0" eaLnBrk="0" fontAlgn="base" hangingPunct="0">
        <a:spcBef>
          <a:spcPct val="0"/>
        </a:spcBef>
        <a:spcAft>
          <a:spcPct val="0"/>
        </a:spcAft>
        <a:defRPr sz="4400" b="1">
          <a:solidFill>
            <a:schemeClr val="bg2"/>
          </a:solidFill>
          <a:latin typeface="Neutra Text" pitchFamily="50" charset="0"/>
        </a:defRPr>
      </a:lvl5pPr>
      <a:lvl6pPr marL="457200" algn="l" rtl="0" fontAlgn="base">
        <a:spcBef>
          <a:spcPct val="0"/>
        </a:spcBef>
        <a:spcAft>
          <a:spcPct val="0"/>
        </a:spcAft>
        <a:defRPr sz="4400" b="1">
          <a:solidFill>
            <a:schemeClr val="bg2"/>
          </a:solidFill>
          <a:latin typeface="Neutra Text" pitchFamily="50" charset="0"/>
        </a:defRPr>
      </a:lvl6pPr>
      <a:lvl7pPr marL="914400" algn="l" rtl="0" fontAlgn="base">
        <a:spcBef>
          <a:spcPct val="0"/>
        </a:spcBef>
        <a:spcAft>
          <a:spcPct val="0"/>
        </a:spcAft>
        <a:defRPr sz="4400" b="1">
          <a:solidFill>
            <a:schemeClr val="bg2"/>
          </a:solidFill>
          <a:latin typeface="Neutra Text" pitchFamily="50" charset="0"/>
        </a:defRPr>
      </a:lvl7pPr>
      <a:lvl8pPr marL="1371600" algn="l" rtl="0" fontAlgn="base">
        <a:spcBef>
          <a:spcPct val="0"/>
        </a:spcBef>
        <a:spcAft>
          <a:spcPct val="0"/>
        </a:spcAft>
        <a:defRPr sz="4400" b="1">
          <a:solidFill>
            <a:schemeClr val="bg2"/>
          </a:solidFill>
          <a:latin typeface="Neutra Text" pitchFamily="50" charset="0"/>
        </a:defRPr>
      </a:lvl8pPr>
      <a:lvl9pPr marL="1828800" algn="l" rtl="0" fontAlgn="base">
        <a:spcBef>
          <a:spcPct val="0"/>
        </a:spcBef>
        <a:spcAft>
          <a:spcPct val="0"/>
        </a:spcAft>
        <a:defRPr sz="4400" b="1">
          <a:solidFill>
            <a:schemeClr val="bg2"/>
          </a:solidFill>
          <a:latin typeface="Neutra Text" pitchFamily="50"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oleObject" Target="Macintosh%20HD:Users:bjoern:Dropbox:uist-wip-input-model:UIST%20Input%20paper%2010.doc!OLE_LINK1" TargetMode="External"/><Relationship Id="rId1" Type="http://schemas.openxmlformats.org/officeDocument/2006/relationships/vmlDrawing" Target="../drawings/vmlDrawing1.vml"/><Relationship Id="rId2" Type="http://schemas.openxmlformats.org/officeDocument/2006/relationships/slideLayout" Target="../slideLayouts/slideLayout26.xml"/><Relationship Id="rId3"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3.xml"/><Relationship Id="rId5" Type="http://schemas.openxmlformats.org/officeDocument/2006/relationships/oleObject" Target="Macintosh%20HD:Users:bjoern:Dropbox:uist-wip-input-model:UIST%20Input%20paper%2010.doc!OLE_LINK1"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6" Type="http://schemas.openxmlformats.org/officeDocument/2006/relationships/image" Target="../media/image21.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 Id="rId5"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22.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23.wmf"/><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24.wmf"/><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22.xml"/><Relationship Id="rId5" Type="http://schemas.openxmlformats.org/officeDocument/2006/relationships/image" Target="../media/image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6" Type="http://schemas.openxmlformats.org/officeDocument/2006/relationships/image" Target="../media/image28.png"/><Relationship Id="rId4" Type="http://schemas.openxmlformats.org/officeDocument/2006/relationships/hyperlink" Target="http://www.answers.com/topic/mac-os-x-v10-4"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 Id="rId5" Type="http://schemas.openxmlformats.org/officeDocument/2006/relationships/hyperlink" Target="http://www.answers.com/topic/aqua-apple-menu-png" TargetMode="External"/></Relationships>
</file>

<file path=ppt/slides/_rels/slide39.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 Id="rId5"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2895600" y="5105400"/>
            <a:ext cx="5638800" cy="892552"/>
          </a:xfrm>
          <a:prstGeom prst="rect">
            <a:avLst/>
          </a:prstGeom>
          <a:noFill/>
          <a:ln w="9525">
            <a:noFill/>
            <a:miter lim="800000"/>
            <a:headEnd/>
            <a:tailEnd/>
          </a:ln>
        </p:spPr>
        <p:txBody>
          <a:bodyPr wrap="square">
            <a:spAutoFit/>
          </a:bodyPr>
          <a:lstStyle/>
          <a:p>
            <a:pPr algn="r">
              <a:spcBef>
                <a:spcPct val="50000"/>
              </a:spcBef>
            </a:pPr>
            <a:r>
              <a:rPr lang="en-US" altLang="ko-KR" sz="2600" dirty="0" smtClean="0">
                <a:latin typeface="+mj-lt"/>
                <a:ea typeface="굴림"/>
                <a:cs typeface="굴림"/>
              </a:rPr>
              <a:t>Björn Hartmann</a:t>
            </a:r>
            <a:br>
              <a:rPr lang="en-US" altLang="ko-KR" sz="2600" dirty="0" smtClean="0">
                <a:latin typeface="+mj-lt"/>
                <a:ea typeface="굴림"/>
                <a:cs typeface="굴림"/>
              </a:rPr>
            </a:br>
            <a:r>
              <a:rPr lang="en-US" altLang="ko-KR" sz="2600" b="0" dirty="0" err="1" smtClean="0">
                <a:latin typeface="+mj-lt"/>
                <a:ea typeface="굴림"/>
                <a:cs typeface="굴림"/>
              </a:rPr>
              <a:t>bjoern@cs.stanford.edu</a:t>
            </a:r>
            <a:endParaRPr lang="en-US" altLang="ko-KR" sz="2600" b="0" i="1" dirty="0" smtClean="0">
              <a:latin typeface="+mj-lt"/>
              <a:ea typeface="굴림"/>
              <a:cs typeface="굴림"/>
            </a:endParaRPr>
          </a:p>
        </p:txBody>
      </p:sp>
      <p:sp>
        <p:nvSpPr>
          <p:cNvPr id="6147" name="Text Box 5"/>
          <p:cNvSpPr txBox="1">
            <a:spLocks noChangeArrowheads="1"/>
          </p:cNvSpPr>
          <p:nvPr/>
        </p:nvSpPr>
        <p:spPr bwMode="auto">
          <a:xfrm>
            <a:off x="533400" y="1227668"/>
            <a:ext cx="8610600" cy="1601977"/>
          </a:xfrm>
          <a:prstGeom prst="rect">
            <a:avLst/>
          </a:prstGeom>
          <a:noFill/>
          <a:ln w="9525">
            <a:noFill/>
            <a:miter lim="800000"/>
            <a:headEnd/>
            <a:tailEnd/>
          </a:ln>
        </p:spPr>
        <p:txBody>
          <a:bodyPr wrap="square">
            <a:spAutoFit/>
          </a:bodyPr>
          <a:lstStyle/>
          <a:p>
            <a:pPr>
              <a:lnSpc>
                <a:spcPct val="90000"/>
              </a:lnSpc>
              <a:tabLst>
                <a:tab pos="742950" algn="l"/>
              </a:tabLst>
            </a:pPr>
            <a:r>
              <a:rPr lang="en-US" altLang="ko-KR" sz="5400" dirty="0" smtClean="0">
                <a:latin typeface="+mj-lt"/>
                <a:ea typeface="굴림"/>
                <a:cs typeface="굴림"/>
              </a:rPr>
              <a:t>Understanding &amp; Modeling</a:t>
            </a:r>
          </a:p>
          <a:p>
            <a:pPr>
              <a:lnSpc>
                <a:spcPct val="90000"/>
              </a:lnSpc>
              <a:tabLst>
                <a:tab pos="742950" algn="l"/>
              </a:tabLst>
            </a:pPr>
            <a:r>
              <a:rPr lang="en-US" altLang="ko-KR" sz="5400" dirty="0" smtClean="0">
                <a:latin typeface="+mj-lt"/>
                <a:ea typeface="굴림"/>
                <a:cs typeface="굴림"/>
              </a:rPr>
              <a:t>Input Devices</a:t>
            </a:r>
          </a:p>
        </p:txBody>
      </p:sp>
      <p:sp>
        <p:nvSpPr>
          <p:cNvPr id="6148" name="Arc 10"/>
          <p:cNvSpPr>
            <a:spLocks noChangeAspect="1"/>
          </p:cNvSpPr>
          <p:nvPr/>
        </p:nvSpPr>
        <p:spPr bwMode="auto">
          <a:xfrm rot="5400000">
            <a:off x="8950325" y="6664325"/>
            <a:ext cx="255588" cy="255588"/>
          </a:xfrm>
          <a:custGeom>
            <a:avLst/>
            <a:gdLst>
              <a:gd name="T0" fmla="*/ 0 w 21600"/>
              <a:gd name="T1" fmla="*/ 0 h 21600"/>
              <a:gd name="T2" fmla="*/ 255588 w 21600"/>
              <a:gd name="T3" fmla="*/ 255588 h 21600"/>
              <a:gd name="T4" fmla="*/ 0 w 21600"/>
              <a:gd name="T5" fmla="*/ 2555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p:spPr>
        <p:txBody>
          <a:bodyPr wrap="none" anchor="ctr"/>
          <a:lstStyle/>
          <a:p>
            <a:endParaRPr lang="en-US">
              <a:latin typeface="Neutra Text" pitchFamily="50"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 name="Title 58"/>
          <p:cNvSpPr>
            <a:spLocks noGrp="1"/>
          </p:cNvSpPr>
          <p:nvPr>
            <p:ph type="title"/>
          </p:nvPr>
        </p:nvSpPr>
        <p:spPr/>
        <p:txBody>
          <a:bodyPr/>
          <a:lstStyle/>
          <a:p>
            <a:r>
              <a:rPr lang="en-US" dirty="0" smtClean="0"/>
              <a:t>Row/Column Scanning</a:t>
            </a:r>
            <a:endParaRPr lang="en-US" dirty="0"/>
          </a:p>
        </p:txBody>
      </p:sp>
      <p:sp>
        <p:nvSpPr>
          <p:cNvPr id="2" name="Slide Number Placeholder 1"/>
          <p:cNvSpPr>
            <a:spLocks noGrp="1"/>
          </p:cNvSpPr>
          <p:nvPr>
            <p:ph type="sldNum" sz="quarter" idx="4"/>
          </p:nvPr>
        </p:nvSpPr>
        <p:spPr/>
        <p:txBody>
          <a:bodyPr/>
          <a:lstStyle/>
          <a:p>
            <a:fld id="{B3EFDD30-2D92-BE4F-850C-B7FCC548490E}" type="slidenum">
              <a:rPr lang="en-US" smtClean="0"/>
              <a:pPr/>
              <a:t>10</a:t>
            </a:fld>
            <a:endParaRPr lang="en-US"/>
          </a:p>
        </p:txBody>
      </p:sp>
      <p:cxnSp>
        <p:nvCxnSpPr>
          <p:cNvPr id="5" name="Straight Connector 4"/>
          <p:cNvCxnSpPr/>
          <p:nvPr/>
        </p:nvCxnSpPr>
        <p:spPr>
          <a:xfrm>
            <a:off x="1879603" y="2628894"/>
            <a:ext cx="4978400"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879603" y="3543294"/>
            <a:ext cx="4978400"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879603" y="4491561"/>
            <a:ext cx="4978400"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79603" y="5405961"/>
            <a:ext cx="4978400"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389466" y="3831166"/>
            <a:ext cx="3826933"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1371593" y="3848102"/>
            <a:ext cx="3826933"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353700" y="3865038"/>
            <a:ext cx="3826933"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3386634" y="3848106"/>
            <a:ext cx="3826933"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4301034" y="3848107"/>
            <a:ext cx="3826933"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2095500" y="24130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Q</a:t>
            </a:r>
            <a:endParaRPr lang="en-US" dirty="0"/>
          </a:p>
        </p:txBody>
      </p:sp>
      <p:sp>
        <p:nvSpPr>
          <p:cNvPr id="30" name="Oval 29"/>
          <p:cNvSpPr/>
          <p:nvPr/>
        </p:nvSpPr>
        <p:spPr>
          <a:xfrm>
            <a:off x="3086100" y="24130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W</a:t>
            </a:r>
            <a:endParaRPr lang="en-US" dirty="0"/>
          </a:p>
        </p:txBody>
      </p:sp>
      <p:sp>
        <p:nvSpPr>
          <p:cNvPr id="31" name="Oval 30"/>
          <p:cNvSpPr/>
          <p:nvPr/>
        </p:nvSpPr>
        <p:spPr>
          <a:xfrm>
            <a:off x="4076700" y="24130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E</a:t>
            </a:r>
            <a:endParaRPr lang="en-US" dirty="0"/>
          </a:p>
        </p:txBody>
      </p:sp>
      <p:sp>
        <p:nvSpPr>
          <p:cNvPr id="32" name="Oval 31"/>
          <p:cNvSpPr/>
          <p:nvPr/>
        </p:nvSpPr>
        <p:spPr>
          <a:xfrm>
            <a:off x="5080000" y="24130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R</a:t>
            </a:r>
            <a:endParaRPr lang="en-US" dirty="0"/>
          </a:p>
        </p:txBody>
      </p:sp>
      <p:sp>
        <p:nvSpPr>
          <p:cNvPr id="33" name="Oval 32"/>
          <p:cNvSpPr/>
          <p:nvPr/>
        </p:nvSpPr>
        <p:spPr>
          <a:xfrm>
            <a:off x="6019800" y="24130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T</a:t>
            </a:r>
            <a:endParaRPr lang="en-US" dirty="0"/>
          </a:p>
        </p:txBody>
      </p:sp>
      <p:sp>
        <p:nvSpPr>
          <p:cNvPr id="34" name="Oval 33"/>
          <p:cNvSpPr/>
          <p:nvPr/>
        </p:nvSpPr>
        <p:spPr>
          <a:xfrm>
            <a:off x="2095500" y="33401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A</a:t>
            </a:r>
            <a:endParaRPr lang="en-US" dirty="0"/>
          </a:p>
        </p:txBody>
      </p:sp>
      <p:sp>
        <p:nvSpPr>
          <p:cNvPr id="35" name="Oval 34"/>
          <p:cNvSpPr/>
          <p:nvPr/>
        </p:nvSpPr>
        <p:spPr>
          <a:xfrm>
            <a:off x="3086100" y="33401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S</a:t>
            </a:r>
            <a:endParaRPr lang="en-US" dirty="0"/>
          </a:p>
        </p:txBody>
      </p:sp>
      <p:sp>
        <p:nvSpPr>
          <p:cNvPr id="36" name="Oval 35"/>
          <p:cNvSpPr/>
          <p:nvPr/>
        </p:nvSpPr>
        <p:spPr>
          <a:xfrm>
            <a:off x="4076700" y="33401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D</a:t>
            </a:r>
            <a:endParaRPr lang="en-US" dirty="0"/>
          </a:p>
        </p:txBody>
      </p:sp>
      <p:sp>
        <p:nvSpPr>
          <p:cNvPr id="37" name="Oval 36"/>
          <p:cNvSpPr/>
          <p:nvPr/>
        </p:nvSpPr>
        <p:spPr>
          <a:xfrm>
            <a:off x="5080000" y="33401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F</a:t>
            </a:r>
            <a:endParaRPr lang="en-US" dirty="0"/>
          </a:p>
        </p:txBody>
      </p:sp>
      <p:sp>
        <p:nvSpPr>
          <p:cNvPr id="38" name="Oval 37"/>
          <p:cNvSpPr/>
          <p:nvPr/>
        </p:nvSpPr>
        <p:spPr>
          <a:xfrm>
            <a:off x="6019800" y="33401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G</a:t>
            </a:r>
            <a:endParaRPr lang="en-US" dirty="0"/>
          </a:p>
        </p:txBody>
      </p:sp>
      <p:sp>
        <p:nvSpPr>
          <p:cNvPr id="39" name="Oval 38"/>
          <p:cNvSpPr/>
          <p:nvPr/>
        </p:nvSpPr>
        <p:spPr>
          <a:xfrm>
            <a:off x="2095500" y="42926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Z</a:t>
            </a:r>
            <a:endParaRPr lang="en-US" dirty="0"/>
          </a:p>
        </p:txBody>
      </p:sp>
      <p:sp>
        <p:nvSpPr>
          <p:cNvPr id="40" name="Oval 39"/>
          <p:cNvSpPr/>
          <p:nvPr/>
        </p:nvSpPr>
        <p:spPr>
          <a:xfrm>
            <a:off x="3086100" y="42926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X</a:t>
            </a:r>
            <a:endParaRPr lang="en-US" dirty="0"/>
          </a:p>
        </p:txBody>
      </p:sp>
      <p:sp>
        <p:nvSpPr>
          <p:cNvPr id="41" name="Oval 40"/>
          <p:cNvSpPr/>
          <p:nvPr/>
        </p:nvSpPr>
        <p:spPr>
          <a:xfrm>
            <a:off x="4076700" y="42926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C</a:t>
            </a:r>
            <a:endParaRPr lang="en-US" dirty="0"/>
          </a:p>
        </p:txBody>
      </p:sp>
      <p:sp>
        <p:nvSpPr>
          <p:cNvPr id="42" name="Oval 41"/>
          <p:cNvSpPr/>
          <p:nvPr/>
        </p:nvSpPr>
        <p:spPr>
          <a:xfrm>
            <a:off x="5080000" y="42926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V</a:t>
            </a:r>
            <a:endParaRPr lang="en-US" dirty="0"/>
          </a:p>
        </p:txBody>
      </p:sp>
      <p:sp>
        <p:nvSpPr>
          <p:cNvPr id="43" name="Oval 42"/>
          <p:cNvSpPr/>
          <p:nvPr/>
        </p:nvSpPr>
        <p:spPr>
          <a:xfrm>
            <a:off x="6019800" y="42926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t>B</a:t>
            </a:r>
            <a:endParaRPr lang="en-US" dirty="0"/>
          </a:p>
        </p:txBody>
      </p:sp>
      <p:sp>
        <p:nvSpPr>
          <p:cNvPr id="44" name="Oval 43"/>
          <p:cNvSpPr/>
          <p:nvPr/>
        </p:nvSpPr>
        <p:spPr>
          <a:xfrm>
            <a:off x="2095500" y="51816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endParaRPr lang="en-US" dirty="0"/>
          </a:p>
        </p:txBody>
      </p:sp>
      <p:sp>
        <p:nvSpPr>
          <p:cNvPr id="45" name="Oval 44"/>
          <p:cNvSpPr/>
          <p:nvPr/>
        </p:nvSpPr>
        <p:spPr>
          <a:xfrm>
            <a:off x="3086100" y="51816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endParaRPr lang="en-US" dirty="0"/>
          </a:p>
        </p:txBody>
      </p:sp>
      <p:sp>
        <p:nvSpPr>
          <p:cNvPr id="46" name="Oval 45"/>
          <p:cNvSpPr/>
          <p:nvPr/>
        </p:nvSpPr>
        <p:spPr>
          <a:xfrm>
            <a:off x="4076700" y="51816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endParaRPr lang="en-US" dirty="0"/>
          </a:p>
        </p:txBody>
      </p:sp>
      <p:sp>
        <p:nvSpPr>
          <p:cNvPr id="47" name="Oval 46"/>
          <p:cNvSpPr/>
          <p:nvPr/>
        </p:nvSpPr>
        <p:spPr>
          <a:xfrm>
            <a:off x="5080000" y="51816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endParaRPr lang="en-US" dirty="0"/>
          </a:p>
        </p:txBody>
      </p:sp>
      <p:sp>
        <p:nvSpPr>
          <p:cNvPr id="48" name="Oval 47"/>
          <p:cNvSpPr/>
          <p:nvPr/>
        </p:nvSpPr>
        <p:spPr>
          <a:xfrm>
            <a:off x="6019800" y="5181600"/>
            <a:ext cx="419100" cy="41910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endParaRPr lang="en-US" dirty="0"/>
          </a:p>
        </p:txBody>
      </p:sp>
      <p:sp>
        <p:nvSpPr>
          <p:cNvPr id="49" name="TextBox 48"/>
          <p:cNvSpPr txBox="1"/>
          <p:nvPr/>
        </p:nvSpPr>
        <p:spPr bwMode="auto">
          <a:xfrm>
            <a:off x="1314396" y="2425700"/>
            <a:ext cx="445070"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R1</a:t>
            </a:r>
          </a:p>
        </p:txBody>
      </p:sp>
      <p:sp>
        <p:nvSpPr>
          <p:cNvPr id="50" name="TextBox 49"/>
          <p:cNvSpPr txBox="1"/>
          <p:nvPr/>
        </p:nvSpPr>
        <p:spPr bwMode="auto">
          <a:xfrm>
            <a:off x="1355924" y="3340100"/>
            <a:ext cx="492443"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R2</a:t>
            </a:r>
          </a:p>
        </p:txBody>
      </p:sp>
      <p:sp>
        <p:nvSpPr>
          <p:cNvPr id="51" name="TextBox 50"/>
          <p:cNvSpPr txBox="1"/>
          <p:nvPr/>
        </p:nvSpPr>
        <p:spPr bwMode="auto">
          <a:xfrm>
            <a:off x="1304876" y="4292600"/>
            <a:ext cx="518091"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R3</a:t>
            </a:r>
          </a:p>
        </p:txBody>
      </p:sp>
      <p:sp>
        <p:nvSpPr>
          <p:cNvPr id="52" name="TextBox 51"/>
          <p:cNvSpPr txBox="1"/>
          <p:nvPr/>
        </p:nvSpPr>
        <p:spPr bwMode="auto">
          <a:xfrm>
            <a:off x="1315264" y="5194300"/>
            <a:ext cx="507703"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R4</a:t>
            </a:r>
          </a:p>
        </p:txBody>
      </p:sp>
      <p:sp>
        <p:nvSpPr>
          <p:cNvPr id="53" name="TextBox 52"/>
          <p:cNvSpPr txBox="1"/>
          <p:nvPr/>
        </p:nvSpPr>
        <p:spPr bwMode="auto">
          <a:xfrm>
            <a:off x="2029149" y="1409700"/>
            <a:ext cx="479618"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C1</a:t>
            </a:r>
          </a:p>
        </p:txBody>
      </p:sp>
      <p:sp>
        <p:nvSpPr>
          <p:cNvPr id="54" name="TextBox 53"/>
          <p:cNvSpPr txBox="1"/>
          <p:nvPr/>
        </p:nvSpPr>
        <p:spPr bwMode="auto">
          <a:xfrm>
            <a:off x="2981153" y="1397000"/>
            <a:ext cx="530915"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C2</a:t>
            </a:r>
          </a:p>
        </p:txBody>
      </p:sp>
      <p:sp>
        <p:nvSpPr>
          <p:cNvPr id="55" name="TextBox 54"/>
          <p:cNvSpPr txBox="1"/>
          <p:nvPr/>
        </p:nvSpPr>
        <p:spPr bwMode="auto">
          <a:xfrm>
            <a:off x="3895305" y="1384300"/>
            <a:ext cx="556563"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C3</a:t>
            </a:r>
          </a:p>
        </p:txBody>
      </p:sp>
      <p:sp>
        <p:nvSpPr>
          <p:cNvPr id="56" name="TextBox 55"/>
          <p:cNvSpPr txBox="1"/>
          <p:nvPr/>
        </p:nvSpPr>
        <p:spPr bwMode="auto">
          <a:xfrm>
            <a:off x="5000330" y="1384300"/>
            <a:ext cx="543739"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C4</a:t>
            </a:r>
          </a:p>
        </p:txBody>
      </p:sp>
      <p:sp>
        <p:nvSpPr>
          <p:cNvPr id="57" name="TextBox 56"/>
          <p:cNvSpPr txBox="1"/>
          <p:nvPr/>
        </p:nvSpPr>
        <p:spPr bwMode="auto">
          <a:xfrm>
            <a:off x="5902031" y="1384300"/>
            <a:ext cx="543739"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C5</a:t>
            </a:r>
          </a:p>
        </p:txBody>
      </p:sp>
      <p:sp>
        <p:nvSpPr>
          <p:cNvPr id="58" name="TextBox 57"/>
          <p:cNvSpPr txBox="1"/>
          <p:nvPr/>
        </p:nvSpPr>
        <p:spPr bwMode="auto">
          <a:xfrm>
            <a:off x="7440404" y="863600"/>
            <a:ext cx="1100865" cy="938719"/>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9 lines</a:t>
            </a:r>
          </a:p>
          <a:p>
            <a:pPr algn="r" eaLnBrk="0" hangingPunct="0">
              <a:spcBef>
                <a:spcPct val="50000"/>
              </a:spcBef>
            </a:pPr>
            <a:r>
              <a:rPr lang="en-US" sz="2200" i="1" dirty="0" smtClean="0"/>
              <a:t>20 keys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3" descr="the_first_mouse_ever"/>
          <p:cNvPicPr>
            <a:picLocks noChangeAspect="1" noChangeArrowheads="1"/>
          </p:cNvPicPr>
          <p:nvPr/>
        </p:nvPicPr>
        <p:blipFill>
          <a:blip r:embed="rId3"/>
          <a:srcRect/>
          <a:stretch>
            <a:fillRect/>
          </a:stretch>
        </p:blipFill>
        <p:spPr bwMode="auto">
          <a:xfrm>
            <a:off x="0" y="0"/>
            <a:ext cx="9144000" cy="7454900"/>
          </a:xfrm>
          <a:prstGeom prst="rect">
            <a:avLst/>
          </a:prstGeom>
          <a:noFill/>
          <a:ln w="9525">
            <a:noFill/>
            <a:miter lim="800000"/>
            <a:headEnd/>
            <a:tailEnd/>
          </a:ln>
        </p:spPr>
      </p:pic>
      <p:sp>
        <p:nvSpPr>
          <p:cNvPr id="18435" name="Text Box 4"/>
          <p:cNvSpPr txBox="1">
            <a:spLocks noChangeArrowheads="1"/>
          </p:cNvSpPr>
          <p:nvPr/>
        </p:nvSpPr>
        <p:spPr bwMode="auto">
          <a:xfrm>
            <a:off x="4648200" y="6172200"/>
            <a:ext cx="4311775" cy="369332"/>
          </a:xfrm>
          <a:prstGeom prst="rect">
            <a:avLst/>
          </a:prstGeom>
          <a:noFill/>
          <a:ln w="9525">
            <a:noFill/>
            <a:miter lim="800000"/>
            <a:headEnd/>
            <a:tailEnd/>
          </a:ln>
        </p:spPr>
        <p:txBody>
          <a:bodyPr wrap="none">
            <a:prstTxWarp prst="textNoShape">
              <a:avLst/>
            </a:prstTxWarp>
            <a:spAutoFit/>
          </a:bodyPr>
          <a:lstStyle/>
          <a:p>
            <a:pPr eaLnBrk="1" hangingPunct="1"/>
            <a:r>
              <a:rPr lang="en-US" i="1" dirty="0">
                <a:latin typeface="Arial" pitchFamily="-65" charset="0"/>
              </a:rPr>
              <a:t>Mouse.  </a:t>
            </a:r>
            <a:r>
              <a:rPr lang="en-US" i="1" dirty="0" err="1">
                <a:latin typeface="Arial" pitchFamily="-65" charset="0"/>
              </a:rPr>
              <a:t>Engelbart</a:t>
            </a:r>
            <a:r>
              <a:rPr lang="en-US" i="1" dirty="0">
                <a:latin typeface="Arial" pitchFamily="-65" charset="0"/>
              </a:rPr>
              <a:t> and </a:t>
            </a:r>
            <a:r>
              <a:rPr lang="en-US" i="1" dirty="0" smtClean="0">
                <a:latin typeface="Arial" pitchFamily="-65" charset="0"/>
              </a:rPr>
              <a:t>English ~1964</a:t>
            </a:r>
            <a:endParaRPr lang="en-US" i="1" dirty="0">
              <a:latin typeface="Arial" pitchFamily="-65" charset="0"/>
            </a:endParaRPr>
          </a:p>
        </p:txBody>
      </p:sp>
      <p:sp>
        <p:nvSpPr>
          <p:cNvPr id="18436" name="Text Box 5"/>
          <p:cNvSpPr txBox="1">
            <a:spLocks noChangeArrowheads="1"/>
          </p:cNvSpPr>
          <p:nvPr/>
        </p:nvSpPr>
        <p:spPr bwMode="auto">
          <a:xfrm>
            <a:off x="457200" y="6564313"/>
            <a:ext cx="3806825" cy="228600"/>
          </a:xfrm>
          <a:prstGeom prst="rect">
            <a:avLst/>
          </a:prstGeom>
          <a:noFill/>
          <a:ln w="9525">
            <a:noFill/>
            <a:miter lim="800000"/>
            <a:headEnd/>
            <a:tailEnd/>
          </a:ln>
        </p:spPr>
        <p:txBody>
          <a:bodyPr wrap="none">
            <a:prstTxWarp prst="textNoShape">
              <a:avLst/>
            </a:prstTxWarp>
            <a:spAutoFit/>
          </a:bodyPr>
          <a:lstStyle/>
          <a:p>
            <a:r>
              <a:rPr lang="en-US" sz="900" dirty="0"/>
              <a:t>Source: Card, Stu.  Lecture on Human Information Interaction.  Stanford, 2007.</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Layered Framework</a:t>
            </a:r>
            <a:endParaRPr lang="en-US" dirty="0"/>
          </a:p>
        </p:txBody>
      </p:sp>
      <p:sp>
        <p:nvSpPr>
          <p:cNvPr id="4" name="Slide Number Placeholder 3"/>
          <p:cNvSpPr>
            <a:spLocks noGrp="1"/>
          </p:cNvSpPr>
          <p:nvPr>
            <p:ph type="sldNum" sz="quarter" idx="4294967295"/>
          </p:nvPr>
        </p:nvSpPr>
        <p:spPr>
          <a:xfrm>
            <a:off x="8458200" y="6400800"/>
            <a:ext cx="685800" cy="365125"/>
          </a:xfrm>
          <a:prstGeom prst="rect">
            <a:avLst/>
          </a:prstGeom>
        </p:spPr>
        <p:txBody>
          <a:bodyPr/>
          <a:lstStyle/>
          <a:p>
            <a:fld id="{B3EFDD30-2D92-BE4F-850C-B7FCC548490E}" type="slidenum">
              <a:rPr lang="en-US" smtClean="0"/>
              <a:pPr/>
              <a:t>12</a:t>
            </a:fld>
            <a:endParaRPr lang="en-US"/>
          </a:p>
        </p:txBody>
      </p:sp>
      <p:sp>
        <p:nvSpPr>
          <p:cNvPr id="6" name="Rectangle 5"/>
          <p:cNvSpPr/>
          <p:nvPr/>
        </p:nvSpPr>
        <p:spPr>
          <a:xfrm>
            <a:off x="-186263" y="1515533"/>
            <a:ext cx="9584267" cy="49276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6786" name="Object 2"/>
          <p:cNvGraphicFramePr>
            <a:graphicFrameLocks noChangeAspect="1"/>
          </p:cNvGraphicFramePr>
          <p:nvPr/>
        </p:nvGraphicFramePr>
        <p:xfrm>
          <a:off x="1253067" y="1792816"/>
          <a:ext cx="6843184" cy="4310904"/>
        </p:xfrm>
        <a:graphic>
          <a:graphicData uri="http://schemas.openxmlformats.org/presentationml/2006/ole">
            <p:oleObj spid="_x0000_s246786" name="Document" r:id="rId4" imgW="2882900" imgH="1816100" progId="Word.Document.12">
              <p:link updateAutomatic="1"/>
            </p:oleObj>
          </a:graphicData>
        </a:graphic>
      </p:graphicFrame>
      <p:sp>
        <p:nvSpPr>
          <p:cNvPr id="7" name="TextBox 6"/>
          <p:cNvSpPr txBox="1"/>
          <p:nvPr/>
        </p:nvSpPr>
        <p:spPr bwMode="auto">
          <a:xfrm>
            <a:off x="280098" y="6465213"/>
            <a:ext cx="5032147" cy="307777"/>
          </a:xfrm>
          <a:prstGeom prst="rect">
            <a:avLst/>
          </a:prstGeom>
          <a:noFill/>
          <a:ln w="9525">
            <a:noFill/>
            <a:miter lim="800000"/>
            <a:headEnd/>
            <a:tailEnd/>
          </a:ln>
          <a:effectLst/>
        </p:spPr>
        <p:txBody>
          <a:bodyPr wrap="none" rtlCol="0">
            <a:spAutoFit/>
          </a:bodyPr>
          <a:lstStyle/>
          <a:p>
            <a:pPr eaLnBrk="0" hangingPunct="0">
              <a:spcBef>
                <a:spcPct val="50000"/>
              </a:spcBef>
            </a:pPr>
            <a:r>
              <a:rPr lang="en-US" sz="1400" b="0" dirty="0" smtClean="0"/>
              <a:t>From: Hartmann, </a:t>
            </a:r>
            <a:r>
              <a:rPr lang="en-US" sz="1400" b="0" dirty="0" err="1" smtClean="0"/>
              <a:t>Follmer</a:t>
            </a:r>
            <a:r>
              <a:rPr lang="en-US" sz="1400" b="0" dirty="0" smtClean="0"/>
              <a:t>, </a:t>
            </a:r>
            <a:r>
              <a:rPr lang="en-US" sz="1400" b="0" dirty="0" err="1" smtClean="0"/>
              <a:t>Klemmer</a:t>
            </a:r>
            <a:r>
              <a:rPr lang="en-US" sz="1400" b="0" dirty="0" smtClean="0"/>
              <a:t>: Input Devices are like Onions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3EFDD30-2D92-BE4F-850C-B7FCC548490E}" type="slidenum">
              <a:rPr lang="en-US" smtClean="0"/>
              <a:pPr/>
              <a:t>13</a:t>
            </a:fld>
            <a:endParaRPr lang="en-US"/>
          </a:p>
        </p:txBody>
      </p:sp>
      <p:pic>
        <p:nvPicPr>
          <p:cNvPr id="7" name="Picture 6" descr="mouse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3EFDD30-2D92-BE4F-850C-B7FCC548490E}" type="slidenum">
              <a:rPr lang="en-US" smtClean="0"/>
              <a:pPr/>
              <a:t>14</a:t>
            </a:fld>
            <a:endParaRPr lang="en-US"/>
          </a:p>
        </p:txBody>
      </p:sp>
      <p:pic>
        <p:nvPicPr>
          <p:cNvPr id="3" name="Picture 2" descr="mouse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3EFDD30-2D92-BE4F-850C-B7FCC548490E}" type="slidenum">
              <a:rPr lang="en-US" smtClean="0"/>
              <a:pPr/>
              <a:t>15</a:t>
            </a:fld>
            <a:endParaRPr lang="en-US"/>
          </a:p>
        </p:txBody>
      </p:sp>
      <p:pic>
        <p:nvPicPr>
          <p:cNvPr id="3" name="Picture 2" descr="mouse3.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bwMode="auto">
          <a:xfrm>
            <a:off x="467970" y="389467"/>
            <a:ext cx="1697901"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dirty="0" smtClean="0">
                <a:solidFill>
                  <a:schemeClr val="bg1"/>
                </a:solidFill>
              </a:rPr>
              <a:t>Right button</a:t>
            </a:r>
          </a:p>
        </p:txBody>
      </p:sp>
      <p:sp>
        <p:nvSpPr>
          <p:cNvPr id="5" name="TextBox 4"/>
          <p:cNvSpPr txBox="1"/>
          <p:nvPr/>
        </p:nvSpPr>
        <p:spPr bwMode="auto">
          <a:xfrm>
            <a:off x="7148598" y="6180667"/>
            <a:ext cx="1587408"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dirty="0" smtClean="0">
                <a:solidFill>
                  <a:schemeClr val="bg1"/>
                </a:solidFill>
              </a:rPr>
              <a:t>Left button</a:t>
            </a:r>
          </a:p>
        </p:txBody>
      </p:sp>
      <p:cxnSp>
        <p:nvCxnSpPr>
          <p:cNvPr id="7" name="Straight Connector 6"/>
          <p:cNvCxnSpPr/>
          <p:nvPr/>
        </p:nvCxnSpPr>
        <p:spPr>
          <a:xfrm rot="10800000">
            <a:off x="4995334" y="4487334"/>
            <a:ext cx="2167467" cy="1862667"/>
          </a:xfrm>
          <a:prstGeom prst="line">
            <a:avLst/>
          </a:prstGeom>
          <a:ln w="76200" cap="flat" cmpd="sng" algn="ctr">
            <a:solidFill>
              <a:schemeClr val="bg1">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V="1">
            <a:off x="626535" y="1371602"/>
            <a:ext cx="2285998" cy="1269998"/>
          </a:xfrm>
          <a:prstGeom prst="line">
            <a:avLst/>
          </a:prstGeom>
          <a:ln w="76200" cap="flat" cmpd="sng" algn="ctr">
            <a:solidFill>
              <a:schemeClr val="bg1">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bwMode="auto">
          <a:xfrm>
            <a:off x="578263" y="6214534"/>
            <a:ext cx="3484157"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dirty="0" smtClean="0">
                <a:solidFill>
                  <a:schemeClr val="bg1"/>
                </a:solidFill>
              </a:rPr>
              <a:t>Encoder wheel for scrolling</a:t>
            </a:r>
          </a:p>
        </p:txBody>
      </p:sp>
      <p:cxnSp>
        <p:nvCxnSpPr>
          <p:cNvPr id="11" name="Straight Connector 10"/>
          <p:cNvCxnSpPr/>
          <p:nvPr/>
        </p:nvCxnSpPr>
        <p:spPr>
          <a:xfrm flipV="1">
            <a:off x="1794935" y="3674533"/>
            <a:ext cx="2760132" cy="2590802"/>
          </a:xfrm>
          <a:prstGeom prst="line">
            <a:avLst/>
          </a:prstGeom>
          <a:ln w="76200" cap="flat" cmpd="sng" algn="ctr">
            <a:solidFill>
              <a:schemeClr val="bg1">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3EFDD30-2D92-BE4F-850C-B7FCC548490E}" type="slidenum">
              <a:rPr lang="en-US" smtClean="0"/>
              <a:pPr/>
              <a:t>16</a:t>
            </a:fld>
            <a:endParaRPr lang="en-US"/>
          </a:p>
        </p:txBody>
      </p:sp>
      <p:pic>
        <p:nvPicPr>
          <p:cNvPr id="3" name="Picture 2" descr="mouse4.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bwMode="auto">
          <a:xfrm>
            <a:off x="4242483" y="338668"/>
            <a:ext cx="1428596"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dirty="0" smtClean="0">
                <a:solidFill>
                  <a:schemeClr val="bg1"/>
                </a:solidFill>
              </a:rPr>
              <a:t>IR emitter</a:t>
            </a:r>
          </a:p>
        </p:txBody>
      </p:sp>
      <p:sp>
        <p:nvSpPr>
          <p:cNvPr id="5" name="TextBox 4"/>
          <p:cNvSpPr txBox="1"/>
          <p:nvPr/>
        </p:nvSpPr>
        <p:spPr bwMode="auto">
          <a:xfrm>
            <a:off x="7318757" y="355600"/>
            <a:ext cx="1569660"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dirty="0" smtClean="0">
                <a:solidFill>
                  <a:schemeClr val="bg1"/>
                </a:solidFill>
              </a:rPr>
              <a:t>IR detector</a:t>
            </a:r>
          </a:p>
        </p:txBody>
      </p:sp>
      <p:sp>
        <p:nvSpPr>
          <p:cNvPr id="6" name="TextBox 5"/>
          <p:cNvSpPr txBox="1"/>
          <p:nvPr/>
        </p:nvSpPr>
        <p:spPr bwMode="auto">
          <a:xfrm>
            <a:off x="429256" y="220134"/>
            <a:ext cx="3802502" cy="769441"/>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dirty="0" smtClean="0">
                <a:solidFill>
                  <a:schemeClr val="bg1"/>
                </a:solidFill>
              </a:rPr>
              <a:t>slotted wheel</a:t>
            </a:r>
            <a:br>
              <a:rPr lang="en-US" sz="2200" dirty="0" smtClean="0">
                <a:solidFill>
                  <a:schemeClr val="bg1"/>
                </a:solidFill>
              </a:rPr>
            </a:br>
            <a:r>
              <a:rPr lang="en-US" sz="2200" dirty="0" smtClean="0">
                <a:solidFill>
                  <a:schemeClr val="bg1"/>
                </a:solidFill>
              </a:rPr>
              <a:t>(between emitter &amp; detector)</a:t>
            </a:r>
          </a:p>
        </p:txBody>
      </p:sp>
      <p:cxnSp>
        <p:nvCxnSpPr>
          <p:cNvPr id="7" name="Straight Connector 6"/>
          <p:cNvCxnSpPr/>
          <p:nvPr/>
        </p:nvCxnSpPr>
        <p:spPr>
          <a:xfrm rot="16200000" flipV="1">
            <a:off x="4495802" y="1346202"/>
            <a:ext cx="2777069" cy="1608666"/>
          </a:xfrm>
          <a:prstGeom prst="line">
            <a:avLst/>
          </a:prstGeom>
          <a:ln w="76200" cap="flat" cmpd="sng" algn="ctr">
            <a:solidFill>
              <a:schemeClr val="bg1">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6553202" y="1913468"/>
            <a:ext cx="2658531" cy="355600"/>
          </a:xfrm>
          <a:prstGeom prst="line">
            <a:avLst/>
          </a:prstGeom>
          <a:ln w="76200" cap="flat" cmpd="sng" algn="ctr">
            <a:solidFill>
              <a:schemeClr val="bg1">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6417733" y="3488267"/>
            <a:ext cx="524934" cy="999066"/>
          </a:xfrm>
          <a:prstGeom prst="roundRect">
            <a:avLst/>
          </a:prstGeom>
          <a:noFill/>
          <a:ln w="76200" cap="flat" cmpd="sng" algn="ctr">
            <a:solidFill>
              <a:srgbClr val="6297D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7332132" y="3437466"/>
            <a:ext cx="491067" cy="999066"/>
          </a:xfrm>
          <a:prstGeom prst="roundRect">
            <a:avLst/>
          </a:prstGeom>
          <a:noFill/>
          <a:ln w="76200" cap="flat" cmpd="sng" algn="ctr">
            <a:solidFill>
              <a:srgbClr val="6297D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29" name="Straight Connector 28"/>
          <p:cNvCxnSpPr/>
          <p:nvPr/>
        </p:nvCxnSpPr>
        <p:spPr>
          <a:xfrm rot="5400000">
            <a:off x="4175255" y="3768065"/>
            <a:ext cx="2725472" cy="1588"/>
          </a:xfrm>
          <a:prstGeom prst="line">
            <a:avLst/>
          </a:prstGeom>
          <a:ln w="76200" cap="flat" cmpd="sng" algn="ctr">
            <a:solidFill>
              <a:schemeClr val="accent2"/>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3" name="Title 2"/>
          <p:cNvSpPr>
            <a:spLocks noGrp="1"/>
          </p:cNvSpPr>
          <p:nvPr>
            <p:ph type="title"/>
          </p:nvPr>
        </p:nvSpPr>
        <p:spPr/>
        <p:txBody>
          <a:bodyPr/>
          <a:lstStyle/>
          <a:p>
            <a:r>
              <a:rPr lang="en-US" dirty="0" smtClean="0"/>
              <a:t>Sensing: Rotary Encoder</a:t>
            </a:r>
            <a:endParaRPr lang="en-US" dirty="0"/>
          </a:p>
        </p:txBody>
      </p:sp>
      <p:sp>
        <p:nvSpPr>
          <p:cNvPr id="2" name="Slide Number Placeholder 1"/>
          <p:cNvSpPr>
            <a:spLocks noGrp="1"/>
          </p:cNvSpPr>
          <p:nvPr>
            <p:ph type="sldNum" sz="quarter" idx="4"/>
          </p:nvPr>
        </p:nvSpPr>
        <p:spPr/>
        <p:txBody>
          <a:bodyPr/>
          <a:lstStyle/>
          <a:p>
            <a:fld id="{B3EFDD30-2D92-BE4F-850C-B7FCC548490E}" type="slidenum">
              <a:rPr lang="en-US" smtClean="0"/>
              <a:pPr/>
              <a:t>17</a:t>
            </a:fld>
            <a:endParaRPr lang="en-US"/>
          </a:p>
        </p:txBody>
      </p:sp>
      <p:grpSp>
        <p:nvGrpSpPr>
          <p:cNvPr id="27" name="Group 26"/>
          <p:cNvGrpSpPr/>
          <p:nvPr/>
        </p:nvGrpSpPr>
        <p:grpSpPr>
          <a:xfrm>
            <a:off x="3098798" y="2980268"/>
            <a:ext cx="5655702" cy="593466"/>
            <a:chOff x="829733" y="4453467"/>
            <a:chExt cx="5655702" cy="593466"/>
          </a:xfrm>
        </p:grpSpPr>
        <p:cxnSp>
          <p:nvCxnSpPr>
            <p:cNvPr id="6" name="Elbow Connector 5"/>
            <p:cNvCxnSpPr/>
            <p:nvPr/>
          </p:nvCxnSpPr>
          <p:spPr>
            <a:xfrm flipV="1">
              <a:off x="829733" y="4453467"/>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flipV="1">
              <a:off x="1473199" y="4470400"/>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1168401" y="4741334"/>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flipV="1">
              <a:off x="2099723"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1794925"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flipV="1">
              <a:off x="2726244"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421446"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flipV="1">
              <a:off x="3352768" y="447040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3047970" y="474134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flipV="1">
              <a:off x="3979332" y="448733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3674534" y="475826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flipV="1">
              <a:off x="4605856"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4301058"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flipV="1">
              <a:off x="5232377"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4927579"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flipV="1">
              <a:off x="5858901" y="4487339"/>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5554103" y="4758273"/>
              <a:ext cx="575733" cy="1588"/>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49" name="Picture 48" descr="rotenc1.png"/>
          <p:cNvPicPr>
            <a:picLocks noChangeAspect="1"/>
          </p:cNvPicPr>
          <p:nvPr/>
        </p:nvPicPr>
        <p:blipFill>
          <a:blip r:embed="rId3"/>
          <a:stretch>
            <a:fillRect/>
          </a:stretch>
        </p:blipFill>
        <p:spPr>
          <a:xfrm>
            <a:off x="254000" y="1494367"/>
            <a:ext cx="3207173" cy="4008966"/>
          </a:xfrm>
          <a:prstGeom prst="rect">
            <a:avLst/>
          </a:prstGeom>
        </p:spPr>
      </p:pic>
      <p:sp>
        <p:nvSpPr>
          <p:cNvPr id="50" name="TextBox 49"/>
          <p:cNvSpPr txBox="1"/>
          <p:nvPr/>
        </p:nvSpPr>
        <p:spPr bwMode="auto">
          <a:xfrm>
            <a:off x="5112522" y="5249334"/>
            <a:ext cx="761747"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High</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29" name="Straight Connector 28"/>
          <p:cNvCxnSpPr/>
          <p:nvPr/>
        </p:nvCxnSpPr>
        <p:spPr>
          <a:xfrm rot="5400000">
            <a:off x="4446187" y="3768065"/>
            <a:ext cx="2725472" cy="1588"/>
          </a:xfrm>
          <a:prstGeom prst="line">
            <a:avLst/>
          </a:prstGeom>
          <a:ln w="76200" cap="flat" cmpd="sng" algn="ctr">
            <a:solidFill>
              <a:schemeClr val="accent2"/>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3" name="Title 2"/>
          <p:cNvSpPr>
            <a:spLocks noGrp="1"/>
          </p:cNvSpPr>
          <p:nvPr>
            <p:ph type="title"/>
          </p:nvPr>
        </p:nvSpPr>
        <p:spPr/>
        <p:txBody>
          <a:bodyPr/>
          <a:lstStyle/>
          <a:p>
            <a:r>
              <a:rPr lang="en-US" dirty="0" smtClean="0"/>
              <a:t>Sensing: Fwd Rotation</a:t>
            </a:r>
            <a:endParaRPr lang="en-US" dirty="0"/>
          </a:p>
        </p:txBody>
      </p:sp>
      <p:sp>
        <p:nvSpPr>
          <p:cNvPr id="2" name="Slide Number Placeholder 1"/>
          <p:cNvSpPr>
            <a:spLocks noGrp="1"/>
          </p:cNvSpPr>
          <p:nvPr>
            <p:ph type="sldNum" sz="quarter" idx="4"/>
          </p:nvPr>
        </p:nvSpPr>
        <p:spPr/>
        <p:txBody>
          <a:bodyPr/>
          <a:lstStyle/>
          <a:p>
            <a:fld id="{B3EFDD30-2D92-BE4F-850C-B7FCC548490E}" type="slidenum">
              <a:rPr lang="en-US" smtClean="0"/>
              <a:pPr/>
              <a:t>18</a:t>
            </a:fld>
            <a:endParaRPr lang="en-US"/>
          </a:p>
        </p:txBody>
      </p:sp>
      <p:grpSp>
        <p:nvGrpSpPr>
          <p:cNvPr id="4" name="Group 26"/>
          <p:cNvGrpSpPr/>
          <p:nvPr/>
        </p:nvGrpSpPr>
        <p:grpSpPr>
          <a:xfrm>
            <a:off x="3098798" y="2980268"/>
            <a:ext cx="5655702" cy="593466"/>
            <a:chOff x="829733" y="4453467"/>
            <a:chExt cx="5655702" cy="593466"/>
          </a:xfrm>
        </p:grpSpPr>
        <p:cxnSp>
          <p:nvCxnSpPr>
            <p:cNvPr id="6" name="Elbow Connector 5"/>
            <p:cNvCxnSpPr/>
            <p:nvPr/>
          </p:nvCxnSpPr>
          <p:spPr>
            <a:xfrm flipV="1">
              <a:off x="829733" y="4453467"/>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flipV="1">
              <a:off x="1473199" y="4470400"/>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1168401" y="4741334"/>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flipV="1">
              <a:off x="2099723"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1794925"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flipV="1">
              <a:off x="2726244"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421446"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flipV="1">
              <a:off x="3352768" y="447040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3047970" y="474134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flipV="1">
              <a:off x="3979332" y="448733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3674534" y="475826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flipV="1">
              <a:off x="4605856"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4301058"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flipV="1">
              <a:off x="5232377"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4927579"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flipV="1">
              <a:off x="5858901" y="4487339"/>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5554103" y="4758273"/>
              <a:ext cx="575733" cy="1588"/>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49" name="Picture 48" descr="rotenc1.png"/>
          <p:cNvPicPr>
            <a:picLocks noChangeAspect="1"/>
          </p:cNvPicPr>
          <p:nvPr/>
        </p:nvPicPr>
        <p:blipFill>
          <a:blip r:embed="rId3"/>
          <a:stretch>
            <a:fillRect/>
          </a:stretch>
        </p:blipFill>
        <p:spPr>
          <a:xfrm>
            <a:off x="254000" y="1494367"/>
            <a:ext cx="3207173" cy="4008966"/>
          </a:xfrm>
          <a:prstGeom prst="rect">
            <a:avLst/>
          </a:prstGeom>
        </p:spPr>
      </p:pic>
      <p:sp>
        <p:nvSpPr>
          <p:cNvPr id="50" name="TextBox 49"/>
          <p:cNvSpPr txBox="1"/>
          <p:nvPr/>
        </p:nvSpPr>
        <p:spPr bwMode="auto">
          <a:xfrm>
            <a:off x="5405493" y="5249334"/>
            <a:ext cx="671979"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Low</a:t>
            </a:r>
          </a:p>
        </p:txBody>
      </p:sp>
      <p:cxnSp>
        <p:nvCxnSpPr>
          <p:cNvPr id="27" name="Straight Connector 26"/>
          <p:cNvCxnSpPr/>
          <p:nvPr/>
        </p:nvCxnSpPr>
        <p:spPr>
          <a:xfrm rot="5400000">
            <a:off x="4175255" y="3768065"/>
            <a:ext cx="2725472" cy="1588"/>
          </a:xfrm>
          <a:prstGeom prst="line">
            <a:avLst/>
          </a:prstGeom>
          <a:ln w="76200" cap="flat" cmpd="sng" algn="ctr">
            <a:solidFill>
              <a:schemeClr val="accent2">
                <a:alpha val="22000"/>
              </a:schemeClr>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a:off x="5486399" y="2099733"/>
            <a:ext cx="372533" cy="1588"/>
          </a:xfrm>
          <a:prstGeom prst="straightConnector1">
            <a:avLst/>
          </a:prstGeom>
          <a:ln w="762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29" name="Straight Connector 28"/>
          <p:cNvCxnSpPr/>
          <p:nvPr/>
        </p:nvCxnSpPr>
        <p:spPr>
          <a:xfrm rot="5400000">
            <a:off x="3768853" y="3768065"/>
            <a:ext cx="2725472" cy="1588"/>
          </a:xfrm>
          <a:prstGeom prst="line">
            <a:avLst/>
          </a:prstGeom>
          <a:ln w="76200" cap="flat" cmpd="sng" algn="ctr">
            <a:solidFill>
              <a:schemeClr val="accent2"/>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3" name="Title 2"/>
          <p:cNvSpPr>
            <a:spLocks noGrp="1"/>
          </p:cNvSpPr>
          <p:nvPr>
            <p:ph type="title"/>
          </p:nvPr>
        </p:nvSpPr>
        <p:spPr/>
        <p:txBody>
          <a:bodyPr/>
          <a:lstStyle/>
          <a:p>
            <a:r>
              <a:rPr lang="en-US" dirty="0" smtClean="0"/>
              <a:t>Sensing: </a:t>
            </a:r>
            <a:r>
              <a:rPr lang="en-US" dirty="0" err="1" smtClean="0"/>
              <a:t>Backwd</a:t>
            </a:r>
            <a:r>
              <a:rPr lang="en-US" dirty="0" smtClean="0"/>
              <a:t> Rotation</a:t>
            </a:r>
            <a:endParaRPr lang="en-US" dirty="0"/>
          </a:p>
        </p:txBody>
      </p:sp>
      <p:sp>
        <p:nvSpPr>
          <p:cNvPr id="2" name="Slide Number Placeholder 1"/>
          <p:cNvSpPr>
            <a:spLocks noGrp="1"/>
          </p:cNvSpPr>
          <p:nvPr>
            <p:ph type="sldNum" sz="quarter" idx="4"/>
          </p:nvPr>
        </p:nvSpPr>
        <p:spPr/>
        <p:txBody>
          <a:bodyPr/>
          <a:lstStyle/>
          <a:p>
            <a:fld id="{B3EFDD30-2D92-BE4F-850C-B7FCC548490E}" type="slidenum">
              <a:rPr lang="en-US" smtClean="0"/>
              <a:pPr/>
              <a:t>19</a:t>
            </a:fld>
            <a:endParaRPr lang="en-US"/>
          </a:p>
        </p:txBody>
      </p:sp>
      <p:grpSp>
        <p:nvGrpSpPr>
          <p:cNvPr id="4" name="Group 26"/>
          <p:cNvGrpSpPr/>
          <p:nvPr/>
        </p:nvGrpSpPr>
        <p:grpSpPr>
          <a:xfrm>
            <a:off x="3098798" y="2980268"/>
            <a:ext cx="5655702" cy="593466"/>
            <a:chOff x="829733" y="4453467"/>
            <a:chExt cx="5655702" cy="593466"/>
          </a:xfrm>
        </p:grpSpPr>
        <p:cxnSp>
          <p:nvCxnSpPr>
            <p:cNvPr id="6" name="Elbow Connector 5"/>
            <p:cNvCxnSpPr/>
            <p:nvPr/>
          </p:nvCxnSpPr>
          <p:spPr>
            <a:xfrm flipV="1">
              <a:off x="829733" y="4453467"/>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flipV="1">
              <a:off x="1473199" y="4470400"/>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1168401" y="4741334"/>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flipV="1">
              <a:off x="2099723"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1794925"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flipV="1">
              <a:off x="2726244"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421446"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flipV="1">
              <a:off x="3352768" y="447040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3047970" y="474134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flipV="1">
              <a:off x="3979332" y="448733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3674534" y="475826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flipV="1">
              <a:off x="4605856"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4301058"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flipV="1">
              <a:off x="5232377"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4927579"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flipV="1">
              <a:off x="5858901" y="4487339"/>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5554103" y="4758273"/>
              <a:ext cx="575733" cy="1588"/>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49" name="Picture 48" descr="rotenc1.png"/>
          <p:cNvPicPr>
            <a:picLocks noChangeAspect="1"/>
          </p:cNvPicPr>
          <p:nvPr/>
        </p:nvPicPr>
        <p:blipFill>
          <a:blip r:embed="rId3"/>
          <a:stretch>
            <a:fillRect/>
          </a:stretch>
        </p:blipFill>
        <p:spPr>
          <a:xfrm>
            <a:off x="254000" y="1494367"/>
            <a:ext cx="3207173" cy="4008966"/>
          </a:xfrm>
          <a:prstGeom prst="rect">
            <a:avLst/>
          </a:prstGeom>
        </p:spPr>
      </p:pic>
      <p:sp>
        <p:nvSpPr>
          <p:cNvPr id="50" name="TextBox 49"/>
          <p:cNvSpPr txBox="1"/>
          <p:nvPr/>
        </p:nvSpPr>
        <p:spPr bwMode="auto">
          <a:xfrm>
            <a:off x="4728159" y="5249334"/>
            <a:ext cx="671979"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Low</a:t>
            </a:r>
          </a:p>
        </p:txBody>
      </p:sp>
      <p:cxnSp>
        <p:nvCxnSpPr>
          <p:cNvPr id="27" name="Straight Connector 26"/>
          <p:cNvCxnSpPr/>
          <p:nvPr/>
        </p:nvCxnSpPr>
        <p:spPr>
          <a:xfrm rot="5400000">
            <a:off x="4175255" y="3768065"/>
            <a:ext cx="2725472" cy="1588"/>
          </a:xfrm>
          <a:prstGeom prst="line">
            <a:avLst/>
          </a:prstGeom>
          <a:ln w="76200" cap="flat" cmpd="sng" algn="ctr">
            <a:solidFill>
              <a:schemeClr val="accent2">
                <a:alpha val="22000"/>
              </a:schemeClr>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rot="10800000">
            <a:off x="5130801" y="2082801"/>
            <a:ext cx="355599" cy="16933"/>
          </a:xfrm>
          <a:prstGeom prst="straightConnector1">
            <a:avLst/>
          </a:prstGeom>
          <a:ln w="762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bwMode="auto">
          <a:xfrm>
            <a:off x="5848308" y="4707467"/>
            <a:ext cx="2159566" cy="1015663"/>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6000" i="1" dirty="0" smtClean="0"/>
              <a:t>Oops!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today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do common input devices work?</a:t>
            </a:r>
          </a:p>
          <a:p>
            <a:pPr marL="514350" indent="-514350">
              <a:buFont typeface="+mj-lt"/>
              <a:buAutoNum type="arabicPeriod"/>
            </a:pPr>
            <a:r>
              <a:rPr lang="en-US" dirty="0" smtClean="0"/>
              <a:t>How can we think about the larger space of all possible input devices?</a:t>
            </a:r>
          </a:p>
          <a:p>
            <a:pPr marL="514350" indent="-514350">
              <a:buFont typeface="+mj-lt"/>
              <a:buAutoNum type="arabicPeriod"/>
            </a:pPr>
            <a:r>
              <a:rPr lang="en-US" dirty="0" smtClean="0"/>
              <a:t>Can we predict human input performance?</a:t>
            </a:r>
          </a:p>
          <a:p>
            <a:pPr marL="514350" indent="-514350">
              <a:buFont typeface="+mj-lt"/>
              <a:buAutoNum type="arabicPeriod"/>
            </a:pPr>
            <a:endParaRPr lang="en-US" i="1" dirty="0" smtClean="0"/>
          </a:p>
          <a:p>
            <a:pPr marL="514350" indent="-514350">
              <a:buNone/>
            </a:pPr>
            <a:r>
              <a:rPr lang="en-US" i="1" dirty="0" smtClean="0"/>
              <a:t>Next class: What about </a:t>
            </a:r>
            <a:r>
              <a:rPr lang="en-US" b="1" i="1" dirty="0" smtClean="0"/>
              <a:t>uncommon </a:t>
            </a:r>
            <a:r>
              <a:rPr lang="en-US" i="1" dirty="0" smtClean="0"/>
              <a:t>input devices (music controllers, </a:t>
            </a:r>
            <a:r>
              <a:rPr lang="en-US" i="1" dirty="0" err="1" smtClean="0"/>
              <a:t>multitouch</a:t>
            </a:r>
            <a:r>
              <a:rPr lang="en-US" i="1" dirty="0" smtClean="0"/>
              <a:t>, …)?</a:t>
            </a:r>
            <a:endParaRPr lang="en-US" i="1" dirty="0"/>
          </a:p>
        </p:txBody>
      </p:sp>
      <p:sp>
        <p:nvSpPr>
          <p:cNvPr id="4" name="Slide Number Placeholder 3"/>
          <p:cNvSpPr>
            <a:spLocks noGrp="1"/>
          </p:cNvSpPr>
          <p:nvPr>
            <p:ph type="sldNum" sz="quarter" idx="4"/>
          </p:nvPr>
        </p:nvSpPr>
        <p:spPr/>
        <p:txBody>
          <a:bodyPr/>
          <a:lstStyle/>
          <a:p>
            <a:fld id="{B3EFDD30-2D92-BE4F-850C-B7FCC548490E}" type="slidenum">
              <a:rPr lang="en-US" smtClean="0"/>
              <a:pPr/>
              <a:t>2</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29" name="Straight Connector 28"/>
          <p:cNvCxnSpPr/>
          <p:nvPr/>
        </p:nvCxnSpPr>
        <p:spPr>
          <a:xfrm rot="5400000">
            <a:off x="4175255" y="3768065"/>
            <a:ext cx="2725472" cy="1588"/>
          </a:xfrm>
          <a:prstGeom prst="line">
            <a:avLst/>
          </a:prstGeom>
          <a:ln w="76200" cap="flat" cmpd="sng" algn="ctr">
            <a:solidFill>
              <a:schemeClr val="accent2"/>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3" name="Title 2"/>
          <p:cNvSpPr>
            <a:spLocks noGrp="1"/>
          </p:cNvSpPr>
          <p:nvPr>
            <p:ph type="title"/>
          </p:nvPr>
        </p:nvSpPr>
        <p:spPr/>
        <p:txBody>
          <a:bodyPr/>
          <a:lstStyle/>
          <a:p>
            <a:r>
              <a:rPr lang="en-US" sz="3600" dirty="0" smtClean="0"/>
              <a:t>Solution: Use two out-of-phase detectors</a:t>
            </a:r>
            <a:endParaRPr lang="en-US" sz="3600" dirty="0"/>
          </a:p>
        </p:txBody>
      </p:sp>
      <p:sp>
        <p:nvSpPr>
          <p:cNvPr id="2" name="Slide Number Placeholder 1"/>
          <p:cNvSpPr>
            <a:spLocks noGrp="1"/>
          </p:cNvSpPr>
          <p:nvPr>
            <p:ph type="sldNum" sz="quarter" idx="4"/>
          </p:nvPr>
        </p:nvSpPr>
        <p:spPr/>
        <p:txBody>
          <a:bodyPr/>
          <a:lstStyle/>
          <a:p>
            <a:fld id="{B3EFDD30-2D92-BE4F-850C-B7FCC548490E}" type="slidenum">
              <a:rPr lang="en-US" smtClean="0"/>
              <a:pPr/>
              <a:t>20</a:t>
            </a:fld>
            <a:endParaRPr lang="en-US"/>
          </a:p>
        </p:txBody>
      </p:sp>
      <p:grpSp>
        <p:nvGrpSpPr>
          <p:cNvPr id="4" name="Group 26"/>
          <p:cNvGrpSpPr/>
          <p:nvPr/>
        </p:nvGrpSpPr>
        <p:grpSpPr>
          <a:xfrm>
            <a:off x="3098798" y="2980268"/>
            <a:ext cx="5655702" cy="593466"/>
            <a:chOff x="829733" y="4453467"/>
            <a:chExt cx="5655702" cy="593466"/>
          </a:xfrm>
        </p:grpSpPr>
        <p:cxnSp>
          <p:nvCxnSpPr>
            <p:cNvPr id="6" name="Elbow Connector 5"/>
            <p:cNvCxnSpPr/>
            <p:nvPr/>
          </p:nvCxnSpPr>
          <p:spPr>
            <a:xfrm flipV="1">
              <a:off x="829733" y="4453467"/>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flipV="1">
              <a:off x="1473199" y="4470400"/>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1168401" y="4741334"/>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flipV="1">
              <a:off x="2099723"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1794925"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flipV="1">
              <a:off x="2726244"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421446"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flipV="1">
              <a:off x="3352768" y="447040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3047970" y="474134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flipV="1">
              <a:off x="3979332" y="448733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3674534" y="475826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flipV="1">
              <a:off x="4605856"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4301058"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flipV="1">
              <a:off x="5232377"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4927579"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flipV="1">
              <a:off x="5858901" y="4487339"/>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5554103" y="4758273"/>
              <a:ext cx="575733" cy="1588"/>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49" name="Picture 48" descr="rotenc1.png"/>
          <p:cNvPicPr>
            <a:picLocks noChangeAspect="1"/>
          </p:cNvPicPr>
          <p:nvPr/>
        </p:nvPicPr>
        <p:blipFill>
          <a:blip r:embed="rId3"/>
          <a:stretch>
            <a:fillRect/>
          </a:stretch>
        </p:blipFill>
        <p:spPr>
          <a:xfrm>
            <a:off x="254000" y="1494367"/>
            <a:ext cx="3207173" cy="4008966"/>
          </a:xfrm>
          <a:prstGeom prst="rect">
            <a:avLst/>
          </a:prstGeom>
        </p:spPr>
      </p:pic>
      <p:sp>
        <p:nvSpPr>
          <p:cNvPr id="50" name="TextBox 49"/>
          <p:cNvSpPr txBox="1"/>
          <p:nvPr/>
        </p:nvSpPr>
        <p:spPr bwMode="auto">
          <a:xfrm>
            <a:off x="5112523" y="5249334"/>
            <a:ext cx="761747" cy="938719"/>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High</a:t>
            </a:r>
          </a:p>
          <a:p>
            <a:pPr algn="r" eaLnBrk="0" hangingPunct="0">
              <a:spcBef>
                <a:spcPct val="50000"/>
              </a:spcBef>
            </a:pPr>
            <a:r>
              <a:rPr lang="en-US" sz="2200" i="1" dirty="0" smtClean="0"/>
              <a:t>High</a:t>
            </a:r>
          </a:p>
        </p:txBody>
      </p:sp>
      <p:grpSp>
        <p:nvGrpSpPr>
          <p:cNvPr id="27" name="Group 26"/>
          <p:cNvGrpSpPr/>
          <p:nvPr/>
        </p:nvGrpSpPr>
        <p:grpSpPr>
          <a:xfrm>
            <a:off x="3251196" y="3776135"/>
            <a:ext cx="5655702" cy="593466"/>
            <a:chOff x="829733" y="4453467"/>
            <a:chExt cx="5655702" cy="593466"/>
          </a:xfrm>
        </p:grpSpPr>
        <p:cxnSp>
          <p:nvCxnSpPr>
            <p:cNvPr id="28" name="Elbow Connector 27"/>
            <p:cNvCxnSpPr/>
            <p:nvPr/>
          </p:nvCxnSpPr>
          <p:spPr>
            <a:xfrm flipV="1">
              <a:off x="829733" y="4453467"/>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flipV="1">
              <a:off x="1473199" y="4470400"/>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168401" y="4741334"/>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Elbow Connector 31"/>
            <p:cNvCxnSpPr/>
            <p:nvPr/>
          </p:nvCxnSpPr>
          <p:spPr>
            <a:xfrm flipV="1">
              <a:off x="2099723"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1794925"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Elbow Connector 33"/>
            <p:cNvCxnSpPr/>
            <p:nvPr/>
          </p:nvCxnSpPr>
          <p:spPr>
            <a:xfrm flipV="1">
              <a:off x="2726244"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2421446"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Elbow Connector 35"/>
            <p:cNvCxnSpPr/>
            <p:nvPr/>
          </p:nvCxnSpPr>
          <p:spPr>
            <a:xfrm flipV="1">
              <a:off x="3352768" y="447040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flipH="1" flipV="1">
              <a:off x="3047970" y="474134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Elbow Connector 37"/>
            <p:cNvCxnSpPr/>
            <p:nvPr/>
          </p:nvCxnSpPr>
          <p:spPr>
            <a:xfrm flipV="1">
              <a:off x="3979332" y="448733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flipV="1">
              <a:off x="3674534" y="475826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Elbow Connector 39"/>
            <p:cNvCxnSpPr/>
            <p:nvPr/>
          </p:nvCxnSpPr>
          <p:spPr>
            <a:xfrm flipV="1">
              <a:off x="4605856"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flipH="1" flipV="1">
              <a:off x="4301058"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Elbow Connector 41"/>
            <p:cNvCxnSpPr/>
            <p:nvPr/>
          </p:nvCxnSpPr>
          <p:spPr>
            <a:xfrm flipV="1">
              <a:off x="5232377"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flipH="1" flipV="1">
              <a:off x="4927579"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Elbow Connector 43"/>
            <p:cNvCxnSpPr/>
            <p:nvPr/>
          </p:nvCxnSpPr>
          <p:spPr>
            <a:xfrm flipV="1">
              <a:off x="5858901" y="4487339"/>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flipH="1" flipV="1">
              <a:off x="5554103" y="4758273"/>
              <a:ext cx="575733" cy="1588"/>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Sensing: Rotary Encoder</a:t>
            </a:r>
            <a:endParaRPr lang="en-US" dirty="0"/>
          </a:p>
        </p:txBody>
      </p:sp>
      <p:sp>
        <p:nvSpPr>
          <p:cNvPr id="2" name="Slide Number Placeholder 1"/>
          <p:cNvSpPr>
            <a:spLocks noGrp="1"/>
          </p:cNvSpPr>
          <p:nvPr>
            <p:ph type="sldNum" sz="quarter" idx="4"/>
          </p:nvPr>
        </p:nvSpPr>
        <p:spPr/>
        <p:txBody>
          <a:bodyPr/>
          <a:lstStyle/>
          <a:p>
            <a:fld id="{B3EFDD30-2D92-BE4F-850C-B7FCC548490E}" type="slidenum">
              <a:rPr lang="en-US" smtClean="0"/>
              <a:pPr/>
              <a:t>21</a:t>
            </a:fld>
            <a:endParaRPr lang="en-US"/>
          </a:p>
        </p:txBody>
      </p:sp>
      <p:grpSp>
        <p:nvGrpSpPr>
          <p:cNvPr id="4" name="Group 26"/>
          <p:cNvGrpSpPr/>
          <p:nvPr/>
        </p:nvGrpSpPr>
        <p:grpSpPr>
          <a:xfrm>
            <a:off x="3098798" y="2980268"/>
            <a:ext cx="5655702" cy="593466"/>
            <a:chOff x="829733" y="4453467"/>
            <a:chExt cx="5655702" cy="593466"/>
          </a:xfrm>
        </p:grpSpPr>
        <p:cxnSp>
          <p:nvCxnSpPr>
            <p:cNvPr id="6" name="Elbow Connector 5"/>
            <p:cNvCxnSpPr/>
            <p:nvPr/>
          </p:nvCxnSpPr>
          <p:spPr>
            <a:xfrm flipV="1">
              <a:off x="829733" y="4453467"/>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flipV="1">
              <a:off x="1473199" y="4470400"/>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1168401" y="4741334"/>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flipV="1">
              <a:off x="2099723"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1794925"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flipV="1">
              <a:off x="2726244"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421446"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flipV="1">
              <a:off x="3352768" y="447040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3047970" y="474134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flipV="1">
              <a:off x="3979332" y="448733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3674534" y="475826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flipV="1">
              <a:off x="4605856"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4301058"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flipV="1">
              <a:off x="5232377"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4927579"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flipV="1">
              <a:off x="5858901" y="4487339"/>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5554103" y="4758273"/>
              <a:ext cx="575733" cy="1588"/>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49" name="Picture 48" descr="rotenc1.png"/>
          <p:cNvPicPr>
            <a:picLocks noChangeAspect="1"/>
          </p:cNvPicPr>
          <p:nvPr/>
        </p:nvPicPr>
        <p:blipFill>
          <a:blip r:embed="rId3"/>
          <a:stretch>
            <a:fillRect/>
          </a:stretch>
        </p:blipFill>
        <p:spPr>
          <a:xfrm>
            <a:off x="254000" y="1494367"/>
            <a:ext cx="3207173" cy="4008966"/>
          </a:xfrm>
          <a:prstGeom prst="rect">
            <a:avLst/>
          </a:prstGeom>
        </p:spPr>
      </p:pic>
      <p:grpSp>
        <p:nvGrpSpPr>
          <p:cNvPr id="5" name="Group 26"/>
          <p:cNvGrpSpPr/>
          <p:nvPr/>
        </p:nvGrpSpPr>
        <p:grpSpPr>
          <a:xfrm>
            <a:off x="3251196" y="3776135"/>
            <a:ext cx="5655702" cy="593466"/>
            <a:chOff x="829733" y="4453467"/>
            <a:chExt cx="5655702" cy="593466"/>
          </a:xfrm>
        </p:grpSpPr>
        <p:cxnSp>
          <p:nvCxnSpPr>
            <p:cNvPr id="28" name="Elbow Connector 27"/>
            <p:cNvCxnSpPr/>
            <p:nvPr/>
          </p:nvCxnSpPr>
          <p:spPr>
            <a:xfrm flipV="1">
              <a:off x="829733" y="4453467"/>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flipV="1">
              <a:off x="1473199" y="4470400"/>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168401" y="4741334"/>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Elbow Connector 31"/>
            <p:cNvCxnSpPr/>
            <p:nvPr/>
          </p:nvCxnSpPr>
          <p:spPr>
            <a:xfrm flipV="1">
              <a:off x="2099723"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1794925"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Elbow Connector 33"/>
            <p:cNvCxnSpPr/>
            <p:nvPr/>
          </p:nvCxnSpPr>
          <p:spPr>
            <a:xfrm flipV="1">
              <a:off x="2726244"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2421446"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Elbow Connector 35"/>
            <p:cNvCxnSpPr/>
            <p:nvPr/>
          </p:nvCxnSpPr>
          <p:spPr>
            <a:xfrm flipV="1">
              <a:off x="3352768" y="447040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flipH="1" flipV="1">
              <a:off x="3047970" y="474134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Elbow Connector 37"/>
            <p:cNvCxnSpPr/>
            <p:nvPr/>
          </p:nvCxnSpPr>
          <p:spPr>
            <a:xfrm flipV="1">
              <a:off x="3979332" y="448733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flipV="1">
              <a:off x="3674534" y="475826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Elbow Connector 39"/>
            <p:cNvCxnSpPr/>
            <p:nvPr/>
          </p:nvCxnSpPr>
          <p:spPr>
            <a:xfrm flipV="1">
              <a:off x="4605856"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flipH="1" flipV="1">
              <a:off x="4301058"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Elbow Connector 41"/>
            <p:cNvCxnSpPr/>
            <p:nvPr/>
          </p:nvCxnSpPr>
          <p:spPr>
            <a:xfrm flipV="1">
              <a:off x="5232377"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flipH="1" flipV="1">
              <a:off x="4927579"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Elbow Connector 43"/>
            <p:cNvCxnSpPr/>
            <p:nvPr/>
          </p:nvCxnSpPr>
          <p:spPr>
            <a:xfrm flipV="1">
              <a:off x="5858901" y="4487339"/>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flipH="1" flipV="1">
              <a:off x="5554103" y="4758273"/>
              <a:ext cx="575733"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6" name="Straight Connector 45"/>
          <p:cNvCxnSpPr/>
          <p:nvPr/>
        </p:nvCxnSpPr>
        <p:spPr>
          <a:xfrm rot="5400000">
            <a:off x="4361522" y="3768065"/>
            <a:ext cx="2725472" cy="1588"/>
          </a:xfrm>
          <a:prstGeom prst="line">
            <a:avLst/>
          </a:prstGeom>
          <a:ln w="76200" cap="flat" cmpd="sng" algn="ctr">
            <a:solidFill>
              <a:schemeClr val="accent2"/>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7" name="TextBox 46"/>
          <p:cNvSpPr txBox="1"/>
          <p:nvPr/>
        </p:nvSpPr>
        <p:spPr bwMode="auto">
          <a:xfrm>
            <a:off x="5315727" y="5249334"/>
            <a:ext cx="761747" cy="938719"/>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Low</a:t>
            </a:r>
          </a:p>
          <a:p>
            <a:pPr algn="r" eaLnBrk="0" hangingPunct="0">
              <a:spcBef>
                <a:spcPct val="50000"/>
              </a:spcBef>
            </a:pPr>
            <a:r>
              <a:rPr lang="en-US" sz="2200" i="1" dirty="0" smtClean="0"/>
              <a:t>High</a:t>
            </a:r>
          </a:p>
        </p:txBody>
      </p:sp>
      <p:cxnSp>
        <p:nvCxnSpPr>
          <p:cNvPr id="48" name="Straight Connector 47"/>
          <p:cNvCxnSpPr/>
          <p:nvPr/>
        </p:nvCxnSpPr>
        <p:spPr>
          <a:xfrm rot="5400000">
            <a:off x="4175255" y="3768065"/>
            <a:ext cx="2725472" cy="1588"/>
          </a:xfrm>
          <a:prstGeom prst="line">
            <a:avLst/>
          </a:prstGeom>
          <a:ln w="76200" cap="flat" cmpd="sng" algn="ctr">
            <a:solidFill>
              <a:schemeClr val="accent2">
                <a:alpha val="22000"/>
              </a:schemeClr>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Sensing: Rotary Encoder</a:t>
            </a:r>
            <a:endParaRPr lang="en-US" dirty="0"/>
          </a:p>
        </p:txBody>
      </p:sp>
      <p:sp>
        <p:nvSpPr>
          <p:cNvPr id="2" name="Slide Number Placeholder 1"/>
          <p:cNvSpPr>
            <a:spLocks noGrp="1"/>
          </p:cNvSpPr>
          <p:nvPr>
            <p:ph type="sldNum" sz="quarter" idx="4"/>
          </p:nvPr>
        </p:nvSpPr>
        <p:spPr/>
        <p:txBody>
          <a:bodyPr/>
          <a:lstStyle/>
          <a:p>
            <a:fld id="{B3EFDD30-2D92-BE4F-850C-B7FCC548490E}" type="slidenum">
              <a:rPr lang="en-US" smtClean="0"/>
              <a:pPr/>
              <a:t>22</a:t>
            </a:fld>
            <a:endParaRPr lang="en-US"/>
          </a:p>
        </p:txBody>
      </p:sp>
      <p:grpSp>
        <p:nvGrpSpPr>
          <p:cNvPr id="4" name="Group 26"/>
          <p:cNvGrpSpPr/>
          <p:nvPr/>
        </p:nvGrpSpPr>
        <p:grpSpPr>
          <a:xfrm>
            <a:off x="3098798" y="2980268"/>
            <a:ext cx="5655702" cy="593466"/>
            <a:chOff x="829733" y="4453467"/>
            <a:chExt cx="5655702" cy="593466"/>
          </a:xfrm>
        </p:grpSpPr>
        <p:cxnSp>
          <p:nvCxnSpPr>
            <p:cNvPr id="6" name="Elbow Connector 5"/>
            <p:cNvCxnSpPr/>
            <p:nvPr/>
          </p:nvCxnSpPr>
          <p:spPr>
            <a:xfrm flipV="1">
              <a:off x="829733" y="4453467"/>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flipV="1">
              <a:off x="1473199" y="4470400"/>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1168401" y="4741334"/>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flipV="1">
              <a:off x="2099723"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1794925"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flipV="1">
              <a:off x="2726244"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421446"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flipV="1">
              <a:off x="3352768" y="447040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3047970" y="474134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flipV="1">
              <a:off x="3979332" y="448733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3674534" y="475826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flipV="1">
              <a:off x="4605856"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4301058"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flipV="1">
              <a:off x="5232377"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4927579"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flipV="1">
              <a:off x="5858901" y="4487339"/>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5554103" y="4758273"/>
              <a:ext cx="575733" cy="1588"/>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49" name="Picture 48" descr="rotenc1.png"/>
          <p:cNvPicPr>
            <a:picLocks noChangeAspect="1"/>
          </p:cNvPicPr>
          <p:nvPr/>
        </p:nvPicPr>
        <p:blipFill>
          <a:blip r:embed="rId3"/>
          <a:stretch>
            <a:fillRect/>
          </a:stretch>
        </p:blipFill>
        <p:spPr>
          <a:xfrm>
            <a:off x="254000" y="1494367"/>
            <a:ext cx="3207173" cy="4008966"/>
          </a:xfrm>
          <a:prstGeom prst="rect">
            <a:avLst/>
          </a:prstGeom>
        </p:spPr>
      </p:pic>
      <p:grpSp>
        <p:nvGrpSpPr>
          <p:cNvPr id="5" name="Group 26"/>
          <p:cNvGrpSpPr/>
          <p:nvPr/>
        </p:nvGrpSpPr>
        <p:grpSpPr>
          <a:xfrm>
            <a:off x="3251196" y="3776135"/>
            <a:ext cx="5655702" cy="593466"/>
            <a:chOff x="829733" y="4453467"/>
            <a:chExt cx="5655702" cy="593466"/>
          </a:xfrm>
        </p:grpSpPr>
        <p:cxnSp>
          <p:nvCxnSpPr>
            <p:cNvPr id="28" name="Elbow Connector 27"/>
            <p:cNvCxnSpPr/>
            <p:nvPr/>
          </p:nvCxnSpPr>
          <p:spPr>
            <a:xfrm flipV="1">
              <a:off x="829733" y="4453467"/>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flipV="1">
              <a:off x="1473199" y="4470400"/>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1168401" y="4741334"/>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Elbow Connector 31"/>
            <p:cNvCxnSpPr/>
            <p:nvPr/>
          </p:nvCxnSpPr>
          <p:spPr>
            <a:xfrm flipV="1">
              <a:off x="2099723"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1794925"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Elbow Connector 33"/>
            <p:cNvCxnSpPr/>
            <p:nvPr/>
          </p:nvCxnSpPr>
          <p:spPr>
            <a:xfrm flipV="1">
              <a:off x="2726244" y="447040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2421446" y="474133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Elbow Connector 35"/>
            <p:cNvCxnSpPr/>
            <p:nvPr/>
          </p:nvCxnSpPr>
          <p:spPr>
            <a:xfrm flipV="1">
              <a:off x="3352768" y="447040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flipH="1" flipV="1">
              <a:off x="3047970" y="474134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Elbow Connector 37"/>
            <p:cNvCxnSpPr/>
            <p:nvPr/>
          </p:nvCxnSpPr>
          <p:spPr>
            <a:xfrm flipV="1">
              <a:off x="3979332" y="4487333"/>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flipV="1">
              <a:off x="3674534" y="4758267"/>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Elbow Connector 39"/>
            <p:cNvCxnSpPr/>
            <p:nvPr/>
          </p:nvCxnSpPr>
          <p:spPr>
            <a:xfrm flipV="1">
              <a:off x="4605856"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flipH="1" flipV="1">
              <a:off x="4301058"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Elbow Connector 41"/>
            <p:cNvCxnSpPr/>
            <p:nvPr/>
          </p:nvCxnSpPr>
          <p:spPr>
            <a:xfrm flipV="1">
              <a:off x="5232377" y="4487336"/>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flipH="1" flipV="1">
              <a:off x="4927579" y="4758270"/>
              <a:ext cx="57573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Elbow Connector 43"/>
            <p:cNvCxnSpPr/>
            <p:nvPr/>
          </p:nvCxnSpPr>
          <p:spPr>
            <a:xfrm flipV="1">
              <a:off x="5858901" y="4487339"/>
              <a:ext cx="626534" cy="54186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flipH="1" flipV="1">
              <a:off x="5554103" y="4758273"/>
              <a:ext cx="575733"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0" name="Straight Connector 49"/>
          <p:cNvCxnSpPr/>
          <p:nvPr/>
        </p:nvCxnSpPr>
        <p:spPr>
          <a:xfrm rot="5400000">
            <a:off x="4022848" y="3768065"/>
            <a:ext cx="2725472" cy="1588"/>
          </a:xfrm>
          <a:prstGeom prst="line">
            <a:avLst/>
          </a:prstGeom>
          <a:ln w="76200" cap="flat" cmpd="sng" algn="ctr">
            <a:solidFill>
              <a:schemeClr val="accent2"/>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51" name="TextBox 50"/>
          <p:cNvSpPr txBox="1"/>
          <p:nvPr/>
        </p:nvSpPr>
        <p:spPr bwMode="auto">
          <a:xfrm>
            <a:off x="4625568" y="5249334"/>
            <a:ext cx="774571" cy="938719"/>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High</a:t>
            </a:r>
          </a:p>
          <a:p>
            <a:pPr algn="r" eaLnBrk="0" hangingPunct="0">
              <a:spcBef>
                <a:spcPct val="50000"/>
              </a:spcBef>
            </a:pPr>
            <a:r>
              <a:rPr lang="en-US" sz="2200" i="1" dirty="0" smtClean="0"/>
              <a:t>Low</a:t>
            </a:r>
          </a:p>
        </p:txBody>
      </p:sp>
      <p:cxnSp>
        <p:nvCxnSpPr>
          <p:cNvPr id="52" name="Straight Connector 51"/>
          <p:cNvCxnSpPr/>
          <p:nvPr/>
        </p:nvCxnSpPr>
        <p:spPr>
          <a:xfrm rot="5400000">
            <a:off x="4175255" y="3768065"/>
            <a:ext cx="2725472" cy="1588"/>
          </a:xfrm>
          <a:prstGeom prst="line">
            <a:avLst/>
          </a:prstGeom>
          <a:ln w="76200" cap="flat" cmpd="sng" algn="ctr">
            <a:solidFill>
              <a:schemeClr val="accent2">
                <a:alpha val="22000"/>
              </a:schemeClr>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3" name="Straight Arrow Connector 52"/>
          <p:cNvCxnSpPr/>
          <p:nvPr/>
        </p:nvCxnSpPr>
        <p:spPr>
          <a:xfrm rot="10800000">
            <a:off x="5130801" y="2082801"/>
            <a:ext cx="355599" cy="16933"/>
          </a:xfrm>
          <a:prstGeom prst="straightConnector1">
            <a:avLst/>
          </a:prstGeom>
          <a:ln w="762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5994400" y="1460269"/>
            <a:ext cx="2946400" cy="1384995"/>
          </a:xfrm>
          <a:prstGeom prst="rect">
            <a:avLst/>
          </a:prstGeom>
        </p:spPr>
        <p:txBody>
          <a:bodyPr wrap="square">
            <a:spAutoFit/>
          </a:bodyPr>
          <a:lstStyle/>
          <a:p>
            <a:r>
              <a:rPr lang="en-US" sz="2800" dirty="0" smtClean="0"/>
              <a:t>Coding:</a:t>
            </a:r>
          </a:p>
          <a:p>
            <a:r>
              <a:rPr lang="en-US" sz="2800" dirty="0" smtClean="0"/>
              <a:t>HH-&gt; LH: </a:t>
            </a:r>
            <a:r>
              <a:rPr lang="en-US" sz="2800" dirty="0" err="1" smtClean="0"/>
              <a:t>dx</a:t>
            </a:r>
            <a:r>
              <a:rPr lang="en-US" sz="2800" dirty="0" smtClean="0"/>
              <a:t> = 1</a:t>
            </a:r>
          </a:p>
          <a:p>
            <a:r>
              <a:rPr lang="en-US" sz="2800" dirty="0" smtClean="0"/>
              <a:t>HH-&gt; HL: </a:t>
            </a:r>
            <a:r>
              <a:rPr lang="en-US" sz="2800" dirty="0" err="1" smtClean="0"/>
              <a:t>dx</a:t>
            </a:r>
            <a:r>
              <a:rPr lang="en-US" sz="2800" dirty="0" smtClean="0"/>
              <a:t> =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mousemap.png"/>
          <p:cNvPicPr>
            <a:picLocks noGrp="1" noChangeAspect="1"/>
          </p:cNvPicPr>
          <p:nvPr>
            <p:ph idx="1"/>
          </p:nvPr>
        </p:nvPicPr>
        <p:blipFill>
          <a:blip r:embed="rId3"/>
          <a:srcRect l="-37638" r="-37638"/>
          <a:stretch>
            <a:fillRect/>
          </a:stretch>
        </p:blipFill>
        <p:spPr>
          <a:xfrm>
            <a:off x="1049867" y="220134"/>
            <a:ext cx="9945935" cy="5907617"/>
          </a:xfrm>
        </p:spPr>
      </p:pic>
      <p:sp>
        <p:nvSpPr>
          <p:cNvPr id="2" name="Title 1"/>
          <p:cNvSpPr>
            <a:spLocks noGrp="1"/>
          </p:cNvSpPr>
          <p:nvPr>
            <p:ph type="title"/>
          </p:nvPr>
        </p:nvSpPr>
        <p:spPr/>
        <p:txBody>
          <a:bodyPr/>
          <a:lstStyle/>
          <a:p>
            <a:r>
              <a:rPr lang="en-US" dirty="0" smtClean="0"/>
              <a:t>Transformation</a:t>
            </a:r>
            <a:endParaRPr lang="en-US" dirty="0"/>
          </a:p>
        </p:txBody>
      </p:sp>
      <p:sp>
        <p:nvSpPr>
          <p:cNvPr id="4" name="Slide Number Placeholder 3"/>
          <p:cNvSpPr>
            <a:spLocks noGrp="1"/>
          </p:cNvSpPr>
          <p:nvPr>
            <p:ph type="sldNum" sz="quarter" idx="4"/>
          </p:nvPr>
        </p:nvSpPr>
        <p:spPr/>
        <p:txBody>
          <a:bodyPr/>
          <a:lstStyle/>
          <a:p>
            <a:fld id="{B3EFDD30-2D92-BE4F-850C-B7FCC548490E}" type="slidenum">
              <a:rPr lang="en-US" smtClean="0"/>
              <a:pPr/>
              <a:t>23</a:t>
            </a:fld>
            <a:endParaRPr lang="en-US"/>
          </a:p>
        </p:txBody>
      </p:sp>
      <p:sp>
        <p:nvSpPr>
          <p:cNvPr id="6" name="TextBox 5"/>
          <p:cNvSpPr txBox="1"/>
          <p:nvPr/>
        </p:nvSpPr>
        <p:spPr bwMode="auto">
          <a:xfrm>
            <a:off x="576195" y="1642533"/>
            <a:ext cx="5780725" cy="1323439"/>
          </a:xfrm>
          <a:prstGeom prst="rect">
            <a:avLst/>
          </a:prstGeom>
          <a:noFill/>
          <a:ln w="9525">
            <a:noFill/>
            <a:miter lim="800000"/>
            <a:headEnd/>
            <a:tailEnd/>
          </a:ln>
          <a:effectLst/>
        </p:spPr>
        <p:txBody>
          <a:bodyPr wrap="none" rtlCol="0">
            <a:spAutoFit/>
          </a:bodyPr>
          <a:lstStyle/>
          <a:p>
            <a:pPr eaLnBrk="0" hangingPunct="0">
              <a:spcBef>
                <a:spcPct val="50000"/>
              </a:spcBef>
            </a:pPr>
            <a:r>
              <a:rPr lang="en-US" sz="3200" b="0" dirty="0" err="1" smtClean="0"/>
              <a:t>cx</a:t>
            </a:r>
            <a:r>
              <a:rPr lang="en-US" sz="3200" b="0" baseline="-25000" dirty="0" err="1" smtClean="0"/>
              <a:t>t</a:t>
            </a:r>
            <a:r>
              <a:rPr lang="en-US" sz="3200" b="0" dirty="0" smtClean="0"/>
              <a:t> = max(0, min( </a:t>
            </a:r>
            <a:r>
              <a:rPr lang="en-US" sz="3200" b="0" dirty="0" err="1" smtClean="0"/>
              <a:t>sw</a:t>
            </a:r>
            <a:r>
              <a:rPr lang="en-US" sz="3200" b="0" dirty="0" smtClean="0"/>
              <a:t>, cx</a:t>
            </a:r>
            <a:r>
              <a:rPr lang="en-US" sz="3200" b="0" baseline="-25000" dirty="0" smtClean="0"/>
              <a:t>t-1</a:t>
            </a:r>
            <a:r>
              <a:rPr lang="en-US" sz="3200" b="0" dirty="0" smtClean="0"/>
              <a:t>+dx*</a:t>
            </a:r>
            <a:r>
              <a:rPr lang="en-US" sz="3200" b="0" dirty="0" err="1" smtClean="0"/>
              <a:t>cd</a:t>
            </a:r>
            <a:r>
              <a:rPr lang="en-US" sz="3200" b="0" dirty="0" smtClean="0"/>
              <a:t> ))</a:t>
            </a:r>
          </a:p>
          <a:p>
            <a:pPr eaLnBrk="0" hangingPunct="0">
              <a:spcBef>
                <a:spcPct val="50000"/>
              </a:spcBef>
            </a:pPr>
            <a:r>
              <a:rPr lang="en-US" sz="3200" b="0" dirty="0" err="1" smtClean="0"/>
              <a:t>cy</a:t>
            </a:r>
            <a:r>
              <a:rPr lang="en-US" sz="3200" b="0" baseline="-25000" dirty="0" err="1" smtClean="0"/>
              <a:t>t</a:t>
            </a:r>
            <a:r>
              <a:rPr lang="en-US" sz="3200" b="0" dirty="0" smtClean="0"/>
              <a:t> = …</a:t>
            </a:r>
          </a:p>
        </p:txBody>
      </p:sp>
      <p:sp>
        <p:nvSpPr>
          <p:cNvPr id="9" name="TextBox 8"/>
          <p:cNvSpPr txBox="1"/>
          <p:nvPr/>
        </p:nvSpPr>
        <p:spPr bwMode="auto">
          <a:xfrm>
            <a:off x="275920" y="3488266"/>
            <a:ext cx="6328080" cy="2031325"/>
          </a:xfrm>
          <a:prstGeom prst="rect">
            <a:avLst/>
          </a:prstGeom>
          <a:noFill/>
          <a:ln w="9525">
            <a:noFill/>
            <a:miter lim="800000"/>
            <a:headEnd/>
            <a:tailEnd/>
          </a:ln>
          <a:effectLst/>
        </p:spPr>
        <p:txBody>
          <a:bodyPr wrap="square" rtlCol="0">
            <a:spAutoFit/>
          </a:bodyPr>
          <a:lstStyle/>
          <a:p>
            <a:pPr eaLnBrk="0" hangingPunct="0">
              <a:spcBef>
                <a:spcPct val="50000"/>
              </a:spcBef>
            </a:pPr>
            <a:r>
              <a:rPr lang="en-US" b="0" dirty="0" err="1" smtClean="0"/>
              <a:t>cx</a:t>
            </a:r>
            <a:r>
              <a:rPr lang="en-US" b="0" baseline="-25000" dirty="0" err="1" smtClean="0"/>
              <a:t>t</a:t>
            </a:r>
            <a:r>
              <a:rPr lang="en-US" b="0" dirty="0" smtClean="0"/>
              <a:t>: cursor </a:t>
            </a:r>
            <a:r>
              <a:rPr lang="en-US" b="0" dirty="0" err="1" smtClean="0"/>
              <a:t>x</a:t>
            </a:r>
            <a:r>
              <a:rPr lang="en-US" b="0" dirty="0" smtClean="0"/>
              <a:t> position in screen coordinates at time </a:t>
            </a:r>
            <a:r>
              <a:rPr lang="en-US" b="0" dirty="0" err="1" smtClean="0"/>
              <a:t>t</a:t>
            </a:r>
            <a:r>
              <a:rPr lang="en-US" b="0" dirty="0" smtClean="0"/>
              <a:t/>
            </a:r>
            <a:br>
              <a:rPr lang="en-US" b="0" dirty="0" smtClean="0"/>
            </a:br>
            <a:r>
              <a:rPr lang="en-US" b="0" dirty="0" err="1" smtClean="0"/>
              <a:t>dx</a:t>
            </a:r>
            <a:r>
              <a:rPr lang="en-US" b="0" dirty="0" smtClean="0"/>
              <a:t>: mouse </a:t>
            </a:r>
            <a:r>
              <a:rPr lang="en-US" b="0" dirty="0" err="1" smtClean="0"/>
              <a:t>x</a:t>
            </a:r>
            <a:r>
              <a:rPr lang="en-US" b="0" dirty="0" smtClean="0"/>
              <a:t> movement delta in mouse coordinates</a:t>
            </a:r>
            <a:br>
              <a:rPr lang="en-US" b="0" dirty="0" smtClean="0"/>
            </a:br>
            <a:r>
              <a:rPr lang="en-US" b="0" dirty="0" err="1" smtClean="0"/>
              <a:t>sw</a:t>
            </a:r>
            <a:r>
              <a:rPr lang="en-US" b="0" dirty="0" smtClean="0"/>
              <a:t>: screen width</a:t>
            </a:r>
            <a:br>
              <a:rPr lang="en-US" b="0" dirty="0" smtClean="0"/>
            </a:br>
            <a:r>
              <a:rPr lang="en-US" b="0" dirty="0" err="1" smtClean="0"/>
              <a:t>cd</a:t>
            </a:r>
            <a:r>
              <a:rPr lang="en-US" b="0" dirty="0" smtClean="0"/>
              <a:t>: control-display ratio</a:t>
            </a:r>
          </a:p>
          <a:p>
            <a:pPr eaLnBrk="0" hangingPunct="0">
              <a:spcBef>
                <a:spcPct val="50000"/>
              </a:spcBef>
            </a:pPr>
            <a:endParaRPr lang="en-US" b="0" dirty="0" smtClean="0"/>
          </a:p>
          <a:p>
            <a:pPr eaLnBrk="0" hangingPunct="0">
              <a:spcBef>
                <a:spcPct val="50000"/>
              </a:spcBef>
            </a:pPr>
            <a:endParaRPr lang="en-US" b="0"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Abstraction</a:t>
            </a:r>
            <a:endParaRPr lang="en-US" dirty="0"/>
          </a:p>
        </p:txBody>
      </p:sp>
      <p:sp>
        <p:nvSpPr>
          <p:cNvPr id="3" name="Content Placeholder 2"/>
          <p:cNvSpPr>
            <a:spLocks noGrp="1"/>
          </p:cNvSpPr>
          <p:nvPr>
            <p:ph idx="1"/>
          </p:nvPr>
        </p:nvSpPr>
        <p:spPr/>
        <p:txBody>
          <a:bodyPr/>
          <a:lstStyle/>
          <a:p>
            <a:r>
              <a:rPr lang="en-US" dirty="0" smtClean="0"/>
              <a:t>Click, </a:t>
            </a:r>
            <a:r>
              <a:rPr lang="en-US" dirty="0" err="1" smtClean="0"/>
              <a:t>DoubleClick</a:t>
            </a:r>
            <a:r>
              <a:rPr lang="en-US" dirty="0" smtClean="0"/>
              <a:t>, </a:t>
            </a:r>
            <a:r>
              <a:rPr lang="en-US" dirty="0" err="1" smtClean="0"/>
              <a:t>MouseUp</a:t>
            </a:r>
            <a:r>
              <a:rPr lang="en-US" dirty="0" smtClean="0"/>
              <a:t>, </a:t>
            </a:r>
            <a:r>
              <a:rPr lang="en-US" dirty="0" err="1" smtClean="0"/>
              <a:t>MouseDown</a:t>
            </a:r>
            <a:r>
              <a:rPr lang="en-US" dirty="0" smtClean="0"/>
              <a:t>, </a:t>
            </a:r>
            <a:r>
              <a:rPr lang="en-US" dirty="0" err="1" smtClean="0"/>
              <a:t>MouseMove</a:t>
            </a:r>
            <a:r>
              <a:rPr lang="en-US" dirty="0" smtClean="0"/>
              <a:t> …</a:t>
            </a:r>
          </a:p>
        </p:txBody>
      </p:sp>
      <p:sp>
        <p:nvSpPr>
          <p:cNvPr id="4" name="Slide Number Placeholder 3"/>
          <p:cNvSpPr>
            <a:spLocks noGrp="1"/>
          </p:cNvSpPr>
          <p:nvPr>
            <p:ph type="sldNum" sz="quarter" idx="4"/>
          </p:nvPr>
        </p:nvSpPr>
        <p:spPr/>
        <p:txBody>
          <a:bodyPr/>
          <a:lstStyle/>
          <a:p>
            <a:fld id="{B3EFDD30-2D92-BE4F-850C-B7FCC548490E}" type="slidenum">
              <a:rPr lang="en-US" smtClean="0"/>
              <a:pPr/>
              <a:t>24</a:t>
            </a:fld>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optical mice?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B3EFDD30-2D92-BE4F-850C-B7FCC548490E}" type="slidenum">
              <a:rPr lang="en-US" smtClean="0"/>
              <a:pPr/>
              <a:t>25</a:t>
            </a:fld>
            <a:endParaRPr lang="en-US"/>
          </a:p>
        </p:txBody>
      </p:sp>
      <p:pic>
        <p:nvPicPr>
          <p:cNvPr id="7" name="Picture 6"/>
          <p:cNvPicPr>
            <a:picLocks noChangeAspect="1"/>
          </p:cNvPicPr>
          <p:nvPr/>
        </p:nvPicPr>
        <p:blipFill>
          <a:blip r:embed="rId4"/>
          <a:stretch>
            <a:fillRect/>
          </a:stretch>
        </p:blipFill>
        <p:spPr>
          <a:xfrm>
            <a:off x="84665" y="1411819"/>
            <a:ext cx="4678592" cy="4379380"/>
          </a:xfrm>
          <a:prstGeom prst="rect">
            <a:avLst/>
          </a:prstGeom>
        </p:spPr>
      </p:pic>
      <p:sp>
        <p:nvSpPr>
          <p:cNvPr id="8" name="TextBox 7"/>
          <p:cNvSpPr txBox="1"/>
          <p:nvPr/>
        </p:nvSpPr>
        <p:spPr bwMode="auto">
          <a:xfrm>
            <a:off x="688813" y="6376314"/>
            <a:ext cx="5845852" cy="430887"/>
          </a:xfrm>
          <a:prstGeom prst="rect">
            <a:avLst/>
          </a:prstGeom>
          <a:noFill/>
          <a:ln w="9525">
            <a:noFill/>
            <a:miter lim="800000"/>
            <a:headEnd/>
            <a:tailEnd/>
          </a:ln>
          <a:effectLst/>
        </p:spPr>
        <p:txBody>
          <a:bodyPr wrap="none" rtlCol="0">
            <a:spAutoFit/>
          </a:bodyPr>
          <a:lstStyle/>
          <a:p>
            <a:pPr algn="r">
              <a:spcBef>
                <a:spcPct val="50000"/>
              </a:spcBef>
            </a:pPr>
            <a:r>
              <a:rPr lang="en-US" sz="2200" i="1" dirty="0" smtClean="0"/>
              <a:t>Source: http://</a:t>
            </a:r>
            <a:r>
              <a:rPr lang="en-US" sz="2200" i="1" dirty="0" err="1" smtClean="0"/>
              <a:t>spritesmods.com</a:t>
            </a:r>
            <a:r>
              <a:rPr lang="en-US" sz="2200" i="1" dirty="0" smtClean="0"/>
              <a:t>/?art=</a:t>
            </a:r>
            <a:r>
              <a:rPr lang="en-US" sz="2200" i="1" dirty="0" err="1" smtClean="0"/>
              <a:t>mouseeye</a:t>
            </a:r>
            <a:endParaRPr lang="en-US" sz="2200" i="1" dirty="0" smtClean="0"/>
          </a:p>
        </p:txBody>
      </p:sp>
      <p:graphicFrame>
        <p:nvGraphicFramePr>
          <p:cNvPr id="247810" name="Object 2"/>
          <p:cNvGraphicFramePr>
            <a:graphicFrameLocks noChangeAspect="1"/>
          </p:cNvGraphicFramePr>
          <p:nvPr/>
        </p:nvGraphicFramePr>
        <p:xfrm>
          <a:off x="4909342" y="1707620"/>
          <a:ext cx="6293561" cy="3965046"/>
        </p:xfrm>
        <a:graphic>
          <a:graphicData uri="http://schemas.openxmlformats.org/presentationml/2006/ole">
            <p:oleObj spid="_x0000_s247810" name="Document" r:id="rId5" imgW="2882900" imgH="1816100" progId="Word.Document.12">
              <p:link updateAutomatic="1"/>
            </p:oleObj>
          </a:graphicData>
        </a:graphic>
      </p:graphicFrame>
      <p:sp>
        <p:nvSpPr>
          <p:cNvPr id="10" name="Rounded Rectangle 9"/>
          <p:cNvSpPr/>
          <p:nvPr/>
        </p:nvSpPr>
        <p:spPr>
          <a:xfrm>
            <a:off x="6248399" y="3945466"/>
            <a:ext cx="2895601" cy="1303867"/>
          </a:xfrm>
          <a:prstGeom prst="roundRect">
            <a:avLst/>
          </a:prstGeom>
          <a:noFill/>
          <a:ln w="76200" cap="flat" cmpd="sng" algn="ctr">
            <a:solidFill>
              <a:srgbClr val="FF505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bbbbbbbbbb</a:t>
            </a:r>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B3EFDD30-2D92-BE4F-850C-B7FCC548490E}" type="slidenum">
              <a:rPr lang="en-US" smtClean="0"/>
              <a:pPr/>
              <a:t>26</a:t>
            </a:fld>
            <a:endParaRPr lang="en-US"/>
          </a:p>
        </p:txBody>
      </p:sp>
      <p:sp>
        <p:nvSpPr>
          <p:cNvPr id="8" name="TextBox 7"/>
          <p:cNvSpPr txBox="1"/>
          <p:nvPr/>
        </p:nvSpPr>
        <p:spPr bwMode="auto">
          <a:xfrm>
            <a:off x="688813" y="6376314"/>
            <a:ext cx="5845852" cy="430887"/>
          </a:xfrm>
          <a:prstGeom prst="rect">
            <a:avLst/>
          </a:prstGeom>
          <a:noFill/>
          <a:ln w="9525">
            <a:noFill/>
            <a:miter lim="800000"/>
            <a:headEnd/>
            <a:tailEnd/>
          </a:ln>
          <a:effectLst/>
        </p:spPr>
        <p:txBody>
          <a:bodyPr wrap="none" rtlCol="0">
            <a:spAutoFit/>
          </a:bodyPr>
          <a:lstStyle/>
          <a:p>
            <a:pPr algn="r">
              <a:spcBef>
                <a:spcPct val="50000"/>
              </a:spcBef>
            </a:pPr>
            <a:r>
              <a:rPr lang="en-US" sz="2200" i="1" dirty="0" smtClean="0"/>
              <a:t>Source: http://</a:t>
            </a:r>
            <a:r>
              <a:rPr lang="en-US" sz="2200" i="1" dirty="0" err="1" smtClean="0"/>
              <a:t>spritesmods.com</a:t>
            </a:r>
            <a:r>
              <a:rPr lang="en-US" sz="2200" i="1" dirty="0" smtClean="0"/>
              <a:t>/?art=</a:t>
            </a:r>
            <a:r>
              <a:rPr lang="en-US" sz="2200" i="1" dirty="0" err="1" smtClean="0"/>
              <a:t>mouseeye</a:t>
            </a:r>
            <a:endParaRPr lang="en-US" sz="2200" i="1" dirty="0" smtClean="0"/>
          </a:p>
        </p:txBody>
      </p:sp>
      <p:pic>
        <p:nvPicPr>
          <p:cNvPr id="9" name="Picture 8"/>
          <p:cNvPicPr>
            <a:picLocks noChangeAspect="1"/>
          </p:cNvPicPr>
          <p:nvPr/>
        </p:nvPicPr>
        <p:blipFill>
          <a:blip r:embed="rId2"/>
          <a:stretch>
            <a:fillRect/>
          </a:stretch>
        </p:blipFill>
        <p:spPr>
          <a:xfrm>
            <a:off x="1308100" y="400050"/>
            <a:ext cx="6527800" cy="6057900"/>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077200" y="6513513"/>
            <a:ext cx="762000" cy="274637"/>
          </a:xfrm>
          <a:prstGeom prst="rect">
            <a:avLst/>
          </a:prstGeom>
        </p:spPr>
        <p:txBody>
          <a:bodyPr/>
          <a:lstStyle/>
          <a:p>
            <a:fld id="{AB6D650A-699F-264A-955D-9CE6DC69884E}" type="slidenum">
              <a:rPr lang="ko-KR" altLang="en-US"/>
              <a:pPr/>
              <a:t>27</a:t>
            </a:fld>
            <a:endParaRPr lang="en-US" altLang="ko-KR"/>
          </a:p>
        </p:txBody>
      </p:sp>
      <p:sp>
        <p:nvSpPr>
          <p:cNvPr id="2825218" name="Rectangle 2"/>
          <p:cNvSpPr>
            <a:spLocks noGrp="1" noRot="1" noChangeArrowheads="1"/>
          </p:cNvSpPr>
          <p:nvPr>
            <p:ph type="title"/>
          </p:nvPr>
        </p:nvSpPr>
        <p:spPr/>
        <p:txBody>
          <a:bodyPr/>
          <a:lstStyle/>
          <a:p>
            <a:pPr>
              <a:spcBef>
                <a:spcPct val="45000"/>
              </a:spcBef>
            </a:pPr>
            <a:r>
              <a:rPr lang="en-US"/>
              <a:t>Trackball, Trackpad</a:t>
            </a:r>
          </a:p>
        </p:txBody>
      </p:sp>
      <p:sp>
        <p:nvSpPr>
          <p:cNvPr id="2825219" name="Rectangle 3"/>
          <p:cNvSpPr>
            <a:spLocks noGrp="1" noRot="1" noChangeArrowheads="1"/>
          </p:cNvSpPr>
          <p:nvPr>
            <p:ph type="body" idx="1"/>
          </p:nvPr>
        </p:nvSpPr>
        <p:spPr/>
        <p:txBody>
          <a:bodyPr/>
          <a:lstStyle/>
          <a:p>
            <a:pPr>
              <a:spcBef>
                <a:spcPct val="45000"/>
              </a:spcBef>
            </a:pPr>
            <a:endParaRPr lang="en-US"/>
          </a:p>
        </p:txBody>
      </p:sp>
      <p:pic>
        <p:nvPicPr>
          <p:cNvPr id="2825220" name="Picture 4"/>
          <p:cNvPicPr>
            <a:picLocks noChangeAspect="1" noChangeArrowheads="1"/>
          </p:cNvPicPr>
          <p:nvPr/>
        </p:nvPicPr>
        <p:blipFill>
          <a:blip r:embed="rId3"/>
          <a:srcRect/>
          <a:stretch>
            <a:fillRect/>
          </a:stretch>
        </p:blipFill>
        <p:spPr bwMode="auto">
          <a:xfrm>
            <a:off x="4724400" y="2133600"/>
            <a:ext cx="4038600" cy="3028950"/>
          </a:xfrm>
          <a:prstGeom prst="rect">
            <a:avLst/>
          </a:prstGeom>
          <a:noFill/>
          <a:ln w="9525">
            <a:noFill/>
            <a:miter lim="800000"/>
            <a:headEnd/>
            <a:tailEnd/>
          </a:ln>
          <a:effectLst/>
        </p:spPr>
      </p:pic>
      <p:pic>
        <p:nvPicPr>
          <p:cNvPr id="2825221" name="Picture 5"/>
          <p:cNvPicPr>
            <a:picLocks noChangeAspect="1" noChangeArrowheads="1"/>
          </p:cNvPicPr>
          <p:nvPr/>
        </p:nvPicPr>
        <p:blipFill>
          <a:blip r:embed="rId4"/>
          <a:srcRect/>
          <a:stretch>
            <a:fillRect/>
          </a:stretch>
        </p:blipFill>
        <p:spPr bwMode="auto">
          <a:xfrm>
            <a:off x="533400" y="1981200"/>
            <a:ext cx="3341688" cy="4343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lide Number Placeholder 3"/>
          <p:cNvSpPr>
            <a:spLocks noGrp="1"/>
          </p:cNvSpPr>
          <p:nvPr>
            <p:ph type="sldNum" sz="quarter" idx="4294967295"/>
          </p:nvPr>
        </p:nvSpPr>
        <p:spPr>
          <a:xfrm>
            <a:off x="8077200" y="6513513"/>
            <a:ext cx="762000" cy="274637"/>
          </a:xfrm>
          <a:prstGeom prst="rect">
            <a:avLst/>
          </a:prstGeom>
        </p:spPr>
        <p:txBody>
          <a:bodyPr/>
          <a:lstStyle/>
          <a:p>
            <a:fld id="{E9100A21-68F2-AB4E-990E-747E7661884E}" type="slidenum">
              <a:rPr lang="ko-KR" altLang="en-US"/>
              <a:pPr/>
              <a:t>28</a:t>
            </a:fld>
            <a:endParaRPr lang="en-US" altLang="ko-KR"/>
          </a:p>
        </p:txBody>
      </p:sp>
      <p:sp>
        <p:nvSpPr>
          <p:cNvPr id="2829314" name="Rectangle 2"/>
          <p:cNvSpPr>
            <a:spLocks noGrp="1" noRot="1" noChangeArrowheads="1"/>
          </p:cNvSpPr>
          <p:nvPr>
            <p:ph type="title"/>
          </p:nvPr>
        </p:nvSpPr>
        <p:spPr/>
        <p:txBody>
          <a:bodyPr/>
          <a:lstStyle/>
          <a:p>
            <a:r>
              <a:rPr lang="en-US"/>
              <a:t>Trackpoint</a:t>
            </a:r>
          </a:p>
        </p:txBody>
      </p:sp>
      <p:sp>
        <p:nvSpPr>
          <p:cNvPr id="2829315" name="Rectangle 3"/>
          <p:cNvSpPr>
            <a:spLocks noGrp="1" noRot="1" noChangeArrowheads="1"/>
          </p:cNvSpPr>
          <p:nvPr>
            <p:ph type="body" idx="1"/>
          </p:nvPr>
        </p:nvSpPr>
        <p:spPr/>
        <p:txBody>
          <a:bodyPr/>
          <a:lstStyle/>
          <a:p>
            <a:r>
              <a:rPr lang="en-US" dirty="0"/>
              <a:t>Indirect, force sensing, velocity control</a:t>
            </a:r>
          </a:p>
          <a:p>
            <a:r>
              <a:rPr lang="en-US" dirty="0"/>
              <a:t>Nonlinear transfer function</a:t>
            </a:r>
          </a:p>
        </p:txBody>
      </p:sp>
      <p:sp>
        <p:nvSpPr>
          <p:cNvPr id="2829317" name="Line 5"/>
          <p:cNvSpPr>
            <a:spLocks noChangeShapeType="1"/>
          </p:cNvSpPr>
          <p:nvPr/>
        </p:nvSpPr>
        <p:spPr bwMode="auto">
          <a:xfrm>
            <a:off x="930275" y="3759200"/>
            <a:ext cx="0" cy="1981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29318" name="Line 6"/>
          <p:cNvSpPr>
            <a:spLocks noChangeShapeType="1"/>
          </p:cNvSpPr>
          <p:nvPr/>
        </p:nvSpPr>
        <p:spPr bwMode="auto">
          <a:xfrm>
            <a:off x="930275" y="5740400"/>
            <a:ext cx="326072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29319" name="Text Box 7"/>
          <p:cNvSpPr txBox="1">
            <a:spLocks noChangeArrowheads="1"/>
          </p:cNvSpPr>
          <p:nvPr/>
        </p:nvSpPr>
        <p:spPr bwMode="auto">
          <a:xfrm>
            <a:off x="2286000" y="5859463"/>
            <a:ext cx="927100" cy="457200"/>
          </a:xfrm>
          <a:prstGeom prst="rect">
            <a:avLst/>
          </a:prstGeom>
          <a:noFill/>
          <a:ln w="9525">
            <a:noFill/>
            <a:miter lim="800000"/>
            <a:headEnd/>
            <a:tailEnd/>
          </a:ln>
          <a:effectLst/>
        </p:spPr>
        <p:txBody>
          <a:bodyPr wrap="none">
            <a:prstTxWarp prst="textNoShape">
              <a:avLst/>
            </a:prstTxWarp>
            <a:spAutoFit/>
          </a:bodyPr>
          <a:lstStyle/>
          <a:p>
            <a:r>
              <a:rPr lang="en-US" sz="2400" b="0"/>
              <a:t>Force</a:t>
            </a:r>
          </a:p>
        </p:txBody>
      </p:sp>
      <p:sp>
        <p:nvSpPr>
          <p:cNvPr id="2829320" name="Text Box 8"/>
          <p:cNvSpPr txBox="1">
            <a:spLocks noChangeArrowheads="1"/>
          </p:cNvSpPr>
          <p:nvPr/>
        </p:nvSpPr>
        <p:spPr bwMode="auto">
          <a:xfrm rot="-5400000">
            <a:off x="-82550" y="4349750"/>
            <a:ext cx="1231900" cy="457200"/>
          </a:xfrm>
          <a:prstGeom prst="rect">
            <a:avLst/>
          </a:prstGeom>
          <a:noFill/>
          <a:ln w="9525">
            <a:noFill/>
            <a:miter lim="800000"/>
            <a:headEnd/>
            <a:tailEnd/>
          </a:ln>
          <a:effectLst/>
        </p:spPr>
        <p:txBody>
          <a:bodyPr wrap="none">
            <a:prstTxWarp prst="textNoShape">
              <a:avLst/>
            </a:prstTxWarp>
            <a:spAutoFit/>
          </a:bodyPr>
          <a:lstStyle/>
          <a:p>
            <a:r>
              <a:rPr lang="en-US" sz="2400" b="0"/>
              <a:t>Velocity</a:t>
            </a:r>
          </a:p>
        </p:txBody>
      </p:sp>
      <p:sp>
        <p:nvSpPr>
          <p:cNvPr id="2829321" name="Freeform 9"/>
          <p:cNvSpPr>
            <a:spLocks/>
          </p:cNvSpPr>
          <p:nvPr/>
        </p:nvSpPr>
        <p:spPr bwMode="auto">
          <a:xfrm>
            <a:off x="936625" y="3811588"/>
            <a:ext cx="2719388" cy="1920875"/>
          </a:xfrm>
          <a:custGeom>
            <a:avLst/>
            <a:gdLst/>
            <a:ahLst/>
            <a:cxnLst>
              <a:cxn ang="0">
                <a:pos x="0" y="1210"/>
              </a:cxn>
              <a:cxn ang="0">
                <a:pos x="73" y="1166"/>
              </a:cxn>
              <a:cxn ang="0">
                <a:pos x="160" y="1159"/>
              </a:cxn>
              <a:cxn ang="0">
                <a:pos x="211" y="1152"/>
              </a:cxn>
              <a:cxn ang="0">
                <a:pos x="277" y="1079"/>
              </a:cxn>
              <a:cxn ang="0">
                <a:pos x="291" y="991"/>
              </a:cxn>
              <a:cxn ang="0">
                <a:pos x="328" y="970"/>
              </a:cxn>
              <a:cxn ang="0">
                <a:pos x="598" y="933"/>
              </a:cxn>
              <a:cxn ang="0">
                <a:pos x="751" y="897"/>
              </a:cxn>
              <a:cxn ang="0">
                <a:pos x="1057" y="875"/>
              </a:cxn>
              <a:cxn ang="0">
                <a:pos x="1137" y="780"/>
              </a:cxn>
              <a:cxn ang="0">
                <a:pos x="1159" y="692"/>
              </a:cxn>
              <a:cxn ang="0">
                <a:pos x="1195" y="678"/>
              </a:cxn>
              <a:cxn ang="0">
                <a:pos x="1239" y="634"/>
              </a:cxn>
              <a:cxn ang="0">
                <a:pos x="1334" y="503"/>
              </a:cxn>
              <a:cxn ang="0">
                <a:pos x="1407" y="459"/>
              </a:cxn>
              <a:cxn ang="0">
                <a:pos x="1458" y="394"/>
              </a:cxn>
              <a:cxn ang="0">
                <a:pos x="1509" y="357"/>
              </a:cxn>
              <a:cxn ang="0">
                <a:pos x="1523" y="291"/>
              </a:cxn>
              <a:cxn ang="0">
                <a:pos x="1611" y="168"/>
              </a:cxn>
              <a:cxn ang="0">
                <a:pos x="1626" y="146"/>
              </a:cxn>
              <a:cxn ang="0">
                <a:pos x="1633" y="109"/>
              </a:cxn>
              <a:cxn ang="0">
                <a:pos x="1713" y="0"/>
              </a:cxn>
            </a:cxnLst>
            <a:rect l="0" t="0" r="r" b="b"/>
            <a:pathLst>
              <a:path w="1713" h="1210">
                <a:moveTo>
                  <a:pt x="0" y="1210"/>
                </a:moveTo>
                <a:cubicBezTo>
                  <a:pt x="45" y="1188"/>
                  <a:pt x="20" y="1202"/>
                  <a:pt x="73" y="1166"/>
                </a:cubicBezTo>
                <a:cubicBezTo>
                  <a:pt x="97" y="1150"/>
                  <a:pt x="131" y="1162"/>
                  <a:pt x="160" y="1159"/>
                </a:cubicBezTo>
                <a:cubicBezTo>
                  <a:pt x="177" y="1157"/>
                  <a:pt x="194" y="1154"/>
                  <a:pt x="211" y="1152"/>
                </a:cubicBezTo>
                <a:cubicBezTo>
                  <a:pt x="260" y="1123"/>
                  <a:pt x="244" y="1122"/>
                  <a:pt x="277" y="1079"/>
                </a:cubicBezTo>
                <a:cubicBezTo>
                  <a:pt x="286" y="1051"/>
                  <a:pt x="278" y="1018"/>
                  <a:pt x="291" y="991"/>
                </a:cubicBezTo>
                <a:cubicBezTo>
                  <a:pt x="297" y="978"/>
                  <a:pt x="316" y="978"/>
                  <a:pt x="328" y="970"/>
                </a:cubicBezTo>
                <a:cubicBezTo>
                  <a:pt x="415" y="913"/>
                  <a:pt x="468" y="937"/>
                  <a:pt x="598" y="933"/>
                </a:cubicBezTo>
                <a:cubicBezTo>
                  <a:pt x="649" y="925"/>
                  <a:pt x="699" y="901"/>
                  <a:pt x="751" y="897"/>
                </a:cubicBezTo>
                <a:cubicBezTo>
                  <a:pt x="853" y="888"/>
                  <a:pt x="955" y="882"/>
                  <a:pt x="1057" y="875"/>
                </a:cubicBezTo>
                <a:cubicBezTo>
                  <a:pt x="1097" y="851"/>
                  <a:pt x="1123" y="827"/>
                  <a:pt x="1137" y="780"/>
                </a:cubicBezTo>
                <a:cubicBezTo>
                  <a:pt x="1146" y="751"/>
                  <a:pt x="1144" y="718"/>
                  <a:pt x="1159" y="692"/>
                </a:cubicBezTo>
                <a:cubicBezTo>
                  <a:pt x="1165" y="681"/>
                  <a:pt x="1183" y="684"/>
                  <a:pt x="1195" y="678"/>
                </a:cubicBezTo>
                <a:cubicBezTo>
                  <a:pt x="1220" y="666"/>
                  <a:pt x="1221" y="657"/>
                  <a:pt x="1239" y="634"/>
                </a:cubicBezTo>
                <a:cubicBezTo>
                  <a:pt x="1253" y="575"/>
                  <a:pt x="1300" y="548"/>
                  <a:pt x="1334" y="503"/>
                </a:cubicBezTo>
                <a:cubicBezTo>
                  <a:pt x="1347" y="451"/>
                  <a:pt x="1362" y="473"/>
                  <a:pt x="1407" y="459"/>
                </a:cubicBezTo>
                <a:cubicBezTo>
                  <a:pt x="1424" y="437"/>
                  <a:pt x="1439" y="413"/>
                  <a:pt x="1458" y="394"/>
                </a:cubicBezTo>
                <a:cubicBezTo>
                  <a:pt x="1473" y="379"/>
                  <a:pt x="1498" y="375"/>
                  <a:pt x="1509" y="357"/>
                </a:cubicBezTo>
                <a:cubicBezTo>
                  <a:pt x="1521" y="338"/>
                  <a:pt x="1517" y="313"/>
                  <a:pt x="1523" y="291"/>
                </a:cubicBezTo>
                <a:cubicBezTo>
                  <a:pt x="1537" y="239"/>
                  <a:pt x="1566" y="197"/>
                  <a:pt x="1611" y="168"/>
                </a:cubicBezTo>
                <a:cubicBezTo>
                  <a:pt x="1616" y="161"/>
                  <a:pt x="1623" y="154"/>
                  <a:pt x="1626" y="146"/>
                </a:cubicBezTo>
                <a:cubicBezTo>
                  <a:pt x="1630" y="134"/>
                  <a:pt x="1626" y="120"/>
                  <a:pt x="1633" y="109"/>
                </a:cubicBezTo>
                <a:cubicBezTo>
                  <a:pt x="1660" y="65"/>
                  <a:pt x="1713" y="76"/>
                  <a:pt x="1713" y="0"/>
                </a:cubicBezTo>
              </a:path>
            </a:pathLst>
          </a:custGeom>
          <a:noFill/>
          <a:ln w="38100" cmpd="sng">
            <a:solidFill>
              <a:schemeClr val="tx1"/>
            </a:solidFill>
            <a:round/>
            <a:headEnd/>
            <a:tailEnd/>
          </a:ln>
          <a:effectLst/>
        </p:spPr>
        <p:txBody>
          <a:bodyPr>
            <a:prstTxWarp prst="textNoShape">
              <a:avLst/>
            </a:prstTxWarp>
          </a:bodyPr>
          <a:lstStyle/>
          <a:p>
            <a:endParaRPr lang="en-US"/>
          </a:p>
        </p:txBody>
      </p:sp>
      <p:pic>
        <p:nvPicPr>
          <p:cNvPr id="2829322" name="Picture 10"/>
          <p:cNvPicPr>
            <a:picLocks noChangeAspect="1" noChangeArrowheads="1"/>
          </p:cNvPicPr>
          <p:nvPr/>
        </p:nvPicPr>
        <p:blipFill>
          <a:blip r:embed="rId3"/>
          <a:srcRect/>
          <a:stretch>
            <a:fillRect/>
          </a:stretch>
        </p:blipFill>
        <p:spPr bwMode="auto">
          <a:xfrm>
            <a:off x="4457700" y="2828925"/>
            <a:ext cx="4457700" cy="3343275"/>
          </a:xfrm>
          <a:prstGeom prst="rect">
            <a:avLst/>
          </a:prstGeom>
          <a:noFill/>
          <a:ln w="9525">
            <a:noFill/>
            <a:miter lim="800000"/>
            <a:headEnd/>
            <a:tailEnd/>
          </a:ln>
          <a:effectLst/>
        </p:spPr>
      </p:pic>
      <p:sp>
        <p:nvSpPr>
          <p:cNvPr id="2829323" name="Text Box 11"/>
          <p:cNvSpPr txBox="1">
            <a:spLocks noChangeArrowheads="1"/>
          </p:cNvSpPr>
          <p:nvPr/>
        </p:nvSpPr>
        <p:spPr bwMode="auto">
          <a:xfrm>
            <a:off x="6248400" y="6583363"/>
            <a:ext cx="2051050" cy="274637"/>
          </a:xfrm>
          <a:prstGeom prst="rect">
            <a:avLst/>
          </a:prstGeom>
          <a:noFill/>
          <a:ln w="9525">
            <a:noFill/>
            <a:miter lim="800000"/>
            <a:headEnd/>
            <a:tailEnd/>
          </a:ln>
          <a:effectLst/>
        </p:spPr>
        <p:txBody>
          <a:bodyPr wrap="none">
            <a:prstTxWarp prst="textNoShape">
              <a:avLst/>
            </a:prstTxWarp>
            <a:spAutoFit/>
          </a:bodyPr>
          <a:lstStyle/>
          <a:p>
            <a:r>
              <a:rPr lang="en-US" sz="1200" b="0"/>
              <a:t>(cc) Image by flickr user tsaiid</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8077200" y="6513513"/>
            <a:ext cx="762000" cy="274637"/>
          </a:xfrm>
          <a:prstGeom prst="rect">
            <a:avLst/>
          </a:prstGeom>
        </p:spPr>
        <p:txBody>
          <a:bodyPr/>
          <a:lstStyle/>
          <a:p>
            <a:fld id="{DB5B3DED-2945-2E48-B784-617BA8283D24}" type="slidenum">
              <a:rPr lang="ko-KR" altLang="en-US"/>
              <a:pPr/>
              <a:t>29</a:t>
            </a:fld>
            <a:endParaRPr lang="en-US" altLang="ko-KR"/>
          </a:p>
        </p:txBody>
      </p:sp>
      <p:sp>
        <p:nvSpPr>
          <p:cNvPr id="2827266" name="Rectangle 2"/>
          <p:cNvSpPr>
            <a:spLocks noGrp="1" noRot="1" noChangeArrowheads="1"/>
          </p:cNvSpPr>
          <p:nvPr>
            <p:ph type="title"/>
          </p:nvPr>
        </p:nvSpPr>
        <p:spPr/>
        <p:txBody>
          <a:bodyPr/>
          <a:lstStyle/>
          <a:p>
            <a:pPr>
              <a:spcBef>
                <a:spcPct val="45000"/>
              </a:spcBef>
            </a:pPr>
            <a:r>
              <a:rPr lang="en-US"/>
              <a:t>Joysticks</a:t>
            </a:r>
          </a:p>
        </p:txBody>
      </p:sp>
      <p:sp>
        <p:nvSpPr>
          <p:cNvPr id="2827267" name="AutoShape 3"/>
          <p:cNvSpPr>
            <a:spLocks noGrp="1" noChangeAspect="1" noChangeArrowheads="1"/>
          </p:cNvSpPr>
          <p:nvPr>
            <p:ph type="body" idx="1"/>
          </p:nvPr>
        </p:nvSpPr>
        <p:spPr/>
        <p:txBody>
          <a:bodyPr/>
          <a:lstStyle/>
          <a:p>
            <a:pPr>
              <a:spcBef>
                <a:spcPct val="45000"/>
              </a:spcBef>
            </a:pPr>
            <a:endParaRPr lang="en-US"/>
          </a:p>
        </p:txBody>
      </p:sp>
      <p:pic>
        <p:nvPicPr>
          <p:cNvPr id="2827269" name="Picture 5"/>
          <p:cNvPicPr>
            <a:picLocks noChangeAspect="1" noChangeArrowheads="1"/>
          </p:cNvPicPr>
          <p:nvPr/>
        </p:nvPicPr>
        <p:blipFill>
          <a:blip r:embed="rId3"/>
          <a:srcRect/>
          <a:stretch>
            <a:fillRect/>
          </a:stretch>
        </p:blipFill>
        <p:spPr bwMode="auto">
          <a:xfrm>
            <a:off x="6324600" y="1295400"/>
            <a:ext cx="1704975" cy="2428875"/>
          </a:xfrm>
          <a:prstGeom prst="rect">
            <a:avLst/>
          </a:prstGeom>
          <a:noFill/>
          <a:ln w="9525">
            <a:noFill/>
            <a:miter lim="800000"/>
            <a:headEnd/>
            <a:tailEnd/>
          </a:ln>
          <a:effectLst/>
        </p:spPr>
      </p:pic>
      <p:pic>
        <p:nvPicPr>
          <p:cNvPr id="2827270" name="Picture 6"/>
          <p:cNvPicPr>
            <a:picLocks noChangeAspect="1" noChangeArrowheads="1"/>
          </p:cNvPicPr>
          <p:nvPr/>
        </p:nvPicPr>
        <p:blipFill>
          <a:blip r:embed="rId4"/>
          <a:srcRect/>
          <a:stretch>
            <a:fillRect/>
          </a:stretch>
        </p:blipFill>
        <p:spPr bwMode="auto">
          <a:xfrm>
            <a:off x="6324600" y="3657600"/>
            <a:ext cx="2381250" cy="2381250"/>
          </a:xfrm>
          <a:prstGeom prst="rect">
            <a:avLst/>
          </a:prstGeom>
          <a:noFill/>
          <a:ln w="9525">
            <a:noFill/>
            <a:miter lim="800000"/>
            <a:headEnd/>
            <a:tailEnd/>
          </a:ln>
          <a:effectLst/>
        </p:spPr>
      </p:pic>
      <p:pic>
        <p:nvPicPr>
          <p:cNvPr id="2827271" name="Picture 7"/>
          <p:cNvPicPr>
            <a:picLocks noChangeAspect="1" noChangeArrowheads="1"/>
          </p:cNvPicPr>
          <p:nvPr/>
        </p:nvPicPr>
        <p:blipFill>
          <a:blip r:embed="rId5"/>
          <a:srcRect/>
          <a:stretch>
            <a:fillRect/>
          </a:stretch>
        </p:blipFill>
        <p:spPr bwMode="auto">
          <a:xfrm>
            <a:off x="0" y="1295400"/>
            <a:ext cx="6324600" cy="4743450"/>
          </a:xfrm>
          <a:prstGeom prst="rect">
            <a:avLst/>
          </a:prstGeom>
          <a:noFill/>
          <a:ln w="9525">
            <a:noFill/>
            <a:miter lim="800000"/>
            <a:headEnd/>
            <a:tailEnd/>
          </a:ln>
          <a:effectLst/>
        </p:spPr>
      </p:pic>
      <p:pic>
        <p:nvPicPr>
          <p:cNvPr id="2827272" name="Picture 8"/>
          <p:cNvPicPr>
            <a:picLocks noChangeAspect="1" noChangeArrowheads="1"/>
          </p:cNvPicPr>
          <p:nvPr/>
        </p:nvPicPr>
        <p:blipFill>
          <a:blip r:embed="rId6"/>
          <a:srcRect/>
          <a:stretch>
            <a:fillRect/>
          </a:stretch>
        </p:blipFill>
        <p:spPr bwMode="auto">
          <a:xfrm>
            <a:off x="5029200" y="0"/>
            <a:ext cx="4514850" cy="60198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Freeform 14"/>
          <p:cNvSpPr/>
          <p:nvPr/>
        </p:nvSpPr>
        <p:spPr>
          <a:xfrm>
            <a:off x="1422400" y="2702983"/>
            <a:ext cx="6350000" cy="2415117"/>
          </a:xfrm>
          <a:custGeom>
            <a:avLst/>
            <a:gdLst>
              <a:gd name="connsiteX0" fmla="*/ 0 w 6350000"/>
              <a:gd name="connsiteY0" fmla="*/ 2415117 h 2415117"/>
              <a:gd name="connsiteX1" fmla="*/ 2374900 w 6350000"/>
              <a:gd name="connsiteY1" fmla="*/ 2224617 h 2415117"/>
              <a:gd name="connsiteX2" fmla="*/ 4432300 w 6350000"/>
              <a:gd name="connsiteY2" fmla="*/ 535517 h 2415117"/>
              <a:gd name="connsiteX3" fmla="*/ 6350000 w 6350000"/>
              <a:gd name="connsiteY3" fmla="*/ 65617 h 2415117"/>
            </a:gdLst>
            <a:ahLst/>
            <a:cxnLst>
              <a:cxn ang="0">
                <a:pos x="connsiteX0" y="connsiteY0"/>
              </a:cxn>
              <a:cxn ang="0">
                <a:pos x="connsiteX1" y="connsiteY1"/>
              </a:cxn>
              <a:cxn ang="0">
                <a:pos x="connsiteX2" y="connsiteY2"/>
              </a:cxn>
              <a:cxn ang="0">
                <a:pos x="connsiteX3" y="connsiteY3"/>
              </a:cxn>
            </a:cxnLst>
            <a:rect l="l" t="t" r="r" b="b"/>
            <a:pathLst>
              <a:path w="6350000" h="2415117">
                <a:moveTo>
                  <a:pt x="0" y="2415117"/>
                </a:moveTo>
                <a:lnTo>
                  <a:pt x="2374900" y="2224617"/>
                </a:lnTo>
                <a:cubicBezTo>
                  <a:pt x="3113617" y="1911350"/>
                  <a:pt x="3769783" y="895350"/>
                  <a:pt x="4432300" y="535517"/>
                </a:cubicBezTo>
                <a:cubicBezTo>
                  <a:pt x="5094817" y="175684"/>
                  <a:pt x="6011333" y="0"/>
                  <a:pt x="6350000" y="65617"/>
                </a:cubicBezTo>
              </a:path>
            </a:pathLst>
          </a:cu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itle 18"/>
          <p:cNvSpPr>
            <a:spLocks noGrp="1"/>
          </p:cNvSpPr>
          <p:nvPr>
            <p:ph type="title"/>
          </p:nvPr>
        </p:nvSpPr>
        <p:spPr/>
        <p:txBody>
          <a:bodyPr/>
          <a:lstStyle/>
          <a:p>
            <a:r>
              <a:rPr lang="en-US" dirty="0" smtClean="0"/>
              <a:t>Today’s lecture in graph form</a:t>
            </a:r>
            <a:endParaRPr lang="en-US" dirty="0"/>
          </a:p>
        </p:txBody>
      </p:sp>
      <p:sp>
        <p:nvSpPr>
          <p:cNvPr id="4" name="Slide Number Placeholder 3"/>
          <p:cNvSpPr>
            <a:spLocks noGrp="1"/>
          </p:cNvSpPr>
          <p:nvPr>
            <p:ph type="sldNum" sz="quarter" idx="4"/>
          </p:nvPr>
        </p:nvSpPr>
        <p:spPr/>
        <p:txBody>
          <a:bodyPr/>
          <a:lstStyle/>
          <a:p>
            <a:fld id="{B3EFDD30-2D92-BE4F-850C-B7FCC548490E}" type="slidenum">
              <a:rPr lang="en-US" smtClean="0"/>
              <a:pPr/>
              <a:t>3</a:t>
            </a:fld>
            <a:endParaRPr lang="en-US"/>
          </a:p>
        </p:txBody>
      </p:sp>
      <p:cxnSp>
        <p:nvCxnSpPr>
          <p:cNvPr id="6" name="Straight Arrow Connector 5"/>
          <p:cNvCxnSpPr/>
          <p:nvPr/>
        </p:nvCxnSpPr>
        <p:spPr>
          <a:xfrm>
            <a:off x="1358900" y="5213350"/>
            <a:ext cx="6858000" cy="6350"/>
          </a:xfrm>
          <a:prstGeom prst="straightConnector1">
            <a:avLst/>
          </a:prstGeom>
          <a:ln w="762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8" name="Straight Arrow Connector 7"/>
          <p:cNvCxnSpPr/>
          <p:nvPr/>
        </p:nvCxnSpPr>
        <p:spPr>
          <a:xfrm rot="5400000" flipH="1" flipV="1">
            <a:off x="28575" y="3844925"/>
            <a:ext cx="2762250" cy="25400"/>
          </a:xfrm>
          <a:prstGeom prst="straightConnector1">
            <a:avLst/>
          </a:prstGeom>
          <a:ln w="762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bwMode="auto">
          <a:xfrm>
            <a:off x="7626955" y="5435600"/>
            <a:ext cx="723813" cy="430887"/>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2200" i="1" dirty="0" smtClean="0"/>
              <a:t>time</a:t>
            </a:r>
          </a:p>
        </p:txBody>
      </p:sp>
      <p:sp>
        <p:nvSpPr>
          <p:cNvPr id="16" name="TextBox 15"/>
          <p:cNvSpPr txBox="1"/>
          <p:nvPr/>
        </p:nvSpPr>
        <p:spPr bwMode="auto">
          <a:xfrm>
            <a:off x="647700" y="1600200"/>
            <a:ext cx="1556836" cy="769441"/>
          </a:xfrm>
          <a:prstGeom prst="rect">
            <a:avLst/>
          </a:prstGeom>
          <a:noFill/>
          <a:ln w="9525">
            <a:noFill/>
            <a:miter lim="800000"/>
            <a:headEnd/>
            <a:tailEnd/>
          </a:ln>
          <a:effectLst/>
        </p:spPr>
        <p:txBody>
          <a:bodyPr wrap="none" rtlCol="0">
            <a:spAutoFit/>
          </a:bodyPr>
          <a:lstStyle/>
          <a:p>
            <a:pPr eaLnBrk="0" hangingPunct="0">
              <a:spcBef>
                <a:spcPct val="50000"/>
              </a:spcBef>
            </a:pPr>
            <a:r>
              <a:rPr lang="en-US" sz="2200" i="1" dirty="0" smtClean="0"/>
              <a:t>Level of </a:t>
            </a:r>
            <a:br>
              <a:rPr lang="en-US" sz="2200" i="1" dirty="0" smtClean="0"/>
            </a:br>
            <a:r>
              <a:rPr lang="en-US" sz="2200" i="1" dirty="0" smtClean="0"/>
              <a:t>abstraction</a:t>
            </a:r>
          </a:p>
        </p:txBody>
      </p:sp>
      <p:sp>
        <p:nvSpPr>
          <p:cNvPr id="20" name="TextBox 19"/>
          <p:cNvSpPr txBox="1"/>
          <p:nvPr/>
        </p:nvSpPr>
        <p:spPr bwMode="auto">
          <a:xfrm>
            <a:off x="371899" y="4711700"/>
            <a:ext cx="941283" cy="584776"/>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1600" b="0" dirty="0" smtClean="0"/>
              <a:t>concrete</a:t>
            </a:r>
            <a:br>
              <a:rPr lang="en-US" sz="1600" b="0" dirty="0" smtClean="0"/>
            </a:br>
            <a:r>
              <a:rPr lang="en-US" sz="1600" b="0" dirty="0" smtClean="0"/>
              <a:t>details</a:t>
            </a:r>
          </a:p>
        </p:txBody>
      </p:sp>
      <p:sp>
        <p:nvSpPr>
          <p:cNvPr id="21" name="TextBox 20"/>
          <p:cNvSpPr txBox="1"/>
          <p:nvPr/>
        </p:nvSpPr>
        <p:spPr bwMode="auto">
          <a:xfrm>
            <a:off x="347122" y="2451100"/>
            <a:ext cx="877163" cy="584776"/>
          </a:xfrm>
          <a:prstGeom prst="rect">
            <a:avLst/>
          </a:prstGeom>
          <a:noFill/>
          <a:ln w="9525">
            <a:noFill/>
            <a:miter lim="800000"/>
            <a:headEnd/>
            <a:tailEnd/>
          </a:ln>
          <a:effectLst/>
        </p:spPr>
        <p:txBody>
          <a:bodyPr wrap="none" rtlCol="0">
            <a:spAutoFit/>
          </a:bodyPr>
          <a:lstStyle/>
          <a:p>
            <a:pPr algn="r" eaLnBrk="0" hangingPunct="0">
              <a:spcBef>
                <a:spcPct val="50000"/>
              </a:spcBef>
            </a:pPr>
            <a:r>
              <a:rPr lang="en-US" sz="1600" b="0" dirty="0" smtClean="0"/>
              <a:t>abstract</a:t>
            </a:r>
            <a:br>
              <a:rPr lang="en-US" sz="1600" b="0" dirty="0" smtClean="0"/>
            </a:br>
            <a:r>
              <a:rPr lang="en-US" sz="1600" b="0" dirty="0" smtClean="0"/>
              <a:t>models</a:t>
            </a:r>
          </a:p>
        </p:txBody>
      </p:sp>
      <p:sp>
        <p:nvSpPr>
          <p:cNvPr id="22" name="Rounded Rectangle 21"/>
          <p:cNvSpPr/>
          <p:nvPr/>
        </p:nvSpPr>
        <p:spPr>
          <a:xfrm>
            <a:off x="1612900" y="2489200"/>
            <a:ext cx="2044700" cy="2654300"/>
          </a:xfrm>
          <a:prstGeom prst="roundRect">
            <a:avLst/>
          </a:prstGeom>
          <a:gradFill flip="none" rotWithShape="1">
            <a:gsLst>
              <a:gs pos="0">
                <a:schemeClr val="accent2">
                  <a:shade val="51000"/>
                  <a:satMod val="130000"/>
                  <a:alpha val="28000"/>
                </a:schemeClr>
              </a:gs>
              <a:gs pos="80000">
                <a:schemeClr val="accent2">
                  <a:shade val="93000"/>
                  <a:satMod val="130000"/>
                  <a:alpha val="28000"/>
                </a:schemeClr>
              </a:gs>
              <a:gs pos="100000">
                <a:schemeClr val="accent2">
                  <a:shade val="94000"/>
                  <a:satMod val="135000"/>
                  <a:alpha val="28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t"/>
          <a:lstStyle/>
          <a:p>
            <a:pPr algn="ctr"/>
            <a:r>
              <a:rPr lang="en-US" dirty="0" smtClean="0"/>
              <a:t>Functional Dissection of Mouse &amp; Keyboard</a:t>
            </a:r>
            <a:endParaRPr lang="en-US" dirty="0"/>
          </a:p>
        </p:txBody>
      </p:sp>
      <p:sp>
        <p:nvSpPr>
          <p:cNvPr id="23" name="Rounded Rectangle 22"/>
          <p:cNvSpPr/>
          <p:nvPr/>
        </p:nvSpPr>
        <p:spPr>
          <a:xfrm>
            <a:off x="3733800" y="2489200"/>
            <a:ext cx="2044700" cy="2654300"/>
          </a:xfrm>
          <a:prstGeom prst="roundRect">
            <a:avLst/>
          </a:prstGeom>
          <a:gradFill flip="none" rotWithShape="1">
            <a:gsLst>
              <a:gs pos="0">
                <a:schemeClr val="accent2">
                  <a:shade val="51000"/>
                  <a:satMod val="130000"/>
                  <a:alpha val="28000"/>
                </a:schemeClr>
              </a:gs>
              <a:gs pos="80000">
                <a:schemeClr val="accent2">
                  <a:shade val="93000"/>
                  <a:satMod val="130000"/>
                  <a:alpha val="28000"/>
                </a:schemeClr>
              </a:gs>
              <a:gs pos="100000">
                <a:schemeClr val="accent2">
                  <a:shade val="94000"/>
                  <a:satMod val="135000"/>
                  <a:alpha val="28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t"/>
          <a:lstStyle/>
          <a:p>
            <a:pPr algn="ctr"/>
            <a:r>
              <a:rPr lang="en-US" dirty="0" smtClean="0"/>
              <a:t>Design Space of Input Devices</a:t>
            </a:r>
            <a:endParaRPr lang="en-US" dirty="0"/>
          </a:p>
        </p:txBody>
      </p:sp>
      <p:sp>
        <p:nvSpPr>
          <p:cNvPr id="24" name="Rounded Rectangle 23"/>
          <p:cNvSpPr/>
          <p:nvPr/>
        </p:nvSpPr>
        <p:spPr>
          <a:xfrm>
            <a:off x="5842000" y="2489200"/>
            <a:ext cx="2044700" cy="2654300"/>
          </a:xfrm>
          <a:prstGeom prst="roundRect">
            <a:avLst/>
          </a:prstGeom>
          <a:gradFill flip="none" rotWithShape="1">
            <a:gsLst>
              <a:gs pos="0">
                <a:schemeClr val="accent2">
                  <a:shade val="51000"/>
                  <a:satMod val="130000"/>
                  <a:alpha val="28000"/>
                </a:schemeClr>
              </a:gs>
              <a:gs pos="80000">
                <a:schemeClr val="accent2">
                  <a:shade val="93000"/>
                  <a:satMod val="130000"/>
                  <a:alpha val="28000"/>
                </a:schemeClr>
              </a:gs>
              <a:gs pos="100000">
                <a:schemeClr val="accent2">
                  <a:shade val="94000"/>
                  <a:satMod val="135000"/>
                  <a:alpha val="28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Modeling Human Performance</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4482" name="Rectangle 2"/>
          <p:cNvSpPr>
            <a:spLocks noGrp="1" noRot="1" noChangeArrowheads="1"/>
          </p:cNvSpPr>
          <p:nvPr>
            <p:ph type="title"/>
          </p:nvPr>
        </p:nvSpPr>
        <p:spPr/>
        <p:txBody>
          <a:bodyPr/>
          <a:lstStyle/>
          <a:p>
            <a:r>
              <a:rPr lang="en-US"/>
              <a:t>A design space of input devices…</a:t>
            </a:r>
          </a:p>
        </p:txBody>
      </p:sp>
      <p:sp>
        <p:nvSpPr>
          <p:cNvPr id="2964483" name="Rectangle 3"/>
          <p:cNvSpPr>
            <a:spLocks noGrp="1" noRot="1" noChangeArrowheads="1"/>
          </p:cNvSpPr>
          <p:nvPr>
            <p:ph type="body" idx="4294967295"/>
          </p:nvPr>
        </p:nvSpPr>
        <p:spPr>
          <a:xfrm>
            <a:off x="1136650" y="5257800"/>
            <a:ext cx="8007350" cy="1143000"/>
          </a:xfrm>
        </p:spPr>
        <p:txBody>
          <a:bodyPr/>
          <a:lstStyle/>
          <a:p>
            <a:pPr>
              <a:lnSpc>
                <a:spcPct val="80000"/>
              </a:lnSpc>
              <a:buNone/>
            </a:pPr>
            <a:r>
              <a:rPr lang="en-US" sz="2000" dirty="0"/>
              <a:t>Card, S. K., </a:t>
            </a:r>
            <a:r>
              <a:rPr lang="en-US" sz="2000" dirty="0" err="1"/>
              <a:t>Mackinlay</a:t>
            </a:r>
            <a:r>
              <a:rPr lang="en-US" sz="2000" dirty="0"/>
              <a:t>, J. D., and Robertson, G. G. 1991.</a:t>
            </a:r>
            <a:r>
              <a:rPr lang="en-US" sz="2000" dirty="0" smtClean="0"/>
              <a:t> </a:t>
            </a:r>
            <a:br>
              <a:rPr lang="en-US" sz="2000" dirty="0" smtClean="0"/>
            </a:br>
            <a:r>
              <a:rPr lang="en-US" sz="2000" dirty="0" smtClean="0"/>
              <a:t>A </a:t>
            </a:r>
            <a:r>
              <a:rPr lang="en-US" sz="2000" dirty="0"/>
              <a:t>morphological analysis of the design space of input devices.</a:t>
            </a:r>
            <a:r>
              <a:rPr lang="en-US" sz="2000" dirty="0" smtClean="0"/>
              <a:t> </a:t>
            </a:r>
            <a:br>
              <a:rPr lang="en-US" sz="2000" dirty="0" smtClean="0"/>
            </a:br>
            <a:r>
              <a:rPr lang="en-US" sz="2000" i="1" dirty="0" smtClean="0"/>
              <a:t>ACM TOIS</a:t>
            </a:r>
            <a:r>
              <a:rPr lang="en-US" sz="2000" dirty="0" smtClean="0"/>
              <a:t> </a:t>
            </a:r>
            <a:r>
              <a:rPr lang="en-US" sz="2000" dirty="0"/>
              <a:t>9, 2 (Apr. 1991), 99-</a:t>
            </a:r>
            <a:r>
              <a:rPr lang="en-US" sz="2000" dirty="0" smtClean="0"/>
              <a:t>122.</a:t>
            </a:r>
            <a:endParaRPr lang="en-US" sz="2000" dirty="0"/>
          </a:p>
        </p:txBody>
      </p:sp>
      <p:pic>
        <p:nvPicPr>
          <p:cNvPr id="2964484" name="Picture 4"/>
          <p:cNvPicPr>
            <a:picLocks noChangeAspect="1" noChangeArrowheads="1"/>
          </p:cNvPicPr>
          <p:nvPr/>
        </p:nvPicPr>
        <p:blipFill>
          <a:blip r:embed="rId3"/>
          <a:srcRect/>
          <a:stretch>
            <a:fillRect/>
          </a:stretch>
        </p:blipFill>
        <p:spPr bwMode="auto">
          <a:xfrm>
            <a:off x="228600" y="2046288"/>
            <a:ext cx="8915400" cy="275431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0402" name="Rectangle 2"/>
          <p:cNvSpPr>
            <a:spLocks noGrp="1" noRot="1" noChangeArrowheads="1"/>
          </p:cNvSpPr>
          <p:nvPr>
            <p:ph type="title"/>
          </p:nvPr>
        </p:nvSpPr>
        <p:spPr/>
        <p:txBody>
          <a:bodyPr/>
          <a:lstStyle/>
          <a:p>
            <a:endParaRPr lang="en-US"/>
          </a:p>
        </p:txBody>
      </p:sp>
      <p:sp>
        <p:nvSpPr>
          <p:cNvPr id="2790403" name="Rectangle 3"/>
          <p:cNvSpPr>
            <a:spLocks noGrp="1" noRot="1" noChangeArrowheads="1"/>
          </p:cNvSpPr>
          <p:nvPr>
            <p:ph type="body" idx="1"/>
          </p:nvPr>
        </p:nvSpPr>
        <p:spPr>
          <a:xfrm>
            <a:off x="838200" y="5562600"/>
            <a:ext cx="8007350" cy="838200"/>
          </a:xfrm>
        </p:spPr>
        <p:txBody>
          <a:bodyPr/>
          <a:lstStyle/>
          <a:p>
            <a:endParaRPr lang="en-US"/>
          </a:p>
        </p:txBody>
      </p:sp>
      <p:pic>
        <p:nvPicPr>
          <p:cNvPr id="2790404" name="Picture 4"/>
          <p:cNvPicPr>
            <a:picLocks noChangeAspect="1" noChangeArrowheads="1"/>
          </p:cNvPicPr>
          <p:nvPr/>
        </p:nvPicPr>
        <p:blipFill>
          <a:blip r:embed="rId3"/>
          <a:srcRect/>
          <a:stretch>
            <a:fillRect/>
          </a:stretch>
        </p:blipFill>
        <p:spPr bwMode="auto">
          <a:xfrm>
            <a:off x="188913" y="196850"/>
            <a:ext cx="8764587" cy="6464300"/>
          </a:xfrm>
          <a:prstGeom prst="rect">
            <a:avLst/>
          </a:prstGeom>
          <a:noFill/>
          <a:ln w="9525">
            <a:noFill/>
            <a:miter lim="800000"/>
            <a:headEnd/>
            <a:tailEnd/>
          </a:ln>
          <a:effectLst/>
        </p:spPr>
      </p:pic>
      <p:sp>
        <p:nvSpPr>
          <p:cNvPr id="2790405" name="AutoShape 5"/>
          <p:cNvSpPr>
            <a:spLocks noChangeArrowheads="1"/>
          </p:cNvSpPr>
          <p:nvPr/>
        </p:nvSpPr>
        <p:spPr bwMode="auto">
          <a:xfrm>
            <a:off x="1524000" y="1752600"/>
            <a:ext cx="2362200" cy="1143000"/>
          </a:xfrm>
          <a:prstGeom prst="roundRect">
            <a:avLst>
              <a:gd name="adj" fmla="val 16667"/>
            </a:avLst>
          </a:prstGeom>
          <a:solidFill>
            <a:srgbClr val="FF0000">
              <a:alpha val="39999"/>
            </a:srgbClr>
          </a:solidFill>
          <a:ln w="9525">
            <a:noFill/>
            <a:round/>
            <a:headEnd/>
            <a:tailEnd/>
          </a:ln>
          <a:effectLst/>
        </p:spPr>
        <p:txBody>
          <a:bodyPr wrap="none" anchor="ctr">
            <a:prstTxWarp prst="textNoShape">
              <a:avLst/>
            </a:prstTxWarp>
          </a:bodyPr>
          <a:lstStyle/>
          <a:p>
            <a:pPr algn="ctr"/>
            <a:r>
              <a:rPr lang="en-US"/>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90405"/>
                                        </p:tgtEl>
                                        <p:attrNameLst>
                                          <p:attrName>style.visibility</p:attrName>
                                        </p:attrNameLst>
                                      </p:cBhvr>
                                      <p:to>
                                        <p:strVal val="visible"/>
                                      </p:to>
                                    </p:set>
                                    <p:animEffect transition="in" filter="fade">
                                      <p:cBhvr>
                                        <p:cTn id="7" dur="500"/>
                                        <p:tgtEl>
                                          <p:spTgt spid="2790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0405"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1426" name="Rectangle 2"/>
          <p:cNvSpPr>
            <a:spLocks noGrp="1" noRot="1" noChangeArrowheads="1"/>
          </p:cNvSpPr>
          <p:nvPr>
            <p:ph type="title"/>
          </p:nvPr>
        </p:nvSpPr>
        <p:spPr/>
        <p:txBody>
          <a:bodyPr/>
          <a:lstStyle/>
          <a:p>
            <a:endParaRPr lang="en-US"/>
          </a:p>
        </p:txBody>
      </p:sp>
      <p:sp>
        <p:nvSpPr>
          <p:cNvPr id="2791427" name="Rectangle 3"/>
          <p:cNvSpPr>
            <a:spLocks noGrp="1" noRot="1" noChangeArrowheads="1"/>
          </p:cNvSpPr>
          <p:nvPr>
            <p:ph type="body" idx="1"/>
          </p:nvPr>
        </p:nvSpPr>
        <p:spPr/>
        <p:txBody>
          <a:bodyPr/>
          <a:lstStyle/>
          <a:p>
            <a:endParaRPr lang="en-US"/>
          </a:p>
        </p:txBody>
      </p:sp>
      <p:pic>
        <p:nvPicPr>
          <p:cNvPr id="2791428" name="Picture 4"/>
          <p:cNvPicPr>
            <a:picLocks noChangeAspect="1" noChangeArrowheads="1"/>
          </p:cNvPicPr>
          <p:nvPr/>
        </p:nvPicPr>
        <p:blipFill>
          <a:blip r:embed="rId3"/>
          <a:srcRect/>
          <a:stretch>
            <a:fillRect/>
          </a:stretch>
        </p:blipFill>
        <p:spPr bwMode="auto">
          <a:xfrm>
            <a:off x="1485900" y="0"/>
            <a:ext cx="6172200" cy="6858000"/>
          </a:xfrm>
          <a:prstGeom prst="rect">
            <a:avLst/>
          </a:prstGeom>
          <a:noFill/>
          <a:ln w="9525">
            <a:noFill/>
            <a:miter lim="800000"/>
            <a:headEnd/>
            <a:tailEnd/>
          </a:ln>
          <a:effectLst/>
        </p:spPr>
      </p:pic>
      <p:sp>
        <p:nvSpPr>
          <p:cNvPr id="2791429" name="AutoShape 5"/>
          <p:cNvSpPr>
            <a:spLocks noChangeArrowheads="1"/>
          </p:cNvSpPr>
          <p:nvPr/>
        </p:nvSpPr>
        <p:spPr bwMode="auto">
          <a:xfrm>
            <a:off x="2286000" y="4114800"/>
            <a:ext cx="1524000" cy="533400"/>
          </a:xfrm>
          <a:prstGeom prst="roundRect">
            <a:avLst>
              <a:gd name="adj" fmla="val 16667"/>
            </a:avLst>
          </a:prstGeom>
          <a:solidFill>
            <a:srgbClr val="FF0000">
              <a:alpha val="39999"/>
            </a:srgbClr>
          </a:solidFill>
          <a:ln w="9525">
            <a:noFill/>
            <a:round/>
            <a:headEnd/>
            <a:tailEnd/>
          </a:ln>
          <a:effectLst/>
        </p:spPr>
        <p:txBody>
          <a:bodyPr wrap="none" anchor="ctr">
            <a:prstTxWarp prst="textNoShape">
              <a:avLst/>
            </a:prstTxWarp>
          </a:bodyPr>
          <a:lstStyle/>
          <a:p>
            <a:endParaRPr lang="en-US"/>
          </a:p>
        </p:txBody>
      </p:sp>
      <p:sp>
        <p:nvSpPr>
          <p:cNvPr id="2791430" name="AutoShape 6"/>
          <p:cNvSpPr>
            <a:spLocks noChangeArrowheads="1"/>
          </p:cNvSpPr>
          <p:nvPr/>
        </p:nvSpPr>
        <p:spPr bwMode="auto">
          <a:xfrm>
            <a:off x="2286000" y="1143000"/>
            <a:ext cx="1524000" cy="533400"/>
          </a:xfrm>
          <a:prstGeom prst="roundRect">
            <a:avLst>
              <a:gd name="adj" fmla="val 16667"/>
            </a:avLst>
          </a:prstGeom>
          <a:solidFill>
            <a:srgbClr val="FF0000">
              <a:alpha val="39999"/>
            </a:srgbClr>
          </a:solidFill>
          <a:ln w="9525">
            <a:noFill/>
            <a:round/>
            <a:headEnd/>
            <a:tailEnd/>
          </a:ln>
          <a:effectLst/>
        </p:spPr>
        <p:txBody>
          <a:bodyPr wrap="none" anchor="ctr">
            <a:prstTxWarp prst="textNoShape">
              <a:avLst/>
            </a:prstTxWarp>
          </a:bodyPr>
          <a:lstStyle/>
          <a:p>
            <a:endParaRPr lang="en-US"/>
          </a:p>
        </p:txBody>
      </p:sp>
      <p:sp>
        <p:nvSpPr>
          <p:cNvPr id="2791431" name="AutoShape 7"/>
          <p:cNvSpPr>
            <a:spLocks noChangeArrowheads="1"/>
          </p:cNvSpPr>
          <p:nvPr/>
        </p:nvSpPr>
        <p:spPr bwMode="auto">
          <a:xfrm>
            <a:off x="5029200" y="4191000"/>
            <a:ext cx="1524000" cy="533400"/>
          </a:xfrm>
          <a:prstGeom prst="roundRect">
            <a:avLst>
              <a:gd name="adj" fmla="val 16667"/>
            </a:avLst>
          </a:prstGeom>
          <a:solidFill>
            <a:srgbClr val="FF0000">
              <a:alpha val="39999"/>
            </a:srgbClr>
          </a:solidFill>
          <a:ln w="9525">
            <a:noFill/>
            <a:round/>
            <a:headEnd/>
            <a:tailEnd/>
          </a:ln>
          <a:effectLst/>
        </p:spPr>
        <p:txBody>
          <a:bodyPr wrap="none" anchor="ctr">
            <a:prstTxWarp prst="textNoShape">
              <a:avLst/>
            </a:prstTxWarp>
          </a:bodyPr>
          <a:lstStyle/>
          <a:p>
            <a:endParaRPr lang="en-US"/>
          </a:p>
        </p:txBody>
      </p:sp>
      <p:sp>
        <p:nvSpPr>
          <p:cNvPr id="8" name="Rounded Rectangle 7"/>
          <p:cNvSpPr/>
          <p:nvPr/>
        </p:nvSpPr>
        <p:spPr bwMode="auto">
          <a:xfrm>
            <a:off x="914400" y="2472267"/>
            <a:ext cx="7484533" cy="220133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4400" dirty="0" smtClean="0"/>
              <a:t>Implicit Assumptions: Desktop-centric computing</a:t>
            </a:r>
            <a:endParaRPr kumimoji="0" lang="en-US" sz="4400" b="1" i="0" u="none" strike="noStrike" cap="none" normalizeH="0" baseline="0" dirty="0" smtClean="0">
              <a:ln>
                <a:noFill/>
              </a:ln>
              <a:solidFill>
                <a:schemeClr val="tx1"/>
              </a:solidFill>
              <a:effectLst/>
              <a:latin typeface="Neutra Text" pitchFamily="50"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91429"/>
                                        </p:tgtEl>
                                        <p:attrNameLst>
                                          <p:attrName>style.visibility</p:attrName>
                                        </p:attrNameLst>
                                      </p:cBhvr>
                                      <p:to>
                                        <p:strVal val="visible"/>
                                      </p:to>
                                    </p:set>
                                    <p:animEffect transition="in" filter="fade">
                                      <p:cBhvr>
                                        <p:cTn id="7" dur="500"/>
                                        <p:tgtEl>
                                          <p:spTgt spid="27914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91430"/>
                                        </p:tgtEl>
                                        <p:attrNameLst>
                                          <p:attrName>style.visibility</p:attrName>
                                        </p:attrNameLst>
                                      </p:cBhvr>
                                      <p:to>
                                        <p:strVal val="visible"/>
                                      </p:to>
                                    </p:set>
                                    <p:animEffect transition="in" filter="fade">
                                      <p:cBhvr>
                                        <p:cTn id="10" dur="500"/>
                                        <p:tgtEl>
                                          <p:spTgt spid="27914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91431"/>
                                        </p:tgtEl>
                                        <p:attrNameLst>
                                          <p:attrName>style.visibility</p:attrName>
                                        </p:attrNameLst>
                                      </p:cBhvr>
                                      <p:to>
                                        <p:strVal val="visible"/>
                                      </p:to>
                                    </p:set>
                                    <p:animEffect transition="in" filter="fade">
                                      <p:cBhvr>
                                        <p:cTn id="13" dur="500"/>
                                        <p:tgtEl>
                                          <p:spTgt spid="279143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1429" grpId="0" animBg="1"/>
      <p:bldP spid="2791430" grpId="0" animBg="1"/>
      <p:bldP spid="2791431" grpId="0" animBg="1"/>
      <p:bldP spid="8"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device is fastest?</a:t>
            </a:r>
            <a:endParaRPr lang="en-US" dirty="0"/>
          </a:p>
        </p:txBody>
      </p:sp>
      <p:sp>
        <p:nvSpPr>
          <p:cNvPr id="4" name="Content Placeholder 3"/>
          <p:cNvSpPr>
            <a:spLocks noGrp="1"/>
          </p:cNvSpPr>
          <p:nvPr>
            <p:ph idx="1"/>
          </p:nvPr>
        </p:nvSpPr>
        <p:spPr/>
        <p:txBody>
          <a:bodyPr/>
          <a:lstStyle/>
          <a:p>
            <a:r>
              <a:rPr lang="en-US" dirty="0" smtClean="0"/>
              <a:t>For what task? Pointing.</a:t>
            </a:r>
          </a:p>
          <a:p>
            <a:r>
              <a:rPr lang="en-US" dirty="0" smtClean="0"/>
              <a:t>Combination of two factors:</a:t>
            </a:r>
          </a:p>
          <a:p>
            <a:pPr lvl="1"/>
            <a:r>
              <a:rPr lang="en-US" dirty="0" smtClean="0"/>
              <a:t>Bandwidth of human muscle group (upper limit)</a:t>
            </a:r>
          </a:p>
          <a:p>
            <a:pPr lvl="1"/>
            <a:r>
              <a:rPr lang="en-US" dirty="0" smtClean="0"/>
              <a:t>Bandwidth of device itself</a:t>
            </a:r>
          </a:p>
          <a:p>
            <a:pPr lvl="1"/>
            <a:endParaRPr lang="en-US" dirty="0"/>
          </a:p>
        </p:txBody>
      </p:sp>
      <p:sp>
        <p:nvSpPr>
          <p:cNvPr id="3" name="Slide Number Placeholder 2"/>
          <p:cNvSpPr>
            <a:spLocks noGrp="1"/>
          </p:cNvSpPr>
          <p:nvPr>
            <p:ph type="sldNum" sz="quarter" idx="4"/>
          </p:nvPr>
        </p:nvSpPr>
        <p:spPr/>
        <p:txBody>
          <a:bodyPr/>
          <a:lstStyle/>
          <a:p>
            <a:fld id="{B3EFDD30-2D92-BE4F-850C-B7FCC548490E}" type="slidenum">
              <a:rPr lang="en-US" smtClean="0"/>
              <a:pPr/>
              <a:t>33</a:t>
            </a:fld>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359308"/>
            <a:ext cx="8385175" cy="1022350"/>
          </a:xfrm>
        </p:spPr>
        <p:txBody>
          <a:bodyPr/>
          <a:lstStyle/>
          <a:p>
            <a:pPr eaLnBrk="1" hangingPunct="1"/>
            <a:r>
              <a:rPr lang="en-US" sz="3400" dirty="0" smtClean="0"/>
              <a:t>Bandwidth of Human Muscle Groups</a:t>
            </a:r>
            <a:endParaRPr lang="en-US" sz="3400" dirty="0"/>
          </a:p>
        </p:txBody>
      </p:sp>
      <p:pic>
        <p:nvPicPr>
          <p:cNvPr id="32771" name="Picture 3" descr="Muscle bandwidth"/>
          <p:cNvPicPr>
            <a:picLocks noChangeAspect="1" noChangeArrowheads="1"/>
          </p:cNvPicPr>
          <p:nvPr/>
        </p:nvPicPr>
        <p:blipFill>
          <a:blip r:embed="rId3"/>
          <a:srcRect/>
          <a:stretch>
            <a:fillRect/>
          </a:stretch>
        </p:blipFill>
        <p:spPr bwMode="auto">
          <a:xfrm>
            <a:off x="1249363" y="1102254"/>
            <a:ext cx="6760103" cy="4959825"/>
          </a:xfrm>
          <a:prstGeom prst="rect">
            <a:avLst/>
          </a:prstGeom>
          <a:noFill/>
          <a:ln w="9525">
            <a:noFill/>
            <a:miter lim="800000"/>
            <a:headEnd/>
            <a:tailEnd/>
          </a:ln>
        </p:spPr>
      </p:pic>
      <p:sp>
        <p:nvSpPr>
          <p:cNvPr id="32772" name="Text Box 4"/>
          <p:cNvSpPr txBox="1">
            <a:spLocks noChangeArrowheads="1"/>
          </p:cNvSpPr>
          <p:nvPr/>
        </p:nvSpPr>
        <p:spPr bwMode="auto">
          <a:xfrm>
            <a:off x="6019800" y="2286000"/>
            <a:ext cx="184150" cy="701675"/>
          </a:xfrm>
          <a:prstGeom prst="rect">
            <a:avLst/>
          </a:prstGeom>
          <a:noFill/>
          <a:ln w="9525">
            <a:noFill/>
            <a:miter lim="800000"/>
            <a:headEnd/>
            <a:tailEnd/>
          </a:ln>
        </p:spPr>
        <p:txBody>
          <a:bodyPr wrap="none">
            <a:prstTxWarp prst="textNoShape">
              <a:avLst/>
            </a:prstTxWarp>
            <a:spAutoFit/>
          </a:bodyPr>
          <a:lstStyle/>
          <a:p>
            <a:pPr marL="228600" indent="-228600"/>
            <a:endParaRPr lang="en-US" sz="2000" b="1">
              <a:solidFill>
                <a:schemeClr val="hlink"/>
              </a:solidFill>
              <a:latin typeface="Helvetica" pitchFamily="-65" charset="0"/>
            </a:endParaRPr>
          </a:p>
          <a:p>
            <a:pPr marL="228600" indent="-228600">
              <a:buFont typeface="Wingdings" pitchFamily="-65" charset="2"/>
              <a:buNone/>
            </a:pPr>
            <a:endParaRPr lang="en-US" sz="2000" b="1">
              <a:solidFill>
                <a:schemeClr val="hlink"/>
              </a:solidFill>
              <a:latin typeface="Helvetica" pitchFamily="-65" charset="0"/>
            </a:endParaRPr>
          </a:p>
        </p:txBody>
      </p:sp>
      <p:sp>
        <p:nvSpPr>
          <p:cNvPr id="32774" name="Text Box 7"/>
          <p:cNvSpPr txBox="1">
            <a:spLocks noChangeArrowheads="1"/>
          </p:cNvSpPr>
          <p:nvPr/>
        </p:nvSpPr>
        <p:spPr bwMode="auto">
          <a:xfrm>
            <a:off x="457200" y="6564313"/>
            <a:ext cx="3806825" cy="228600"/>
          </a:xfrm>
          <a:prstGeom prst="rect">
            <a:avLst/>
          </a:prstGeom>
          <a:noFill/>
          <a:ln w="9525">
            <a:noFill/>
            <a:miter lim="800000"/>
            <a:headEnd/>
            <a:tailEnd/>
          </a:ln>
        </p:spPr>
        <p:txBody>
          <a:bodyPr wrap="none">
            <a:prstTxWarp prst="textNoShape">
              <a:avLst/>
            </a:prstTxWarp>
            <a:spAutoFit/>
          </a:bodyPr>
          <a:lstStyle/>
          <a:p>
            <a:r>
              <a:rPr lang="en-US" sz="900"/>
              <a:t>Source: Card, Stu.  Lecture on Human Information Interaction.  Stanford, 2007.</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noFill/>
        </p:spPr>
        <p:txBody>
          <a:bodyPr lIns="92075" tIns="46038" rIns="92075" bIns="46038" anchor="ctr"/>
          <a:lstStyle/>
          <a:p>
            <a:pPr eaLnBrk="1" hangingPunct="1"/>
            <a:r>
              <a:rPr lang="en-US" dirty="0" err="1" smtClean="0"/>
              <a:t>Fitts</a:t>
            </a:r>
            <a:r>
              <a:rPr lang="en-US" dirty="0" smtClean="0"/>
              <a:t>’ Law</a:t>
            </a:r>
            <a:endParaRPr lang="en-US" dirty="0"/>
          </a:p>
        </p:txBody>
      </p:sp>
      <p:sp>
        <p:nvSpPr>
          <p:cNvPr id="26627" name="Rectangle 3"/>
          <p:cNvSpPr>
            <a:spLocks noGrp="1" noRot="1" noChangeArrowheads="1"/>
          </p:cNvSpPr>
          <p:nvPr>
            <p:ph type="body" idx="1"/>
          </p:nvPr>
        </p:nvSpPr>
        <p:spPr>
          <a:noFill/>
        </p:spPr>
        <p:txBody>
          <a:bodyPr lIns="92075" tIns="46038" rIns="92075" bIns="46038"/>
          <a:lstStyle/>
          <a:p>
            <a:pPr eaLnBrk="1" hangingPunct="1"/>
            <a:r>
              <a:rPr lang="en-US" dirty="0" smtClean="0"/>
              <a:t>Time </a:t>
            </a:r>
            <a:r>
              <a:rPr lang="en-US" dirty="0" err="1"/>
              <a:t>T</a:t>
            </a:r>
            <a:r>
              <a:rPr lang="en-US" sz="3600" baseline="-18000" dirty="0" err="1"/>
              <a:t>pos</a:t>
            </a:r>
            <a:r>
              <a:rPr lang="en-US" dirty="0"/>
              <a:t> to move the hand to target size S which is distance D away is given by:</a:t>
            </a:r>
          </a:p>
          <a:p>
            <a:pPr lvl="1" eaLnBrk="1" hangingPunct="1"/>
            <a:r>
              <a:rPr lang="en-US" dirty="0" err="1"/>
              <a:t>T</a:t>
            </a:r>
            <a:r>
              <a:rPr lang="en-US" baseline="-18000" dirty="0" err="1"/>
              <a:t>pos</a:t>
            </a:r>
            <a:r>
              <a:rPr lang="en-US" dirty="0"/>
              <a:t> = a + </a:t>
            </a:r>
            <a:r>
              <a:rPr lang="en-US" dirty="0" err="1"/>
              <a:t>b</a:t>
            </a:r>
            <a:r>
              <a:rPr lang="en-US" baseline="-18000" dirty="0"/>
              <a:t> </a:t>
            </a:r>
            <a:r>
              <a:rPr lang="en-US" dirty="0"/>
              <a:t>log</a:t>
            </a:r>
            <a:r>
              <a:rPr lang="en-US" baseline="-18000" dirty="0"/>
              <a:t>2</a:t>
            </a:r>
            <a:r>
              <a:rPr lang="en-US" dirty="0"/>
              <a:t> </a:t>
            </a:r>
            <a:r>
              <a:rPr lang="en-US" dirty="0" smtClean="0"/>
              <a:t>(2D</a:t>
            </a:r>
            <a:r>
              <a:rPr lang="en-US" dirty="0"/>
              <a:t>/</a:t>
            </a:r>
            <a:r>
              <a:rPr lang="en-US" dirty="0" smtClean="0"/>
              <a:t>S)</a:t>
            </a:r>
          </a:p>
          <a:p>
            <a:pPr eaLnBrk="1" hangingPunct="1"/>
            <a:r>
              <a:rPr lang="en-US" dirty="0" smtClean="0"/>
              <a:t>Time </a:t>
            </a:r>
            <a:r>
              <a:rPr lang="en-US" dirty="0"/>
              <a:t>to move the hand depends only on the </a:t>
            </a:r>
            <a:r>
              <a:rPr lang="en-US" b="1" i="1" dirty="0"/>
              <a:t>relative precision</a:t>
            </a:r>
            <a:r>
              <a:rPr lang="en-US" dirty="0"/>
              <a:t> required</a:t>
            </a:r>
          </a:p>
        </p:txBody>
      </p:sp>
      <p:sp>
        <p:nvSpPr>
          <p:cNvPr id="26628" name="Text Box 4"/>
          <p:cNvSpPr txBox="1">
            <a:spLocks noChangeArrowheads="1"/>
          </p:cNvSpPr>
          <p:nvPr/>
        </p:nvSpPr>
        <p:spPr bwMode="auto">
          <a:xfrm>
            <a:off x="457200" y="6564313"/>
            <a:ext cx="3194050" cy="228600"/>
          </a:xfrm>
          <a:prstGeom prst="rect">
            <a:avLst/>
          </a:prstGeom>
          <a:noFill/>
          <a:ln w="9525">
            <a:noFill/>
            <a:miter lim="800000"/>
            <a:headEnd/>
            <a:tailEnd/>
          </a:ln>
        </p:spPr>
        <p:txBody>
          <a:bodyPr wrap="none">
            <a:prstTxWarp prst="textNoShape">
              <a:avLst/>
            </a:prstTxWarp>
            <a:spAutoFit/>
          </a:bodyPr>
          <a:lstStyle/>
          <a:p>
            <a:r>
              <a:rPr lang="en-US" sz="900"/>
              <a:t>Source: Landay, James. “Human Abilities”.  CS160 UC Berkeley.</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3" name="Rectangle 2"/>
          <p:cNvSpPr>
            <a:spLocks noGrp="1" noRot="1" noChangeArrowheads="1"/>
          </p:cNvSpPr>
          <p:nvPr>
            <p:ph type="title"/>
          </p:nvPr>
        </p:nvSpPr>
        <p:spPr/>
        <p:txBody>
          <a:bodyPr/>
          <a:lstStyle/>
          <a:p>
            <a:pPr eaLnBrk="1" hangingPunct="1"/>
            <a:r>
              <a:rPr lang="en-US" dirty="0" smtClean="0"/>
              <a:t>Mouse vs. </a:t>
            </a:r>
            <a:r>
              <a:rPr lang="en-US" dirty="0" err="1" smtClean="0"/>
              <a:t>Headmouse</a:t>
            </a:r>
            <a:endParaRPr lang="en-US" dirty="0"/>
          </a:p>
        </p:txBody>
      </p:sp>
      <p:graphicFrame>
        <p:nvGraphicFramePr>
          <p:cNvPr id="30722" name="Object 2"/>
          <p:cNvGraphicFramePr>
            <a:graphicFrameLocks noChangeAspect="1"/>
          </p:cNvGraphicFramePr>
          <p:nvPr/>
        </p:nvGraphicFramePr>
        <p:xfrm>
          <a:off x="5237158" y="1752600"/>
          <a:ext cx="3333750" cy="4262438"/>
        </p:xfrm>
        <a:graphic>
          <a:graphicData uri="http://schemas.openxmlformats.org/presentationml/2006/ole">
            <p:oleObj spid="_x0000_s287746" name="Photo Editor Photo" r:id="rId4" imgW="2019048" imgH="2580952" progId="">
              <p:embed/>
            </p:oleObj>
          </a:graphicData>
        </a:graphic>
      </p:graphicFrame>
      <p:sp>
        <p:nvSpPr>
          <p:cNvPr id="30725" name="Text Box 5"/>
          <p:cNvSpPr txBox="1">
            <a:spLocks noChangeArrowheads="1"/>
          </p:cNvSpPr>
          <p:nvPr/>
        </p:nvSpPr>
        <p:spPr bwMode="auto">
          <a:xfrm>
            <a:off x="457200" y="6564313"/>
            <a:ext cx="3806825" cy="228600"/>
          </a:xfrm>
          <a:prstGeom prst="rect">
            <a:avLst/>
          </a:prstGeom>
          <a:noFill/>
          <a:ln w="9525">
            <a:noFill/>
            <a:miter lim="800000"/>
            <a:headEnd/>
            <a:tailEnd/>
          </a:ln>
        </p:spPr>
        <p:txBody>
          <a:bodyPr wrap="none">
            <a:prstTxWarp prst="textNoShape">
              <a:avLst/>
            </a:prstTxWarp>
            <a:spAutoFit/>
          </a:bodyPr>
          <a:lstStyle/>
          <a:p>
            <a:r>
              <a:rPr lang="en-US" sz="900"/>
              <a:t>Source: Card, Stu.  Lecture on Human Information Interaction.  Stanford, 2007.</a:t>
            </a:r>
          </a:p>
        </p:txBody>
      </p:sp>
      <p:pic>
        <p:nvPicPr>
          <p:cNvPr id="7" name="Picture 6" descr="mouse1.jpg"/>
          <p:cNvPicPr>
            <a:picLocks noChangeAspect="1"/>
          </p:cNvPicPr>
          <p:nvPr/>
        </p:nvPicPr>
        <p:blipFill>
          <a:blip r:embed="rId5"/>
          <a:srcRect l="29259" t="23210" r="19630" b="12593"/>
          <a:stretch>
            <a:fillRect/>
          </a:stretch>
        </p:blipFill>
        <p:spPr>
          <a:xfrm>
            <a:off x="355596" y="1794931"/>
            <a:ext cx="4453467" cy="4195295"/>
          </a:xfrm>
          <a:prstGeom prst="roundRect">
            <a:avLst>
              <a:gd name="adj" fmla="val 5769"/>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359308"/>
            <a:ext cx="8385175" cy="1022350"/>
          </a:xfrm>
        </p:spPr>
        <p:txBody>
          <a:bodyPr/>
          <a:lstStyle/>
          <a:p>
            <a:pPr eaLnBrk="1" hangingPunct="1"/>
            <a:r>
              <a:rPr lang="en-US" sz="3400" dirty="0" err="1" smtClean="0"/>
              <a:t>Headmouse</a:t>
            </a:r>
            <a:r>
              <a:rPr lang="en-US" sz="3400" dirty="0" smtClean="0"/>
              <a:t>: No chance to win</a:t>
            </a:r>
            <a:endParaRPr lang="en-US" sz="3400" dirty="0"/>
          </a:p>
        </p:txBody>
      </p:sp>
      <p:pic>
        <p:nvPicPr>
          <p:cNvPr id="32771" name="Picture 3" descr="Muscle bandwidth"/>
          <p:cNvPicPr>
            <a:picLocks noChangeAspect="1" noChangeArrowheads="1"/>
          </p:cNvPicPr>
          <p:nvPr/>
        </p:nvPicPr>
        <p:blipFill>
          <a:blip r:embed="rId3"/>
          <a:srcRect/>
          <a:stretch>
            <a:fillRect/>
          </a:stretch>
        </p:blipFill>
        <p:spPr bwMode="auto">
          <a:xfrm>
            <a:off x="1249363" y="1102254"/>
            <a:ext cx="6760103" cy="4959825"/>
          </a:xfrm>
          <a:prstGeom prst="rect">
            <a:avLst/>
          </a:prstGeom>
          <a:noFill/>
          <a:ln w="9525">
            <a:noFill/>
            <a:miter lim="800000"/>
            <a:headEnd/>
            <a:tailEnd/>
          </a:ln>
        </p:spPr>
      </p:pic>
      <p:sp>
        <p:nvSpPr>
          <p:cNvPr id="32772" name="Text Box 4"/>
          <p:cNvSpPr txBox="1">
            <a:spLocks noChangeArrowheads="1"/>
          </p:cNvSpPr>
          <p:nvPr/>
        </p:nvSpPr>
        <p:spPr bwMode="auto">
          <a:xfrm>
            <a:off x="6019800" y="2286000"/>
            <a:ext cx="184150" cy="701675"/>
          </a:xfrm>
          <a:prstGeom prst="rect">
            <a:avLst/>
          </a:prstGeom>
          <a:noFill/>
          <a:ln w="9525">
            <a:noFill/>
            <a:miter lim="800000"/>
            <a:headEnd/>
            <a:tailEnd/>
          </a:ln>
        </p:spPr>
        <p:txBody>
          <a:bodyPr wrap="none">
            <a:prstTxWarp prst="textNoShape">
              <a:avLst/>
            </a:prstTxWarp>
            <a:spAutoFit/>
          </a:bodyPr>
          <a:lstStyle/>
          <a:p>
            <a:pPr marL="228600" indent="-228600"/>
            <a:endParaRPr lang="en-US" sz="2000" b="1">
              <a:solidFill>
                <a:schemeClr val="hlink"/>
              </a:solidFill>
              <a:latin typeface="Helvetica" pitchFamily="-65" charset="0"/>
            </a:endParaRPr>
          </a:p>
          <a:p>
            <a:pPr marL="228600" indent="-228600">
              <a:buFont typeface="Wingdings" pitchFamily="-65" charset="2"/>
              <a:buNone/>
            </a:pPr>
            <a:endParaRPr lang="en-US" sz="2000" b="1">
              <a:solidFill>
                <a:schemeClr val="hlink"/>
              </a:solidFill>
              <a:latin typeface="Helvetica" pitchFamily="-65" charset="0"/>
            </a:endParaRPr>
          </a:p>
        </p:txBody>
      </p:sp>
      <p:sp>
        <p:nvSpPr>
          <p:cNvPr id="32774" name="Text Box 7"/>
          <p:cNvSpPr txBox="1">
            <a:spLocks noChangeArrowheads="1"/>
          </p:cNvSpPr>
          <p:nvPr/>
        </p:nvSpPr>
        <p:spPr bwMode="auto">
          <a:xfrm>
            <a:off x="457200" y="6564313"/>
            <a:ext cx="3806825" cy="228600"/>
          </a:xfrm>
          <a:prstGeom prst="rect">
            <a:avLst/>
          </a:prstGeom>
          <a:noFill/>
          <a:ln w="9525">
            <a:noFill/>
            <a:miter lim="800000"/>
            <a:headEnd/>
            <a:tailEnd/>
          </a:ln>
        </p:spPr>
        <p:txBody>
          <a:bodyPr wrap="none">
            <a:prstTxWarp prst="textNoShape">
              <a:avLst/>
            </a:prstTxWarp>
            <a:spAutoFit/>
          </a:bodyPr>
          <a:lstStyle/>
          <a:p>
            <a:r>
              <a:rPr lang="en-US" sz="900"/>
              <a:t>Source: Card, Stu.  Lecture on Human Information Interaction.  Stanford, 2007.</a:t>
            </a:r>
          </a:p>
        </p:txBody>
      </p:sp>
      <p:cxnSp>
        <p:nvCxnSpPr>
          <p:cNvPr id="7" name="Straight Connector 6"/>
          <p:cNvCxnSpPr/>
          <p:nvPr/>
        </p:nvCxnSpPr>
        <p:spPr>
          <a:xfrm rot="5400000" flipH="1" flipV="1">
            <a:off x="2209800" y="2328334"/>
            <a:ext cx="2929467" cy="1557867"/>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r>
              <a:rPr lang="en-US" sz="4400" dirty="0" err="1" smtClean="0"/>
              <a:t>Fitts</a:t>
            </a:r>
            <a:r>
              <a:rPr lang="en-US" sz="4400" dirty="0" smtClean="0"/>
              <a:t>’ </a:t>
            </a:r>
            <a:r>
              <a:rPr lang="en-US" sz="4400" dirty="0"/>
              <a:t>Law in Windows</a:t>
            </a:r>
            <a:r>
              <a:rPr lang="en-US" sz="4400" dirty="0" smtClean="0"/>
              <a:t> &amp; </a:t>
            </a:r>
            <a:r>
              <a:rPr lang="en-US" sz="4400" dirty="0"/>
              <a:t>Mac OS</a:t>
            </a:r>
          </a:p>
        </p:txBody>
      </p:sp>
      <p:sp>
        <p:nvSpPr>
          <p:cNvPr id="38915" name="Rectangle 3"/>
          <p:cNvSpPr>
            <a:spLocks noGrp="1" noRot="1" noChangeArrowheads="1"/>
          </p:cNvSpPr>
          <p:nvPr>
            <p:ph type="body" idx="1"/>
          </p:nvPr>
        </p:nvSpPr>
        <p:spPr/>
        <p:txBody>
          <a:bodyPr/>
          <a:lstStyle/>
          <a:p>
            <a:pPr eaLnBrk="1" hangingPunct="1"/>
            <a:endParaRPr lang="en-US"/>
          </a:p>
        </p:txBody>
      </p:sp>
      <p:sp>
        <p:nvSpPr>
          <p:cNvPr id="162820" name="Rectangle 4"/>
          <p:cNvSpPr>
            <a:spLocks noChangeArrowheads="1"/>
          </p:cNvSpPr>
          <p:nvPr/>
        </p:nvSpPr>
        <p:spPr bwMode="auto">
          <a:xfrm>
            <a:off x="304800" y="2089150"/>
            <a:ext cx="4645025" cy="2482850"/>
          </a:xfrm>
          <a:prstGeom prst="rect">
            <a:avLst/>
          </a:prstGeom>
          <a:noFill/>
          <a:ln w="9525">
            <a:noFill/>
            <a:miter lim="800000"/>
            <a:headEnd/>
            <a:tailEnd/>
          </a:ln>
        </p:spPr>
        <p:txBody>
          <a:bodyPr wrap="none" anchor="ctr">
            <a:prstTxWarp prst="textNoShape">
              <a:avLst/>
            </a:prstTxWarp>
            <a:spAutoFit/>
          </a:bodyPr>
          <a:lstStyle/>
          <a:p>
            <a:r>
              <a:rPr lang="en-US"/>
              <a:t>  </a:t>
            </a:r>
            <a:r>
              <a:rPr lang="en-US" sz="10900"/>
              <a:t> </a:t>
            </a:r>
            <a:r>
              <a:rPr lang="en-US"/>
              <a:t>                                                    </a:t>
            </a:r>
            <a:br>
              <a:rPr lang="en-US"/>
            </a:br>
            <a:r>
              <a:rPr lang="en-US"/>
              <a:t>Windows 95: Missed by a pixel</a:t>
            </a:r>
            <a:br>
              <a:rPr lang="en-US"/>
            </a:br>
            <a:r>
              <a:rPr lang="en-US"/>
              <a:t>Windows XP: Good to the last drop </a:t>
            </a:r>
          </a:p>
        </p:txBody>
      </p:sp>
      <p:pic>
        <p:nvPicPr>
          <p:cNvPr id="38917" name="Picture 5" descr="FittsStartCompare"/>
          <p:cNvPicPr>
            <a:picLocks noChangeAspect="1" noChangeArrowheads="1"/>
          </p:cNvPicPr>
          <p:nvPr/>
        </p:nvPicPr>
        <p:blipFill>
          <a:blip r:embed="rId3"/>
          <a:srcRect/>
          <a:stretch>
            <a:fillRect/>
          </a:stretch>
        </p:blipFill>
        <p:spPr bwMode="auto">
          <a:xfrm>
            <a:off x="457200" y="1905000"/>
            <a:ext cx="4057650" cy="1733550"/>
          </a:xfrm>
          <a:prstGeom prst="rect">
            <a:avLst/>
          </a:prstGeom>
          <a:noFill/>
          <a:ln w="9525">
            <a:noFill/>
            <a:miter lim="800000"/>
            <a:headEnd/>
            <a:tailEnd/>
          </a:ln>
        </p:spPr>
      </p:pic>
      <p:sp>
        <p:nvSpPr>
          <p:cNvPr id="162822" name="Rectangle 6"/>
          <p:cNvSpPr>
            <a:spLocks noChangeArrowheads="1"/>
          </p:cNvSpPr>
          <p:nvPr/>
        </p:nvSpPr>
        <p:spPr bwMode="auto">
          <a:xfrm>
            <a:off x="5257800" y="5029200"/>
            <a:ext cx="3276600" cy="822325"/>
          </a:xfrm>
          <a:prstGeom prst="rect">
            <a:avLst/>
          </a:prstGeom>
          <a:noFill/>
          <a:ln w="9525">
            <a:noFill/>
            <a:miter lim="800000"/>
            <a:headEnd/>
            <a:tailEnd/>
          </a:ln>
        </p:spPr>
        <p:txBody>
          <a:bodyPr anchor="ctr">
            <a:prstTxWarp prst="textNoShape">
              <a:avLst/>
            </a:prstTxWarp>
            <a:spAutoFit/>
          </a:bodyPr>
          <a:lstStyle/>
          <a:p>
            <a:r>
              <a:rPr lang="en-US"/>
              <a:t>The Apple menu in </a:t>
            </a:r>
            <a:r>
              <a:rPr lang="en-US">
                <a:hlinkClick r:id="rId4"/>
              </a:rPr>
              <a:t>Mac OS X v10.4 Tiger</a:t>
            </a:r>
            <a:r>
              <a:rPr lang="en-US"/>
              <a:t>.</a:t>
            </a:r>
          </a:p>
        </p:txBody>
      </p:sp>
      <p:pic>
        <p:nvPicPr>
          <p:cNvPr id="38919" name="Picture 7" descr="The Apple menu in Mac OS X v10.4 Tiger.">
            <a:hlinkClick r:id="rId5"/>
          </p:cNvPr>
          <p:cNvPicPr>
            <a:picLocks noChangeAspect="1" noChangeArrowheads="1"/>
          </p:cNvPicPr>
          <p:nvPr/>
        </p:nvPicPr>
        <p:blipFill>
          <a:blip r:embed="rId6"/>
          <a:srcRect/>
          <a:stretch>
            <a:fillRect/>
          </a:stretch>
        </p:blipFill>
        <p:spPr bwMode="auto">
          <a:xfrm>
            <a:off x="5334000" y="1905000"/>
            <a:ext cx="2828925" cy="3171825"/>
          </a:xfrm>
          <a:prstGeom prst="rect">
            <a:avLst/>
          </a:prstGeom>
          <a:noFill/>
          <a:ln w="9525">
            <a:noFill/>
            <a:miter lim="800000"/>
            <a:headEnd/>
            <a:tailEnd/>
          </a:ln>
        </p:spPr>
      </p:pic>
      <p:sp>
        <p:nvSpPr>
          <p:cNvPr id="38920" name="Text Box 8"/>
          <p:cNvSpPr txBox="1">
            <a:spLocks noChangeArrowheads="1"/>
          </p:cNvSpPr>
          <p:nvPr/>
        </p:nvSpPr>
        <p:spPr bwMode="auto">
          <a:xfrm>
            <a:off x="457200" y="6564313"/>
            <a:ext cx="4627563" cy="228600"/>
          </a:xfrm>
          <a:prstGeom prst="rect">
            <a:avLst/>
          </a:prstGeom>
          <a:noFill/>
          <a:ln w="9525">
            <a:noFill/>
            <a:miter lim="800000"/>
            <a:headEnd/>
            <a:tailEnd/>
          </a:ln>
        </p:spPr>
        <p:txBody>
          <a:bodyPr wrap="none">
            <a:prstTxWarp prst="textNoShape">
              <a:avLst/>
            </a:prstTxWarp>
            <a:spAutoFit/>
          </a:bodyPr>
          <a:lstStyle/>
          <a:p>
            <a:r>
              <a:rPr lang="en-US" sz="900"/>
              <a:t>Source: Jensen Harris, An Office User Interface Blog : Giving You Fitts. Microsoft, 2007;  Apple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fade">
                                      <p:cBhvr>
                                        <p:cTn id="7" dur="2000"/>
                                        <p:tgtEl>
                                          <p:spTgt spid="1628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2822"/>
                                        </p:tgtEl>
                                        <p:attrNameLst>
                                          <p:attrName>style.visibility</p:attrName>
                                        </p:attrNameLst>
                                      </p:cBhvr>
                                      <p:to>
                                        <p:strVal val="visible"/>
                                      </p:to>
                                    </p:set>
                                    <p:animEffect transition="in" filter="fade">
                                      <p:cBhvr>
                                        <p:cTn id="10" dur="2000"/>
                                        <p:tgtEl>
                                          <p:spTgt spid="162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p:bldP spid="162822"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r>
              <a:rPr lang="en-US" sz="4000" dirty="0" err="1" smtClean="0"/>
              <a:t>Fitts</a:t>
            </a:r>
            <a:r>
              <a:rPr lang="en-US" sz="4000" dirty="0" smtClean="0"/>
              <a:t>’ </a:t>
            </a:r>
            <a:r>
              <a:rPr lang="en-US" sz="4000" dirty="0"/>
              <a:t>Law in Microsoft Office 2007</a:t>
            </a:r>
          </a:p>
        </p:txBody>
      </p:sp>
      <p:sp>
        <p:nvSpPr>
          <p:cNvPr id="40963" name="Rectangle 3"/>
          <p:cNvSpPr>
            <a:spLocks noGrp="1" noRot="1" noChangeArrowheads="1"/>
          </p:cNvSpPr>
          <p:nvPr>
            <p:ph type="body" idx="1"/>
          </p:nvPr>
        </p:nvSpPr>
        <p:spPr/>
        <p:txBody>
          <a:bodyPr/>
          <a:lstStyle/>
          <a:p>
            <a:pPr eaLnBrk="1" hangingPunct="1"/>
            <a:endParaRPr lang="en-US" dirty="0"/>
          </a:p>
        </p:txBody>
      </p:sp>
      <p:sp>
        <p:nvSpPr>
          <p:cNvPr id="164868" name="Rectangle 4"/>
          <p:cNvSpPr>
            <a:spLocks noChangeArrowheads="1"/>
          </p:cNvSpPr>
          <p:nvPr/>
        </p:nvSpPr>
        <p:spPr bwMode="auto">
          <a:xfrm>
            <a:off x="246063" y="1676400"/>
            <a:ext cx="3808412" cy="2270125"/>
          </a:xfrm>
          <a:prstGeom prst="rect">
            <a:avLst/>
          </a:prstGeom>
          <a:noFill/>
          <a:ln w="9525">
            <a:noFill/>
            <a:miter lim="800000"/>
            <a:headEnd/>
            <a:tailEnd/>
          </a:ln>
        </p:spPr>
        <p:txBody>
          <a:bodyPr anchor="ctr">
            <a:prstTxWarp prst="textNoShape">
              <a:avLst/>
            </a:prstTxWarp>
            <a:spAutoFit/>
          </a:bodyPr>
          <a:lstStyle/>
          <a:p>
            <a:r>
              <a:rPr lang="en-US"/>
              <a:t>  </a:t>
            </a:r>
            <a:r>
              <a:rPr lang="en-US" sz="7100"/>
              <a:t> </a:t>
            </a:r>
            <a:r>
              <a:rPr lang="en-US"/>
              <a:t>                                                 </a:t>
            </a:r>
            <a:br>
              <a:rPr lang="en-US"/>
            </a:br>
            <a:r>
              <a:rPr lang="en-US"/>
              <a:t>Larger, labeled controls can be clicked more quickly </a:t>
            </a:r>
          </a:p>
        </p:txBody>
      </p:sp>
      <p:pic>
        <p:nvPicPr>
          <p:cNvPr id="40965" name="Picture 5" descr="FittsRibbon"/>
          <p:cNvPicPr>
            <a:picLocks noChangeAspect="1" noChangeArrowheads="1"/>
          </p:cNvPicPr>
          <p:nvPr/>
        </p:nvPicPr>
        <p:blipFill>
          <a:blip r:embed="rId3"/>
          <a:srcRect/>
          <a:stretch>
            <a:fillRect/>
          </a:stretch>
        </p:blipFill>
        <p:spPr bwMode="auto">
          <a:xfrm>
            <a:off x="244475" y="1981200"/>
            <a:ext cx="3838575" cy="1133475"/>
          </a:xfrm>
          <a:prstGeom prst="rect">
            <a:avLst/>
          </a:prstGeom>
          <a:noFill/>
          <a:ln w="9525">
            <a:noFill/>
            <a:miter lim="800000"/>
            <a:headEnd/>
            <a:tailEnd/>
          </a:ln>
        </p:spPr>
      </p:pic>
      <p:sp>
        <p:nvSpPr>
          <p:cNvPr id="164870" name="Rectangle 6"/>
          <p:cNvSpPr>
            <a:spLocks noChangeArrowheads="1"/>
          </p:cNvSpPr>
          <p:nvPr/>
        </p:nvSpPr>
        <p:spPr bwMode="auto">
          <a:xfrm>
            <a:off x="228600" y="4556125"/>
            <a:ext cx="4344988" cy="1463675"/>
          </a:xfrm>
          <a:prstGeom prst="rect">
            <a:avLst/>
          </a:prstGeom>
          <a:noFill/>
          <a:ln w="9525">
            <a:noFill/>
            <a:miter lim="800000"/>
            <a:headEnd/>
            <a:tailEnd/>
          </a:ln>
        </p:spPr>
        <p:txBody>
          <a:bodyPr wrap="none" anchor="ctr">
            <a:prstTxWarp prst="textNoShape">
              <a:avLst/>
            </a:prstTxWarp>
            <a:spAutoFit/>
          </a:bodyPr>
          <a:lstStyle/>
          <a:p>
            <a:r>
              <a:rPr lang="en-US"/>
              <a:t>  </a:t>
            </a:r>
            <a:r>
              <a:rPr lang="en-US" sz="6600"/>
              <a:t> </a:t>
            </a:r>
            <a:r>
              <a:rPr lang="en-US"/>
              <a:t>                           </a:t>
            </a:r>
            <a:br>
              <a:rPr lang="en-US"/>
            </a:br>
            <a:r>
              <a:rPr lang="en-US"/>
              <a:t>Mini Toolbar: Close to the cursor </a:t>
            </a:r>
          </a:p>
        </p:txBody>
      </p:sp>
      <p:pic>
        <p:nvPicPr>
          <p:cNvPr id="40967" name="Picture 7" descr="FittsMiniToolbar"/>
          <p:cNvPicPr>
            <a:picLocks noChangeAspect="1" noChangeArrowheads="1"/>
          </p:cNvPicPr>
          <p:nvPr/>
        </p:nvPicPr>
        <p:blipFill>
          <a:blip r:embed="rId4"/>
          <a:srcRect/>
          <a:stretch>
            <a:fillRect/>
          </a:stretch>
        </p:blipFill>
        <p:spPr bwMode="auto">
          <a:xfrm>
            <a:off x="396875" y="4419600"/>
            <a:ext cx="2190750" cy="1047750"/>
          </a:xfrm>
          <a:prstGeom prst="rect">
            <a:avLst/>
          </a:prstGeom>
          <a:noFill/>
          <a:ln w="9525">
            <a:noFill/>
            <a:miter lim="800000"/>
            <a:headEnd/>
            <a:tailEnd/>
          </a:ln>
        </p:spPr>
      </p:pic>
      <p:sp>
        <p:nvSpPr>
          <p:cNvPr id="164872" name="Rectangle 8"/>
          <p:cNvSpPr>
            <a:spLocks noChangeArrowheads="1"/>
          </p:cNvSpPr>
          <p:nvPr/>
        </p:nvSpPr>
        <p:spPr bwMode="auto">
          <a:xfrm>
            <a:off x="4610100" y="1600200"/>
            <a:ext cx="3886200" cy="3533775"/>
          </a:xfrm>
          <a:prstGeom prst="rect">
            <a:avLst/>
          </a:prstGeom>
          <a:noFill/>
          <a:ln w="9525">
            <a:noFill/>
            <a:miter lim="800000"/>
            <a:headEnd/>
            <a:tailEnd/>
          </a:ln>
        </p:spPr>
        <p:txBody>
          <a:bodyPr anchor="ctr">
            <a:prstTxWarp prst="textNoShape">
              <a:avLst/>
            </a:prstTxWarp>
            <a:spAutoFit/>
          </a:bodyPr>
          <a:lstStyle/>
          <a:p>
            <a:r>
              <a:rPr lang="en-US"/>
              <a:t>  </a:t>
            </a:r>
            <a:r>
              <a:rPr lang="en-US" sz="15400"/>
              <a:t> </a:t>
            </a:r>
            <a:r>
              <a:rPr lang="en-US"/>
              <a:t>                                                      </a:t>
            </a:r>
            <a:br>
              <a:rPr lang="en-US"/>
            </a:br>
            <a:r>
              <a:rPr lang="en-US"/>
              <a:t>Magic Corner: Office Button in the upper-left corner </a:t>
            </a:r>
          </a:p>
        </p:txBody>
      </p:sp>
      <p:pic>
        <p:nvPicPr>
          <p:cNvPr id="40969" name="Picture 9" descr="FittsOB"/>
          <p:cNvPicPr>
            <a:picLocks noChangeAspect="1" noChangeArrowheads="1"/>
          </p:cNvPicPr>
          <p:nvPr/>
        </p:nvPicPr>
        <p:blipFill>
          <a:blip r:embed="rId5"/>
          <a:srcRect/>
          <a:stretch>
            <a:fillRect/>
          </a:stretch>
        </p:blipFill>
        <p:spPr bwMode="auto">
          <a:xfrm>
            <a:off x="4572000" y="1905000"/>
            <a:ext cx="4152900" cy="2447925"/>
          </a:xfrm>
          <a:prstGeom prst="rect">
            <a:avLst/>
          </a:prstGeom>
          <a:noFill/>
          <a:ln w="9525">
            <a:noFill/>
            <a:miter lim="800000"/>
            <a:headEnd/>
            <a:tailEnd/>
          </a:ln>
        </p:spPr>
      </p:pic>
      <p:sp>
        <p:nvSpPr>
          <p:cNvPr id="40970" name="Text Box 10"/>
          <p:cNvSpPr txBox="1">
            <a:spLocks noChangeArrowheads="1"/>
          </p:cNvSpPr>
          <p:nvPr/>
        </p:nvSpPr>
        <p:spPr bwMode="auto">
          <a:xfrm>
            <a:off x="457200" y="6564313"/>
            <a:ext cx="4289425" cy="228600"/>
          </a:xfrm>
          <a:prstGeom prst="rect">
            <a:avLst/>
          </a:prstGeom>
          <a:noFill/>
          <a:ln w="9525">
            <a:noFill/>
            <a:miter lim="800000"/>
            <a:headEnd/>
            <a:tailEnd/>
          </a:ln>
        </p:spPr>
        <p:txBody>
          <a:bodyPr wrap="none">
            <a:prstTxWarp prst="textNoShape">
              <a:avLst/>
            </a:prstTxWarp>
            <a:spAutoFit/>
          </a:bodyPr>
          <a:lstStyle/>
          <a:p>
            <a:r>
              <a:rPr lang="en-US" sz="900"/>
              <a:t>Source: Jensen Harris, An Office User Interface Blog : Giving You Fitts. Microsoft, 2007.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868"/>
                                        </p:tgtEl>
                                        <p:attrNameLst>
                                          <p:attrName>style.visibility</p:attrName>
                                        </p:attrNameLst>
                                      </p:cBhvr>
                                      <p:to>
                                        <p:strVal val="visible"/>
                                      </p:to>
                                    </p:set>
                                    <p:animEffect transition="in" filter="fade">
                                      <p:cBhvr>
                                        <p:cTn id="7" dur="2000"/>
                                        <p:tgtEl>
                                          <p:spTgt spid="1648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4872"/>
                                        </p:tgtEl>
                                        <p:attrNameLst>
                                          <p:attrName>style.visibility</p:attrName>
                                        </p:attrNameLst>
                                      </p:cBhvr>
                                      <p:to>
                                        <p:strVal val="visible"/>
                                      </p:to>
                                    </p:set>
                                    <p:animEffect transition="in" filter="fade">
                                      <p:cBhvr>
                                        <p:cTn id="10" dur="2000"/>
                                        <p:tgtEl>
                                          <p:spTgt spid="1648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4870"/>
                                        </p:tgtEl>
                                        <p:attrNameLst>
                                          <p:attrName>style.visibility</p:attrName>
                                        </p:attrNameLst>
                                      </p:cBhvr>
                                      <p:to>
                                        <p:strVal val="visible"/>
                                      </p:to>
                                    </p:set>
                                    <p:animEffect transition="in" filter="fade">
                                      <p:cBhvr>
                                        <p:cTn id="13" dur="2000"/>
                                        <p:tgtEl>
                                          <p:spTgt spid="164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P spid="164870" grpId="0"/>
      <p:bldP spid="164872"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bwMode="auto">
          <a:xfrm>
            <a:off x="1008554" y="2387601"/>
            <a:ext cx="7199407" cy="1954381"/>
          </a:xfrm>
          <a:prstGeom prst="rect">
            <a:avLst/>
          </a:prstGeom>
          <a:noFill/>
          <a:ln w="9525">
            <a:noFill/>
            <a:miter lim="800000"/>
            <a:headEnd/>
            <a:tailEnd/>
          </a:ln>
          <a:effectLst/>
        </p:spPr>
        <p:txBody>
          <a:bodyPr wrap="none" rtlCol="0">
            <a:spAutoFit/>
          </a:bodyPr>
          <a:lstStyle/>
          <a:p>
            <a:pPr eaLnBrk="0" hangingPunct="0">
              <a:spcBef>
                <a:spcPct val="50000"/>
              </a:spcBef>
            </a:pPr>
            <a:r>
              <a:rPr lang="en-US" sz="2200" dirty="0" smtClean="0"/>
              <a:t>I spilled coffee on my keyboard. </a:t>
            </a:r>
          </a:p>
          <a:p>
            <a:pPr eaLnBrk="0" hangingPunct="0">
              <a:spcBef>
                <a:spcPct val="50000"/>
              </a:spcBef>
            </a:pPr>
            <a:r>
              <a:rPr lang="en-US" sz="2200" dirty="0" smtClean="0"/>
              <a:t>Now 25% of the keys don’t work anymore.</a:t>
            </a:r>
          </a:p>
          <a:p>
            <a:pPr eaLnBrk="0" hangingPunct="0">
              <a:spcBef>
                <a:spcPct val="50000"/>
              </a:spcBef>
            </a:pPr>
            <a:r>
              <a:rPr lang="en-US" sz="2200" dirty="0" smtClean="0"/>
              <a:t>But some of the defective keys are nowhere near the spill.</a:t>
            </a:r>
          </a:p>
          <a:p>
            <a:pPr eaLnBrk="0" hangingPunct="0">
              <a:spcBef>
                <a:spcPct val="50000"/>
              </a:spcBef>
            </a:pPr>
            <a:r>
              <a:rPr lang="en-US" sz="2200" dirty="0" smtClean="0"/>
              <a:t>What’s going on?</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0" y="5213350"/>
            <a:ext cx="9144000" cy="1208536"/>
          </a:xfrm>
          <a:prstGeom prst="rect">
            <a:avLst/>
          </a:prstGeom>
          <a:noFill/>
          <a:ln w="9525">
            <a:noFill/>
            <a:miter lim="800000"/>
            <a:headEnd/>
            <a:tailEnd/>
          </a:ln>
        </p:spPr>
        <p:txBody>
          <a:bodyPr>
            <a:spAutoFit/>
          </a:bodyPr>
          <a:lstStyle/>
          <a:p>
            <a:pPr algn="ctr">
              <a:lnSpc>
                <a:spcPct val="90000"/>
              </a:lnSpc>
            </a:pPr>
            <a:r>
              <a:rPr lang="en-US" altLang="ko-KR" sz="4800" b="0" dirty="0">
                <a:ea typeface="굴림" charset="-127"/>
              </a:rPr>
              <a:t>http:/</a:t>
            </a:r>
            <a:r>
              <a:rPr lang="en-US" altLang="ko-KR" sz="4800" b="0" dirty="0" smtClean="0">
                <a:ea typeface="굴림" charset="-127"/>
              </a:rPr>
              <a:t>/</a:t>
            </a:r>
            <a:r>
              <a:rPr lang="en-US" altLang="ko-KR" sz="4800" dirty="0" err="1" smtClean="0">
                <a:ea typeface="굴림" charset="-127"/>
              </a:rPr>
              <a:t>bjoern.org</a:t>
            </a:r>
            <a:endParaRPr lang="en-US" altLang="ko-KR" sz="4800" dirty="0" smtClean="0">
              <a:ea typeface="굴림" charset="-127"/>
            </a:endParaRPr>
          </a:p>
          <a:p>
            <a:pPr algn="ctr">
              <a:lnSpc>
                <a:spcPct val="90000"/>
              </a:lnSpc>
            </a:pPr>
            <a:endParaRPr lang="en-US" altLang="ko-KR" sz="3200" b="0" dirty="0">
              <a:ea typeface="굴림" charset="-127"/>
            </a:endParaRPr>
          </a:p>
        </p:txBody>
      </p:sp>
      <p:sp>
        <p:nvSpPr>
          <p:cNvPr id="83971" name="Arc 3"/>
          <p:cNvSpPr>
            <a:spLocks noChangeAspect="1"/>
          </p:cNvSpPr>
          <p:nvPr/>
        </p:nvSpPr>
        <p:spPr bwMode="auto">
          <a:xfrm rot="5400000">
            <a:off x="8950325" y="6664325"/>
            <a:ext cx="255588" cy="2555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p:spPr>
        <p:txBody>
          <a:bodyPr wrap="none" anchor="ctr"/>
          <a:lstStyle/>
          <a:p>
            <a:endParaRPr lang="en-US"/>
          </a:p>
        </p:txBody>
      </p:sp>
      <p:sp>
        <p:nvSpPr>
          <p:cNvPr id="6" name="Text Placeholder 5"/>
          <p:cNvSpPr>
            <a:spLocks noGrp="1"/>
          </p:cNvSpPr>
          <p:nvPr>
            <p:ph type="body" sz="quarter" idx="4294967295"/>
          </p:nvPr>
        </p:nvSpPr>
        <p:spPr>
          <a:xfrm>
            <a:off x="457200" y="6400800"/>
            <a:ext cx="8534400" cy="457200"/>
          </a:xfrm>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0" y="6400800"/>
            <a:ext cx="685800" cy="365125"/>
          </a:xfrm>
          <a:prstGeom prst="rect">
            <a:avLst/>
          </a:prstGeom>
        </p:spPr>
        <p:txBody>
          <a:bodyPr/>
          <a:lstStyle/>
          <a:p>
            <a:fld id="{B3EFDD30-2D92-BE4F-850C-B7FCC548490E}" type="slidenum">
              <a:rPr lang="en-US" smtClean="0"/>
              <a:pPr/>
              <a:t>5</a:t>
            </a:fld>
            <a:endParaRPr lang="en-US"/>
          </a:p>
        </p:txBody>
      </p:sp>
      <p:pic>
        <p:nvPicPr>
          <p:cNvPr id="5" name="Picture 4" descr="kbd1.jpg"/>
          <p:cNvPicPr>
            <a:picLocks noChangeAspect="1"/>
          </p:cNvPicPr>
          <p:nvPr/>
        </p:nvPicPr>
        <p:blipFill>
          <a:blip r:embed="rId2"/>
          <a:stretch>
            <a:fillRect/>
          </a:stretch>
        </p:blipFill>
        <p:spPr>
          <a:xfrm>
            <a:off x="0" y="1947968"/>
            <a:ext cx="9144000" cy="3521869"/>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kbd3.jpg"/>
          <p:cNvPicPr>
            <a:picLocks noChangeAspect="1"/>
          </p:cNvPicPr>
          <p:nvPr/>
        </p:nvPicPr>
        <p:blipFill>
          <a:blip r:embed="rId2"/>
          <a:stretch>
            <a:fillRect/>
          </a:stretch>
        </p:blipFill>
        <p:spPr>
          <a:xfrm>
            <a:off x="-524933" y="0"/>
            <a:ext cx="10291020" cy="68580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3" name="Straight Connector 2"/>
          <p:cNvCxnSpPr/>
          <p:nvPr/>
        </p:nvCxnSpPr>
        <p:spPr>
          <a:xfrm>
            <a:off x="2878668" y="3386664"/>
            <a:ext cx="3285066" cy="1588"/>
          </a:xfrm>
          <a:prstGeom prst="line">
            <a:avLst/>
          </a:prstGeom>
          <a:ln w="76200" cap="flat" cmpd="sng" algn="ctr">
            <a:solidFill>
              <a:srgbClr val="FF505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861734" y="3589866"/>
            <a:ext cx="1286934" cy="1588"/>
          </a:xfrm>
          <a:prstGeom prst="line">
            <a:avLst/>
          </a:prstGeom>
          <a:ln w="76200" cap="flat" cmpd="sng" algn="ctr">
            <a:solidFill>
              <a:schemeClr val="accent2"/>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4876801" y="3606799"/>
            <a:ext cx="1286934" cy="1588"/>
          </a:xfrm>
          <a:prstGeom prst="line">
            <a:avLst/>
          </a:prstGeom>
          <a:ln w="76200" cap="flat" cmpd="sng" algn="ctr">
            <a:solidFill>
              <a:schemeClr val="accent2"/>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2878671" y="3809992"/>
            <a:ext cx="3285066"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rapezoid 9"/>
          <p:cNvSpPr/>
          <p:nvPr/>
        </p:nvSpPr>
        <p:spPr>
          <a:xfrm>
            <a:off x="2844803" y="2404536"/>
            <a:ext cx="3285066" cy="643466"/>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rapezoid 10"/>
          <p:cNvSpPr/>
          <p:nvPr/>
        </p:nvSpPr>
        <p:spPr>
          <a:xfrm rot="10800000">
            <a:off x="4233334" y="2607734"/>
            <a:ext cx="541867" cy="677333"/>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2971800" y="5346700"/>
            <a:ext cx="5715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568700" y="4806950"/>
            <a:ext cx="1562100" cy="539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21300" y="5321300"/>
            <a:ext cx="7493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3492500" y="5283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5232400" y="52451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bwMode="auto">
          <a:xfrm>
            <a:off x="6319536" y="2438400"/>
            <a:ext cx="1146468" cy="430887"/>
          </a:xfrm>
          <a:prstGeom prst="rect">
            <a:avLst/>
          </a:prstGeom>
          <a:noFill/>
          <a:ln w="9525">
            <a:noFill/>
            <a:miter lim="800000"/>
            <a:headEnd/>
            <a:tailEnd/>
          </a:ln>
          <a:effectLst/>
        </p:spPr>
        <p:txBody>
          <a:bodyPr wrap="none" rtlCol="0">
            <a:spAutoFit/>
          </a:bodyPr>
          <a:lstStyle/>
          <a:p>
            <a:pPr eaLnBrk="0" hangingPunct="0">
              <a:spcBef>
                <a:spcPct val="50000"/>
              </a:spcBef>
            </a:pPr>
            <a:r>
              <a:rPr lang="en-US" sz="2200" b="0" dirty="0" smtClean="0"/>
              <a:t>Key cap</a:t>
            </a:r>
          </a:p>
        </p:txBody>
      </p:sp>
      <p:sp>
        <p:nvSpPr>
          <p:cNvPr id="20" name="TextBox 19"/>
          <p:cNvSpPr txBox="1"/>
          <p:nvPr/>
        </p:nvSpPr>
        <p:spPr bwMode="auto">
          <a:xfrm>
            <a:off x="6285669" y="3031067"/>
            <a:ext cx="2608406" cy="430887"/>
          </a:xfrm>
          <a:prstGeom prst="rect">
            <a:avLst/>
          </a:prstGeom>
          <a:noFill/>
          <a:ln w="9525">
            <a:noFill/>
            <a:miter lim="800000"/>
            <a:headEnd/>
            <a:tailEnd/>
          </a:ln>
          <a:effectLst/>
        </p:spPr>
        <p:txBody>
          <a:bodyPr wrap="none" rtlCol="0">
            <a:spAutoFit/>
          </a:bodyPr>
          <a:lstStyle/>
          <a:p>
            <a:pPr eaLnBrk="0" hangingPunct="0">
              <a:spcBef>
                <a:spcPct val="50000"/>
              </a:spcBef>
            </a:pPr>
            <a:r>
              <a:rPr lang="en-US" sz="2200" b="0" dirty="0" smtClean="0"/>
              <a:t>Top conductive layer</a:t>
            </a:r>
          </a:p>
        </p:txBody>
      </p:sp>
      <p:sp>
        <p:nvSpPr>
          <p:cNvPr id="21" name="TextBox 20"/>
          <p:cNvSpPr txBox="1"/>
          <p:nvPr/>
        </p:nvSpPr>
        <p:spPr bwMode="auto">
          <a:xfrm>
            <a:off x="6285669" y="3589867"/>
            <a:ext cx="2416046" cy="769441"/>
          </a:xfrm>
          <a:prstGeom prst="rect">
            <a:avLst/>
          </a:prstGeom>
          <a:noFill/>
          <a:ln w="9525">
            <a:noFill/>
            <a:miter lim="800000"/>
            <a:headEnd/>
            <a:tailEnd/>
          </a:ln>
          <a:effectLst/>
        </p:spPr>
        <p:txBody>
          <a:bodyPr wrap="none" rtlCol="0">
            <a:spAutoFit/>
          </a:bodyPr>
          <a:lstStyle/>
          <a:p>
            <a:pPr eaLnBrk="0" hangingPunct="0">
              <a:spcBef>
                <a:spcPct val="50000"/>
              </a:spcBef>
            </a:pPr>
            <a:r>
              <a:rPr lang="en-US" sz="2200" b="0" dirty="0" smtClean="0"/>
              <a:t>Bottom conductive </a:t>
            </a:r>
            <a:br>
              <a:rPr lang="en-US" sz="2200" b="0" dirty="0" smtClean="0"/>
            </a:br>
            <a:r>
              <a:rPr lang="en-US" sz="2200" b="0" dirty="0" smtClean="0"/>
              <a:t>layer</a:t>
            </a:r>
          </a:p>
        </p:txBody>
      </p:sp>
      <p:sp>
        <p:nvSpPr>
          <p:cNvPr id="22" name="TextBox 21"/>
          <p:cNvSpPr txBox="1"/>
          <p:nvPr/>
        </p:nvSpPr>
        <p:spPr bwMode="auto">
          <a:xfrm>
            <a:off x="748470" y="3302000"/>
            <a:ext cx="2069797" cy="769441"/>
          </a:xfrm>
          <a:prstGeom prst="rect">
            <a:avLst/>
          </a:prstGeom>
          <a:noFill/>
          <a:ln w="9525">
            <a:noFill/>
            <a:miter lim="800000"/>
            <a:headEnd/>
            <a:tailEnd/>
          </a:ln>
          <a:effectLst/>
        </p:spPr>
        <p:txBody>
          <a:bodyPr wrap="none" rtlCol="0">
            <a:spAutoFit/>
          </a:bodyPr>
          <a:lstStyle/>
          <a:p>
            <a:pPr eaLnBrk="0" hangingPunct="0">
              <a:spcBef>
                <a:spcPct val="50000"/>
              </a:spcBef>
            </a:pPr>
            <a:r>
              <a:rPr lang="en-US" sz="2200" b="0" dirty="0" smtClean="0"/>
              <a:t>Separating layer</a:t>
            </a:r>
            <a:br>
              <a:rPr lang="en-US" sz="2200" b="0" dirty="0" smtClean="0"/>
            </a:br>
            <a:r>
              <a:rPr lang="en-US" sz="2200" b="0" dirty="0" smtClean="0"/>
              <a:t>(with hole)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a:off x="2861734" y="3589866"/>
            <a:ext cx="1286934" cy="1588"/>
          </a:xfrm>
          <a:prstGeom prst="line">
            <a:avLst/>
          </a:prstGeom>
          <a:ln w="76200" cap="flat" cmpd="sng" algn="ctr">
            <a:solidFill>
              <a:schemeClr val="accent2"/>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4876801" y="3606799"/>
            <a:ext cx="1286934" cy="1588"/>
          </a:xfrm>
          <a:prstGeom prst="line">
            <a:avLst/>
          </a:prstGeom>
          <a:ln w="76200" cap="flat" cmpd="sng" algn="ctr">
            <a:solidFill>
              <a:schemeClr val="accent2"/>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2878671" y="3809992"/>
            <a:ext cx="3285066"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rapezoid 9"/>
          <p:cNvSpPr/>
          <p:nvPr/>
        </p:nvSpPr>
        <p:spPr>
          <a:xfrm>
            <a:off x="2844803" y="2709330"/>
            <a:ext cx="3285066" cy="643466"/>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rapezoid 10"/>
          <p:cNvSpPr/>
          <p:nvPr/>
        </p:nvSpPr>
        <p:spPr>
          <a:xfrm rot="10800000">
            <a:off x="4233334" y="3014126"/>
            <a:ext cx="541867" cy="677333"/>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reeform 7"/>
          <p:cNvSpPr/>
          <p:nvPr/>
        </p:nvSpPr>
        <p:spPr>
          <a:xfrm>
            <a:off x="2827868" y="3403600"/>
            <a:ext cx="3217333" cy="389467"/>
          </a:xfrm>
          <a:custGeom>
            <a:avLst/>
            <a:gdLst>
              <a:gd name="connsiteX0" fmla="*/ 0 w 3217333"/>
              <a:gd name="connsiteY0" fmla="*/ 16933 h 389467"/>
              <a:gd name="connsiteX1" fmla="*/ 1337733 w 3217333"/>
              <a:gd name="connsiteY1" fmla="*/ 0 h 389467"/>
              <a:gd name="connsiteX2" fmla="*/ 1490133 w 3217333"/>
              <a:gd name="connsiteY2" fmla="*/ 389467 h 389467"/>
              <a:gd name="connsiteX3" fmla="*/ 1862666 w 3217333"/>
              <a:gd name="connsiteY3" fmla="*/ 389467 h 389467"/>
              <a:gd name="connsiteX4" fmla="*/ 1964266 w 3217333"/>
              <a:gd name="connsiteY4" fmla="*/ 0 h 389467"/>
              <a:gd name="connsiteX5" fmla="*/ 3217333 w 3217333"/>
              <a:gd name="connsiteY5" fmla="*/ 0 h 3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7333" h="389467">
                <a:moveTo>
                  <a:pt x="0" y="16933"/>
                </a:moveTo>
                <a:lnTo>
                  <a:pt x="1337733" y="0"/>
                </a:lnTo>
                <a:lnTo>
                  <a:pt x="1490133" y="389467"/>
                </a:lnTo>
                <a:lnTo>
                  <a:pt x="1862666" y="389467"/>
                </a:lnTo>
                <a:lnTo>
                  <a:pt x="1964266" y="0"/>
                </a:lnTo>
                <a:lnTo>
                  <a:pt x="3217333" y="0"/>
                </a:lnTo>
              </a:path>
            </a:pathLst>
          </a:custGeom>
          <a:ln w="76200" cap="flat" cmpd="sng" algn="ctr">
            <a:solidFill>
              <a:srgbClr val="FF505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p:nvCxnSpPr>
        <p:spPr>
          <a:xfrm>
            <a:off x="2971800" y="5346700"/>
            <a:ext cx="30861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3492500" y="5283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232400" y="52451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bwMode="auto">
          <a:xfrm>
            <a:off x="6319536" y="2438400"/>
            <a:ext cx="1146468" cy="430887"/>
          </a:xfrm>
          <a:prstGeom prst="rect">
            <a:avLst/>
          </a:prstGeom>
          <a:noFill/>
          <a:ln w="9525">
            <a:noFill/>
            <a:miter lim="800000"/>
            <a:headEnd/>
            <a:tailEnd/>
          </a:ln>
          <a:effectLst/>
        </p:spPr>
        <p:txBody>
          <a:bodyPr wrap="none" rtlCol="0">
            <a:spAutoFit/>
          </a:bodyPr>
          <a:lstStyle/>
          <a:p>
            <a:pPr eaLnBrk="0" hangingPunct="0">
              <a:spcBef>
                <a:spcPct val="50000"/>
              </a:spcBef>
            </a:pPr>
            <a:r>
              <a:rPr lang="en-US" sz="2200" b="0" dirty="0" smtClean="0"/>
              <a:t>Key cap</a:t>
            </a:r>
          </a:p>
        </p:txBody>
      </p:sp>
      <p:sp>
        <p:nvSpPr>
          <p:cNvPr id="13" name="TextBox 12"/>
          <p:cNvSpPr txBox="1"/>
          <p:nvPr/>
        </p:nvSpPr>
        <p:spPr bwMode="auto">
          <a:xfrm>
            <a:off x="6285669" y="3031067"/>
            <a:ext cx="2608406" cy="430887"/>
          </a:xfrm>
          <a:prstGeom prst="rect">
            <a:avLst/>
          </a:prstGeom>
          <a:noFill/>
          <a:ln w="9525">
            <a:noFill/>
            <a:miter lim="800000"/>
            <a:headEnd/>
            <a:tailEnd/>
          </a:ln>
          <a:effectLst/>
        </p:spPr>
        <p:txBody>
          <a:bodyPr wrap="none" rtlCol="0">
            <a:spAutoFit/>
          </a:bodyPr>
          <a:lstStyle/>
          <a:p>
            <a:pPr eaLnBrk="0" hangingPunct="0">
              <a:spcBef>
                <a:spcPct val="50000"/>
              </a:spcBef>
            </a:pPr>
            <a:r>
              <a:rPr lang="en-US" sz="2200" b="0" dirty="0" smtClean="0"/>
              <a:t>Top conductive layer</a:t>
            </a:r>
          </a:p>
        </p:txBody>
      </p:sp>
      <p:sp>
        <p:nvSpPr>
          <p:cNvPr id="16" name="TextBox 15"/>
          <p:cNvSpPr txBox="1"/>
          <p:nvPr/>
        </p:nvSpPr>
        <p:spPr bwMode="auto">
          <a:xfrm>
            <a:off x="6285669" y="3589867"/>
            <a:ext cx="2416046" cy="769441"/>
          </a:xfrm>
          <a:prstGeom prst="rect">
            <a:avLst/>
          </a:prstGeom>
          <a:noFill/>
          <a:ln w="9525">
            <a:noFill/>
            <a:miter lim="800000"/>
            <a:headEnd/>
            <a:tailEnd/>
          </a:ln>
          <a:effectLst/>
        </p:spPr>
        <p:txBody>
          <a:bodyPr wrap="none" rtlCol="0">
            <a:spAutoFit/>
          </a:bodyPr>
          <a:lstStyle/>
          <a:p>
            <a:pPr eaLnBrk="0" hangingPunct="0">
              <a:spcBef>
                <a:spcPct val="50000"/>
              </a:spcBef>
            </a:pPr>
            <a:r>
              <a:rPr lang="en-US" sz="2200" b="0" dirty="0" smtClean="0"/>
              <a:t>Bottom conductive </a:t>
            </a:r>
            <a:br>
              <a:rPr lang="en-US" sz="2200" b="0" dirty="0" smtClean="0"/>
            </a:br>
            <a:r>
              <a:rPr lang="en-US" sz="2200" b="0" dirty="0" smtClean="0"/>
              <a:t>layer</a:t>
            </a:r>
          </a:p>
        </p:txBody>
      </p:sp>
      <p:sp>
        <p:nvSpPr>
          <p:cNvPr id="17" name="TextBox 16"/>
          <p:cNvSpPr txBox="1"/>
          <p:nvPr/>
        </p:nvSpPr>
        <p:spPr bwMode="auto">
          <a:xfrm>
            <a:off x="748470" y="3302000"/>
            <a:ext cx="2069797" cy="769441"/>
          </a:xfrm>
          <a:prstGeom prst="rect">
            <a:avLst/>
          </a:prstGeom>
          <a:noFill/>
          <a:ln w="9525">
            <a:noFill/>
            <a:miter lim="800000"/>
            <a:headEnd/>
            <a:tailEnd/>
          </a:ln>
          <a:effectLst/>
        </p:spPr>
        <p:txBody>
          <a:bodyPr wrap="none" rtlCol="0">
            <a:spAutoFit/>
          </a:bodyPr>
          <a:lstStyle/>
          <a:p>
            <a:pPr eaLnBrk="0" hangingPunct="0">
              <a:spcBef>
                <a:spcPct val="50000"/>
              </a:spcBef>
            </a:pPr>
            <a:r>
              <a:rPr lang="en-US" sz="2200" b="0" dirty="0" smtClean="0"/>
              <a:t>Separating layer</a:t>
            </a:r>
            <a:br>
              <a:rPr lang="en-US" sz="2200" b="0" dirty="0" smtClean="0"/>
            </a:br>
            <a:r>
              <a:rPr lang="en-US" sz="2200" b="0" dirty="0" smtClean="0"/>
              <a:t>(with hole)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3EFDD30-2D92-BE4F-850C-B7FCC548490E}" type="slidenum">
              <a:rPr lang="en-US" smtClean="0"/>
              <a:pPr/>
              <a:t>9</a:t>
            </a:fld>
            <a:endParaRPr lang="en-US"/>
          </a:p>
        </p:txBody>
      </p:sp>
      <p:pic>
        <p:nvPicPr>
          <p:cNvPr id="3" name="Picture 2" descr="kbd4.jpg"/>
          <p:cNvPicPr>
            <a:picLocks noChangeAspect="1"/>
          </p:cNvPicPr>
          <p:nvPr/>
        </p:nvPicPr>
        <p:blipFill>
          <a:blip r:embed="rId2"/>
          <a:stretch>
            <a:fillRect/>
          </a:stretch>
        </p:blipFill>
        <p:spPr>
          <a:xfrm>
            <a:off x="0" y="0"/>
            <a:ext cx="10291020" cy="6858000"/>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anford HCI">
  <a:themeElements>
    <a:clrScheme name="Stanford HCI 15">
      <a:dk1>
        <a:srgbClr val="CCFFCC"/>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81D366"/>
      </a:hlink>
      <a:folHlink>
        <a:srgbClr val="FFFF66"/>
      </a:folHlink>
    </a:clrScheme>
    <a:fontScheme name="Stanford HCI">
      <a:majorFont>
        <a:latin typeface="Neutra Text"/>
        <a:ea typeface=""/>
        <a:cs typeface=""/>
      </a:majorFont>
      <a:minorFont>
        <a:latin typeface="Neutra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spAutoFit/>
      </a:bodyPr>
      <a:lstStyle>
        <a:defPPr algn="r" eaLnBrk="0" hangingPunct="0">
          <a:spcBef>
            <a:spcPct val="50000"/>
          </a:spcBef>
          <a:defRPr sz="2200" i="1" dirty="0" smtClean="0"/>
        </a:defPPr>
      </a:lstStyle>
    </a:txDef>
  </a:objectDefaults>
  <a:extraClrSchemeLst>
    <a:extraClrScheme>
      <a:clrScheme name="Stanford HCI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Stanford HCI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Stanford HCI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Stanford HCI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Stanford HCI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Stanford HCI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Stanford HCI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Stanford HCI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Stanford HCI 9">
        <a:dk1>
          <a:srgbClr val="006600"/>
        </a:dk1>
        <a:lt1>
          <a:srgbClr val="FFFFFF"/>
        </a:lt1>
        <a:dk2>
          <a:srgbClr val="275485"/>
        </a:dk2>
        <a:lt2>
          <a:srgbClr val="FFFFB7"/>
        </a:lt2>
        <a:accent1>
          <a:srgbClr val="99CC00"/>
        </a:accent1>
        <a:accent2>
          <a:srgbClr val="00CC00"/>
        </a:accent2>
        <a:accent3>
          <a:srgbClr val="ACB3C2"/>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Stanford HCI 10">
        <a:dk1>
          <a:srgbClr val="006600"/>
        </a:dk1>
        <a:lt1>
          <a:srgbClr val="FFFFFF"/>
        </a:lt1>
        <a:dk2>
          <a:srgbClr val="275485"/>
        </a:dk2>
        <a:lt2>
          <a:srgbClr val="FFFFB7"/>
        </a:lt2>
        <a:accent1>
          <a:srgbClr val="99CC00"/>
        </a:accent1>
        <a:accent2>
          <a:srgbClr val="C9E9FF"/>
        </a:accent2>
        <a:accent3>
          <a:srgbClr val="ACB3C2"/>
        </a:accent3>
        <a:accent4>
          <a:srgbClr val="DADADA"/>
        </a:accent4>
        <a:accent5>
          <a:srgbClr val="CAE2AA"/>
        </a:accent5>
        <a:accent6>
          <a:srgbClr val="B6D3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Stanford HCI 11">
        <a:dk1>
          <a:srgbClr val="006600"/>
        </a:dk1>
        <a:lt1>
          <a:srgbClr val="FFFFFF"/>
        </a:lt1>
        <a:dk2>
          <a:srgbClr val="008000"/>
        </a:dk2>
        <a:lt2>
          <a:srgbClr val="FFFFB7"/>
        </a:lt2>
        <a:accent1>
          <a:srgbClr val="99CC00"/>
        </a:accent1>
        <a:accent2>
          <a:srgbClr val="C9E9FF"/>
        </a:accent2>
        <a:accent3>
          <a:srgbClr val="AAC0AA"/>
        </a:accent3>
        <a:accent4>
          <a:srgbClr val="DADADA"/>
        </a:accent4>
        <a:accent5>
          <a:srgbClr val="CAE2AA"/>
        </a:accent5>
        <a:accent6>
          <a:srgbClr val="B6D3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Stanford HCI 12">
        <a:dk1>
          <a:srgbClr val="006600"/>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Stanford HCI 13">
        <a:dk1>
          <a:srgbClr val="CCFFCC"/>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Stanford HCI 14">
        <a:dk1>
          <a:srgbClr val="CCFFCC"/>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FF0066"/>
        </a:hlink>
        <a:folHlink>
          <a:srgbClr val="FFFF66"/>
        </a:folHlink>
      </a:clrScheme>
      <a:clrMap bg1="dk2" tx1="lt1" bg2="dk1" tx2="lt2" accent1="accent1" accent2="accent2" accent3="accent3" accent4="accent4" accent5="accent5" accent6="accent6" hlink="hlink" folHlink="folHlink"/>
    </a:extraClrScheme>
    <a:extraClrScheme>
      <a:clrScheme name="Stanford HCI 15">
        <a:dk1>
          <a:srgbClr val="CCFFCC"/>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81D366"/>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Neutra Text"/>
        <a:ea typeface=""/>
        <a:cs typeface=""/>
      </a:majorFont>
      <a:minorFont>
        <a:latin typeface="Neutra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Neutra Text"/>
        <a:ea typeface=""/>
        <a:cs typeface=""/>
      </a:majorFont>
      <a:minorFont>
        <a:latin typeface="Neutra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ford HCI 13">
    <a:dk1>
      <a:srgbClr val="CCFFCC"/>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themeOverride>
</file>

<file path=docProps/app.xml><?xml version="1.0" encoding="utf-8"?>
<Properties xmlns="http://schemas.openxmlformats.org/officeDocument/2006/extended-properties" xmlns:vt="http://schemas.openxmlformats.org/officeDocument/2006/docPropsVTypes">
  <Template/>
  <TotalTime>19392</TotalTime>
  <Words>1857</Words>
  <Application>Microsoft PowerPoint</Application>
  <PresentationFormat>On-screen Show (4:3)</PresentationFormat>
  <Paragraphs>243</Paragraphs>
  <Slides>40</Slides>
  <Notes>26</Notes>
  <HiddenSlides>0</HiddenSlides>
  <MMClips>0</MMClips>
  <ScaleCrop>false</ScaleCrop>
  <HeadingPairs>
    <vt:vector size="8" baseType="variant">
      <vt:variant>
        <vt:lpstr>Design Template</vt:lpstr>
      </vt:variant>
      <vt:variant>
        <vt:i4>3</vt:i4>
      </vt:variant>
      <vt:variant>
        <vt:lpstr>Links</vt:lpstr>
      </vt:variant>
      <vt:variant>
        <vt:i4>2</vt:i4>
      </vt:variant>
      <vt:variant>
        <vt:lpstr>Embedded OLE Servers</vt:lpstr>
      </vt:variant>
      <vt:variant>
        <vt:i4>1</vt:i4>
      </vt:variant>
      <vt:variant>
        <vt:lpstr>Slide Titles</vt:lpstr>
      </vt:variant>
      <vt:variant>
        <vt:i4>40</vt:i4>
      </vt:variant>
    </vt:vector>
  </HeadingPairs>
  <TitlesOfParts>
    <vt:vector size="46" baseType="lpstr">
      <vt:lpstr>Stanford HCI</vt:lpstr>
      <vt:lpstr>2_Custom Design</vt:lpstr>
      <vt:lpstr>1_Custom Design</vt:lpstr>
      <vt:lpstr>Macintosh HD:Users:bjoern:Dropbox:uist-wip-input-model:UIST Input paper 10.doc!OLE_LINK1</vt:lpstr>
      <vt:lpstr>Macintosh HD:Users:bjoern:Dropbox:uist-wip-input-model:UIST Input paper 10.doc!OLE_LINK1</vt:lpstr>
      <vt:lpstr>Photo Editor Photo</vt:lpstr>
      <vt:lpstr>Slide 1</vt:lpstr>
      <vt:lpstr>Questions for today</vt:lpstr>
      <vt:lpstr>Today’s lecture in graph form</vt:lpstr>
      <vt:lpstr>Slide 4</vt:lpstr>
      <vt:lpstr>Slide 5</vt:lpstr>
      <vt:lpstr>Slide 6</vt:lpstr>
      <vt:lpstr>Slide 7</vt:lpstr>
      <vt:lpstr>Slide 8</vt:lpstr>
      <vt:lpstr>Slide 9</vt:lpstr>
      <vt:lpstr>Row/Column Scanning</vt:lpstr>
      <vt:lpstr>Slide 11</vt:lpstr>
      <vt:lpstr>A Layered Framework</vt:lpstr>
      <vt:lpstr>Slide 13</vt:lpstr>
      <vt:lpstr>Slide 14</vt:lpstr>
      <vt:lpstr>Slide 15</vt:lpstr>
      <vt:lpstr>Slide 16</vt:lpstr>
      <vt:lpstr>Sensing: Rotary Encoder</vt:lpstr>
      <vt:lpstr>Sensing: Fwd Rotation</vt:lpstr>
      <vt:lpstr>Sensing: Backwd Rotation</vt:lpstr>
      <vt:lpstr>Solution: Use two out-of-phase detectors</vt:lpstr>
      <vt:lpstr>Sensing: Rotary Encoder</vt:lpstr>
      <vt:lpstr>Sensing: Rotary Encoder</vt:lpstr>
      <vt:lpstr>Transformation</vt:lpstr>
      <vt:lpstr>Device Abstraction</vt:lpstr>
      <vt:lpstr>What about optical mice?</vt:lpstr>
      <vt:lpstr>bbbbbbbbbb</vt:lpstr>
      <vt:lpstr>Trackball, Trackpad</vt:lpstr>
      <vt:lpstr>Trackpoint</vt:lpstr>
      <vt:lpstr>Joysticks</vt:lpstr>
      <vt:lpstr>A design space of input devices…</vt:lpstr>
      <vt:lpstr>Slide 31</vt:lpstr>
      <vt:lpstr>Slide 32</vt:lpstr>
      <vt:lpstr>Which device is fastest?</vt:lpstr>
      <vt:lpstr>Bandwidth of Human Muscle Groups</vt:lpstr>
      <vt:lpstr>Fitts’ Law</vt:lpstr>
      <vt:lpstr>Mouse vs. Headmouse</vt:lpstr>
      <vt:lpstr>Headmouse: No chance to win</vt:lpstr>
      <vt:lpstr>Fitts’ Law in Windows &amp; Mac OS</vt:lpstr>
      <vt:lpstr>Fitts’ Law in Microsoft Office 2007</vt:lpstr>
      <vt:lpstr>Slide 40</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CS376 Introduction</dc:title>
  <dc:creator>Scott Klemmer</dc:creator>
  <cp:lastModifiedBy>Bjoern Hartmann</cp:lastModifiedBy>
  <cp:revision>734</cp:revision>
  <cp:lastPrinted>2008-11-30T04:44:22Z</cp:lastPrinted>
  <dcterms:created xsi:type="dcterms:W3CDTF">2009-02-17T05:47:45Z</dcterms:created>
  <dcterms:modified xsi:type="dcterms:W3CDTF">2009-02-17T05:50:00Z</dcterms:modified>
</cp:coreProperties>
</file>