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notesSlides/notesSlide31.xml" ContentType="application/vnd.openxmlformats-officedocument.presentationml.notesSlide+xml"/>
  <Override PartName="/ppt/notesSlides/notesSlide74.xml" ContentType="application/vnd.openxmlformats-officedocument.presentationml.notesSlide+xml"/>
  <Override PartName="/ppt/slides/slide28.xml" ContentType="application/vnd.openxmlformats-officedocument.presentationml.slide+xml"/>
  <Override PartName="/ppt/slides/slide66.xml" ContentType="application/vnd.openxmlformats-officedocument.presentationml.slide+xml"/>
  <Override PartName="/ppt/notesSlides/notesSlide88.xml" ContentType="application/vnd.openxmlformats-officedocument.presentationml.notesSlide+xml"/>
  <Override PartName="/docProps/app.xml" ContentType="application/vnd.openxmlformats-officedocument.extended-properties+xml"/>
  <Override PartName="/ppt/notesSlides/notesSlide9.xml" ContentType="application/vnd.openxmlformats-officedocument.presentationml.notesSlide+xml"/>
  <Override PartName="/ppt/notesSlides/notesSlide73.xml" ContentType="application/vnd.openxmlformats-officedocument.presentationml.notesSlide+xml"/>
  <Override PartName="/ppt/notesSlides/notesSlide32.xml" ContentType="application/vnd.openxmlformats-officedocument.presentationml.notesSlide+xml"/>
  <Override PartName="/ppt/slides/slide11.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charts/chart1.xml" ContentType="application/vnd.openxmlformats-officedocument.drawingml.chart+xml"/>
  <Override PartName="/ppt/notesSlides/notesSlide52.xml" ContentType="application/vnd.openxmlformats-officedocument.presentationml.notesSlide+xml"/>
  <Override PartName="/ppt/slideLayouts/slideLayout3.xml" ContentType="application/vnd.openxmlformats-officedocument.presentationml.slideLayout+xml"/>
  <Override PartName="/ppt/slideLayouts/slideLayout24.xml" ContentType="application/vnd.openxmlformats-officedocument.presentationml.slideLayout+xml"/>
  <Override PartName="/ppt/slides/slide1.xml" ContentType="application/vnd.openxmlformats-officedocument.presentationml.slide+xml"/>
  <Override PartName="/ppt/slides/slide97.xml" ContentType="application/vnd.openxmlformats-officedocument.presentationml.slide+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71.xml" ContentType="application/vnd.openxmlformats-officedocument.presentationml.notesSlide+xml"/>
  <Override PartName="/ppt/slides/slide94.xml" ContentType="application/vnd.openxmlformats-officedocument.presentationml.slide+xml"/>
  <Override PartName="/ppt/slides/slide92.xml" ContentType="application/vnd.openxmlformats-officedocument.presentationml.slide+xml"/>
  <Override PartName="/ppt/handoutMasters/handoutMaster1.xml" ContentType="application/vnd.openxmlformats-officedocument.presentationml.handoutMaster+xml"/>
  <Override PartName="/ppt/notesSlides/notesSlide23.xml" ContentType="application/vnd.openxmlformats-officedocument.presentationml.notesSlide+xml"/>
  <Override PartName="/ppt/notesSlides/notesSlide42.xml" ContentType="application/vnd.openxmlformats-officedocument.presentationml.notesSlide+xml"/>
  <Override PartName="/ppt/notesSlides/notesSlide35.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1.xml" ContentType="application/vnd.openxmlformats-officedocument.presentationml.notesSlide+xml"/>
  <Override PartName="/ppt/notesSlides/notesSlide13.xml" ContentType="application/vnd.openxmlformats-officedocument.presentationml.notes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notesSlides/notesSlide45.xml" ContentType="application/vnd.openxmlformats-officedocument.presentationml.notesSlide+xml"/>
  <Override PartName="/ppt/slides/slide10.xml" ContentType="application/vnd.openxmlformats-officedocument.presentationml.slide+xml"/>
  <Override PartName="/ppt/notesSlides/notesSlide48.xml" ContentType="application/vnd.openxmlformats-officedocument.presentationml.notesSlide+xml"/>
  <Override PartName="/ppt/slides/slide33.xml" ContentType="application/vnd.openxmlformats-officedocument.presentationml.slide+xml"/>
  <Override PartName="/ppt/notesSlides/notesSlide90.xml" ContentType="application/vnd.openxmlformats-officedocument.presentationml.notesSlide+xml"/>
  <Default Extension="png" ContentType="image/png"/>
  <Override PartName="/ppt/notesSlides/notesSlide84.xml" ContentType="application/vnd.openxmlformats-officedocument.presentationml.notesSlide+xml"/>
  <Override PartName="/ppt/slides/slide83.xml" ContentType="application/vnd.openxmlformats-officedocument.presentationml.slide+xml"/>
  <Override PartName="/ppt/slideLayouts/slideLayout26.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notesSlides/notesSlide24.xml" ContentType="application/vnd.openxmlformats-officedocument.presentationml.notesSlide+xml"/>
  <Override PartName="/ppt/notesSlides/notesSlide47.xml" ContentType="application/vnd.openxmlformats-officedocument.presentationml.notesSlide+xml"/>
  <Override PartName="/ppt/slides/slide55.xml" ContentType="application/vnd.openxmlformats-officedocument.presentationml.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41.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notesSlides/notesSlide53.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75.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notesSlides/notesSlide25.xml" ContentType="application/vnd.openxmlformats-officedocument.presentationml.notesSlide+xml"/>
  <Override PartName="/ppt/notesSlides/notesSlide6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slides/slide45.xml" ContentType="application/vnd.openxmlformats-officedocument.presentationml.slide+xml"/>
  <Override PartName="/ppt/slides/slide101.xml" ContentType="application/vnd.openxmlformats-officedocument.presentationml.slide+xml"/>
  <Override PartName="/ppt/notesSlides/notesSlide38.xml" ContentType="application/vnd.openxmlformats-officedocument.presentationml.notesSlide+xml"/>
  <Override PartName="/ppt/notesSlides/notesSlide21.xml" ContentType="application/vnd.openxmlformats-officedocument.presentationml.notesSlide+xml"/>
  <Override PartName="/ppt/slideLayouts/slideLayout10.xml" ContentType="application/vnd.openxmlformats-officedocument.presentationml.slideLayout+xml"/>
  <Override PartName="/ppt/slides/slide54.xml" ContentType="application/vnd.openxmlformats-officedocument.presentationml.slide+xml"/>
  <Override PartName="/ppt/notesSlides/notesSlide3.xml" ContentType="application/vnd.openxmlformats-officedocument.presentationml.notesSlide+xml"/>
  <Override PartName="/ppt/notesSlides/notesSlide36.xml" ContentType="application/vnd.openxmlformats-officedocument.presentationml.notesSlide+xml"/>
  <Override PartName="/ppt/slides/slide58.xml" ContentType="application/vnd.openxmlformats-officedocument.presentationml.slide+xml"/>
  <Default Extension="xml" ContentType="application/xml"/>
  <Override PartName="/ppt/slides/slide91.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slideLayouts/slideLayout29.xml" ContentType="application/vnd.openxmlformats-officedocument.presentationml.slideLayout+xml"/>
  <Override PartName="/ppt/slides/slide81.xml" ContentType="application/vnd.openxmlformats-officedocument.presentationml.slide+xml"/>
  <Override PartName="/ppt/slides/slide25.xml" ContentType="application/vnd.openxmlformats-officedocument.presentationml.slide+xml"/>
  <Override PartName="/ppt/notesSlides/notesSlide63.xml" ContentType="application/vnd.openxmlformats-officedocument.presentationml.notesSlide+xml"/>
  <Override PartName="/ppt/notesSlides/notesSlide19.xml" ContentType="application/vnd.openxmlformats-officedocument.presentationml.notesSlide+xml"/>
  <Override PartName="/ppt/slides/slide9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notesSlides/notesSlide50.xml" ContentType="application/vnd.openxmlformats-officedocument.presentationml.notesSlide+xml"/>
  <Override PartName="/ppt/notesSlides/notesSlide91.xml" ContentType="application/vnd.openxmlformats-officedocument.presentationml.notes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37.xml" ContentType="application/vnd.openxmlformats-officedocument.presentationml.notesSlide+xml"/>
  <Override PartName="/ppt/slides/slide103.xml" ContentType="application/vnd.openxmlformats-officedocument.presentationml.slide+xml"/>
  <Override PartName="/ppt/notesSlides/notesSlide60.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notesSlides/notesSlide78.xml" ContentType="application/vnd.openxmlformats-officedocument.presentationml.notesSlide+xml"/>
  <Override PartName="/ppt/presentation.xml" ContentType="application/vnd.openxmlformats-officedocument.presentationml.presentation.main+xml"/>
  <Override PartName="/ppt/slides/slide77.xml" ContentType="application/vnd.openxmlformats-officedocument.presentationml.slide+xml"/>
  <Override PartName="/ppt/slides/slide79.xml" ContentType="application/vnd.openxmlformats-officedocument.presentationml.slide+xml"/>
  <Override PartName="/ppt/slides/slide95.xml" ContentType="application/vnd.openxmlformats-officedocument.presentationml.slide+xml"/>
  <Default Extension="jpeg" ContentType="image/jpeg"/>
  <Override PartName="/ppt/notesSlides/notesSlide83.xml" ContentType="application/vnd.openxmlformats-officedocument.presentationml.notesSlide+xml"/>
  <Override PartName="/ppt/slides/slide3.xml" ContentType="application/vnd.openxmlformats-officedocument.presentationml.slide+xml"/>
  <Default Extension="tiff" ContentType="image/tiff"/>
  <Override PartName="/ppt/slideLayouts/slideLayout11.xml" ContentType="application/vnd.openxmlformats-officedocument.presentationml.slideLayout+xml"/>
  <Override PartName="/ppt/slides/slide96.xml" ContentType="application/vnd.openxmlformats-officedocument.presentationml.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theme/themeOverride1.xml" ContentType="application/vnd.openxmlformats-officedocument.themeOverride+xml"/>
  <Override PartName="/ppt/notesSlides/notesSlide64.xml" ContentType="application/vnd.openxmlformats-officedocument.presentationml.notesSlide+xml"/>
  <Override PartName="/ppt/slides/slide15.xml" ContentType="application/vnd.openxmlformats-officedocument.presentationml.slide+xml"/>
  <Override PartName="/ppt/notesSlides/notesSlide49.xml" ContentType="application/vnd.openxmlformats-officedocument.presentationml.notesSlide+xml"/>
  <Override PartName="/ppt/slideLayouts/slideLayout15.xml" ContentType="application/vnd.openxmlformats-officedocument.presentationml.slideLayout+xml"/>
  <Default Extension="rels" ContentType="application/vnd.openxmlformats-package.relationships+xml"/>
  <Override PartName="/ppt/slides/slide9.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notesSlides/notesSlide22.xml" ContentType="application/vnd.openxmlformats-officedocument.presentationml.notesSlide+xml"/>
  <Override PartName="/ppt/slides/slide22.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notesSlides/notesSlide61.xml" ContentType="application/vnd.openxmlformats-officedocument.presentationml.notesSlide+xml"/>
  <Override PartName="/ppt/notesSlides/notesSlide16.xml" ContentType="application/vnd.openxmlformats-officedocument.presentationml.notesSlide+xml"/>
  <Override PartName="/ppt/notesSlides/notesSlide56.xml" ContentType="application/vnd.openxmlformats-officedocument.presentationml.notesSlide+xml"/>
  <Override PartName="/ppt/slides/slide90.xml" ContentType="application/vnd.openxmlformats-officedocument.presentationml.slide+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charts/chart2.xml" ContentType="application/vnd.openxmlformats-officedocument.drawingml.chart+xml"/>
  <Override PartName="/ppt/slides/slide52.xml" ContentType="application/vnd.openxmlformats-officedocument.presentationml.slide+xml"/>
  <Override PartName="/ppt/slides/slide5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41.xml" ContentType="application/vnd.openxmlformats-officedocument.presentationml.notesSlide+xml"/>
  <Override PartName="/ppt/notesSlides/notesSlide66.xml" ContentType="application/vnd.openxmlformats-officedocument.presentationml.notesSlide+xml"/>
  <Override PartName="/ppt/slideLayouts/slideLayout32.xml" ContentType="application/vnd.openxmlformats-officedocument.presentationml.slideLayout+xml"/>
  <Override PartName="/ppt/slides/slide13.xml" ContentType="application/vnd.openxmlformats-officedocument.presentationml.slide+xml"/>
  <Override PartName="/ppt/notesSlides/notesSlide17.xml" ContentType="application/vnd.openxmlformats-officedocument.presentationml.notesSlide+xml"/>
  <Override PartName="/ppt/notesSlides/notesSlide86.xml" ContentType="application/vnd.openxmlformats-officedocument.presentationml.notesSlide+xml"/>
  <Override PartName="/ppt/slides/slide87.xml" ContentType="application/vnd.openxmlformats-officedocument.presentationml.slide+xml"/>
  <Override PartName="/ppt/notesSlides/notesSlide6.xml" ContentType="application/vnd.openxmlformats-officedocument.presentationml.notesSlide+xml"/>
  <Override PartName="/ppt/notesSlides/notesSlide87.xml" ContentType="application/vnd.openxmlformats-officedocument.presentationml.notesSlide+xml"/>
  <Override PartName="/ppt/notesSlides/notesSlide57.xml" ContentType="application/vnd.openxmlformats-officedocument.presentationml.notes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s/slide89.xml" ContentType="application/vnd.openxmlformats-officedocument.presentationml.slide+xml"/>
  <Override PartName="/ppt/slideLayouts/slideLayout6.xml" ContentType="application/vnd.openxmlformats-officedocument.presentationml.slideLayout+xml"/>
  <Override PartName="/ppt/slideLayouts/slideLayout14.xml" ContentType="application/vnd.openxmlformats-officedocument.presentationml.slideLayout+xml"/>
  <Override PartName="/ppt/notesSlides/notesSlide43.xml" ContentType="application/vnd.openxmlformats-officedocument.presentationml.notes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notesSlides/notesSlide79.xml" ContentType="application/vnd.openxmlformats-officedocument.presentationml.notesSlide+xml"/>
  <Override PartName="/ppt/slides/slide27.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notesSlides/notesSlide39.xml" ContentType="application/vnd.openxmlformats-officedocument.presentationml.notesSlide+xml"/>
  <Override PartName="/ppt/notesSlides/notesSlide62.xml" ContentType="application/vnd.openxmlformats-officedocument.presentationml.notesSlide+xml"/>
  <Override PartName="/ppt/notesSlides/notesSlide55.xml" ContentType="application/vnd.openxmlformats-officedocument.presentationml.notesSlide+xml"/>
  <Override PartName="/ppt/notesSlides/notesSlide77.xml" ContentType="application/vnd.openxmlformats-officedocument.presentationml.notesSlide+xml"/>
  <Override PartName="/ppt/slides/slide67.xml" ContentType="application/vnd.openxmlformats-officedocument.presentationml.slide+xml"/>
  <Override PartName="/ppt/slides/slide100.xml" ContentType="application/vnd.openxmlformats-officedocument.presentationml.slide+xml"/>
  <Override PartName="/ppt/slides/slide12.xml" ContentType="application/vnd.openxmlformats-officedocument.presentationml.slide+xml"/>
  <Override PartName="/ppt/slides/slide46.xml" ContentType="application/vnd.openxmlformats-officedocument.presentationml.slide+xml"/>
  <Override PartName="/ppt/slideLayouts/slideLayout33.xml" ContentType="application/vnd.openxmlformats-officedocument.presentationml.slideLayout+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slides/slide84.xml" ContentType="application/vnd.openxmlformats-officedocument.presentationml.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notesSlides/notesSlide34.xml" ContentType="application/vnd.openxmlformats-officedocument.presentationml.notesSlide+xml"/>
  <Override PartName="/ppt/slideLayouts/slideLayout5.xml" ContentType="application/vnd.openxmlformats-officedocument.presentationml.slideLayout+xml"/>
  <Override PartName="/ppt/slideLayouts/slideLayout25.xml" ContentType="application/vnd.openxmlformats-officedocument.presentationml.slideLayout+xml"/>
  <Override PartName="/ppt/slides/slide50.xml" ContentType="application/vnd.openxmlformats-officedocument.presentationml.slide+xml"/>
  <Override PartName="/ppt/slides/slide57.xml" ContentType="application/vnd.openxmlformats-officedocument.presentationml.slide+xml"/>
  <Override PartName="/ppt/notesSlides/notesSlide29.xml" ContentType="application/vnd.openxmlformats-officedocument.presentationml.notesSlide+xml"/>
  <Override PartName="/ppt/notesSlides/notesSlide7.xml" ContentType="application/vnd.openxmlformats-officedocument.presentationml.notesSlide+xml"/>
  <Override PartName="/ppt/slides/slide63.xml" ContentType="application/vnd.openxmlformats-officedocument.presentationml.slide+xml"/>
  <Override PartName="/ppt/slides/slide82.xml" ContentType="application/vnd.openxmlformats-officedocument.presentationml.slide+xml"/>
  <Override PartName="/ppt/slides/slide34.xml" ContentType="application/vnd.openxmlformats-officedocument.presentationml.slide+xml"/>
  <Override PartName="/ppt/slideLayouts/slideLayout28.xml" ContentType="application/vnd.openxmlformats-officedocument.presentationml.slideLayout+xml"/>
  <Override PartName="/ppt/notesSlides/notesSlide12.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s/slide88.xml" ContentType="application/vnd.openxmlformats-officedocument.presentationml.slide+xml"/>
  <Override PartName="/ppt/theme/theme1.xml" ContentType="application/vnd.openxmlformats-officedocument.theme+xml"/>
  <Override PartName="/ppt/slides/slide99.xml" ContentType="application/vnd.openxmlformats-officedocument.presentationml.slide+xml"/>
  <Override PartName="/ppt/notesSlides/notesSlide59.xml" ContentType="application/vnd.openxmlformats-officedocument.presentationml.notes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64.xml" ContentType="application/vnd.openxmlformats-officedocument.presentationml.slide+xml"/>
  <Override PartName="/ppt/notesSlides/notesSlide33.xml" ContentType="application/vnd.openxmlformats-officedocument.presentationml.notesSlide+xml"/>
  <Override PartName="/ppt/notesSlides/notesSlide46.xml" ContentType="application/vnd.openxmlformats-officedocument.presentationml.notesSlide+xml"/>
  <Override PartName="/ppt/notesSlides/notesSlide89.xml" ContentType="application/vnd.openxmlformats-officedocument.presentationml.notesSlide+xml"/>
  <Override PartName="/ppt/slides/slide4.xml" ContentType="application/vnd.openxmlformats-officedocument.presentationml.slide+xml"/>
  <Override PartName="/ppt/notesSlides/notesSlide67.xml" ContentType="application/vnd.openxmlformats-officedocument.presentationml.notesSlide+xml"/>
  <Override PartName="/ppt/notesSlides/notesSlide72.xml" ContentType="application/vnd.openxmlformats-officedocument.presentationml.notesSlide+xml"/>
  <Override PartName="/ppt/notesSlides/notesSlide54.xml" ContentType="application/vnd.openxmlformats-officedocument.presentationml.notesSlide+xml"/>
  <Override PartName="/ppt/notesSlides/notesSlide81.xml" ContentType="application/vnd.openxmlformats-officedocument.presentationml.notesSlide+xml"/>
  <Override PartName="/ppt/slides/slide72.xml" ContentType="application/vnd.openxmlformats-officedocument.presentationml.slide+xml"/>
  <Override PartName="/ppt/slides/slide98.xml" ContentType="application/vnd.openxmlformats-officedocument.presentationml.slide+xml"/>
  <Override PartName="/ppt/notesSlides/notesSlide70.xml" ContentType="application/vnd.openxmlformats-officedocument.presentationml.notesSlide+xml"/>
  <Override PartName="/ppt/slides/slide8.xml" ContentType="application/vnd.openxmlformats-officedocument.presentationml.slide+xml"/>
  <Override PartName="/ppt/slides/slide102.xml" ContentType="application/vnd.openxmlformats-officedocument.presentationml.slide+xml"/>
  <Override PartName="/ppt/slideLayouts/slideLayout31.xml" ContentType="application/vnd.openxmlformats-officedocument.presentationml.slideLayout+xml"/>
  <Override PartName="/ppt/notesSlides/notesSlide82.xml" ContentType="application/vnd.openxmlformats-officedocument.presentationml.notesSlide+xml"/>
  <Override PartName="/ppt/notesSlides/notesSlide68.xml" ContentType="application/vnd.openxmlformats-officedocument.presentationml.notesSlide+xml"/>
  <Override PartName="/ppt/notesSlides/notesSlide85.xml" ContentType="application/vnd.openxmlformats-officedocument.presentationml.notesSlide+xml"/>
  <Override PartName="/ppt/slides/slide60.xml" ContentType="application/vnd.openxmlformats-officedocument.presentationml.slide+xml"/>
  <Override PartName="/ppt/slides/slide24.xml" ContentType="application/vnd.openxmlformats-officedocument.presentationml.slide+xml"/>
  <Override PartName="/ppt/notesSlides/notesSlide30.xml" ContentType="application/vnd.openxmlformats-officedocument.presentationml.notesSlide+xml"/>
  <Override PartName="/ppt/slides/slide71.xml" ContentType="application/vnd.openxmlformats-officedocument.presentationml.slide+xml"/>
  <Override PartName="/ppt/slides/slide6.xml" ContentType="application/vnd.openxmlformats-officedocument.presentationml.slide+xml"/>
  <Override PartName="/ppt/notesSlides/notesSlide20.xml" ContentType="application/vnd.openxmlformats-officedocument.presentationml.notes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aveSubsetFonts="1">
  <p:sldMasterIdLst>
    <p:sldMasterId id="2147484710" r:id="rId1"/>
    <p:sldMasterId id="2147484370" r:id="rId2"/>
    <p:sldMasterId id="2147484394" r:id="rId3"/>
  </p:sldMasterIdLst>
  <p:notesMasterIdLst>
    <p:notesMasterId r:id="rId107"/>
  </p:notesMasterIdLst>
  <p:handoutMasterIdLst>
    <p:handoutMasterId r:id="rId108"/>
  </p:handoutMasterIdLst>
  <p:sldIdLst>
    <p:sldId id="1389" r:id="rId4"/>
    <p:sldId id="2222" r:id="rId5"/>
    <p:sldId id="2180" r:id="rId6"/>
    <p:sldId id="2185" r:id="rId7"/>
    <p:sldId id="1995" r:id="rId8"/>
    <p:sldId id="1611" r:id="rId9"/>
    <p:sldId id="2187" r:id="rId10"/>
    <p:sldId id="2193" r:id="rId11"/>
    <p:sldId id="2186" r:id="rId12"/>
    <p:sldId id="1888" r:id="rId13"/>
    <p:sldId id="2184" r:id="rId14"/>
    <p:sldId id="2223" r:id="rId15"/>
    <p:sldId id="2194" r:id="rId16"/>
    <p:sldId id="2195" r:id="rId17"/>
    <p:sldId id="2162" r:id="rId18"/>
    <p:sldId id="2215" r:id="rId19"/>
    <p:sldId id="2119" r:id="rId20"/>
    <p:sldId id="2121" r:id="rId21"/>
    <p:sldId id="2043" r:id="rId22"/>
    <p:sldId id="2045" r:id="rId23"/>
    <p:sldId id="2044" r:id="rId24"/>
    <p:sldId id="2057" r:id="rId25"/>
    <p:sldId id="2210" r:id="rId26"/>
    <p:sldId id="2004" r:id="rId27"/>
    <p:sldId id="2158" r:id="rId28"/>
    <p:sldId id="2067" r:id="rId29"/>
    <p:sldId id="2008" r:id="rId30"/>
    <p:sldId id="2164" r:id="rId31"/>
    <p:sldId id="2170" r:id="rId32"/>
    <p:sldId id="2165" r:id="rId33"/>
    <p:sldId id="2013" r:id="rId34"/>
    <p:sldId id="2178" r:id="rId35"/>
    <p:sldId id="2081" r:id="rId36"/>
    <p:sldId id="2079" r:id="rId37"/>
    <p:sldId id="2015" r:id="rId38"/>
    <p:sldId id="2080" r:id="rId39"/>
    <p:sldId id="1999" r:id="rId40"/>
    <p:sldId id="2230" r:id="rId41"/>
    <p:sldId id="2221" r:id="rId42"/>
    <p:sldId id="2224" r:id="rId43"/>
    <p:sldId id="2099" r:id="rId44"/>
    <p:sldId id="2066" r:id="rId45"/>
    <p:sldId id="2167" r:id="rId46"/>
    <p:sldId id="2050" r:id="rId47"/>
    <p:sldId id="2052" r:id="rId48"/>
    <p:sldId id="2049" r:id="rId49"/>
    <p:sldId id="2054" r:id="rId50"/>
    <p:sldId id="2168" r:id="rId51"/>
    <p:sldId id="2055" r:id="rId52"/>
    <p:sldId id="2056" r:id="rId53"/>
    <p:sldId id="2107" r:id="rId54"/>
    <p:sldId id="2219" r:id="rId55"/>
    <p:sldId id="2159" r:id="rId56"/>
    <p:sldId id="2220" r:id="rId57"/>
    <p:sldId id="2225" r:id="rId58"/>
    <p:sldId id="2173" r:id="rId59"/>
    <p:sldId id="2070" r:id="rId60"/>
    <p:sldId id="1613" r:id="rId61"/>
    <p:sldId id="1889" r:id="rId62"/>
    <p:sldId id="1890" r:id="rId63"/>
    <p:sldId id="1891" r:id="rId64"/>
    <p:sldId id="1952" r:id="rId65"/>
    <p:sldId id="1892" r:id="rId66"/>
    <p:sldId id="1946" r:id="rId67"/>
    <p:sldId id="1947" r:id="rId68"/>
    <p:sldId id="2117" r:id="rId69"/>
    <p:sldId id="2206" r:id="rId70"/>
    <p:sldId id="2207" r:id="rId71"/>
    <p:sldId id="2208" r:id="rId72"/>
    <p:sldId id="1948" r:id="rId73"/>
    <p:sldId id="1950" r:id="rId74"/>
    <p:sldId id="1894" r:id="rId75"/>
    <p:sldId id="2116" r:id="rId76"/>
    <p:sldId id="1963" r:id="rId77"/>
    <p:sldId id="1962" r:id="rId78"/>
    <p:sldId id="1897" r:id="rId79"/>
    <p:sldId id="1918" r:id="rId80"/>
    <p:sldId id="1921" r:id="rId81"/>
    <p:sldId id="1924" r:id="rId82"/>
    <p:sldId id="1923" r:id="rId83"/>
    <p:sldId id="2217" r:id="rId84"/>
    <p:sldId id="2218" r:id="rId85"/>
    <p:sldId id="2196" r:id="rId86"/>
    <p:sldId id="2197" r:id="rId87"/>
    <p:sldId id="2199" r:id="rId88"/>
    <p:sldId id="2200" r:id="rId89"/>
    <p:sldId id="2201" r:id="rId90"/>
    <p:sldId id="2202" r:id="rId91"/>
    <p:sldId id="2203" r:id="rId92"/>
    <p:sldId id="1972" r:id="rId93"/>
    <p:sldId id="2142" r:id="rId94"/>
    <p:sldId id="2226" r:id="rId95"/>
    <p:sldId id="2177" r:id="rId96"/>
    <p:sldId id="2143" r:id="rId97"/>
    <p:sldId id="2231" r:id="rId98"/>
    <p:sldId id="2232" r:id="rId99"/>
    <p:sldId id="2229" r:id="rId100"/>
    <p:sldId id="2227" r:id="rId101"/>
    <p:sldId id="2228" r:id="rId102"/>
    <p:sldId id="2036" r:id="rId103"/>
    <p:sldId id="1771" r:id="rId104"/>
    <p:sldId id="2204" r:id="rId105"/>
    <p:sldId id="2198" r:id="rId106"/>
  </p:sldIdLst>
  <p:sldSz cx="9144000" cy="6858000" type="screen4x3"/>
  <p:notesSz cx="6997700" cy="9283700"/>
  <p:defaultTextStyle>
    <a:defPPr>
      <a:defRPr lang="en-US"/>
    </a:defPPr>
    <a:lvl1pPr algn="l" rtl="0" eaLnBrk="0" fontAlgn="base" hangingPunct="0">
      <a:spcBef>
        <a:spcPct val="0"/>
      </a:spcBef>
      <a:spcAft>
        <a:spcPct val="0"/>
      </a:spcAft>
      <a:defRPr b="1" kern="1200">
        <a:solidFill>
          <a:schemeClr val="tx1"/>
        </a:solidFill>
        <a:latin typeface="Neutra Text" pitchFamily="50" charset="0"/>
        <a:ea typeface="+mn-ea"/>
        <a:cs typeface="+mn-cs"/>
      </a:defRPr>
    </a:lvl1pPr>
    <a:lvl2pPr marL="457200" algn="l" rtl="0" eaLnBrk="0" fontAlgn="base" hangingPunct="0">
      <a:spcBef>
        <a:spcPct val="0"/>
      </a:spcBef>
      <a:spcAft>
        <a:spcPct val="0"/>
      </a:spcAft>
      <a:defRPr b="1" kern="1200">
        <a:solidFill>
          <a:schemeClr val="tx1"/>
        </a:solidFill>
        <a:latin typeface="Neutra Text" pitchFamily="50" charset="0"/>
        <a:ea typeface="+mn-ea"/>
        <a:cs typeface="+mn-cs"/>
      </a:defRPr>
    </a:lvl2pPr>
    <a:lvl3pPr marL="914400" algn="l" rtl="0" eaLnBrk="0" fontAlgn="base" hangingPunct="0">
      <a:spcBef>
        <a:spcPct val="0"/>
      </a:spcBef>
      <a:spcAft>
        <a:spcPct val="0"/>
      </a:spcAft>
      <a:defRPr b="1" kern="1200">
        <a:solidFill>
          <a:schemeClr val="tx1"/>
        </a:solidFill>
        <a:latin typeface="Neutra Text" pitchFamily="50" charset="0"/>
        <a:ea typeface="+mn-ea"/>
        <a:cs typeface="+mn-cs"/>
      </a:defRPr>
    </a:lvl3pPr>
    <a:lvl4pPr marL="1371600" algn="l" rtl="0" eaLnBrk="0" fontAlgn="base" hangingPunct="0">
      <a:spcBef>
        <a:spcPct val="0"/>
      </a:spcBef>
      <a:spcAft>
        <a:spcPct val="0"/>
      </a:spcAft>
      <a:defRPr b="1" kern="1200">
        <a:solidFill>
          <a:schemeClr val="tx1"/>
        </a:solidFill>
        <a:latin typeface="Neutra Text" pitchFamily="50" charset="0"/>
        <a:ea typeface="+mn-ea"/>
        <a:cs typeface="+mn-cs"/>
      </a:defRPr>
    </a:lvl4pPr>
    <a:lvl5pPr marL="1828800" algn="l" rtl="0" eaLnBrk="0" fontAlgn="base" hangingPunct="0">
      <a:spcBef>
        <a:spcPct val="0"/>
      </a:spcBef>
      <a:spcAft>
        <a:spcPct val="0"/>
      </a:spcAft>
      <a:defRPr b="1" kern="1200">
        <a:solidFill>
          <a:schemeClr val="tx1"/>
        </a:solidFill>
        <a:latin typeface="Neutra Text" pitchFamily="50" charset="0"/>
        <a:ea typeface="+mn-ea"/>
        <a:cs typeface="+mn-cs"/>
      </a:defRPr>
    </a:lvl5pPr>
    <a:lvl6pPr marL="2286000" algn="l" defTabSz="914400" rtl="0" eaLnBrk="1" latinLnBrk="0" hangingPunct="1">
      <a:defRPr b="1" kern="1200">
        <a:solidFill>
          <a:schemeClr val="tx1"/>
        </a:solidFill>
        <a:latin typeface="Neutra Text" pitchFamily="50" charset="0"/>
        <a:ea typeface="+mn-ea"/>
        <a:cs typeface="+mn-cs"/>
      </a:defRPr>
    </a:lvl6pPr>
    <a:lvl7pPr marL="2743200" algn="l" defTabSz="914400" rtl="0" eaLnBrk="1" latinLnBrk="0" hangingPunct="1">
      <a:defRPr b="1" kern="1200">
        <a:solidFill>
          <a:schemeClr val="tx1"/>
        </a:solidFill>
        <a:latin typeface="Neutra Text" pitchFamily="50" charset="0"/>
        <a:ea typeface="+mn-ea"/>
        <a:cs typeface="+mn-cs"/>
      </a:defRPr>
    </a:lvl7pPr>
    <a:lvl8pPr marL="3200400" algn="l" defTabSz="914400" rtl="0" eaLnBrk="1" latinLnBrk="0" hangingPunct="1">
      <a:defRPr b="1" kern="1200">
        <a:solidFill>
          <a:schemeClr val="tx1"/>
        </a:solidFill>
        <a:latin typeface="Neutra Text" pitchFamily="50" charset="0"/>
        <a:ea typeface="+mn-ea"/>
        <a:cs typeface="+mn-cs"/>
      </a:defRPr>
    </a:lvl8pPr>
    <a:lvl9pPr marL="3657600" algn="l" defTabSz="914400" rtl="0" eaLnBrk="1" latinLnBrk="0" hangingPunct="1">
      <a:defRPr b="1" kern="1200">
        <a:solidFill>
          <a:schemeClr val="tx1"/>
        </a:solidFill>
        <a:latin typeface="Neutra Text" pitchFamily="50"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useTimings="0">
    <p:present/>
    <p:sldAll/>
    <p:penClr>
      <a:prstClr val="red"/>
    </p:penClr>
  </p:showPr>
  <p:clrMru>
    <a:srgbClr val="E7E7E7"/>
    <a:srgbClr val="C3FFD1"/>
    <a:srgbClr val="FFFFFF"/>
    <a:srgbClr val="B4E7BF"/>
    <a:srgbClr val="010000"/>
    <a:srgbClr val="9F0000"/>
    <a:srgbClr val="B90000"/>
    <a:srgbClr val="FF5050"/>
    <a:srgbClr val="333333"/>
    <a:srgbClr val="0000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showOutlineIcons="0">
    <p:restoredLeft sz="21197" autoAdjust="0"/>
    <p:restoredTop sz="74593" autoAdjust="0"/>
  </p:normalViewPr>
  <p:slideViewPr>
    <p:cSldViewPr snapToGrid="0">
      <p:cViewPr>
        <p:scale>
          <a:sx n="75" d="100"/>
          <a:sy n="75" d="100"/>
        </p:scale>
        <p:origin x="-920" y="-144"/>
      </p:cViewPr>
      <p:guideLst>
        <p:guide orient="horz" pos="2160"/>
        <p:guide pos="2880"/>
        <p:guide pos="432"/>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50" d="100"/>
        <a:sy n="50" d="100"/>
      </p:scale>
      <p:origin x="0" y="0"/>
    </p:cViewPr>
  </p:sorterViewPr>
  <p:notesViewPr>
    <p:cSldViewPr>
      <p:cViewPr varScale="1">
        <p:scale>
          <a:sx n="59" d="100"/>
          <a:sy n="59" d="100"/>
        </p:scale>
        <p:origin x="-2484" y="-84"/>
      </p:cViewPr>
      <p:guideLst>
        <p:guide orient="horz" pos="2924"/>
        <p:guide pos="2204"/>
      </p:guideLst>
    </p:cSldViewPr>
  </p:notes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1.xml"/><Relationship Id="rId60" Type="http://schemas.openxmlformats.org/officeDocument/2006/relationships/slide" Target="slides/slide57.xml"/><Relationship Id="rId70" Type="http://schemas.openxmlformats.org/officeDocument/2006/relationships/slide" Target="slides/slide67.xml"/><Relationship Id="rId94" Type="http://schemas.openxmlformats.org/officeDocument/2006/relationships/slide" Target="slides/slide91.xml"/><Relationship Id="rId7" Type="http://schemas.openxmlformats.org/officeDocument/2006/relationships/slide" Target="slides/slide4.xml"/><Relationship Id="rId74" Type="http://schemas.openxmlformats.org/officeDocument/2006/relationships/slide" Target="slides/slide71.xml"/><Relationship Id="rId102" Type="http://schemas.openxmlformats.org/officeDocument/2006/relationships/slide" Target="slides/slide99.xml"/><Relationship Id="rId25" Type="http://schemas.openxmlformats.org/officeDocument/2006/relationships/slide" Target="slides/slide22.xml"/><Relationship Id="rId106" Type="http://schemas.openxmlformats.org/officeDocument/2006/relationships/slide" Target="slides/slide103.xml"/><Relationship Id="rId96" Type="http://schemas.openxmlformats.org/officeDocument/2006/relationships/slide" Target="slides/slide93.xml"/><Relationship Id="rId10" Type="http://schemas.openxmlformats.org/officeDocument/2006/relationships/slide" Target="slides/slide7.xml"/><Relationship Id="rId50" Type="http://schemas.openxmlformats.org/officeDocument/2006/relationships/slide" Target="slides/slide47.xml"/><Relationship Id="rId17" Type="http://schemas.openxmlformats.org/officeDocument/2006/relationships/slide" Target="slides/slide14.xml"/><Relationship Id="rId107" Type="http://schemas.openxmlformats.org/officeDocument/2006/relationships/notesMaster" Target="notesMasters/notesMaster1.xml"/><Relationship Id="rId71" Type="http://schemas.openxmlformats.org/officeDocument/2006/relationships/slide" Target="slides/slide68.xml"/><Relationship Id="rId4" Type="http://schemas.openxmlformats.org/officeDocument/2006/relationships/slide" Target="slides/slide1.xml"/><Relationship Id="rId28" Type="http://schemas.openxmlformats.org/officeDocument/2006/relationships/slide" Target="slides/slide25.xml"/><Relationship Id="rId89" Type="http://schemas.openxmlformats.org/officeDocument/2006/relationships/slide" Target="slides/slide86.xml"/><Relationship Id="rId88" Type="http://schemas.openxmlformats.org/officeDocument/2006/relationships/slide" Target="slides/slide85.xml"/><Relationship Id="rId82" Type="http://schemas.openxmlformats.org/officeDocument/2006/relationships/slide" Target="slides/slide79.xml"/><Relationship Id="rId69" Type="http://schemas.openxmlformats.org/officeDocument/2006/relationships/slide" Target="slides/slide66.xml"/><Relationship Id="rId38" Type="http://schemas.openxmlformats.org/officeDocument/2006/relationships/slide" Target="slides/slide35.xml"/><Relationship Id="rId20" Type="http://schemas.openxmlformats.org/officeDocument/2006/relationships/slide" Target="slides/slide17.xml"/><Relationship Id="rId2" Type="http://schemas.openxmlformats.org/officeDocument/2006/relationships/slideMaster" Target="slideMasters/slideMaster2.xml"/><Relationship Id="rId72" Type="http://schemas.openxmlformats.org/officeDocument/2006/relationships/slide" Target="slides/slide69.xml"/><Relationship Id="rId35" Type="http://schemas.openxmlformats.org/officeDocument/2006/relationships/slide" Target="slides/slide32.xml"/><Relationship Id="rId75" Type="http://schemas.openxmlformats.org/officeDocument/2006/relationships/slide" Target="slides/slide72.xml"/><Relationship Id="rId80" Type="http://schemas.openxmlformats.org/officeDocument/2006/relationships/slide" Target="slides/slide77.xml"/><Relationship Id="rId31" Type="http://schemas.openxmlformats.org/officeDocument/2006/relationships/slide" Target="slides/slide28.xml"/><Relationship Id="rId62" Type="http://schemas.openxmlformats.org/officeDocument/2006/relationships/slide" Target="slides/slide59.xml"/><Relationship Id="rId79" Type="http://schemas.openxmlformats.org/officeDocument/2006/relationships/slide" Target="slides/slide76.xml"/><Relationship Id="rId97" Type="http://schemas.openxmlformats.org/officeDocument/2006/relationships/slide" Target="slides/slide94.xml"/><Relationship Id="rId111" Type="http://schemas.openxmlformats.org/officeDocument/2006/relationships/viewProps" Target="viewProps.xml"/><Relationship Id="rId98" Type="http://schemas.openxmlformats.org/officeDocument/2006/relationships/slide" Target="slides/slide95.xml"/><Relationship Id="rId1" Type="http://schemas.openxmlformats.org/officeDocument/2006/relationships/slideMaster" Target="slideMasters/slideMaster1.xml"/><Relationship Id="rId24" Type="http://schemas.openxmlformats.org/officeDocument/2006/relationships/slide" Target="slides/slide21.xml"/><Relationship Id="rId47" Type="http://schemas.openxmlformats.org/officeDocument/2006/relationships/slide" Target="slides/slide44.xml"/><Relationship Id="rId56" Type="http://schemas.openxmlformats.org/officeDocument/2006/relationships/slide" Target="slides/slide53.xml"/><Relationship Id="rId48" Type="http://schemas.openxmlformats.org/officeDocument/2006/relationships/slide" Target="slides/slide45.xml"/><Relationship Id="rId32" Type="http://schemas.openxmlformats.org/officeDocument/2006/relationships/slide" Target="slides/slide29.xml"/><Relationship Id="rId13" Type="http://schemas.openxmlformats.org/officeDocument/2006/relationships/slide" Target="slides/slide10.xml"/><Relationship Id="rId52" Type="http://schemas.openxmlformats.org/officeDocument/2006/relationships/slide" Target="slides/slide49.xml"/><Relationship Id="rId54" Type="http://schemas.openxmlformats.org/officeDocument/2006/relationships/slide" Target="slides/slide51.xml"/><Relationship Id="rId101" Type="http://schemas.openxmlformats.org/officeDocument/2006/relationships/slide" Target="slides/slide98.xml"/><Relationship Id="rId23" Type="http://schemas.openxmlformats.org/officeDocument/2006/relationships/slide" Target="slides/slide20.xml"/><Relationship Id="rId61" Type="http://schemas.openxmlformats.org/officeDocument/2006/relationships/slide" Target="slides/slide58.xml"/><Relationship Id="rId53" Type="http://schemas.openxmlformats.org/officeDocument/2006/relationships/slide" Target="slides/slide50.xml"/><Relationship Id="rId84" Type="http://schemas.openxmlformats.org/officeDocument/2006/relationships/slide" Target="slides/slide81.xml"/><Relationship Id="rId30" Type="http://schemas.openxmlformats.org/officeDocument/2006/relationships/slide" Target="slides/slide27.xml"/><Relationship Id="rId29" Type="http://schemas.openxmlformats.org/officeDocument/2006/relationships/slide" Target="slides/slide26.xml"/><Relationship Id="rId83" Type="http://schemas.openxmlformats.org/officeDocument/2006/relationships/slide" Target="slides/slide80.xml"/><Relationship Id="rId41" Type="http://schemas.openxmlformats.org/officeDocument/2006/relationships/slide" Target="slides/slide38.xml"/><Relationship Id="rId5" Type="http://schemas.openxmlformats.org/officeDocument/2006/relationships/slide" Target="slides/slide2.xml"/><Relationship Id="rId22" Type="http://schemas.openxmlformats.org/officeDocument/2006/relationships/slide" Target="slides/slide19.xml"/><Relationship Id="rId95" Type="http://schemas.openxmlformats.org/officeDocument/2006/relationships/slide" Target="slides/slide92.xml"/><Relationship Id="rId39" Type="http://schemas.openxmlformats.org/officeDocument/2006/relationships/slide" Target="slides/slide36.xml"/><Relationship Id="rId43" Type="http://schemas.openxmlformats.org/officeDocument/2006/relationships/slide" Target="slides/slide40.xml"/><Relationship Id="rId104" Type="http://schemas.openxmlformats.org/officeDocument/2006/relationships/slide" Target="slides/slide101.xml"/><Relationship Id="rId90" Type="http://schemas.openxmlformats.org/officeDocument/2006/relationships/slide" Target="slides/slide87.xml"/><Relationship Id="rId77" Type="http://schemas.openxmlformats.org/officeDocument/2006/relationships/slide" Target="slides/slide74.xml"/><Relationship Id="rId63" Type="http://schemas.openxmlformats.org/officeDocument/2006/relationships/slide" Target="slides/slide60.xml"/><Relationship Id="rId85" Type="http://schemas.openxmlformats.org/officeDocument/2006/relationships/slide" Target="slides/slide82.xml"/><Relationship Id="rId105" Type="http://schemas.openxmlformats.org/officeDocument/2006/relationships/slide" Target="slides/slide102.xml"/><Relationship Id="rId9" Type="http://schemas.openxmlformats.org/officeDocument/2006/relationships/slide" Target="slides/slide6.xml"/><Relationship Id="rId18" Type="http://schemas.openxmlformats.org/officeDocument/2006/relationships/slide" Target="slides/slide15.xml"/><Relationship Id="rId27" Type="http://schemas.openxmlformats.org/officeDocument/2006/relationships/slide" Target="slides/slide24.xml"/><Relationship Id="rId99" Type="http://schemas.openxmlformats.org/officeDocument/2006/relationships/slide" Target="slides/slide96.xml"/><Relationship Id="rId14" Type="http://schemas.openxmlformats.org/officeDocument/2006/relationships/slide" Target="slides/slide11.xml"/><Relationship Id="rId103" Type="http://schemas.openxmlformats.org/officeDocument/2006/relationships/slide" Target="slides/slide100.xml"/><Relationship Id="rId92" Type="http://schemas.openxmlformats.org/officeDocument/2006/relationships/slide" Target="slides/slide89.xml"/><Relationship Id="rId45" Type="http://schemas.openxmlformats.org/officeDocument/2006/relationships/slide" Target="slides/slide42.xml"/><Relationship Id="rId58" Type="http://schemas.openxmlformats.org/officeDocument/2006/relationships/slide" Target="slides/slide55.xml"/><Relationship Id="rId42" Type="http://schemas.openxmlformats.org/officeDocument/2006/relationships/slide" Target="slides/slide39.xml"/><Relationship Id="rId73" Type="http://schemas.openxmlformats.org/officeDocument/2006/relationships/slide" Target="slides/slide70.xml"/><Relationship Id="rId87" Type="http://schemas.openxmlformats.org/officeDocument/2006/relationships/slide" Target="slides/slide84.xml"/><Relationship Id="rId6" Type="http://schemas.openxmlformats.org/officeDocument/2006/relationships/slide" Target="slides/slide3.xml"/><Relationship Id="rId49" Type="http://schemas.openxmlformats.org/officeDocument/2006/relationships/slide" Target="slides/slide46.xml"/><Relationship Id="rId44" Type="http://schemas.openxmlformats.org/officeDocument/2006/relationships/slide" Target="slides/slide41.xml"/><Relationship Id="rId112" Type="http://schemas.openxmlformats.org/officeDocument/2006/relationships/theme" Target="theme/theme1.xml"/><Relationship Id="rId19" Type="http://schemas.openxmlformats.org/officeDocument/2006/relationships/slide" Target="slides/slide16.xml"/><Relationship Id="rId57" Type="http://schemas.openxmlformats.org/officeDocument/2006/relationships/slide" Target="slides/slide54.xml"/><Relationship Id="rId109" Type="http://schemas.openxmlformats.org/officeDocument/2006/relationships/printerSettings" Target="printerSettings/printerSettings1.bin"/><Relationship Id="rId46" Type="http://schemas.openxmlformats.org/officeDocument/2006/relationships/slide" Target="slides/slide43.xml"/><Relationship Id="rId86" Type="http://schemas.openxmlformats.org/officeDocument/2006/relationships/slide" Target="slides/slide83.xml"/><Relationship Id="rId59" Type="http://schemas.openxmlformats.org/officeDocument/2006/relationships/slide" Target="slides/slide56.xml"/><Relationship Id="rId51" Type="http://schemas.openxmlformats.org/officeDocument/2006/relationships/slide" Target="slides/slide48.xml"/><Relationship Id="rId66" Type="http://schemas.openxmlformats.org/officeDocument/2006/relationships/slide" Target="slides/slide63.xml"/><Relationship Id="rId55" Type="http://schemas.openxmlformats.org/officeDocument/2006/relationships/slide" Target="slides/slide52.xml"/><Relationship Id="rId34" Type="http://schemas.openxmlformats.org/officeDocument/2006/relationships/slide" Target="slides/slide31.xml"/><Relationship Id="rId81" Type="http://schemas.openxmlformats.org/officeDocument/2006/relationships/slide" Target="slides/slide78.xml"/><Relationship Id="rId40" Type="http://schemas.openxmlformats.org/officeDocument/2006/relationships/slide" Target="slides/slide37.xml"/><Relationship Id="rId36" Type="http://schemas.openxmlformats.org/officeDocument/2006/relationships/slide" Target="slides/slide33.xml"/><Relationship Id="rId76" Type="http://schemas.openxmlformats.org/officeDocument/2006/relationships/slide" Target="slides/slide73.xml"/><Relationship Id="rId8" Type="http://schemas.openxmlformats.org/officeDocument/2006/relationships/slide" Target="slides/slide5.xml"/><Relationship Id="rId65" Type="http://schemas.openxmlformats.org/officeDocument/2006/relationships/slide" Target="slides/slide62.xml"/><Relationship Id="rId67" Type="http://schemas.openxmlformats.org/officeDocument/2006/relationships/slide" Target="slides/slide64.xml"/><Relationship Id="rId37" Type="http://schemas.openxmlformats.org/officeDocument/2006/relationships/slide" Target="slides/slide34.xml"/><Relationship Id="rId110" Type="http://schemas.openxmlformats.org/officeDocument/2006/relationships/presProps" Target="presProps.xml"/><Relationship Id="rId113" Type="http://schemas.openxmlformats.org/officeDocument/2006/relationships/tableStyles" Target="tableStyles.xml"/><Relationship Id="rId12" Type="http://schemas.openxmlformats.org/officeDocument/2006/relationships/slide" Target="slides/slide9.xml"/><Relationship Id="rId108" Type="http://schemas.openxmlformats.org/officeDocument/2006/relationships/handoutMaster" Target="handoutMasters/handoutMaster1.xml"/><Relationship Id="rId3" Type="http://schemas.openxmlformats.org/officeDocument/2006/relationships/slideMaster" Target="slideMasters/slideMaster3.xml"/><Relationship Id="rId26" Type="http://schemas.openxmlformats.org/officeDocument/2006/relationships/slide" Target="slides/slide23.xml"/><Relationship Id="rId100" Type="http://schemas.openxmlformats.org/officeDocument/2006/relationships/slide" Target="slides/slide97.xml"/><Relationship Id="rId11" Type="http://schemas.openxmlformats.org/officeDocument/2006/relationships/slide" Target="slides/slide8.xml"/><Relationship Id="rId68" Type="http://schemas.openxmlformats.org/officeDocument/2006/relationships/slide" Target="slides/slide65.xml"/><Relationship Id="rId16" Type="http://schemas.openxmlformats.org/officeDocument/2006/relationships/slide" Target="slides/slide13.xml"/><Relationship Id="rId33" Type="http://schemas.openxmlformats.org/officeDocument/2006/relationships/slide" Target="slides/slide30.xml"/><Relationship Id="rId91" Type="http://schemas.openxmlformats.org/officeDocument/2006/relationships/slide" Target="slides/slide88.xml"/><Relationship Id="rId93" Type="http://schemas.openxmlformats.org/officeDocument/2006/relationships/slide" Target="slides/slide90.xml"/><Relationship Id="rId78" Type="http://schemas.openxmlformats.org/officeDocument/2006/relationships/slide" Target="slides/slide75.xml"/><Relationship Id="rId15" Type="http://schemas.openxmlformats.org/officeDocument/2006/relationships/slide" Target="slides/slide12.xml"/><Relationship Id="rId21"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fx\hci\tunables\user-study\t2-analysis-0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Mean Parameter Changes </a:t>
            </a:r>
            <a:br>
              <a:rPr lang="en-US"/>
            </a:br>
            <a:r>
              <a:rPr lang="en-US"/>
              <a:t>Tested per Minute</a:t>
            </a:r>
          </a:p>
        </c:rich>
      </c:tx>
      <c:layout/>
    </c:title>
    <c:plotArea>
      <c:layout/>
      <c:barChart>
        <c:barDir val="col"/>
        <c:grouping val="clustered"/>
        <c:ser>
          <c:idx val="0"/>
          <c:order val="0"/>
          <c:tx>
            <c:v>Control</c:v>
          </c:tx>
          <c:spPr>
            <a:solidFill>
              <a:schemeClr val="accent6">
                <a:lumMod val="50000"/>
              </a:schemeClr>
            </a:solidFill>
          </c:spPr>
          <c:dLbls>
            <c:numFmt formatCode="#,##0.00" sourceLinked="0"/>
            <c:dLblPos val="outEnd"/>
            <c:showVal val="1"/>
          </c:dLbls>
          <c:errBars>
            <c:errBarType val="both"/>
            <c:errValType val="cust"/>
            <c:plus>
              <c:numRef>
                <c:f>Sheet3!$B$4</c:f>
                <c:numCache>
                  <c:formatCode>General</c:formatCode>
                  <c:ptCount val="1"/>
                  <c:pt idx="0">
                    <c:v>0.156041280128953</c:v>
                  </c:pt>
                </c:numCache>
              </c:numRef>
            </c:plus>
            <c:minus>
              <c:numRef>
                <c:f>Sheet3!$B$4</c:f>
                <c:numCache>
                  <c:formatCode>General</c:formatCode>
                  <c:ptCount val="1"/>
                  <c:pt idx="0">
                    <c:v>0.156041280128953</c:v>
                  </c:pt>
                </c:numCache>
              </c:numRef>
            </c:minus>
          </c:errBars>
          <c:val>
            <c:numRef>
              <c:f>Sheet3!$B$2</c:f>
              <c:numCache>
                <c:formatCode>General</c:formatCode>
                <c:ptCount val="1"/>
                <c:pt idx="0">
                  <c:v>2.59710170424947</c:v>
                </c:pt>
              </c:numCache>
            </c:numRef>
          </c:val>
        </c:ser>
        <c:ser>
          <c:idx val="1"/>
          <c:order val="1"/>
          <c:tx>
            <c:v>Juxtapose</c:v>
          </c:tx>
          <c:dLbls>
            <c:dLbl>
              <c:idx val="0"/>
              <c:layout>
                <c:manualLayout>
                  <c:x val="0.00935678270479348"/>
                  <c:y val="-0.135251068998379"/>
                </c:manualLayout>
              </c:layout>
              <c:dLblPos val="outEnd"/>
              <c:showVal val="1"/>
            </c:dLbl>
            <c:numFmt formatCode="#,##0.00" sourceLinked="0"/>
            <c:dLblPos val="outEnd"/>
            <c:showVal val="1"/>
          </c:dLbls>
          <c:errBars>
            <c:errBarType val="both"/>
            <c:errValType val="cust"/>
            <c:plus>
              <c:numRef>
                <c:f>Sheet3!$C$4</c:f>
                <c:numCache>
                  <c:formatCode>General</c:formatCode>
                  <c:ptCount val="1"/>
                  <c:pt idx="0">
                    <c:v>13.45497181278265</c:v>
                  </c:pt>
                </c:numCache>
              </c:numRef>
            </c:plus>
            <c:minus>
              <c:numRef>
                <c:f>Sheet3!$C$4</c:f>
                <c:numCache>
                  <c:formatCode>General</c:formatCode>
                  <c:ptCount val="1"/>
                  <c:pt idx="0">
                    <c:v>13.45497181278265</c:v>
                  </c:pt>
                </c:numCache>
              </c:numRef>
            </c:minus>
          </c:errBars>
          <c:val>
            <c:numRef>
              <c:f>Sheet3!$C$2</c:f>
              <c:numCache>
                <c:formatCode>General</c:formatCode>
                <c:ptCount val="1"/>
                <c:pt idx="0">
                  <c:v>64.26042687042325</c:v>
                </c:pt>
              </c:numCache>
            </c:numRef>
          </c:val>
        </c:ser>
        <c:axId val="529881752"/>
        <c:axId val="529884888"/>
      </c:barChart>
      <c:catAx>
        <c:axId val="529881752"/>
        <c:scaling>
          <c:orientation val="minMax"/>
        </c:scaling>
        <c:delete val="1"/>
        <c:axPos val="b"/>
        <c:tickLblPos val="nextTo"/>
        <c:crossAx val="529884888"/>
        <c:crosses val="autoZero"/>
        <c:auto val="1"/>
        <c:lblAlgn val="ctr"/>
        <c:lblOffset val="100"/>
      </c:catAx>
      <c:valAx>
        <c:axId val="529884888"/>
        <c:scaling>
          <c:orientation val="minMax"/>
        </c:scaling>
        <c:axPos val="l"/>
        <c:majorGridlines/>
        <c:title>
          <c:tx>
            <c:rich>
              <a:bodyPr rot="-5400000" vert="horz"/>
              <a:lstStyle/>
              <a:p>
                <a:pPr>
                  <a:defRPr/>
                </a:pPr>
                <a:r>
                  <a:rPr lang="en-US"/>
                  <a:t>Changes/minute</a:t>
                </a:r>
              </a:p>
            </c:rich>
          </c:tx>
          <c:layout/>
        </c:title>
        <c:numFmt formatCode="General" sourceLinked="1"/>
        <c:tickLblPos val="nextTo"/>
        <c:crossAx val="529881752"/>
        <c:crosses val="autoZero"/>
        <c:crossBetween val="between"/>
      </c:valAx>
    </c:plotArea>
    <c:legend>
      <c:legendPos val="r"/>
      <c:layout/>
    </c:legend>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
  <c:chart>
    <c:title>
      <c:tx>
        <c:rich>
          <a:bodyPr/>
          <a:lstStyle/>
          <a:p>
            <a:pPr>
              <a:defRPr/>
            </a:pPr>
            <a:r>
              <a:rPr lang="en-US"/>
              <a:t>Tree Matching Task:</a:t>
            </a:r>
            <a:br>
              <a:rPr lang="en-US"/>
            </a:br>
            <a:r>
              <a:rPr lang="en-US"/>
              <a:t>Mean Completion Times by Tree</a:t>
            </a:r>
          </a:p>
        </c:rich>
      </c:tx>
      <c:layout/>
    </c:title>
    <c:plotArea>
      <c:layout/>
      <c:barChart>
        <c:barDir val="col"/>
        <c:grouping val="clustered"/>
        <c:ser>
          <c:idx val="0"/>
          <c:order val="0"/>
          <c:tx>
            <c:strRef>
              <c:f>Sheet2!$M$38</c:f>
              <c:strCache>
                <c:ptCount val="1"/>
                <c:pt idx="0">
                  <c:v>Control</c:v>
                </c:pt>
              </c:strCache>
            </c:strRef>
          </c:tx>
          <c:spPr>
            <a:solidFill>
              <a:srgbClr val="37749A"/>
            </a:solidFill>
          </c:spPr>
          <c:errBars>
            <c:errBarType val="both"/>
            <c:errValType val="cust"/>
            <c:plus>
              <c:numRef>
                <c:f>Sheet2!$Q$39:$Q$42</c:f>
                <c:numCache>
                  <c:formatCode>General</c:formatCode>
                  <c:ptCount val="4"/>
                  <c:pt idx="0">
                    <c:v>21.43923097967834</c:v>
                  </c:pt>
                  <c:pt idx="1">
                    <c:v>19.44465079255589</c:v>
                  </c:pt>
                  <c:pt idx="2">
                    <c:v>52.06258105087581</c:v>
                  </c:pt>
                  <c:pt idx="3">
                    <c:v>36.66438490300334</c:v>
                  </c:pt>
                </c:numCache>
              </c:numRef>
            </c:plus>
            <c:minus>
              <c:numRef>
                <c:f>Sheet2!$Q$39:$Q$42</c:f>
                <c:numCache>
                  <c:formatCode>General</c:formatCode>
                  <c:ptCount val="4"/>
                  <c:pt idx="0">
                    <c:v>21.43923097967834</c:v>
                  </c:pt>
                  <c:pt idx="1">
                    <c:v>19.44465079255589</c:v>
                  </c:pt>
                  <c:pt idx="2">
                    <c:v>52.06258105087581</c:v>
                  </c:pt>
                  <c:pt idx="3">
                    <c:v>36.66438490300334</c:v>
                  </c:pt>
                </c:numCache>
              </c:numRef>
            </c:minus>
          </c:errBars>
          <c:cat>
            <c:strRef>
              <c:f>Sheet2!$L$39:$L$42</c:f>
              <c:strCache>
                <c:ptCount val="4"/>
                <c:pt idx="0">
                  <c:v>Tree 1</c:v>
                </c:pt>
                <c:pt idx="1">
                  <c:v>Tree 2</c:v>
                </c:pt>
                <c:pt idx="2">
                  <c:v>Tree 3</c:v>
                </c:pt>
                <c:pt idx="3">
                  <c:v>Tree 4</c:v>
                </c:pt>
              </c:strCache>
            </c:strRef>
          </c:cat>
          <c:val>
            <c:numRef>
              <c:f>Sheet2!$M$39:$M$42</c:f>
              <c:numCache>
                <c:formatCode>General</c:formatCode>
                <c:ptCount val="4"/>
                <c:pt idx="0">
                  <c:v>153.375</c:v>
                </c:pt>
                <c:pt idx="1">
                  <c:v>198.1666666666666</c:v>
                </c:pt>
                <c:pt idx="2">
                  <c:v>325.888888888889</c:v>
                </c:pt>
                <c:pt idx="3">
                  <c:v>302.4615384615323</c:v>
                </c:pt>
              </c:numCache>
            </c:numRef>
          </c:val>
        </c:ser>
        <c:ser>
          <c:idx val="1"/>
          <c:order val="1"/>
          <c:tx>
            <c:strRef>
              <c:f>Sheet2!$N$38</c:f>
              <c:strCache>
                <c:ptCount val="1"/>
                <c:pt idx="0">
                  <c:v>Juxtapose</c:v>
                </c:pt>
              </c:strCache>
            </c:strRef>
          </c:tx>
          <c:errBars>
            <c:errBarType val="both"/>
            <c:errValType val="cust"/>
            <c:plus>
              <c:numRef>
                <c:f>Sheet2!$R$39:$R$42</c:f>
                <c:numCache>
                  <c:formatCode>General</c:formatCode>
                  <c:ptCount val="4"/>
                  <c:pt idx="0">
                    <c:v>42.0095227299716</c:v>
                  </c:pt>
                  <c:pt idx="1">
                    <c:v>16.61604053408342</c:v>
                  </c:pt>
                  <c:pt idx="2">
                    <c:v>19.76528944049813</c:v>
                  </c:pt>
                  <c:pt idx="3">
                    <c:v>24.14415043028022</c:v>
                  </c:pt>
                </c:numCache>
              </c:numRef>
            </c:plus>
            <c:minus>
              <c:numRef>
                <c:f>Sheet2!$R$39:$R$42</c:f>
                <c:numCache>
                  <c:formatCode>General</c:formatCode>
                  <c:ptCount val="4"/>
                  <c:pt idx="0">
                    <c:v>42.0095227299716</c:v>
                  </c:pt>
                  <c:pt idx="1">
                    <c:v>16.61604053408342</c:v>
                  </c:pt>
                  <c:pt idx="2">
                    <c:v>19.76528944049813</c:v>
                  </c:pt>
                  <c:pt idx="3">
                    <c:v>24.14415043028022</c:v>
                  </c:pt>
                </c:numCache>
              </c:numRef>
            </c:minus>
          </c:errBars>
          <c:cat>
            <c:strRef>
              <c:f>Sheet2!$L$39:$L$42</c:f>
              <c:strCache>
                <c:ptCount val="4"/>
                <c:pt idx="0">
                  <c:v>Tree 1</c:v>
                </c:pt>
                <c:pt idx="1">
                  <c:v>Tree 2</c:v>
                </c:pt>
                <c:pt idx="2">
                  <c:v>Tree 3</c:v>
                </c:pt>
                <c:pt idx="3">
                  <c:v>Tree 4</c:v>
                </c:pt>
              </c:strCache>
            </c:strRef>
          </c:cat>
          <c:val>
            <c:numRef>
              <c:f>Sheet2!$N$39:$N$42</c:f>
              <c:numCache>
                <c:formatCode>General</c:formatCode>
                <c:ptCount val="4"/>
                <c:pt idx="0">
                  <c:v>172.0</c:v>
                </c:pt>
                <c:pt idx="1">
                  <c:v>166.75</c:v>
                </c:pt>
                <c:pt idx="2">
                  <c:v>160.0</c:v>
                </c:pt>
                <c:pt idx="3">
                  <c:v>132.8</c:v>
                </c:pt>
              </c:numCache>
            </c:numRef>
          </c:val>
        </c:ser>
        <c:axId val="530046040"/>
        <c:axId val="530049096"/>
      </c:barChart>
      <c:catAx>
        <c:axId val="530046040"/>
        <c:scaling>
          <c:orientation val="minMax"/>
        </c:scaling>
        <c:axPos val="b"/>
        <c:tickLblPos val="nextTo"/>
        <c:crossAx val="530049096"/>
        <c:crosses val="autoZero"/>
        <c:auto val="1"/>
        <c:lblAlgn val="ctr"/>
        <c:lblOffset val="100"/>
      </c:catAx>
      <c:valAx>
        <c:axId val="530049096"/>
        <c:scaling>
          <c:orientation val="minMax"/>
        </c:scaling>
        <c:axPos val="l"/>
        <c:majorGridlines/>
        <c:title>
          <c:tx>
            <c:rich>
              <a:bodyPr rot="-5400000" vert="horz"/>
              <a:lstStyle/>
              <a:p>
                <a:pPr>
                  <a:defRPr/>
                </a:pPr>
                <a:r>
                  <a:rPr lang="en-US"/>
                  <a:t>seconds</a:t>
                </a:r>
              </a:p>
            </c:rich>
          </c:tx>
          <c:layout/>
        </c:title>
        <c:numFmt formatCode="General" sourceLinked="1"/>
        <c:tickLblPos val="nextTo"/>
        <c:crossAx val="530046040"/>
        <c:crosses val="autoZero"/>
        <c:crossBetween val="between"/>
      </c:valAx>
    </c:plotArea>
    <c:legend>
      <c:legendPos val="r"/>
      <c:layout/>
    </c:legend>
    <c:plotVisOnly val="1"/>
  </c:chart>
  <c:txPr>
    <a:bodyPr/>
    <a:lstStyle/>
    <a:p>
      <a:pPr>
        <a:defRPr sz="1800"/>
      </a:pPr>
      <a:endParaRPr lang="en-US"/>
    </a:p>
  </c:txPr>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7" name="Rectangle 3"/>
          <p:cNvSpPr>
            <a:spLocks noGrp="1" noChangeArrowheads="1"/>
          </p:cNvSpPr>
          <p:nvPr>
            <p:ph type="dt" sz="quarter"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31748" name="Rectangle 4"/>
          <p:cNvSpPr>
            <a:spLocks noGrp="1" noChangeArrowheads="1"/>
          </p:cNvSpPr>
          <p:nvPr>
            <p:ph type="ftr" sz="quarter" idx="2"/>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31749" name="Rectangle 5"/>
          <p:cNvSpPr>
            <a:spLocks noGrp="1" noChangeArrowheads="1"/>
          </p:cNvSpPr>
          <p:nvPr>
            <p:ph type="sldNum" sz="quarter" idx="3"/>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D30B5A3C-9585-418B-B4C4-EF16093D8B0D}"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5" name="Rectangle 3"/>
          <p:cNvSpPr>
            <a:spLocks noGrp="1" noChangeArrowheads="1"/>
          </p:cNvSpPr>
          <p:nvPr>
            <p:ph type="dt" idx="1"/>
          </p:nvPr>
        </p:nvSpPr>
        <p:spPr bwMode="auto">
          <a:xfrm>
            <a:off x="3963541" y="0"/>
            <a:ext cx="3032641" cy="463571"/>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lvl1pPr algn="r" defTabSz="930437" eaLnBrk="1" hangingPunct="1">
              <a:defRPr sz="1200" b="0">
                <a:ea typeface="굴림" pitchFamily="34" charset="-127"/>
              </a:defRPr>
            </a:lvl1pPr>
          </a:lstStyle>
          <a:p>
            <a:pPr>
              <a:defRPr/>
            </a:pPr>
            <a:endParaRPr lang="en-US" altLang="ko-KR"/>
          </a:p>
        </p:txBody>
      </p:sp>
      <p:sp>
        <p:nvSpPr>
          <p:cNvPr id="84996" name="Rectangle 4"/>
          <p:cNvSpPr>
            <a:spLocks noGrp="1" noRot="1" noChangeAspect="1" noChangeArrowheads="1" noTextEdit="1"/>
          </p:cNvSpPr>
          <p:nvPr>
            <p:ph type="sldImg" idx="2"/>
          </p:nvPr>
        </p:nvSpPr>
        <p:spPr bwMode="auto">
          <a:xfrm>
            <a:off x="1177925" y="696913"/>
            <a:ext cx="4641850" cy="3481387"/>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700074" y="4410065"/>
            <a:ext cx="5597553" cy="4176744"/>
          </a:xfrm>
          <a:prstGeom prst="rect">
            <a:avLst/>
          </a:prstGeom>
          <a:noFill/>
          <a:ln w="9525">
            <a:noFill/>
            <a:miter lim="800000"/>
            <a:headEnd/>
            <a:tailEnd/>
          </a:ln>
          <a:effectLst/>
        </p:spPr>
        <p:txBody>
          <a:bodyPr vert="horz" wrap="square" lIns="93015" tIns="46509" rIns="93015" bIns="46509" numCol="1" anchor="t" anchorCtr="0" compatLnSpc="1">
            <a:prstTxWarp prst="textNoShape">
              <a:avLst/>
            </a:prstTxWarp>
          </a:bodyPr>
          <a:lstStyle/>
          <a:p>
            <a:pPr lvl="0"/>
            <a:r>
              <a:rPr lang="en-US" altLang="ko-KR" noProof="0" smtClean="0"/>
              <a:t>Click to edit Master text styles</a:t>
            </a:r>
          </a:p>
          <a:p>
            <a:pPr lvl="1"/>
            <a:r>
              <a:rPr lang="en-US" altLang="ko-KR" noProof="0" smtClean="0"/>
              <a:t>Second level</a:t>
            </a:r>
          </a:p>
          <a:p>
            <a:pPr lvl="2"/>
            <a:r>
              <a:rPr lang="en-US" altLang="ko-KR" noProof="0" smtClean="0"/>
              <a:t>Third level</a:t>
            </a:r>
          </a:p>
          <a:p>
            <a:pPr lvl="3"/>
            <a:r>
              <a:rPr lang="en-US" altLang="ko-KR" noProof="0" smtClean="0"/>
              <a:t>Fourth level</a:t>
            </a:r>
          </a:p>
          <a:p>
            <a:pPr lvl="4"/>
            <a:r>
              <a:rPr lang="en-US" altLang="ko-KR" noProof="0" smtClean="0"/>
              <a:t>Fifth level</a:t>
            </a:r>
          </a:p>
        </p:txBody>
      </p:sp>
      <p:sp>
        <p:nvSpPr>
          <p:cNvPr id="23558" name="Rectangle 6"/>
          <p:cNvSpPr>
            <a:spLocks noGrp="1" noChangeArrowheads="1"/>
          </p:cNvSpPr>
          <p:nvPr>
            <p:ph type="ftr" sz="quarter" idx="4"/>
          </p:nvPr>
        </p:nvSpPr>
        <p:spPr bwMode="auto">
          <a:xfrm>
            <a:off x="0"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defTabSz="930437" eaLnBrk="1" hangingPunct="1">
              <a:defRPr sz="1200" b="0">
                <a:ea typeface="굴림" pitchFamily="34" charset="-127"/>
              </a:defRPr>
            </a:lvl1pPr>
          </a:lstStyle>
          <a:p>
            <a:pPr>
              <a:defRPr/>
            </a:pPr>
            <a:endParaRPr lang="en-US" altLang="ko-KR"/>
          </a:p>
        </p:txBody>
      </p:sp>
      <p:sp>
        <p:nvSpPr>
          <p:cNvPr id="23559" name="Rectangle 7"/>
          <p:cNvSpPr>
            <a:spLocks noGrp="1" noChangeArrowheads="1"/>
          </p:cNvSpPr>
          <p:nvPr>
            <p:ph type="sldNum" sz="quarter" idx="5"/>
          </p:nvPr>
        </p:nvSpPr>
        <p:spPr bwMode="auto">
          <a:xfrm>
            <a:off x="3963541" y="8818595"/>
            <a:ext cx="3032641" cy="463571"/>
          </a:xfrm>
          <a:prstGeom prst="rect">
            <a:avLst/>
          </a:prstGeom>
          <a:noFill/>
          <a:ln w="9525">
            <a:noFill/>
            <a:miter lim="800000"/>
            <a:headEnd/>
            <a:tailEnd/>
          </a:ln>
          <a:effectLst/>
        </p:spPr>
        <p:txBody>
          <a:bodyPr vert="horz" wrap="square" lIns="93015" tIns="46509" rIns="93015" bIns="46509" numCol="1" anchor="b" anchorCtr="0" compatLnSpc="1">
            <a:prstTxWarp prst="textNoShape">
              <a:avLst/>
            </a:prstTxWarp>
          </a:bodyPr>
          <a:lstStyle>
            <a:lvl1pPr algn="r" defTabSz="930437" eaLnBrk="1" hangingPunct="1">
              <a:defRPr sz="1200" b="0">
                <a:ea typeface="굴림" pitchFamily="34" charset="-127"/>
              </a:defRPr>
            </a:lvl1pPr>
          </a:lstStyle>
          <a:p>
            <a:pPr>
              <a:defRPr/>
            </a:pPr>
            <a:fld id="{B9D79B93-1C06-49B4-A3F5-6DF022B153A0}" type="slidenum">
              <a:rPr lang="ko-KR" altLang="en-US"/>
              <a:pPr>
                <a:defRPr/>
              </a:pPr>
              <a:t>‹#›</a:t>
            </a:fld>
            <a:endParaRPr lang="en-US" altLang="ko-KR"/>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Neutra Text" pitchFamily="50" charset="0"/>
        <a:ea typeface="+mn-ea"/>
        <a:cs typeface="+mn-cs"/>
      </a:defRPr>
    </a:lvl1pPr>
    <a:lvl2pPr marL="457200" algn="l" rtl="0" eaLnBrk="0" fontAlgn="base" hangingPunct="0">
      <a:spcBef>
        <a:spcPct val="30000"/>
      </a:spcBef>
      <a:spcAft>
        <a:spcPct val="0"/>
      </a:spcAft>
      <a:defRPr sz="1200" kern="1200">
        <a:solidFill>
          <a:schemeClr val="tx1"/>
        </a:solidFill>
        <a:latin typeface="Neutra Text" pitchFamily="50" charset="0"/>
        <a:ea typeface="+mn-ea"/>
        <a:cs typeface="+mn-cs"/>
      </a:defRPr>
    </a:lvl2pPr>
    <a:lvl3pPr marL="914400" algn="l" rtl="0" eaLnBrk="0" fontAlgn="base" hangingPunct="0">
      <a:spcBef>
        <a:spcPct val="30000"/>
      </a:spcBef>
      <a:spcAft>
        <a:spcPct val="0"/>
      </a:spcAft>
      <a:defRPr sz="1200" kern="1200">
        <a:solidFill>
          <a:schemeClr val="tx1"/>
        </a:solidFill>
        <a:latin typeface="Neutra Text" pitchFamily="50" charset="0"/>
        <a:ea typeface="+mn-ea"/>
        <a:cs typeface="+mn-cs"/>
      </a:defRPr>
    </a:lvl3pPr>
    <a:lvl4pPr marL="1371600" algn="l" rtl="0" eaLnBrk="0" fontAlgn="base" hangingPunct="0">
      <a:spcBef>
        <a:spcPct val="30000"/>
      </a:spcBef>
      <a:spcAft>
        <a:spcPct val="0"/>
      </a:spcAft>
      <a:defRPr sz="1200" kern="1200">
        <a:solidFill>
          <a:schemeClr val="tx1"/>
        </a:solidFill>
        <a:latin typeface="Neutra Text" pitchFamily="50" charset="0"/>
        <a:ea typeface="+mn-ea"/>
        <a:cs typeface="+mn-cs"/>
      </a:defRPr>
    </a:lvl4pPr>
    <a:lvl5pPr marL="1828800" algn="l" rtl="0" eaLnBrk="0" fontAlgn="base" hangingPunct="0">
      <a:spcBef>
        <a:spcPct val="30000"/>
      </a:spcBef>
      <a:spcAft>
        <a:spcPct val="0"/>
      </a:spcAft>
      <a:defRPr sz="1200" kern="1200">
        <a:solidFill>
          <a:schemeClr val="tx1"/>
        </a:solidFill>
        <a:latin typeface="Neutra Text"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96F06C-6C1A-4C9E-9A53-4592C605E6BD}" type="slidenum">
              <a:rPr lang="ko-KR" altLang="en-US">
                <a:cs typeface="맑은 고딕"/>
              </a:rPr>
              <a:pPr fontAlgn="base">
                <a:spcBef>
                  <a:spcPct val="0"/>
                </a:spcBef>
                <a:spcAft>
                  <a:spcPct val="0"/>
                </a:spcAft>
              </a:pPr>
              <a:t>1</a:t>
            </a:fld>
            <a:endParaRPr lang="en-US" altLang="ko-KR">
              <a:cs typeface="맑은 고딕"/>
            </a:endParaRPr>
          </a:p>
        </p:txBody>
      </p:sp>
      <p:sp>
        <p:nvSpPr>
          <p:cNvPr id="133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3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defRPr/>
            </a:pPr>
            <a:r>
              <a:rPr lang="en-US" dirty="0" smtClean="0"/>
              <a:t>* </a:t>
            </a:r>
            <a:r>
              <a:rPr lang="en-US" dirty="0" err="1" smtClean="0"/>
              <a:t>Diss</a:t>
            </a:r>
            <a:r>
              <a:rPr lang="en-US" baseline="0" dirty="0" smtClean="0"/>
              <a:t> research: new prototyping tools for  the design of novel user interfaces </a:t>
            </a:r>
            <a:endParaRPr lang="en-US" dirty="0" smtClean="0"/>
          </a:p>
          <a:p>
            <a:pPr>
              <a:spcBef>
                <a:spcPct val="50000"/>
              </a:spcBef>
            </a:pPr>
            <a:endParaRPr lang="en-US" sz="1200"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Interview of 259 designers.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t>
            </a:r>
            <a:r>
              <a:rPr lang="en-US" sz="1200" dirty="0" smtClean="0"/>
              <a:t>there is no built-in way in today’s implementation tools to have two versions of a behavior operating side-by-side”</a:t>
            </a:r>
            <a:r>
              <a:rPr lang="en-US" sz="1200" kern="1200" dirty="0" smtClean="0">
                <a:solidFill>
                  <a:schemeClr val="tx1"/>
                </a:solidFill>
                <a:latin typeface="Neutra Text" pitchFamily="50" charset="0"/>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a:t>
            </a:fld>
            <a:endParaRPr lang="en-US" altLang="ko-K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 all, products do</a:t>
            </a:r>
            <a:r>
              <a:rPr lang="en-US" baseline="0" dirty="0" smtClean="0"/>
              <a:t> make it to market, new websites are published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11</a:t>
            </a:fld>
            <a:endParaRPr lang="en-US" altLang="ko-K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12</a:t>
            </a:fld>
            <a:endParaRPr lang="en-US" altLang="ko-K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err="1" smtClean="0"/>
              <a:t>Myst</a:t>
            </a:r>
            <a:endParaRPr lang="en-US" dirty="0" smtClean="0"/>
          </a:p>
          <a:p>
            <a:r>
              <a:rPr lang="en-US" dirty="0" smtClean="0"/>
              <a:t>Assume desktop centric development</a:t>
            </a:r>
            <a:r>
              <a:rPr lang="en-US" baseline="0" dirty="0" smtClean="0"/>
              <a:t> – </a:t>
            </a:r>
            <a:r>
              <a:rPr lang="en-US" baseline="0" dirty="0" err="1" smtClean="0"/>
              <a:t>i.e</a:t>
            </a:r>
            <a:r>
              <a:rPr lang="en-US" baseline="0" dirty="0" smtClean="0"/>
              <a:t>, you know what I/O is available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13</a:t>
            </a:fld>
            <a:endParaRPr lang="en-US" altLang="ko-K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Enabled Programmers</a:t>
            </a:r>
          </a:p>
          <a:p>
            <a:r>
              <a:rPr lang="en-US" baseline="0" dirty="0" smtClean="0"/>
              <a:t>Not offered: low threshold visual authoring and direct manipulation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14</a:t>
            </a:fld>
            <a:endParaRPr lang="en-US" altLang="ko-K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72DC9C-7C10-6F48-9C8E-DF5F7035CE89}" type="slidenum">
              <a:rPr lang="ko-KR" altLang="en-US"/>
              <a:pPr/>
              <a:t>15</a:t>
            </a:fld>
            <a:endParaRPr lang="en-US" altLang="ko-KR"/>
          </a:p>
        </p:txBody>
      </p:sp>
      <p:sp>
        <p:nvSpPr>
          <p:cNvPr id="2363394" name="Rectangle 2"/>
          <p:cNvSpPr>
            <a:spLocks noGrp="1" noRot="1" noChangeAspect="1" noChangeArrowheads="1" noTextEdit="1"/>
          </p:cNvSpPr>
          <p:nvPr>
            <p:ph type="sldImg"/>
          </p:nvPr>
        </p:nvSpPr>
        <p:spPr>
          <a:ln/>
        </p:spPr>
      </p:sp>
      <p:sp>
        <p:nvSpPr>
          <p:cNvPr id="2363395" name="Rectangle 3"/>
          <p:cNvSpPr>
            <a:spLocks noGrp="1" noChangeArrowheads="1"/>
          </p:cNvSpPr>
          <p:nvPr>
            <p:ph type="body" idx="1"/>
          </p:nvPr>
        </p:nvSpPr>
        <p:spPr/>
        <p:txBody>
          <a:bodyPr/>
          <a:lstStyle/>
          <a:p>
            <a:r>
              <a:rPr lang="en-US" dirty="0" smtClean="0"/>
              <a:t>* leverages the storyboard paradigm</a:t>
            </a:r>
            <a:r>
              <a:rPr lang="en-US" baseline="0" dirty="0" smtClean="0"/>
              <a:t> familiar to</a:t>
            </a:r>
          </a:p>
          <a:p>
            <a:pPr>
              <a:buFontTx/>
              <a:buChar char="•"/>
            </a:pPr>
            <a:r>
              <a:rPr lang="en-US" altLang="ko-KR" dirty="0" smtClean="0">
                <a:ea typeface="굴림" pitchFamily="-65" charset="-127"/>
                <a:cs typeface="굴림" pitchFamily="-65" charset="-127"/>
              </a:rPr>
              <a:t> First to unite both the design of what</a:t>
            </a:r>
            <a:r>
              <a:rPr lang="en-US" altLang="ko-KR" baseline="0" dirty="0" smtClean="0">
                <a:ea typeface="굴림" pitchFamily="-65" charset="-127"/>
                <a:cs typeface="굴림" pitchFamily="-65" charset="-127"/>
              </a:rPr>
              <a:t> a physical device can sense and output, and its dynamic behavior</a:t>
            </a:r>
          </a:p>
          <a:p>
            <a:pPr>
              <a:buFontTx/>
              <a:buChar char="•"/>
            </a:pPr>
            <a:r>
              <a:rPr lang="en-US" altLang="ko-KR" dirty="0" smtClean="0">
                <a:ea typeface="굴림" pitchFamily="-65" charset="-127"/>
                <a:cs typeface="굴림" pitchFamily="-65" charset="-127"/>
              </a:rPr>
              <a:t> </a:t>
            </a:r>
          </a:p>
          <a:p>
            <a:endParaRPr lang="en-US" altLang="ko-KR" dirty="0" smtClean="0">
              <a:ea typeface="굴림" pitchFamily="-65" charset="-127"/>
              <a:cs typeface="굴림" pitchFamily="-65" charset="-127"/>
            </a:endParaRPr>
          </a:p>
          <a:p>
            <a:r>
              <a:rPr lang="en-US" sz="1200" kern="1200" dirty="0" err="1" smtClean="0">
                <a:solidFill>
                  <a:schemeClr val="tx1"/>
                </a:solidFill>
                <a:latin typeface="Neutra Text" pitchFamily="50" charset="0"/>
                <a:ea typeface="+mn-ea"/>
                <a:cs typeface="+mn-cs"/>
              </a:rPr>
              <a:t>d.tools</a:t>
            </a:r>
            <a:r>
              <a:rPr lang="en-US" sz="1200" kern="1200" dirty="0" smtClean="0">
                <a:solidFill>
                  <a:schemeClr val="tx1"/>
                </a:solidFill>
                <a:latin typeface="Neutra Text" pitchFamily="50" charset="0"/>
                <a:ea typeface="+mn-ea"/>
                <a:cs typeface="+mn-cs"/>
              </a:rPr>
              <a:t> offers an extensible</a:t>
            </a:r>
            <a:endParaRPr lang="en-US" altLang="ko-KR" sz="1200" i="1" kern="120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ko-KR" dirty="0" smtClean="0">
                <a:ea typeface="굴림" pitchFamily="-65" charset="-127"/>
                <a:cs typeface="굴림" pitchFamily="-65" charset="-127"/>
              </a:rPr>
              <a:t>*</a:t>
            </a:r>
            <a:r>
              <a:rPr lang="en-US" altLang="ko-KR" baseline="0" dirty="0" smtClean="0">
                <a:ea typeface="굴림" pitchFamily="-65" charset="-127"/>
                <a:cs typeface="굴림" pitchFamily="-65" charset="-127"/>
              </a:rPr>
              <a:t> </a:t>
            </a:r>
            <a:r>
              <a:rPr lang="en-US" altLang="ko-KR" dirty="0" smtClean="0">
                <a:ea typeface="굴림" pitchFamily="-65" charset="-127"/>
                <a:cs typeface="굴림" pitchFamily="-65" charset="-127"/>
              </a:rPr>
              <a:t>examples to make  clear what level of fidelity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targets.</a:t>
            </a:r>
          </a:p>
          <a:p>
            <a:endParaRPr lang="en-US" altLang="ko-KR" dirty="0">
              <a:ea typeface="굴림" pitchFamily="-65" charset="-127"/>
              <a:cs typeface="굴림" pitchFamily="-65" charset="-127"/>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Take mobile text entry problem</a:t>
            </a:r>
          </a:p>
          <a:p>
            <a:r>
              <a:rPr lang="en-US" dirty="0" smtClean="0"/>
              <a:t>In absence of a </a:t>
            </a:r>
            <a:r>
              <a:rPr lang="en-US" dirty="0" err="1" smtClean="0"/>
              <a:t>touchscreen</a:t>
            </a:r>
            <a:r>
              <a:rPr lang="en-US" dirty="0" smtClean="0"/>
              <a:t>,</a:t>
            </a:r>
            <a:r>
              <a:rPr lang="en-US" baseline="0" dirty="0" smtClean="0"/>
              <a:t> </a:t>
            </a:r>
            <a:r>
              <a:rPr lang="en-US" dirty="0" smtClean="0"/>
              <a:t>If buttons &lt; letters,</a:t>
            </a:r>
            <a:r>
              <a:rPr lang="en-US" baseline="0" dirty="0" smtClean="0"/>
              <a:t> we’ll need </a:t>
            </a:r>
          </a:p>
          <a:p>
            <a:r>
              <a:rPr lang="en-US" baseline="0" dirty="0" smtClean="0"/>
              <a:t>UW researchers proposed a new entry method using a combination of buttons and tilt information. How well would such an input technique work?</a:t>
            </a:r>
          </a:p>
          <a:p>
            <a:r>
              <a:rPr lang="en-US" baseline="0" dirty="0" smtClean="0"/>
              <a:t>This is the kind of question that a </a:t>
            </a:r>
            <a:r>
              <a:rPr lang="en-US" baseline="0" dirty="0" err="1" smtClean="0"/>
              <a:t>d.tools</a:t>
            </a:r>
            <a:r>
              <a:rPr lang="en-US" baseline="0" dirty="0" smtClean="0"/>
              <a:t> prototype can answer.</a:t>
            </a:r>
          </a:p>
          <a:p>
            <a:endParaRPr lang="en-US" baseline="0"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16</a:t>
            </a:fld>
            <a:endParaRPr lang="en-US" altLang="ko-K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Slightly larger than wristwatch, but with same input.</a:t>
            </a:r>
          </a:p>
          <a:p>
            <a:r>
              <a:rPr lang="en-US" dirty="0" smtClean="0"/>
              <a:t>About one afternoon of work</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17</a:t>
            </a:fld>
            <a:endParaRPr lang="en-US" altLang="ko-K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were able to prototype the UW technique of using buttons, followed by tilt to type letters.</a:t>
            </a:r>
          </a:p>
          <a:p>
            <a:r>
              <a:rPr lang="en-US" baseline="0" dirty="0" smtClean="0"/>
              <a:t>More importantly, </a:t>
            </a:r>
            <a:r>
              <a:rPr lang="en-US" baseline="0" dirty="0" err="1" smtClean="0"/>
              <a:t>d.tools</a:t>
            </a:r>
            <a:r>
              <a:rPr lang="en-US" baseline="0" dirty="0" smtClean="0"/>
              <a:t> was rapid enough so we could ask what happened if you reversed the control structure:</a:t>
            </a:r>
          </a:p>
          <a:p>
            <a:r>
              <a:rPr lang="en-US" baseline="0" dirty="0" smtClean="0"/>
              <a:t>First tilt, then use buttons to disambiguate. Because tilting is more error prone, this second technique, actually outperformed the method that was published.</a:t>
            </a:r>
          </a:p>
          <a:p>
            <a:r>
              <a:rPr lang="en-US" baseline="0" dirty="0" smtClean="0"/>
              <a:t>So having a rapid enough tool supported serendipitous discovery of a better solution.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18</a:t>
            </a:fld>
            <a:endParaRPr lang="en-US" altLang="ko-K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820E4B6C-2B0D-234D-BE12-4DE5BF370A4E}" type="slidenum">
              <a:rPr lang="ko-KR" altLang="en-US"/>
              <a:pPr/>
              <a:t>19</a:t>
            </a:fld>
            <a:endParaRPr lang="en-US" altLang="ko-K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r>
              <a:rPr lang="en-US" dirty="0"/>
              <a:t>As a designer plugs physical components such as sensors into the </a:t>
            </a:r>
            <a:r>
              <a:rPr lang="en-US" dirty="0" err="1"/>
              <a:t>d.tools</a:t>
            </a:r>
            <a:r>
              <a:rPr lang="en-US" dirty="0"/>
              <a:t> hardware interface, virtual counterparts appear in the </a:t>
            </a:r>
            <a:r>
              <a:rPr lang="en-US" dirty="0" err="1"/>
              <a:t>d.tools</a:t>
            </a:r>
            <a:r>
              <a:rPr lang="en-US" dirty="0"/>
              <a:t> authoring environment on the PC.</a:t>
            </a:r>
            <a:endParaRPr lang="en-US" i="1" dirty="0"/>
          </a:p>
          <a:p>
            <a:pPr eaLnBrk="1" hangingPunct="1"/>
            <a:endParaRPr lang="en-US" b="1" dirty="0"/>
          </a:p>
          <a:p>
            <a:pPr eaLnBrk="1" hangingPunct="1"/>
            <a:r>
              <a:rPr lang="en-US" b="1" dirty="0"/>
              <a:t>The DESIGNER </a:t>
            </a:r>
            <a:r>
              <a:rPr lang="en-US" dirty="0"/>
              <a:t>then authors interactions by creating visual states, which encapsulate output, and by linking them through transitions, which get triggered by input events.</a:t>
            </a:r>
            <a:endParaRPr lang="en-US" i="1" dirty="0" smtClean="0"/>
          </a:p>
          <a:p>
            <a:pPr eaLnBrk="1" hangingPunct="1"/>
            <a:endParaRPr lang="en-US" b="1" dirty="0" smtClean="0"/>
          </a:p>
          <a:p>
            <a:pPr eaLnBrk="1" hangingPunct="1"/>
            <a:r>
              <a:rPr lang="en-US" b="1" dirty="0"/>
              <a:t>In </a:t>
            </a:r>
            <a:r>
              <a:rPr lang="en-US" b="1" dirty="0" err="1"/>
              <a:t>d.tools</a:t>
            </a:r>
            <a:r>
              <a:rPr lang="en-US" b="1" dirty="0"/>
              <a:t>, the </a:t>
            </a:r>
            <a:r>
              <a:rPr lang="en-US" dirty="0"/>
              <a:t>interaction model is always live and can be tried out at any point.</a:t>
            </a:r>
            <a:endParaRPr lang="en-US" b="1" dirty="0" smtClean="0"/>
          </a:p>
          <a:p>
            <a:pPr eaLnBrk="1" hangingPunct="1"/>
            <a:r>
              <a:rPr lang="en-US" i="1" dirty="0" smtClean="0"/>
              <a:t>Simulation</a:t>
            </a:r>
          </a:p>
          <a:p>
            <a:pPr eaLnBrk="1" hangingPunct="1"/>
            <a:endParaRPr lang="en-US" i="1" dirty="0" smtClean="0"/>
          </a:p>
          <a:p>
            <a:pPr eaLnBrk="1" hangingPunct="1"/>
            <a:r>
              <a:rPr lang="en-US" dirty="0"/>
              <a:t>To increase the complexity of prototypes, designers with programming knowledge can attach</a:t>
            </a:r>
            <a:r>
              <a:rPr lang="en-US" dirty="0" smtClean="0"/>
              <a:t> code to </a:t>
            </a:r>
            <a:r>
              <a:rPr lang="en-US" dirty="0"/>
              <a:t>visual states.</a:t>
            </a:r>
            <a:endParaRPr lang="en-US" dirty="0" smtClean="0"/>
          </a:p>
          <a:p>
            <a:pPr eaLnBrk="1" hangingPunct="1"/>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US" baseline="0" dirty="0" smtClean="0"/>
              <a:t>Specifically, I will introduce systems that address three concerns:</a:t>
            </a:r>
          </a:p>
          <a:p>
            <a:pPr marL="0" indent="0">
              <a:buNone/>
            </a:pPr>
            <a:r>
              <a:rPr lang="en-US" baseline="0" dirty="0" smtClean="0"/>
              <a:t>First, how enable a larger group of design practitioners to rapidly create… visual and demonstration-based authoring</a:t>
            </a:r>
          </a:p>
          <a:p>
            <a:pPr marL="0" indent="0">
              <a:buNone/>
            </a:pPr>
            <a:r>
              <a:rPr lang="en-US" baseline="0" dirty="0" smtClean="0"/>
              <a:t>Second, how to support iteration  </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a:t>
            </a:fld>
            <a:endParaRPr lang="en-US" altLang="ko-K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20</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a:t>The </a:t>
            </a:r>
            <a:r>
              <a:rPr lang="en-US" dirty="0" err="1"/>
              <a:t>D.Tools</a:t>
            </a:r>
            <a:r>
              <a:rPr lang="en-US" dirty="0"/>
              <a:t> software has two complementary visual editors. The first is the Device Designer on the left. This is where the blueprint of the device is being laid out – what inputs and outputs exist. Having such a representation reduces the cognitive friction involved in switching between working with hardware and software.</a:t>
            </a:r>
          </a:p>
          <a:p>
            <a:pPr eaLnBrk="1" hangingPunct="1"/>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A9DEC2E-BB4D-9647-8875-E254BA134C1B}" type="slidenum">
              <a:rPr lang="ko-KR" altLang="en-US"/>
              <a:pPr/>
              <a:t>21</a:t>
            </a:fld>
            <a:endParaRPr lang="en-US" altLang="ko-K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r>
              <a:rPr lang="de-DE" dirty="0" err="1" smtClean="0"/>
              <a:t>This</a:t>
            </a:r>
            <a:r>
              <a:rPr lang="de-DE" dirty="0" smtClean="0"/>
              <a:t> </a:t>
            </a:r>
            <a:r>
              <a:rPr lang="de-DE" dirty="0" err="1" smtClean="0"/>
              <a:t>interaction</a:t>
            </a:r>
            <a:r>
              <a:rPr lang="de-DE" dirty="0" smtClean="0"/>
              <a:t> </a:t>
            </a:r>
            <a:r>
              <a:rPr lang="de-DE" dirty="0" err="1" smtClean="0"/>
              <a:t>is</a:t>
            </a:r>
            <a:r>
              <a:rPr lang="de-DE" dirty="0" smtClean="0"/>
              <a:t> </a:t>
            </a:r>
            <a:r>
              <a:rPr lang="de-DE" dirty="0" err="1" smtClean="0"/>
              <a:t>achieved</a:t>
            </a:r>
            <a:r>
              <a:rPr lang="de-DE" baseline="0" dirty="0" smtClean="0"/>
              <a:t> </a:t>
            </a:r>
            <a:r>
              <a:rPr lang="de-DE" baseline="0" dirty="0" err="1" smtClean="0"/>
              <a:t>by</a:t>
            </a:r>
            <a:r>
              <a:rPr lang="de-DE" baseline="0" dirty="0" smtClean="0"/>
              <a:t> </a:t>
            </a:r>
            <a:r>
              <a:rPr lang="de-DE" baseline="0" dirty="0" err="1" smtClean="0"/>
              <a:t>making</a:t>
            </a:r>
            <a:r>
              <a:rPr lang="de-DE" baseline="0" dirty="0" smtClean="0"/>
              <a:t> </a:t>
            </a:r>
            <a:r>
              <a:rPr lang="de-DE" baseline="0" dirty="0" err="1" smtClean="0"/>
              <a:t>individual</a:t>
            </a:r>
            <a:r>
              <a:rPr lang="de-DE" baseline="0" dirty="0" smtClean="0"/>
              <a:t> </a:t>
            </a:r>
            <a:r>
              <a:rPr lang="de-DE" baseline="0" dirty="0" err="1" smtClean="0"/>
              <a:t>components</a:t>
            </a:r>
            <a:r>
              <a:rPr lang="de-DE" baseline="0" dirty="0" smtClean="0"/>
              <a:t> smart  </a:t>
            </a:r>
            <a:r>
              <a:rPr lang="en-US" baseline="0" dirty="0" smtClean="0"/>
              <a:t>–</a:t>
            </a:r>
            <a:r>
              <a:rPr lang="de-DE" baseline="0" dirty="0" smtClean="0"/>
              <a:t> </a:t>
            </a:r>
            <a:r>
              <a:rPr lang="de-DE" baseline="0" dirty="0" err="1" smtClean="0"/>
              <a:t>each</a:t>
            </a:r>
            <a:r>
              <a:rPr lang="de-DE" baseline="0" dirty="0" smtClean="0"/>
              <a:t> </a:t>
            </a:r>
            <a:r>
              <a:rPr lang="de-DE" baseline="0" dirty="0" err="1" smtClean="0"/>
              <a:t>component</a:t>
            </a:r>
            <a:r>
              <a:rPr lang="de-DE" baseline="0" dirty="0" smtClean="0"/>
              <a:t> </a:t>
            </a:r>
            <a:r>
              <a:rPr lang="de-DE" baseline="0" dirty="0" err="1" smtClean="0"/>
              <a:t>is</a:t>
            </a:r>
            <a:r>
              <a:rPr lang="de-DE" baseline="0" dirty="0" smtClean="0"/>
              <a:t> </a:t>
            </a:r>
            <a:r>
              <a:rPr lang="de-DE" baseline="0" dirty="0" err="1" smtClean="0"/>
              <a:t>equipeed</a:t>
            </a:r>
            <a:r>
              <a:rPr lang="de-DE" baseline="0" dirty="0" smtClean="0"/>
              <a:t> </a:t>
            </a:r>
            <a:r>
              <a:rPr lang="de-DE" baseline="0" dirty="0" err="1" smtClean="0"/>
              <a:t>with</a:t>
            </a:r>
            <a:r>
              <a:rPr lang="de-DE" baseline="0" dirty="0" smtClean="0"/>
              <a:t> a </a:t>
            </a:r>
            <a:r>
              <a:rPr lang="de-DE" baseline="0" dirty="0" err="1" smtClean="0"/>
              <a:t>tiny</a:t>
            </a:r>
            <a:r>
              <a:rPr lang="de-DE" baseline="0" dirty="0" smtClean="0"/>
              <a:t> </a:t>
            </a:r>
            <a:r>
              <a:rPr lang="de-DE" baseline="0" dirty="0" err="1" smtClean="0"/>
              <a:t>microcontroller</a:t>
            </a:r>
            <a:r>
              <a:rPr lang="de-DE" baseline="0" dirty="0" smtClean="0"/>
              <a:t> </a:t>
            </a:r>
            <a:r>
              <a:rPr lang="de-DE" baseline="0" dirty="0" err="1" smtClean="0"/>
              <a:t>that</a:t>
            </a:r>
            <a:r>
              <a:rPr lang="de-DE" baseline="0" dirty="0" smtClean="0"/>
              <a:t> </a:t>
            </a:r>
            <a:r>
              <a:rPr lang="de-DE" baseline="0" dirty="0" err="1" smtClean="0"/>
              <a:t>sends</a:t>
            </a:r>
            <a:r>
              <a:rPr lang="de-DE" baseline="0" dirty="0" smtClean="0"/>
              <a:t> i</a:t>
            </a:r>
            <a:r>
              <a:rPr lang="en-US" baseline="0" dirty="0" err="1" smtClean="0"/>
              <a:t>st</a:t>
            </a:r>
            <a:r>
              <a:rPr lang="de-DE" baseline="0" dirty="0" smtClean="0"/>
              <a:t> </a:t>
            </a:r>
            <a:r>
              <a:rPr lang="en-US" baseline="0" dirty="0" smtClean="0"/>
              <a:t>type and a unique ID on a shared bus when plugged in.</a:t>
            </a:r>
          </a:p>
          <a:p>
            <a:pPr eaLnBrk="1" hangingPunct="1"/>
            <a:endParaRPr lang="de-DE" dirty="0" smtClean="0"/>
          </a:p>
          <a:p>
            <a:pPr eaLnBrk="1" hangingPunct="1"/>
            <a:r>
              <a:rPr lang="de-DE" dirty="0" err="1" smtClean="0"/>
              <a:t>The</a:t>
            </a:r>
            <a:r>
              <a:rPr lang="de-DE" dirty="0" smtClean="0"/>
              <a:t> </a:t>
            </a:r>
            <a:r>
              <a:rPr lang="de-DE" dirty="0" err="1"/>
              <a:t>d.tools</a:t>
            </a:r>
            <a:r>
              <a:rPr lang="de-DE" dirty="0"/>
              <a:t> </a:t>
            </a:r>
            <a:r>
              <a:rPr lang="de-DE" dirty="0" err="1"/>
              <a:t>hardware</a:t>
            </a:r>
            <a:r>
              <a:rPr lang="de-DE" dirty="0"/>
              <a:t> </a:t>
            </a:r>
            <a:r>
              <a:rPr lang="de-DE" dirty="0" err="1"/>
              <a:t>we</a:t>
            </a:r>
            <a:r>
              <a:rPr lang="de-DE" dirty="0"/>
              <a:t> </a:t>
            </a:r>
            <a:r>
              <a:rPr lang="de-DE" dirty="0" err="1"/>
              <a:t>designed</a:t>
            </a:r>
            <a:r>
              <a:rPr lang="de-DE" dirty="0"/>
              <a:t> </a:t>
            </a:r>
            <a:r>
              <a:rPr lang="de-DE" dirty="0" err="1"/>
              <a:t>emphasizes</a:t>
            </a:r>
            <a:r>
              <a:rPr lang="de-DE" dirty="0"/>
              <a:t> </a:t>
            </a:r>
            <a:r>
              <a:rPr lang="de-DE" dirty="0" err="1"/>
              <a:t>use</a:t>
            </a:r>
            <a:r>
              <a:rPr lang="de-DE" dirty="0"/>
              <a:t> of </a:t>
            </a:r>
            <a:r>
              <a:rPr lang="de-DE" dirty="0" err="1"/>
              <a:t>established</a:t>
            </a:r>
            <a:r>
              <a:rPr lang="de-DE" dirty="0"/>
              <a:t> and </a:t>
            </a:r>
            <a:r>
              <a:rPr lang="de-DE" dirty="0" err="1"/>
              <a:t>open</a:t>
            </a:r>
            <a:r>
              <a:rPr lang="de-DE" dirty="0"/>
              <a:t> </a:t>
            </a:r>
            <a:r>
              <a:rPr lang="de-DE" dirty="0" err="1"/>
              <a:t>communication</a:t>
            </a:r>
            <a:r>
              <a:rPr lang="de-DE" dirty="0"/>
              <a:t> </a:t>
            </a:r>
            <a:r>
              <a:rPr lang="de-DE" dirty="0" err="1"/>
              <a:t>standards</a:t>
            </a:r>
            <a:r>
              <a:rPr lang="de-DE" dirty="0"/>
              <a:t> – </a:t>
            </a:r>
            <a:r>
              <a:rPr lang="de-DE" dirty="0" err="1"/>
              <a:t>this</a:t>
            </a:r>
            <a:r>
              <a:rPr lang="de-DE" dirty="0"/>
              <a:t> </a:t>
            </a:r>
            <a:r>
              <a:rPr lang="de-DE" dirty="0" err="1"/>
              <a:t>offers</a:t>
            </a:r>
            <a:r>
              <a:rPr lang="de-DE" dirty="0" smtClean="0"/>
              <a:t> </a:t>
            </a:r>
            <a:r>
              <a:rPr lang="de-DE" dirty="0" err="1" smtClean="0"/>
              <a:t>extension</a:t>
            </a:r>
            <a:r>
              <a:rPr lang="de-DE" dirty="0" smtClean="0"/>
              <a:t> </a:t>
            </a:r>
            <a:r>
              <a:rPr lang="de-DE" dirty="0" err="1"/>
              <a:t>points</a:t>
            </a:r>
            <a:r>
              <a:rPr lang="de-DE" dirty="0"/>
              <a:t> to </a:t>
            </a:r>
            <a:r>
              <a:rPr lang="de-DE" dirty="0" err="1"/>
              <a:t>knowledgeable</a:t>
            </a:r>
            <a:r>
              <a:rPr lang="de-DE" dirty="0"/>
              <a:t> </a:t>
            </a:r>
            <a:r>
              <a:rPr lang="de-DE" dirty="0" err="1"/>
              <a:t>users</a:t>
            </a:r>
            <a:r>
              <a:rPr lang="de-DE" dirty="0"/>
              <a:t> </a:t>
            </a:r>
            <a:r>
              <a:rPr lang="de-DE" dirty="0" err="1"/>
              <a:t>that</a:t>
            </a:r>
            <a:r>
              <a:rPr lang="de-DE" dirty="0"/>
              <a:t> </a:t>
            </a:r>
            <a:r>
              <a:rPr lang="de-DE" dirty="0" err="1"/>
              <a:t>want</a:t>
            </a:r>
            <a:r>
              <a:rPr lang="de-DE" dirty="0"/>
              <a:t> to </a:t>
            </a:r>
            <a:r>
              <a:rPr lang="de-DE" dirty="0" err="1"/>
              <a:t>augment</a:t>
            </a:r>
            <a:r>
              <a:rPr lang="de-DE" dirty="0"/>
              <a:t> </a:t>
            </a:r>
            <a:r>
              <a:rPr lang="de-DE" dirty="0" err="1"/>
              <a:t>the</a:t>
            </a:r>
            <a:r>
              <a:rPr lang="de-DE" dirty="0"/>
              <a:t> </a:t>
            </a:r>
            <a:r>
              <a:rPr lang="de-DE" dirty="0" err="1"/>
              <a:t>library</a:t>
            </a:r>
            <a:r>
              <a:rPr lang="de-DE" dirty="0"/>
              <a:t> of </a:t>
            </a:r>
            <a:r>
              <a:rPr lang="de-DE" dirty="0" err="1"/>
              <a:t>supported</a:t>
            </a:r>
            <a:r>
              <a:rPr lang="de-DE" dirty="0"/>
              <a:t> </a:t>
            </a:r>
            <a:r>
              <a:rPr lang="de-DE" dirty="0" err="1"/>
              <a:t>devices</a:t>
            </a:r>
            <a:r>
              <a:rPr lang="de-DE" dirty="0"/>
              <a:t>.</a:t>
            </a:r>
            <a:r>
              <a:rPr lang="de-DE" dirty="0" smtClean="0"/>
              <a:t> </a:t>
            </a:r>
          </a:p>
          <a:p>
            <a:pPr eaLnBrk="1" hangingPunct="1"/>
            <a:endParaRPr lang="de-DE" dirty="0"/>
          </a:p>
          <a:p>
            <a:pPr eaLnBrk="1" hangingPunct="1"/>
            <a:endParaRPr lang="de-DE"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A879140-2CCC-6247-9103-E2A0EB75E928}" type="slidenum">
              <a:rPr lang="ko-KR" altLang="en-US"/>
              <a:pPr/>
              <a:t>22</a:t>
            </a:fld>
            <a:endParaRPr lang="en-US" altLang="ko-K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r>
              <a:rPr lang="en-US" dirty="0" smtClean="0"/>
              <a:t>Designers define their prototype’s behavior by creating</a:t>
            </a:r>
          </a:p>
          <a:p>
            <a:pPr eaLnBrk="1" hangingPunct="1"/>
            <a:r>
              <a:rPr lang="en-US" dirty="0" smtClean="0"/>
              <a:t>interaction graphs in the </a:t>
            </a:r>
            <a:r>
              <a:rPr lang="en-US" i="1" dirty="0" smtClean="0"/>
              <a:t>storyboard editor </a:t>
            </a:r>
            <a:r>
              <a:rPr lang="en-US" dirty="0" smtClean="0"/>
              <a:t> on the right</a:t>
            </a:r>
            <a:r>
              <a:rPr lang="en-US" baseline="0" dirty="0" smtClean="0"/>
              <a:t> w</a:t>
            </a:r>
            <a:r>
              <a:rPr lang="en-US" dirty="0" smtClean="0"/>
              <a:t>here events trigger transitions from one state to another.</a:t>
            </a:r>
          </a:p>
          <a:p>
            <a:pPr eaLnBrk="1" hangingPunct="1"/>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37E3EF-26B5-4DD2-BA91-01AA03D641A9}" type="slidenum">
              <a:rPr lang="ko-KR" altLang="en-US" smtClean="0"/>
              <a:pPr/>
              <a:t>24</a:t>
            </a:fld>
            <a:endParaRPr lang="en-US" altLang="ko-K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r>
              <a:rPr lang="en-US" dirty="0" smtClean="0"/>
              <a:t>While a designer will</a:t>
            </a:r>
            <a:r>
              <a:rPr lang="en-US" baseline="0" dirty="0" smtClean="0"/>
              <a:t> definitely know how to </a:t>
            </a:r>
            <a:r>
              <a:rPr lang="en-US" dirty="0" smtClean="0"/>
              <a:t>perform the input they would like to recognize,</a:t>
            </a:r>
          </a:p>
          <a:p>
            <a:r>
              <a:rPr lang="en-US" dirty="0" smtClean="0"/>
              <a:t>symbolically specifying how that input should be recognized</a:t>
            </a:r>
            <a:r>
              <a:rPr lang="en-US" baseline="0" dirty="0" smtClean="0"/>
              <a:t> is a very different problem</a:t>
            </a:r>
            <a:r>
              <a:rPr lang="en-US" dirty="0" smtClean="0"/>
              <a:t>. </a:t>
            </a:r>
          </a:p>
          <a:p>
            <a:r>
              <a:rPr lang="en-US" dirty="0" smtClean="0"/>
              <a:t>So the question is:</a:t>
            </a:r>
            <a:r>
              <a:rPr lang="en-US" baseline="0" dirty="0" smtClean="0"/>
              <a:t> can we use </a:t>
            </a:r>
            <a:r>
              <a:rPr lang="en-US" dirty="0" smtClean="0"/>
              <a:t>the performance itself to </a:t>
            </a:r>
            <a:r>
              <a:rPr lang="en-US" b="1" dirty="0" smtClean="0"/>
              <a:t>actually do the work</a:t>
            </a:r>
            <a:r>
              <a:rPr lang="en-US" dirty="0" smtClean="0"/>
              <a:t> of specifying the computation?</a:t>
            </a:r>
          </a:p>
          <a:p>
            <a:pPr eaLnBrk="1" hangingPunct="1"/>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US" dirty="0" smtClean="0"/>
              <a:t>Examples pre-exist (labeled data);</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25</a:t>
            </a:fld>
            <a:endParaRPr lang="en-US" altLang="ko-K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kern="1200" dirty="0" smtClean="0">
              <a:solidFill>
                <a:schemeClr val="tx1"/>
              </a:solidFill>
              <a:latin typeface="Neutra Text" pitchFamily="50" charset="0"/>
              <a:ea typeface="+mn-ea"/>
              <a:cs typeface="+mn-cs"/>
            </a:endParaRPr>
          </a:p>
          <a:p>
            <a:r>
              <a:rPr lang="en-US" sz="1200" b="1" kern="1200" dirty="0" smtClean="0">
                <a:solidFill>
                  <a:schemeClr val="tx1"/>
                </a:solidFill>
                <a:latin typeface="Neutra Text" pitchFamily="50" charset="0"/>
                <a:ea typeface="+mn-ea"/>
                <a:cs typeface="+mn-cs"/>
              </a:rPr>
              <a:t>Prior work includes Crayons, which let</a:t>
            </a:r>
            <a:r>
              <a:rPr lang="en-US" sz="1200" b="1" kern="1200" baseline="0" dirty="0" smtClean="0">
                <a:solidFill>
                  <a:schemeClr val="tx1"/>
                </a:solidFill>
                <a:latin typeface="Neutra Text" pitchFamily="50" charset="0"/>
                <a:ea typeface="+mn-ea"/>
                <a:cs typeface="+mn-cs"/>
              </a:rPr>
              <a:t> users draw on camera images to train computer vision classifiers and </a:t>
            </a:r>
            <a:endParaRPr lang="en-US" sz="1200" b="1" kern="120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t>FlexiGesture</a:t>
            </a:r>
            <a:r>
              <a:rPr lang="en-US" dirty="0" smtClean="0"/>
              <a:t> is an electronic instrument that can learn gestures to trigger sample playback. Users can program which movements should trigger which samples by demonstration.</a:t>
            </a:r>
            <a:r>
              <a:rPr lang="en-US" baseline="0"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Exemplar generalizes </a:t>
            </a:r>
            <a:r>
              <a:rPr lang="en-US" dirty="0" err="1" smtClean="0"/>
              <a:t>FlexiGesture’s</a:t>
            </a:r>
            <a:r>
              <a:rPr lang="en-US" dirty="0" smtClean="0"/>
              <a:t> approach into a design tool for variable input/output configurations.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26</a:t>
            </a:fld>
            <a:endParaRPr lang="en-US" altLang="ko-K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90B897-1F32-41CC-93C7-C6F732C43E34}" type="slidenum">
              <a:rPr lang="ko-KR" altLang="en-US" smtClean="0"/>
              <a:pPr/>
              <a:t>27</a:t>
            </a:fld>
            <a:endParaRPr lang="en-US" altLang="ko-KR" smtClean="0"/>
          </a:p>
        </p:txBody>
      </p:sp>
      <p:sp>
        <p:nvSpPr>
          <p:cNvPr id="84995"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ln/>
        </p:spPr>
        <p:txBody>
          <a:bodyPr/>
          <a:lstStyle/>
          <a:p>
            <a:pPr>
              <a:defRPr/>
            </a:pPr>
            <a:r>
              <a:rPr lang="en-US" dirty="0" smtClean="0"/>
              <a:t>With Exemplar, an interaction designer first </a:t>
            </a:r>
            <a:r>
              <a:rPr lang="en-US" i="1" dirty="0" smtClean="0"/>
              <a:t>demonstrates</a:t>
            </a:r>
            <a:r>
              <a:rPr lang="en-US" dirty="0" smtClean="0"/>
              <a:t> a sensor-based interaction to the system (</a:t>
            </a:r>
            <a:r>
              <a:rPr lang="en-US" i="1" dirty="0" smtClean="0"/>
              <a:t>e.g.</a:t>
            </a:r>
            <a:r>
              <a:rPr lang="en-US" dirty="0" smtClean="0"/>
              <a:t>, by shaking an accelerometer). </a:t>
            </a:r>
          </a:p>
          <a:p>
            <a:pPr marL="220005" indent="-220005" eaLnBrk="1" hangingPunct="1">
              <a:defRPr/>
            </a:pPr>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Thresholding</a:t>
            </a:r>
            <a:r>
              <a:rPr lang="en-US" baseline="0" dirty="0" smtClean="0"/>
              <a:t> is readily understood by non-experts since it has a straight forward visual interpretation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28</a:t>
            </a:fld>
            <a:endParaRPr lang="en-US" altLang="ko-K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Thresholding is readily understood by non-experts since it has a straight forward visual interpretation</a:t>
            </a:r>
          </a:p>
          <a:p>
            <a:r>
              <a:rPr lang="en-US" baseline="0" dirty="0" smtClean="0"/>
              <a:t>In real life simple thresholds not enough – noise and oscillation.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29</a:t>
            </a:fld>
            <a:endParaRPr lang="en-US" altLang="ko-K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a:t>
            </a:r>
            <a:r>
              <a:rPr lang="en-US" baseline="0" dirty="0" smtClean="0"/>
              <a:t> detect gestures, i.e., signals that vary over time, </a:t>
            </a:r>
            <a:r>
              <a:rPr lang="en-US" dirty="0" smtClean="0"/>
              <a:t>exemplar uses the same control paradigm</a:t>
            </a:r>
            <a:r>
              <a:rPr lang="en-US" baseline="0" dirty="0" smtClean="0"/>
              <a:t> – marking sensor data and interactively adjusting thresholds</a:t>
            </a:r>
          </a:p>
          <a:p>
            <a:r>
              <a:rPr lang="en-US" baseline="0" dirty="0" smtClean="0"/>
              <a:t>However, instead of thresholding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30</a:t>
            </a:fld>
            <a:endParaRPr lang="en-US" altLang="ko-K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Prototypes are</a:t>
            </a:r>
            <a:r>
              <a:rPr lang="en-US" baseline="0" dirty="0" smtClean="0"/>
              <a:t> central to good design, in any domain.</a:t>
            </a:r>
          </a:p>
          <a:p>
            <a:pPr eaLnBrk="1" hangingPunct="1"/>
            <a:r>
              <a:rPr lang="en-US" altLang="ko-KR" dirty="0" smtClean="0">
                <a:ea typeface="굴림" pitchFamily="34" charset="-127"/>
              </a:rPr>
              <a:t>Prototyping is the pivotal activity that structures innovation, collaboration, and creativity in design, whether you are designing</a:t>
            </a:r>
            <a:r>
              <a:rPr lang="en-US" altLang="ko-KR" baseline="0" dirty="0" smtClean="0">
                <a:ea typeface="굴림" pitchFamily="34" charset="-127"/>
              </a:rPr>
              <a:t> furniture, medical devices, or user interfaces</a:t>
            </a:r>
            <a:r>
              <a:rPr lang="en-US" altLang="ko-KR" dirty="0" smtClean="0">
                <a:ea typeface="굴림" pitchFamily="34" charset="-127"/>
              </a:rPr>
              <a:t>.</a:t>
            </a:r>
          </a:p>
          <a:p>
            <a:pPr eaLnBrk="1" hangingPunct="1"/>
            <a:r>
              <a:rPr lang="en-US" altLang="ko-KR" dirty="0" smtClean="0">
                <a:ea typeface="굴림" pitchFamily="34" charset="-127"/>
              </a:rPr>
              <a:t>Prototypes embody design hypotheses and enable designers to test these hypotheses. </a:t>
            </a:r>
            <a:endParaRPr lang="en-US" dirty="0" smtClean="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a:t>
            </a:fld>
            <a:endParaRPr lang="en-US" altLang="ko-K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E50FD38B-17E9-4318-9033-0B1013225AF3}" type="slidenum">
              <a:rPr lang="ko-KR" altLang="en-US" sz="1200" b="0">
                <a:ea typeface="굴림" pitchFamily="34" charset="-127"/>
              </a:rPr>
              <a:pPr algn="r" defTabSz="930437" eaLnBrk="1" hangingPunct="1"/>
              <a:t>31</a:t>
            </a:fld>
            <a:endParaRPr lang="en-US" altLang="ko-KR" sz="1200" b="0">
              <a:ea typeface="굴림" pitchFamily="34" charset="-127"/>
            </a:endParaRPr>
          </a:p>
        </p:txBody>
      </p:sp>
      <p:sp>
        <p:nvSpPr>
          <p:cNvPr id="98307"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eaLnBrk="1" hangingPunct="1"/>
            <a:fld id="{08710420-6695-47A2-8818-F39732A2AC19}" type="slidenum">
              <a:rPr lang="ko-KR" altLang="en-US" sz="1200" b="0">
                <a:ea typeface="굴림" pitchFamily="34" charset="-127"/>
              </a:rPr>
              <a:pPr algn="r" defTabSz="930437" eaLnBrk="1" hangingPunct="1"/>
              <a:t>31</a:t>
            </a:fld>
            <a:endParaRPr lang="en-US" altLang="ko-KR" sz="1200" b="0">
              <a:ea typeface="굴림" pitchFamily="34" charset="-127"/>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noFill/>
          <a:ln/>
        </p:spPr>
        <p:txBody>
          <a:bodyPr/>
          <a:lstStyle/>
          <a:p>
            <a:pPr eaLnBrk="1" hangingPunct="1"/>
            <a:r>
              <a:rPr lang="en-US" dirty="0" smtClean="0"/>
              <a:t>Le</a:t>
            </a:r>
            <a:r>
              <a:rPr lang="en-US" baseline="0" dirty="0" smtClean="0"/>
              <a:t>t me highlight one technical feature here. </a:t>
            </a:r>
            <a:r>
              <a:rPr lang="en-US" dirty="0" smtClean="0"/>
              <a:t>For our pattern matching algorithm, we employ Dynamic Time Warping or DTW. </a:t>
            </a:r>
          </a:p>
          <a:p>
            <a:pPr eaLnBrk="1" hangingPunct="1"/>
            <a:endParaRPr lang="en-US" dirty="0" smtClean="0"/>
          </a:p>
          <a:p>
            <a:pPr eaLnBrk="1" hangingPunct="1"/>
            <a:r>
              <a:rPr lang="en-US" dirty="0" smtClean="0"/>
              <a:t>DTW was originally used in the area of speech recognition. This algorithm uses dynamic programmin</a:t>
            </a:r>
            <a:r>
              <a:rPr lang="en-US" baseline="0" dirty="0" smtClean="0"/>
              <a:t>g for a sequence comparison and outputs an error metric describing how much </a:t>
            </a:r>
            <a:r>
              <a:rPr lang="en-US" dirty="0" smtClean="0"/>
              <a:t>one signal has to be warped in time or space to match another.</a:t>
            </a:r>
            <a:r>
              <a:rPr lang="en-US" baseline="0" dirty="0" smtClean="0"/>
              <a:t> We then let the user interactively threshold against that error metric – thus both simple thresholding and pattern recognition have a unified control structure in the user interface.</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Rectangle 7"/>
          <p:cNvSpPr txBox="1">
            <a:spLocks noGrp="1" noChangeArrowheads="1"/>
          </p:cNvSpPr>
          <p:nvPr/>
        </p:nvSpPr>
        <p:spPr bwMode="auto">
          <a:xfrm>
            <a:off x="3963541" y="8818595"/>
            <a:ext cx="3032641" cy="463571"/>
          </a:xfrm>
          <a:prstGeom prst="rect">
            <a:avLst/>
          </a:prstGeom>
          <a:noFill/>
          <a:ln w="9525">
            <a:noFill/>
            <a:miter lim="800000"/>
            <a:headEnd/>
            <a:tailEnd/>
          </a:ln>
        </p:spPr>
        <p:txBody>
          <a:bodyPr lIns="93015" tIns="46509" rIns="93015" bIns="46509" anchor="b">
            <a:prstTxWarp prst="textNoShape">
              <a:avLst/>
            </a:prstTxWarp>
          </a:bodyPr>
          <a:lstStyle/>
          <a:p>
            <a:pPr algn="r" defTabSz="930437" eaLnBrk="1" hangingPunct="1"/>
            <a:fld id="{0900A5CE-9527-8D4F-81D4-2FA9A99E4812}" type="slidenum">
              <a:rPr lang="ko-KR" altLang="en-US" sz="1200" b="0">
                <a:ea typeface="굴림" pitchFamily="-65" charset="-127"/>
                <a:cs typeface="굴림" pitchFamily="-65" charset="-127"/>
              </a:rPr>
              <a:pPr algn="r" defTabSz="930437" eaLnBrk="1" hangingPunct="1"/>
              <a:t>33</a:t>
            </a:fld>
            <a:endParaRPr lang="en-US" altLang="ko-KR" sz="1200" b="0" dirty="0">
              <a:ea typeface="굴림" pitchFamily="-65" charset="-127"/>
              <a:cs typeface="굴림" pitchFamily="-65" charset="-127"/>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r>
              <a:rPr lang="en-US" dirty="0"/>
              <a:t>To evaluate Exemplar, we followed a mixed methods approach.</a:t>
            </a:r>
          </a:p>
          <a:p>
            <a:r>
              <a:rPr lang="en-US" dirty="0"/>
              <a:t>First, to understand the design tradeoffs of Exemplar as a visual authoring environment, we carried out an expert inspection according to the Cognitive Dimensions of Notation framework of Green and Blackwell. </a:t>
            </a:r>
          </a:p>
          <a:p>
            <a:r>
              <a:rPr lang="en-US" dirty="0"/>
              <a:t> </a:t>
            </a:r>
          </a:p>
          <a:p>
            <a:r>
              <a:rPr lang="en-US" dirty="0"/>
              <a:t>Second, to determine threshold and utility for novices, we conducted a first-use study in our lab with twelve participants. </a:t>
            </a:r>
          </a:p>
          <a:p>
            <a:r>
              <a:rPr lang="en-US" dirty="0" smtClean="0"/>
              <a:t> Afterwards</a:t>
            </a:r>
            <a:r>
              <a:rPr lang="en-US" dirty="0"/>
              <a:t>, we also deployed Exemplar to our HCI design studio class, and used Exemplar ourselves as an authoring tool to produce a CHI Interactivity installation.</a:t>
            </a:r>
            <a:r>
              <a:rPr lang="en-US" dirty="0" smtClean="0"/>
              <a:t> </a:t>
            </a:r>
          </a:p>
          <a:p>
            <a:pPr eaLnBrk="1" hangingPunct="1"/>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207D77-2623-E240-87B7-BEF1B5F88289}" type="slidenum">
              <a:rPr lang="ko-KR" altLang="en-US"/>
              <a:pPr/>
              <a:t>34</a:t>
            </a:fld>
            <a:endParaRPr lang="en-US" altLang="ko-KR"/>
          </a:p>
        </p:txBody>
      </p:sp>
      <p:sp>
        <p:nvSpPr>
          <p:cNvPr id="2509826" name="Rectangle 2"/>
          <p:cNvSpPr>
            <a:spLocks noGrp="1" noRot="1" noChangeAspect="1" noChangeArrowheads="1" noTextEdit="1"/>
          </p:cNvSpPr>
          <p:nvPr>
            <p:ph type="sldImg"/>
          </p:nvPr>
        </p:nvSpPr>
        <p:spPr>
          <a:ln/>
        </p:spPr>
      </p:sp>
      <p:sp>
        <p:nvSpPr>
          <p:cNvPr id="2509827" name="Rectangle 3"/>
          <p:cNvSpPr>
            <a:spLocks noGrp="1" noChangeArrowheads="1"/>
          </p:cNvSpPr>
          <p:nvPr>
            <p:ph type="body" idx="1"/>
          </p:nvPr>
        </p:nvSpPr>
        <p:spPr/>
        <p:txBody>
          <a:bodyPr/>
          <a:lstStyle/>
          <a:p>
            <a:r>
              <a:rPr lang="en-US" dirty="0" smtClean="0"/>
              <a:t>To understand how</a:t>
            </a:r>
            <a:r>
              <a:rPr lang="en-US" baseline="0" dirty="0" smtClean="0"/>
              <a:t> accessible our approach was, </a:t>
            </a:r>
            <a:r>
              <a:rPr lang="en-US" dirty="0" smtClean="0"/>
              <a:t>we </a:t>
            </a:r>
            <a:r>
              <a:rPr lang="en-US" dirty="0"/>
              <a:t>recruited</a:t>
            </a:r>
            <a:r>
              <a:rPr lang="en-US" dirty="0" smtClean="0"/>
              <a:t> two sets of participants</a:t>
            </a:r>
            <a:r>
              <a:rPr lang="en-US" baseline="0" dirty="0" smtClean="0"/>
              <a:t> to our lab. </a:t>
            </a:r>
            <a:endParaRPr lang="en-US" dirty="0" smtClean="0"/>
          </a:p>
          <a:p>
            <a:r>
              <a:rPr lang="en-US" dirty="0"/>
              <a:t>Participants were given two close ended and one exploratory design </a:t>
            </a:r>
            <a:r>
              <a:rPr lang="en-US" dirty="0" smtClean="0"/>
              <a:t>tasks – to</a:t>
            </a:r>
            <a:r>
              <a:rPr lang="en-US" baseline="0" dirty="0" smtClean="0"/>
              <a:t> build an MP3 player prototype, and to create new sensor-based controls for existing games.</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021FEC1-414D-48D6-BBE2-51DA2B418625}" type="slidenum">
              <a:rPr lang="ko-KR" altLang="en-US" smtClean="0"/>
              <a:pPr/>
              <a:t>35</a:t>
            </a:fld>
            <a:endParaRPr lang="en-US" altLang="ko-KR"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r>
              <a:rPr lang="en-US" smtClean="0"/>
              <a:t>One participant created a make shift booth - hitting walls and stomping on the floor navigated a spaceship.</a:t>
            </a:r>
          </a:p>
          <a:p>
            <a:r>
              <a:rPr lang="en-US" smtClean="0"/>
              <a:t> </a:t>
            </a:r>
          </a:p>
          <a:p>
            <a:r>
              <a:rPr lang="en-US" smtClean="0"/>
              <a:t>Another participant modified the bicycle helmet example so that the accelerometer on his helmet would detect him ducking down to fire rocket thrusters.</a:t>
            </a:r>
          </a:p>
          <a:p>
            <a:r>
              <a:rPr lang="en-US" smtClean="0"/>
              <a:t> </a:t>
            </a:r>
          </a:p>
          <a:p>
            <a:r>
              <a:rPr lang="en-US" smtClean="0"/>
              <a:t>A third participant used the signal generated by the flicking of a bend sensor to trigger shooting of rubber bands.</a:t>
            </a:r>
          </a:p>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286219-92CB-354A-8837-B5CD7CE2D175}" type="slidenum">
              <a:rPr lang="ko-KR" altLang="en-US"/>
              <a:pPr/>
              <a:t>36</a:t>
            </a:fld>
            <a:endParaRPr lang="en-US" altLang="ko-KR"/>
          </a:p>
        </p:txBody>
      </p:sp>
      <p:sp>
        <p:nvSpPr>
          <p:cNvPr id="2418690" name="Rectangle 2"/>
          <p:cNvSpPr>
            <a:spLocks noGrp="1" noRot="1" noChangeAspect="1" noChangeArrowheads="1" noTextEdit="1"/>
          </p:cNvSpPr>
          <p:nvPr>
            <p:ph type="sldImg"/>
          </p:nvPr>
        </p:nvSpPr>
        <p:spPr>
          <a:ln/>
        </p:spPr>
      </p:sp>
      <p:sp>
        <p:nvSpPr>
          <p:cNvPr id="2418691" name="Rectangle 3"/>
          <p:cNvSpPr>
            <a:spLocks noGrp="1" noChangeArrowheads="1"/>
          </p:cNvSpPr>
          <p:nvPr>
            <p:ph type="body" idx="1"/>
          </p:nvPr>
        </p:nvSpPr>
        <p:spPr/>
        <p:txBody>
          <a:bodyPr/>
          <a:lstStyle/>
          <a:p>
            <a:r>
              <a:rPr lang="en-US" dirty="0"/>
              <a:t>This study showed that the combination of plug and play hardware with visual </a:t>
            </a:r>
            <a:r>
              <a:rPr lang="en-US" dirty="0" err="1"/>
              <a:t>statechart</a:t>
            </a:r>
            <a:r>
              <a:rPr lang="en-US" dirty="0"/>
              <a:t> authoring lowered the threshold sufficiently </a:t>
            </a:r>
          </a:p>
          <a:p>
            <a:r>
              <a:rPr lang="en-US" dirty="0"/>
              <a:t>so that even novices could get up and running quickly- you can see some task completion times above</a:t>
            </a:r>
            <a:r>
              <a:rPr lang="en-US" dirty="0" smtClean="0"/>
              <a:t>.</a:t>
            </a:r>
          </a:p>
          <a:p>
            <a:r>
              <a:rPr lang="en-US" dirty="0" smtClean="0"/>
              <a:t>Approaching</a:t>
            </a:r>
            <a:r>
              <a:rPr lang="en-US" baseline="0" dirty="0" smtClean="0"/>
              <a:t> parity between design of behavior and design of physical  - as flexible as </a:t>
            </a:r>
            <a:r>
              <a:rPr lang="en-US" baseline="0" dirty="0" err="1" smtClean="0"/>
              <a:t>foamcore</a:t>
            </a:r>
            <a:r>
              <a:rPr lang="en-US" baseline="0" dirty="0" smtClean="0"/>
              <a:t>.</a:t>
            </a:r>
          </a:p>
          <a:p>
            <a:r>
              <a:rPr lang="en-US" dirty="0" smtClean="0"/>
              <a:t> </a:t>
            </a:r>
          </a:p>
          <a:p>
            <a:endParaRPr lang="en-US" dirty="0" smtClean="0"/>
          </a:p>
          <a:p>
            <a:pPr marL="220005" indent="-220005" eaLnBrk="1" hangingPunct="1"/>
            <a:r>
              <a:rPr lang="en-US" dirty="0" smtClean="0"/>
              <a:t>The takeaway point here is that even novices could rapidly and successfully create novel controls.</a:t>
            </a:r>
          </a:p>
          <a:p>
            <a:pPr marL="220005" indent="-220005" eaLnBrk="1" hangingPunct="1"/>
            <a:endParaRPr lang="en-US" dirty="0" smtClean="0"/>
          </a:p>
          <a:p>
            <a:endParaRPr lang="en-US" dirty="0" smtClean="0"/>
          </a:p>
          <a:p>
            <a:endParaRPr lang="en-US" dirty="0"/>
          </a:p>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30275"/>
            <a:fld id="{5BD50736-4A04-4B6B-81E6-8F292F855931}" type="slidenum">
              <a:rPr lang="ko-KR" altLang="en-US" smtClean="0"/>
              <a:pPr defTabSz="930275"/>
              <a:t>37</a:t>
            </a:fld>
            <a:endParaRPr lang="en-US" altLang="ko-KR"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dirty="0" smtClean="0"/>
              <a:t>In addition to traditional evaluation methods such as lab</a:t>
            </a:r>
            <a:r>
              <a:rPr lang="en-US" baseline="0" dirty="0" smtClean="0"/>
              <a:t> studies, we also deployed d.tools to students. </a:t>
            </a:r>
            <a:r>
              <a:rPr lang="en-US" dirty="0" smtClean="0"/>
              <a:t>We hand-manufactured a dozen kits which we distributed student teams in a masters level HCI design course in 2006.</a:t>
            </a:r>
          </a:p>
          <a:p>
            <a:pPr eaLnBrk="1" hangingPunct="1"/>
            <a:r>
              <a:rPr lang="en-US" dirty="0" smtClean="0"/>
              <a:t>This image shows a color mixing interface designed with d.tools in which users can “pour” color from tangible buckets onto an LCD screen and then draw with</a:t>
            </a:r>
            <a:r>
              <a:rPr lang="en-US" baseline="0" dirty="0" smtClean="0"/>
              <a:t> those mixed colors on a tabled</a:t>
            </a:r>
            <a:r>
              <a:rPr lang="en-US" dirty="0" smtClean="0"/>
              <a:t>; this project took part in the Microsoft Design Expo in Redmond in 2006.</a:t>
            </a:r>
          </a:p>
          <a:p>
            <a:pPr eaLnBrk="1" hangingPunct="1"/>
            <a:r>
              <a:rPr lang="en-US" dirty="0" smtClean="0"/>
              <a:t>In 2007 we partnered with leapfrog, the educational toy </a:t>
            </a:r>
            <a:r>
              <a:rPr lang="en-US" baseline="0" dirty="0" smtClean="0"/>
              <a:t>company – we trained designers to use </a:t>
            </a:r>
            <a:r>
              <a:rPr lang="en-US" baseline="0" dirty="0" err="1" smtClean="0"/>
              <a:t>d.tools</a:t>
            </a:r>
            <a:r>
              <a:rPr lang="en-US" baseline="0" dirty="0" smtClean="0"/>
              <a:t>, in return, the company improved our hardware design and manufactured kits for students.</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39</a:t>
            </a:fld>
            <a:endParaRPr lang="en-US" altLang="ko-K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40</a:t>
            </a:fld>
            <a:endParaRPr lang="en-US" altLang="ko-K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 result of out inquiry</a:t>
            </a:r>
            <a:r>
              <a:rPr lang="en-US" baseline="0" dirty="0" smtClean="0"/>
              <a:t> was that </a:t>
            </a:r>
            <a:endParaRPr lang="en-US" dirty="0" smtClean="0"/>
          </a:p>
          <a:p>
            <a:r>
              <a:rPr lang="en-US" dirty="0" smtClean="0"/>
              <a:t>User</a:t>
            </a:r>
            <a:r>
              <a:rPr lang="en-US" baseline="0" dirty="0" smtClean="0"/>
              <a:t> tests, even of prototypes are frequently video recorded. </a:t>
            </a:r>
          </a:p>
          <a:p>
            <a:r>
              <a:rPr lang="en-US" baseline="0" dirty="0" smtClean="0"/>
              <a:t>However, that video material is rarely used because search is so expensive.</a:t>
            </a:r>
          </a:p>
          <a:p>
            <a:endParaRPr lang="en-US" dirty="0" smtClean="0"/>
          </a:p>
          <a:p>
            <a:r>
              <a:rPr lang="en-US" dirty="0" err="1" smtClean="0"/>
              <a:t>Flicr</a:t>
            </a:r>
            <a:r>
              <a:rPr lang="en-US" dirty="0" smtClean="0"/>
              <a:t> cc </a:t>
            </a:r>
            <a:r>
              <a:rPr lang="en-US" dirty="0" err="1" smtClean="0"/>
              <a:t>brycej</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41</a:t>
            </a:fld>
            <a:endParaRPr lang="en-US" altLang="ko-K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smaller body of work has investigated how to capture user test data or present feedback and changes to documents.</a:t>
            </a:r>
          </a:p>
          <a:p>
            <a:r>
              <a:rPr lang="en-US" sz="1200" kern="1200" dirty="0" smtClean="0">
                <a:solidFill>
                  <a:schemeClr val="tx1"/>
                </a:solidFill>
                <a:latin typeface="Neutra Text" pitchFamily="50" charset="0"/>
                <a:ea typeface="+mn-ea"/>
                <a:cs typeface="+mn-cs"/>
              </a:rPr>
              <a:t>I-Observe</a:t>
            </a:r>
            <a:r>
              <a:rPr lang="en-US" sz="1200" kern="1200" baseline="0" dirty="0" smtClean="0">
                <a:solidFill>
                  <a:schemeClr val="tx1"/>
                </a:solidFill>
                <a:latin typeface="Neutra Text" pitchFamily="50" charset="0"/>
                <a:ea typeface="+mn-ea"/>
                <a:cs typeface="+mn-cs"/>
              </a:rPr>
              <a:t> and EVA are two early examples of providing improved video access through event traces – however, these systems did not directly integrate with an authoring environment as </a:t>
            </a:r>
            <a:r>
              <a:rPr lang="en-US" sz="1200" kern="1200" baseline="0" dirty="0" err="1" smtClean="0">
                <a:solidFill>
                  <a:schemeClr val="tx1"/>
                </a:solidFill>
                <a:latin typeface="Neutra Text" pitchFamily="50" charset="0"/>
                <a:ea typeface="+mn-ea"/>
                <a:cs typeface="+mn-cs"/>
              </a:rPr>
              <a:t>dtools</a:t>
            </a:r>
            <a:r>
              <a:rPr lang="en-US" sz="1200" kern="1200" baseline="0" dirty="0" smtClean="0">
                <a:solidFill>
                  <a:schemeClr val="tx1"/>
                </a:solidFill>
                <a:latin typeface="Neutra Text" pitchFamily="50" charset="0"/>
                <a:ea typeface="+mn-ea"/>
                <a:cs typeface="+mn-cs"/>
              </a:rPr>
              <a:t> does.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42</a:t>
            </a:fld>
            <a:endParaRPr lang="en-US" altLang="ko-K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altLang="ko-KR" dirty="0" smtClean="0">
                <a:ea typeface="굴림" pitchFamily="34" charset="-127"/>
              </a:rPr>
              <a:t>The goal in prototyping is </a:t>
            </a:r>
            <a:r>
              <a:rPr lang="en-US" altLang="ko-KR" i="1" dirty="0" smtClean="0">
                <a:ea typeface="굴림" pitchFamily="34" charset="-127"/>
              </a:rPr>
              <a:t>not</a:t>
            </a:r>
            <a:r>
              <a:rPr lang="en-US" altLang="ko-KR" dirty="0" smtClean="0">
                <a:ea typeface="굴림" pitchFamily="34" charset="-127"/>
              </a:rPr>
              <a:t> the artifact – it’s learning: you build some prototypes, evaluate them, and use what you learned to drive the next design.</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4</a:t>
            </a:fld>
            <a:endParaRPr lang="en-US" altLang="ko-K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DC4A4F-9D73-F345-8F6C-1013B4D460A6}" type="slidenum">
              <a:rPr lang="ko-KR" altLang="en-US"/>
              <a:pPr/>
              <a:t>43</a:t>
            </a:fld>
            <a:endParaRPr lang="en-US" altLang="ko-KR"/>
          </a:p>
        </p:txBody>
      </p:sp>
      <p:sp>
        <p:nvSpPr>
          <p:cNvPr id="2363394" name="Rectangle 2"/>
          <p:cNvSpPr>
            <a:spLocks noGrp="1" noRot="1" noChangeAspect="1" noChangeArrowheads="1" noTextEdit="1"/>
          </p:cNvSpPr>
          <p:nvPr>
            <p:ph type="sldImg"/>
          </p:nvPr>
        </p:nvSpPr>
        <p:spPr>
          <a:ln/>
        </p:spPr>
      </p:sp>
      <p:sp>
        <p:nvSpPr>
          <p:cNvPr id="2363395"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Insight</a:t>
            </a:r>
            <a:r>
              <a:rPr lang="en-US" baseline="0" dirty="0" smtClean="0"/>
              <a:t> in </a:t>
            </a:r>
            <a:r>
              <a:rPr lang="en-US" baseline="0" dirty="0" err="1" smtClean="0"/>
              <a:t>d.tools</a:t>
            </a:r>
            <a:r>
              <a:rPr lang="en-US" baseline="0" dirty="0" smtClean="0"/>
              <a:t> is to integrate design, test, and analysis into a single tool, so that we can leverage the correlation of the design model and collected test data. &lt;click&gt; </a:t>
            </a:r>
            <a:r>
              <a:rPr lang="en-US" dirty="0" smtClean="0"/>
              <a:t>In test mode,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records a video of the user’s interaction with a physical prototype designed with </a:t>
            </a:r>
            <a:r>
              <a:rPr lang="en-US" altLang="ko-KR" dirty="0" err="1" smtClean="0">
                <a:ea typeface="굴림" pitchFamily="-65" charset="-127"/>
                <a:cs typeface="굴림" pitchFamily="-65" charset="-127"/>
              </a:rPr>
              <a:t>d.tools</a:t>
            </a:r>
            <a:r>
              <a:rPr lang="en-US" altLang="ko-KR" dirty="0" smtClean="0">
                <a:ea typeface="굴림" pitchFamily="-65" charset="-127"/>
                <a:cs typeface="굴림" pitchFamily="-65" charset="-127"/>
              </a:rPr>
              <a:t>, and logs interaction events to structure this video recording. </a:t>
            </a:r>
          </a:p>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B91117A-4A41-D243-9DC2-AC0EFABF39F4}" type="slidenum">
              <a:rPr lang="ko-KR" altLang="en-US"/>
              <a:pPr/>
              <a:t>44</a:t>
            </a:fld>
            <a:endParaRPr lang="en-US" altLang="ko-K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dirty="0"/>
              <a:t>A camera is pointed at the tester.</a:t>
            </a:r>
          </a:p>
          <a:p>
            <a:pPr eaLnBrk="1" hangingPunct="1"/>
            <a:r>
              <a:rPr lang="en-US" dirty="0"/>
              <a:t>The live video from the camera is recorded and  annotated in real-time with state transitions and input events.</a:t>
            </a:r>
          </a:p>
          <a:p>
            <a:pPr eaLnBrk="1" hangingPunct="1"/>
            <a:r>
              <a:rPr lang="en-US" dirty="0"/>
              <a:t>In addition to events generated by the prototype itself, the experimenter can also add annotations with a video console.</a:t>
            </a:r>
          </a:p>
          <a:p>
            <a:pPr eaLnBrk="1" hangingPunct="1"/>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8F80529-CD75-844A-A0F0-043256BF30D8}" type="slidenum">
              <a:rPr lang="ko-KR" altLang="en-US"/>
              <a:pPr/>
              <a:t>45</a:t>
            </a:fld>
            <a:endParaRPr lang="en-US" altLang="ko-K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altLang="ko-KR" dirty="0">
                <a:ea typeface="굴림" pitchFamily="-65" charset="-127"/>
                <a:cs typeface="굴림" pitchFamily="-65" charset="-127"/>
              </a:rPr>
              <a:t>After a test session is completed, designers can leverage tight synchronization between the graphical interaction model, the recorded video, and the recorded event traces in analyze mode.</a:t>
            </a:r>
          </a:p>
          <a:p>
            <a:pPr eaLnBrk="1" hangingPunct="1"/>
            <a:endParaRPr lang="en-US" altLang="ko-KR" dirty="0">
              <a:ea typeface="굴림" pitchFamily="-65" charset="-127"/>
              <a:cs typeface="굴림" pitchFamily="-65" charset="-127"/>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5237F42-0A55-A645-A7C8-413BAF50BBF7}" type="slidenum">
              <a:rPr lang="ko-KR" altLang="en-US"/>
              <a:pPr/>
              <a:t>46</a:t>
            </a:fld>
            <a:endParaRPr lang="en-US" altLang="ko-K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dirty="0" smtClean="0"/>
              <a:t>In </a:t>
            </a:r>
            <a:r>
              <a:rPr lang="en-US" dirty="0" err="1" smtClean="0"/>
              <a:t>analize</a:t>
            </a:r>
            <a:r>
              <a:rPr lang="en-US" dirty="0" smtClean="0"/>
              <a:t> mode</a:t>
            </a:r>
            <a:r>
              <a:rPr lang="en-US" dirty="0"/>
              <a:t>, </a:t>
            </a:r>
            <a:r>
              <a:rPr lang="en-US" dirty="0" err="1"/>
              <a:t>d.tools</a:t>
            </a:r>
            <a:r>
              <a:rPr lang="en-US" dirty="0" smtClean="0"/>
              <a:t> can use </a:t>
            </a:r>
            <a:r>
              <a:rPr lang="en-US" dirty="0"/>
              <a:t>a dual monitor setup</a:t>
            </a:r>
            <a:r>
              <a:rPr lang="en-US" dirty="0" smtClean="0"/>
              <a:t> shows the design environment</a:t>
            </a:r>
            <a:r>
              <a:rPr lang="en-US" baseline="0" dirty="0" smtClean="0"/>
              <a:t> on the left, and </a:t>
            </a:r>
            <a:r>
              <a:rPr lang="en-US" dirty="0" smtClean="0"/>
              <a:t>recorded</a:t>
            </a:r>
            <a:r>
              <a:rPr lang="en-US" baseline="0" dirty="0" smtClean="0"/>
              <a:t> and tagged </a:t>
            </a:r>
            <a:r>
              <a:rPr lang="en-US" dirty="0" smtClean="0"/>
              <a:t>video </a:t>
            </a:r>
            <a:r>
              <a:rPr lang="en-US" dirty="0"/>
              <a:t>of a test session with a </a:t>
            </a:r>
            <a:r>
              <a:rPr lang="en-US" dirty="0" err="1"/>
              <a:t>d.tools</a:t>
            </a:r>
            <a:r>
              <a:rPr lang="en-US" dirty="0"/>
              <a:t> </a:t>
            </a:r>
            <a:r>
              <a:rPr lang="en-US" dirty="0" smtClean="0"/>
              <a:t>prototype on the right</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F6D5B70-96EA-044E-A530-13D582FF86C7}" type="slidenum">
              <a:rPr lang="ko-KR" altLang="en-US"/>
              <a:pPr/>
              <a:t>47</a:t>
            </a:fld>
            <a:endParaRPr lang="en-US" altLang="ko-K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de-DE" dirty="0" smtClean="0"/>
              <a:t>First</a:t>
            </a:r>
            <a:r>
              <a:rPr lang="de-DE" dirty="0"/>
              <a:t>, </a:t>
            </a:r>
            <a:r>
              <a:rPr lang="de-DE" dirty="0" err="1"/>
              <a:t>designers</a:t>
            </a:r>
            <a:r>
              <a:rPr lang="de-DE" dirty="0"/>
              <a:t> </a:t>
            </a:r>
            <a:r>
              <a:rPr lang="de-DE" dirty="0" err="1"/>
              <a:t>can</a:t>
            </a:r>
            <a:r>
              <a:rPr lang="de-DE" dirty="0"/>
              <a:t> </a:t>
            </a:r>
            <a:r>
              <a:rPr lang="de-DE" dirty="0" err="1"/>
              <a:t>access</a:t>
            </a:r>
            <a:r>
              <a:rPr lang="de-DE" dirty="0"/>
              <a:t> </a:t>
            </a:r>
            <a:r>
              <a:rPr lang="de-DE" dirty="0" err="1"/>
              <a:t>the</a:t>
            </a:r>
            <a:r>
              <a:rPr lang="de-DE" dirty="0"/>
              <a:t> </a:t>
            </a:r>
            <a:r>
              <a:rPr lang="de-DE" dirty="0" err="1"/>
              <a:t>statechart</a:t>
            </a:r>
            <a:r>
              <a:rPr lang="de-DE" dirty="0"/>
              <a:t> </a:t>
            </a:r>
            <a:r>
              <a:rPr lang="de-DE" dirty="0" err="1"/>
              <a:t>through</a:t>
            </a:r>
            <a:r>
              <a:rPr lang="de-DE" dirty="0"/>
              <a:t> </a:t>
            </a:r>
            <a:r>
              <a:rPr lang="de-DE" dirty="0" err="1"/>
              <a:t>the</a:t>
            </a:r>
            <a:r>
              <a:rPr lang="de-DE" dirty="0"/>
              <a:t> </a:t>
            </a:r>
            <a:r>
              <a:rPr lang="de-DE" dirty="0" err="1"/>
              <a:t>video</a:t>
            </a:r>
            <a:r>
              <a:rPr lang="de-DE" dirty="0"/>
              <a:t>.</a:t>
            </a:r>
          </a:p>
          <a:p>
            <a:pPr eaLnBrk="1" hangingPunct="1"/>
            <a:r>
              <a:rPr lang="de-DE" dirty="0" err="1"/>
              <a:t>By</a:t>
            </a:r>
            <a:r>
              <a:rPr lang="de-DE" dirty="0"/>
              <a:t> </a:t>
            </a:r>
            <a:r>
              <a:rPr lang="de-DE" dirty="0" err="1"/>
              <a:t>moving</a:t>
            </a:r>
            <a:r>
              <a:rPr lang="de-DE" dirty="0"/>
              <a:t> </a:t>
            </a:r>
            <a:r>
              <a:rPr lang="de-DE" dirty="0" err="1"/>
              <a:t>the</a:t>
            </a:r>
            <a:r>
              <a:rPr lang="de-DE" dirty="0"/>
              <a:t> </a:t>
            </a:r>
            <a:r>
              <a:rPr lang="de-DE" dirty="0" err="1"/>
              <a:t>playhead</a:t>
            </a:r>
            <a:r>
              <a:rPr lang="de-DE" dirty="0"/>
              <a:t> </a:t>
            </a:r>
            <a:r>
              <a:rPr lang="de-DE" dirty="0" err="1"/>
              <a:t>through</a:t>
            </a:r>
            <a:r>
              <a:rPr lang="de-DE" dirty="0"/>
              <a:t> </a:t>
            </a:r>
            <a:r>
              <a:rPr lang="de-DE" dirty="0" err="1"/>
              <a:t>the</a:t>
            </a:r>
            <a:r>
              <a:rPr lang="de-DE" dirty="0"/>
              <a:t> </a:t>
            </a:r>
            <a:r>
              <a:rPr lang="de-DE" dirty="0" err="1"/>
              <a:t>recorded</a:t>
            </a:r>
            <a:r>
              <a:rPr lang="de-DE" dirty="0"/>
              <a:t> </a:t>
            </a:r>
            <a:r>
              <a:rPr lang="de-DE" dirty="0" err="1"/>
              <a:t>video</a:t>
            </a:r>
            <a:r>
              <a:rPr lang="de-DE" dirty="0"/>
              <a:t> – </a:t>
            </a:r>
            <a:r>
              <a:rPr lang="de-DE" dirty="0" err="1"/>
              <a:t>the</a:t>
            </a:r>
            <a:r>
              <a:rPr lang="de-DE" dirty="0"/>
              <a:t> </a:t>
            </a:r>
            <a:r>
              <a:rPr lang="de-DE" dirty="0" err="1"/>
              <a:t>state</a:t>
            </a:r>
            <a:r>
              <a:rPr lang="de-DE" dirty="0"/>
              <a:t> </a:t>
            </a:r>
            <a:r>
              <a:rPr lang="de-DE" dirty="0" err="1"/>
              <a:t>underneatch</a:t>
            </a:r>
            <a:r>
              <a:rPr lang="de-DE" dirty="0"/>
              <a:t> </a:t>
            </a:r>
            <a:r>
              <a:rPr lang="de-DE" dirty="0" err="1"/>
              <a:t>the</a:t>
            </a:r>
            <a:r>
              <a:rPr lang="de-DE" dirty="0"/>
              <a:t> </a:t>
            </a:r>
            <a:r>
              <a:rPr lang="de-DE" dirty="0" err="1"/>
              <a:t>playhead</a:t>
            </a:r>
            <a:r>
              <a:rPr lang="de-DE" dirty="0"/>
              <a:t> </a:t>
            </a:r>
            <a:r>
              <a:rPr lang="de-DE" dirty="0" err="1"/>
              <a:t>is</a:t>
            </a:r>
            <a:r>
              <a:rPr lang="de-DE" dirty="0"/>
              <a:t> </a:t>
            </a:r>
            <a:r>
              <a:rPr lang="de-DE" dirty="0" err="1"/>
              <a:t>highlighted</a:t>
            </a:r>
            <a:r>
              <a:rPr lang="de-DE" dirty="0"/>
              <a:t> in </a:t>
            </a:r>
            <a:r>
              <a:rPr lang="de-DE" dirty="0" err="1"/>
              <a:t>the</a:t>
            </a:r>
            <a:r>
              <a:rPr lang="de-DE" dirty="0"/>
              <a:t> </a:t>
            </a:r>
            <a:r>
              <a:rPr lang="de-DE" dirty="0" err="1"/>
              <a:t>statechart</a:t>
            </a:r>
            <a:r>
              <a:rPr lang="de-DE" dirty="0"/>
              <a:t>.</a:t>
            </a:r>
          </a:p>
          <a:p>
            <a:pPr eaLnBrk="1" hangingPunct="1"/>
            <a:endParaRPr lang="de-DE"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A8A23F5C-1156-424F-82B7-EB4BEBBD2ED5}" type="slidenum">
              <a:rPr lang="ko-KR" altLang="en-US"/>
              <a:pPr/>
              <a:t>49</a:t>
            </a:fld>
            <a:endParaRPr lang="en-US" altLang="ko-K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de-DE"/>
              <a:t>Second, designers can access the video through the statechart. Clicking on a state filters out all video segments from other states and only shows matching segments in the video annotation timeline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6DB1784-56BA-A143-B5A0-A5B16239202E}" type="slidenum">
              <a:rPr lang="ko-KR" altLang="en-US"/>
              <a:pPr/>
              <a:t>50</a:t>
            </a:fld>
            <a:endParaRPr lang="en-US" altLang="ko-K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de-DE" dirty="0" err="1"/>
              <a:t>Third</a:t>
            </a:r>
            <a:r>
              <a:rPr lang="de-DE" dirty="0"/>
              <a:t>, </a:t>
            </a:r>
            <a:r>
              <a:rPr lang="de-DE" dirty="0" err="1"/>
              <a:t>designers</a:t>
            </a:r>
            <a:r>
              <a:rPr lang="de-DE" dirty="0"/>
              <a:t> </a:t>
            </a:r>
            <a:r>
              <a:rPr lang="de-DE" dirty="0" err="1"/>
              <a:t>can</a:t>
            </a:r>
            <a:r>
              <a:rPr lang="de-DE" dirty="0"/>
              <a:t> </a:t>
            </a:r>
            <a:r>
              <a:rPr lang="de-DE" dirty="0" err="1"/>
              <a:t>query</a:t>
            </a:r>
            <a:r>
              <a:rPr lang="de-DE" dirty="0"/>
              <a:t> </a:t>
            </a:r>
            <a:r>
              <a:rPr lang="de-DE" dirty="0" err="1"/>
              <a:t>by</a:t>
            </a:r>
            <a:r>
              <a:rPr lang="de-DE" dirty="0"/>
              <a:t> </a:t>
            </a:r>
            <a:r>
              <a:rPr lang="de-DE" dirty="0" err="1"/>
              <a:t>demonstration</a:t>
            </a:r>
            <a:r>
              <a:rPr lang="de-DE" dirty="0"/>
              <a:t> </a:t>
            </a:r>
            <a:r>
              <a:rPr lang="de-DE" dirty="0" err="1"/>
              <a:t>through</a:t>
            </a:r>
            <a:r>
              <a:rPr lang="de-DE" dirty="0"/>
              <a:t> </a:t>
            </a:r>
            <a:r>
              <a:rPr lang="de-DE" dirty="0" err="1"/>
              <a:t>the</a:t>
            </a:r>
            <a:r>
              <a:rPr lang="de-DE" dirty="0"/>
              <a:t> </a:t>
            </a:r>
            <a:r>
              <a:rPr lang="de-DE" dirty="0" err="1"/>
              <a:t>physical</a:t>
            </a:r>
            <a:r>
              <a:rPr lang="de-DE" dirty="0"/>
              <a:t> </a:t>
            </a:r>
            <a:r>
              <a:rPr lang="de-DE" dirty="0" err="1"/>
              <a:t>prototype</a:t>
            </a:r>
            <a:r>
              <a:rPr lang="de-DE" dirty="0"/>
              <a:t> </a:t>
            </a:r>
            <a:r>
              <a:rPr lang="de-DE" dirty="0" err="1"/>
              <a:t>itself</a:t>
            </a:r>
            <a:r>
              <a:rPr lang="de-DE" dirty="0"/>
              <a:t>. </a:t>
            </a:r>
          </a:p>
          <a:p>
            <a:pPr eaLnBrk="1" hangingPunct="1"/>
            <a:r>
              <a:rPr lang="de-DE" dirty="0" err="1"/>
              <a:t>Example</a:t>
            </a:r>
            <a:r>
              <a:rPr lang="de-DE" dirty="0"/>
              <a:t>: </a:t>
            </a:r>
            <a:r>
              <a:rPr lang="de-DE" dirty="0" err="1"/>
              <a:t>The</a:t>
            </a:r>
            <a:r>
              <a:rPr lang="de-DE" dirty="0"/>
              <a:t> </a:t>
            </a:r>
            <a:r>
              <a:rPr lang="de-DE" dirty="0" err="1"/>
              <a:t>query</a:t>
            </a:r>
            <a:r>
              <a:rPr lang="de-DE" dirty="0"/>
              <a:t> „</a:t>
            </a:r>
            <a:r>
              <a:rPr lang="de-DE" dirty="0" err="1"/>
              <a:t>show</a:t>
            </a:r>
            <a:r>
              <a:rPr lang="de-DE" dirty="0"/>
              <a:t> </a:t>
            </a:r>
            <a:r>
              <a:rPr lang="de-DE" dirty="0" err="1"/>
              <a:t>me</a:t>
            </a:r>
            <a:r>
              <a:rPr lang="de-DE" dirty="0"/>
              <a:t> all </a:t>
            </a:r>
            <a:r>
              <a:rPr lang="de-DE" dirty="0" err="1"/>
              <a:t>video</a:t>
            </a:r>
            <a:r>
              <a:rPr lang="de-DE" dirty="0"/>
              <a:t> </a:t>
            </a:r>
            <a:r>
              <a:rPr lang="de-DE" dirty="0" err="1"/>
              <a:t>segments</a:t>
            </a:r>
            <a:r>
              <a:rPr lang="de-DE" dirty="0"/>
              <a:t> </a:t>
            </a:r>
            <a:r>
              <a:rPr lang="de-DE" dirty="0" err="1"/>
              <a:t>where</a:t>
            </a:r>
            <a:r>
              <a:rPr lang="de-DE" dirty="0"/>
              <a:t> </a:t>
            </a:r>
            <a:r>
              <a:rPr lang="de-DE" dirty="0" err="1"/>
              <a:t>the</a:t>
            </a:r>
            <a:r>
              <a:rPr lang="de-DE" dirty="0"/>
              <a:t> </a:t>
            </a:r>
            <a:r>
              <a:rPr lang="de-DE" dirty="0" err="1"/>
              <a:t>tester</a:t>
            </a:r>
            <a:r>
              <a:rPr lang="de-DE" dirty="0"/>
              <a:t> </a:t>
            </a:r>
            <a:r>
              <a:rPr lang="de-DE" dirty="0" err="1"/>
              <a:t>moved</a:t>
            </a:r>
            <a:r>
              <a:rPr lang="de-DE" dirty="0"/>
              <a:t> </a:t>
            </a:r>
            <a:r>
              <a:rPr lang="de-DE" dirty="0" err="1"/>
              <a:t>the</a:t>
            </a:r>
            <a:r>
              <a:rPr lang="de-DE" dirty="0"/>
              <a:t> </a:t>
            </a:r>
            <a:r>
              <a:rPr lang="de-DE" dirty="0" err="1"/>
              <a:t>volume</a:t>
            </a:r>
            <a:r>
              <a:rPr lang="de-DE" dirty="0"/>
              <a:t> </a:t>
            </a:r>
            <a:r>
              <a:rPr lang="de-DE" dirty="0" err="1"/>
              <a:t>slider</a:t>
            </a:r>
            <a:r>
              <a:rPr lang="de-DE" dirty="0"/>
              <a:t>“ </a:t>
            </a:r>
            <a:r>
              <a:rPr lang="de-DE" dirty="0" err="1"/>
              <a:t>is</a:t>
            </a:r>
            <a:r>
              <a:rPr lang="de-DE" dirty="0"/>
              <a:t> </a:t>
            </a:r>
            <a:r>
              <a:rPr lang="de-DE" dirty="0" err="1"/>
              <a:t>executed</a:t>
            </a:r>
            <a:r>
              <a:rPr lang="de-DE" dirty="0"/>
              <a:t> </a:t>
            </a:r>
            <a:r>
              <a:rPr lang="de-DE" dirty="0" err="1"/>
              <a:t>by</a:t>
            </a:r>
            <a:r>
              <a:rPr lang="de-DE" dirty="0"/>
              <a:t> </a:t>
            </a:r>
            <a:r>
              <a:rPr lang="de-DE" dirty="0" err="1"/>
              <a:t>simply</a:t>
            </a:r>
            <a:r>
              <a:rPr lang="de-DE" dirty="0"/>
              <a:t> </a:t>
            </a:r>
            <a:r>
              <a:rPr lang="de-DE" dirty="0" err="1"/>
              <a:t>moving</a:t>
            </a:r>
            <a:r>
              <a:rPr lang="de-DE" dirty="0"/>
              <a:t> </a:t>
            </a:r>
            <a:r>
              <a:rPr lang="de-DE" dirty="0" err="1"/>
              <a:t>the</a:t>
            </a:r>
            <a:r>
              <a:rPr lang="de-DE" dirty="0"/>
              <a:t> </a:t>
            </a:r>
            <a:r>
              <a:rPr lang="de-DE" dirty="0" err="1"/>
              <a:t>slider</a:t>
            </a:r>
            <a:r>
              <a:rPr lang="de-DE" dirty="0"/>
              <a:t> on </a:t>
            </a:r>
            <a:r>
              <a:rPr lang="de-DE" dirty="0" err="1"/>
              <a:t>the</a:t>
            </a:r>
            <a:r>
              <a:rPr lang="de-DE" dirty="0"/>
              <a:t> </a:t>
            </a:r>
            <a:r>
              <a:rPr lang="de-DE" dirty="0" err="1"/>
              <a:t>prototype</a:t>
            </a:r>
            <a:r>
              <a:rPr lang="de-DE" dirty="0"/>
              <a:t> </a:t>
            </a:r>
            <a:r>
              <a:rPr lang="de-DE" dirty="0" err="1"/>
              <a:t>itself</a:t>
            </a:r>
            <a:r>
              <a:rPr lang="de-DE" dirty="0"/>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Analyzing user data then</a:t>
            </a:r>
            <a:r>
              <a:rPr lang="en-US" baseline="0" dirty="0" smtClean="0"/>
              <a:t> suggests changes .</a:t>
            </a:r>
          </a:p>
          <a:p>
            <a:r>
              <a:rPr lang="en-US" baseline="0" dirty="0" smtClean="0"/>
              <a:t>Design is a team sport, rarely done alone</a:t>
            </a:r>
          </a:p>
          <a:p>
            <a:r>
              <a:rPr lang="en-US" baseline="0" dirty="0" smtClean="0"/>
              <a:t>In other creative domains, we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51</a:t>
            </a:fld>
            <a:endParaRPr lang="en-US" altLang="ko-K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look at creation</a:t>
            </a:r>
            <a:r>
              <a:rPr lang="en-US" baseline="0" dirty="0" smtClean="0"/>
              <a:t> tools today, we see textual and sketched commenting in a wide variety of applications like word processors, in the reviews of dailies at 3d animation studios like </a:t>
            </a:r>
            <a:r>
              <a:rPr lang="en-US" baseline="0" dirty="0" err="1" smtClean="0"/>
              <a:t>pixar</a:t>
            </a:r>
            <a:r>
              <a:rPr lang="en-US" baseline="0" dirty="0" smtClean="0"/>
              <a:t>, or in  image editing in </a:t>
            </a:r>
            <a:r>
              <a:rPr lang="en-US" baseline="0" dirty="0" err="1" smtClean="0"/>
              <a:t>photoshop</a:t>
            </a:r>
            <a:r>
              <a:rPr lang="en-US" baseline="0" dirty="0" smtClean="0"/>
              <a:t>. Commenting allows team members who may not be expert in using the tool for production to express revisions.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52</a:t>
            </a:fld>
            <a:endParaRPr lang="en-US" altLang="ko-K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work in progress and I’m happy to talk about it later</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53</a:t>
            </a:fld>
            <a:endParaRPr lang="en-US" altLang="ko-K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Any sufficiently complex problem has a space of possible solutions. To map that space, designers frequently </a:t>
            </a:r>
            <a:r>
              <a:rPr lang="en-US" sz="1200" kern="1200" dirty="0" smtClean="0">
                <a:solidFill>
                  <a:schemeClr val="tx1"/>
                </a:solidFill>
                <a:latin typeface="Neutra Text" pitchFamily="50" charset="0"/>
                <a:ea typeface="+mn-ea"/>
                <a:cs typeface="+mn-cs"/>
              </a:rPr>
              <a:t>generate multiple solutions to a problem simultaneously, to then select of desirable features from that set</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a:t>
            </a:fld>
            <a:endParaRPr lang="en-US" altLang="ko-K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Can’t tie</a:t>
            </a:r>
            <a:r>
              <a:rPr lang="en-US" baseline="0" dirty="0" smtClean="0"/>
              <a:t> videos to lines of </a:t>
            </a:r>
            <a:r>
              <a:rPr lang="en-US" baseline="0" dirty="0" err="1" smtClean="0"/>
              <a:t>c</a:t>
            </a:r>
            <a:r>
              <a:rPr lang="en-US" baseline="0" dirty="0" smtClean="0"/>
              <a:t>++ code.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54</a:t>
            </a:fld>
            <a:endParaRPr lang="en-US" altLang="ko-K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55</a:t>
            </a:fld>
            <a:endParaRPr lang="en-US" altLang="ko-K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Central</a:t>
            </a:r>
            <a:r>
              <a:rPr lang="en-US" sz="1200" kern="1200" baseline="0" dirty="0" smtClean="0">
                <a:solidFill>
                  <a:schemeClr val="tx1"/>
                </a:solidFill>
                <a:latin typeface="Neutra Text" pitchFamily="50" charset="0"/>
                <a:ea typeface="+mn-ea"/>
                <a:cs typeface="+mn-cs"/>
              </a:rPr>
              <a:t> Research Questions:</a:t>
            </a:r>
            <a:r>
              <a:rPr lang="en-US" sz="1200" kern="1200" dirty="0" smtClean="0">
                <a:solidFill>
                  <a:schemeClr val="tx1"/>
                </a:solidFill>
                <a:latin typeface="Neutra Text" pitchFamily="50" charset="0"/>
                <a:ea typeface="+mn-ea"/>
                <a:cs typeface="+mn-cs"/>
              </a:rPr>
              <a:t/>
            </a:r>
            <a:br>
              <a:rPr lang="en-US" sz="1200" kern="1200" dirty="0" smtClean="0">
                <a:solidFill>
                  <a:schemeClr val="tx1"/>
                </a:solidFill>
                <a:latin typeface="Neutra Text" pitchFamily="50" charset="0"/>
                <a:ea typeface="+mn-ea"/>
                <a:cs typeface="+mn-cs"/>
              </a:rPr>
            </a:br>
            <a:r>
              <a:rPr lang="en-US" sz="1200" kern="1200" dirty="0" smtClean="0">
                <a:solidFill>
                  <a:schemeClr val="tx1"/>
                </a:solidFill>
                <a:latin typeface="Neutra Text" pitchFamily="50" charset="0"/>
                <a:ea typeface="+mn-ea"/>
                <a:cs typeface="+mn-cs"/>
              </a:rPr>
              <a:t>If we take exploration as a core activity of design, how can *interaction* design tools support creation and management of user interface alternatives?</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Prior research: static graphics; no tools yet for alternatives interactive behavior</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56</a:t>
            </a:fld>
            <a:endParaRPr lang="en-US" altLang="ko-K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Neutra Text" pitchFamily="50" charset="0"/>
                <a:ea typeface="+mn-ea"/>
                <a:cs typeface="+mn-cs"/>
              </a:rPr>
              <a:t>Other domains, specifically 3d rendering and image processing, have realized the importance of exploration and built tools.</a:t>
            </a:r>
          </a:p>
          <a:p>
            <a:r>
              <a:rPr lang="en-US" sz="1200" kern="1200" baseline="0" dirty="0" smtClean="0">
                <a:solidFill>
                  <a:schemeClr val="tx1"/>
                </a:solidFill>
                <a:latin typeface="Neutra Text" pitchFamily="50" charset="0"/>
                <a:ea typeface="+mn-ea"/>
                <a:cs typeface="+mn-cs"/>
              </a:rPr>
              <a:t>For example, </a:t>
            </a:r>
            <a:r>
              <a:rPr lang="en-US" sz="1200" kern="1200" dirty="0" smtClean="0">
                <a:solidFill>
                  <a:schemeClr val="tx1"/>
                </a:solidFill>
                <a:latin typeface="Neutra Text" pitchFamily="50" charset="0"/>
                <a:ea typeface="+mn-ea"/>
                <a:cs typeface="+mn-cs"/>
              </a:rPr>
              <a:t>Design Galleries addresses the problem of finding good parameter combinations for complex 3d rendering</a:t>
            </a:r>
            <a:r>
              <a:rPr lang="en-US" sz="1200" kern="1200" baseline="0" dirty="0" smtClean="0">
                <a:solidFill>
                  <a:schemeClr val="tx1"/>
                </a:solidFill>
                <a:latin typeface="Neutra Text" pitchFamily="50" charset="0"/>
                <a:ea typeface="+mn-ea"/>
                <a:cs typeface="+mn-cs"/>
              </a:rPr>
              <a:t>s by</a:t>
            </a:r>
            <a:r>
              <a:rPr lang="en-US" sz="1200" kern="1200" dirty="0" smtClean="0">
                <a:solidFill>
                  <a:schemeClr val="tx1"/>
                </a:solidFill>
                <a:latin typeface="Neutra Text" pitchFamily="50" charset="0"/>
                <a:ea typeface="+mn-ea"/>
                <a:cs typeface="+mn-cs"/>
              </a:rPr>
              <a:t> automatically generating a whole space of parameter settings and  showing </a:t>
            </a:r>
            <a:r>
              <a:rPr lang="en-US" sz="1200" kern="1200" dirty="0" err="1" smtClean="0">
                <a:solidFill>
                  <a:schemeClr val="tx1"/>
                </a:solidFill>
                <a:latin typeface="Neutra Text" pitchFamily="50" charset="0"/>
                <a:ea typeface="+mn-ea"/>
                <a:cs typeface="+mn-cs"/>
              </a:rPr>
              <a:t>abrowsing</a:t>
            </a:r>
            <a:r>
              <a:rPr lang="en-US" sz="1200" kern="1200" dirty="0" smtClean="0">
                <a:solidFill>
                  <a:schemeClr val="tx1"/>
                </a:solidFill>
                <a:latin typeface="Neutra Text" pitchFamily="50" charset="0"/>
                <a:ea typeface="+mn-ea"/>
                <a:cs typeface="+mn-cs"/>
              </a:rPr>
              <a:t> interface for exploring parameter</a:t>
            </a:r>
            <a:r>
              <a:rPr lang="en-US" sz="1200" kern="1200" baseline="0" dirty="0" smtClean="0">
                <a:solidFill>
                  <a:schemeClr val="tx1"/>
                </a:solidFill>
                <a:latin typeface="Neutra Text" pitchFamily="50" charset="0"/>
                <a:ea typeface="+mn-ea"/>
                <a:cs typeface="+mn-cs"/>
              </a:rPr>
              <a:t> space</a:t>
            </a:r>
            <a:r>
              <a:rPr lang="en-US" sz="1200" kern="1200" dirty="0" smtClean="0">
                <a:solidFill>
                  <a:schemeClr val="tx1"/>
                </a:solidFill>
                <a:latin typeface="Neutra Text" pitchFamily="50" charset="0"/>
                <a:ea typeface="+mn-ea"/>
                <a:cs typeface="+mn-cs"/>
              </a:rPr>
              <a:t>.</a:t>
            </a:r>
          </a:p>
          <a:p>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Spreadsheets also inherently support parallel exploration, and </a:t>
            </a:r>
            <a:r>
              <a:rPr lang="en-US" sz="1200" kern="1200" baseline="0" dirty="0" smtClean="0">
                <a:solidFill>
                  <a:schemeClr val="tx1"/>
                </a:solidFill>
                <a:latin typeface="Neutra Text" pitchFamily="50" charset="0"/>
                <a:ea typeface="+mn-ea"/>
                <a:cs typeface="+mn-cs"/>
              </a:rPr>
              <a:t>example in </a:t>
            </a:r>
            <a:r>
              <a:rPr lang="en-US" sz="1200" kern="1200" dirty="0" smtClean="0">
                <a:solidFill>
                  <a:schemeClr val="tx1"/>
                </a:solidFill>
                <a:latin typeface="Neutra Text" pitchFamily="50" charset="0"/>
                <a:ea typeface="+mn-ea"/>
                <a:cs typeface="+mn-cs"/>
              </a:rPr>
              <a:t>Marc </a:t>
            </a:r>
            <a:r>
              <a:rPr lang="en-US" sz="1200" kern="1200" dirty="0" err="1" smtClean="0">
                <a:solidFill>
                  <a:schemeClr val="tx1"/>
                </a:solidFill>
                <a:latin typeface="Neutra Text" pitchFamily="50" charset="0"/>
                <a:ea typeface="+mn-ea"/>
                <a:cs typeface="+mn-cs"/>
              </a:rPr>
              <a:t>Levoy’s</a:t>
            </a:r>
            <a:r>
              <a:rPr lang="en-US" sz="1200" kern="1200" dirty="0" smtClean="0">
                <a:solidFill>
                  <a:schemeClr val="tx1"/>
                </a:solidFill>
                <a:latin typeface="Neutra Text" pitchFamily="50" charset="0"/>
                <a:ea typeface="+mn-ea"/>
                <a:cs typeface="+mn-cs"/>
              </a:rPr>
              <a:t> </a:t>
            </a:r>
            <a:r>
              <a:rPr lang="en-US" sz="1200" kern="1200" baseline="0" dirty="0" smtClean="0">
                <a:solidFill>
                  <a:schemeClr val="tx1"/>
                </a:solidFill>
                <a:latin typeface="Neutra Text" pitchFamily="50" charset="0"/>
                <a:ea typeface="+mn-ea"/>
                <a:cs typeface="+mn-cs"/>
              </a:rPr>
              <a:t> spreadsheets for </a:t>
            </a:r>
            <a:r>
              <a:rPr lang="en-US" sz="1200" kern="1200" dirty="0" smtClean="0">
                <a:solidFill>
                  <a:schemeClr val="tx1"/>
                </a:solidFill>
                <a:latin typeface="Neutra Text" pitchFamily="50" charset="0"/>
                <a:ea typeface="+mn-ea"/>
                <a:cs typeface="+mn-cs"/>
              </a:rPr>
              <a:t>image manipulation. Do</a:t>
            </a:r>
            <a:r>
              <a:rPr lang="en-US" sz="1200" kern="1200" baseline="0" dirty="0" smtClean="0">
                <a:solidFill>
                  <a:schemeClr val="tx1"/>
                </a:solidFill>
                <a:latin typeface="Neutra Text" pitchFamily="50" charset="0"/>
                <a:ea typeface="+mn-ea"/>
                <a:cs typeface="+mn-cs"/>
              </a:rPr>
              <a:t> these approaches translate to interaction design?</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57</a:t>
            </a:fld>
            <a:endParaRPr lang="en-US" altLang="ko-K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Why? One of the central reasons it that design of interactive </a:t>
            </a:r>
            <a:r>
              <a:rPr lang="en-US" sz="1200" i="1" kern="1200" dirty="0" smtClean="0">
                <a:solidFill>
                  <a:schemeClr val="tx1"/>
                </a:solidFill>
                <a:latin typeface="Neutra Text" pitchFamily="50" charset="0"/>
                <a:ea typeface="+mn-ea"/>
                <a:cs typeface="+mn-cs"/>
              </a:rPr>
              <a:t>behavior</a:t>
            </a:r>
            <a:r>
              <a:rPr lang="en-US" sz="1200" kern="1200" dirty="0" smtClean="0">
                <a:solidFill>
                  <a:schemeClr val="tx1"/>
                </a:solidFill>
                <a:latin typeface="Neutra Text" pitchFamily="50" charset="0"/>
                <a:ea typeface="+mn-ea"/>
                <a:cs typeface="+mn-cs"/>
              </a:rPr>
              <a:t>, even for prototypes, often happens in textual code.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Interaction designers today frequently</a:t>
            </a:r>
            <a:r>
              <a:rPr lang="en-US" sz="1200" kern="1200" baseline="0" dirty="0" smtClean="0">
                <a:solidFill>
                  <a:schemeClr val="tx1"/>
                </a:solidFill>
                <a:latin typeface="Neutra Text" pitchFamily="50" charset="0"/>
                <a:ea typeface="+mn-ea"/>
                <a:cs typeface="+mn-cs"/>
              </a:rPr>
              <a:t> write </a:t>
            </a:r>
            <a:r>
              <a:rPr lang="en-US" sz="1200" kern="1200" dirty="0" smtClean="0">
                <a:solidFill>
                  <a:schemeClr val="tx1"/>
                </a:solidFill>
                <a:latin typeface="Neutra Text" pitchFamily="50" charset="0"/>
                <a:ea typeface="+mn-ea"/>
                <a:cs typeface="+mn-cs"/>
              </a:rPr>
              <a:t>a few</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dozen lines of script to express logic.</a:t>
            </a:r>
            <a:r>
              <a:rPr lang="en-US" sz="1200" kern="1200" baseline="0" dirty="0" smtClean="0">
                <a:solidFill>
                  <a:schemeClr val="tx1"/>
                </a:solidFill>
                <a:latin typeface="Neutra Text" pitchFamily="50" charset="0"/>
                <a:ea typeface="+mn-ea"/>
                <a:cs typeface="+mn-cs"/>
              </a:rPr>
              <a:t> </a:t>
            </a:r>
          </a:p>
          <a:p>
            <a:endParaRPr lang="en-US" sz="1200" kern="1200" dirty="0">
              <a:solidFill>
                <a:schemeClr val="tx1"/>
              </a:solidFill>
              <a:latin typeface="Neutra Text" pitchFamily="50" charset="0"/>
              <a:ea typeface="+mn-ea"/>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What are the most important ways in which designers explore alternatives of programmed interactions today?</a:t>
            </a:r>
            <a:r>
              <a:rPr lang="en-US" sz="1200" kern="1200" baseline="0" dirty="0" smtClean="0">
                <a:solidFill>
                  <a:schemeClr val="tx1"/>
                </a:solidFill>
                <a:latin typeface="Neutra Text" pitchFamily="50"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baseline="0" dirty="0" smtClean="0">
                <a:solidFill>
                  <a:schemeClr val="tx1"/>
                </a:solidFill>
                <a:latin typeface="Neutra Text" pitchFamily="50" charset="0"/>
                <a:ea typeface="+mn-ea"/>
                <a:cs typeface="+mn-cs"/>
              </a:rPr>
              <a:t>Three interviews, code review -&gt; three requirements.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Creating </a:t>
            </a:r>
            <a:r>
              <a:rPr lang="en-US" sz="1200" kern="1200" dirty="0" err="1" smtClean="0">
                <a:solidFill>
                  <a:schemeClr val="tx1"/>
                </a:solidFill>
                <a:latin typeface="Neutra Text" pitchFamily="50" charset="0"/>
                <a:ea typeface="+mn-ea"/>
                <a:cs typeface="+mn-cs"/>
              </a:rPr>
              <a:t>satifsying</a:t>
            </a:r>
            <a:r>
              <a:rPr lang="en-US" sz="1200" kern="1200" dirty="0" smtClean="0">
                <a:solidFill>
                  <a:schemeClr val="tx1"/>
                </a:solidFill>
                <a:latin typeface="Neutra Text" pitchFamily="50" charset="0"/>
                <a:ea typeface="+mn-ea"/>
                <a:cs typeface="+mn-cs"/>
              </a:rPr>
              <a:t> user experience: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"tweaking the dials”;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code stays same, </a:t>
            </a:r>
            <a:r>
              <a:rPr lang="en-US" sz="1200" kern="1200" dirty="0" err="1" smtClean="0">
                <a:solidFill>
                  <a:schemeClr val="tx1"/>
                </a:solidFill>
                <a:latin typeface="Neutra Text" pitchFamily="50" charset="0"/>
                <a:ea typeface="+mn-ea"/>
                <a:cs typeface="+mn-cs"/>
              </a:rPr>
              <a:t>params</a:t>
            </a:r>
            <a:r>
              <a:rPr lang="en-US" sz="1200" kern="1200" dirty="0" smtClean="0">
                <a:solidFill>
                  <a:schemeClr val="tx1"/>
                </a:solidFill>
                <a:latin typeface="Neutra Text" pitchFamily="50" charset="0"/>
                <a:ea typeface="+mn-ea"/>
                <a:cs typeface="+mn-cs"/>
              </a:rPr>
              <a:t> vary. Tools</a:t>
            </a:r>
            <a:r>
              <a:rPr lang="en-US" sz="1200" kern="1200" baseline="0" dirty="0" smtClean="0">
                <a:solidFill>
                  <a:schemeClr val="tx1"/>
                </a:solidFill>
                <a:latin typeface="Neutra Text" pitchFamily="50" charset="0"/>
                <a:ea typeface="+mn-ea"/>
                <a:cs typeface="+mn-cs"/>
              </a:rPr>
              <a:t> should explicitly support this parameter tuning.</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59</a:t>
            </a:fld>
            <a:endParaRPr lang="en-US" altLang="ko-K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compare different behaviors,</a:t>
            </a:r>
            <a:r>
              <a:rPr lang="en-US" sz="1200" kern="1200" baseline="0" dirty="0" smtClean="0">
                <a:solidFill>
                  <a:schemeClr val="tx1"/>
                </a:solidFill>
                <a:latin typeface="Neutra Text" pitchFamily="50" charset="0"/>
                <a:ea typeface="+mn-ea"/>
                <a:cs typeface="+mn-cs"/>
              </a:rPr>
              <a:t> changes to logic are required as well.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Example from inquiry: two behaviors in same function body; comment/uncomment in runs.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Tools should support creation and management of different code alternatives.</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60</a:t>
            </a:fld>
            <a:endParaRPr lang="en-US" altLang="ko-K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Third, management of code and data alternatives has to work across editing and execution environments</a:t>
            </a:r>
          </a:p>
          <a:p>
            <a:pPr>
              <a:buFontTx/>
              <a:buChar char="•"/>
            </a:pPr>
            <a:r>
              <a:rPr lang="en-US" sz="1200" kern="1200" dirty="0" smtClean="0">
                <a:solidFill>
                  <a:schemeClr val="tx1"/>
                </a:solidFill>
                <a:latin typeface="Neutra Text" pitchFamily="50" charset="0"/>
                <a:ea typeface="+mn-ea"/>
                <a:cs typeface="+mn-cs"/>
              </a:rPr>
              <a:t>expert do some this</a:t>
            </a:r>
            <a:r>
              <a:rPr lang="en-US" sz="1200" kern="1200" baseline="0" dirty="0" smtClean="0">
                <a:solidFill>
                  <a:schemeClr val="tx1"/>
                </a:solidFill>
                <a:latin typeface="Neutra Text" pitchFamily="50" charset="0"/>
                <a:ea typeface="+mn-ea"/>
                <a:cs typeface="+mn-cs"/>
              </a:rPr>
              <a:t> by </a:t>
            </a:r>
            <a:r>
              <a:rPr lang="en-US" sz="1200" kern="1200" dirty="0" smtClean="0">
                <a:solidFill>
                  <a:schemeClr val="tx1"/>
                </a:solidFill>
                <a:latin typeface="Neutra Text" pitchFamily="50" charset="0"/>
                <a:ea typeface="+mn-ea"/>
                <a:cs typeface="+mn-cs"/>
              </a:rPr>
              <a:t>writing control slider code –not part of the final application, but tools for</a:t>
            </a:r>
            <a:r>
              <a:rPr lang="en-US" sz="1200" kern="1200" baseline="0" dirty="0" smtClean="0">
                <a:solidFill>
                  <a:schemeClr val="tx1"/>
                </a:solidFill>
                <a:latin typeface="Neutra Text" pitchFamily="50" charset="0"/>
                <a:ea typeface="+mn-ea"/>
                <a:cs typeface="+mn-cs"/>
              </a:rPr>
              <a:t> exploration.  </a:t>
            </a:r>
          </a:p>
          <a:p>
            <a:pPr>
              <a:buFontTx/>
              <a:buChar char="•"/>
            </a:pPr>
            <a:r>
              <a:rPr lang="en-US" sz="1200" kern="1200" baseline="0" dirty="0" smtClean="0">
                <a:solidFill>
                  <a:schemeClr val="tx1"/>
                </a:solidFill>
                <a:latin typeface="Neutra Text" pitchFamily="50" charset="0"/>
                <a:ea typeface="+mn-ea"/>
                <a:cs typeface="+mn-cs"/>
              </a:rPr>
              <a:t>Tools construct such control interfaces automatically to open exploration to a wider audience.</a:t>
            </a:r>
          </a:p>
          <a:p>
            <a:r>
              <a:rPr lang="en-US" dirty="0" smtClean="0"/>
              <a:t>To</a:t>
            </a:r>
            <a:r>
              <a:rPr lang="en-US" baseline="0" dirty="0" smtClean="0"/>
              <a:t> investigate how these requirements might be fulfilled, we constructed Juxtapose, a tool </a:t>
            </a:r>
            <a:r>
              <a:rPr lang="en-US" dirty="0" smtClean="0"/>
              <a:t>for working</a:t>
            </a:r>
            <a:r>
              <a:rPr lang="en-US" baseline="0" dirty="0" smtClean="0"/>
              <a:t> with </a:t>
            </a:r>
            <a:r>
              <a:rPr lang="en-US" dirty="0" smtClean="0"/>
              <a:t>multiple design alternatives in parallel.</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61</a:t>
            </a:fld>
            <a:endParaRPr lang="en-US" altLang="ko-K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Jxutapose</a:t>
            </a:r>
            <a:r>
              <a:rPr lang="en-US" dirty="0" smtClean="0"/>
              <a:t> manages </a:t>
            </a:r>
            <a:r>
              <a:rPr lang="en-US" baseline="0" dirty="0" smtClean="0"/>
              <a:t>alternatives at the source level</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62</a:t>
            </a:fld>
            <a:endParaRPr lang="en-US" altLang="ko-K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in an augmented editor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63</a:t>
            </a:fld>
            <a:endParaRPr lang="en-US" altLang="ko-K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a:ln/>
        </p:spPr>
      </p:sp>
      <p:sp>
        <p:nvSpPr>
          <p:cNvPr id="81922"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Neutra Text" pitchFamily="50"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latin typeface="Neutra Text" pitchFamily="50" charset="0"/>
                <a:ea typeface="+mn-ea"/>
                <a:cs typeface="+mn-cs"/>
              </a:rPr>
              <a:t>*</a:t>
            </a:r>
            <a:r>
              <a:rPr lang="en-US" sz="1200" kern="1200" dirty="0" smtClean="0">
                <a:solidFill>
                  <a:schemeClr val="tx1"/>
                </a:solidFill>
                <a:latin typeface="Neutra Text" pitchFamily="50" charset="0"/>
                <a:ea typeface="+mn-ea"/>
                <a:cs typeface="+mn-cs"/>
              </a:rPr>
              <a:t>Paul Bradley, 80 models, explore different possible shapes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Pliable materials</a:t>
            </a:r>
            <a:r>
              <a:rPr lang="en-US" sz="1200" kern="1200" baseline="0" dirty="0" smtClean="0">
                <a:solidFill>
                  <a:schemeClr val="tx1"/>
                </a:solidFill>
                <a:latin typeface="Neutra Text" pitchFamily="50" charset="0"/>
                <a:ea typeface="+mn-ea"/>
                <a:cs typeface="+mn-cs"/>
              </a:rPr>
              <a:t> enable rapid creation</a:t>
            </a:r>
            <a:endParaRPr lang="en-US" dirty="0" smtClean="0"/>
          </a:p>
        </p:txBody>
      </p:sp>
      <p:sp>
        <p:nvSpPr>
          <p:cNvPr id="81923" name="Slide Number Placeholder 3"/>
          <p:cNvSpPr>
            <a:spLocks noGrp="1"/>
          </p:cNvSpPr>
          <p:nvPr>
            <p:ph type="sldNum" sz="quarter" idx="5"/>
          </p:nvPr>
        </p:nvSpPr>
        <p:spPr>
          <a:noFill/>
        </p:spPr>
        <p:txBody>
          <a:bodyPr/>
          <a:lstStyle/>
          <a:p>
            <a:pPr algn="r" rtl="0" fontAlgn="base">
              <a:spcBef>
                <a:spcPct val="0"/>
              </a:spcBef>
              <a:spcAft>
                <a:spcPct val="0"/>
              </a:spcAft>
            </a:pPr>
            <a:fld id="{D1E428B8-08D0-4411-B186-F9DE9E0CCB54}" type="slidenum">
              <a:rPr lang="ko-KR" altLang="en-US" b="1">
                <a:solidFill>
                  <a:prstClr val="black"/>
                </a:solidFill>
                <a:ea typeface="맑은 고딕"/>
              </a:rPr>
              <a:pPr algn="r" rtl="0" fontAlgn="base">
                <a:spcBef>
                  <a:spcPct val="0"/>
                </a:spcBef>
                <a:spcAft>
                  <a:spcPct val="0"/>
                </a:spcAft>
              </a:pPr>
              <a:t>6</a:t>
            </a:fld>
            <a:endParaRPr lang="en-US" altLang="ko-KR" b="1" dirty="0">
              <a:solidFill>
                <a:prstClr val="black"/>
              </a:solidFill>
              <a:ea typeface="맑은 고딕"/>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source alternatives can then be executed in parallel, which enables</a:t>
            </a:r>
            <a:r>
              <a:rPr lang="en-US" baseline="0" dirty="0" smtClean="0"/>
              <a:t> </a:t>
            </a:r>
            <a:r>
              <a:rPr lang="en-US" dirty="0" smtClean="0"/>
              <a:t>rapid comparison between them.</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64</a:t>
            </a:fld>
            <a:endParaRPr lang="en-US" altLang="ko-K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Juxtapose combines</a:t>
            </a:r>
            <a:r>
              <a:rPr lang="en-US" baseline="0" dirty="0" smtClean="0"/>
              <a:t> parallel execution with </a:t>
            </a:r>
            <a:r>
              <a:rPr lang="en-US" dirty="0" smtClean="0"/>
              <a:t>automatic</a:t>
            </a:r>
            <a:r>
              <a:rPr lang="en-US" baseline="0" dirty="0" smtClean="0"/>
              <a:t> </a:t>
            </a:r>
            <a:r>
              <a:rPr lang="en-US" dirty="0" smtClean="0"/>
              <a:t>generation</a:t>
            </a:r>
            <a:r>
              <a:rPr lang="en-US" baseline="0" dirty="0" smtClean="0"/>
              <a:t> of </a:t>
            </a:r>
            <a:r>
              <a:rPr lang="en-US" dirty="0" smtClean="0"/>
              <a:t>control interfaces to  interactively “tune”</a:t>
            </a:r>
            <a:r>
              <a:rPr lang="en-US" baseline="0" dirty="0" smtClean="0"/>
              <a:t> </a:t>
            </a:r>
            <a:r>
              <a:rPr lang="en-US" dirty="0" smtClean="0"/>
              <a:t>parameters of the designed interaction at runtime.</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65</a:t>
            </a:fld>
            <a:endParaRPr lang="en-US" altLang="ko-K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To make working with multiple code alternatives feasible, an authoring environment must</a:t>
            </a:r>
          </a:p>
          <a:p>
            <a:pPr>
              <a:buFontTx/>
              <a:buChar char="•"/>
            </a:pPr>
            <a:r>
              <a:rPr lang="en-US" sz="1200" kern="1200" dirty="0" smtClean="0">
                <a:solidFill>
                  <a:schemeClr val="tx1"/>
                </a:solidFill>
                <a:latin typeface="Neutra Text" pitchFamily="50" charset="0"/>
                <a:ea typeface="+mn-ea"/>
                <a:cs typeface="+mn-cs"/>
              </a:rPr>
              <a:t>Offer techniques for manipulating content across alternatives</a:t>
            </a:r>
          </a:p>
          <a:p>
            <a:pPr>
              <a:buFontTx/>
              <a:buChar char="•"/>
            </a:pPr>
            <a:r>
              <a:rPr lang="en-US" sz="1200" kern="1200" dirty="0" smtClean="0">
                <a:solidFill>
                  <a:schemeClr val="tx1"/>
                </a:solidFill>
                <a:latin typeface="Neutra Text" pitchFamily="50" charset="0"/>
                <a:ea typeface="+mn-ea"/>
                <a:cs typeface="+mn-cs"/>
              </a:rPr>
              <a:t>make differences visually apparent</a:t>
            </a:r>
          </a:p>
          <a:p>
            <a:pPr>
              <a:buFontTx/>
              <a:buChar char="•"/>
            </a:pPr>
            <a:r>
              <a:rPr lang="en-US" sz="1200" kern="1200" dirty="0" smtClean="0">
                <a:solidFill>
                  <a:schemeClr val="tx1"/>
                </a:solidFill>
                <a:latin typeface="Neutra Text" pitchFamily="50" charset="0"/>
                <a:ea typeface="+mn-ea"/>
                <a:cs typeface="+mn-cs"/>
              </a:rPr>
              <a:t>We extend linked editing a</a:t>
            </a:r>
            <a:r>
              <a:rPr lang="en-US" sz="1200" kern="1200" baseline="0" dirty="0" smtClean="0">
                <a:solidFill>
                  <a:schemeClr val="tx1"/>
                </a:solidFill>
                <a:latin typeface="Neutra Text" pitchFamily="50" charset="0"/>
                <a:ea typeface="+mn-ea"/>
                <a:cs typeface="+mn-cs"/>
              </a:rPr>
              <a:t> technique to track source duplicates.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66</a:t>
            </a:fld>
            <a:endParaRPr lang="en-US" altLang="ko-K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In the Juxtapose editor, alternatives are accessible through document tabs;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67</a:t>
            </a:fld>
            <a:endParaRPr lang="en-US" altLang="ko-K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Edits can be either local to one alternative or global to all alternatives</a:t>
            </a:r>
            <a:r>
              <a:rPr lang="en-US" sz="1200" kern="1200" baseline="0" dirty="0" smtClean="0">
                <a:solidFill>
                  <a:schemeClr val="tx1"/>
                </a:solidFill>
                <a:latin typeface="Neutra Text" pitchFamily="50" charset="0"/>
                <a:ea typeface="+mn-ea"/>
                <a:cs typeface="+mn-cs"/>
              </a:rPr>
              <a:t> by toggling a linked edit mode.</a:t>
            </a:r>
          </a:p>
          <a:p>
            <a:r>
              <a:rPr lang="en-US" sz="1200" kern="1200" baseline="0" dirty="0" smtClean="0">
                <a:solidFill>
                  <a:schemeClr val="tx1"/>
                </a:solidFill>
                <a:latin typeface="Neutra Text" pitchFamily="50" charset="0"/>
                <a:ea typeface="+mn-ea"/>
                <a:cs typeface="+mn-cs"/>
              </a:rPr>
              <a:t>Linked editing - Mike </a:t>
            </a:r>
            <a:r>
              <a:rPr lang="en-US" sz="1200" kern="1200" baseline="0" dirty="0" err="1" smtClean="0">
                <a:solidFill>
                  <a:schemeClr val="tx1"/>
                </a:solidFill>
                <a:latin typeface="Neutra Text" pitchFamily="50" charset="0"/>
                <a:ea typeface="+mn-ea"/>
                <a:cs typeface="+mn-cs"/>
              </a:rPr>
              <a:t>Toomim</a:t>
            </a:r>
            <a:r>
              <a:rPr lang="en-US" sz="1200" kern="1200" baseline="0" dirty="0" smtClean="0">
                <a:solidFill>
                  <a:schemeClr val="tx1"/>
                </a:solidFill>
                <a:latin typeface="Neutra Text" pitchFamily="50" charset="0"/>
                <a:ea typeface="+mn-ea"/>
                <a:cs typeface="+mn-cs"/>
              </a:rPr>
              <a:t> 2004. Find code duplicates within a project extended to define project alternatives.</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68</a:t>
            </a:fld>
            <a:endParaRPr lang="en-US" altLang="ko-K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Source differences, </a:t>
            </a:r>
            <a:r>
              <a:rPr lang="en-US" sz="1200" kern="1200" baseline="0" dirty="0" smtClean="0">
                <a:solidFill>
                  <a:schemeClr val="tx1"/>
                </a:solidFill>
                <a:latin typeface="Neutra Text" pitchFamily="50" charset="0"/>
                <a:ea typeface="+mn-ea"/>
                <a:cs typeface="+mn-cs"/>
              </a:rPr>
              <a:t>text entered in “unlinked edit”, </a:t>
            </a:r>
            <a:r>
              <a:rPr lang="en-US" sz="1200" kern="1200" dirty="0" smtClean="0">
                <a:solidFill>
                  <a:schemeClr val="tx1"/>
                </a:solidFill>
                <a:latin typeface="Neutra Text" pitchFamily="50" charset="0"/>
                <a:ea typeface="+mn-ea"/>
                <a:cs typeface="+mn-cs"/>
              </a:rPr>
              <a:t>are highlighted with a shaded background</a:t>
            </a:r>
          </a:p>
          <a:p>
            <a:r>
              <a:rPr lang="en-US" sz="1200" kern="1200" dirty="0" smtClean="0">
                <a:solidFill>
                  <a:schemeClr val="tx1"/>
                </a:solidFill>
                <a:latin typeface="Neutra Text" pitchFamily="50" charset="0"/>
                <a:ea typeface="+mn-ea"/>
                <a:cs typeface="+mn-cs"/>
              </a:rPr>
              <a:t>Shared text: white background</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69</a:t>
            </a:fld>
            <a:endParaRPr lang="en-US" altLang="ko-K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How would a designer use parallel editing for</a:t>
            </a:r>
            <a:r>
              <a:rPr lang="en-US" b="1" baseline="0" dirty="0" smtClean="0"/>
              <a:t> exploration?</a:t>
            </a:r>
            <a:endParaRPr lang="en-US" b="1" dirty="0" smtClean="0"/>
          </a:p>
          <a:p>
            <a:r>
              <a:rPr lang="en-US" dirty="0" smtClean="0"/>
              <a:t>Simple </a:t>
            </a:r>
            <a:r>
              <a:rPr lang="en-US" baseline="0" dirty="0" smtClean="0"/>
              <a:t>example 2007: “rethinking the progress bar” showed how different progress curves can affect the *perception* of completion speed. To test different progress curves, a function that maps actual progress to displayed progress was varied.</a:t>
            </a:r>
          </a:p>
          <a:p>
            <a:r>
              <a:rPr lang="en-US" baseline="0" dirty="0" smtClean="0"/>
              <a:t>In clip designer starts with code for showing a normal, linear progress bar&lt;click&gt;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70</a:t>
            </a:fld>
            <a:endParaRPr lang="en-US" altLang="ko-K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To explore different mapping functions, our designer creates source alternatives in new tabs. In each alternative, she changes the mapping </a:t>
            </a:r>
            <a:r>
              <a:rPr lang="en-US" dirty="0" smtClean="0"/>
              <a:t>function and an </a:t>
            </a:r>
            <a:r>
              <a:rPr lang="en-US" baseline="0" dirty="0" smtClean="0"/>
              <a:t>identifying name through unlinked editing. The changes here are rapid as only two lines of code differ between our alternatives.</a:t>
            </a:r>
          </a:p>
          <a:p>
            <a:r>
              <a:rPr lang="en-US" baseline="0" dirty="0" smtClean="0"/>
              <a:t>* When run, all alternatives are executed side-by-side.</a:t>
            </a:r>
          </a:p>
          <a:p>
            <a:pPr>
              <a:buFontTx/>
              <a:buChar char="•"/>
            </a:pPr>
            <a:r>
              <a:rPr lang="en-US" baseline="0" dirty="0" smtClean="0"/>
              <a:t> investigate different progress bar behaviors</a:t>
            </a:r>
          </a:p>
          <a:p>
            <a:pPr>
              <a:buFontTx/>
              <a:buChar char="•"/>
            </a:pPr>
            <a:r>
              <a:rPr lang="en-US" baseline="0" dirty="0" smtClean="0"/>
              <a:t> bring one alternative into full view for detailed inspection. </a:t>
            </a:r>
          </a:p>
          <a:p>
            <a:pPr>
              <a:buFontTx/>
              <a:buChar char="•"/>
            </a:pPr>
            <a:r>
              <a:rPr lang="en-US" baseline="0" dirty="0" smtClean="0"/>
              <a:t>In addition to sequential interaction, designers may want to view behavior in parallel. </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71</a:t>
            </a:fld>
            <a:endParaRPr lang="en-US" altLang="ko-K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Juxtapose supports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parallel</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input through event echoing. Mouse events can be intercepted in the active alternative and injected into all other alternatives, which then show a ghost cursor. </a:t>
            </a:r>
          </a:p>
          <a:p>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72</a:t>
            </a:fld>
            <a:endParaRPr lang="en-US" altLang="ko-K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To explore parameter spaces, Juxtapose automatically generates control interfaces from variable definitions in the user’s program. When the control widgets are manipulated,</a:t>
            </a:r>
            <a:r>
              <a:rPr lang="en-US" baseline="0" dirty="0" smtClean="0"/>
              <a:t> the variable value is then updated in the running program.</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73</a:t>
            </a:fld>
            <a:endParaRPr lang="en-US" altLang="ko-K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Iterative design acknowledges that fit between problem and solution can only be achieved through repeated testing and improvement.</a:t>
            </a:r>
          </a:p>
          <a:p>
            <a:r>
              <a:rPr lang="en-US" baseline="0" dirty="0" smtClean="0"/>
              <a:t>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a:t>
            </a:fld>
            <a:endParaRPr lang="en-US" altLang="ko-K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support “parameter</a:t>
            </a:r>
            <a:r>
              <a:rPr lang="en-US" baseline="0" dirty="0" smtClean="0"/>
              <a:t> tuning” Juxtapose automatically generates control interfaces for global application variables at runtime</a:t>
            </a:r>
            <a:endParaRPr lang="en-US" dirty="0" smtClean="0"/>
          </a:p>
          <a:p>
            <a:r>
              <a:rPr lang="en-US" dirty="0" smtClean="0"/>
              <a:t>To see tuning in action, consider</a:t>
            </a:r>
            <a:r>
              <a:rPr lang="en-US" baseline="0" dirty="0" smtClean="0"/>
              <a:t> Patrick </a:t>
            </a:r>
            <a:r>
              <a:rPr lang="en-US" baseline="0" dirty="0" err="1" smtClean="0"/>
              <a:t>Baudisch’s</a:t>
            </a:r>
            <a:r>
              <a:rPr lang="en-US" baseline="0" dirty="0" smtClean="0"/>
              <a:t> phosphor paper from UIST 2006: Phosphor shows afterglows when UI widgets are changed to make such transitions visually salient in </a:t>
            </a:r>
          </a:p>
          <a:p>
            <a:r>
              <a:rPr lang="en-US" baseline="0" dirty="0" err="1" smtClean="0"/>
              <a:t>Params</a:t>
            </a:r>
            <a:r>
              <a:rPr lang="en-US" baseline="0" dirty="0" smtClean="0"/>
              <a:t> of concern: timing characteristics and and coloring of afterglow.</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74</a:t>
            </a:fld>
            <a:endParaRPr lang="en-US" altLang="ko-K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a:t>
            </a:r>
            <a:r>
              <a:rPr lang="en-US" dirty="0" err="1" smtClean="0"/>
              <a:t>reimplemented</a:t>
            </a:r>
            <a:r>
              <a:rPr lang="en-US" baseline="0" dirty="0" smtClean="0"/>
              <a:t> some of Phosphor’s techniques in </a:t>
            </a:r>
            <a:r>
              <a:rPr lang="en-US" baseline="0" dirty="0" err="1" smtClean="0"/>
              <a:t>Actionscript</a:t>
            </a:r>
            <a:r>
              <a:rPr lang="en-US" baseline="0" dirty="0" smtClean="0"/>
              <a:t> - r</a:t>
            </a:r>
            <a:r>
              <a:rPr lang="en-US" dirty="0" smtClean="0"/>
              <a:t>unning Phosphor</a:t>
            </a:r>
            <a:r>
              <a:rPr lang="en-US" baseline="0" dirty="0" smtClean="0"/>
              <a:t> within Juxtapose enables designers to directly manipulate variables that govern fade duration and fade delay at runtime.</a:t>
            </a:r>
          </a:p>
          <a:p>
            <a:r>
              <a:rPr lang="en-US" baseline="0" dirty="0" smtClean="0"/>
              <a:t>Once a designer finds a suitable set of tuned parameters, that set can be saved in a snapshot for later recall.</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75</a:t>
            </a:fld>
            <a:endParaRPr lang="en-US" altLang="ko-K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Neutra Text" pitchFamily="50" charset="0"/>
                <a:ea typeface="+mn-ea"/>
                <a:cs typeface="+mn-cs"/>
              </a:rPr>
              <a:t>Runtime variable tuning requires bi-directional data exchange between the user’s application and the tuning interface. For</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inter–process communication, a Juxtapose library module is added to the user’s code. On startup, the library collects global variable names, types, and values using reflection. The library then sends this information</a:t>
            </a:r>
            <a:r>
              <a:rPr lang="en-US" sz="1200" kern="1200" baseline="0" dirty="0" smtClean="0">
                <a:solidFill>
                  <a:schemeClr val="tx1"/>
                </a:solidFill>
                <a:latin typeface="Neutra Text" pitchFamily="50" charset="0"/>
                <a:ea typeface="+mn-ea"/>
                <a:cs typeface="+mn-cs"/>
              </a:rPr>
              <a:t> through a remote procedure call to the Juxtapose runtime UI.</a:t>
            </a:r>
            <a:endParaRPr lang="en-US" sz="1200" kern="1200" dirty="0" smtClean="0">
              <a:solidFill>
                <a:schemeClr val="tx1"/>
              </a:solidFill>
              <a:latin typeface="Neutra Text" pitchFamily="50" charset="0"/>
              <a:ea typeface="+mn-ea"/>
              <a:cs typeface="+mn-cs"/>
            </a:endParaRPr>
          </a:p>
          <a:p>
            <a:r>
              <a:rPr lang="en-US" sz="1200" kern="1200" dirty="0" smtClean="0">
                <a:solidFill>
                  <a:schemeClr val="tx1"/>
                </a:solidFill>
                <a:latin typeface="Neutra Text" pitchFamily="50" charset="0"/>
                <a:ea typeface="+mn-ea"/>
                <a:cs typeface="+mn-cs"/>
              </a:rPr>
              <a:t>Using this information, Juxtapose builds a control UI.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76</a:t>
            </a:fld>
            <a:endParaRPr lang="en-US" altLang="ko-K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Neutra Text" pitchFamily="50" charset="0"/>
                <a:ea typeface="+mn-ea"/>
                <a:cs typeface="+mn-cs"/>
              </a:rPr>
              <a:t>When the widgets of the tuning interface are modified, value update messages are sent to the running application through </a:t>
            </a:r>
            <a:r>
              <a:rPr lang="en-US" sz="1200" kern="1200" dirty="0" err="1" smtClean="0">
                <a:solidFill>
                  <a:schemeClr val="tx1"/>
                </a:solidFill>
                <a:latin typeface="Neutra Text" pitchFamily="50" charset="0"/>
                <a:ea typeface="+mn-ea"/>
                <a:cs typeface="+mn-cs"/>
              </a:rPr>
              <a:t>nother</a:t>
            </a:r>
            <a:r>
              <a:rPr lang="en-US" sz="1200" kern="1200" dirty="0" smtClean="0">
                <a:solidFill>
                  <a:schemeClr val="tx1"/>
                </a:solidFill>
                <a:latin typeface="Neutra Text" pitchFamily="50" charset="0"/>
                <a:ea typeface="+mn-ea"/>
                <a:cs typeface="+mn-cs"/>
              </a:rPr>
              <a:t> remote procedure call The Juxtapose user library</a:t>
            </a:r>
            <a:r>
              <a:rPr lang="en-US" sz="1200" kern="1200" baseline="0" dirty="0" smtClean="0">
                <a:solidFill>
                  <a:schemeClr val="tx1"/>
                </a:solidFill>
                <a:latin typeface="Neutra Text" pitchFamily="50" charset="0"/>
                <a:ea typeface="+mn-ea"/>
                <a:cs typeface="+mn-cs"/>
              </a:rPr>
              <a:t> then updates the variable value in the running application.</a:t>
            </a:r>
            <a:endParaRPr lang="en-US" sz="1200" kern="1200" dirty="0" smtClean="0">
              <a:solidFill>
                <a:schemeClr val="tx1"/>
              </a:solidFill>
              <a:latin typeface="Neutra Text" pitchFamily="50" charset="0"/>
              <a:ea typeface="+mn-ea"/>
              <a:cs typeface="+mn-cs"/>
            </a:endParaRPr>
          </a:p>
          <a:p>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77</a:t>
            </a:fld>
            <a:endParaRPr lang="en-US" altLang="ko-K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r>
              <a:rPr lang="en-US" dirty="0" smtClean="0"/>
              <a:t>To gather quantitative data, we created a close-ended task that asked participants to adjust four dimensions</a:t>
            </a:r>
            <a:r>
              <a:rPr lang="en-US" baseline="0" dirty="0" smtClean="0"/>
              <a:t> </a:t>
            </a:r>
            <a:r>
              <a:rPr lang="en-US" dirty="0" smtClean="0"/>
              <a:t>of an algorithmic tree drawing routine to match four specific tree shapes.</a:t>
            </a:r>
          </a:p>
          <a:p>
            <a:endParaRPr lang="en-US" dirty="0" smtClean="0"/>
          </a:p>
          <a:p>
            <a:r>
              <a:rPr lang="en-US" dirty="0" smtClean="0"/>
              <a:t>This task is clearly far removed from design practice, but</a:t>
            </a:r>
            <a:r>
              <a:rPr lang="en-US" baseline="0" dirty="0" smtClean="0"/>
              <a:t> its concrete goal allows for better measurement of performance.</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b="0">
                <a:ea typeface="굴림" pitchFamily="34" charset="-127"/>
              </a:rPr>
              <a:pPr algn="r" defTabSz="930437"/>
              <a:t>78</a:t>
            </a:fld>
            <a:endParaRPr lang="en-US" altLang="ko-KR" sz="1200" b="0" dirty="0">
              <a:ea typeface="굴림" pitchFamily="34" charset="-127"/>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Of course, if you give people sliders to change parameters, they’ll test many more parameter combinations than they ever could through editing code and recompiling.  </a:t>
            </a:r>
          </a:p>
          <a:p>
            <a:r>
              <a:rPr lang="en-US" baseline="0" dirty="0" smtClean="0"/>
              <a:t>Direct manipulation is good, but we knew that. </a:t>
            </a:r>
          </a:p>
          <a:p>
            <a:r>
              <a:rPr lang="en-US" baseline="0" dirty="0" smtClean="0"/>
              <a:t>More interesting: where does it provide benefits?</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79</a:t>
            </a:fld>
            <a:endParaRPr lang="en-US" altLang="ko-K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Dig deeper, and look at task</a:t>
            </a:r>
            <a:r>
              <a:rPr lang="en-US" baseline="0" dirty="0" smtClean="0"/>
              <a:t> completion </a:t>
            </a:r>
            <a:r>
              <a:rPr lang="en-US" dirty="0" smtClean="0"/>
              <a:t>times for different trees. </a:t>
            </a:r>
            <a:r>
              <a:rPr lang="en-US" baseline="0" dirty="0" smtClean="0"/>
              <a:t>only two trees showed significant time differences.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Observation: interaction of multiple parameter dimensions, harder time reasoning about parameter settings– matching </a:t>
            </a:r>
            <a:r>
              <a:rPr lang="en-US" baseline="0" dirty="0" err="1" smtClean="0"/>
              <a:t>tu</a:t>
            </a:r>
            <a:r>
              <a:rPr lang="en-US" baseline="0" dirty="0" smtClean="0"/>
              <a:t> </a:t>
            </a:r>
            <a:r>
              <a:rPr lang="en-US" baseline="0" dirty="0" err="1" smtClean="0"/>
              <a:t>rned</a:t>
            </a:r>
            <a:r>
              <a:rPr lang="en-US" baseline="0" dirty="0" smtClean="0"/>
              <a:t> into a multi-dimensional trial and error exercise.</a:t>
            </a:r>
            <a:r>
              <a:rPr lang="en-US" dirty="0" smtClean="0"/>
              <a:t> It’s precisely this </a:t>
            </a:r>
            <a:r>
              <a:rPr lang="en-US" baseline="0" dirty="0" smtClean="0"/>
              <a:t>trial-and-error phase is when reasoning about the problem could not produce a </a:t>
            </a:r>
            <a:r>
              <a:rPr lang="en-US" baseline="0" dirty="0" err="1" smtClean="0"/>
              <a:t>satisf</a:t>
            </a:r>
            <a:r>
              <a:rPr lang="en-US" baseline="0" dirty="0" smtClean="0"/>
              <a:t>. Sol.  where tuning was most beneficial.</a:t>
            </a:r>
          </a:p>
          <a:p>
            <a:endParaRPr lang="en-US" dirty="0"/>
          </a:p>
        </p:txBody>
      </p:sp>
      <p:sp>
        <p:nvSpPr>
          <p:cNvPr id="4" name="Slide Number Placeholder 3"/>
          <p:cNvSpPr>
            <a:spLocks noGrp="1"/>
          </p:cNvSpPr>
          <p:nvPr>
            <p:ph type="sldNum" sz="quarter" idx="10"/>
          </p:nvPr>
        </p:nvSpPr>
        <p:spPr/>
        <p:txBody>
          <a:bodyPr/>
          <a:lstStyle/>
          <a:p>
            <a:pPr>
              <a:defRPr/>
            </a:pPr>
            <a:fld id="{0BADA4EE-2C0C-4E04-80DE-111497205944}" type="slidenum">
              <a:rPr lang="ko-KR" altLang="en-US" smtClean="0"/>
              <a:pPr>
                <a:defRPr/>
              </a:pPr>
              <a:t>80</a:t>
            </a:fld>
            <a:endParaRPr lang="en-US" altLang="ko-K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Juxtapose supports use of an external controller for variable tuning for three reasons. The controller enables users to modify multiple parameters simultaneously, leaves the eyes free to focus on the application being tuned, and allows for tuning of interactions that require mouse and keyboard input, e.g., adjusting the rate at which mouse wheel movement magnifies a document.  To facilitate locating a particular variable’s control, the mixer was augmented with a small top-mounted projector which displays parameter names. There are two ways to ensure that the controller stays in sync with variable values recalled through snapshots:  either use only relative inputs, or use absolute inputs that can be actuated. We chose motorized faders as absolute controls have the advantage that their position provides </a:t>
            </a:r>
            <a:r>
              <a:rPr lang="en-US" sz="1200" kern="1200" dirty="0" err="1" smtClean="0">
                <a:solidFill>
                  <a:schemeClr val="tx1"/>
                </a:solidFill>
                <a:latin typeface="Neutra Text" pitchFamily="50" charset="0"/>
                <a:ea typeface="+mn-ea"/>
                <a:cs typeface="+mn-cs"/>
              </a:rPr>
              <a:t>proprioceptive</a:t>
            </a:r>
            <a:r>
              <a:rPr lang="en-US" sz="1200" kern="1200" dirty="0" smtClean="0">
                <a:solidFill>
                  <a:schemeClr val="tx1"/>
                </a:solidFill>
                <a:latin typeface="Neutra Text" pitchFamily="50" charset="0"/>
                <a:ea typeface="+mn-ea"/>
                <a:cs typeface="+mn-cs"/>
              </a:rPr>
              <a:t> feedback.</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81</a:t>
            </a:fld>
            <a:endParaRPr lang="en-US" altLang="ko-K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Mobile phones are commodity hardware, and mobile developers already test on multiple handsets. We extended Juxtapose to leverage</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these device collections by executing different alternatives on different handsets. You write your alternatives on the PC, and the compiled applications are</a:t>
            </a:r>
            <a:r>
              <a:rPr lang="en-US" sz="1200" kern="1200" baseline="0" dirty="0" smtClean="0">
                <a:solidFill>
                  <a:schemeClr val="tx1"/>
                </a:solidFill>
                <a:latin typeface="Neutra Text" pitchFamily="50" charset="0"/>
                <a:ea typeface="+mn-ea"/>
                <a:cs typeface="+mn-cs"/>
              </a:rPr>
              <a:t> then distributed to a collection of handsets</a:t>
            </a:r>
            <a:r>
              <a:rPr lang="en-US" sz="1200" kern="1200" dirty="0" smtClean="0">
                <a:solidFill>
                  <a:schemeClr val="tx1"/>
                </a:solidFill>
                <a:latin typeface="Neutra Text" pitchFamily="50" charset="0"/>
                <a:ea typeface="+mn-ea"/>
                <a:cs typeface="+mn-cs"/>
              </a:rPr>
              <a:t>. </a:t>
            </a:r>
            <a:endParaRPr lang="en-US" dirty="0" smtClean="0"/>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83</a:t>
            </a:fld>
            <a:endParaRPr lang="en-US" altLang="ko-KR" sz="1200" dirty="0">
              <a:solidFill>
                <a:prstClr val="black"/>
              </a:solidFill>
              <a:ea typeface="굴림" pitchFamily="34" charset="-127"/>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A designer can thus rapidly switch between alternatives by putting one phone down and picking another one up. </a:t>
            </a:r>
            <a:r>
              <a:rPr lang="en-US" sz="1200" kern="1200" baseline="0" dirty="0" smtClean="0">
                <a:solidFill>
                  <a:schemeClr val="tx1"/>
                </a:solidFill>
                <a:latin typeface="Neutra Text" pitchFamily="50" charset="0"/>
                <a:ea typeface="+mn-ea"/>
                <a:cs typeface="+mn-cs"/>
              </a:rPr>
              <a:t>&lt;click&gt;</a:t>
            </a:r>
          </a:p>
          <a:p>
            <a:r>
              <a:rPr lang="en-US" sz="1200" kern="1200" baseline="0" dirty="0" smtClean="0">
                <a:solidFill>
                  <a:schemeClr val="tx1"/>
                </a:solidFill>
                <a:latin typeface="Neutra Text" pitchFamily="50" charset="0"/>
                <a:ea typeface="+mn-ea"/>
                <a:cs typeface="+mn-cs"/>
              </a:rPr>
              <a:t>Tuning now allows designers to use their PC to change the behavior of a program that’s executing on the handset.</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84</a:t>
            </a:fld>
            <a:endParaRPr lang="en-US" altLang="ko-K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ongoing public re-design</a:t>
            </a:r>
            <a:r>
              <a:rPr lang="en-US" baseline="0" dirty="0" smtClean="0"/>
              <a:t> of </a:t>
            </a:r>
            <a:r>
              <a:rPr lang="en-US" baseline="0" dirty="0" err="1" smtClean="0"/>
              <a:t>drupal.org</a:t>
            </a:r>
            <a:r>
              <a:rPr lang="en-US" baseline="0" dirty="0" smtClean="0"/>
              <a:t>, a popular open-source content management system.</a:t>
            </a:r>
          </a:p>
          <a:p>
            <a:r>
              <a:rPr lang="en-US" baseline="0" dirty="0" smtClean="0"/>
              <a:t>Designer Mark Bouchard’s </a:t>
            </a:r>
            <a:r>
              <a:rPr lang="en-US" baseline="0" dirty="0" err="1" smtClean="0"/>
              <a:t>iteratiopublishes</a:t>
            </a:r>
            <a:r>
              <a:rPr lang="en-US" baseline="0" dirty="0" smtClean="0"/>
              <a:t> proto online</a:t>
            </a:r>
          </a:p>
          <a:p>
            <a:r>
              <a:rPr lang="en-US" baseline="0" dirty="0" smtClean="0"/>
              <a:t>User community gives feedback, which drives next week’s work.</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a:t>
            </a:fld>
            <a:endParaRPr lang="en-US" altLang="ko-K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Embedded microcontrollers are the tool of choice for working with sensors and actuators.</a:t>
            </a:r>
            <a:r>
              <a:rPr lang="en-US" sz="1200" kern="1200" baseline="0" dirty="0" smtClean="0">
                <a:solidFill>
                  <a:schemeClr val="tx1"/>
                </a:solidFill>
                <a:latin typeface="Neutra Text" pitchFamily="50" charset="0"/>
                <a:ea typeface="+mn-ea"/>
                <a:cs typeface="+mn-cs"/>
              </a:rPr>
              <a:t> </a:t>
            </a:r>
            <a:r>
              <a:rPr lang="en-US" sz="1200" kern="1200" dirty="0" smtClean="0">
                <a:solidFill>
                  <a:schemeClr val="tx1"/>
                </a:solidFill>
                <a:latin typeface="Neutra Text" pitchFamily="50" charset="0"/>
                <a:ea typeface="+mn-ea"/>
                <a:cs typeface="+mn-cs"/>
              </a:rPr>
              <a:t>&lt;click&gt;We extended Juxtapose to support authoring for the 8-bit </a:t>
            </a:r>
            <a:r>
              <a:rPr lang="en-US" sz="1200" kern="1200" dirty="0" err="1" smtClean="0">
                <a:solidFill>
                  <a:schemeClr val="tx1"/>
                </a:solidFill>
                <a:latin typeface="Neutra Text" pitchFamily="50" charset="0"/>
                <a:ea typeface="+mn-ea"/>
                <a:cs typeface="+mn-cs"/>
              </a:rPr>
              <a:t>Arduino</a:t>
            </a:r>
            <a:r>
              <a:rPr lang="en-US" sz="1200" kern="1200" dirty="0" smtClean="0">
                <a:solidFill>
                  <a:schemeClr val="tx1"/>
                </a:solidFill>
                <a:latin typeface="Neutra Text" pitchFamily="50" charset="0"/>
                <a:ea typeface="+mn-ea"/>
                <a:cs typeface="+mn-cs"/>
              </a:rPr>
              <a:t> microcontroller platform. Building custom hardware is</a:t>
            </a:r>
            <a:r>
              <a:rPr lang="en-US" sz="1200" kern="1200" baseline="0" dirty="0" smtClean="0">
                <a:solidFill>
                  <a:schemeClr val="tx1"/>
                </a:solidFill>
                <a:latin typeface="Neutra Text" pitchFamily="50" charset="0"/>
                <a:ea typeface="+mn-ea"/>
                <a:cs typeface="+mn-cs"/>
              </a:rPr>
              <a:t> resource intensive</a:t>
            </a:r>
            <a:r>
              <a:rPr lang="en-US" sz="1200" kern="1200" dirty="0" smtClean="0">
                <a:solidFill>
                  <a:schemeClr val="tx1"/>
                </a:solidFill>
                <a:latin typeface="Neutra Text" pitchFamily="50" charset="0"/>
                <a:ea typeface="+mn-ea"/>
                <a:cs typeface="+mn-cs"/>
              </a:rPr>
              <a:t>, so unlike for mobile phones, designer are less likely to build</a:t>
            </a:r>
            <a:r>
              <a:rPr lang="en-US" sz="1200" kern="1200" baseline="0" dirty="0" smtClean="0">
                <a:solidFill>
                  <a:schemeClr val="tx1"/>
                </a:solidFill>
                <a:latin typeface="Neutra Text" pitchFamily="50" charset="0"/>
                <a:ea typeface="+mn-ea"/>
                <a:cs typeface="+mn-cs"/>
              </a:rPr>
              <a:t> multiple physical prototypes</a:t>
            </a:r>
            <a:r>
              <a:rPr lang="en-US" sz="1200" kern="1200" dirty="0" smtClean="0">
                <a:solidFill>
                  <a:schemeClr val="tx1"/>
                </a:solidFill>
                <a:latin typeface="Neutra Text" pitchFamily="50" charset="0"/>
                <a:ea typeface="+mn-ea"/>
                <a:cs typeface="+mn-cs"/>
              </a:rPr>
              <a:t>. Instead, </a:t>
            </a:r>
            <a:r>
              <a:rPr lang="en-US" sz="1200" kern="1200" baseline="0" dirty="0" smtClean="0">
                <a:solidFill>
                  <a:schemeClr val="tx1"/>
                </a:solidFill>
                <a:latin typeface="Neutra Text" pitchFamily="50" charset="0"/>
                <a:ea typeface="+mn-ea"/>
                <a:cs typeface="+mn-cs"/>
              </a:rPr>
              <a:t>i</a:t>
            </a:r>
            <a:r>
              <a:rPr lang="en-US" sz="1200" kern="1200" dirty="0" smtClean="0">
                <a:solidFill>
                  <a:schemeClr val="tx1"/>
                </a:solidFill>
                <a:latin typeface="Neutra Text" pitchFamily="50" charset="0"/>
                <a:ea typeface="+mn-ea"/>
                <a:cs typeface="+mn-cs"/>
              </a:rPr>
              <a:t>n</a:t>
            </a:r>
            <a:r>
              <a:rPr lang="en-US" sz="1200" kern="1200" baseline="0" dirty="0" smtClean="0">
                <a:solidFill>
                  <a:schemeClr val="tx1"/>
                </a:solidFill>
                <a:latin typeface="Neutra Text" pitchFamily="50" charset="0"/>
                <a:ea typeface="+mn-ea"/>
                <a:cs typeface="+mn-cs"/>
              </a:rPr>
              <a:t> current practice, one can often different software versions of code shoehorned into the microcontroller firmware, turned on and off by either software or hardware switches. </a:t>
            </a:r>
            <a:endParaRPr lang="en-US" sz="1200" kern="1200" dirty="0" smtClean="0">
              <a:solidFill>
                <a:schemeClr val="tx1"/>
              </a:solidFill>
              <a:latin typeface="Neutra Text" pitchFamily="50" charset="0"/>
              <a:ea typeface="+mn-ea"/>
              <a:cs typeface="+mn-cs"/>
            </a:endParaRP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85</a:t>
            </a:fld>
            <a:endParaRPr lang="en-US" altLang="ko-K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Now languages that can run on an 8bit </a:t>
            </a:r>
            <a:r>
              <a:rPr lang="en-US" sz="1200" kern="1200" dirty="0" err="1" smtClean="0">
                <a:solidFill>
                  <a:schemeClr val="tx1"/>
                </a:solidFill>
                <a:latin typeface="Neutra Text" pitchFamily="50" charset="0"/>
                <a:ea typeface="+mn-ea"/>
                <a:cs typeface="+mn-cs"/>
              </a:rPr>
              <a:t>microcontroler</a:t>
            </a:r>
            <a:r>
              <a:rPr lang="en-US" sz="1200" kern="1200" dirty="0" smtClean="0">
                <a:solidFill>
                  <a:schemeClr val="tx1"/>
                </a:solidFill>
                <a:latin typeface="Neutra Text" pitchFamily="50" charset="0"/>
                <a:ea typeface="+mn-ea"/>
                <a:cs typeface="+mn-cs"/>
              </a:rPr>
              <a:t> with 16k of memory don't  usually allow language reflection.</a:t>
            </a:r>
          </a:p>
          <a:p>
            <a:r>
              <a:rPr lang="en-US" sz="1200" kern="1200" dirty="0" smtClean="0">
                <a:solidFill>
                  <a:schemeClr val="tx1"/>
                </a:solidFill>
                <a:latin typeface="Neutra Text" pitchFamily="50" charset="0"/>
                <a:ea typeface="+mn-ea"/>
                <a:cs typeface="+mn-cs"/>
              </a:rPr>
              <a:t>So, … how might</a:t>
            </a:r>
            <a:r>
              <a:rPr lang="en-US" sz="1200" kern="1200" baseline="0" dirty="0" smtClean="0">
                <a:solidFill>
                  <a:schemeClr val="tx1"/>
                </a:solidFill>
                <a:latin typeface="Neutra Text" pitchFamily="50" charset="0"/>
                <a:ea typeface="+mn-ea"/>
                <a:cs typeface="+mn-cs"/>
              </a:rPr>
              <a:t> one implement variable tuning in a language without reflection?</a:t>
            </a:r>
            <a:r>
              <a:rPr lang="en-US" sz="1200" kern="1200" dirty="0" smtClean="0">
                <a:solidFill>
                  <a:schemeClr val="tx1"/>
                </a:solidFill>
                <a:latin typeface="Neutra Text" pitchFamily="50" charset="0"/>
                <a:ea typeface="+mn-ea"/>
                <a:cs typeface="+mn-cs"/>
              </a:rPr>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86</a:t>
            </a:fld>
            <a:endParaRPr lang="en-US" altLang="ko-K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To enable runtime tuning, we added a preprocessing step to compilation</a:t>
            </a:r>
            <a:endParaRPr lang="en-US" dirty="0" smtClean="0"/>
          </a:p>
          <a:p>
            <a:r>
              <a:rPr lang="en-US" sz="1200" kern="1200" dirty="0" smtClean="0">
                <a:solidFill>
                  <a:schemeClr val="tx1"/>
                </a:solidFill>
                <a:latin typeface="Neutra Text" pitchFamily="50" charset="0"/>
                <a:ea typeface="+mn-ea"/>
                <a:cs typeface="+mn-cs"/>
              </a:rPr>
              <a:t>Juxtapose parses the user's source code; extracts global variable definitions; builds a symbol table with pointers to those variable,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87</a:t>
            </a:fld>
            <a:endParaRPr lang="en-US" altLang="ko-K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Neutra Text" pitchFamily="50" charset="0"/>
                <a:ea typeface="+mn-ea"/>
                <a:cs typeface="+mn-cs"/>
              </a:rPr>
              <a:t>, and emits that table back  into the source code (along with communication routines) before compilation.</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88</a:t>
            </a:fld>
            <a:endParaRPr lang="en-US" altLang="ko-K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runtime, the user library</a:t>
            </a:r>
            <a:r>
              <a:rPr lang="en-US" baseline="0" dirty="0" smtClean="0"/>
              <a:t> can then look up the variable name in that symbol table</a:t>
            </a:r>
          </a:p>
          <a:p>
            <a:r>
              <a:rPr lang="en-US" baseline="0" dirty="0" smtClean="0"/>
              <a:t>And adjust values through dereferencing the pointer in the table</a:t>
            </a: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89</a:t>
            </a:fld>
            <a:endParaRPr lang="en-US" altLang="ko-K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baseline="0" dirty="0" smtClean="0">
              <a:solidFill>
                <a:schemeClr val="tx1"/>
              </a:solidFill>
              <a:latin typeface="Neutra Text" pitchFamily="50" charset="0"/>
              <a:ea typeface="+mn-ea"/>
              <a:cs typeface="+mn-cs"/>
            </a:endParaRPr>
          </a:p>
          <a:p>
            <a:r>
              <a:rPr lang="en-US" sz="1200" kern="1200" baseline="0" dirty="0" smtClean="0">
                <a:solidFill>
                  <a:schemeClr val="tx1"/>
                </a:solidFill>
                <a:latin typeface="Neutra Text" pitchFamily="50" charset="0"/>
                <a:ea typeface="+mn-ea"/>
                <a:cs typeface="+mn-cs"/>
              </a:rPr>
              <a:t>For programmed interactions, supporting alternatives requires spanning both authoring and runtime environments. Juxtapose shows how this integration can be realized with three techniques: using linked editing to effectively manage alternatives at the source level, execution of sets of programs for comparison at runtime, and auto-generation of tuning interfaces through reflection and source parsing.</a:t>
            </a:r>
          </a:p>
          <a:p>
            <a:r>
              <a:rPr lang="en-US" sz="1200" kern="1200" baseline="0" dirty="0" smtClean="0">
                <a:solidFill>
                  <a:schemeClr val="tx1"/>
                </a:solidFill>
                <a:latin typeface="Neutra Text" pitchFamily="50" charset="0"/>
                <a:ea typeface="+mn-ea"/>
                <a:cs typeface="+mn-cs"/>
              </a:rPr>
              <a:t>  </a:t>
            </a:r>
            <a:endParaRPr lang="en-US" sz="1200" kern="1200" dirty="0" smtClean="0">
              <a:solidFill>
                <a:schemeClr val="tx1"/>
              </a:solidFill>
              <a:latin typeface="Neutra Text" pitchFamily="50"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90</a:t>
            </a:fld>
            <a:endParaRPr lang="en-US" altLang="ko-K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a:t>
            </a:r>
            <a:r>
              <a:rPr lang="en-US" baseline="0" dirty="0" smtClean="0"/>
              <a:t> individual exploration, designers seek to get feedback on prototypes from others. Design team members and other project stakeholders are a natural first constituency for feedback. How </a:t>
            </a:r>
            <a:r>
              <a:rPr lang="en-US" sz="1200" kern="1200" baseline="0" dirty="0" smtClean="0">
                <a:solidFill>
                  <a:schemeClr val="tx1"/>
                </a:solidFill>
                <a:latin typeface="Neutra Text" pitchFamily="50" charset="0"/>
                <a:ea typeface="+mn-ea"/>
                <a:cs typeface="+mn-cs"/>
              </a:rPr>
              <a:t>might we enable </a:t>
            </a:r>
            <a:r>
              <a:rPr lang="en-US" sz="1200" kern="1200" dirty="0" smtClean="0">
                <a:solidFill>
                  <a:schemeClr val="tx1"/>
                </a:solidFill>
                <a:latin typeface="Neutra Text" pitchFamily="50" charset="0"/>
                <a:ea typeface="+mn-ea"/>
                <a:cs typeface="+mn-cs"/>
              </a:rPr>
              <a:t>a broad range of design stakeholders to rapidly revise user interfaces?</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91</a:t>
            </a:fld>
            <a:endParaRPr lang="en-US" altLang="ko-K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92</a:t>
            </a:fld>
            <a:endParaRPr lang="en-US" altLang="ko-K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And of course, the work that I shared today isn't mine alone.</a:t>
            </a:r>
            <a:r>
              <a:rPr lang="en-US" sz="1200" kern="1200" baseline="0" dirty="0" smtClean="0">
                <a:solidFill>
                  <a:schemeClr val="tx1"/>
                </a:solidFill>
                <a:latin typeface="Neutra Text" pitchFamily="50" charset="0"/>
                <a:ea typeface="+mn-ea"/>
                <a:cs typeface="+mn-cs"/>
              </a:rPr>
              <a:t> We have a</a:t>
            </a:r>
            <a:r>
              <a:rPr lang="en-US" sz="1200" kern="1200" dirty="0" smtClean="0">
                <a:solidFill>
                  <a:schemeClr val="tx1"/>
                </a:solidFill>
                <a:latin typeface="Neutra Text" pitchFamily="50" charset="0"/>
                <a:ea typeface="+mn-ea"/>
                <a:cs typeface="+mn-cs"/>
              </a:rPr>
              <a:t> truly fantastic group of graduate and undergraduate students</a:t>
            </a:r>
            <a:r>
              <a:rPr lang="en-US" sz="1200" kern="1200" baseline="0" dirty="0" smtClean="0">
                <a:solidFill>
                  <a:schemeClr val="tx1"/>
                </a:solidFill>
                <a:latin typeface="Neutra Text" pitchFamily="50" charset="0"/>
                <a:ea typeface="+mn-ea"/>
                <a:cs typeface="+mn-cs"/>
              </a:rPr>
              <a:t> and </a:t>
            </a:r>
            <a:r>
              <a:rPr lang="en-US" sz="1200" kern="1200" dirty="0" smtClean="0">
                <a:solidFill>
                  <a:schemeClr val="tx1"/>
                </a:solidFill>
                <a:latin typeface="Neutra Text" pitchFamily="50" charset="0"/>
                <a:ea typeface="+mn-ea"/>
                <a:cs typeface="+mn-cs"/>
              </a:rPr>
              <a:t>I'd like to thank all of my collaborators on the work I presented today, whose names are listed here. </a:t>
            </a:r>
            <a:endParaRPr lang="en-US" dirty="0"/>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100</a:t>
            </a:fld>
            <a:endParaRPr lang="en-US" altLang="ko-K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E7376FFD-88F6-48A2-9437-8A25597DA2CB}" type="slidenum">
              <a:rPr lang="ko-KR" altLang="en-US" smtClean="0">
                <a:ea typeface="굴림" charset="-127"/>
              </a:rPr>
              <a:pPr/>
              <a:t>101</a:t>
            </a:fld>
            <a:endParaRPr lang="en-US" altLang="ko-KR" smtClean="0">
              <a:ea typeface="굴림" charset="-127"/>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en-US" sz="1200" kern="1200" dirty="0" smtClean="0">
                <a:solidFill>
                  <a:schemeClr val="tx1"/>
                </a:solidFill>
                <a:latin typeface="Neutra Text" pitchFamily="50" charset="0"/>
                <a:ea typeface="+mn-ea"/>
                <a:cs typeface="+mn-cs"/>
              </a:rPr>
              <a:t>For more information about Juxtapose, I invite you to visit our website. Thank you.</a:t>
            </a:r>
          </a:p>
          <a:p>
            <a:pPr eaLnBrk="1" hangingPunct="1"/>
            <a:endParaRPr lang="en-US" altLang="ja-JP"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 though exploration and iteration are core activities</a:t>
            </a:r>
            <a:r>
              <a:rPr lang="en-US" baseline="0" dirty="0" smtClean="0"/>
              <a:t> in design, </a:t>
            </a:r>
          </a:p>
          <a:p>
            <a:r>
              <a:rPr lang="en-US" baseline="0" dirty="0" smtClean="0"/>
              <a:t>In the realm of user interfaces, neither are supported by today’s design tools.</a:t>
            </a:r>
          </a:p>
          <a:p>
            <a:endParaRPr lang="en-US" dirty="0" smtClean="0"/>
          </a:p>
          <a:p>
            <a:r>
              <a:rPr lang="en-US" dirty="0" smtClean="0"/>
              <a:t>Focus is</a:t>
            </a:r>
            <a:r>
              <a:rPr lang="en-US" baseline="0" dirty="0" smtClean="0"/>
              <a:t> on “getting a single, complete product built” – and that part is important.</a:t>
            </a:r>
          </a:p>
          <a:p>
            <a:r>
              <a:rPr lang="en-US" baseline="0" dirty="0" smtClean="0"/>
              <a:t>But not entire story – example of shortcomings of current tools:</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9</a:t>
            </a:fld>
            <a:endParaRPr lang="en-US" altLang="ko-K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what’s different across these domains?</a:t>
            </a:r>
          </a:p>
          <a:p>
            <a:r>
              <a:rPr lang="en-US" dirty="0" smtClean="0"/>
              <a:t>It’s not so much about technical barriers</a:t>
            </a:r>
            <a:r>
              <a:rPr lang="en-US" baseline="0" dirty="0" smtClean="0"/>
              <a:t> – we have shown that there are implementations for both alternatives and tuning that make </a:t>
            </a:r>
            <a:r>
              <a:rPr lang="en-US" baseline="0" dirty="0" err="1" smtClean="0"/>
              <a:t>diffs</a:t>
            </a:r>
            <a:r>
              <a:rPr lang="en-US" baseline="0" dirty="0" smtClean="0"/>
              <a:t> in software architectures relatively transparent to users.</a:t>
            </a:r>
          </a:p>
          <a:p>
            <a:r>
              <a:rPr lang="en-US" baseline="0" dirty="0" smtClean="0"/>
              <a:t>However, different intrinsic modes of interaction and costs of making changes in hardware affect how alternatives can be executed, and how users interact with them. </a:t>
            </a:r>
          </a:p>
        </p:txBody>
      </p:sp>
      <p:sp>
        <p:nvSpPr>
          <p:cNvPr id="4" name="Slide Number Placeholder 3"/>
          <p:cNvSpPr>
            <a:spLocks noGrp="1"/>
          </p:cNvSpPr>
          <p:nvPr>
            <p:ph type="sldNum" sz="quarter" idx="10"/>
          </p:nvPr>
        </p:nvSpPr>
        <p:spPr/>
        <p:txBody>
          <a:bodyPr/>
          <a:lstStyle/>
          <a:p>
            <a:pPr>
              <a:defRPr/>
            </a:pPr>
            <a:fld id="{B9D79B93-1C06-49B4-A3F5-6DF022B153A0}" type="slidenum">
              <a:rPr lang="ko-KR" altLang="en-US" smtClean="0"/>
              <a:pPr>
                <a:defRPr/>
              </a:pPr>
              <a:t>102</a:t>
            </a:fld>
            <a:endParaRPr lang="en-US" altLang="ko-K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Neutra Text" pitchFamily="50" charset="0"/>
                <a:ea typeface="+mn-ea"/>
                <a:cs typeface="+mn-cs"/>
              </a:rPr>
              <a:t>Our Juxtapose mobile prototype generates binaries which run on the Flash </a:t>
            </a:r>
            <a:r>
              <a:rPr lang="en-US" sz="1200" kern="1200" dirty="0" err="1" smtClean="0">
                <a:solidFill>
                  <a:schemeClr val="tx1"/>
                </a:solidFill>
                <a:latin typeface="Neutra Text" pitchFamily="50" charset="0"/>
                <a:ea typeface="+mn-ea"/>
                <a:cs typeface="+mn-cs"/>
              </a:rPr>
              <a:t>Lite</a:t>
            </a:r>
            <a:r>
              <a:rPr lang="en-US" sz="1200" kern="1200" dirty="0" smtClean="0">
                <a:solidFill>
                  <a:schemeClr val="tx1"/>
                </a:solidFill>
                <a:latin typeface="Neutra Text" pitchFamily="50" charset="0"/>
                <a:ea typeface="+mn-ea"/>
                <a:cs typeface="+mn-cs"/>
              </a:rPr>
              <a:t> player on Nokia smart phones. Under</a:t>
            </a:r>
            <a:r>
              <a:rPr lang="en-US" sz="1200" kern="1200" baseline="0" dirty="0" smtClean="0">
                <a:solidFill>
                  <a:schemeClr val="tx1"/>
                </a:solidFill>
                <a:latin typeface="Neutra Text" pitchFamily="50" charset="0"/>
                <a:ea typeface="+mn-ea"/>
                <a:cs typeface="+mn-cs"/>
              </a:rPr>
              <a:t> the hood things are quite similar to desktop, except that </a:t>
            </a:r>
            <a:r>
              <a:rPr lang="en-US" sz="1200" kern="1200" baseline="0" dirty="0" err="1" smtClean="0">
                <a:solidFill>
                  <a:schemeClr val="tx1"/>
                </a:solidFill>
                <a:latin typeface="Neutra Text" pitchFamily="50" charset="0"/>
                <a:ea typeface="+mn-ea"/>
                <a:cs typeface="+mn-cs"/>
              </a:rPr>
              <a:t>interprocess</a:t>
            </a:r>
            <a:r>
              <a:rPr lang="en-US" sz="1200" kern="1200" baseline="0" dirty="0" smtClean="0">
                <a:solidFill>
                  <a:schemeClr val="tx1"/>
                </a:solidFill>
                <a:latin typeface="Neutra Text" pitchFamily="50" charset="0"/>
                <a:ea typeface="+mn-ea"/>
                <a:cs typeface="+mn-cs"/>
              </a:rPr>
              <a:t> communication now has to be replaced with socket communication across a network.</a:t>
            </a:r>
          </a:p>
        </p:txBody>
      </p:sp>
      <p:sp>
        <p:nvSpPr>
          <p:cNvPr id="202756" name="Slide Number Placeholder 3"/>
          <p:cNvSpPr txBox="1">
            <a:spLocks noGrp="1"/>
          </p:cNvSpPr>
          <p:nvPr/>
        </p:nvSpPr>
        <p:spPr bwMode="auto">
          <a:xfrm>
            <a:off x="3963541" y="8818595"/>
            <a:ext cx="3032641" cy="463571"/>
          </a:xfrm>
          <a:prstGeom prst="rect">
            <a:avLst/>
          </a:prstGeom>
          <a:noFill/>
          <a:ln w="9525">
            <a:noFill/>
            <a:miter lim="800000"/>
            <a:headEnd/>
            <a:tailEnd/>
          </a:ln>
        </p:spPr>
        <p:txBody>
          <a:bodyPr lIns="93015" tIns="46509" rIns="93015" bIns="46509" anchor="b"/>
          <a:lstStyle/>
          <a:p>
            <a:pPr algn="r" defTabSz="930437"/>
            <a:fld id="{0C988DCF-4B70-4B92-9168-F9BC9754AE36}" type="slidenum">
              <a:rPr lang="ko-KR" altLang="en-US" sz="1200">
                <a:solidFill>
                  <a:prstClr val="black"/>
                </a:solidFill>
                <a:ea typeface="굴림" pitchFamily="34" charset="-127"/>
              </a:rPr>
              <a:pPr algn="r" defTabSz="930437"/>
              <a:t>103</a:t>
            </a:fld>
            <a:endParaRPr lang="en-US" altLang="ko-KR" sz="1200" dirty="0">
              <a:solidFill>
                <a:prstClr val="black"/>
              </a:solidFill>
              <a:ea typeface="굴림" pitchFamily="34" charset="-127"/>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3" Type="http://schemas.openxmlformats.org/officeDocument/2006/relationships/image" Target="../media/image1.jpeg"/><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Slide">
    <p:bg>
      <p:bgPr>
        <a:solidFill>
          <a:srgbClr val="9F0000"/>
        </a:solidFill>
        <a:effectLst/>
      </p:bgPr>
    </p:bg>
    <p:spTree>
      <p:nvGrpSpPr>
        <p:cNvPr id="1" name=""/>
        <p:cNvGrpSpPr/>
        <p:nvPr/>
      </p:nvGrpSpPr>
      <p:grpSpPr>
        <a:xfrm>
          <a:off x="0" y="0"/>
          <a:ext cx="0" cy="0"/>
          <a:chOff x="0" y="0"/>
          <a:chExt cx="0" cy="0"/>
        </a:xfrm>
      </p:grpSpPr>
      <p:pic>
        <p:nvPicPr>
          <p:cNvPr id="5" name="Picture 17" descr="hartmann-color"/>
          <p:cNvPicPr>
            <a:picLocks noChangeAspect="1" noChangeArrowheads="1"/>
          </p:cNvPicPr>
          <p:nvPr userDrawn="1"/>
        </p:nvPicPr>
        <p:blipFill>
          <a:blip r:embed="rId3"/>
          <a:srcRect/>
          <a:stretch>
            <a:fillRect/>
          </a:stretch>
        </p:blipFill>
        <p:spPr bwMode="auto">
          <a:xfrm>
            <a:off x="0" y="0"/>
            <a:ext cx="9144000" cy="6626225"/>
          </a:xfrm>
          <a:prstGeom prst="rect">
            <a:avLst/>
          </a:prstGeom>
          <a:noFill/>
          <a:ln w="9525">
            <a:noFill/>
            <a:miter lim="800000"/>
            <a:headEnd/>
            <a:tailEnd/>
          </a:ln>
        </p:spPr>
      </p:pic>
      <p:sp>
        <p:nvSpPr>
          <p:cNvPr id="6" name="Rectangle 12"/>
          <p:cNvSpPr>
            <a:spLocks noChangeArrowheads="1"/>
          </p:cNvSpPr>
          <p:nvPr/>
        </p:nvSpPr>
        <p:spPr bwMode="auto">
          <a:xfrm>
            <a:off x="0" y="6391275"/>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7" name="Rectangle 2"/>
          <p:cNvSpPr>
            <a:spLocks noChangeArrowheads="1"/>
          </p:cNvSpPr>
          <p:nvPr/>
        </p:nvSpPr>
        <p:spPr bwMode="auto">
          <a:xfrm>
            <a:off x="0" y="0"/>
            <a:ext cx="9144000" cy="466725"/>
          </a:xfrm>
          <a:prstGeom prst="rect">
            <a:avLst/>
          </a:prstGeom>
          <a:solidFill>
            <a:srgbClr val="910516"/>
          </a:solidFill>
          <a:ln w="9525">
            <a:noFill/>
            <a:miter lim="800000"/>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9" name="Text Box 6"/>
          <p:cNvSpPr txBox="1">
            <a:spLocks noChangeArrowheads="1"/>
          </p:cNvSpPr>
          <p:nvPr/>
        </p:nvSpPr>
        <p:spPr bwMode="auto">
          <a:xfrm>
            <a:off x="152400" y="0"/>
            <a:ext cx="2894021" cy="46166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err="1" smtClean="0">
                <a:solidFill>
                  <a:srgbClr val="FFFFFF"/>
                </a:solidFill>
                <a:latin typeface="Neutra Text SC" pitchFamily="50" charset="0"/>
                <a:ea typeface="+mn-ea"/>
                <a:cs typeface="+mn-cs"/>
              </a:rPr>
              <a:t>stanford</a:t>
            </a:r>
            <a:r>
              <a:rPr lang="en-US" sz="2400" b="1" kern="1200" dirty="0" smtClean="0">
                <a:solidFill>
                  <a:srgbClr val="FFFFFF"/>
                </a:solidFill>
                <a:latin typeface="Neutra Text SC" pitchFamily="50" charset="0"/>
                <a:ea typeface="+mn-ea"/>
                <a:cs typeface="+mn-cs"/>
              </a:rPr>
              <a:t> </a:t>
            </a:r>
            <a:r>
              <a:rPr lang="en-US" sz="2400" b="1" kern="1200" dirty="0" err="1" smtClean="0">
                <a:solidFill>
                  <a:srgbClr val="FFFFFF"/>
                </a:solidFill>
                <a:latin typeface="Neutra Text SC" pitchFamily="50" charset="0"/>
                <a:ea typeface="+mn-ea"/>
                <a:cs typeface="+mn-cs"/>
              </a:rPr>
              <a:t>hci</a:t>
            </a:r>
            <a:r>
              <a:rPr lang="en-US" sz="2400" b="1" kern="1200" dirty="0" smtClean="0">
                <a:solidFill>
                  <a:srgbClr val="FFFFFF"/>
                </a:solidFill>
                <a:latin typeface="Neutra Text SC" pitchFamily="50" charset="0"/>
                <a:ea typeface="+mn-ea"/>
                <a:cs typeface="+mn-cs"/>
              </a:rPr>
              <a:t> group</a:t>
            </a:r>
            <a:endParaRPr lang="en-US" sz="2400" b="1" kern="1200" dirty="0">
              <a:solidFill>
                <a:srgbClr val="FFFFFF"/>
              </a:solidFill>
              <a:latin typeface="Neutra Text SC" pitchFamily="50" charset="0"/>
              <a:ea typeface="+mn-ea"/>
              <a:cs typeface="+mn-cs"/>
            </a:endParaRPr>
          </a:p>
        </p:txBody>
      </p:sp>
      <p:sp>
        <p:nvSpPr>
          <p:cNvPr id="4099" name="Rectangle 3"/>
          <p:cNvSpPr>
            <a:spLocks noGrp="1" noRot="1" noChangeArrowheads="1"/>
          </p:cNvSpPr>
          <p:nvPr>
            <p:ph type="ctrTitle"/>
          </p:nvPr>
        </p:nvSpPr>
        <p:spPr>
          <a:xfrm>
            <a:off x="455613" y="1233488"/>
            <a:ext cx="7772400" cy="1470025"/>
          </a:xfrm>
        </p:spPr>
        <p:txBody>
          <a:bodyPr/>
          <a:lstStyle>
            <a:lvl1pPr>
              <a:tabLst>
                <a:tab pos="228600" algn="l"/>
                <a:tab pos="457200" algn="l"/>
                <a:tab pos="685800" algn="l"/>
                <a:tab pos="914400" algn="l"/>
                <a:tab pos="1143000" algn="l"/>
                <a:tab pos="1371600" algn="l"/>
                <a:tab pos="1600200" algn="l"/>
                <a:tab pos="1828800" algn="l"/>
              </a:tabLst>
              <a:defRPr>
                <a:effectLst>
                  <a:outerShdw blurRad="38100" dist="38100" dir="2700000" algn="tl">
                    <a:srgbClr val="000000"/>
                  </a:outerShdw>
                </a:effectLst>
              </a:defRPr>
            </a:lvl1pPr>
          </a:lstStyle>
          <a:p>
            <a:r>
              <a:rPr lang="en-US" dirty="0"/>
              <a:t>Click to edit Master title style</a:t>
            </a:r>
          </a:p>
        </p:txBody>
      </p:sp>
      <p:sp>
        <p:nvSpPr>
          <p:cNvPr id="4100" name="Rectangle 4"/>
          <p:cNvSpPr>
            <a:spLocks noGrp="1" noRot="1" noChangeArrowheads="1"/>
          </p:cNvSpPr>
          <p:nvPr>
            <p:ph type="subTitle" idx="1"/>
          </p:nvPr>
        </p:nvSpPr>
        <p:spPr>
          <a:xfrm>
            <a:off x="5792788" y="3584575"/>
            <a:ext cx="3198812" cy="2587625"/>
          </a:xfrm>
        </p:spPr>
        <p:txBody>
          <a:bodyPr anchor="b"/>
          <a:lstStyle>
            <a:lvl1pPr marL="0" indent="0" algn="r">
              <a:buFont typeface="Wingdings" pitchFamily="2" charset="2"/>
              <a:buNone/>
              <a:defRPr sz="2200" i="1"/>
            </a:lvl1pPr>
          </a:lstStyle>
          <a:p>
            <a:r>
              <a:rPr lang="en-US" dirty="0"/>
              <a:t>Click to edit Master subtitle style</a:t>
            </a:r>
          </a:p>
        </p:txBody>
      </p:sp>
      <p:sp>
        <p:nvSpPr>
          <p:cNvPr id="10" name="Text Box 6"/>
          <p:cNvSpPr txBox="1">
            <a:spLocks noChangeArrowheads="1"/>
          </p:cNvSpPr>
          <p:nvPr userDrawn="1"/>
        </p:nvSpPr>
        <p:spPr bwMode="auto">
          <a:xfrm>
            <a:off x="7177539" y="0"/>
            <a:ext cx="1749708" cy="461665"/>
          </a:xfrm>
          <a:prstGeom prst="rect">
            <a:avLst/>
          </a:prstGeom>
          <a:noFill/>
          <a:ln w="9525">
            <a:noFill/>
            <a:miter lim="800000"/>
            <a:headEnd/>
            <a:tailEnd/>
          </a:ln>
          <a:effectLst/>
        </p:spPr>
        <p:txBody>
          <a:bodyPr wrap="none">
            <a:spAutoFit/>
          </a:bodyPr>
          <a:lstStyle/>
          <a:p>
            <a:pPr algn="l" rtl="0" eaLnBrk="0" fontAlgn="base" hangingPunct="0">
              <a:spcBef>
                <a:spcPct val="0"/>
              </a:spcBef>
              <a:spcAft>
                <a:spcPct val="0"/>
              </a:spcAft>
              <a:defRPr/>
            </a:pPr>
            <a:r>
              <a:rPr lang="en-US" sz="2400" b="1" kern="1200" dirty="0" smtClean="0">
                <a:solidFill>
                  <a:srgbClr val="FFFFFF"/>
                </a:solidFill>
                <a:latin typeface="Neutra Text SC" pitchFamily="50" charset="0"/>
                <a:ea typeface="+mn-ea"/>
                <a:cs typeface="+mn-cs"/>
              </a:rPr>
              <a:t>Feb 11, </a:t>
            </a:r>
            <a:r>
              <a:rPr lang="en-US" sz="2400" b="1" kern="1200" dirty="0" smtClean="0">
                <a:solidFill>
                  <a:srgbClr val="FFFFFF"/>
                </a:solidFill>
                <a:latin typeface="Neutra Text SC" pitchFamily="50" charset="0"/>
                <a:ea typeface="+mn-ea"/>
                <a:cs typeface="+mn-cs"/>
              </a:rPr>
              <a:t>2009</a:t>
            </a:r>
            <a:endParaRPr lang="en-US" sz="2400" b="1" kern="1200" dirty="0">
              <a:solidFill>
                <a:srgbClr val="FFFFFF"/>
              </a:solidFill>
              <a:latin typeface="Neutra Text SC" pitchFamily="50" charset="0"/>
              <a:ea typeface="+mn-ea"/>
              <a:cs typeface="+mn-cs"/>
            </a:endParaRPr>
          </a:p>
        </p:txBody>
      </p:sp>
      <p:sp>
        <p:nvSpPr>
          <p:cNvPr id="11" name="Arc 13"/>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2" name="Arc 14"/>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3"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14" name="Arc 16"/>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385175" cy="10223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38200"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201613" y="-166688"/>
            <a:ext cx="9523413" cy="4573588"/>
          </a:xfrm>
          <a:prstGeom prst="rect">
            <a:avLst/>
          </a:prstGeom>
          <a:gradFill>
            <a:gsLst>
              <a:gs pos="0">
                <a:schemeClr val="bg1">
                  <a:lumMod val="75000"/>
                  <a:alpha val="0"/>
                </a:schemeClr>
              </a:gs>
              <a:gs pos="100000">
                <a:schemeClr val="bg1">
                  <a:lumMod val="20000"/>
                  <a:lumOff val="80000"/>
                  <a:alpha val="32000"/>
                </a:schemeClr>
              </a:gs>
            </a:gsLst>
            <a:lin ang="4050000" scaled="0"/>
          </a:gradFill>
          <a:ln>
            <a:solidFill>
              <a:schemeClr val="bg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rtl="0" fontAlgn="base">
              <a:spcBef>
                <a:spcPct val="0"/>
              </a:spcBef>
              <a:spcAft>
                <a:spcPct val="0"/>
              </a:spcAft>
              <a:defRPr/>
            </a:pPr>
            <a:endParaRPr lang="en-US" sz="3200" kern="1200" baseline="-25000">
              <a:solidFill>
                <a:srgbClr val="FFFFFF"/>
              </a:solidFill>
              <a:latin typeface="Neutra Text"/>
              <a:ea typeface="+mn-ea"/>
              <a:cs typeface="+mn-cs"/>
            </a:endParaRPr>
          </a:p>
        </p:txBody>
      </p:sp>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528638"/>
            <a:ext cx="2097087" cy="5872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28638"/>
            <a:ext cx="6138863" cy="5872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528638"/>
            <a:ext cx="8385175" cy="10223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838200"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8075" y="1644650"/>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838200"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18075" y="4098925"/>
            <a:ext cx="3927475" cy="2301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8075" y="1644650"/>
            <a:ext cx="3927475" cy="4756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rgbClr val="FFFFFF"/>
                </a:solidFill>
              </a:defRPr>
            </a:lvl1pPr>
          </a:lstStyle>
          <a:p>
            <a:fld id="{B3EFDD30-2D92-BE4F-850C-B7FCC548490E}"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4" Type="http://schemas.openxmlformats.org/officeDocument/2006/relationships/slideLayout" Target="../slideLayouts/slideLayout14.xml"/><Relationship Id="rId10" Type="http://schemas.openxmlformats.org/officeDocument/2006/relationships/slideLayout" Target="../slideLayouts/slideLayout20.xml"/><Relationship Id="rId5" Type="http://schemas.openxmlformats.org/officeDocument/2006/relationships/slideLayout" Target="../slideLayouts/slideLayout15.xml"/><Relationship Id="rId7" Type="http://schemas.openxmlformats.org/officeDocument/2006/relationships/slideLayout" Target="../slideLayouts/slideLayout17.xml"/><Relationship Id="rId11" Type="http://schemas.openxmlformats.org/officeDocument/2006/relationships/slideLayout" Target="../slideLayouts/slideLayout21.xml"/><Relationship Id="rId12" Type="http://schemas.openxmlformats.org/officeDocument/2006/relationships/theme" Target="../theme/theme2.xml"/><Relationship Id="rId1" Type="http://schemas.openxmlformats.org/officeDocument/2006/relationships/slideLayout" Target="../slideLayouts/slideLayout11.xml"/><Relationship Id="rId2" Type="http://schemas.openxmlformats.org/officeDocument/2006/relationships/slideLayout" Target="../slideLayouts/slideLayout12.xml"/><Relationship Id="rId9" Type="http://schemas.openxmlformats.org/officeDocument/2006/relationships/slideLayout" Target="../slideLayouts/slideLayout19.xml"/><Relationship Id="rId3" Type="http://schemas.openxmlformats.org/officeDocument/2006/relationships/slideLayout" Target="../slideLayouts/slideLayout13.xml"/><Relationship Id="rId6"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4" Type="http://schemas.openxmlformats.org/officeDocument/2006/relationships/slideLayout" Target="../slideLayouts/slideLayout25.xml"/><Relationship Id="rId7" Type="http://schemas.openxmlformats.org/officeDocument/2006/relationships/slideLayout" Target="../slideLayouts/slideLayout28.xml"/><Relationship Id="rId11" Type="http://schemas.openxmlformats.org/officeDocument/2006/relationships/slideLayout" Target="../slideLayouts/slideLayout3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8" Type="http://schemas.openxmlformats.org/officeDocument/2006/relationships/slideLayout" Target="../slideLayouts/slideLayout29.xml"/><Relationship Id="rId13" Type="http://schemas.openxmlformats.org/officeDocument/2006/relationships/theme" Target="../theme/theme3.xml"/><Relationship Id="rId10" Type="http://schemas.openxmlformats.org/officeDocument/2006/relationships/slideLayout" Target="../slideLayouts/slideLayout31.xml"/><Relationship Id="rId5" Type="http://schemas.openxmlformats.org/officeDocument/2006/relationships/slideLayout" Target="../slideLayouts/slideLayout26.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9" Type="http://schemas.openxmlformats.org/officeDocument/2006/relationships/slideLayout" Target="../slideLayouts/slideLayout30.xml"/><Relationship Id="rId3"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gradFill flip="none" rotWithShape="1">
          <a:gsLst>
            <a:gs pos="0">
              <a:schemeClr val="accent6">
                <a:lumMod val="10000"/>
              </a:schemeClr>
            </a:gs>
            <a:gs pos="100000">
              <a:schemeClr val="accent6">
                <a:lumMod val="25000"/>
              </a:schemeClr>
            </a:gs>
          </a:gsLst>
          <a:lin ang="16200000" scaled="0"/>
          <a:tileRect/>
        </a:gradFill>
        <a:effectLst/>
      </p:bgPr>
    </p:bg>
    <p:spTree>
      <p:nvGrpSpPr>
        <p:cNvPr id="1" name=""/>
        <p:cNvGrpSpPr/>
        <p:nvPr/>
      </p:nvGrpSpPr>
      <p:grpSpPr>
        <a:xfrm>
          <a:off x="0" y="0"/>
          <a:ext cx="0" cy="0"/>
          <a:chOff x="0" y="0"/>
          <a:chExt cx="0" cy="0"/>
        </a:xfrm>
      </p:grpSpPr>
      <p:sp>
        <p:nvSpPr>
          <p:cNvPr id="1026" name="Rectangle 4"/>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5"/>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085" name="Arc 1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6" name="Arc 1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7" name="Arc 15"/>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3088" name="Arc 1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lgn="l" rtl="0" fontAlgn="base">
              <a:spcBef>
                <a:spcPct val="0"/>
              </a:spcBef>
              <a:spcAft>
                <a:spcPct val="0"/>
              </a:spcAft>
              <a:defRPr/>
            </a:pPr>
            <a:endParaRPr lang="en-US" sz="3200" kern="1200" dirty="0">
              <a:solidFill>
                <a:srgbClr val="FFFFFF"/>
              </a:solidFill>
              <a:latin typeface="Neutra Text" pitchFamily="50" charset="0"/>
              <a:ea typeface="+mn-ea"/>
              <a:cs typeface="+mn-cs"/>
            </a:endParaRPr>
          </a:p>
        </p:txBody>
      </p:sp>
      <p:sp>
        <p:nvSpPr>
          <p:cNvPr id="8" name="Slide Number Placeholder 7"/>
          <p:cNvSpPr>
            <a:spLocks noGrp="1"/>
          </p:cNvSpPr>
          <p:nvPr>
            <p:ph type="sldNum" sz="quarter" idx="4"/>
          </p:nvPr>
        </p:nvSpPr>
        <p:spPr>
          <a:xfrm>
            <a:off x="8382000" y="6400800"/>
            <a:ext cx="685800" cy="365125"/>
          </a:xfrm>
          <a:prstGeom prst="rect">
            <a:avLst/>
          </a:prstGeom>
        </p:spPr>
        <p:txBody>
          <a:bodyPr vert="horz" lIns="91440" tIns="45720" rIns="91440" bIns="45720" rtlCol="0" anchor="ctr"/>
          <a:lstStyle>
            <a:lvl1pPr algn="r">
              <a:defRPr sz="1200">
                <a:solidFill>
                  <a:schemeClr val="tx1"/>
                </a:solidFill>
              </a:defRPr>
            </a:lvl1pPr>
          </a:lstStyle>
          <a:p>
            <a:fld id="{B3EFDD30-2D92-BE4F-850C-B7FCC548490E}" type="slidenum">
              <a:rPr lang="en-US" smtClean="0"/>
              <a:pPr/>
              <a:t>‹#›</a:t>
            </a:fld>
            <a:endParaRPr lang="en-US"/>
          </a:p>
        </p:txBody>
      </p:sp>
    </p:spTree>
  </p:cSld>
  <p:clrMap bg1="dk2" tx1="lt1" bg2="dk1"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800" b="1">
          <a:solidFill>
            <a:schemeClr val="tx2"/>
          </a:solidFill>
          <a:effectLst>
            <a:outerShdw blurRad="50800" dist="38100" dir="2700000" algn="br">
              <a:srgbClr val="000000">
                <a:alpha val="43000"/>
              </a:srgbClr>
            </a:outerShdw>
          </a:effectLst>
          <a:latin typeface="+mj-lt"/>
          <a:ea typeface="+mj-ea"/>
          <a:cs typeface="+mj-cs"/>
        </a:defRPr>
      </a:lvl1pPr>
      <a:lvl2pPr algn="l" rtl="0" eaLnBrk="0" fontAlgn="base" hangingPunct="0">
        <a:spcBef>
          <a:spcPct val="0"/>
        </a:spcBef>
        <a:spcAft>
          <a:spcPct val="0"/>
        </a:spcAft>
        <a:defRPr sz="4800" b="1">
          <a:solidFill>
            <a:schemeClr val="tx2"/>
          </a:solidFill>
          <a:latin typeface="Neutra Text" pitchFamily="50" charset="0"/>
        </a:defRPr>
      </a:lvl2pPr>
      <a:lvl3pPr algn="l" rtl="0" eaLnBrk="0" fontAlgn="base" hangingPunct="0">
        <a:spcBef>
          <a:spcPct val="0"/>
        </a:spcBef>
        <a:spcAft>
          <a:spcPct val="0"/>
        </a:spcAft>
        <a:defRPr sz="4800" b="1">
          <a:solidFill>
            <a:schemeClr val="tx2"/>
          </a:solidFill>
          <a:latin typeface="Neutra Text" pitchFamily="50" charset="0"/>
        </a:defRPr>
      </a:lvl3pPr>
      <a:lvl4pPr algn="l" rtl="0" eaLnBrk="0" fontAlgn="base" hangingPunct="0">
        <a:spcBef>
          <a:spcPct val="0"/>
        </a:spcBef>
        <a:spcAft>
          <a:spcPct val="0"/>
        </a:spcAft>
        <a:defRPr sz="4800" b="1">
          <a:solidFill>
            <a:schemeClr val="tx2"/>
          </a:solidFill>
          <a:latin typeface="Neutra Text" pitchFamily="50" charset="0"/>
        </a:defRPr>
      </a:lvl4pPr>
      <a:lvl5pPr algn="l" rtl="0" eaLnBrk="0" fontAlgn="base" hangingPunct="0">
        <a:spcBef>
          <a:spcPct val="0"/>
        </a:spcBef>
        <a:spcAft>
          <a:spcPct val="0"/>
        </a:spcAft>
        <a:defRPr sz="4800" b="1">
          <a:solidFill>
            <a:schemeClr val="tx2"/>
          </a:solidFill>
          <a:latin typeface="Neutra Text" pitchFamily="50" charset="0"/>
        </a:defRPr>
      </a:lvl5pPr>
      <a:lvl6pPr marL="457200" algn="l" rtl="0" fontAlgn="base">
        <a:spcBef>
          <a:spcPct val="0"/>
        </a:spcBef>
        <a:spcAft>
          <a:spcPct val="0"/>
        </a:spcAft>
        <a:defRPr sz="4800" b="1">
          <a:solidFill>
            <a:schemeClr val="tx2"/>
          </a:solidFill>
          <a:latin typeface="Neutra Text" pitchFamily="50" charset="0"/>
        </a:defRPr>
      </a:lvl6pPr>
      <a:lvl7pPr marL="914400" algn="l" rtl="0" fontAlgn="base">
        <a:spcBef>
          <a:spcPct val="0"/>
        </a:spcBef>
        <a:spcAft>
          <a:spcPct val="0"/>
        </a:spcAft>
        <a:defRPr sz="4800" b="1">
          <a:solidFill>
            <a:schemeClr val="tx2"/>
          </a:solidFill>
          <a:latin typeface="Neutra Text" pitchFamily="50" charset="0"/>
        </a:defRPr>
      </a:lvl7pPr>
      <a:lvl8pPr marL="1371600" algn="l" rtl="0" fontAlgn="base">
        <a:spcBef>
          <a:spcPct val="0"/>
        </a:spcBef>
        <a:spcAft>
          <a:spcPct val="0"/>
        </a:spcAft>
        <a:defRPr sz="4800" b="1">
          <a:solidFill>
            <a:schemeClr val="tx2"/>
          </a:solidFill>
          <a:latin typeface="Neutra Text" pitchFamily="50" charset="0"/>
        </a:defRPr>
      </a:lvl8pPr>
      <a:lvl9pPr marL="1828800" algn="l" rtl="0" fontAlgn="base">
        <a:spcBef>
          <a:spcPct val="0"/>
        </a:spcBef>
        <a:spcAft>
          <a:spcPct val="0"/>
        </a:spcAft>
        <a:defRPr sz="4800" b="1">
          <a:solidFill>
            <a:schemeClr val="tx2"/>
          </a:solidFill>
          <a:latin typeface="Neutra Text" pitchFamily="50" charset="0"/>
        </a:defRPr>
      </a:lvl9pPr>
    </p:titleStyle>
    <p:bodyStyle>
      <a:lvl1pPr marL="342900" indent="-342900" algn="l" rtl="0" eaLnBrk="0" fontAlgn="base" hangingPunct="0">
        <a:spcBef>
          <a:spcPct val="20000"/>
        </a:spcBef>
        <a:spcAft>
          <a:spcPct val="0"/>
        </a:spcAft>
        <a:buClr>
          <a:schemeClr val="accent6"/>
        </a:buClr>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2" charset="2"/>
        <a:buChar char="§"/>
        <a:defRPr sz="2800">
          <a:solidFill>
            <a:schemeClr val="tx1"/>
          </a:solidFill>
          <a:latin typeface="+mn-lt"/>
        </a:defRPr>
      </a:lvl2pPr>
      <a:lvl3pPr marL="1143000" indent="-228600" algn="l" rtl="0" eaLnBrk="0" fontAlgn="base" hangingPunct="0">
        <a:spcBef>
          <a:spcPct val="20000"/>
        </a:spcBef>
        <a:spcAft>
          <a:spcPct val="0"/>
        </a:spcAft>
        <a:buClr>
          <a:schemeClr val="accent6"/>
        </a:buClr>
        <a:buFont typeface="Wingdings" pitchFamily="2" charset="2"/>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6"/>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tx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5123"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Tree>
  </p:cSld>
  <p:clrMap bg1="lt1" tx1="dk1" bg2="lt2" tx2="dk2" accent1="accent1" accent2="accent2" accent3="accent3" accent4="accent4" accent5="accent5" accent6="accent6" hlink="hlink" folHlink="folHlink"/>
  <p:sldLayoutIdLst>
    <p:sldLayoutId id="2147484532" r:id="rId1"/>
    <p:sldLayoutId id="2147484533" r:id="rId2"/>
    <p:sldLayoutId id="2147484534" r:id="rId3"/>
    <p:sldLayoutId id="2147484535" r:id="rId4"/>
    <p:sldLayoutId id="2147484536" r:id="rId5"/>
    <p:sldLayoutId id="2147484537" r:id="rId6"/>
    <p:sldLayoutId id="2147484538" r:id="rId7"/>
    <p:sldLayoutId id="2147484539" r:id="rId8"/>
    <p:sldLayoutId id="2147484540" r:id="rId9"/>
    <p:sldLayoutId id="2147484541" r:id="rId10"/>
    <p:sldLayoutId id="2147484542" r:id="rId11"/>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bwMode="auto">
          <a:xfrm>
            <a:off x="457200" y="5286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title style</a:t>
            </a:r>
          </a:p>
        </p:txBody>
      </p:sp>
      <p:sp>
        <p:nvSpPr>
          <p:cNvPr id="7171" name="Rectangle 3"/>
          <p:cNvSpPr>
            <a:spLocks noGrp="1" noRot="1" noChangeArrowheads="1"/>
          </p:cNvSpPr>
          <p:nvPr>
            <p:ph type="body" idx="1"/>
          </p:nvPr>
        </p:nvSpPr>
        <p:spPr bwMode="auto">
          <a:xfrm>
            <a:off x="838200" y="1644650"/>
            <a:ext cx="8007350" cy="4756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p:txBody>
      </p:sp>
      <p:sp>
        <p:nvSpPr>
          <p:cNvPr id="2595844" name="Arc 4"/>
          <p:cNvSpPr>
            <a:spLocks noChangeAspect="1"/>
          </p:cNvSpPr>
          <p:nvPr userDrawn="1"/>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5" name="Arc 5"/>
          <p:cNvSpPr>
            <a:spLocks noChangeAspect="1"/>
          </p:cNvSpPr>
          <p:nvPr userDrawn="1"/>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6" name="Arc 6"/>
          <p:cNvSpPr>
            <a:spLocks noChangeAspect="1"/>
          </p:cNvSpPr>
          <p:nvPr userDrawn="1"/>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
        <p:nvSpPr>
          <p:cNvPr id="2595847" name="Arc 7"/>
          <p:cNvSpPr>
            <a:spLocks noChangeAspect="1"/>
          </p:cNvSpPr>
          <p:nvPr userDrawn="1"/>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554" r:id="rId1"/>
    <p:sldLayoutId id="2147484555" r:id="rId2"/>
    <p:sldLayoutId id="2147484556" r:id="rId3"/>
    <p:sldLayoutId id="2147484557" r:id="rId4"/>
    <p:sldLayoutId id="2147484558" r:id="rId5"/>
    <p:sldLayoutId id="2147484559" r:id="rId6"/>
    <p:sldLayoutId id="2147484560" r:id="rId7"/>
    <p:sldLayoutId id="2147484561" r:id="rId8"/>
    <p:sldLayoutId id="2147484562" r:id="rId9"/>
    <p:sldLayoutId id="2147484563" r:id="rId10"/>
    <p:sldLayoutId id="2147484564" r:id="rId11"/>
    <p:sldLayoutId id="2147484565" r:id="rId12"/>
  </p:sldLayoutIdLst>
  <p:transition>
    <p:fade/>
  </p:transition>
  <p:timing>
    <p:tnLst>
      <p:par>
        <p:cTn id="1" dur="indefinite" restart="never" nodeType="tmRoot"/>
      </p:par>
    </p:tnLst>
  </p:timing>
  <p:hf hdr="0" ftr="0" dt="0"/>
  <p:txStyles>
    <p:titleStyle>
      <a:lvl1pPr algn="l" rtl="0" eaLnBrk="0" fontAlgn="base" hangingPunct="0">
        <a:spcBef>
          <a:spcPct val="0"/>
        </a:spcBef>
        <a:spcAft>
          <a:spcPct val="0"/>
        </a:spcAft>
        <a:defRPr sz="4400" b="1">
          <a:solidFill>
            <a:schemeClr val="bg2"/>
          </a:solidFill>
          <a:latin typeface="+mj-lt"/>
          <a:ea typeface="+mj-ea"/>
          <a:cs typeface="+mj-cs"/>
        </a:defRPr>
      </a:lvl1pPr>
      <a:lvl2pPr algn="l" rtl="0" eaLnBrk="0" fontAlgn="base" hangingPunct="0">
        <a:spcBef>
          <a:spcPct val="0"/>
        </a:spcBef>
        <a:spcAft>
          <a:spcPct val="0"/>
        </a:spcAft>
        <a:defRPr sz="4400" b="1">
          <a:solidFill>
            <a:schemeClr val="bg2"/>
          </a:solidFill>
          <a:latin typeface="Neutra Text" pitchFamily="50" charset="0"/>
        </a:defRPr>
      </a:lvl2pPr>
      <a:lvl3pPr algn="l" rtl="0" eaLnBrk="0" fontAlgn="base" hangingPunct="0">
        <a:spcBef>
          <a:spcPct val="0"/>
        </a:spcBef>
        <a:spcAft>
          <a:spcPct val="0"/>
        </a:spcAft>
        <a:defRPr sz="4400" b="1">
          <a:solidFill>
            <a:schemeClr val="bg2"/>
          </a:solidFill>
          <a:latin typeface="Neutra Text" pitchFamily="50" charset="0"/>
        </a:defRPr>
      </a:lvl3pPr>
      <a:lvl4pPr algn="l" rtl="0" eaLnBrk="0" fontAlgn="base" hangingPunct="0">
        <a:spcBef>
          <a:spcPct val="0"/>
        </a:spcBef>
        <a:spcAft>
          <a:spcPct val="0"/>
        </a:spcAft>
        <a:defRPr sz="4400" b="1">
          <a:solidFill>
            <a:schemeClr val="bg2"/>
          </a:solidFill>
          <a:latin typeface="Neutra Text" pitchFamily="50" charset="0"/>
        </a:defRPr>
      </a:lvl4pPr>
      <a:lvl5pPr algn="l" rtl="0" eaLnBrk="0" fontAlgn="base" hangingPunct="0">
        <a:spcBef>
          <a:spcPct val="0"/>
        </a:spcBef>
        <a:spcAft>
          <a:spcPct val="0"/>
        </a:spcAft>
        <a:defRPr sz="4400" b="1">
          <a:solidFill>
            <a:schemeClr val="bg2"/>
          </a:solidFill>
          <a:latin typeface="Neutra Text" pitchFamily="50" charset="0"/>
        </a:defRPr>
      </a:lvl5pPr>
      <a:lvl6pPr marL="457200" algn="l" rtl="0" fontAlgn="base">
        <a:spcBef>
          <a:spcPct val="0"/>
        </a:spcBef>
        <a:spcAft>
          <a:spcPct val="0"/>
        </a:spcAft>
        <a:defRPr sz="4400" b="1">
          <a:solidFill>
            <a:schemeClr val="bg2"/>
          </a:solidFill>
          <a:latin typeface="Neutra Text" pitchFamily="50" charset="0"/>
        </a:defRPr>
      </a:lvl6pPr>
      <a:lvl7pPr marL="914400" algn="l" rtl="0" fontAlgn="base">
        <a:spcBef>
          <a:spcPct val="0"/>
        </a:spcBef>
        <a:spcAft>
          <a:spcPct val="0"/>
        </a:spcAft>
        <a:defRPr sz="4400" b="1">
          <a:solidFill>
            <a:schemeClr val="bg2"/>
          </a:solidFill>
          <a:latin typeface="Neutra Text" pitchFamily="50" charset="0"/>
        </a:defRPr>
      </a:lvl7pPr>
      <a:lvl8pPr marL="1371600" algn="l" rtl="0" fontAlgn="base">
        <a:spcBef>
          <a:spcPct val="0"/>
        </a:spcBef>
        <a:spcAft>
          <a:spcPct val="0"/>
        </a:spcAft>
        <a:defRPr sz="4400" b="1">
          <a:solidFill>
            <a:schemeClr val="bg2"/>
          </a:solidFill>
          <a:latin typeface="Neutra Text" pitchFamily="50" charset="0"/>
        </a:defRPr>
      </a:lvl8pPr>
      <a:lvl9pPr marL="1828800" algn="l" rtl="0" fontAlgn="base">
        <a:spcBef>
          <a:spcPct val="0"/>
        </a:spcBef>
        <a:spcAft>
          <a:spcPct val="0"/>
        </a:spcAft>
        <a:defRPr sz="4400" b="1">
          <a:solidFill>
            <a:schemeClr val="bg2"/>
          </a:solidFill>
          <a:latin typeface="Neutra Text" pitchFamily="50"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3" Type="http://schemas.openxmlformats.org/officeDocument/2006/relationships/image" Target="../media/image9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9.png"/><Relationship Id="rId5" Type="http://schemas.openxmlformats.org/officeDocument/2006/relationships/image" Target="../media/image76.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3" Type="http://schemas.openxmlformats.org/officeDocument/2006/relationships/image" Target="../media/image7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video" Target="file://localhost/Users/bjoern/Dropbox/dissertation/job-talk/tilttype1.mov" TargetMode="External"/><Relationship Id="rId2" Type="http://schemas.openxmlformats.org/officeDocument/2006/relationships/slideLayout" Target="../slideLayouts/slideLayout2.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4" Type="http://schemas.openxmlformats.org/officeDocument/2006/relationships/image" Target="../media/image18.png"/><Relationship Id="rId1" Type="http://schemas.openxmlformats.org/officeDocument/2006/relationships/video" Target="file://localhost/Users/bjoern/Dropbox/videos/dtools-design-2009c.mov" TargetMode="External"/><Relationship Id="rId2" Type="http://schemas.openxmlformats.org/officeDocument/2006/relationships/slideLayout" Target="../slideLayouts/slideLayout2.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5"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9.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4" Type="http://schemas.openxmlformats.org/officeDocument/2006/relationships/image" Target="../media/image21.png"/><Relationship Id="rId1" Type="http://schemas.openxmlformats.org/officeDocument/2006/relationships/slideLayout" Target="../slideLayouts/slideLayout28.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1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 Id="rId5"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27.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video" Target="file://localhost/Users/bjoern/Dropbox/videos/exemplar-walkthrough-2009.mov" TargetMode="External"/><Relationship Id="rId2" Type="http://schemas.openxmlformats.org/officeDocument/2006/relationships/slideLayout" Target="../slideLayouts/slideLayout2.xml"/><Relationship Id="rId3"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4" Type="http://schemas.openxmlformats.org/officeDocument/2006/relationships/image" Target="../media/image29.png"/><Relationship Id="rId1" Type="http://schemas.openxmlformats.org/officeDocument/2006/relationships/video" Target="file://localhost/Users/bjoern/Dropbox/videos/exemplar-thresholds-with-overlays-a.mov" TargetMode="External"/><Relationship Id="rId2" Type="http://schemas.openxmlformats.org/officeDocument/2006/relationships/slideLayout" Target="../slideLayouts/slideLayout6.xml"/><Relationship Id="rId3"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video" Target="file://localhost/Users/bjoern/Dropbox/videos/exemplar-thresholds-with-overlays-b.mov" TargetMode="External"/><Relationship Id="rId2" Type="http://schemas.openxmlformats.org/officeDocument/2006/relationships/slideLayout" Target="../slideLayouts/slideLayout6.xml"/><Relationship Id="rId3"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image" Target="../media/image31.png"/><Relationship Id="rId1" Type="http://schemas.openxmlformats.org/officeDocument/2006/relationships/video" Target="file://localhost/Users/bjoern/Dropbox/videos/exemplar-pattern-reco-overlays.mov" TargetMode="External"/><Relationship Id="rId2" Type="http://schemas.openxmlformats.org/officeDocument/2006/relationships/slideLayout" Target="../slideLayouts/slideLayout6.xml"/><Relationship Id="rId3"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33.png"/><Relationship Id="rId1" Type="http://schemas.openxmlformats.org/officeDocument/2006/relationships/video" Target="file://localhost/Users/bjoern/Dropbox/videos/eval4.wmv" TargetMode="External"/><Relationship Id="rId2" Type="http://schemas.openxmlformats.org/officeDocument/2006/relationships/slideLayout" Target="../slideLayouts/slideLayout7.xml"/><Relationship Id="rId3"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3" Type="http://schemas.openxmlformats.org/officeDocument/2006/relationships/image" Target="../media/image34.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3"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3" Type="http://schemas.openxmlformats.org/officeDocument/2006/relationships/image" Target="../media/image36.png"/><Relationship Id="rId1" Type="http://schemas.openxmlformats.org/officeDocument/2006/relationships/video" Target="file://localhost/Users/bjoern/Dropbox/videos/dtools-palette.mp4"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png"/><Relationship Id="rId5"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3" Type="http://schemas.openxmlformats.org/officeDocument/2006/relationships/image" Target="../media/image37.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4" Type="http://schemas.openxmlformats.org/officeDocument/2006/relationships/image" Target="../media/image39.png"/><Relationship Id="rId1" Type="http://schemas.openxmlformats.org/officeDocument/2006/relationships/slideLayout" Target="../slideLayouts/slideLayout10.xml"/><Relationship Id="rId2" Type="http://schemas.openxmlformats.org/officeDocument/2006/relationships/notesSlide" Target="../notesSlides/notesSlide39.xml"/><Relationship Id="rId3"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3"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4" Type="http://schemas.openxmlformats.org/officeDocument/2006/relationships/image" Target="../media/image40.png"/><Relationship Id="rId1" Type="http://schemas.openxmlformats.org/officeDocument/2006/relationships/video" Target="file://localhost/Users/bjoern/Dropbox/videos/dtools-test.wmv" TargetMode="External"/><Relationship Id="rId2" Type="http://schemas.openxmlformats.org/officeDocument/2006/relationships/slideLayout" Target="../slideLayouts/slideLayout2.xml"/><Relationship Id="rId3"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3"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3" Type="http://schemas.openxmlformats.org/officeDocument/2006/relationships/image" Target="../media/image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3" Type="http://schemas.openxmlformats.org/officeDocument/2006/relationships/image" Target="../media/image44.png"/><Relationship Id="rId1" Type="http://schemas.openxmlformats.org/officeDocument/2006/relationships/video" Target="file://localhost/Users/bjoern/Dropbox/videos/dtools-ana1.mov" TargetMode="External"/></Relationships>
</file>

<file path=ppt/slides/_rels/slide49.xml.rels><?xml version="1.0" encoding="UTF-8" standalone="yes"?>
<Relationships xmlns="http://schemas.openxmlformats.org/package/2006/relationships"><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4" Type="http://schemas.openxmlformats.org/officeDocument/2006/relationships/image" Target="../media/image45.png"/><Relationship Id="rId1" Type="http://schemas.openxmlformats.org/officeDocument/2006/relationships/video" Target="file://localhost/Users/bjoern/Dropbox/videos/dtools-ana2.mov" TargetMode="External"/><Relationship Id="rId2" Type="http://schemas.openxmlformats.org/officeDocument/2006/relationships/slideLayout" Target="../slideLayouts/slideLayout2.xml"/><Relationship Id="rId3"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3" Type="http://schemas.openxmlformats.org/officeDocument/2006/relationships/image" Target="../media/image4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4" Type="http://schemas.openxmlformats.org/officeDocument/2006/relationships/image" Target="../media/image48.png"/><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7.tiff"/></Relationships>
</file>

<file path=ppt/slides/_rels/slide53.xml.rels><?xml version="1.0" encoding="UTF-8" standalone="yes"?>
<Relationships xmlns="http://schemas.openxmlformats.org/package/2006/relationships"><Relationship Id="rId4" Type="http://schemas.openxmlformats.org/officeDocument/2006/relationships/image" Target="../media/image49.png"/><Relationship Id="rId1" Type="http://schemas.openxmlformats.org/officeDocument/2006/relationships/video" Target="file://localhost/Users/bjoern/Dropbox/videos/dnote-in-use-short.mov" TargetMode="External"/><Relationship Id="rId2" Type="http://schemas.openxmlformats.org/officeDocument/2006/relationships/slideLayout" Target="../slideLayouts/slideLayout6.xml"/><Relationship Id="rId3"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png"/><Relationship Id="rId5" Type="http://schemas.openxmlformats.org/officeDocument/2006/relationships/image" Target="../media/image4.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4" Type="http://schemas.openxmlformats.org/officeDocument/2006/relationships/image" Target="../media/image51.png"/><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4" Type="http://schemas.openxmlformats.org/officeDocument/2006/relationships/image" Target="../media/image53.png"/><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52.png"/><Relationship Id="rId5" Type="http://schemas.openxmlformats.org/officeDocument/2006/relationships/image" Target="../media/image5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3"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3" Type="http://schemas.openxmlformats.org/officeDocument/2006/relationships/image" Target="../media/image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3" Type="http://schemas.openxmlformats.org/officeDocument/2006/relationships/image" Target="../media/image5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3"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3"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3"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4.xml"/><Relationship Id="rId3" Type="http://schemas.openxmlformats.org/officeDocument/2006/relationships/image" Target="../media/image5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3"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4" Type="http://schemas.openxmlformats.org/officeDocument/2006/relationships/image" Target="../media/image62.png"/><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1.png"/></Relationships>
</file>

<file path=ppt/slides/_rels/slide71.xml.rels><?xml version="1.0" encoding="UTF-8" standalone="yes"?>
<Relationships xmlns="http://schemas.openxmlformats.org/package/2006/relationships"><Relationship Id="rId4" Type="http://schemas.openxmlformats.org/officeDocument/2006/relationships/image" Target="../media/image63.png"/><Relationship Id="rId1" Type="http://schemas.openxmlformats.org/officeDocument/2006/relationships/video" Target="file://localhost/Users/bjoern/Dropbox/videos/juxtapose-progress-run-only-01.mov" TargetMode="External"/><Relationship Id="rId2" Type="http://schemas.openxmlformats.org/officeDocument/2006/relationships/slideLayout" Target="../slideLayouts/slideLayout6.xml"/><Relationship Id="rId3" Type="http://schemas.openxmlformats.org/officeDocument/2006/relationships/notesSlide" Target="../notesSlides/notesSlide67.xml"/></Relationships>
</file>

<file path=ppt/slides/_rels/slide72.xml.rels><?xml version="1.0" encoding="UTF-8" standalone="yes"?>
<Relationships xmlns="http://schemas.openxmlformats.org/package/2006/relationships"><Relationship Id="rId4" Type="http://schemas.openxmlformats.org/officeDocument/2006/relationships/image" Target="../media/image64.png"/><Relationship Id="rId1" Type="http://schemas.openxmlformats.org/officeDocument/2006/relationships/video" Target="file://localhost/Users/bjoern/Dropbox/juxtapose-uist2008/slides/progress-bar-in-parallel-1.mov" TargetMode="External"/><Relationship Id="rId2" Type="http://schemas.openxmlformats.org/officeDocument/2006/relationships/slideLayout" Target="../slideLayouts/slideLayout6.xml"/><Relationship Id="rId3" Type="http://schemas.openxmlformats.org/officeDocument/2006/relationships/notesSlide" Target="../notesSlides/notesSlide68.xml"/></Relationships>
</file>

<file path=ppt/slides/_rels/slide73.xml.rels><?xml version="1.0" encoding="UTF-8" standalone="yes"?>
<Relationships xmlns="http://schemas.openxmlformats.org/package/2006/relationships"><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3" Type="http://schemas.openxmlformats.org/officeDocument/2006/relationships/image" Target="../media/image6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4" Type="http://schemas.openxmlformats.org/officeDocument/2006/relationships/image" Target="../media/image68.png"/><Relationship Id="rId1" Type="http://schemas.openxmlformats.org/officeDocument/2006/relationships/video" Target="file://localhost/Users/bjoern/Dropbox/juxtapose-uist2008/slides/phosphor4.mov" TargetMode="External"/><Relationship Id="rId2" Type="http://schemas.openxmlformats.org/officeDocument/2006/relationships/slideLayout" Target="../slideLayouts/slideLayout2.xml"/><Relationship Id="rId3" Type="http://schemas.openxmlformats.org/officeDocument/2006/relationships/notesSlide" Target="../notesSlides/notesSlide7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4" Type="http://schemas.openxmlformats.org/officeDocument/2006/relationships/image" Target="../media/image70.png"/><Relationship Id="rId5" Type="http://schemas.openxmlformats.org/officeDocument/2006/relationships/image" Target="../media/image71.png"/><Relationship Id="rId7"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69.png"/><Relationship Id="rId6" Type="http://schemas.openxmlformats.org/officeDocument/2006/relationships/image" Target="../media/image72.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2.tiff"/><Relationship Id="rId4" Type="http://schemas.openxmlformats.org/officeDocument/2006/relationships/image" Target="../media/image8.tiff"/><Relationship Id="rId5" Type="http://schemas.openxmlformats.org/officeDocument/2006/relationships/image" Target="../media/image9.tiff"/><Relationship Id="rId7" Type="http://schemas.openxmlformats.org/officeDocument/2006/relationships/image" Target="../media/image11.tiff"/><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7.tiff"/><Relationship Id="rId6" Type="http://schemas.openxmlformats.org/officeDocument/2006/relationships/image" Target="../media/image10.tiff"/></Relationships>
</file>

<file path=ppt/slides/_rels/slide80.xml.rels><?xml version="1.0" encoding="UTF-8" standalone="yes"?>
<Relationships xmlns="http://schemas.openxmlformats.org/package/2006/relationships"><Relationship Id="rId4" Type="http://schemas.openxmlformats.org/officeDocument/2006/relationships/image" Target="../media/image70.png"/><Relationship Id="rId5" Type="http://schemas.openxmlformats.org/officeDocument/2006/relationships/image" Target="../media/image71.png"/><Relationship Id="rId7" Type="http://schemas.openxmlformats.org/officeDocument/2006/relationships/image" Target="../media/image73.png"/><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chart" Target="../charts/chart2.xml"/><Relationship Id="rId6" Type="http://schemas.openxmlformats.org/officeDocument/2006/relationships/image" Target="../media/image72.png"/></Relationships>
</file>

<file path=ppt/slides/_rels/slide81.xml.rels><?xml version="1.0" encoding="UTF-8" standalone="yes"?>
<Relationships xmlns="http://schemas.openxmlformats.org/package/2006/relationships"><Relationship Id="rId4" Type="http://schemas.openxmlformats.org/officeDocument/2006/relationships/image" Target="../media/image74.png"/><Relationship Id="rId1" Type="http://schemas.openxmlformats.org/officeDocument/2006/relationships/video" Target="file://localhost/Users/bjoern/Dropbox/juxtapose-uist2008/video/MixerTuning2.wmv" TargetMode="External"/><Relationship Id="rId2" Type="http://schemas.openxmlformats.org/officeDocument/2006/relationships/slideLayout" Target="../slideLayouts/slideLayout2.xml"/><Relationship Id="rId3" Type="http://schemas.openxmlformats.org/officeDocument/2006/relationships/notesSlide" Target="../notesSlides/notesSlide7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4" Type="http://schemas.openxmlformats.org/officeDocument/2006/relationships/image" Target="../media/image76.png"/><Relationship Id="rId1" Type="http://schemas.openxmlformats.org/officeDocument/2006/relationships/slideLayout" Target="../slideLayouts/slideLayout6.xml"/><Relationship Id="rId2" Type="http://schemas.openxmlformats.org/officeDocument/2006/relationships/notesSlide" Target="../notesSlides/notesSlide78.xml"/><Relationship Id="rId3" Type="http://schemas.openxmlformats.org/officeDocument/2006/relationships/image" Target="../media/image75.png"/><Relationship Id="rId5" Type="http://schemas.openxmlformats.org/officeDocument/2006/relationships/image" Target="../media/image77.png"/></Relationships>
</file>

<file path=ppt/slides/_rels/slide84.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video" Target="file://localhost/Users/bjoern/Dropbox/juxtapose-uist2008/slides/Juxtapose-mobile-w-callouts.mov" TargetMode="External"/><Relationship Id="rId2" Type="http://schemas.openxmlformats.org/officeDocument/2006/relationships/slideLayout" Target="../slideLayouts/slideLayout7.xml"/><Relationship Id="rId3"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notesSlide" Target="../notesSlides/notesSlide80.xml"/><Relationship Id="rId3" Type="http://schemas.openxmlformats.org/officeDocument/2006/relationships/image" Target="../media/image79.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4"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png"/><Relationship Id="rId5" Type="http://schemas.openxmlformats.org/officeDocument/2006/relationships/image" Target="../media/image4.png"/></Relationships>
</file>

<file path=ppt/slides/_rels/slide93.xml.rels><?xml version="1.0" encoding="UTF-8" standalone="yes"?>
<Relationships xmlns="http://schemas.openxmlformats.org/package/2006/relationships"><Relationship Id="rId4"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image" Target="../media/image82.png"/><Relationship Id="rId3" Type="http://schemas.openxmlformats.org/officeDocument/2006/relationships/image" Target="../media/image8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88.png"/><Relationship Id="rId1" Type="http://schemas.openxmlformats.org/officeDocument/2006/relationships/video" Target="file://localhost/Users/bjoern/Dropbox/videos/pictionaire-capture-annotate-2.mov" TargetMode="External"/></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image" Target="../media/image89.png"/><Relationship Id="rId1" Type="http://schemas.openxmlformats.org/officeDocument/2006/relationships/video" Target="file://localhost/Users/bjoern/Dropbox/videos/pictionaire-scenario.m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895600" y="5105400"/>
            <a:ext cx="5638800" cy="892552"/>
          </a:xfrm>
          <a:prstGeom prst="rect">
            <a:avLst/>
          </a:prstGeom>
          <a:noFill/>
          <a:ln w="9525">
            <a:noFill/>
            <a:miter lim="800000"/>
            <a:headEnd/>
            <a:tailEnd/>
          </a:ln>
        </p:spPr>
        <p:txBody>
          <a:bodyPr wrap="square">
            <a:spAutoFit/>
          </a:bodyPr>
          <a:lstStyle/>
          <a:p>
            <a:pPr algn="r">
              <a:spcBef>
                <a:spcPct val="50000"/>
              </a:spcBef>
            </a:pPr>
            <a:r>
              <a:rPr lang="en-US" altLang="ko-KR" sz="2600" dirty="0" smtClean="0">
                <a:latin typeface="+mj-lt"/>
                <a:ea typeface="굴림"/>
                <a:cs typeface="굴림"/>
              </a:rPr>
              <a:t>Björn Hartmann</a:t>
            </a:r>
            <a:br>
              <a:rPr lang="en-US" altLang="ko-KR" sz="2600" dirty="0" smtClean="0">
                <a:latin typeface="+mj-lt"/>
                <a:ea typeface="굴림"/>
                <a:cs typeface="굴림"/>
              </a:rPr>
            </a:br>
            <a:r>
              <a:rPr lang="en-US" altLang="ko-KR" sz="2600" b="0" dirty="0" err="1" smtClean="0">
                <a:latin typeface="+mj-lt"/>
                <a:ea typeface="굴림"/>
                <a:cs typeface="굴림"/>
              </a:rPr>
              <a:t>bjoern@cs.stanford.edu</a:t>
            </a:r>
            <a:endParaRPr lang="en-US" altLang="ko-KR" sz="2600" b="0" i="1" dirty="0" smtClean="0">
              <a:latin typeface="+mj-lt"/>
              <a:ea typeface="굴림"/>
              <a:cs typeface="굴림"/>
            </a:endParaRPr>
          </a:p>
        </p:txBody>
      </p:sp>
      <p:sp>
        <p:nvSpPr>
          <p:cNvPr id="6147" name="Text Box 5"/>
          <p:cNvSpPr txBox="1">
            <a:spLocks noChangeArrowheads="1"/>
          </p:cNvSpPr>
          <p:nvPr/>
        </p:nvSpPr>
        <p:spPr bwMode="auto">
          <a:xfrm>
            <a:off x="533400" y="1227668"/>
            <a:ext cx="8610600" cy="1734834"/>
          </a:xfrm>
          <a:prstGeom prst="rect">
            <a:avLst/>
          </a:prstGeom>
          <a:noFill/>
          <a:ln w="9525">
            <a:noFill/>
            <a:miter lim="800000"/>
            <a:headEnd/>
            <a:tailEnd/>
          </a:ln>
        </p:spPr>
        <p:txBody>
          <a:bodyPr wrap="square">
            <a:spAutoFit/>
          </a:bodyPr>
          <a:lstStyle/>
          <a:p>
            <a:pPr>
              <a:lnSpc>
                <a:spcPct val="90000"/>
              </a:lnSpc>
              <a:tabLst>
                <a:tab pos="742950" algn="l"/>
              </a:tabLst>
            </a:pPr>
            <a:r>
              <a:rPr lang="en-US" altLang="ko-KR" sz="5400" dirty="0" smtClean="0">
                <a:latin typeface="+mj-lt"/>
                <a:ea typeface="굴림"/>
                <a:cs typeface="굴림"/>
              </a:rPr>
              <a:t>Enlightened Trial and Error</a:t>
            </a:r>
          </a:p>
          <a:p>
            <a:pPr>
              <a:lnSpc>
                <a:spcPct val="90000"/>
              </a:lnSpc>
              <a:tabLst>
                <a:tab pos="742950" algn="l"/>
              </a:tabLst>
            </a:pPr>
            <a:r>
              <a:rPr lang="en-US" altLang="ko-KR" sz="3200" b="0" i="1" dirty="0" smtClean="0">
                <a:latin typeface="+mj-lt"/>
                <a:ea typeface="굴림"/>
                <a:cs typeface="굴림"/>
              </a:rPr>
              <a:t>Interaction Prototyping Tools that</a:t>
            </a:r>
          </a:p>
          <a:p>
            <a:pPr>
              <a:lnSpc>
                <a:spcPct val="90000"/>
              </a:lnSpc>
              <a:tabLst>
                <a:tab pos="742950" algn="l"/>
              </a:tabLst>
            </a:pPr>
            <a:r>
              <a:rPr lang="en-US" altLang="ko-KR" sz="3200" b="0" i="1" dirty="0" smtClean="0">
                <a:latin typeface="+mj-lt"/>
                <a:ea typeface="굴림"/>
                <a:cs typeface="굴림"/>
              </a:rPr>
              <a:t>Foster Iteration and Exploration</a:t>
            </a:r>
          </a:p>
        </p:txBody>
      </p:sp>
      <p:sp>
        <p:nvSpPr>
          <p:cNvPr id="6148" name="Arc 10"/>
          <p:cNvSpPr>
            <a:spLocks noChangeAspect="1"/>
          </p:cNvSpPr>
          <p:nvPr/>
        </p:nvSpPr>
        <p:spPr bwMode="auto">
          <a:xfrm rot="5400000">
            <a:off x="8950325" y="6664325"/>
            <a:ext cx="255588" cy="255588"/>
          </a:xfrm>
          <a:custGeom>
            <a:avLst/>
            <a:gdLst>
              <a:gd name="T0" fmla="*/ 0 w 21600"/>
              <a:gd name="T1" fmla="*/ 0 h 21600"/>
              <a:gd name="T2" fmla="*/ 255588 w 21600"/>
              <a:gd name="T3" fmla="*/ 255588 h 21600"/>
              <a:gd name="T4" fmla="*/ 0 w 21600"/>
              <a:gd name="T5" fmla="*/ 25558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bwMode="auto">
          <a:xfrm>
            <a:off x="1371600" y="1981200"/>
            <a:ext cx="6400800" cy="2677656"/>
          </a:xfrm>
          <a:prstGeom prst="rect">
            <a:avLst/>
          </a:prstGeom>
          <a:noFill/>
          <a:ln w="9525">
            <a:noFill/>
            <a:miter lim="800000"/>
            <a:headEnd/>
            <a:tailEnd/>
          </a:ln>
          <a:effectLst/>
        </p:spPr>
        <p:txBody>
          <a:bodyPr wrap="square" rtlCol="0">
            <a:spAutoFit/>
          </a:bodyPr>
          <a:lstStyle/>
          <a:p>
            <a:pPr>
              <a:spcBef>
                <a:spcPct val="50000"/>
              </a:spcBef>
            </a:pPr>
            <a:r>
              <a:rPr lang="en-US" sz="2400" dirty="0" smtClean="0"/>
              <a:t>“[</a:t>
            </a:r>
            <a:r>
              <a:rPr lang="en-US" sz="2400" dirty="0" err="1" smtClean="0"/>
              <a:t>D]esigners</a:t>
            </a:r>
            <a:r>
              <a:rPr lang="en-US" sz="2400" dirty="0" smtClean="0"/>
              <a:t> frequently wanted to have multiple designs side-by-side [...] </a:t>
            </a:r>
          </a:p>
          <a:p>
            <a:pPr>
              <a:spcBef>
                <a:spcPct val="50000"/>
              </a:spcBef>
            </a:pPr>
            <a:r>
              <a:rPr lang="en-US" sz="2400" dirty="0" smtClean="0"/>
              <a:t>However […] there is no built-in way in today’s implementation tools to have two versions of a behavior operating side-by-side.” </a:t>
            </a:r>
          </a:p>
          <a:p>
            <a:pPr>
              <a:spcBef>
                <a:spcPct val="50000"/>
              </a:spcBef>
            </a:pPr>
            <a:r>
              <a:rPr lang="en-US" sz="2400" b="0" i="1" dirty="0" smtClean="0"/>
              <a:t>			Myers et al., VL/HCC 2008</a:t>
            </a:r>
            <a:endParaRPr lang="en-US" sz="2200" b="0" i="1" dirty="0" smtClean="0"/>
          </a:p>
        </p:txBody>
      </p:sp>
      <p:sp>
        <p:nvSpPr>
          <p:cNvPr id="5" name="Slide Number Placeholder 4"/>
          <p:cNvSpPr>
            <a:spLocks noGrp="1"/>
          </p:cNvSpPr>
          <p:nvPr>
            <p:ph type="sldNum" sz="quarter" idx="4"/>
          </p:nvPr>
        </p:nvSpPr>
        <p:spPr/>
        <p:txBody>
          <a:bodyPr/>
          <a:lstStyle/>
          <a:p>
            <a:fld id="{B3EFDD30-2D92-BE4F-850C-B7FCC548490E}" type="slidenum">
              <a:rPr lang="en-US" smtClean="0"/>
              <a:pPr/>
              <a:t>10</a:t>
            </a:fld>
            <a:endParaRPr lang="en-US"/>
          </a:p>
        </p:txBody>
      </p:sp>
      <p:sp>
        <p:nvSpPr>
          <p:cNvPr id="6" name="Title 5"/>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7122" name="Picture 2"/>
          <p:cNvPicPr>
            <a:picLocks noChangeAspect="1" noChangeArrowheads="1"/>
          </p:cNvPicPr>
          <p:nvPr/>
        </p:nvPicPr>
        <p:blipFill>
          <a:blip r:embed="rId3"/>
          <a:srcRect/>
          <a:stretch>
            <a:fillRect/>
          </a:stretch>
        </p:blipFill>
        <p:spPr bwMode="auto">
          <a:xfrm>
            <a:off x="-304799" y="0"/>
            <a:ext cx="10322590" cy="6885087"/>
          </a:xfrm>
          <a:prstGeom prst="rect">
            <a:avLst/>
          </a:prstGeom>
          <a:noFill/>
          <a:ln w="9525">
            <a:noFill/>
            <a:miter lim="800000"/>
            <a:headEnd/>
            <a:tailEnd/>
          </a:ln>
          <a:effectLst/>
        </p:spPr>
      </p:pic>
      <p:sp>
        <p:nvSpPr>
          <p:cNvPr id="6" name="Arc 9"/>
          <p:cNvSpPr>
            <a:spLocks noChangeAspect="1"/>
          </p:cNvSpPr>
          <p:nvPr/>
        </p:nvSpPr>
        <p:spPr bwMode="auto">
          <a:xfrm>
            <a:off x="8950325" y="-762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7" name="Arc 10"/>
          <p:cNvSpPr>
            <a:spLocks noChangeAspect="1"/>
          </p:cNvSpPr>
          <p:nvPr/>
        </p:nvSpPr>
        <p:spPr bwMode="auto">
          <a:xfrm rot="-5400000">
            <a:off x="-63500" y="-746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8" name="Arc 11"/>
          <p:cNvSpPr>
            <a:spLocks noChangeAspect="1"/>
          </p:cNvSpPr>
          <p:nvPr/>
        </p:nvSpPr>
        <p:spPr bwMode="auto">
          <a:xfrm rot="10800000">
            <a:off x="-63500" y="66548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9" name="Arc 12"/>
          <p:cNvSpPr>
            <a:spLocks noChangeAspect="1"/>
          </p:cNvSpPr>
          <p:nvPr/>
        </p:nvSpPr>
        <p:spPr bwMode="auto">
          <a:xfrm rot="5400000">
            <a:off x="8950325" y="66516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10" name="AutoShape 12"/>
          <p:cNvSpPr>
            <a:spLocks noChangeArrowheads="1"/>
          </p:cNvSpPr>
          <p:nvPr/>
        </p:nvSpPr>
        <p:spPr bwMode="auto">
          <a:xfrm>
            <a:off x="301752" y="457200"/>
            <a:ext cx="4114800" cy="5943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err="1" smtClean="0">
                <a:solidFill>
                  <a:srgbClr val="FFFFFF"/>
                </a:solidFill>
                <a:effectLst>
                  <a:outerShdw blurRad="38100" dist="38100" dir="2700000" algn="tl">
                    <a:srgbClr val="000000"/>
                  </a:outerShdw>
                </a:effectLst>
              </a:rPr>
              <a:t>Leith</a:t>
            </a:r>
            <a:r>
              <a:rPr lang="en-US" sz="2400" dirty="0" smtClean="0">
                <a:solidFill>
                  <a:srgbClr val="FFFFFF"/>
                </a:solidFill>
                <a:effectLst>
                  <a:outerShdw blurRad="38100" dist="38100" dir="2700000" algn="tl">
                    <a:srgbClr val="000000"/>
                  </a:outerShdw>
                </a:effectLst>
              </a:rPr>
              <a:t> Abdulla</a:t>
            </a:r>
          </a:p>
          <a:p>
            <a:pPr algn="ctr">
              <a:defRPr/>
            </a:pPr>
            <a:r>
              <a:rPr lang="en-US" sz="2400" dirty="0" smtClean="0">
                <a:solidFill>
                  <a:srgbClr val="FFFFFF"/>
                </a:solidFill>
                <a:effectLst>
                  <a:outerShdw blurRad="38100" dist="38100" dir="2700000" algn="tl">
                    <a:srgbClr val="000000"/>
                  </a:outerShdw>
                </a:effectLst>
              </a:rPr>
              <a:t>Abel Allison</a:t>
            </a:r>
          </a:p>
          <a:p>
            <a:pPr algn="ctr">
              <a:defRPr/>
            </a:pPr>
            <a:r>
              <a:rPr lang="en-US" sz="2400" dirty="0" smtClean="0">
                <a:solidFill>
                  <a:srgbClr val="FFFFFF"/>
                </a:solidFill>
                <a:effectLst>
                  <a:outerShdw blurRad="38100" dist="38100" dir="2700000" algn="tl">
                    <a:srgbClr val="000000"/>
                  </a:outerShdw>
                </a:effectLst>
              </a:rPr>
              <a:t>Marcello </a:t>
            </a:r>
            <a:r>
              <a:rPr lang="en-US" sz="2400" dirty="0" err="1" smtClean="0">
                <a:solidFill>
                  <a:srgbClr val="FFFFFF"/>
                </a:solidFill>
                <a:effectLst>
                  <a:outerShdw blurRad="38100" dist="38100" dir="2700000" algn="tl">
                    <a:srgbClr val="000000"/>
                  </a:outerShdw>
                </a:effectLst>
              </a:rPr>
              <a:t>Bastea</a:t>
            </a:r>
            <a:r>
              <a:rPr lang="en-US" sz="2400" dirty="0" smtClean="0">
                <a:solidFill>
                  <a:srgbClr val="FFFFFF"/>
                </a:solidFill>
                <a:effectLst>
                  <a:outerShdw blurRad="38100" dist="38100" dir="2700000" algn="tl">
                    <a:srgbClr val="000000"/>
                  </a:outerShdw>
                </a:effectLst>
              </a:rPr>
              <a:t>-Forte</a:t>
            </a:r>
          </a:p>
          <a:p>
            <a:pPr algn="ctr">
              <a:defRPr/>
            </a:pPr>
            <a:r>
              <a:rPr lang="en-US" sz="2400" dirty="0" err="1" smtClean="0">
                <a:solidFill>
                  <a:srgbClr val="FFFFFF"/>
                </a:solidFill>
                <a:effectLst>
                  <a:outerShdw blurRad="38100" dist="38100" dir="2700000" algn="tl">
                    <a:srgbClr val="000000"/>
                  </a:outerShdw>
                </a:effectLst>
              </a:rPr>
              <a:t>Hrvoje</a:t>
            </a:r>
            <a:r>
              <a:rPr lang="en-US" sz="2400" dirty="0" smtClean="0">
                <a:solidFill>
                  <a:srgbClr val="FFFFFF"/>
                </a:solidFill>
                <a:effectLst>
                  <a:outerShdw blurRad="38100" dist="38100" dir="2700000" algn="tl">
                    <a:srgbClr val="000000"/>
                  </a:outerShdw>
                </a:effectLst>
              </a:rPr>
              <a:t> </a:t>
            </a:r>
            <a:r>
              <a:rPr lang="en-US" sz="2400" dirty="0" err="1" smtClean="0">
                <a:solidFill>
                  <a:srgbClr val="FFFFFF"/>
                </a:solidFill>
                <a:effectLst>
                  <a:outerShdw blurRad="38100" dist="38100" dir="2700000" algn="tl">
                    <a:srgbClr val="000000"/>
                  </a:outerShdw>
                </a:effectLst>
              </a:rPr>
              <a:t>Benko</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Michael Bernstein</a:t>
            </a:r>
          </a:p>
          <a:p>
            <a:pPr algn="ctr">
              <a:defRPr/>
            </a:pPr>
            <a:r>
              <a:rPr lang="en-US" sz="2400" dirty="0" smtClean="0">
                <a:solidFill>
                  <a:srgbClr val="FFFFFF"/>
                </a:solidFill>
                <a:effectLst>
                  <a:outerShdw blurRad="38100" dist="38100" dir="2700000" algn="tl">
                    <a:srgbClr val="000000"/>
                  </a:outerShdw>
                </a:effectLst>
              </a:rPr>
              <a:t>Brandon Burr</a:t>
            </a:r>
          </a:p>
          <a:p>
            <a:pPr algn="ctr">
              <a:defRPr/>
            </a:pPr>
            <a:r>
              <a:rPr lang="en-US" sz="2400" dirty="0" smtClean="0">
                <a:solidFill>
                  <a:srgbClr val="FFFFFF"/>
                </a:solidFill>
                <a:effectLst>
                  <a:outerShdw blurRad="38100" dist="38100" dir="2700000" algn="tl">
                    <a:srgbClr val="000000"/>
                  </a:outerShdw>
                </a:effectLst>
              </a:rPr>
              <a:t>Timothy Cardenas</a:t>
            </a:r>
          </a:p>
          <a:p>
            <a:pPr algn="ctr">
              <a:defRPr/>
            </a:pPr>
            <a:r>
              <a:rPr lang="en-US" sz="2400" dirty="0" smtClean="0">
                <a:solidFill>
                  <a:srgbClr val="FFFFFF"/>
                </a:solidFill>
                <a:effectLst>
                  <a:outerShdw blurRad="38100" dist="38100" dir="2700000" algn="tl">
                    <a:srgbClr val="000000"/>
                  </a:outerShdw>
                </a:effectLst>
              </a:rPr>
              <a:t>Kevin Collins</a:t>
            </a:r>
          </a:p>
          <a:p>
            <a:pPr algn="ctr">
              <a:defRPr/>
            </a:pPr>
            <a:r>
              <a:rPr lang="en-US" sz="2400" dirty="0" smtClean="0">
                <a:solidFill>
                  <a:srgbClr val="FFFFFF"/>
                </a:solidFill>
                <a:effectLst>
                  <a:outerShdw blurRad="38100" dist="38100" dir="2700000" algn="tl">
                    <a:srgbClr val="000000"/>
                  </a:outerShdw>
                </a:effectLst>
              </a:rPr>
              <a:t>Scott </a:t>
            </a:r>
            <a:r>
              <a:rPr lang="en-US" sz="2400" dirty="0" err="1" smtClean="0">
                <a:solidFill>
                  <a:srgbClr val="FFFFFF"/>
                </a:solidFill>
                <a:effectLst>
                  <a:outerShdw blurRad="38100" dist="38100" dir="2700000" algn="tl">
                    <a:srgbClr val="000000"/>
                  </a:outerShdw>
                </a:effectLst>
              </a:rPr>
              <a:t>Doorley</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Sean </a:t>
            </a:r>
            <a:r>
              <a:rPr lang="en-US" sz="2400" dirty="0" err="1" smtClean="0">
                <a:solidFill>
                  <a:srgbClr val="FFFFFF"/>
                </a:solidFill>
                <a:effectLst>
                  <a:outerShdw blurRad="38100" dist="38100" dir="2700000" algn="tl">
                    <a:srgbClr val="000000"/>
                  </a:outerShdw>
                </a:effectLst>
              </a:rPr>
              <a:t>Follmer</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Jennifer Gee</a:t>
            </a:r>
          </a:p>
          <a:p>
            <a:pPr algn="ctr">
              <a:defRPr/>
            </a:pPr>
            <a:r>
              <a:rPr lang="en-US" sz="2400" dirty="0" smtClean="0">
                <a:solidFill>
                  <a:srgbClr val="FFFFFF"/>
                </a:solidFill>
                <a:effectLst>
                  <a:outerShdw blurRad="38100" dist="38100" dir="2700000" algn="tl">
                    <a:srgbClr val="000000"/>
                  </a:outerShdw>
                </a:effectLst>
              </a:rPr>
              <a:t>Scott R. </a:t>
            </a:r>
            <a:r>
              <a:rPr lang="en-US" sz="2400" dirty="0" err="1" smtClean="0">
                <a:solidFill>
                  <a:srgbClr val="FFFFFF"/>
                </a:solidFill>
                <a:effectLst>
                  <a:outerShdw blurRad="38100" dist="38100" dir="2700000" algn="tl">
                    <a:srgbClr val="000000"/>
                  </a:outerShdw>
                </a:effectLst>
              </a:rPr>
              <a:t>Klemmer</a:t>
            </a:r>
            <a:endParaRPr lang="en-US" sz="2400" dirty="0" smtClean="0">
              <a:solidFill>
                <a:srgbClr val="FFFFFF"/>
              </a:solidFill>
              <a:effectLst>
                <a:outerShdw blurRad="38100" dist="38100" dir="2700000" algn="tl">
                  <a:srgbClr val="000000"/>
                </a:outerShdw>
              </a:effectLst>
            </a:endParaRPr>
          </a:p>
          <a:p>
            <a:pPr algn="ctr">
              <a:defRPr/>
            </a:pPr>
            <a:r>
              <a:rPr lang="en-US" sz="2400" dirty="0" err="1" smtClean="0">
                <a:solidFill>
                  <a:srgbClr val="FFFFFF"/>
                </a:solidFill>
                <a:effectLst>
                  <a:outerShdw blurRad="38100" dist="38100" dir="2700000" algn="tl">
                    <a:srgbClr val="000000"/>
                  </a:outerShdw>
                </a:effectLst>
              </a:rPr>
              <a:t>Nirav</a:t>
            </a:r>
            <a:r>
              <a:rPr lang="en-US" sz="2400" dirty="0" smtClean="0">
                <a:solidFill>
                  <a:srgbClr val="FFFFFF"/>
                </a:solidFill>
                <a:effectLst>
                  <a:outerShdw blurRad="38100" dist="38100" dir="2700000" algn="tl">
                    <a:srgbClr val="000000"/>
                  </a:outerShdw>
                </a:effectLst>
              </a:rPr>
              <a:t> Mehta</a:t>
            </a:r>
          </a:p>
          <a:p>
            <a:pPr algn="ctr">
              <a:defRPr/>
            </a:pPr>
            <a:r>
              <a:rPr lang="en-US" sz="2400" dirty="0" err="1" smtClean="0">
                <a:solidFill>
                  <a:srgbClr val="FFFFFF"/>
                </a:solidFill>
                <a:effectLst>
                  <a:outerShdw blurRad="38100" dist="38100" dir="2700000" algn="tl">
                    <a:srgbClr val="000000"/>
                  </a:outerShdw>
                </a:effectLst>
              </a:rPr>
              <a:t>Manas</a:t>
            </a:r>
            <a:r>
              <a:rPr lang="en-US" sz="2400" dirty="0" smtClean="0">
                <a:solidFill>
                  <a:srgbClr val="FFFFFF"/>
                </a:solidFill>
                <a:effectLst>
                  <a:outerShdw blurRad="38100" dist="38100" dir="2700000" algn="tl">
                    <a:srgbClr val="000000"/>
                  </a:outerShdw>
                </a:effectLst>
              </a:rPr>
              <a:t> </a:t>
            </a:r>
            <a:r>
              <a:rPr lang="en-US" sz="2400" dirty="0" err="1" smtClean="0">
                <a:solidFill>
                  <a:srgbClr val="FFFFFF"/>
                </a:solidFill>
                <a:effectLst>
                  <a:outerShdw blurRad="38100" dist="38100" dir="2700000" algn="tl">
                    <a:srgbClr val="000000"/>
                  </a:outerShdw>
                </a:effectLst>
              </a:rPr>
              <a:t>Mittal</a:t>
            </a:r>
            <a:endParaRPr lang="en-US" sz="2400" dirty="0" smtClean="0">
              <a:solidFill>
                <a:srgbClr val="FFFFFF"/>
              </a:solidFill>
              <a:effectLst>
                <a:outerShdw blurRad="38100" dist="38100" dir="2700000" algn="tl">
                  <a:srgbClr val="000000"/>
                </a:outerShdw>
              </a:effectLst>
            </a:endParaRPr>
          </a:p>
          <a:p>
            <a:pPr algn="ctr">
              <a:defRPr/>
            </a:pPr>
            <a:r>
              <a:rPr lang="en-US" sz="2400" dirty="0" err="1" smtClean="0">
                <a:solidFill>
                  <a:srgbClr val="FFFFFF"/>
                </a:solidFill>
                <a:effectLst>
                  <a:outerShdw blurRad="38100" dist="38100" dir="2700000" algn="tl">
                    <a:srgbClr val="000000"/>
                  </a:outerShdw>
                </a:effectLst>
              </a:rPr>
              <a:t>Merrie</a:t>
            </a:r>
            <a:r>
              <a:rPr lang="en-US" sz="2400" dirty="0" smtClean="0">
                <a:solidFill>
                  <a:srgbClr val="FFFFFF"/>
                </a:solidFill>
                <a:effectLst>
                  <a:outerShdw blurRad="38100" dist="38100" dir="2700000" algn="tl">
                    <a:srgbClr val="000000"/>
                  </a:outerShdw>
                </a:effectLst>
              </a:rPr>
              <a:t> Morris</a:t>
            </a:r>
          </a:p>
          <a:p>
            <a:pPr algn="ctr">
              <a:defRPr/>
            </a:pPr>
            <a:endParaRPr lang="en-US" sz="2400" dirty="0" smtClean="0">
              <a:solidFill>
                <a:srgbClr val="FFFFFF"/>
              </a:solidFill>
              <a:effectLst>
                <a:outerShdw blurRad="38100" dist="38100" dir="2700000" algn="tl">
                  <a:srgbClr val="000000"/>
                </a:outerShdw>
              </a:effectLst>
            </a:endParaRPr>
          </a:p>
        </p:txBody>
      </p:sp>
      <p:sp>
        <p:nvSpPr>
          <p:cNvPr id="11" name="AutoShape 12"/>
          <p:cNvSpPr>
            <a:spLocks noChangeArrowheads="1"/>
          </p:cNvSpPr>
          <p:nvPr/>
        </p:nvSpPr>
        <p:spPr bwMode="auto">
          <a:xfrm>
            <a:off x="4718304" y="457201"/>
            <a:ext cx="4114800" cy="2895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err="1" smtClean="0">
                <a:solidFill>
                  <a:srgbClr val="FFFFFF"/>
                </a:solidFill>
                <a:effectLst>
                  <a:outerShdw blurRad="38100" dist="38100" dir="2700000" algn="tl">
                    <a:srgbClr val="000000"/>
                  </a:outerShdw>
                </a:effectLst>
              </a:rPr>
              <a:t>Avi</a:t>
            </a:r>
            <a:r>
              <a:rPr lang="en-US" sz="2400" dirty="0" smtClean="0">
                <a:solidFill>
                  <a:srgbClr val="FFFFFF"/>
                </a:solidFill>
                <a:effectLst>
                  <a:outerShdw blurRad="38100" dist="38100" dir="2700000" algn="tl">
                    <a:srgbClr val="000000"/>
                  </a:outerShdw>
                </a:effectLst>
              </a:rPr>
              <a:t> Robinson-Mosher</a:t>
            </a:r>
          </a:p>
          <a:p>
            <a:pPr algn="ctr">
              <a:defRPr/>
            </a:pPr>
            <a:r>
              <a:rPr lang="en-US" sz="2400" dirty="0" smtClean="0">
                <a:solidFill>
                  <a:srgbClr val="FFFFFF"/>
                </a:solidFill>
                <a:effectLst>
                  <a:outerShdw blurRad="38100" dist="38100" dir="2700000" algn="tl">
                    <a:srgbClr val="000000"/>
                  </a:outerShdw>
                </a:effectLst>
              </a:rPr>
              <a:t>Anthony </a:t>
            </a:r>
            <a:r>
              <a:rPr lang="en-US" sz="2400" dirty="0" err="1" smtClean="0">
                <a:solidFill>
                  <a:srgbClr val="FFFFFF"/>
                </a:solidFill>
                <a:effectLst>
                  <a:outerShdw blurRad="38100" dist="38100" dir="2700000" algn="tl">
                    <a:srgbClr val="000000"/>
                  </a:outerShdw>
                </a:effectLst>
              </a:rPr>
              <a:t>Ricciardi</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Andrew Wilson</a:t>
            </a:r>
          </a:p>
          <a:p>
            <a:pPr algn="ctr">
              <a:defRPr/>
            </a:pPr>
            <a:r>
              <a:rPr lang="en-US" sz="2400" dirty="0" smtClean="0">
                <a:solidFill>
                  <a:srgbClr val="FFFFFF"/>
                </a:solidFill>
                <a:effectLst>
                  <a:outerShdw blurRad="38100" dist="38100" dir="2700000" algn="tl">
                    <a:srgbClr val="000000"/>
                  </a:outerShdw>
                </a:effectLst>
              </a:rPr>
              <a:t>Leslie Wu</a:t>
            </a:r>
          </a:p>
          <a:p>
            <a:pPr algn="ctr">
              <a:defRPr/>
            </a:pPr>
            <a:r>
              <a:rPr lang="en-US" sz="2400" dirty="0" err="1" smtClean="0">
                <a:solidFill>
                  <a:srgbClr val="FFFFFF"/>
                </a:solidFill>
                <a:effectLst>
                  <a:outerShdw blurRad="38100" dist="38100" dir="2700000" algn="tl">
                    <a:srgbClr val="000000"/>
                  </a:outerShdw>
                </a:effectLst>
              </a:rPr>
              <a:t>Yeonsoo</a:t>
            </a:r>
            <a:r>
              <a:rPr lang="en-US" sz="2400" dirty="0" smtClean="0">
                <a:solidFill>
                  <a:srgbClr val="FFFFFF"/>
                </a:solidFill>
                <a:effectLst>
                  <a:outerShdw blurRad="38100" dist="38100" dir="2700000" algn="tl">
                    <a:srgbClr val="000000"/>
                  </a:outerShdw>
                </a:effectLst>
              </a:rPr>
              <a:t> Yang</a:t>
            </a:r>
          </a:p>
          <a:p>
            <a:pPr algn="ctr">
              <a:defRPr/>
            </a:pPr>
            <a:r>
              <a:rPr lang="en-US" sz="2400" dirty="0" smtClean="0">
                <a:solidFill>
                  <a:srgbClr val="FFFFFF"/>
                </a:solidFill>
                <a:effectLst>
                  <a:outerShdw blurRad="38100" dist="38100" dir="2700000" algn="tl">
                    <a:srgbClr val="000000"/>
                  </a:outerShdw>
                </a:effectLst>
              </a:rPr>
              <a:t>Loren Yu</a:t>
            </a:r>
          </a:p>
        </p:txBody>
      </p:sp>
      <p:sp>
        <p:nvSpPr>
          <p:cNvPr id="12" name="AutoShape 12"/>
          <p:cNvSpPr>
            <a:spLocks noChangeArrowheads="1"/>
          </p:cNvSpPr>
          <p:nvPr/>
        </p:nvSpPr>
        <p:spPr bwMode="auto">
          <a:xfrm>
            <a:off x="4735240" y="3505201"/>
            <a:ext cx="4114800" cy="2895600"/>
          </a:xfrm>
          <a:prstGeom prst="roundRect">
            <a:avLst>
              <a:gd name="adj" fmla="val 16667"/>
            </a:avLst>
          </a:prstGeom>
          <a:solidFill>
            <a:schemeClr val="accent4">
              <a:lumMod val="50000"/>
              <a:alpha val="65000"/>
            </a:schemeClr>
          </a:solidFill>
          <a:ln w="9525">
            <a:noFill/>
            <a:round/>
            <a:headEnd/>
            <a:tailEnd/>
          </a:ln>
          <a:effectLst/>
        </p:spPr>
        <p:txBody>
          <a:bodyPr wrap="none" lIns="0" tIns="0" rIns="0" bIns="0" anchor="ctr"/>
          <a:lstStyle/>
          <a:p>
            <a:pPr algn="ctr">
              <a:defRPr/>
            </a:pPr>
            <a:r>
              <a:rPr lang="en-US" sz="2400" dirty="0" smtClean="0">
                <a:solidFill>
                  <a:srgbClr val="FFFFFF"/>
                </a:solidFill>
                <a:effectLst>
                  <a:outerShdw blurRad="38100" dist="38100" dir="2700000" algn="tl">
                    <a:srgbClr val="000000"/>
                  </a:outerShdw>
                </a:effectLst>
              </a:rPr>
              <a:t>Frog Design</a:t>
            </a:r>
          </a:p>
          <a:p>
            <a:pPr algn="ctr">
              <a:defRPr/>
            </a:pPr>
            <a:r>
              <a:rPr lang="en-US" sz="2400" dirty="0" smtClean="0">
                <a:solidFill>
                  <a:srgbClr val="FFFFFF"/>
                </a:solidFill>
                <a:effectLst>
                  <a:outerShdw blurRad="38100" dist="38100" dir="2700000" algn="tl">
                    <a:srgbClr val="000000"/>
                  </a:outerShdw>
                </a:effectLst>
              </a:rPr>
              <a:t>IDEO</a:t>
            </a:r>
          </a:p>
          <a:p>
            <a:pPr algn="ctr">
              <a:defRPr/>
            </a:pPr>
            <a:r>
              <a:rPr lang="en-US" sz="2400" dirty="0" err="1" smtClean="0">
                <a:solidFill>
                  <a:srgbClr val="FFFFFF"/>
                </a:solidFill>
                <a:effectLst>
                  <a:outerShdw blurRad="38100" dist="38100" dir="2700000" algn="tl">
                    <a:srgbClr val="000000"/>
                  </a:outerShdw>
                </a:effectLst>
              </a:rPr>
              <a:t>LeapFrog</a:t>
            </a:r>
            <a:endParaRPr lang="en-US" sz="2400" dirty="0" smtClean="0">
              <a:solidFill>
                <a:srgbClr val="FFFFFF"/>
              </a:solidFill>
              <a:effectLst>
                <a:outerShdw blurRad="38100" dist="38100" dir="2700000" algn="tl">
                  <a:srgbClr val="000000"/>
                </a:outerShdw>
              </a:effectLst>
            </a:endParaRPr>
          </a:p>
          <a:p>
            <a:pPr algn="ctr">
              <a:defRPr/>
            </a:pPr>
            <a:r>
              <a:rPr lang="en-US" sz="2400" dirty="0" smtClean="0">
                <a:solidFill>
                  <a:srgbClr val="FFFFFF"/>
                </a:solidFill>
                <a:effectLst>
                  <a:outerShdw blurRad="38100" dist="38100" dir="2700000" algn="tl">
                    <a:srgbClr val="000000"/>
                  </a:outerShdw>
                </a:effectLst>
              </a:rPr>
              <a:t>Nokia</a:t>
            </a:r>
          </a:p>
          <a:p>
            <a:pPr algn="ctr">
              <a:defRPr/>
            </a:pPr>
            <a:r>
              <a:rPr lang="en-US" sz="2400" dirty="0" smtClean="0">
                <a:solidFill>
                  <a:srgbClr val="FFFFFF"/>
                </a:solidFill>
                <a:effectLst>
                  <a:outerShdw blurRad="38100" dist="38100" dir="2700000" algn="tl">
                    <a:srgbClr val="000000"/>
                  </a:outerShdw>
                </a:effectLst>
              </a:rPr>
              <a:t>San Jose Tech Museum</a:t>
            </a:r>
          </a:p>
          <a:p>
            <a:pPr algn="ctr">
              <a:defRPr/>
            </a:pPr>
            <a:r>
              <a:rPr lang="en-US" sz="2400" dirty="0" smtClean="0">
                <a:solidFill>
                  <a:srgbClr val="FFFFFF"/>
                </a:solidFill>
                <a:effectLst>
                  <a:outerShdw blurRad="38100" dist="38100" dir="2700000" algn="tl">
                    <a:srgbClr val="000000"/>
                  </a:outerShdw>
                </a:effectLst>
              </a:rPr>
              <a:t>San Jose Museum of Art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
                                        <p:tgtEl>
                                          <p:spTgt spid="1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fade">
                                      <p:cBhvr>
                                        <p:cTn id="13" dur="500"/>
                                        <p:tgtEl>
                                          <p:spTgt spid="10">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fade">
                                      <p:cBhvr>
                                        <p:cTn id="19" dur="500"/>
                                        <p:tgtEl>
                                          <p:spTgt spid="10">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fade">
                                      <p:cBhvr>
                                        <p:cTn id="22" dur="500"/>
                                        <p:tgtEl>
                                          <p:spTgt spid="10">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xEl>
                                              <p:pRg st="5" end="5"/>
                                            </p:txEl>
                                          </p:spTgt>
                                        </p:tgtEl>
                                        <p:attrNameLst>
                                          <p:attrName>style.visibility</p:attrName>
                                        </p:attrNameLst>
                                      </p:cBhvr>
                                      <p:to>
                                        <p:strVal val="visible"/>
                                      </p:to>
                                    </p:set>
                                    <p:animEffect transition="in" filter="fade">
                                      <p:cBhvr>
                                        <p:cTn id="25" dur="500"/>
                                        <p:tgtEl>
                                          <p:spTgt spid="10">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500"/>
                                        <p:tgtEl>
                                          <p:spTgt spid="10">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500"/>
                                        <p:tgtEl>
                                          <p:spTgt spid="10">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8" end="8"/>
                                            </p:txEl>
                                          </p:spTgt>
                                        </p:tgtEl>
                                        <p:attrNameLst>
                                          <p:attrName>style.visibility</p:attrName>
                                        </p:attrNameLst>
                                      </p:cBhvr>
                                      <p:to>
                                        <p:strVal val="visible"/>
                                      </p:to>
                                    </p:set>
                                    <p:animEffect transition="in" filter="fade">
                                      <p:cBhvr>
                                        <p:cTn id="34" dur="500"/>
                                        <p:tgtEl>
                                          <p:spTgt spid="10">
                                            <p:txEl>
                                              <p:pRg st="8" end="8"/>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xEl>
                                              <p:pRg st="9" end="9"/>
                                            </p:txEl>
                                          </p:spTgt>
                                        </p:tgtEl>
                                        <p:attrNameLst>
                                          <p:attrName>style.visibility</p:attrName>
                                        </p:attrNameLst>
                                      </p:cBhvr>
                                      <p:to>
                                        <p:strVal val="visible"/>
                                      </p:to>
                                    </p:set>
                                    <p:animEffect transition="in" filter="fade">
                                      <p:cBhvr>
                                        <p:cTn id="37" dur="500"/>
                                        <p:tgtEl>
                                          <p:spTgt spid="10">
                                            <p:txEl>
                                              <p:pRg st="9" end="9"/>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
                                            <p:txEl>
                                              <p:pRg st="10" end="10"/>
                                            </p:txEl>
                                          </p:spTgt>
                                        </p:tgtEl>
                                        <p:attrNameLst>
                                          <p:attrName>style.visibility</p:attrName>
                                        </p:attrNameLst>
                                      </p:cBhvr>
                                      <p:to>
                                        <p:strVal val="visible"/>
                                      </p:to>
                                    </p:set>
                                    <p:animEffect transition="in" filter="fade">
                                      <p:cBhvr>
                                        <p:cTn id="40" dur="500"/>
                                        <p:tgtEl>
                                          <p:spTgt spid="10">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xEl>
                                              <p:pRg st="11" end="11"/>
                                            </p:txEl>
                                          </p:spTgt>
                                        </p:tgtEl>
                                        <p:attrNameLst>
                                          <p:attrName>style.visibility</p:attrName>
                                        </p:attrNameLst>
                                      </p:cBhvr>
                                      <p:to>
                                        <p:strVal val="visible"/>
                                      </p:to>
                                    </p:set>
                                    <p:animEffect transition="in" filter="fade">
                                      <p:cBhvr>
                                        <p:cTn id="43" dur="500"/>
                                        <p:tgtEl>
                                          <p:spTgt spid="10">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xEl>
                                              <p:pRg st="12" end="12"/>
                                            </p:txEl>
                                          </p:spTgt>
                                        </p:tgtEl>
                                        <p:attrNameLst>
                                          <p:attrName>style.visibility</p:attrName>
                                        </p:attrNameLst>
                                      </p:cBhvr>
                                      <p:to>
                                        <p:strVal val="visible"/>
                                      </p:to>
                                    </p:set>
                                    <p:animEffect transition="in" filter="fade">
                                      <p:cBhvr>
                                        <p:cTn id="46" dur="500"/>
                                        <p:tgtEl>
                                          <p:spTgt spid="10">
                                            <p:txEl>
                                              <p:pRg st="12" end="12"/>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
                                            <p:txEl>
                                              <p:pRg st="13" end="13"/>
                                            </p:txEl>
                                          </p:spTgt>
                                        </p:tgtEl>
                                        <p:attrNameLst>
                                          <p:attrName>style.visibility</p:attrName>
                                        </p:attrNameLst>
                                      </p:cBhvr>
                                      <p:to>
                                        <p:strVal val="visible"/>
                                      </p:to>
                                    </p:set>
                                    <p:animEffect transition="in" filter="fade">
                                      <p:cBhvr>
                                        <p:cTn id="49" dur="500"/>
                                        <p:tgtEl>
                                          <p:spTgt spid="10">
                                            <p:txEl>
                                              <p:pRg st="13" end="13"/>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
                                            <p:txEl>
                                              <p:pRg st="14" end="14"/>
                                            </p:txEl>
                                          </p:spTgt>
                                        </p:tgtEl>
                                        <p:attrNameLst>
                                          <p:attrName>style.visibility</p:attrName>
                                        </p:attrNameLst>
                                      </p:cBhvr>
                                      <p:to>
                                        <p:strVal val="visible"/>
                                      </p:to>
                                    </p:set>
                                    <p:animEffect transition="in" filter="fade">
                                      <p:cBhvr>
                                        <p:cTn id="52" dur="500"/>
                                        <p:tgtEl>
                                          <p:spTgt spid="10">
                                            <p:txEl>
                                              <p:pRg st="14" end="14"/>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bg/>
                                          </p:spTgt>
                                        </p:tgtEl>
                                        <p:attrNameLst>
                                          <p:attrName>style.visibility</p:attrName>
                                        </p:attrNameLst>
                                      </p:cBhvr>
                                      <p:to>
                                        <p:strVal val="visible"/>
                                      </p:to>
                                    </p:set>
                                    <p:animEffect transition="in" filter="fade">
                                      <p:cBhvr>
                                        <p:cTn id="55" dur="500"/>
                                        <p:tgtEl>
                                          <p:spTgt spid="11">
                                            <p:bg/>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
                                            <p:txEl>
                                              <p:pRg st="0" end="0"/>
                                            </p:txEl>
                                          </p:spTgt>
                                        </p:tgtEl>
                                        <p:attrNameLst>
                                          <p:attrName>style.visibility</p:attrName>
                                        </p:attrNameLst>
                                      </p:cBhvr>
                                      <p:to>
                                        <p:strVal val="visible"/>
                                      </p:to>
                                    </p:set>
                                    <p:animEffect transition="in" filter="fade">
                                      <p:cBhvr>
                                        <p:cTn id="58" dur="500"/>
                                        <p:tgtEl>
                                          <p:spTgt spid="11">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
                                            <p:txEl>
                                              <p:pRg st="1" end="1"/>
                                            </p:txEl>
                                          </p:spTgt>
                                        </p:tgtEl>
                                        <p:attrNameLst>
                                          <p:attrName>style.visibility</p:attrName>
                                        </p:attrNameLst>
                                      </p:cBhvr>
                                      <p:to>
                                        <p:strVal val="visible"/>
                                      </p:to>
                                    </p:set>
                                    <p:animEffect transition="in" filter="fade">
                                      <p:cBhvr>
                                        <p:cTn id="61" dur="500"/>
                                        <p:tgtEl>
                                          <p:spTgt spid="11">
                                            <p:txEl>
                                              <p:pRg st="1" end="1"/>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
                                            <p:txEl>
                                              <p:pRg st="2" end="2"/>
                                            </p:txEl>
                                          </p:spTgt>
                                        </p:tgtEl>
                                        <p:attrNameLst>
                                          <p:attrName>style.visibility</p:attrName>
                                        </p:attrNameLst>
                                      </p:cBhvr>
                                      <p:to>
                                        <p:strVal val="visible"/>
                                      </p:to>
                                    </p:set>
                                    <p:animEffect transition="in" filter="fade">
                                      <p:cBhvr>
                                        <p:cTn id="64" dur="500"/>
                                        <p:tgtEl>
                                          <p:spTgt spid="11">
                                            <p:txEl>
                                              <p:pRg st="2" end="2"/>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1">
                                            <p:txEl>
                                              <p:pRg st="3" end="3"/>
                                            </p:txEl>
                                          </p:spTgt>
                                        </p:tgtEl>
                                        <p:attrNameLst>
                                          <p:attrName>style.visibility</p:attrName>
                                        </p:attrNameLst>
                                      </p:cBhvr>
                                      <p:to>
                                        <p:strVal val="visible"/>
                                      </p:to>
                                    </p:set>
                                    <p:animEffect transition="in" filter="fade">
                                      <p:cBhvr>
                                        <p:cTn id="67" dur="500"/>
                                        <p:tgtEl>
                                          <p:spTgt spid="11">
                                            <p:txEl>
                                              <p:pRg st="3" end="3"/>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1">
                                            <p:txEl>
                                              <p:pRg st="4" end="4"/>
                                            </p:txEl>
                                          </p:spTgt>
                                        </p:tgtEl>
                                        <p:attrNameLst>
                                          <p:attrName>style.visibility</p:attrName>
                                        </p:attrNameLst>
                                      </p:cBhvr>
                                      <p:to>
                                        <p:strVal val="visible"/>
                                      </p:to>
                                    </p:set>
                                    <p:animEffect transition="in" filter="fade">
                                      <p:cBhvr>
                                        <p:cTn id="70" dur="500"/>
                                        <p:tgtEl>
                                          <p:spTgt spid="11">
                                            <p:txEl>
                                              <p:pRg st="4" end="4"/>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Effect transition="in" filter="fade">
                                      <p:cBhvr>
                                        <p:cTn id="73" dur="500"/>
                                        <p:tgtEl>
                                          <p:spTgt spid="11">
                                            <p:txEl>
                                              <p:pRg st="5" end="5"/>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2">
                                            <p:bg/>
                                          </p:spTgt>
                                        </p:tgtEl>
                                        <p:attrNameLst>
                                          <p:attrName>style.visibility</p:attrName>
                                        </p:attrNameLst>
                                      </p:cBhvr>
                                      <p:to>
                                        <p:strVal val="visible"/>
                                      </p:to>
                                    </p:set>
                                    <p:animEffect transition="in" filter="fade">
                                      <p:cBhvr>
                                        <p:cTn id="76" dur="500"/>
                                        <p:tgtEl>
                                          <p:spTgt spid="12">
                                            <p:bg/>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2">
                                            <p:txEl>
                                              <p:pRg st="0" end="0"/>
                                            </p:txEl>
                                          </p:spTgt>
                                        </p:tgtEl>
                                        <p:attrNameLst>
                                          <p:attrName>style.visibility</p:attrName>
                                        </p:attrNameLst>
                                      </p:cBhvr>
                                      <p:to>
                                        <p:strVal val="visible"/>
                                      </p:to>
                                    </p:set>
                                    <p:animEffect transition="in" filter="fade">
                                      <p:cBhvr>
                                        <p:cTn id="79" dur="500"/>
                                        <p:tgtEl>
                                          <p:spTgt spid="12">
                                            <p:txEl>
                                              <p:pRg st="0" end="0"/>
                                            </p:txEl>
                                          </p:spTgt>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
                                            <p:txEl>
                                              <p:pRg st="1" end="1"/>
                                            </p:txEl>
                                          </p:spTgt>
                                        </p:tgtEl>
                                        <p:attrNameLst>
                                          <p:attrName>style.visibility</p:attrName>
                                        </p:attrNameLst>
                                      </p:cBhvr>
                                      <p:to>
                                        <p:strVal val="visible"/>
                                      </p:to>
                                    </p:set>
                                    <p:animEffect transition="in" filter="fade">
                                      <p:cBhvr>
                                        <p:cTn id="82" dur="500"/>
                                        <p:tgtEl>
                                          <p:spTgt spid="12">
                                            <p:txEl>
                                              <p:pRg st="1" end="1"/>
                                            </p:txEl>
                                          </p:spTgt>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2">
                                            <p:txEl>
                                              <p:pRg st="2" end="2"/>
                                            </p:txEl>
                                          </p:spTgt>
                                        </p:tgtEl>
                                        <p:attrNameLst>
                                          <p:attrName>style.visibility</p:attrName>
                                        </p:attrNameLst>
                                      </p:cBhvr>
                                      <p:to>
                                        <p:strVal val="visible"/>
                                      </p:to>
                                    </p:set>
                                    <p:animEffect transition="in" filter="fade">
                                      <p:cBhvr>
                                        <p:cTn id="85" dur="500"/>
                                        <p:tgtEl>
                                          <p:spTgt spid="12">
                                            <p:txEl>
                                              <p:pRg st="2" end="2"/>
                                            </p:txEl>
                                          </p:spTgt>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
                                            <p:txEl>
                                              <p:pRg st="3" end="3"/>
                                            </p:txEl>
                                          </p:spTgt>
                                        </p:tgtEl>
                                        <p:attrNameLst>
                                          <p:attrName>style.visibility</p:attrName>
                                        </p:attrNameLst>
                                      </p:cBhvr>
                                      <p:to>
                                        <p:strVal val="visible"/>
                                      </p:to>
                                    </p:set>
                                    <p:animEffect transition="in" filter="fade">
                                      <p:cBhvr>
                                        <p:cTn id="88" dur="500"/>
                                        <p:tgtEl>
                                          <p:spTgt spid="12">
                                            <p:txEl>
                                              <p:pRg st="3" end="3"/>
                                            </p:txEl>
                                          </p:spTgt>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
                                            <p:txEl>
                                              <p:pRg st="4" end="4"/>
                                            </p:txEl>
                                          </p:spTgt>
                                        </p:tgtEl>
                                        <p:attrNameLst>
                                          <p:attrName>style.visibility</p:attrName>
                                        </p:attrNameLst>
                                      </p:cBhvr>
                                      <p:to>
                                        <p:strVal val="visible"/>
                                      </p:to>
                                    </p:set>
                                    <p:animEffect transition="in" filter="fade">
                                      <p:cBhvr>
                                        <p:cTn id="91" dur="500"/>
                                        <p:tgtEl>
                                          <p:spTgt spid="12">
                                            <p:txEl>
                                              <p:pRg st="4" end="4"/>
                                            </p:txEl>
                                          </p:spTgt>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2">
                                            <p:txEl>
                                              <p:pRg st="5" end="5"/>
                                            </p:txEl>
                                          </p:spTgt>
                                        </p:tgtEl>
                                        <p:attrNameLst>
                                          <p:attrName>style.visibility</p:attrName>
                                        </p:attrNameLst>
                                      </p:cBhvr>
                                      <p:to>
                                        <p:strVal val="visible"/>
                                      </p:to>
                                    </p:set>
                                    <p:animEffect transition="in" filter="fade">
                                      <p:cBhvr>
                                        <p:cTn id="9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P spid="11" grpId="0" build="allAtOnce" animBg="1"/>
      <p:bldP spid="12" grpId="0" build="allAtOnce" animBg="1"/>
    </p:bld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ext Box 2"/>
          <p:cNvSpPr txBox="1">
            <a:spLocks noChangeArrowheads="1"/>
          </p:cNvSpPr>
          <p:nvPr/>
        </p:nvSpPr>
        <p:spPr bwMode="auto">
          <a:xfrm>
            <a:off x="0" y="5213350"/>
            <a:ext cx="9144000" cy="1208536"/>
          </a:xfrm>
          <a:prstGeom prst="rect">
            <a:avLst/>
          </a:prstGeom>
          <a:noFill/>
          <a:ln w="9525">
            <a:noFill/>
            <a:miter lim="800000"/>
            <a:headEnd/>
            <a:tailEnd/>
          </a:ln>
        </p:spPr>
        <p:txBody>
          <a:bodyPr>
            <a:spAutoFit/>
          </a:bodyPr>
          <a:lstStyle/>
          <a:p>
            <a:pPr algn="ctr">
              <a:lnSpc>
                <a:spcPct val="90000"/>
              </a:lnSpc>
            </a:pPr>
            <a:r>
              <a:rPr lang="en-US" altLang="ko-KR" sz="4800" b="0" dirty="0">
                <a:ea typeface="굴림" charset="-127"/>
              </a:rPr>
              <a:t>http:/</a:t>
            </a:r>
            <a:r>
              <a:rPr lang="en-US" altLang="ko-KR" sz="4800" b="0" dirty="0" smtClean="0">
                <a:ea typeface="굴림" charset="-127"/>
              </a:rPr>
              <a:t>/</a:t>
            </a:r>
            <a:r>
              <a:rPr lang="en-US" altLang="ko-KR" sz="4800" dirty="0" err="1" smtClean="0">
                <a:ea typeface="굴림" charset="-127"/>
              </a:rPr>
              <a:t>bjoern.org</a:t>
            </a:r>
            <a:endParaRPr lang="en-US" altLang="ko-KR" sz="4800" dirty="0" smtClean="0">
              <a:ea typeface="굴림" charset="-127"/>
            </a:endParaRPr>
          </a:p>
          <a:p>
            <a:pPr algn="ctr">
              <a:lnSpc>
                <a:spcPct val="90000"/>
              </a:lnSpc>
            </a:pPr>
            <a:endParaRPr lang="en-US" altLang="ko-KR" sz="3200" b="0" dirty="0">
              <a:ea typeface="굴림" charset="-127"/>
            </a:endParaRPr>
          </a:p>
        </p:txBody>
      </p:sp>
      <p:sp>
        <p:nvSpPr>
          <p:cNvPr id="83971" name="Arc 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6" name="Text Placeholder 5"/>
          <p:cNvSpPr>
            <a:spLocks noGrp="1"/>
          </p:cNvSpPr>
          <p:nvPr>
            <p:ph type="body" sz="quarter" idx="4294967295"/>
          </p:nvPr>
        </p:nvSpPr>
        <p:spPr>
          <a:xfrm>
            <a:off x="457200" y="6400800"/>
            <a:ext cx="8534400" cy="457200"/>
          </a:xfrm>
        </p:spPr>
        <p:txBody>
          <a:bodyPr/>
          <a:lstStyle/>
          <a:p>
            <a:endParaRPr lang="en-US"/>
          </a:p>
        </p:txBody>
      </p:sp>
      <p:sp>
        <p:nvSpPr>
          <p:cNvPr id="10" name="TextBox 9"/>
          <p:cNvSpPr txBox="1"/>
          <p:nvPr/>
        </p:nvSpPr>
        <p:spPr bwMode="auto">
          <a:xfrm>
            <a:off x="592666" y="745065"/>
            <a:ext cx="8060267" cy="4154983"/>
          </a:xfrm>
          <a:prstGeom prst="rect">
            <a:avLst/>
          </a:prstGeom>
          <a:solidFill>
            <a:srgbClr val="9F0000">
              <a:alpha val="56000"/>
            </a:srgbClr>
          </a:solidFill>
          <a:ln w="9525">
            <a:noFill/>
            <a:miter lim="800000"/>
            <a:headEnd/>
            <a:tailEnd/>
          </a:ln>
          <a:effectLst/>
        </p:spPr>
        <p:txBody>
          <a:bodyPr wrap="square" rtlCol="0" anchor="ctr">
            <a:spAutoFit/>
          </a:bodyPr>
          <a:lstStyle/>
          <a:p>
            <a:pPr>
              <a:spcBef>
                <a:spcPct val="50000"/>
              </a:spcBef>
            </a:pPr>
            <a:r>
              <a:rPr lang="en-US" sz="1200" b="0" dirty="0" smtClean="0"/>
              <a:t>Hartmann, Björn, Loren Yu, Abel Allison, </a:t>
            </a:r>
            <a:r>
              <a:rPr lang="en-US" sz="1200" b="0" dirty="0" err="1" smtClean="0"/>
              <a:t>Yeonsoo</a:t>
            </a:r>
            <a:r>
              <a:rPr lang="en-US" sz="1200" b="0" dirty="0" smtClean="0"/>
              <a:t> Yang, and Scott R. </a:t>
            </a:r>
            <a:r>
              <a:rPr lang="en-US" sz="1200" b="0" dirty="0" err="1" smtClean="0"/>
              <a:t>Klemmer</a:t>
            </a:r>
            <a:r>
              <a:rPr lang="en-US" sz="1200" b="0" dirty="0" smtClean="0"/>
              <a:t>. Design as Exploration: Creating Interface Alternatives through Parallel Authoring and Runtime Tuning. In Proceedings of </a:t>
            </a:r>
            <a:r>
              <a:rPr lang="en-US" sz="1200" b="0" dirty="0" err="1" smtClean="0"/>
              <a:t>uist</a:t>
            </a:r>
            <a:r>
              <a:rPr lang="en-US" sz="1200" b="0" dirty="0" smtClean="0"/>
              <a:t> 2008: ACM Symposium on User Interface Software and Technology. Monterey, CA, 2008</a:t>
            </a:r>
            <a:r>
              <a:rPr lang="en-US" sz="1200" dirty="0" smtClean="0"/>
              <a:t>. (best student paper award)</a:t>
            </a:r>
          </a:p>
          <a:p>
            <a:pPr>
              <a:spcBef>
                <a:spcPct val="50000"/>
              </a:spcBef>
            </a:pPr>
            <a:r>
              <a:rPr lang="en-US" sz="1200" b="0" dirty="0" smtClean="0"/>
              <a:t>Hartmann, Björn, Leslie Wu, Kevin Collins and Scott R. </a:t>
            </a:r>
            <a:r>
              <a:rPr lang="en-US" sz="1200" b="0" dirty="0" err="1" smtClean="0"/>
              <a:t>Klemmer</a:t>
            </a:r>
            <a:r>
              <a:rPr lang="en-US" sz="1200" b="0" dirty="0" smtClean="0"/>
              <a:t>. Programming by a Sample: Rapidly Creating Web Applications with </a:t>
            </a:r>
            <a:r>
              <a:rPr lang="en-US" sz="1200" b="0" dirty="0" err="1" smtClean="0"/>
              <a:t>d.mix</a:t>
            </a:r>
            <a:r>
              <a:rPr lang="en-US" sz="1200" b="0" dirty="0" smtClean="0"/>
              <a:t>. In Proceedings of </a:t>
            </a:r>
            <a:r>
              <a:rPr lang="en-US" sz="1200" b="0" dirty="0" err="1" smtClean="0"/>
              <a:t>uist</a:t>
            </a:r>
            <a:r>
              <a:rPr lang="en-US" sz="1200" b="0" dirty="0" smtClean="0"/>
              <a:t> 2007: ACM Symposium on User Interface Software and Technology. Newport, Rhode Island, USA, 2007.</a:t>
            </a:r>
          </a:p>
          <a:p>
            <a:pPr>
              <a:spcBef>
                <a:spcPct val="50000"/>
              </a:spcBef>
            </a:pPr>
            <a:r>
              <a:rPr lang="en-US" sz="1200" b="0" dirty="0" smtClean="0"/>
              <a:t>Hartmann, Björn, </a:t>
            </a:r>
            <a:r>
              <a:rPr lang="en-US" sz="1200" b="0" dirty="0" err="1" smtClean="0"/>
              <a:t>Leith</a:t>
            </a:r>
            <a:r>
              <a:rPr lang="en-US" sz="1200" b="0" dirty="0" smtClean="0"/>
              <a:t> Abdulla, </a:t>
            </a:r>
            <a:r>
              <a:rPr lang="en-US" sz="1200" b="0" dirty="0" err="1" smtClean="0"/>
              <a:t>Manas</a:t>
            </a:r>
            <a:r>
              <a:rPr lang="en-US" sz="1200" b="0" dirty="0" smtClean="0"/>
              <a:t> </a:t>
            </a:r>
            <a:r>
              <a:rPr lang="en-US" sz="1200" b="0" dirty="0" err="1" smtClean="0"/>
              <a:t>Mittal</a:t>
            </a:r>
            <a:r>
              <a:rPr lang="en-US" sz="1200" b="0" dirty="0" smtClean="0"/>
              <a:t> and Scott R. </a:t>
            </a:r>
            <a:r>
              <a:rPr lang="en-US" sz="1200" b="0" dirty="0" err="1" smtClean="0"/>
              <a:t>Klemmer</a:t>
            </a:r>
            <a:r>
              <a:rPr lang="en-US" sz="1200" b="0" dirty="0" smtClean="0"/>
              <a:t>. Authoring Sensor Based Interactions Through Direct Manipulation and Pattern Matching. In Proceedings of chi 2007: ACM Conference on Human Factors in Computing Systems. San Jose, CA, 2007</a:t>
            </a:r>
            <a:r>
              <a:rPr lang="en-US" sz="1200" dirty="0" smtClean="0"/>
              <a:t>. (best paper award)</a:t>
            </a:r>
          </a:p>
          <a:p>
            <a:pPr>
              <a:spcBef>
                <a:spcPct val="50000"/>
              </a:spcBef>
            </a:pPr>
            <a:r>
              <a:rPr lang="en-US" sz="1200" b="0" dirty="0" smtClean="0"/>
              <a:t>Hartmann, Björn, Scott R. </a:t>
            </a:r>
            <a:r>
              <a:rPr lang="en-US" sz="1200" b="0" dirty="0" err="1" smtClean="0"/>
              <a:t>Klemmer</a:t>
            </a:r>
            <a:r>
              <a:rPr lang="en-US" sz="1200" b="0" dirty="0" smtClean="0"/>
              <a:t>, Michael Bernstein, </a:t>
            </a:r>
            <a:r>
              <a:rPr lang="en-US" sz="1200" b="0" dirty="0" err="1" smtClean="0"/>
              <a:t>Leith</a:t>
            </a:r>
            <a:r>
              <a:rPr lang="en-US" sz="1200" b="0" dirty="0" smtClean="0"/>
              <a:t> Abdulla, Brandon Burr, </a:t>
            </a:r>
            <a:r>
              <a:rPr lang="en-US" sz="1200" b="0" dirty="0" err="1" smtClean="0"/>
              <a:t>Avi</a:t>
            </a:r>
            <a:r>
              <a:rPr lang="en-US" sz="1200" b="0" dirty="0" smtClean="0"/>
              <a:t> Robinson-Mosher, and Jennifer Gee. Reflective physical prototyping through integrated design, test, and analysis. In Proceedings of </a:t>
            </a:r>
            <a:r>
              <a:rPr lang="en-US" sz="1200" b="0" dirty="0" err="1" smtClean="0"/>
              <a:t>uist</a:t>
            </a:r>
            <a:r>
              <a:rPr lang="en-US" sz="1200" b="0" dirty="0" smtClean="0"/>
              <a:t> 2006: ACM Symposium on User Interface Software and Technology. </a:t>
            </a:r>
            <a:r>
              <a:rPr lang="en-US" sz="1200" b="0" dirty="0" err="1" smtClean="0"/>
              <a:t>Montreux</a:t>
            </a:r>
            <a:r>
              <a:rPr lang="en-US" sz="1200" b="0" dirty="0" smtClean="0"/>
              <a:t>, Switzerland, 2006</a:t>
            </a:r>
            <a:r>
              <a:rPr lang="en-US" sz="1200" dirty="0" smtClean="0"/>
              <a:t>. (best paper award)</a:t>
            </a:r>
          </a:p>
          <a:p>
            <a:pPr>
              <a:spcBef>
                <a:spcPct val="50000"/>
              </a:spcBef>
            </a:pPr>
            <a:r>
              <a:rPr lang="en-US" sz="1200" b="0" dirty="0" err="1" smtClean="0"/>
              <a:t>Klemmer</a:t>
            </a:r>
            <a:r>
              <a:rPr lang="en-US" sz="1200" b="0" dirty="0" smtClean="0"/>
              <a:t>, Scott R., Björn Hartmann, and Leila </a:t>
            </a:r>
            <a:r>
              <a:rPr lang="en-US" sz="1200" b="0" dirty="0" err="1" smtClean="0"/>
              <a:t>Takayama</a:t>
            </a:r>
            <a:r>
              <a:rPr lang="en-US" sz="1200" b="0" dirty="0" smtClean="0"/>
              <a:t>. How Bodies Matter: Five Themes for Interaction Design. In Proceedings of </a:t>
            </a:r>
            <a:r>
              <a:rPr lang="en-US" sz="1200" b="0" dirty="0" err="1" smtClean="0"/>
              <a:t>dis</a:t>
            </a:r>
            <a:r>
              <a:rPr lang="en-US" sz="1200" b="0" dirty="0" smtClean="0"/>
              <a:t> 2006: ACM Conference on the Design of Interactive Systems. State College, PA, 2006.</a:t>
            </a:r>
          </a:p>
          <a:p>
            <a:pPr>
              <a:spcBef>
                <a:spcPct val="50000"/>
              </a:spcBef>
            </a:pPr>
            <a:endParaRPr lang="en-US" sz="1200" b="0" dirty="0" smtClean="0"/>
          </a:p>
          <a:p>
            <a:pPr>
              <a:spcBef>
                <a:spcPct val="50000"/>
              </a:spcBef>
            </a:pPr>
            <a:r>
              <a:rPr lang="en-US" sz="1200" b="0" dirty="0" smtClean="0"/>
              <a:t>Funding Acknowledgments:</a:t>
            </a:r>
            <a:br>
              <a:rPr lang="en-US" sz="1200" b="0" dirty="0" smtClean="0"/>
            </a:br>
            <a:r>
              <a:rPr lang="en-US" sz="1200" b="0" dirty="0" smtClean="0"/>
              <a:t>Stanford </a:t>
            </a:r>
            <a:r>
              <a:rPr lang="en-US" sz="1200" b="0" dirty="0" err="1" smtClean="0"/>
              <a:t>MediaX</a:t>
            </a:r>
            <a:r>
              <a:rPr lang="en-US" sz="1200" b="0" dirty="0" smtClean="0"/>
              <a:t>/DNP Grant; NSF grant IIS-0534662</a:t>
            </a:r>
            <a:br>
              <a:rPr lang="en-US" sz="1200" b="0" dirty="0" smtClean="0"/>
            </a:br>
            <a:r>
              <a:rPr lang="en-US" sz="1200" b="0" dirty="0" smtClean="0"/>
              <a:t>Stanford School of </a:t>
            </a:r>
            <a:r>
              <a:rPr lang="en-US" sz="1200" b="0" dirty="0" err="1" smtClean="0"/>
              <a:t>Engineerring</a:t>
            </a:r>
            <a:r>
              <a:rPr lang="en-US" sz="1200" b="0" dirty="0" smtClean="0"/>
              <a:t>  &amp; SAP Graduate Fellowships</a:t>
            </a:r>
            <a:br>
              <a:rPr lang="en-US" sz="1200" b="0" dirty="0" smtClean="0"/>
            </a:br>
            <a:r>
              <a:rPr lang="en-US" sz="1200" b="0" dirty="0" smtClean="0"/>
              <a:t>Equipment donations from Intel &amp; Nokia</a:t>
            </a:r>
          </a:p>
        </p:txBody>
      </p:sp>
    </p:spTree>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So What’s Different?</a:t>
            </a:r>
            <a:endParaRPr lang="en-US" sz="4400" dirty="0"/>
          </a:p>
        </p:txBody>
      </p:sp>
      <p:graphicFrame>
        <p:nvGraphicFramePr>
          <p:cNvPr id="5" name="Content Placeholder 4"/>
          <p:cNvGraphicFramePr>
            <a:graphicFrameLocks noGrp="1"/>
          </p:cNvGraphicFramePr>
          <p:nvPr>
            <p:ph idx="1"/>
          </p:nvPr>
        </p:nvGraphicFramePr>
        <p:xfrm>
          <a:off x="755649" y="1935481"/>
          <a:ext cx="8007351" cy="3657599"/>
        </p:xfrm>
        <a:graphic>
          <a:graphicData uri="http://schemas.openxmlformats.org/drawingml/2006/table">
            <a:tbl>
              <a:tblPr firstRow="1" bandRow="1">
                <a:tableStyleId>{1FECB4D8-DB02-4DC6-A0A2-4F2EBAE1DC90}</a:tableStyleId>
              </a:tblPr>
              <a:tblGrid>
                <a:gridCol w="2669117"/>
                <a:gridCol w="2669117"/>
                <a:gridCol w="2669117"/>
              </a:tblGrid>
              <a:tr h="370840">
                <a:tc>
                  <a:txBody>
                    <a:bodyPr/>
                    <a:lstStyle/>
                    <a:p>
                      <a:r>
                        <a:rPr lang="en-US" dirty="0" smtClean="0">
                          <a:solidFill>
                            <a:schemeClr val="accent6">
                              <a:lumMod val="10000"/>
                            </a:schemeClr>
                          </a:solidFill>
                        </a:rPr>
                        <a:t>Target Platform</a:t>
                      </a:r>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solidFill>
                            <a:schemeClr val="accent6">
                              <a:lumMod val="10000"/>
                            </a:schemeClr>
                          </a:solidFill>
                        </a:rPr>
                        <a:t>How are alternatives executed? Why?</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tc>
                  <a:txBody>
                    <a:bodyPr/>
                    <a:lstStyle/>
                    <a:p>
                      <a:r>
                        <a:rPr lang="en-US" dirty="0" smtClean="0">
                          <a:solidFill>
                            <a:schemeClr val="accent6">
                              <a:lumMod val="10000"/>
                            </a:schemeClr>
                          </a:solidFill>
                        </a:rPr>
                        <a:t>How do</a:t>
                      </a:r>
                      <a:r>
                        <a:rPr lang="en-US" baseline="0" dirty="0" smtClean="0">
                          <a:solidFill>
                            <a:schemeClr val="accent6">
                              <a:lumMod val="10000"/>
                            </a:schemeClr>
                          </a:solidFill>
                        </a:rPr>
                        <a:t> users interact with alternatives? </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B w="12700" cap="flat" cmpd="sng" algn="ctr">
                      <a:solidFill>
                        <a:scrgbClr r="0" g="0" b="0"/>
                      </a:solidFill>
                      <a:prstDash val="solid"/>
                      <a:round/>
                      <a:headEnd type="none" w="med" len="med"/>
                      <a:tailEnd type="none" w="med" len="med"/>
                    </a:lnB>
                  </a:tcPr>
                </a:tc>
              </a:tr>
              <a:tr h="370840">
                <a:tc>
                  <a:txBody>
                    <a:bodyPr/>
                    <a:lstStyle/>
                    <a:p>
                      <a:r>
                        <a:rPr lang="en-US" dirty="0" smtClean="0">
                          <a:solidFill>
                            <a:schemeClr val="accent6">
                              <a:lumMod val="10000"/>
                            </a:schemeClr>
                          </a:solidFill>
                        </a:rPr>
                        <a:t/>
                      </a:r>
                      <a:br>
                        <a:rPr lang="en-US" dirty="0" smtClean="0">
                          <a:solidFill>
                            <a:schemeClr val="accent6">
                              <a:lumMod val="10000"/>
                            </a:schemeClr>
                          </a:solidFill>
                        </a:rPr>
                      </a:br>
                      <a:r>
                        <a:rPr lang="en-US" dirty="0" smtClean="0">
                          <a:solidFill>
                            <a:schemeClr val="accent6">
                              <a:lumMod val="10000"/>
                            </a:schemeClr>
                          </a:solidFill>
                        </a:rPr>
                        <a:t/>
                      </a:r>
                      <a:br>
                        <a:rPr lang="en-US" dirty="0" smtClean="0">
                          <a:solidFill>
                            <a:schemeClr val="accent6">
                              <a:lumMod val="10000"/>
                            </a:schemeClr>
                          </a:solidFill>
                        </a:rPr>
                      </a:br>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solidFill>
                            <a:schemeClr val="accent6">
                              <a:lumMod val="10000"/>
                            </a:schemeClr>
                          </a:solidFill>
                        </a:rPr>
                        <a:t>In parallel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tc>
                  <a:txBody>
                    <a:bodyPr/>
                    <a:lstStyle/>
                    <a:p>
                      <a:r>
                        <a:rPr lang="en-US" dirty="0" smtClean="0">
                          <a:solidFill>
                            <a:schemeClr val="accent6">
                              <a:lumMod val="10000"/>
                            </a:schemeClr>
                          </a:solidFill>
                        </a:rPr>
                        <a:t>Sequentially or in parallel</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T w="12700" cap="flat" cmpd="sng" algn="ctr">
                      <a:solidFill>
                        <a:scrgbClr r="0" g="0" b="0"/>
                      </a:solidFill>
                      <a:prstDash val="solid"/>
                      <a:round/>
                      <a:headEnd type="none" w="med" len="med"/>
                      <a:tailEnd type="none" w="med" len="med"/>
                    </a:lnT>
                  </a:tcPr>
                </a:tc>
              </a:tr>
              <a:tr h="370840">
                <a:tc>
                  <a:txBody>
                    <a:bodyPr/>
                    <a:lstStyle/>
                    <a:p>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tcPr>
                </a:tc>
                <a:tc>
                  <a:txBody>
                    <a:bodyPr/>
                    <a:lstStyle/>
                    <a:p>
                      <a:r>
                        <a:rPr lang="en-US" b="0" dirty="0" smtClean="0">
                          <a:solidFill>
                            <a:schemeClr val="accent6">
                              <a:lumMod val="10000"/>
                            </a:schemeClr>
                          </a:solidFill>
                        </a:rPr>
                        <a:t>In parallel, because commodity hardware is (relatively) cheap</a:t>
                      </a:r>
                      <a:endParaRPr lang="en-US" b="0"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smtClean="0">
                          <a:solidFill>
                            <a:schemeClr val="accent6">
                              <a:lumMod val="10000"/>
                            </a:schemeClr>
                          </a:solidFill>
                        </a:rPr>
                        <a:t>Sequentially</a:t>
                      </a:r>
                      <a:br>
                        <a:rPr lang="en-US" dirty="0" smtClean="0">
                          <a:solidFill>
                            <a:schemeClr val="accent6">
                              <a:lumMod val="10000"/>
                            </a:schemeClr>
                          </a:solidFill>
                        </a:rPr>
                      </a:b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tcPr>
                </a:tc>
              </a:tr>
              <a:tr h="370840">
                <a:tc>
                  <a:txBody>
                    <a:bodyPr/>
                    <a:lstStyle/>
                    <a:p>
                      <a:endParaRPr lang="en-US" dirty="0">
                        <a:solidFill>
                          <a:schemeClr val="accent6">
                            <a:lumMod val="10000"/>
                          </a:schemeClr>
                        </a:solidFill>
                      </a:endParaRPr>
                    </a:p>
                  </a:txBody>
                  <a:tcPr>
                    <a:lnR w="12700" cap="flat" cmpd="sng" algn="ctr">
                      <a:solidFill>
                        <a:scrgbClr r="0" g="0" b="0"/>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6">
                              <a:lumMod val="10000"/>
                            </a:schemeClr>
                          </a:solidFill>
                        </a:rPr>
                        <a:t>Sequentially,</a:t>
                      </a:r>
                      <a:r>
                        <a:rPr lang="en-US" baseline="0" dirty="0" smtClean="0">
                          <a:solidFill>
                            <a:schemeClr val="accent6">
                              <a:lumMod val="10000"/>
                            </a:schemeClr>
                          </a:solidFill>
                        </a:rPr>
                        <a:t> because custom hardware is expensive to build</a:t>
                      </a:r>
                      <a:endParaRPr lang="en-US" dirty="0" smtClean="0">
                        <a:solidFill>
                          <a:schemeClr val="accent6">
                            <a:lumMod val="10000"/>
                          </a:schemeClr>
                        </a:solidFill>
                      </a:endParaRPr>
                    </a:p>
                    <a:p>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tc>
                  <a:txBody>
                    <a:bodyPr/>
                    <a:lstStyle/>
                    <a:p>
                      <a:r>
                        <a:rPr lang="en-US" dirty="0" smtClean="0">
                          <a:solidFill>
                            <a:schemeClr val="accent6">
                              <a:lumMod val="10000"/>
                            </a:schemeClr>
                          </a:solidFill>
                        </a:rPr>
                        <a:t>Sequentially</a:t>
                      </a:r>
                      <a:endParaRPr lang="en-US" dirty="0">
                        <a:solidFill>
                          <a:schemeClr val="accent6">
                            <a:lumMod val="10000"/>
                          </a:schemeClr>
                        </a:solidFill>
                      </a:endParaRPr>
                    </a:p>
                  </a:txBody>
                  <a:tcPr>
                    <a:lnL w="12700" cap="flat" cmpd="sng" algn="ctr">
                      <a:solidFill>
                        <a:scrgbClr r="0" g="0" b="0"/>
                      </a:solidFill>
                      <a:prstDash val="solid"/>
                      <a:round/>
                      <a:headEnd type="none" w="med" len="med"/>
                      <a:tailEnd type="none" w="med" len="med"/>
                    </a:lnL>
                  </a:tcPr>
                </a:tc>
              </a:tr>
            </a:tbl>
          </a:graphicData>
        </a:graphic>
      </p:graphicFrame>
      <p:sp>
        <p:nvSpPr>
          <p:cNvPr id="4" name="Slide Number Placeholder 3"/>
          <p:cNvSpPr>
            <a:spLocks noGrp="1"/>
          </p:cNvSpPr>
          <p:nvPr>
            <p:ph type="sldNum" sz="quarter" idx="4"/>
          </p:nvPr>
        </p:nvSpPr>
        <p:spPr/>
        <p:txBody>
          <a:bodyPr/>
          <a:lstStyle/>
          <a:p>
            <a:fld id="{B3EFDD30-2D92-BE4F-850C-B7FCC548490E}" type="slidenum">
              <a:rPr lang="en-US" smtClean="0"/>
              <a:pPr/>
              <a:t>102</a:t>
            </a:fld>
            <a:endParaRPr lang="en-US"/>
          </a:p>
        </p:txBody>
      </p:sp>
      <p:pic>
        <p:nvPicPr>
          <p:cNvPr id="23" name="Content Placeholder 3" descr="arduino.png"/>
          <p:cNvPicPr>
            <a:picLocks noChangeAspect="1"/>
          </p:cNvPicPr>
          <p:nvPr/>
        </p:nvPicPr>
        <p:blipFill>
          <a:blip r:embed="rId3"/>
          <a:srcRect l="21225" t="22727" r="18131"/>
          <a:stretch>
            <a:fillRect/>
          </a:stretch>
        </p:blipFill>
        <p:spPr bwMode="auto">
          <a:xfrm>
            <a:off x="1143000" y="4432300"/>
            <a:ext cx="1524000" cy="1295400"/>
          </a:xfrm>
          <a:prstGeom prst="rect">
            <a:avLst/>
          </a:prstGeom>
          <a:noFill/>
          <a:ln w="9525">
            <a:noFill/>
            <a:miter lim="800000"/>
            <a:headEnd/>
            <a:tailEnd/>
          </a:ln>
        </p:spPr>
      </p:pic>
      <p:pic>
        <p:nvPicPr>
          <p:cNvPr id="24" name="Picture 23" descr="macbook.psd"/>
          <p:cNvPicPr>
            <a:picLocks noChangeAspect="1"/>
          </p:cNvPicPr>
          <p:nvPr/>
        </p:nvPicPr>
        <p:blipFill>
          <a:blip r:embed="rId4"/>
          <a:stretch>
            <a:fillRect/>
          </a:stretch>
        </p:blipFill>
        <p:spPr>
          <a:xfrm>
            <a:off x="1219200" y="2628900"/>
            <a:ext cx="1126991" cy="838200"/>
          </a:xfrm>
          <a:prstGeom prst="rect">
            <a:avLst/>
          </a:prstGeom>
          <a:ln>
            <a:noFill/>
          </a:ln>
          <a:effectLst>
            <a:outerShdw blurRad="50800" dist="38100" dir="2700000" algn="br" rotWithShape="0">
              <a:srgbClr val="000000">
                <a:alpha val="43000"/>
              </a:srgbClr>
            </a:outerShdw>
          </a:effectLst>
        </p:spPr>
      </p:pic>
      <p:pic>
        <p:nvPicPr>
          <p:cNvPr id="25" name="Content Placeholder 4" descr="n93.png"/>
          <p:cNvPicPr>
            <a:picLocks noChangeAspect="1"/>
          </p:cNvPicPr>
          <p:nvPr/>
        </p:nvPicPr>
        <p:blipFill>
          <a:blip r:embed="rId5"/>
          <a:stretch>
            <a:fillRect/>
          </a:stretch>
        </p:blipFill>
        <p:spPr bwMode="auto">
          <a:xfrm rot="4056665">
            <a:off x="1638421" y="3193402"/>
            <a:ext cx="607926" cy="154592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 name="Rounded Rectangle 45"/>
          <p:cNvSpPr/>
          <p:nvPr/>
        </p:nvSpPr>
        <p:spPr>
          <a:xfrm>
            <a:off x="228600" y="2209800"/>
            <a:ext cx="2514600" cy="3276600"/>
          </a:xfrm>
          <a:prstGeom prst="roundRect">
            <a:avLst>
              <a:gd name="adj" fmla="val 6511"/>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7" name="Rounded Rectangle 26"/>
          <p:cNvSpPr/>
          <p:nvPr/>
        </p:nvSpPr>
        <p:spPr bwMode="auto">
          <a:xfrm>
            <a:off x="304800" y="3962400"/>
            <a:ext cx="2362200" cy="1447800"/>
          </a:xfrm>
          <a:prstGeom prst="round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Neutra Text" pitchFamily="50" charset="0"/>
              </a:rPr>
              <a:t>Juxtapose</a:t>
            </a:r>
            <a:r>
              <a:rPr lang="en-US" sz="2400" dirty="0" smtClean="0">
                <a:solidFill>
                  <a:schemeClr val="tx1"/>
                </a:solidFill>
                <a:latin typeface="Neutra Text" pitchFamily="50" charset="0"/>
              </a:rPr>
              <a:t/>
            </a:r>
            <a:br>
              <a:rPr lang="en-US" sz="2400" dirty="0" smtClean="0">
                <a:solidFill>
                  <a:schemeClr val="tx1"/>
                </a:solidFill>
                <a:latin typeface="Neutra Text" pitchFamily="50" charset="0"/>
              </a:rPr>
            </a:br>
            <a:r>
              <a:rPr lang="en-US" sz="2400" dirty="0" smtClean="0"/>
              <a:t>Runtime o</a:t>
            </a:r>
            <a:r>
              <a:rPr kumimoji="0" lang="en-US" sz="2400" b="1" i="0" u="none" strike="noStrike" cap="none" normalizeH="0" baseline="0" dirty="0" smtClean="0">
                <a:ln>
                  <a:noFill/>
                </a:ln>
                <a:solidFill>
                  <a:schemeClr val="tx1"/>
                </a:solidFill>
                <a:effectLst/>
                <a:latin typeface="Neutra Text" pitchFamily="50" charset="0"/>
              </a:rPr>
              <a:t>n</a:t>
            </a:r>
            <a:r>
              <a:rPr kumimoji="0" lang="en-US" sz="2400" b="1" i="0" u="none" strike="noStrike" cap="none" normalizeH="0" dirty="0" smtClean="0">
                <a:ln>
                  <a:noFill/>
                </a:ln>
                <a:solidFill>
                  <a:schemeClr val="tx1"/>
                </a:solidFill>
                <a:effectLst/>
                <a:latin typeface="Neutra Text" pitchFamily="50" charset="0"/>
              </a:rPr>
              <a:t> PC</a:t>
            </a:r>
            <a:endParaRPr kumimoji="0" lang="en-US" sz="2400" b="1" i="0" u="none" strike="noStrike" cap="none" normalizeH="0" baseline="0" dirty="0" smtClean="0">
              <a:ln>
                <a:noFill/>
              </a:ln>
              <a:solidFill>
                <a:schemeClr val="tx1"/>
              </a:solidFill>
              <a:effectLst/>
              <a:latin typeface="Neutra Text" pitchFamily="50" charset="0"/>
            </a:endParaRPr>
          </a:p>
        </p:txBody>
      </p:sp>
      <p:cxnSp>
        <p:nvCxnSpPr>
          <p:cNvPr id="51" name="Curved Connector 50"/>
          <p:cNvCxnSpPr>
            <a:stCxn id="46" idx="3"/>
            <a:endCxn id="22" idx="1"/>
          </p:cNvCxnSpPr>
          <p:nvPr/>
        </p:nvCxnSpPr>
        <p:spPr>
          <a:xfrm>
            <a:off x="2743200" y="3848100"/>
            <a:ext cx="2743200" cy="1524000"/>
          </a:xfrm>
          <a:prstGeom prst="curvedConnector3">
            <a:avLst>
              <a:gd name="adj1" fmla="val 50000"/>
            </a:avLst>
          </a:prstGeom>
          <a:ln w="76200" cap="flat" cmpd="sng" algn="ctr">
            <a:solidFill>
              <a:schemeClr val="accent6">
                <a:lumMod val="50000"/>
              </a:schemeClr>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201730" name="Title 1"/>
          <p:cNvSpPr>
            <a:spLocks noGrp="1"/>
          </p:cNvSpPr>
          <p:nvPr>
            <p:ph type="title"/>
          </p:nvPr>
        </p:nvSpPr>
        <p:spPr/>
        <p:txBody>
          <a:bodyPr/>
          <a:lstStyle/>
          <a:p>
            <a:r>
              <a:rPr lang="en-US" dirty="0" smtClean="0"/>
              <a:t>Juxtapose Mobile</a:t>
            </a:r>
          </a:p>
        </p:txBody>
      </p:sp>
      <p:pic>
        <p:nvPicPr>
          <p:cNvPr id="6" name="Content Placeholder 4" descr="n93.png"/>
          <p:cNvPicPr>
            <a:picLocks noChangeAspect="1"/>
          </p:cNvPicPr>
          <p:nvPr/>
        </p:nvPicPr>
        <p:blipFill>
          <a:blip r:embed="rId3" cstate="print"/>
          <a:stretch>
            <a:fillRect/>
          </a:stretch>
        </p:blipFill>
        <p:spPr bwMode="auto">
          <a:xfrm>
            <a:off x="8254416" y="4802695"/>
            <a:ext cx="508584" cy="1293305"/>
          </a:xfrm>
          <a:prstGeom prst="rect">
            <a:avLst/>
          </a:prstGeom>
          <a:noFill/>
          <a:ln w="9525">
            <a:noFill/>
            <a:miter lim="800000"/>
            <a:headEnd/>
            <a:tailEnd/>
          </a:ln>
        </p:spPr>
      </p:pic>
      <p:sp>
        <p:nvSpPr>
          <p:cNvPr id="22" name="Rounded Rectangle 21"/>
          <p:cNvSpPr/>
          <p:nvPr/>
        </p:nvSpPr>
        <p:spPr bwMode="auto">
          <a:xfrm>
            <a:off x="5486400" y="46482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23" name="Rounded Rectangle 22"/>
          <p:cNvSpPr/>
          <p:nvPr/>
        </p:nvSpPr>
        <p:spPr bwMode="auto">
          <a:xfrm>
            <a:off x="5638800" y="51054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103</a:t>
            </a:fld>
            <a:endParaRPr lang="en-US"/>
          </a:p>
        </p:txBody>
      </p:sp>
      <p:pic>
        <p:nvPicPr>
          <p:cNvPr id="43" name="Content Placeholder 4" descr="n93.png"/>
          <p:cNvPicPr>
            <a:picLocks noChangeAspect="1"/>
          </p:cNvPicPr>
          <p:nvPr/>
        </p:nvPicPr>
        <p:blipFill>
          <a:blip r:embed="rId3" cstate="print"/>
          <a:stretch>
            <a:fillRect/>
          </a:stretch>
        </p:blipFill>
        <p:spPr bwMode="auto">
          <a:xfrm>
            <a:off x="8254416" y="1371600"/>
            <a:ext cx="508584" cy="1293305"/>
          </a:xfrm>
          <a:prstGeom prst="rect">
            <a:avLst/>
          </a:prstGeom>
          <a:noFill/>
          <a:ln w="9525">
            <a:noFill/>
            <a:miter lim="800000"/>
            <a:headEnd/>
            <a:tailEnd/>
          </a:ln>
        </p:spPr>
      </p:pic>
      <p:sp>
        <p:nvSpPr>
          <p:cNvPr id="44" name="Rounded Rectangle 43"/>
          <p:cNvSpPr/>
          <p:nvPr/>
        </p:nvSpPr>
        <p:spPr bwMode="auto">
          <a:xfrm>
            <a:off x="5486400" y="1295400"/>
            <a:ext cx="2743200" cy="14478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Neutra Text" pitchFamily="50" charset="0"/>
              </a:rPr>
              <a:t>Juxtapose</a:t>
            </a:r>
            <a:r>
              <a:rPr kumimoji="0" lang="en-US" sz="2000" b="1" i="0" u="none" strike="noStrike" cap="none" normalizeH="0" dirty="0" smtClean="0">
                <a:ln>
                  <a:noFill/>
                </a:ln>
                <a:solidFill>
                  <a:schemeClr val="tx1"/>
                </a:solidFill>
                <a:effectLst/>
                <a:latin typeface="Neutra Text" pitchFamily="50" charset="0"/>
              </a:rPr>
              <a:t> </a:t>
            </a:r>
            <a:r>
              <a:rPr kumimoji="0" lang="en-US" sz="2000" b="1" i="0" u="none" strike="noStrike" cap="none" normalizeH="0" baseline="0" dirty="0" smtClean="0">
                <a:ln>
                  <a:noFill/>
                </a:ln>
                <a:solidFill>
                  <a:schemeClr val="tx1"/>
                </a:solidFill>
                <a:effectLst/>
                <a:latin typeface="Neutra Text" pitchFamily="50" charset="0"/>
              </a:rPr>
              <a:t>Wrapper</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smtClean="0">
              <a:ln>
                <a:noFill/>
              </a:ln>
              <a:solidFill>
                <a:schemeClr val="tx1"/>
              </a:solidFill>
              <a:effectLst/>
              <a:latin typeface="Neutra Text" pitchFamily="50" charset="0"/>
            </a:endParaRPr>
          </a:p>
        </p:txBody>
      </p:sp>
      <p:sp>
        <p:nvSpPr>
          <p:cNvPr id="45" name="Rounded Rectangle 44"/>
          <p:cNvSpPr/>
          <p:nvPr/>
        </p:nvSpPr>
        <p:spPr bwMode="auto">
          <a:xfrm>
            <a:off x="5638800" y="1752600"/>
            <a:ext cx="2514600" cy="990600"/>
          </a:xfrm>
          <a:prstGeom prst="roundRect">
            <a:avLst/>
          </a:prstGeom>
          <a:ln>
            <a:solidFill>
              <a:schemeClr val="accent6">
                <a:lumMod val="10000"/>
              </a:schemeClr>
            </a:solid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smtClean="0"/>
              <a:t>User’s Flash</a:t>
            </a:r>
            <a:br>
              <a:rPr lang="en-US" sz="2400" dirty="0" smtClean="0"/>
            </a:br>
            <a:r>
              <a:rPr lang="en-US" sz="2400" dirty="0" smtClean="0"/>
              <a:t>Application</a:t>
            </a:r>
          </a:p>
        </p:txBody>
      </p:sp>
      <p:cxnSp>
        <p:nvCxnSpPr>
          <p:cNvPr id="47" name="Curved Connector 46"/>
          <p:cNvCxnSpPr>
            <a:stCxn id="46" idx="3"/>
            <a:endCxn id="44" idx="1"/>
          </p:cNvCxnSpPr>
          <p:nvPr/>
        </p:nvCxnSpPr>
        <p:spPr>
          <a:xfrm flipV="1">
            <a:off x="2743200" y="2019300"/>
            <a:ext cx="2743200" cy="1828800"/>
          </a:xfrm>
          <a:prstGeom prst="curvedConnector3">
            <a:avLst>
              <a:gd name="adj1" fmla="val 50000"/>
            </a:avLst>
          </a:prstGeom>
          <a:ln w="76200" cap="flat" cmpd="sng" algn="ctr">
            <a:solidFill>
              <a:schemeClr val="accent6"/>
            </a:solidFill>
            <a:prstDash val="solid"/>
            <a:round/>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39" name="Cloud 38"/>
          <p:cNvSpPr/>
          <p:nvPr/>
        </p:nvSpPr>
        <p:spPr>
          <a:xfrm rot="209749">
            <a:off x="3221128" y="3156616"/>
            <a:ext cx="2072636" cy="1382968"/>
          </a:xfrm>
          <a:prstGeom prst="clou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4" name="TextBox 53"/>
          <p:cNvSpPr txBox="1"/>
          <p:nvPr/>
        </p:nvSpPr>
        <p:spPr>
          <a:xfrm>
            <a:off x="3658749" y="3505200"/>
            <a:ext cx="1141851" cy="461665"/>
          </a:xfrm>
          <a:prstGeom prst="rect">
            <a:avLst/>
          </a:prstGeom>
          <a:noFill/>
        </p:spPr>
        <p:txBody>
          <a:bodyPr wrap="none" rtlCol="0">
            <a:spAutoFit/>
          </a:bodyPr>
          <a:lstStyle/>
          <a:p>
            <a:r>
              <a:rPr lang="en-US" sz="2400" dirty="0" smtClean="0">
                <a:solidFill>
                  <a:srgbClr val="FFFFFF"/>
                </a:solidFill>
              </a:rPr>
              <a:t>TCP/IP</a:t>
            </a:r>
          </a:p>
        </p:txBody>
      </p:sp>
      <p:sp>
        <p:nvSpPr>
          <p:cNvPr id="24" name="Rounded Rectangle 23"/>
          <p:cNvSpPr/>
          <p:nvPr/>
        </p:nvSpPr>
        <p:spPr bwMode="auto">
          <a:xfrm rot="16200000">
            <a:off x="1131375" y="256511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5" name="Straight Connector 24"/>
          <p:cNvCxnSpPr>
            <a:stCxn id="24" idx="0"/>
            <a:endCxn id="24" idx="2"/>
          </p:cNvCxnSpPr>
          <p:nvPr/>
        </p:nvCxnSpPr>
        <p:spPr bwMode="auto">
          <a:xfrm rot="10800000" flipH="1">
            <a:off x="765439" y="31454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8" name="Rounded Rectangle 27"/>
          <p:cNvSpPr/>
          <p:nvPr/>
        </p:nvSpPr>
        <p:spPr bwMode="auto">
          <a:xfrm rot="16200000">
            <a:off x="1331782" y="30827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3" name="TextBox 32"/>
          <p:cNvSpPr txBox="1"/>
          <p:nvPr/>
        </p:nvSpPr>
        <p:spPr bwMode="auto">
          <a:xfrm>
            <a:off x="1981200" y="297180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var1</a:t>
            </a:r>
          </a:p>
        </p:txBody>
      </p:sp>
      <p:sp>
        <p:nvSpPr>
          <p:cNvPr id="34" name="Rounded Rectangle 33"/>
          <p:cNvSpPr/>
          <p:nvPr/>
        </p:nvSpPr>
        <p:spPr>
          <a:xfrm>
            <a:off x="5334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1</a:t>
            </a:r>
            <a:endParaRPr lang="en-US" dirty="0"/>
          </a:p>
        </p:txBody>
      </p:sp>
      <p:sp>
        <p:nvSpPr>
          <p:cNvPr id="35" name="Rounded Rectangle 34"/>
          <p:cNvSpPr/>
          <p:nvPr/>
        </p:nvSpPr>
        <p:spPr>
          <a:xfrm>
            <a:off x="1600200" y="2362200"/>
            <a:ext cx="990600" cy="3810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Alt. 2</a:t>
            </a:r>
            <a:endParaRPr lang="en-US" dirty="0"/>
          </a:p>
        </p:txBody>
      </p:sp>
      <p:sp>
        <p:nvSpPr>
          <p:cNvPr id="36" name="Rounded Rectangle 35"/>
          <p:cNvSpPr/>
          <p:nvPr/>
        </p:nvSpPr>
        <p:spPr bwMode="auto">
          <a:xfrm rot="16200000">
            <a:off x="1127937" y="3079408"/>
            <a:ext cx="428881" cy="116075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7" name="TextBox 36"/>
          <p:cNvSpPr txBox="1"/>
          <p:nvPr/>
        </p:nvSpPr>
        <p:spPr bwMode="auto">
          <a:xfrm>
            <a:off x="1977762" y="3486090"/>
            <a:ext cx="685800" cy="400110"/>
          </a:xfrm>
          <a:prstGeom prst="rect">
            <a:avLst/>
          </a:prstGeom>
          <a:noFill/>
          <a:ln w="9525">
            <a:noFill/>
            <a:miter lim="800000"/>
            <a:headEnd/>
            <a:tailEnd/>
          </a:ln>
          <a:effectLst/>
        </p:spPr>
        <p:txBody>
          <a:bodyPr wrap="square" rtlCol="0">
            <a:spAutoFit/>
          </a:bodyPr>
          <a:lstStyle/>
          <a:p>
            <a:pPr eaLnBrk="0" hangingPunct="0">
              <a:spcBef>
                <a:spcPct val="50000"/>
              </a:spcBef>
            </a:pPr>
            <a:r>
              <a:rPr lang="en-US" sz="2000" dirty="0" smtClean="0">
                <a:solidFill>
                  <a:srgbClr val="FFFFFF"/>
                </a:solidFill>
              </a:rPr>
              <a:t>var2</a:t>
            </a:r>
          </a:p>
        </p:txBody>
      </p:sp>
      <p:cxnSp>
        <p:nvCxnSpPr>
          <p:cNvPr id="38" name="Straight Connector 37"/>
          <p:cNvCxnSpPr/>
          <p:nvPr/>
        </p:nvCxnSpPr>
        <p:spPr bwMode="auto">
          <a:xfrm rot="10800000" flipH="1">
            <a:off x="762001" y="3678895"/>
            <a:ext cx="116075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40" name="Rounded Rectangle 39"/>
          <p:cNvSpPr/>
          <p:nvPr/>
        </p:nvSpPr>
        <p:spPr bwMode="auto">
          <a:xfrm rot="16200000">
            <a:off x="955809" y="3616192"/>
            <a:ext cx="303211" cy="81228"/>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should we care?</a:t>
            </a:r>
            <a:endParaRPr lang="en-US" dirty="0"/>
          </a:p>
        </p:txBody>
      </p:sp>
      <p:sp>
        <p:nvSpPr>
          <p:cNvPr id="3" name="Content Placeholder 2"/>
          <p:cNvSpPr>
            <a:spLocks noGrp="1"/>
          </p:cNvSpPr>
          <p:nvPr>
            <p:ph idx="1"/>
          </p:nvPr>
        </p:nvSpPr>
        <p:spPr/>
        <p:txBody>
          <a:bodyPr/>
          <a:lstStyle/>
          <a:p>
            <a:r>
              <a:rPr lang="en-US" dirty="0" smtClean="0"/>
              <a:t>Designers tend to hang on to initial solution </a:t>
            </a:r>
            <a:r>
              <a:rPr lang="en-US" sz="1800" dirty="0" smtClean="0"/>
              <a:t>(Cross, </a:t>
            </a:r>
            <a:r>
              <a:rPr lang="en-US" sz="1800" dirty="0" err="1" smtClean="0"/>
              <a:t>Designerly</a:t>
            </a:r>
            <a:r>
              <a:rPr lang="en-US" sz="1800" dirty="0" smtClean="0"/>
              <a:t> Ways of Knowing)</a:t>
            </a:r>
            <a:endParaRPr lang="en-US" dirty="0" smtClean="0"/>
          </a:p>
          <a:p>
            <a:r>
              <a:rPr lang="en-US" dirty="0" smtClean="0"/>
              <a:t>Decisions made with insufficient knowledge</a:t>
            </a:r>
          </a:p>
          <a:p>
            <a:r>
              <a:rPr lang="en-US" dirty="0" smtClean="0"/>
              <a:t>Gained knowledge is lost or not acted on</a:t>
            </a:r>
          </a:p>
          <a:p>
            <a:r>
              <a:rPr lang="en-US" dirty="0" smtClean="0"/>
              <a:t>Resources wasted in working </a:t>
            </a:r>
            <a:r>
              <a:rPr lang="en-US" i="1" dirty="0" smtClean="0"/>
              <a:t>around </a:t>
            </a:r>
            <a:r>
              <a:rPr lang="en-US" dirty="0" smtClean="0"/>
              <a:t>tools</a:t>
            </a:r>
          </a:p>
          <a:p>
            <a:pPr>
              <a:buNone/>
            </a:pPr>
            <a:r>
              <a:rPr lang="en-US" dirty="0" smtClean="0"/>
              <a:t/>
            </a:r>
            <a:br>
              <a:rPr lang="en-US" dirty="0" smtClean="0"/>
            </a:br>
            <a:endParaRPr lang="en-US" dirty="0" smtClean="0"/>
          </a:p>
          <a:p>
            <a:pPr>
              <a:buNone/>
            </a:pPr>
            <a:r>
              <a:rPr lang="en-US" dirty="0" smtClean="0"/>
              <a:t>Problems uncovered too late</a:t>
            </a:r>
          </a:p>
          <a:p>
            <a:pPr>
              <a:buNone/>
            </a:pPr>
            <a:r>
              <a:rPr lang="en-US" b="1" dirty="0" smtClean="0"/>
              <a:t>Poor solutions, failed products</a:t>
            </a:r>
          </a:p>
          <a:p>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11</a:t>
            </a:fld>
            <a:endParaRPr lang="en-US"/>
          </a:p>
        </p:txBody>
      </p:sp>
      <p:cxnSp>
        <p:nvCxnSpPr>
          <p:cNvPr id="6" name="Straight Connector 5"/>
          <p:cNvCxnSpPr/>
          <p:nvPr/>
        </p:nvCxnSpPr>
        <p:spPr>
          <a:xfrm>
            <a:off x="702733" y="4859843"/>
            <a:ext cx="8085667" cy="1588"/>
          </a:xfrm>
          <a:prstGeom prst="line">
            <a:avLst/>
          </a:prstGeom>
          <a:ln>
            <a:solidFill>
              <a:schemeClr val="bg1">
                <a:lumMod val="20000"/>
                <a:lumOff val="80000"/>
              </a:schemeClr>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12</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254001" y="2099733"/>
            <a:ext cx="30141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Related Work:</a:t>
            </a:r>
            <a:br>
              <a:rPr lang="en-US" sz="3600" dirty="0" smtClean="0"/>
            </a:br>
            <a:r>
              <a:rPr lang="en-US" sz="3600" dirty="0" smtClean="0"/>
              <a:t>Rapid Authoring of GUIs</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13</a:t>
            </a:fld>
            <a:endParaRPr lang="en-US"/>
          </a:p>
        </p:txBody>
      </p:sp>
      <p:pic>
        <p:nvPicPr>
          <p:cNvPr id="5" name="Picture 4"/>
          <p:cNvPicPr>
            <a:picLocks noChangeAspect="1"/>
          </p:cNvPicPr>
          <p:nvPr/>
        </p:nvPicPr>
        <p:blipFill>
          <a:blip r:embed="rId3"/>
          <a:stretch>
            <a:fillRect/>
          </a:stretch>
        </p:blipFill>
        <p:spPr>
          <a:xfrm>
            <a:off x="556786" y="1872620"/>
            <a:ext cx="4794147" cy="3385180"/>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9" name="TextBox 8"/>
          <p:cNvSpPr txBox="1"/>
          <p:nvPr/>
        </p:nvSpPr>
        <p:spPr bwMode="auto">
          <a:xfrm>
            <a:off x="808697" y="5367866"/>
            <a:ext cx="323678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err="1" smtClean="0"/>
              <a:t>Hypercard</a:t>
            </a:r>
            <a:r>
              <a:rPr lang="en-US" sz="2200" i="1" dirty="0" smtClean="0"/>
              <a:t>, Atkinson 1985</a:t>
            </a:r>
          </a:p>
        </p:txBody>
      </p:sp>
      <p:sp>
        <p:nvSpPr>
          <p:cNvPr id="8" name="TextBox 7"/>
          <p:cNvSpPr txBox="1"/>
          <p:nvPr/>
        </p:nvSpPr>
        <p:spPr bwMode="auto">
          <a:xfrm>
            <a:off x="5662751" y="2844800"/>
            <a:ext cx="2221068" cy="1200329"/>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 </a:t>
            </a:r>
            <a:br>
              <a:rPr lang="en-US" b="0" dirty="0" smtClean="0"/>
            </a:br>
            <a:r>
              <a:rPr lang="en-US" b="0" dirty="0" smtClean="0"/>
              <a:t>SILK, </a:t>
            </a:r>
            <a:r>
              <a:rPr lang="en-US" b="0" dirty="0" err="1" smtClean="0"/>
              <a:t>Landay</a:t>
            </a:r>
            <a:r>
              <a:rPr lang="en-US" b="0" dirty="0" smtClean="0"/>
              <a:t>, 1996</a:t>
            </a:r>
            <a:br>
              <a:rPr lang="en-US" b="0" dirty="0" smtClean="0"/>
            </a:br>
            <a:r>
              <a:rPr lang="en-US" b="0" dirty="0" smtClean="0"/>
              <a:t>DEMAIS, Bailey, 2001</a:t>
            </a:r>
            <a:br>
              <a:rPr lang="en-US" b="0" dirty="0" smtClean="0"/>
            </a:br>
            <a:r>
              <a:rPr lang="en-US" b="0" dirty="0" smtClean="0"/>
              <a:t>DENIM, Lin, 2000</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Related Work:</a:t>
            </a:r>
            <a:br>
              <a:rPr lang="en-US" sz="3600" dirty="0" smtClean="0"/>
            </a:br>
            <a:r>
              <a:rPr lang="en-US" sz="3600" dirty="0" smtClean="0"/>
              <a:t>Rapid Authoring of GUIs</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14</a:t>
            </a:fld>
            <a:endParaRPr lang="en-US"/>
          </a:p>
        </p:txBody>
      </p:sp>
      <p:sp>
        <p:nvSpPr>
          <p:cNvPr id="9" name="TextBox 8"/>
          <p:cNvSpPr txBox="1"/>
          <p:nvPr/>
        </p:nvSpPr>
        <p:spPr bwMode="auto">
          <a:xfrm>
            <a:off x="674753" y="4842943"/>
            <a:ext cx="337074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err="1" smtClean="0"/>
              <a:t>Phidgets</a:t>
            </a:r>
            <a:r>
              <a:rPr lang="en-US" sz="2200" i="1" dirty="0" smtClean="0"/>
              <a:t>, Greenberg, 2001</a:t>
            </a:r>
          </a:p>
        </p:txBody>
      </p:sp>
      <p:cxnSp>
        <p:nvCxnSpPr>
          <p:cNvPr id="11" name="Straight Connector 10"/>
          <p:cNvCxnSpPr/>
          <p:nvPr/>
        </p:nvCxnSpPr>
        <p:spPr>
          <a:xfrm rot="16200000" flipH="1">
            <a:off x="4241800" y="1210734"/>
            <a:ext cx="575734" cy="457200"/>
          </a:xfrm>
          <a:prstGeom prst="line">
            <a:avLst/>
          </a:prstGeom>
          <a:ln w="76200" cap="flat" cmpd="sng" algn="ctr">
            <a:solidFill>
              <a:srgbClr val="FF5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5400000">
            <a:off x="4275670" y="1210736"/>
            <a:ext cx="507996" cy="457199"/>
          </a:xfrm>
          <a:prstGeom prst="line">
            <a:avLst/>
          </a:prstGeom>
          <a:ln w="76200" cap="flat" cmpd="sng" algn="ctr">
            <a:solidFill>
              <a:srgbClr val="FF5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5" name="Picture 8"/>
          <p:cNvPicPr>
            <a:picLocks noChangeAspect="1" noChangeArrowheads="1"/>
          </p:cNvPicPr>
          <p:nvPr/>
        </p:nvPicPr>
        <p:blipFill>
          <a:blip r:embed="rId3"/>
          <a:srcRect/>
          <a:stretch>
            <a:fillRect/>
          </a:stretch>
        </p:blipFill>
        <p:spPr bwMode="auto">
          <a:xfrm>
            <a:off x="829736" y="2287965"/>
            <a:ext cx="3048000" cy="2354943"/>
          </a:xfrm>
          <a:prstGeom prst="roundRect">
            <a:avLst/>
          </a:prstGeom>
          <a:noFill/>
          <a:ln w="9525">
            <a:noFill/>
            <a:miter lim="800000"/>
            <a:headEnd/>
            <a:tailEnd/>
          </a:ln>
          <a:effectLst/>
        </p:spPr>
      </p:pic>
      <p:sp>
        <p:nvSpPr>
          <p:cNvPr id="13" name="TextBox 12"/>
          <p:cNvSpPr txBox="1"/>
          <p:nvPr/>
        </p:nvSpPr>
        <p:spPr bwMode="auto">
          <a:xfrm>
            <a:off x="5747425" y="2794008"/>
            <a:ext cx="2284547" cy="1338828"/>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a:t>
            </a:r>
          </a:p>
          <a:p>
            <a:pPr eaLnBrk="0" hangingPunct="0">
              <a:spcBef>
                <a:spcPct val="50000"/>
              </a:spcBef>
            </a:pPr>
            <a:r>
              <a:rPr lang="en-US" b="0" dirty="0" err="1" smtClean="0"/>
              <a:t>iStuff</a:t>
            </a:r>
            <a:r>
              <a:rPr lang="en-US" b="0" dirty="0" smtClean="0"/>
              <a:t>, </a:t>
            </a:r>
            <a:r>
              <a:rPr lang="en-US" b="0" dirty="0" err="1" smtClean="0"/>
              <a:t>Ballagas</a:t>
            </a:r>
            <a:r>
              <a:rPr lang="en-US" b="0" dirty="0" smtClean="0"/>
              <a:t>, 2003</a:t>
            </a:r>
            <a:br>
              <a:rPr lang="en-US" b="0" dirty="0" smtClean="0"/>
            </a:br>
            <a:r>
              <a:rPr lang="en-US" b="0" dirty="0" smtClean="0"/>
              <a:t>Calder, Lee, 2004</a:t>
            </a:r>
            <a:br>
              <a:rPr lang="en-US" b="0" dirty="0" smtClean="0"/>
            </a:br>
            <a:r>
              <a:rPr lang="en-US" b="0" dirty="0" smtClean="0"/>
              <a:t>DART, McIntyre, 2004</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err="1" smtClean="0"/>
              <a:t>d.tools</a:t>
            </a:r>
            <a:endParaRPr lang="en-US" dirty="0"/>
          </a:p>
        </p:txBody>
      </p:sp>
      <p:sp>
        <p:nvSpPr>
          <p:cNvPr id="13" name="Content Placeholder 12"/>
          <p:cNvSpPr>
            <a:spLocks noGrp="1"/>
          </p:cNvSpPr>
          <p:nvPr>
            <p:ph idx="1"/>
          </p:nvPr>
        </p:nvSpPr>
        <p:spPr>
          <a:xfrm>
            <a:off x="618071" y="1644650"/>
            <a:ext cx="3970867" cy="4756150"/>
          </a:xfrm>
        </p:spPr>
        <p:txBody>
          <a:bodyPr/>
          <a:lstStyle/>
          <a:p>
            <a:r>
              <a:rPr lang="en-US" sz="2400" dirty="0" smtClean="0"/>
              <a:t>Visual, storyboard-based authoring</a:t>
            </a:r>
          </a:p>
          <a:p>
            <a:r>
              <a:rPr lang="en-US" sz="2400" dirty="0" smtClean="0"/>
              <a:t>Unites design of I/O affordances and application behavior</a:t>
            </a:r>
          </a:p>
          <a:p>
            <a:r>
              <a:rPr lang="en-US" sz="2400" dirty="0" smtClean="0"/>
              <a:t>Exposes hardware &amp; software extension points </a:t>
            </a:r>
          </a:p>
          <a:p>
            <a:endParaRPr lang="en-US" sz="2400" dirty="0"/>
          </a:p>
        </p:txBody>
      </p:sp>
      <p:sp>
        <p:nvSpPr>
          <p:cNvPr id="8" name="Slide Number Placeholder 3"/>
          <p:cNvSpPr>
            <a:spLocks noGrp="1"/>
          </p:cNvSpPr>
          <p:nvPr>
            <p:ph type="sldNum" sz="quarter" idx="4"/>
          </p:nvPr>
        </p:nvSpPr>
        <p:spPr/>
        <p:txBody>
          <a:bodyPr/>
          <a:lstStyle/>
          <a:p>
            <a:fld id="{B8482A06-8026-374C-98B0-35F17C7C8657}" type="slidenum">
              <a:rPr lang="ko-KR" altLang="en-US" smtClean="0"/>
              <a:pPr/>
              <a:t>15</a:t>
            </a:fld>
            <a:endParaRPr lang="en-US" altLang="ko-KR"/>
          </a:p>
        </p:txBody>
      </p:sp>
      <p:sp>
        <p:nvSpPr>
          <p:cNvPr id="2362371"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2"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3"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4"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pic>
        <p:nvPicPr>
          <p:cNvPr id="9" name="Picture 12" descr="dta"/>
          <p:cNvPicPr>
            <a:picLocks noChangeAspect="1" noChangeArrowheads="1"/>
          </p:cNvPicPr>
          <p:nvPr/>
        </p:nvPicPr>
        <p:blipFill>
          <a:blip r:embed="rId3"/>
          <a:srcRect l="30309" t="4390" r="29991" b="58057"/>
          <a:stretch>
            <a:fillRect/>
          </a:stretch>
        </p:blipFill>
        <p:spPr bwMode="auto">
          <a:xfrm>
            <a:off x="4822908" y="1631946"/>
            <a:ext cx="4024730" cy="2855383"/>
          </a:xfrm>
          <a:prstGeom prst="roundRect">
            <a:avLst>
              <a:gd name="adj" fmla="val 3969"/>
            </a:avLst>
          </a:prstGeom>
          <a:noFill/>
          <a:ln w="9525">
            <a:noFill/>
            <a:miter lim="800000"/>
            <a:headEnd/>
            <a:tailEnd/>
          </a:ln>
        </p:spPr>
      </p:pic>
      <p:sp>
        <p:nvSpPr>
          <p:cNvPr id="2362381" name="Text Box 13"/>
          <p:cNvSpPr txBox="1">
            <a:spLocks noChangeArrowheads="1"/>
          </p:cNvSpPr>
          <p:nvPr/>
        </p:nvSpPr>
        <p:spPr bwMode="auto">
          <a:xfrm>
            <a:off x="7501466" y="1712381"/>
            <a:ext cx="1260445" cy="461665"/>
          </a:xfrm>
          <a:prstGeom prst="rect">
            <a:avLst/>
          </a:prstGeom>
          <a:solidFill>
            <a:srgbClr val="E7E7E7"/>
          </a:solidFill>
          <a:ln w="9525">
            <a:noFill/>
            <a:miter lim="800000"/>
            <a:headEnd/>
            <a:tailEnd/>
          </a:ln>
          <a:effectLst/>
        </p:spPr>
        <p:txBody>
          <a:bodyPr wrap="square">
            <a:prstTxWarp prst="textNoShape">
              <a:avLst/>
            </a:prstTxWarp>
            <a:spAutoFit/>
          </a:bodyPr>
          <a:lstStyle/>
          <a:p>
            <a:r>
              <a:rPr lang="en-US" sz="2400" dirty="0" err="1">
                <a:solidFill>
                  <a:schemeClr val="accent4">
                    <a:lumMod val="10000"/>
                  </a:schemeClr>
                </a:solidFill>
                <a:latin typeface="Neutra Text SC" charset="0"/>
              </a:rPr>
              <a:t>d.tools</a:t>
            </a:r>
            <a:endParaRPr lang="en-US" sz="2400" dirty="0">
              <a:solidFill>
                <a:schemeClr val="accent4">
                  <a:lumMod val="10000"/>
                </a:schemeClr>
              </a:solidFill>
              <a:latin typeface="Neutra Text SC" charset="0"/>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3050"/>
            <a:ext cx="5706533" cy="1162050"/>
          </a:xfrm>
        </p:spPr>
        <p:txBody>
          <a:bodyPr anchor="ctr"/>
          <a:lstStyle/>
          <a:p>
            <a:r>
              <a:rPr lang="en-US" sz="3600" dirty="0" smtClean="0"/>
              <a:t>Example: Mobile Text Entry</a:t>
            </a:r>
            <a:endParaRPr lang="en-US" sz="3600" dirty="0"/>
          </a:p>
        </p:txBody>
      </p:sp>
      <p:sp>
        <p:nvSpPr>
          <p:cNvPr id="8" name="Text Placeholder 7"/>
          <p:cNvSpPr>
            <a:spLocks noGrp="1"/>
          </p:cNvSpPr>
          <p:nvPr>
            <p:ph type="body" sz="half" idx="2"/>
          </p:nvPr>
        </p:nvSpPr>
        <p:spPr>
          <a:xfrm>
            <a:off x="457200" y="1435100"/>
            <a:ext cx="3776133" cy="4691063"/>
          </a:xfrm>
        </p:spPr>
        <p:txBody>
          <a:bodyPr/>
          <a:lstStyle/>
          <a:p>
            <a:pPr marL="457200" indent="-457200">
              <a:spcBef>
                <a:spcPct val="50000"/>
              </a:spcBef>
            </a:pPr>
            <a:r>
              <a:rPr lang="en-US" sz="2000" b="1" dirty="0" smtClean="0"/>
              <a:t>If |Buttons| &lt; |Letters|:</a:t>
            </a:r>
          </a:p>
          <a:p>
            <a:pPr marL="457200" indent="-457200">
              <a:spcBef>
                <a:spcPct val="50000"/>
              </a:spcBef>
              <a:buAutoNum type="arabicPeriod"/>
            </a:pPr>
            <a:r>
              <a:rPr lang="en-US" sz="2000" dirty="0" smtClean="0"/>
              <a:t>Select alphabet subset</a:t>
            </a:r>
          </a:p>
          <a:p>
            <a:pPr marL="457200" indent="-457200">
              <a:spcBef>
                <a:spcPct val="50000"/>
              </a:spcBef>
              <a:buAutoNum type="arabicPeriod"/>
            </a:pPr>
            <a:r>
              <a:rPr lang="en-US" sz="2000" dirty="0" smtClean="0"/>
              <a:t>Select letter from subset</a:t>
            </a:r>
          </a:p>
          <a:p>
            <a:pPr marL="457200" indent="-457200">
              <a:spcBef>
                <a:spcPct val="50000"/>
              </a:spcBef>
            </a:pPr>
            <a:endParaRPr lang="en-US" sz="2000" dirty="0" smtClean="0"/>
          </a:p>
          <a:p>
            <a:pPr marL="457200" indent="-457200">
              <a:spcBef>
                <a:spcPct val="50000"/>
              </a:spcBef>
            </a:pPr>
            <a:r>
              <a:rPr lang="en-US" sz="2000" b="1" dirty="0" smtClean="0"/>
              <a:t>Available Controls:</a:t>
            </a:r>
          </a:p>
          <a:p>
            <a:pPr marL="457200" indent="-457200">
              <a:spcBef>
                <a:spcPct val="50000"/>
              </a:spcBef>
            </a:pPr>
            <a:r>
              <a:rPr lang="en-US" sz="2000" dirty="0" smtClean="0"/>
              <a:t>1.	X/Y Tilt data</a:t>
            </a:r>
          </a:p>
          <a:p>
            <a:pPr marL="457200" indent="-457200">
              <a:spcBef>
                <a:spcPct val="50000"/>
              </a:spcBef>
            </a:pPr>
            <a:r>
              <a:rPr lang="en-US" sz="2000" dirty="0" smtClean="0"/>
              <a:t>2. 	Discrete corner buttons</a:t>
            </a:r>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16</a:t>
            </a:fld>
            <a:endParaRPr lang="en-US"/>
          </a:p>
        </p:txBody>
      </p:sp>
      <p:pic>
        <p:nvPicPr>
          <p:cNvPr id="5" name="Picture 4"/>
          <p:cNvPicPr>
            <a:picLocks noChangeAspect="1"/>
          </p:cNvPicPr>
          <p:nvPr/>
        </p:nvPicPr>
        <p:blipFill>
          <a:blip r:embed="rId3"/>
          <a:stretch>
            <a:fillRect/>
          </a:stretch>
        </p:blipFill>
        <p:spPr>
          <a:xfrm>
            <a:off x="4141403" y="1524010"/>
            <a:ext cx="4511523" cy="2811977"/>
          </a:xfrm>
          <a:prstGeom prst="roundRect">
            <a:avLst>
              <a:gd name="adj" fmla="val 2817"/>
            </a:avLst>
          </a:prstGeom>
        </p:spPr>
      </p:pic>
      <p:sp>
        <p:nvSpPr>
          <p:cNvPr id="9" name="TextBox 8"/>
          <p:cNvSpPr txBox="1"/>
          <p:nvPr/>
        </p:nvSpPr>
        <p:spPr bwMode="auto">
          <a:xfrm>
            <a:off x="4136622" y="4436542"/>
            <a:ext cx="2804457" cy="30777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err="1" smtClean="0"/>
              <a:t>TiltType</a:t>
            </a:r>
            <a:r>
              <a:rPr lang="en-US" sz="1400" b="0" dirty="0" smtClean="0"/>
              <a:t>, Partridge et al., UIST 2002</a:t>
            </a: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tilttype-still01-small.png"/>
          <p:cNvPicPr>
            <a:picLocks noGrp="1" noChangeAspect="1"/>
          </p:cNvPicPr>
          <p:nvPr>
            <p:ph idx="1"/>
          </p:nvPr>
        </p:nvPicPr>
        <p:blipFill>
          <a:blip r:embed="rId3"/>
          <a:srcRect l="-13134" r="-13134"/>
          <a:stretch>
            <a:fillRect/>
          </a:stretch>
        </p:blipFill>
        <p:spPr>
          <a:xfrm>
            <a:off x="-1175666" y="0"/>
            <a:ext cx="11545978" cy="6858000"/>
          </a:xfrm>
        </p:spPr>
      </p:pic>
      <p:sp>
        <p:nvSpPr>
          <p:cNvPr id="4" name="Slide Number Placeholder 3"/>
          <p:cNvSpPr>
            <a:spLocks noGrp="1"/>
          </p:cNvSpPr>
          <p:nvPr>
            <p:ph type="sldNum" sz="quarter" idx="4"/>
          </p:nvPr>
        </p:nvSpPr>
        <p:spPr/>
        <p:txBody>
          <a:bodyPr/>
          <a:lstStyle/>
          <a:p>
            <a:fld id="{B3EFDD30-2D92-BE4F-850C-B7FCC548490E}" type="slidenum">
              <a:rPr lang="en-US" smtClean="0"/>
              <a:pPr/>
              <a:t>17</a:t>
            </a:fld>
            <a:endParaRPr lang="en-US"/>
          </a:p>
        </p:txBody>
      </p:sp>
      <p:sp>
        <p:nvSpPr>
          <p:cNvPr id="6" name="TextBox 5"/>
          <p:cNvSpPr txBox="1"/>
          <p:nvPr/>
        </p:nvSpPr>
        <p:spPr bwMode="auto">
          <a:xfrm>
            <a:off x="4765947" y="1003300"/>
            <a:ext cx="2175134" cy="110799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solidFill>
                  <a:schemeClr val="accent4">
                    <a:lumMod val="10000"/>
                  </a:schemeClr>
                </a:solidFill>
              </a:rPr>
              <a:t>3-way navigation</a:t>
            </a:r>
            <a:br>
              <a:rPr lang="en-US" sz="2200" b="0" dirty="0" smtClean="0">
                <a:solidFill>
                  <a:schemeClr val="accent4">
                    <a:lumMod val="10000"/>
                  </a:schemeClr>
                </a:solidFill>
              </a:rPr>
            </a:br>
            <a:r>
              <a:rPr lang="en-US" sz="2200" b="0" dirty="0" smtClean="0">
                <a:solidFill>
                  <a:schemeClr val="accent4">
                    <a:lumMod val="10000"/>
                  </a:schemeClr>
                </a:solidFill>
              </a:rPr>
              <a:t> switches</a:t>
            </a:r>
            <a:br>
              <a:rPr lang="en-US" sz="2200" b="0" dirty="0" smtClean="0">
                <a:solidFill>
                  <a:schemeClr val="accent4">
                    <a:lumMod val="10000"/>
                  </a:schemeClr>
                </a:solidFill>
              </a:rPr>
            </a:br>
            <a:endParaRPr lang="en-US" sz="2200" b="0" dirty="0" smtClean="0">
              <a:solidFill>
                <a:schemeClr val="accent4">
                  <a:lumMod val="10000"/>
                </a:schemeClr>
              </a:solidFill>
            </a:endParaRPr>
          </a:p>
        </p:txBody>
      </p:sp>
      <p:cxnSp>
        <p:nvCxnSpPr>
          <p:cNvPr id="11" name="Curved Connector 10"/>
          <p:cNvCxnSpPr/>
          <p:nvPr/>
        </p:nvCxnSpPr>
        <p:spPr>
          <a:xfrm rot="16200000" flipH="1">
            <a:off x="6705600" y="1612900"/>
            <a:ext cx="1016000" cy="635000"/>
          </a:xfrm>
          <a:prstGeom prst="curvedConnector3">
            <a:avLst>
              <a:gd name="adj1" fmla="val 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bwMode="auto">
          <a:xfrm>
            <a:off x="2465906" y="5105400"/>
            <a:ext cx="259558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solidFill>
                  <a:schemeClr val="accent4">
                    <a:lumMod val="10000"/>
                  </a:schemeClr>
                </a:solidFill>
              </a:rPr>
              <a:t>2 axis accelerometer</a:t>
            </a:r>
          </a:p>
        </p:txBody>
      </p:sp>
      <p:cxnSp>
        <p:nvCxnSpPr>
          <p:cNvPr id="14" name="Curved Connector 13"/>
          <p:cNvCxnSpPr/>
          <p:nvPr/>
        </p:nvCxnSpPr>
        <p:spPr>
          <a:xfrm rot="5400000" flipH="1" flipV="1">
            <a:off x="3778250" y="4692650"/>
            <a:ext cx="635000" cy="342900"/>
          </a:xfrm>
          <a:prstGeom prst="curvedConnector3">
            <a:avLst>
              <a:gd name="adj1" fmla="val 50000"/>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AutoShape 9"/>
          <p:cNvSpPr>
            <a:spLocks noChangeArrowheads="1"/>
          </p:cNvSpPr>
          <p:nvPr/>
        </p:nvSpPr>
        <p:spPr bwMode="auto">
          <a:xfrm>
            <a:off x="-128588" y="309563"/>
            <a:ext cx="79263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5"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Example: Tilt-based</a:t>
            </a:r>
            <a:r>
              <a:rPr kumimoji="0" lang="en-US" altLang="ko-KR" sz="4400" b="1" i="0" u="none" strike="noStrike" kern="0" cap="none" spc="0" normalizeH="0" noProof="0" dirty="0" smtClean="0">
                <a:ln>
                  <a:noFill/>
                </a:ln>
                <a:solidFill>
                  <a:srgbClr val="FFFFCC"/>
                </a:solidFill>
                <a:effectLst/>
                <a:uLnTx/>
                <a:uFillTx/>
                <a:latin typeface="+mj-lt"/>
                <a:ea typeface="굴림" pitchFamily="-65" charset="-127"/>
                <a:cs typeface="굴림" pitchFamily="-65" charset="-127"/>
              </a:rPr>
              <a:t> text entry</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cxnSp>
        <p:nvCxnSpPr>
          <p:cNvPr id="19" name="Straight Arrow Connector 18"/>
          <p:cNvCxnSpPr/>
          <p:nvPr/>
        </p:nvCxnSpPr>
        <p:spPr>
          <a:xfrm rot="10800000" flipV="1">
            <a:off x="3016250" y="1270000"/>
            <a:ext cx="1841500" cy="63500"/>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ilttype1.mov">
            <a:hlinkClick r:id="" action="ppaction://media"/>
          </p:cNvPr>
          <p:cNvPicPr/>
          <p:nvPr>
            <p:ph idx="1"/>
            <a:videoFile r:link="rId1"/>
          </p:nvPr>
        </p:nvPicPr>
        <p:blipFill>
          <a:blip r:embed="rId4"/>
          <a:stretch>
            <a:fillRect/>
          </a:stretch>
        </p:blipFill>
        <p:spPr>
          <a:xfrm>
            <a:off x="-1" y="660400"/>
            <a:ext cx="9144001" cy="5143500"/>
          </a:xfrm>
        </p:spPr>
      </p:pic>
      <p:sp>
        <p:nvSpPr>
          <p:cNvPr id="4" name="Slide Number Placeholder 3"/>
          <p:cNvSpPr>
            <a:spLocks noGrp="1"/>
          </p:cNvSpPr>
          <p:nvPr>
            <p:ph type="sldNum" sz="quarter" idx="4"/>
          </p:nvPr>
        </p:nvSpPr>
        <p:spPr/>
        <p:txBody>
          <a:bodyPr/>
          <a:lstStyle/>
          <a:p>
            <a:fld id="{B3EFDD30-2D92-BE4F-850C-B7FCC548490E}" type="slidenum">
              <a:rPr lang="en-US" smtClean="0"/>
              <a:pPr/>
              <a:t>18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itle 2"/>
          <p:cNvSpPr>
            <a:spLocks noGrp="1"/>
          </p:cNvSpPr>
          <p:nvPr>
            <p:ph type="title"/>
          </p:nvPr>
        </p:nvSpPr>
        <p:spPr>
          <a:xfrm>
            <a:off x="457200" y="54514"/>
            <a:ext cx="8385175" cy="1022350"/>
          </a:xfrm>
        </p:spPr>
        <p:txBody>
          <a:bodyPr/>
          <a:lstStyle/>
          <a:p>
            <a:r>
              <a:rPr lang="en-US" dirty="0" smtClean="0"/>
              <a:t>Authoring with </a:t>
            </a:r>
            <a:r>
              <a:rPr lang="en-US" dirty="0" err="1" smtClean="0"/>
              <a:t>d.tools</a:t>
            </a:r>
            <a:endParaRPr lang="en-US" dirty="0"/>
          </a:p>
        </p:txBody>
      </p:sp>
      <p:pic>
        <p:nvPicPr>
          <p:cNvPr id="5" name="dtools-design-2009c.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2</a:t>
            </a:fld>
            <a:endParaRPr lang="en-US"/>
          </a:p>
        </p:txBody>
      </p:sp>
      <p:sp>
        <p:nvSpPr>
          <p:cNvPr id="16" name="AutoShape 9"/>
          <p:cNvSpPr>
            <a:spLocks noChangeArrowheads="1"/>
          </p:cNvSpPr>
          <p:nvPr/>
        </p:nvSpPr>
        <p:spPr bwMode="auto">
          <a:xfrm>
            <a:off x="-84664" y="224897"/>
            <a:ext cx="4741332"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7"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Prototyping Tools</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P spid="13" grpId="0"/>
      <p:bldP spid="22" grpId="0"/>
      <p:bldP spid="23" grpId="0"/>
      <p:bldP spid="24"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20</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0" y="952500"/>
            <a:ext cx="1905000" cy="224790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5362" name="Picture 2" descr="labeled-hardware"/>
          <p:cNvPicPr>
            <a:picLocks noChangeAspect="1" noChangeArrowheads="1"/>
          </p:cNvPicPr>
          <p:nvPr/>
        </p:nvPicPr>
        <p:blipFill>
          <a:blip r:embed="rId3"/>
          <a:srcRect/>
          <a:stretch>
            <a:fillRect/>
          </a:stretch>
        </p:blipFill>
        <p:spPr bwMode="auto">
          <a:xfrm>
            <a:off x="3429000" y="685800"/>
            <a:ext cx="5486400" cy="3027363"/>
          </a:xfrm>
          <a:prstGeom prst="rect">
            <a:avLst/>
          </a:prstGeom>
          <a:noFill/>
          <a:ln w="9525">
            <a:noFill/>
            <a:miter lim="800000"/>
            <a:headEnd/>
            <a:tailEnd/>
          </a:ln>
        </p:spPr>
      </p:pic>
      <p:pic>
        <p:nvPicPr>
          <p:cNvPr id="15363" name="Picture 3" descr="hw-diagram"/>
          <p:cNvPicPr>
            <a:picLocks noChangeAspect="1" noChangeArrowheads="1"/>
          </p:cNvPicPr>
          <p:nvPr/>
        </p:nvPicPr>
        <p:blipFill>
          <a:blip r:embed="rId4"/>
          <a:srcRect/>
          <a:stretch>
            <a:fillRect/>
          </a:stretch>
        </p:blipFill>
        <p:spPr bwMode="auto">
          <a:xfrm>
            <a:off x="415925" y="3886200"/>
            <a:ext cx="8423275" cy="2743200"/>
          </a:xfrm>
          <a:prstGeom prst="rect">
            <a:avLst/>
          </a:prstGeom>
          <a:noFill/>
          <a:ln w="9525">
            <a:noFill/>
            <a:miter lim="800000"/>
            <a:headEnd/>
            <a:tailEnd/>
          </a:ln>
        </p:spPr>
      </p:pic>
      <p:sp>
        <p:nvSpPr>
          <p:cNvPr id="15364" name="Arc 4"/>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5" name="Arc 5"/>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6" name="Arc 6"/>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7" name="Arc 7"/>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15368" name="AutoShape 9"/>
          <p:cNvSpPr>
            <a:spLocks noChangeArrowheads="1"/>
          </p:cNvSpPr>
          <p:nvPr/>
        </p:nvSpPr>
        <p:spPr bwMode="auto">
          <a:xfrm>
            <a:off x="-128588" y="309563"/>
            <a:ext cx="4395788"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5369" name="Rectangle 10"/>
          <p:cNvSpPr>
            <a:spLocks noGrp="1" noRot="1" noChangeArrowheads="1"/>
          </p:cNvSpPr>
          <p:nvPr>
            <p:ph type="title" idx="4294967295"/>
          </p:nvPr>
        </p:nvSpPr>
        <p:spPr>
          <a:xfrm>
            <a:off x="0" y="261938"/>
            <a:ext cx="8385175" cy="1022350"/>
          </a:xfrm>
          <a:noFill/>
        </p:spPr>
        <p:txBody>
          <a:bodyPr/>
          <a:lstStyle/>
          <a:p>
            <a:pPr eaLnBrk="1" hangingPunct="1"/>
            <a:r>
              <a:rPr lang="en-US" altLang="ko-KR" dirty="0">
                <a:solidFill>
                  <a:srgbClr val="FFFFCC"/>
                </a:solidFill>
                <a:ea typeface="굴림" pitchFamily="-65" charset="-127"/>
                <a:cs typeface="굴림" pitchFamily="-65" charset="-127"/>
              </a:rPr>
              <a:t>Smart Hardware</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dtools-osx-screenshot.tiff"/>
          <p:cNvPicPr>
            <a:picLocks noChangeAspect="1"/>
          </p:cNvPicPr>
          <p:nvPr/>
        </p:nvPicPr>
        <p:blipFill>
          <a:blip r:embed="rId3"/>
          <a:srcRect t="6952" b="2686"/>
          <a:stretch>
            <a:fillRect/>
          </a:stretch>
        </p:blipFill>
        <p:spPr>
          <a:xfrm>
            <a:off x="0" y="939800"/>
            <a:ext cx="9144000" cy="5918200"/>
          </a:xfrm>
          <a:prstGeom prst="rect">
            <a:avLst/>
          </a:prstGeom>
        </p:spPr>
      </p:pic>
      <p:sp>
        <p:nvSpPr>
          <p:cNvPr id="16386" name="Slide Number Placeholder 3"/>
          <p:cNvSpPr>
            <a:spLocks noGrp="1"/>
          </p:cNvSpPr>
          <p:nvPr>
            <p:ph type="sldNum" sz="quarter" idx="4294967295"/>
          </p:nvPr>
        </p:nvSpPr>
        <p:spPr>
          <a:xfrm>
            <a:off x="8077200" y="6513513"/>
            <a:ext cx="762000" cy="274637"/>
          </a:xfrm>
          <a:prstGeom prst="rect">
            <a:avLst/>
          </a:prstGeom>
          <a:noFill/>
        </p:spPr>
        <p:txBody>
          <a:bodyPr/>
          <a:lstStyle/>
          <a:p>
            <a:fld id="{A324D989-A1A3-3445-BB2D-A86A5FAA8350}" type="slidenum">
              <a:rPr lang="ko-KR" altLang="en-US"/>
              <a:pPr/>
              <a:t>22</a:t>
            </a:fld>
            <a:endParaRPr lang="en-US" altLang="ko-KR"/>
          </a:p>
        </p:txBody>
      </p:sp>
      <p:sp>
        <p:nvSpPr>
          <p:cNvPr id="16389" name="Rectangle 4"/>
          <p:cNvSpPr>
            <a:spLocks noRot="1" noChangeArrowheads="1"/>
          </p:cNvSpPr>
          <p:nvPr/>
        </p:nvSpPr>
        <p:spPr bwMode="auto">
          <a:xfrm>
            <a:off x="61913" y="46038"/>
            <a:ext cx="8385175" cy="1022350"/>
          </a:xfrm>
          <a:prstGeom prst="rect">
            <a:avLst/>
          </a:prstGeom>
          <a:noFill/>
          <a:ln w="9525">
            <a:noFill/>
            <a:miter lim="800000"/>
            <a:headEnd/>
            <a:tailEnd/>
          </a:ln>
        </p:spPr>
        <p:txBody>
          <a:bodyPr>
            <a:prstTxWarp prst="textNoShape">
              <a:avLst/>
            </a:prstTxWarp>
          </a:bodyPr>
          <a:lstStyle/>
          <a:p>
            <a:pPr eaLnBrk="1" hangingPunct="1"/>
            <a:r>
              <a:rPr lang="en-US" altLang="ko-KR" sz="4600" dirty="0">
                <a:solidFill>
                  <a:srgbClr val="FFFFCC"/>
                </a:solidFill>
                <a:ea typeface="굴림" pitchFamily="-65" charset="-127"/>
                <a:cs typeface="굴림" pitchFamily="-65" charset="-127"/>
              </a:rPr>
              <a:t>Design Environment</a:t>
            </a:r>
          </a:p>
        </p:txBody>
      </p:sp>
      <p:sp>
        <p:nvSpPr>
          <p:cNvPr id="16390" name="Rectangle 5"/>
          <p:cNvSpPr>
            <a:spLocks noChangeArrowheads="1"/>
          </p:cNvSpPr>
          <p:nvPr/>
        </p:nvSpPr>
        <p:spPr bwMode="auto">
          <a:xfrm>
            <a:off x="1917700" y="939800"/>
            <a:ext cx="7226300" cy="482600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How can we help designers map continuous sensor data to application events?</a:t>
            </a:r>
            <a:endParaRPr lang="en-US" sz="32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23</a:t>
            </a:fld>
            <a:endParaRPr lang="en-US"/>
          </a:p>
        </p:txBody>
      </p:sp>
      <p:pic>
        <p:nvPicPr>
          <p:cNvPr id="5" name="Picture 10"/>
          <p:cNvPicPr>
            <a:picLocks noChangeAspect="1" noChangeArrowheads="1"/>
          </p:cNvPicPr>
          <p:nvPr/>
        </p:nvPicPr>
        <p:blipFill>
          <a:blip r:embed="rId2"/>
          <a:srcRect/>
          <a:stretch>
            <a:fillRect/>
          </a:stretch>
        </p:blipFill>
        <p:spPr bwMode="auto">
          <a:xfrm>
            <a:off x="4953000" y="2381765"/>
            <a:ext cx="1571625" cy="806450"/>
          </a:xfrm>
          <a:prstGeom prst="roundRect">
            <a:avLst/>
          </a:prstGeom>
          <a:noFill/>
          <a:ln w="9525">
            <a:noFill/>
            <a:miter lim="800000"/>
            <a:headEnd/>
            <a:tailEnd/>
          </a:ln>
        </p:spPr>
      </p:pic>
      <p:pic>
        <p:nvPicPr>
          <p:cNvPr id="6"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006600" y="4401065"/>
            <a:ext cx="1676400" cy="1112837"/>
          </a:xfrm>
          <a:prstGeom prst="rect">
            <a:avLst/>
          </a:prstGeom>
          <a:noFill/>
          <a:ln w="9525">
            <a:noFill/>
            <a:miter lim="800000"/>
            <a:headEnd/>
            <a:tailEnd/>
          </a:ln>
        </p:spPr>
      </p:pic>
      <p:sp>
        <p:nvSpPr>
          <p:cNvPr id="7" name="Text Box 13"/>
          <p:cNvSpPr txBox="1">
            <a:spLocks noChangeArrowheads="1"/>
          </p:cNvSpPr>
          <p:nvPr/>
        </p:nvSpPr>
        <p:spPr bwMode="auto">
          <a:xfrm>
            <a:off x="2006600" y="5240852"/>
            <a:ext cx="1539875" cy="641350"/>
          </a:xfrm>
          <a:prstGeom prst="rect">
            <a:avLst/>
          </a:prstGeom>
          <a:noFill/>
          <a:ln w="9525">
            <a:noFill/>
            <a:miter lim="800000"/>
            <a:headEnd/>
            <a:tailEnd/>
          </a:ln>
        </p:spPr>
        <p:txBody>
          <a:bodyPr wrap="none">
            <a:prstTxWarp prst="textNoShape">
              <a:avLst/>
            </a:prstTxWarp>
            <a:spAutoFit/>
          </a:bodyPr>
          <a:lstStyle/>
          <a:p>
            <a:r>
              <a:rPr lang="en-US" dirty="0"/>
              <a:t>IR/Ultrasonic </a:t>
            </a:r>
          </a:p>
          <a:p>
            <a:r>
              <a:rPr lang="en-US" dirty="0"/>
              <a:t>Rangers</a:t>
            </a:r>
          </a:p>
        </p:txBody>
      </p:sp>
      <p:sp>
        <p:nvSpPr>
          <p:cNvPr id="8" name="Text Box 14"/>
          <p:cNvSpPr txBox="1">
            <a:spLocks noChangeArrowheads="1"/>
          </p:cNvSpPr>
          <p:nvPr/>
        </p:nvSpPr>
        <p:spPr bwMode="auto">
          <a:xfrm>
            <a:off x="4797425" y="3259652"/>
            <a:ext cx="1755775" cy="641350"/>
          </a:xfrm>
          <a:prstGeom prst="rect">
            <a:avLst/>
          </a:prstGeom>
          <a:noFill/>
          <a:ln w="9525">
            <a:noFill/>
            <a:miter lim="800000"/>
            <a:headEnd/>
            <a:tailEnd/>
          </a:ln>
        </p:spPr>
        <p:txBody>
          <a:bodyPr wrap="none">
            <a:prstTxWarp prst="textNoShape">
              <a:avLst/>
            </a:prstTxWarp>
            <a:spAutoFit/>
          </a:bodyPr>
          <a:lstStyle/>
          <a:p>
            <a:r>
              <a:rPr lang="en-US"/>
              <a:t>Force Sensitive </a:t>
            </a:r>
          </a:p>
          <a:p>
            <a:r>
              <a:rPr lang="en-US"/>
              <a:t>Resistors</a:t>
            </a:r>
          </a:p>
        </p:txBody>
      </p:sp>
      <p:pic>
        <p:nvPicPr>
          <p:cNvPr id="9" name="Picture 17"/>
          <p:cNvPicPr>
            <a:picLocks noChangeAspect="1" noChangeArrowheads="1"/>
          </p:cNvPicPr>
          <p:nvPr/>
        </p:nvPicPr>
        <p:blipFill>
          <a:blip r:embed="rId4"/>
          <a:srcRect/>
          <a:stretch>
            <a:fillRect/>
          </a:stretch>
        </p:blipFill>
        <p:spPr bwMode="auto">
          <a:xfrm>
            <a:off x="2447925" y="2345252"/>
            <a:ext cx="1371600" cy="1371600"/>
          </a:xfrm>
          <a:prstGeom prst="roundRect">
            <a:avLst/>
          </a:prstGeom>
          <a:noFill/>
          <a:ln w="9525">
            <a:noFill/>
            <a:miter lim="800000"/>
            <a:headEnd/>
            <a:tailEnd/>
          </a:ln>
        </p:spPr>
      </p:pic>
      <p:sp>
        <p:nvSpPr>
          <p:cNvPr id="10" name="Text Box 18"/>
          <p:cNvSpPr txBox="1">
            <a:spLocks noChangeArrowheads="1"/>
          </p:cNvSpPr>
          <p:nvPr/>
        </p:nvSpPr>
        <p:spPr bwMode="auto">
          <a:xfrm>
            <a:off x="2220913" y="3731140"/>
            <a:ext cx="1766887" cy="366712"/>
          </a:xfrm>
          <a:prstGeom prst="rect">
            <a:avLst/>
          </a:prstGeom>
          <a:noFill/>
          <a:ln w="9525">
            <a:noFill/>
            <a:miter lim="800000"/>
            <a:headEnd/>
            <a:tailEnd/>
          </a:ln>
        </p:spPr>
        <p:txBody>
          <a:bodyPr wrap="none">
            <a:prstTxWarp prst="textNoShape">
              <a:avLst/>
            </a:prstTxWarp>
            <a:spAutoFit/>
          </a:bodyPr>
          <a:lstStyle/>
          <a:p>
            <a:r>
              <a:rPr lang="en-US"/>
              <a:t>Accelerometers</a:t>
            </a:r>
          </a:p>
        </p:txBody>
      </p:sp>
      <p:pic>
        <p:nvPicPr>
          <p:cNvPr id="11" name="Picture 19"/>
          <p:cNvPicPr>
            <a:picLocks noChangeAspect="1" noChangeArrowheads="1"/>
          </p:cNvPicPr>
          <p:nvPr/>
        </p:nvPicPr>
        <p:blipFill>
          <a:blip r:embed="rId5">
            <a:clrChange>
              <a:clrFrom>
                <a:srgbClr val="FFFFFF"/>
              </a:clrFrom>
              <a:clrTo>
                <a:srgbClr val="FFFFFF">
                  <a:alpha val="0"/>
                </a:srgbClr>
              </a:clrTo>
            </a:clrChange>
          </a:blip>
          <a:srcRect t="14394" b="9848"/>
          <a:stretch>
            <a:fillRect/>
          </a:stretch>
        </p:blipFill>
        <p:spPr bwMode="auto">
          <a:xfrm>
            <a:off x="4876800" y="4339152"/>
            <a:ext cx="1676400" cy="1270000"/>
          </a:xfrm>
          <a:prstGeom prst="roundRect">
            <a:avLst/>
          </a:prstGeom>
          <a:noFill/>
          <a:ln w="9525">
            <a:noFill/>
            <a:miter lim="800000"/>
            <a:headEnd/>
            <a:tailEnd/>
          </a:ln>
        </p:spPr>
      </p:pic>
      <p:sp>
        <p:nvSpPr>
          <p:cNvPr id="12" name="Text Box 20"/>
          <p:cNvSpPr txBox="1">
            <a:spLocks noChangeArrowheads="1"/>
          </p:cNvSpPr>
          <p:nvPr/>
        </p:nvSpPr>
        <p:spPr bwMode="auto">
          <a:xfrm>
            <a:off x="4724400" y="5636140"/>
            <a:ext cx="1833563" cy="366712"/>
          </a:xfrm>
          <a:prstGeom prst="rect">
            <a:avLst/>
          </a:prstGeom>
          <a:noFill/>
          <a:ln w="9525">
            <a:noFill/>
            <a:miter lim="800000"/>
            <a:headEnd/>
            <a:tailEnd/>
          </a:ln>
        </p:spPr>
        <p:txBody>
          <a:bodyPr wrap="none">
            <a:prstTxWarp prst="textNoShape">
              <a:avLst/>
            </a:prstTxWarp>
            <a:spAutoFit/>
          </a:bodyPr>
          <a:lstStyle/>
          <a:p>
            <a:r>
              <a:rPr lang="en-US"/>
              <a:t>Phototransistors</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r>
              <a:rPr lang="en-US" sz="3600" dirty="0" smtClean="0">
                <a:solidFill>
                  <a:srgbClr val="FFFFCC"/>
                </a:solidFill>
              </a:rPr>
              <a:t>Representation Matters</a:t>
            </a:r>
          </a:p>
        </p:txBody>
      </p:sp>
      <p:pic>
        <p:nvPicPr>
          <p:cNvPr id="15363" name="Picture 3" descr="wave-only.png"/>
          <p:cNvPicPr>
            <a:picLocks noChangeAspect="1"/>
          </p:cNvPicPr>
          <p:nvPr/>
        </p:nvPicPr>
        <p:blipFill>
          <a:blip r:embed="rId3">
            <a:clrChange>
              <a:clrFrom>
                <a:srgbClr val="262626"/>
              </a:clrFrom>
              <a:clrTo>
                <a:srgbClr val="262626">
                  <a:alpha val="0"/>
                </a:srgbClr>
              </a:clrTo>
            </a:clrChange>
          </a:blip>
          <a:srcRect/>
          <a:stretch>
            <a:fillRect/>
          </a:stretch>
        </p:blipFill>
        <p:spPr bwMode="auto">
          <a:xfrm>
            <a:off x="914400" y="1473200"/>
            <a:ext cx="5816600" cy="4394200"/>
          </a:xfrm>
          <a:prstGeom prst="rect">
            <a:avLst/>
          </a:prstGeom>
          <a:noFill/>
          <a:ln w="9525">
            <a:noFill/>
            <a:miter lim="800000"/>
            <a:headEnd/>
            <a:tailEnd/>
          </a:ln>
        </p:spPr>
      </p:pic>
      <p:sp>
        <p:nvSpPr>
          <p:cNvPr id="15364" name="TextBox 4"/>
          <p:cNvSpPr txBox="1">
            <a:spLocks noChangeArrowheads="1"/>
          </p:cNvSpPr>
          <p:nvPr/>
        </p:nvSpPr>
        <p:spPr bwMode="auto">
          <a:xfrm>
            <a:off x="5486400" y="3505200"/>
            <a:ext cx="4176713" cy="3046413"/>
          </a:xfrm>
          <a:prstGeom prst="rect">
            <a:avLst/>
          </a:prstGeom>
          <a:noFill/>
          <a:ln w="9525">
            <a:noFill/>
            <a:miter lim="800000"/>
            <a:headEnd/>
            <a:tailEnd/>
          </a:ln>
        </p:spPr>
        <p:txBody>
          <a:bodyPr wrap="none">
            <a:spAutoFit/>
          </a:bodyPr>
          <a:lstStyle/>
          <a:p>
            <a:r>
              <a:rPr lang="en-US" sz="1200" dirty="0">
                <a:latin typeface="Courier New" pitchFamily="49" charset="0"/>
                <a:cs typeface="Courier New" pitchFamily="49" charset="0"/>
              </a:rPr>
              <a:t>//detect accelerometer peaks</a:t>
            </a:r>
          </a:p>
          <a:p>
            <a:endParaRPr lang="en-US" sz="1200" dirty="0">
              <a:latin typeface="Courier New" pitchFamily="49" charset="0"/>
              <a:cs typeface="Courier New" pitchFamily="49" charset="0"/>
            </a:endParaRPr>
          </a:p>
          <a:p>
            <a:r>
              <a:rPr lang="en-US" sz="1200" dirty="0">
                <a:latin typeface="Courier New" pitchFamily="49" charset="0"/>
                <a:cs typeface="Courier New" pitchFamily="49" charset="0"/>
              </a:rPr>
              <a:t>//read data sample</a:t>
            </a:r>
          </a:p>
          <a:p>
            <a:r>
              <a:rPr lang="en-US" sz="1200" dirty="0" err="1">
                <a:latin typeface="Courier New" pitchFamily="49" charset="0"/>
                <a:cs typeface="Courier New" pitchFamily="49" charset="0"/>
              </a:rPr>
              <a:t>xVal[t</a:t>
            </a:r>
            <a:r>
              <a:rPr lang="en-US" sz="1200" dirty="0">
                <a:latin typeface="Courier New" pitchFamily="49" charset="0"/>
                <a:cs typeface="Courier New" pitchFamily="49" charset="0"/>
              </a:rPr>
              <a:t>++]=readA2DValue(xPin);</a:t>
            </a:r>
          </a:p>
          <a:p>
            <a:endParaRPr lang="en-US" sz="1200" dirty="0">
              <a:latin typeface="Courier New" pitchFamily="49" charset="0"/>
              <a:cs typeface="Courier New" pitchFamily="49" charset="0"/>
            </a:endParaRPr>
          </a:p>
          <a:p>
            <a:r>
              <a:rPr lang="en-US" sz="1200" dirty="0">
                <a:latin typeface="Courier New" pitchFamily="49" charset="0"/>
                <a:cs typeface="Courier New" pitchFamily="49" charset="0"/>
              </a:rPr>
              <a:t>//look for changes in derivative </a:t>
            </a:r>
          </a:p>
          <a:p>
            <a:r>
              <a:rPr lang="en-US" sz="1200" dirty="0">
                <a:latin typeface="Courier New" pitchFamily="49" charset="0"/>
                <a:cs typeface="Courier New" pitchFamily="49" charset="0"/>
              </a:rPr>
              <a:t>if(((xVal[t]-xVal[t-1]) &gt;= 0 </a:t>
            </a:r>
          </a:p>
          <a:p>
            <a:r>
              <a:rPr lang="en-US" sz="1200" dirty="0">
                <a:latin typeface="Courier New" pitchFamily="49" charset="0"/>
                <a:cs typeface="Courier New" pitchFamily="49" charset="0"/>
              </a:rPr>
              <a:t>	&amp;&amp; (xVal[t-1]-xVal[t-2]) &lt; 0) ||</a:t>
            </a:r>
          </a:p>
          <a:p>
            <a:r>
              <a:rPr lang="en-US" sz="1200" dirty="0">
                <a:latin typeface="Courier New" pitchFamily="49" charset="0"/>
                <a:cs typeface="Courier New" pitchFamily="49" charset="0"/>
              </a:rPr>
              <a:t>   (((xVal[t]-xVal[t-1]) &lt; 0 </a:t>
            </a:r>
          </a:p>
          <a:p>
            <a:r>
              <a:rPr lang="en-US" sz="1200" dirty="0">
                <a:latin typeface="Courier New" pitchFamily="49" charset="0"/>
                <a:cs typeface="Courier New" pitchFamily="49" charset="0"/>
              </a:rPr>
              <a:t>	&amp;&amp; (xVal[t-1]-xVal[t-2]) &gt;= 0)) {</a:t>
            </a:r>
          </a:p>
          <a:p>
            <a:r>
              <a:rPr lang="en-US" sz="1200" dirty="0">
                <a:latin typeface="Courier New" pitchFamily="49" charset="0"/>
                <a:cs typeface="Courier New" pitchFamily="49" charset="0"/>
              </a:rPr>
              <a:t>  //peak detected</a:t>
            </a:r>
          </a:p>
          <a:p>
            <a:r>
              <a:rPr lang="en-US" sz="1200" dirty="0">
                <a:latin typeface="Courier New" pitchFamily="49" charset="0"/>
                <a:cs typeface="Courier New" pitchFamily="49" charset="0"/>
              </a:rPr>
              <a:t>  //send message</a:t>
            </a:r>
          </a:p>
          <a:p>
            <a:r>
              <a:rPr lang="en-US" sz="1200" dirty="0">
                <a:latin typeface="Courier New" pitchFamily="49" charset="0"/>
                <a:cs typeface="Courier New" pitchFamily="49" charset="0"/>
              </a:rPr>
              <a:t>  oscSendMessageInt("/x/peak",1);</a:t>
            </a:r>
          </a:p>
          <a:p>
            <a:r>
              <a:rPr lang="en-US" sz="1200" dirty="0">
                <a:latin typeface="Courier New" pitchFamily="49" charset="0"/>
                <a:cs typeface="Courier New" pitchFamily="49" charset="0"/>
              </a:rPr>
              <a:t>} else {</a:t>
            </a:r>
          </a:p>
          <a:p>
            <a:r>
              <a:rPr lang="en-US" sz="1200" dirty="0">
                <a:latin typeface="Courier New" pitchFamily="49" charset="0"/>
                <a:cs typeface="Courier New" pitchFamily="49" charset="0"/>
              </a:rPr>
              <a:t> //no peak</a:t>
            </a:r>
          </a:p>
          <a:p>
            <a:r>
              <a:rPr lang="en-US" sz="1200" dirty="0">
                <a:latin typeface="Courier New" pitchFamily="49" charset="0"/>
                <a:cs typeface="Courier New" pitchFamily="49" charset="0"/>
              </a:rPr>
              <a:t>} </a:t>
            </a:r>
          </a:p>
        </p:txBody>
      </p:sp>
      <p:sp>
        <p:nvSpPr>
          <p:cNvPr id="6" name="Rectangle 5"/>
          <p:cNvSpPr/>
          <p:nvPr/>
        </p:nvSpPr>
        <p:spPr bwMode="auto">
          <a:xfrm>
            <a:off x="5715000" y="1295400"/>
            <a:ext cx="3048000" cy="609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366" name="TextBox 6"/>
          <p:cNvSpPr txBox="1">
            <a:spLocks noChangeArrowheads="1"/>
          </p:cNvSpPr>
          <p:nvPr/>
        </p:nvSpPr>
        <p:spPr bwMode="auto">
          <a:xfrm>
            <a:off x="5638800" y="838200"/>
            <a:ext cx="2306638" cy="369888"/>
          </a:xfrm>
          <a:prstGeom prst="rect">
            <a:avLst/>
          </a:prstGeom>
          <a:noFill/>
          <a:ln w="9525">
            <a:noFill/>
            <a:miter lim="800000"/>
            <a:headEnd/>
            <a:tailEnd/>
          </a:ln>
        </p:spPr>
        <p:txBody>
          <a:bodyPr wrap="none">
            <a:spAutoFit/>
          </a:bodyPr>
          <a:lstStyle/>
          <a:p>
            <a:r>
              <a:rPr lang="en-US">
                <a:solidFill>
                  <a:srgbClr val="FFFFFF"/>
                </a:solidFill>
              </a:rPr>
              <a:t>Accelerometer X axis</a:t>
            </a:r>
          </a:p>
        </p:txBody>
      </p:sp>
      <p:sp>
        <p:nvSpPr>
          <p:cNvPr id="15367" name="Freeform 7"/>
          <p:cNvSpPr>
            <a:spLocks noChangeArrowheads="1"/>
          </p:cNvSpPr>
          <p:nvPr/>
        </p:nvSpPr>
        <p:spPr bwMode="auto">
          <a:xfrm>
            <a:off x="5710238" y="1398588"/>
            <a:ext cx="3048000" cy="371475"/>
          </a:xfrm>
          <a:custGeom>
            <a:avLst/>
            <a:gdLst>
              <a:gd name="T0" fmla="*/ 0 w 3048000"/>
              <a:gd name="T1" fmla="*/ 189406 h 371642"/>
              <a:gd name="T2" fmla="*/ 288758 w 3048000"/>
              <a:gd name="T3" fmla="*/ 29345 h 371642"/>
              <a:gd name="T4" fmla="*/ 529390 w 3048000"/>
              <a:gd name="T5" fmla="*/ 285443 h 371642"/>
              <a:gd name="T6" fmla="*/ 1187116 w 3048000"/>
              <a:gd name="T7" fmla="*/ 45352 h 371642"/>
              <a:gd name="T8" fmla="*/ 1299411 w 3048000"/>
              <a:gd name="T9" fmla="*/ 365473 h 371642"/>
              <a:gd name="T10" fmla="*/ 1475874 w 3048000"/>
              <a:gd name="T11" fmla="*/ 13338 h 371642"/>
              <a:gd name="T12" fmla="*/ 1652337 w 3048000"/>
              <a:gd name="T13" fmla="*/ 285443 h 371642"/>
              <a:gd name="T14" fmla="*/ 1684422 w 3048000"/>
              <a:gd name="T15" fmla="*/ 221416 h 371642"/>
              <a:gd name="T16" fmla="*/ 1941095 w 3048000"/>
              <a:gd name="T17" fmla="*/ 13338 h 371642"/>
              <a:gd name="T18" fmla="*/ 2454442 w 3048000"/>
              <a:gd name="T19" fmla="*/ 285443 h 371642"/>
              <a:gd name="T20" fmla="*/ 2759242 w 3048000"/>
              <a:gd name="T21" fmla="*/ 109376 h 371642"/>
              <a:gd name="T22" fmla="*/ 3048000 w 3048000"/>
              <a:gd name="T23" fmla="*/ 125383 h 37164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048000"/>
              <a:gd name="T37" fmla="*/ 0 h 371642"/>
              <a:gd name="T38" fmla="*/ 3048000 w 3048000"/>
              <a:gd name="T39" fmla="*/ 371642 h 37164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048000" h="371642">
                <a:moveTo>
                  <a:pt x="0" y="189831"/>
                </a:moveTo>
                <a:cubicBezTo>
                  <a:pt x="100263" y="101599"/>
                  <a:pt x="200526" y="13368"/>
                  <a:pt x="288758" y="29410"/>
                </a:cubicBezTo>
                <a:cubicBezTo>
                  <a:pt x="376990" y="45452"/>
                  <a:pt x="379664" y="283410"/>
                  <a:pt x="529390" y="286084"/>
                </a:cubicBezTo>
                <a:cubicBezTo>
                  <a:pt x="679116" y="288758"/>
                  <a:pt x="1058779" y="32084"/>
                  <a:pt x="1187116" y="45452"/>
                </a:cubicBezTo>
                <a:cubicBezTo>
                  <a:pt x="1315453" y="58821"/>
                  <a:pt x="1251285" y="371642"/>
                  <a:pt x="1299411" y="366295"/>
                </a:cubicBezTo>
                <a:cubicBezTo>
                  <a:pt x="1347537" y="360948"/>
                  <a:pt x="1417053" y="26736"/>
                  <a:pt x="1475874" y="13368"/>
                </a:cubicBezTo>
                <a:cubicBezTo>
                  <a:pt x="1534695" y="0"/>
                  <a:pt x="1617579" y="251326"/>
                  <a:pt x="1652337" y="286084"/>
                </a:cubicBezTo>
                <a:cubicBezTo>
                  <a:pt x="1687095" y="320842"/>
                  <a:pt x="1636296" y="267369"/>
                  <a:pt x="1684422" y="221916"/>
                </a:cubicBezTo>
                <a:cubicBezTo>
                  <a:pt x="1732548" y="176463"/>
                  <a:pt x="1812758" y="2673"/>
                  <a:pt x="1941095" y="13368"/>
                </a:cubicBezTo>
                <a:cubicBezTo>
                  <a:pt x="2069432" y="24063"/>
                  <a:pt x="2318085" y="270042"/>
                  <a:pt x="2454443" y="286084"/>
                </a:cubicBezTo>
                <a:cubicBezTo>
                  <a:pt x="2590801" y="302126"/>
                  <a:pt x="2660317" y="136358"/>
                  <a:pt x="2759243" y="109621"/>
                </a:cubicBezTo>
                <a:cubicBezTo>
                  <a:pt x="2858169" y="82884"/>
                  <a:pt x="3013242" y="122989"/>
                  <a:pt x="3048000" y="125663"/>
                </a:cubicBezTo>
              </a:path>
            </a:pathLst>
          </a:custGeom>
          <a:noFill/>
          <a:ln w="9525" algn="ctr">
            <a:solidFill>
              <a:schemeClr val="tx1"/>
            </a:solidFill>
            <a:round/>
            <a:headEnd/>
            <a:tailEnd/>
          </a:ln>
        </p:spPr>
        <p:txBody>
          <a:bodyPr/>
          <a:lstStyle/>
          <a:p>
            <a:endParaRPr lang="en-US"/>
          </a:p>
        </p:txBody>
      </p:sp>
      <p:sp>
        <p:nvSpPr>
          <p:cNvPr id="9" name="Rectangle 8"/>
          <p:cNvSpPr/>
          <p:nvPr/>
        </p:nvSpPr>
        <p:spPr bwMode="auto">
          <a:xfrm>
            <a:off x="5715000" y="2438400"/>
            <a:ext cx="3048000" cy="609600"/>
          </a:xfrm>
          <a:prstGeom prst="rect">
            <a:avLst/>
          </a:prstGeom>
          <a:noFill/>
          <a:ln w="9525" cap="flat" cmpd="sng" algn="ctr">
            <a:solidFill>
              <a:schemeClr val="tx1"/>
            </a:solidFill>
            <a:prstDash val="solid"/>
            <a:round/>
            <a:headEnd type="none" w="med" len="med"/>
            <a:tailEnd type="none" w="med" len="med"/>
          </a:ln>
          <a:effectLst/>
        </p:spPr>
        <p:txBody>
          <a:bodyPr/>
          <a:lstStyle/>
          <a:p>
            <a:pPr>
              <a:defRPr/>
            </a:pPr>
            <a:endParaRPr lang="en-US"/>
          </a:p>
        </p:txBody>
      </p:sp>
      <p:sp>
        <p:nvSpPr>
          <p:cNvPr id="15369" name="TextBox 9"/>
          <p:cNvSpPr txBox="1">
            <a:spLocks noChangeArrowheads="1"/>
          </p:cNvSpPr>
          <p:nvPr/>
        </p:nvSpPr>
        <p:spPr bwMode="auto">
          <a:xfrm>
            <a:off x="5638800" y="1981200"/>
            <a:ext cx="2311400" cy="369888"/>
          </a:xfrm>
          <a:prstGeom prst="rect">
            <a:avLst/>
          </a:prstGeom>
          <a:noFill/>
          <a:ln w="9525">
            <a:noFill/>
            <a:miter lim="800000"/>
            <a:headEnd/>
            <a:tailEnd/>
          </a:ln>
        </p:spPr>
        <p:txBody>
          <a:bodyPr wrap="none">
            <a:spAutoFit/>
          </a:bodyPr>
          <a:lstStyle/>
          <a:p>
            <a:r>
              <a:rPr lang="en-US">
                <a:solidFill>
                  <a:srgbClr val="FFFFFF"/>
                </a:solidFill>
              </a:rPr>
              <a:t>Accelerometer Y axis</a:t>
            </a:r>
          </a:p>
        </p:txBody>
      </p:sp>
      <p:sp>
        <p:nvSpPr>
          <p:cNvPr id="15370" name="Freeform 11"/>
          <p:cNvSpPr>
            <a:spLocks noChangeArrowheads="1"/>
          </p:cNvSpPr>
          <p:nvPr/>
        </p:nvSpPr>
        <p:spPr bwMode="auto">
          <a:xfrm>
            <a:off x="5743575" y="2513013"/>
            <a:ext cx="3201988" cy="412750"/>
          </a:xfrm>
          <a:custGeom>
            <a:avLst/>
            <a:gdLst>
              <a:gd name="T0" fmla="*/ 0 w 3203073"/>
              <a:gd name="T1" fmla="*/ 216515 h 411746"/>
              <a:gd name="T2" fmla="*/ 160151 w 3203073"/>
              <a:gd name="T3" fmla="*/ 135321 h 411746"/>
              <a:gd name="T4" fmla="*/ 336314 w 3203073"/>
              <a:gd name="T5" fmla="*/ 167798 h 411746"/>
              <a:gd name="T6" fmla="*/ 496465 w 3203073"/>
              <a:gd name="T7" fmla="*/ 248992 h 411746"/>
              <a:gd name="T8" fmla="*/ 640599 w 3203073"/>
              <a:gd name="T9" fmla="*/ 200276 h 411746"/>
              <a:gd name="T10" fmla="*/ 800750 w 3203073"/>
              <a:gd name="T11" fmla="*/ 151560 h 411746"/>
              <a:gd name="T12" fmla="*/ 1089019 w 3203073"/>
              <a:gd name="T13" fmla="*/ 232753 h 411746"/>
              <a:gd name="T14" fmla="*/ 1233155 w 3203073"/>
              <a:gd name="T15" fmla="*/ 281469 h 411746"/>
              <a:gd name="T16" fmla="*/ 1393304 w 3203073"/>
              <a:gd name="T17" fmla="*/ 248992 h 411746"/>
              <a:gd name="T18" fmla="*/ 1521424 w 3203073"/>
              <a:gd name="T19" fmla="*/ 378901 h 411746"/>
              <a:gd name="T20" fmla="*/ 1665559 w 3203073"/>
              <a:gd name="T21" fmla="*/ 21651 h 411746"/>
              <a:gd name="T22" fmla="*/ 1809693 w 3203073"/>
              <a:gd name="T23" fmla="*/ 411378 h 411746"/>
              <a:gd name="T24" fmla="*/ 1905783 w 3203073"/>
              <a:gd name="T25" fmla="*/ 5412 h 411746"/>
              <a:gd name="T26" fmla="*/ 2097960 w 3203073"/>
              <a:gd name="T27" fmla="*/ 378901 h 411746"/>
              <a:gd name="T28" fmla="*/ 2178037 w 3203073"/>
              <a:gd name="T29" fmla="*/ 37889 h 411746"/>
              <a:gd name="T30" fmla="*/ 2274126 w 3203073"/>
              <a:gd name="T31" fmla="*/ 248992 h 411746"/>
              <a:gd name="T32" fmla="*/ 2402245 w 3203073"/>
              <a:gd name="T33" fmla="*/ 167798 h 411746"/>
              <a:gd name="T34" fmla="*/ 2514351 w 3203073"/>
              <a:gd name="T35" fmla="*/ 200276 h 411746"/>
              <a:gd name="T36" fmla="*/ 2834648 w 3203073"/>
              <a:gd name="T37" fmla="*/ 184037 h 411746"/>
              <a:gd name="T38" fmla="*/ 3010813 w 3203073"/>
              <a:gd name="T39" fmla="*/ 184037 h 41174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203073"/>
              <a:gd name="T61" fmla="*/ 0 h 411746"/>
              <a:gd name="T62" fmla="*/ 3203073 w 3203073"/>
              <a:gd name="T63" fmla="*/ 411746 h 41174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203073" h="411746">
                <a:moveTo>
                  <a:pt x="0" y="213894"/>
                </a:moveTo>
                <a:cubicBezTo>
                  <a:pt x="52137" y="177799"/>
                  <a:pt x="104274" y="141704"/>
                  <a:pt x="160421" y="133683"/>
                </a:cubicBezTo>
                <a:cubicBezTo>
                  <a:pt x="216568" y="125662"/>
                  <a:pt x="280737" y="147052"/>
                  <a:pt x="336884" y="165768"/>
                </a:cubicBezTo>
                <a:cubicBezTo>
                  <a:pt x="393031" y="184484"/>
                  <a:pt x="446505" y="240631"/>
                  <a:pt x="497305" y="245978"/>
                </a:cubicBezTo>
                <a:cubicBezTo>
                  <a:pt x="548105" y="251325"/>
                  <a:pt x="590884" y="213894"/>
                  <a:pt x="641684" y="197852"/>
                </a:cubicBezTo>
                <a:cubicBezTo>
                  <a:pt x="692484" y="181810"/>
                  <a:pt x="727242" y="144378"/>
                  <a:pt x="802105" y="149725"/>
                </a:cubicBezTo>
                <a:cubicBezTo>
                  <a:pt x="876968" y="155072"/>
                  <a:pt x="1018674" y="208547"/>
                  <a:pt x="1090863" y="229936"/>
                </a:cubicBezTo>
                <a:cubicBezTo>
                  <a:pt x="1163052" y="251325"/>
                  <a:pt x="1184442" y="275388"/>
                  <a:pt x="1235242" y="278062"/>
                </a:cubicBezTo>
                <a:cubicBezTo>
                  <a:pt x="1286042" y="280736"/>
                  <a:pt x="1347537" y="229936"/>
                  <a:pt x="1395663" y="245978"/>
                </a:cubicBezTo>
                <a:cubicBezTo>
                  <a:pt x="1443789" y="262020"/>
                  <a:pt x="1478547" y="411746"/>
                  <a:pt x="1524000" y="374315"/>
                </a:cubicBezTo>
                <a:cubicBezTo>
                  <a:pt x="1569453" y="336884"/>
                  <a:pt x="1620253" y="16042"/>
                  <a:pt x="1668379" y="21389"/>
                </a:cubicBezTo>
                <a:cubicBezTo>
                  <a:pt x="1716505" y="26736"/>
                  <a:pt x="1772653" y="409073"/>
                  <a:pt x="1812758" y="406399"/>
                </a:cubicBezTo>
                <a:cubicBezTo>
                  <a:pt x="1852863" y="403725"/>
                  <a:pt x="1860884" y="10694"/>
                  <a:pt x="1909010" y="5347"/>
                </a:cubicBezTo>
                <a:cubicBezTo>
                  <a:pt x="1957136" y="0"/>
                  <a:pt x="2056062" y="368968"/>
                  <a:pt x="2101515" y="374315"/>
                </a:cubicBezTo>
                <a:cubicBezTo>
                  <a:pt x="2146968" y="379662"/>
                  <a:pt x="2152315" y="58821"/>
                  <a:pt x="2181726" y="37431"/>
                </a:cubicBezTo>
                <a:cubicBezTo>
                  <a:pt x="2211137" y="16042"/>
                  <a:pt x="2240548" y="224589"/>
                  <a:pt x="2277979" y="245978"/>
                </a:cubicBezTo>
                <a:cubicBezTo>
                  <a:pt x="2315410" y="267367"/>
                  <a:pt x="2366210" y="173789"/>
                  <a:pt x="2406315" y="165768"/>
                </a:cubicBezTo>
                <a:cubicBezTo>
                  <a:pt x="2446420" y="157747"/>
                  <a:pt x="2446421" y="195178"/>
                  <a:pt x="2518610" y="197852"/>
                </a:cubicBezTo>
                <a:cubicBezTo>
                  <a:pt x="2590799" y="200526"/>
                  <a:pt x="2756568" y="184484"/>
                  <a:pt x="2839452" y="181810"/>
                </a:cubicBezTo>
                <a:cubicBezTo>
                  <a:pt x="2922336" y="179136"/>
                  <a:pt x="3203073" y="80210"/>
                  <a:pt x="3015915" y="181810"/>
                </a:cubicBezTo>
              </a:path>
            </a:pathLst>
          </a:custGeom>
          <a:noFill/>
          <a:ln w="9525" algn="ctr">
            <a:solidFill>
              <a:schemeClr val="tx1"/>
            </a:solidFill>
            <a:round/>
            <a:headEnd/>
            <a:tailEnd/>
          </a:ln>
        </p:spPr>
        <p:txBody>
          <a:bodyPr/>
          <a:lstStyle/>
          <a:p>
            <a:endParaRPr lang="en-US"/>
          </a:p>
        </p:txBody>
      </p:sp>
      <p:cxnSp>
        <p:nvCxnSpPr>
          <p:cNvPr id="16" name="Straight Arrow Connector 15"/>
          <p:cNvCxnSpPr/>
          <p:nvPr/>
        </p:nvCxnSpPr>
        <p:spPr bwMode="auto">
          <a:xfrm flipV="1">
            <a:off x="3657600" y="2743200"/>
            <a:ext cx="1600200" cy="1066800"/>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cxnSp>
        <p:nvCxnSpPr>
          <p:cNvPr id="17" name="Straight Arrow Connector 16"/>
          <p:cNvCxnSpPr/>
          <p:nvPr/>
        </p:nvCxnSpPr>
        <p:spPr bwMode="auto">
          <a:xfrm>
            <a:off x="3657600" y="3810000"/>
            <a:ext cx="1524000" cy="1066800"/>
          </a:xfrm>
          <a:prstGeom prst="straightConnector1">
            <a:avLst/>
          </a:prstGeom>
          <a:solidFill>
            <a:schemeClr val="accent1"/>
          </a:solidFill>
          <a:ln w="76200" cap="flat" cmpd="sng" algn="ctr">
            <a:solidFill>
              <a:schemeClr val="tx1"/>
            </a:solidFill>
            <a:prstDash val="solid"/>
            <a:round/>
            <a:headEnd type="none" w="med" len="med"/>
            <a:tailEnd type="arrow"/>
          </a:ln>
          <a:effectLst/>
        </p:spPr>
      </p:cxn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Isn’t all machine learning example-based ?</a:t>
            </a:r>
            <a:endParaRPr lang="en-US" dirty="0"/>
          </a:p>
        </p:txBody>
      </p:sp>
      <p:sp>
        <p:nvSpPr>
          <p:cNvPr id="4" name="Content Placeholder 3"/>
          <p:cNvSpPr>
            <a:spLocks noGrp="1"/>
          </p:cNvSpPr>
          <p:nvPr>
            <p:ph idx="1"/>
          </p:nvPr>
        </p:nvSpPr>
        <p:spPr>
          <a:xfrm>
            <a:off x="838200" y="2159000"/>
            <a:ext cx="8007350" cy="4241800"/>
          </a:xfrm>
        </p:spPr>
        <p:txBody>
          <a:bodyPr/>
          <a:lstStyle/>
          <a:p>
            <a:r>
              <a:rPr lang="en-US" sz="2800" dirty="0" smtClean="0"/>
              <a:t>Yes, algorithms enable demonstration-based authoring,  but are only the backend.</a:t>
            </a:r>
          </a:p>
          <a:p>
            <a:r>
              <a:rPr lang="en-US" sz="2800" dirty="0" smtClean="0"/>
              <a:t>What are appropriate interaction techniques that make real-time demonstration and testing feasible for designers?</a:t>
            </a:r>
          </a:p>
          <a:p>
            <a:r>
              <a:rPr lang="en-US" sz="2800" dirty="0" smtClean="0"/>
              <a:t>Insight: Combine recognition and direct manipulation to leverage the designer’s knowledge</a:t>
            </a:r>
            <a:endParaRPr lang="en-US" sz="280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25</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Interfaces for </a:t>
            </a:r>
            <a:br>
              <a:rPr lang="en-US" sz="3200" dirty="0" smtClean="0"/>
            </a:br>
            <a:r>
              <a:rPr lang="en-US" sz="3200" dirty="0" smtClean="0"/>
              <a:t>Programming by Demonstration</a:t>
            </a:r>
            <a:endParaRPr lang="en-US" sz="32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26</a:t>
            </a:fld>
            <a:endParaRPr lang="en-US"/>
          </a:p>
        </p:txBody>
      </p:sp>
      <p:pic>
        <p:nvPicPr>
          <p:cNvPr id="9" name="Picture 8"/>
          <p:cNvPicPr>
            <a:picLocks noChangeAspect="1"/>
          </p:cNvPicPr>
          <p:nvPr/>
        </p:nvPicPr>
        <p:blipFill>
          <a:blip r:embed="rId3"/>
          <a:srcRect l="30790" b="5825"/>
          <a:stretch>
            <a:fillRect/>
          </a:stretch>
        </p:blipFill>
        <p:spPr>
          <a:xfrm>
            <a:off x="493455" y="1998134"/>
            <a:ext cx="3748804" cy="2912534"/>
          </a:xfrm>
          <a:prstGeom prst="roundRect">
            <a:avLst>
              <a:gd name="adj" fmla="val 4811"/>
            </a:avLst>
          </a:prstGeom>
        </p:spPr>
      </p:pic>
      <p:sp>
        <p:nvSpPr>
          <p:cNvPr id="10" name="TextBox 9"/>
          <p:cNvSpPr txBox="1"/>
          <p:nvPr/>
        </p:nvSpPr>
        <p:spPr bwMode="auto">
          <a:xfrm>
            <a:off x="499533" y="5061578"/>
            <a:ext cx="2826415"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Crayons, Fails, CHI 2003</a:t>
            </a:r>
          </a:p>
        </p:txBody>
      </p:sp>
      <p:sp>
        <p:nvSpPr>
          <p:cNvPr id="11" name="TextBox 10"/>
          <p:cNvSpPr txBox="1"/>
          <p:nvPr/>
        </p:nvSpPr>
        <p:spPr bwMode="auto">
          <a:xfrm>
            <a:off x="5087017" y="2844800"/>
            <a:ext cx="3123391" cy="1200329"/>
          </a:xfrm>
          <a:prstGeom prst="rect">
            <a:avLst/>
          </a:prstGeom>
          <a:noFill/>
          <a:ln w="9525">
            <a:noFill/>
            <a:miter lim="800000"/>
            <a:headEnd/>
            <a:tailEnd/>
          </a:ln>
          <a:effectLst/>
        </p:spPr>
        <p:txBody>
          <a:bodyPr wrap="none" rtlCol="0">
            <a:spAutoFit/>
          </a:bodyPr>
          <a:lstStyle/>
          <a:p>
            <a:pPr eaLnBrk="0" hangingPunct="0">
              <a:spcBef>
                <a:spcPct val="50000"/>
              </a:spcBef>
            </a:pPr>
            <a:r>
              <a:rPr lang="en-US" b="0" dirty="0" smtClean="0"/>
              <a:t>Also: </a:t>
            </a:r>
            <a:br>
              <a:rPr lang="en-US" b="0" dirty="0" smtClean="0"/>
            </a:br>
            <a:r>
              <a:rPr lang="en-US" b="0" dirty="0" err="1" smtClean="0"/>
              <a:t>Flexigesture</a:t>
            </a:r>
            <a:r>
              <a:rPr lang="en-US" b="0" dirty="0" smtClean="0"/>
              <a:t>, Merrill, CHI 2005</a:t>
            </a:r>
            <a:br>
              <a:rPr lang="en-US" b="0" dirty="0" smtClean="0"/>
            </a:br>
            <a:r>
              <a:rPr lang="en-US" b="0" dirty="0" smtClean="0"/>
              <a:t>a </a:t>
            </a:r>
            <a:r>
              <a:rPr lang="en-US" b="0" dirty="0" err="1" smtClean="0"/>
              <a:t>CAPella</a:t>
            </a:r>
            <a:r>
              <a:rPr lang="en-US" b="0" dirty="0" smtClean="0"/>
              <a:t>, </a:t>
            </a:r>
            <a:r>
              <a:rPr lang="en-US" b="0" dirty="0" err="1" smtClean="0"/>
              <a:t>Dey</a:t>
            </a:r>
            <a:r>
              <a:rPr lang="en-US" b="0" dirty="0" smtClean="0"/>
              <a:t>, CHI 2004</a:t>
            </a:r>
            <a:br>
              <a:rPr lang="en-US" b="0" dirty="0" smtClean="0"/>
            </a:br>
            <a:r>
              <a:rPr lang="en-US" b="0" dirty="0" smtClean="0"/>
              <a:t>Monet, Li, UIST 2005</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1"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2"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3"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2535" name="Rectangle 14"/>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smtClean="0">
                <a:solidFill>
                  <a:srgbClr val="FFFFCC"/>
                </a:solidFill>
                <a:ea typeface="굴림" pitchFamily="34" charset="-127"/>
              </a:rPr>
              <a:t>Authoring by Demonstration</a:t>
            </a:r>
            <a:endParaRPr lang="en-US" altLang="ko-KR" sz="4400" dirty="0">
              <a:solidFill>
                <a:srgbClr val="FFFFCC"/>
              </a:solidFill>
              <a:ea typeface="굴림" pitchFamily="34" charset="-127"/>
            </a:endParaRPr>
          </a:p>
        </p:txBody>
      </p:sp>
      <p:sp>
        <p:nvSpPr>
          <p:cNvPr id="10" name="Text Box 17"/>
          <p:cNvSpPr txBox="1">
            <a:spLocks noChangeArrowheads="1"/>
          </p:cNvSpPr>
          <p:nvPr/>
        </p:nvSpPr>
        <p:spPr bwMode="auto">
          <a:xfrm>
            <a:off x="304800" y="6183313"/>
            <a:ext cx="1182183" cy="369332"/>
          </a:xfrm>
          <a:prstGeom prst="rect">
            <a:avLst/>
          </a:prstGeom>
          <a:noFill/>
          <a:ln w="9525">
            <a:noFill/>
            <a:miter lim="800000"/>
            <a:headEnd/>
            <a:tailEnd/>
          </a:ln>
        </p:spPr>
        <p:txBody>
          <a:bodyPr wrap="none">
            <a:spAutoFit/>
          </a:bodyPr>
          <a:lstStyle/>
          <a:p>
            <a:r>
              <a:rPr lang="en-US" b="0" dirty="0" smtClean="0">
                <a:solidFill>
                  <a:schemeClr val="bg1"/>
                </a:solidFill>
              </a:rPr>
              <a:t>[</a:t>
            </a:r>
            <a:r>
              <a:rPr lang="en-US" b="0" dirty="0" smtClean="0">
                <a:solidFill>
                  <a:schemeClr val="bg1"/>
                </a:solidFill>
                <a:latin typeface="Neutra Text SC" pitchFamily="50" charset="0"/>
              </a:rPr>
              <a:t>chi</a:t>
            </a:r>
            <a:r>
              <a:rPr lang="en-US" b="0" dirty="0" smtClean="0">
                <a:solidFill>
                  <a:schemeClr val="bg1"/>
                </a:solidFill>
              </a:rPr>
              <a:t> 2007]</a:t>
            </a:r>
            <a:endParaRPr lang="en-US" b="0" dirty="0">
              <a:solidFill>
                <a:schemeClr val="bg1"/>
              </a:solidFill>
            </a:endParaRPr>
          </a:p>
        </p:txBody>
      </p:sp>
      <p:pic>
        <p:nvPicPr>
          <p:cNvPr id="9" name="exemplar-walkthrough-2009.mov">
            <a:hlinkClick r:id="" action="ppaction://media"/>
          </p:cNvPr>
          <p:cNvPicPr/>
          <p:nvPr>
            <a:videoFile r:link="rId1"/>
          </p:nvPr>
        </p:nvPicPr>
        <p:blipFill>
          <a:blip r:embed="rId4"/>
          <a:stretch>
            <a:fillRect/>
          </a:stretch>
        </p:blipFill>
        <p:spPr>
          <a:xfrm>
            <a:off x="0" y="10731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5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Thresholds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28</a:t>
            </a:fld>
            <a:endParaRPr lang="en-US"/>
          </a:p>
        </p:txBody>
      </p:sp>
      <p:pic>
        <p:nvPicPr>
          <p:cNvPr id="5" name="exemplar-thresholds-with-overlays-a.mov">
            <a:hlinkClick r:id="" action="ppaction://media"/>
          </p:cNvPr>
          <p:cNvPicPr/>
          <p:nvPr>
            <a:videoFile r:link="rId1"/>
          </p:nvPr>
        </p:nvPicPr>
        <p:blipFill>
          <a:blip r:embed="rId4"/>
          <a:stretch>
            <a:fillRect/>
          </a:stretch>
        </p:blipFill>
        <p:spPr>
          <a:xfrm>
            <a:off x="0" y="13017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Thresholds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29</a:t>
            </a:fld>
            <a:endParaRPr lang="en-US"/>
          </a:p>
        </p:txBody>
      </p:sp>
      <p:pic>
        <p:nvPicPr>
          <p:cNvPr id="6" name="exemplar-thresholds-with-overlays-b.mov">
            <a:hlinkClick r:id="" action="ppaction://media"/>
          </p:cNvPr>
          <p:cNvPicPr/>
          <p:nvPr>
            <a:videoFile r:link="rId1"/>
          </p:nvPr>
        </p:nvPicPr>
        <p:blipFill>
          <a:blip r:embed="rId4"/>
          <a:stretch>
            <a:fillRect/>
          </a:stretch>
        </p:blipFill>
        <p:spPr>
          <a:xfrm>
            <a:off x="0" y="130810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8366"/>
            <a:ext cx="8385175" cy="1022350"/>
          </a:xfrm>
        </p:spPr>
        <p:txBody>
          <a:bodyPr/>
          <a:lstStyle/>
          <a:p>
            <a:r>
              <a:rPr lang="en-US" sz="4000" dirty="0" smtClean="0"/>
              <a:t>Prototyping</a:t>
            </a:r>
            <a:r>
              <a:rPr lang="en-US" sz="4000" b="0" dirty="0" smtClean="0"/>
              <a:t> is the central activity</a:t>
            </a:r>
            <a:br>
              <a:rPr lang="en-US" sz="4000" b="0" dirty="0" smtClean="0"/>
            </a:br>
            <a:r>
              <a:rPr lang="en-US" sz="4000" b="0" dirty="0" smtClean="0"/>
              <a:t>that structures the design process.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3</a:t>
            </a:fld>
            <a:endParaRPr lang="en-US"/>
          </a:p>
        </p:txBody>
      </p:sp>
      <p:sp>
        <p:nvSpPr>
          <p:cNvPr id="7" name="TextBox 6"/>
          <p:cNvSpPr txBox="1"/>
          <p:nvPr/>
        </p:nvSpPr>
        <p:spPr bwMode="auto">
          <a:xfrm>
            <a:off x="1148676" y="5198539"/>
            <a:ext cx="7045518" cy="1169551"/>
          </a:xfrm>
          <a:prstGeom prst="rect">
            <a:avLst/>
          </a:prstGeom>
          <a:noFill/>
          <a:ln w="9525">
            <a:noFill/>
            <a:miter lim="800000"/>
            <a:headEnd/>
            <a:tailEnd/>
          </a:ln>
          <a:effectLst/>
        </p:spPr>
        <p:txBody>
          <a:bodyPr wrap="none" rtlCol="0">
            <a:spAutoFit/>
          </a:bodyPr>
          <a:lstStyle/>
          <a:p>
            <a:pPr algn="r">
              <a:spcBef>
                <a:spcPct val="50000"/>
              </a:spcBef>
            </a:pPr>
            <a:r>
              <a:rPr lang="en-US" sz="1400" b="0" dirty="0" smtClean="0"/>
              <a:t>Lawson, How Designers Think, Architectural Press</a:t>
            </a:r>
            <a:br>
              <a:rPr lang="en-US" sz="1400" b="0" dirty="0" smtClean="0"/>
            </a:br>
            <a:r>
              <a:rPr lang="en-US" sz="1400" b="0" dirty="0" smtClean="0"/>
              <a:t>Cross, </a:t>
            </a:r>
            <a:r>
              <a:rPr lang="en-US" sz="1400" b="0" dirty="0" err="1" smtClean="0"/>
              <a:t>Designerly</a:t>
            </a:r>
            <a:r>
              <a:rPr lang="en-US" sz="1400" b="0" dirty="0" smtClean="0"/>
              <a:t> Ways of Knowing, Springer </a:t>
            </a:r>
            <a:br>
              <a:rPr lang="en-US" sz="1400" b="0" dirty="0" smtClean="0"/>
            </a:br>
            <a:r>
              <a:rPr lang="en-US" sz="1400" b="0" dirty="0" smtClean="0"/>
              <a:t>Schrage, Serious Play, HBS Press</a:t>
            </a:r>
            <a:br>
              <a:rPr lang="en-US" sz="1400" b="0" dirty="0" smtClean="0"/>
            </a:br>
            <a:r>
              <a:rPr lang="en-US" sz="1400" b="0" dirty="0" err="1" smtClean="0"/>
              <a:t>Moggridge</a:t>
            </a:r>
            <a:r>
              <a:rPr lang="en-US" sz="1400" b="0" dirty="0" smtClean="0"/>
              <a:t>, Designing Interactions, MIT Press</a:t>
            </a:r>
            <a:br>
              <a:rPr lang="en-US" sz="1400" b="0" dirty="0" smtClean="0"/>
            </a:br>
            <a:r>
              <a:rPr lang="en-US" sz="1400" b="0" dirty="0" smtClean="0"/>
              <a:t>Buxton, Sketching User Experiences, Morgan Kaufmann</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Generalization: Patterns</a:t>
            </a:r>
            <a:endParaRPr lang="en-US"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30</a:t>
            </a:fld>
            <a:endParaRPr lang="en-US"/>
          </a:p>
        </p:txBody>
      </p:sp>
      <p:pic>
        <p:nvPicPr>
          <p:cNvPr id="4" name="exemplar-pattern-reco-overlays.mov">
            <a:hlinkClick r:id="" action="ppaction://media"/>
          </p:cNvPr>
          <p:cNvPicPr/>
          <p:nvPr>
            <a:videoFile r:link="rId1"/>
          </p:nvPr>
        </p:nvPicPr>
        <p:blipFill>
          <a:blip r:embed="rId4"/>
          <a:stretch>
            <a:fillRect/>
          </a:stretch>
        </p:blipFill>
        <p:spPr>
          <a:xfrm>
            <a:off x="0" y="13271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7"/>
          <p:cNvSpPr txBox="1">
            <a:spLocks noChangeArrowheads="1"/>
          </p:cNvSpPr>
          <p:nvPr/>
        </p:nvSpPr>
        <p:spPr bwMode="auto">
          <a:xfrm>
            <a:off x="6934200" y="6324600"/>
            <a:ext cx="1925638" cy="304800"/>
          </a:xfrm>
          <a:prstGeom prst="rect">
            <a:avLst/>
          </a:prstGeom>
          <a:noFill/>
          <a:ln w="9525">
            <a:noFill/>
            <a:miter lim="800000"/>
            <a:headEnd/>
            <a:tailEnd/>
          </a:ln>
        </p:spPr>
        <p:txBody>
          <a:bodyPr wrap="none">
            <a:spAutoFit/>
          </a:bodyPr>
          <a:lstStyle/>
          <a:p>
            <a:r>
              <a:rPr lang="en-US" sz="1400" b="0">
                <a:solidFill>
                  <a:srgbClr val="DDDDDD"/>
                </a:solidFill>
              </a:rPr>
              <a:t>[Sakoe, H. Chiba, S. ‘78]</a:t>
            </a:r>
          </a:p>
        </p:txBody>
      </p:sp>
      <p:sp>
        <p:nvSpPr>
          <p:cNvPr id="35843" name="Rectangle 9"/>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chemeClr val="tx2"/>
                </a:solidFill>
                <a:ea typeface="굴림" pitchFamily="34" charset="-127"/>
              </a:rPr>
              <a:t>Dynamic Time Warping</a:t>
            </a:r>
          </a:p>
        </p:txBody>
      </p:sp>
      <p:sp>
        <p:nvSpPr>
          <p:cNvPr id="35844" name="Rectangle 16"/>
          <p:cNvSpPr>
            <a:spLocks noChangeArrowheads="1"/>
          </p:cNvSpPr>
          <p:nvPr/>
        </p:nvSpPr>
        <p:spPr bwMode="auto">
          <a:xfrm>
            <a:off x="381000" y="1143000"/>
            <a:ext cx="5334000" cy="1447800"/>
          </a:xfrm>
          <a:prstGeom prst="rect">
            <a:avLst/>
          </a:prstGeom>
          <a:solidFill>
            <a:schemeClr val="bg1"/>
          </a:solidFill>
          <a:ln w="9525" algn="ctr">
            <a:solidFill>
              <a:schemeClr val="tx1"/>
            </a:solidFill>
            <a:round/>
            <a:headEnd/>
            <a:tailEnd/>
          </a:ln>
        </p:spPr>
        <p:txBody>
          <a:bodyPr/>
          <a:lstStyle/>
          <a:p>
            <a:endParaRPr lang="en-US"/>
          </a:p>
        </p:txBody>
      </p:sp>
      <p:sp>
        <p:nvSpPr>
          <p:cNvPr id="35845" name="Rectangle 20"/>
          <p:cNvSpPr>
            <a:spLocks noChangeArrowheads="1"/>
          </p:cNvSpPr>
          <p:nvPr/>
        </p:nvSpPr>
        <p:spPr bwMode="auto">
          <a:xfrm>
            <a:off x="2362200" y="1143000"/>
            <a:ext cx="1676400" cy="1447800"/>
          </a:xfrm>
          <a:prstGeom prst="rect">
            <a:avLst/>
          </a:prstGeom>
          <a:solidFill>
            <a:schemeClr val="tx2">
              <a:alpha val="40000"/>
            </a:schemeClr>
          </a:solidFill>
          <a:ln w="9525" algn="ctr">
            <a:noFill/>
            <a:round/>
            <a:headEnd/>
            <a:tailEnd/>
          </a:ln>
        </p:spPr>
        <p:txBody>
          <a:bodyPr/>
          <a:lstStyle/>
          <a:p>
            <a:endParaRPr lang="en-US"/>
          </a:p>
        </p:txBody>
      </p:sp>
      <p:sp>
        <p:nvSpPr>
          <p:cNvPr id="35846" name="Rectangle 17"/>
          <p:cNvSpPr>
            <a:spLocks noChangeArrowheads="1"/>
          </p:cNvSpPr>
          <p:nvPr/>
        </p:nvSpPr>
        <p:spPr bwMode="auto">
          <a:xfrm>
            <a:off x="381000" y="2819400"/>
            <a:ext cx="5334000" cy="1203767"/>
          </a:xfrm>
          <a:prstGeom prst="rect">
            <a:avLst/>
          </a:prstGeom>
          <a:solidFill>
            <a:schemeClr val="bg1"/>
          </a:solidFill>
          <a:ln w="9525" algn="ctr">
            <a:solidFill>
              <a:schemeClr val="tx1"/>
            </a:solidFill>
            <a:round/>
            <a:headEnd/>
            <a:tailEnd/>
          </a:ln>
        </p:spPr>
        <p:txBody>
          <a:bodyPr/>
          <a:lstStyle/>
          <a:p>
            <a:endParaRPr lang="en-US"/>
          </a:p>
        </p:txBody>
      </p:sp>
      <p:sp>
        <p:nvSpPr>
          <p:cNvPr id="35848" name="TextBox 18"/>
          <p:cNvSpPr txBox="1">
            <a:spLocks noChangeArrowheads="1"/>
          </p:cNvSpPr>
          <p:nvPr/>
        </p:nvSpPr>
        <p:spPr bwMode="auto">
          <a:xfrm>
            <a:off x="6051550" y="1143000"/>
            <a:ext cx="2300288" cy="369888"/>
          </a:xfrm>
          <a:prstGeom prst="rect">
            <a:avLst/>
          </a:prstGeom>
          <a:noFill/>
          <a:ln w="9525">
            <a:noFill/>
            <a:miter lim="800000"/>
            <a:headEnd/>
            <a:tailEnd/>
          </a:ln>
        </p:spPr>
        <p:txBody>
          <a:bodyPr wrap="none">
            <a:spAutoFit/>
          </a:bodyPr>
          <a:lstStyle/>
          <a:p>
            <a:pPr algn="ctr"/>
            <a:r>
              <a:rPr lang="en-US">
                <a:solidFill>
                  <a:srgbClr val="FFFFFF"/>
                </a:solidFill>
              </a:rPr>
              <a:t>Demonstration Signal</a:t>
            </a:r>
          </a:p>
        </p:txBody>
      </p:sp>
      <p:sp>
        <p:nvSpPr>
          <p:cNvPr id="35849" name="TextBox 19"/>
          <p:cNvSpPr txBox="1">
            <a:spLocks noChangeArrowheads="1"/>
          </p:cNvSpPr>
          <p:nvPr/>
        </p:nvSpPr>
        <p:spPr bwMode="auto">
          <a:xfrm>
            <a:off x="6051550" y="2819400"/>
            <a:ext cx="2306638" cy="369887"/>
          </a:xfrm>
          <a:prstGeom prst="rect">
            <a:avLst/>
          </a:prstGeom>
          <a:noFill/>
          <a:ln w="9525">
            <a:noFill/>
            <a:miter lim="800000"/>
            <a:headEnd/>
            <a:tailEnd/>
          </a:ln>
        </p:spPr>
        <p:txBody>
          <a:bodyPr wrap="none">
            <a:spAutoFit/>
          </a:bodyPr>
          <a:lstStyle/>
          <a:p>
            <a:pPr algn="ctr"/>
            <a:r>
              <a:rPr lang="en-US" dirty="0">
                <a:solidFill>
                  <a:srgbClr val="FFFFFF"/>
                </a:solidFill>
              </a:rPr>
              <a:t>Matching Input Signal</a:t>
            </a:r>
          </a:p>
        </p:txBody>
      </p:sp>
      <p:sp>
        <p:nvSpPr>
          <p:cNvPr id="35850" name="Rectangle 21"/>
          <p:cNvSpPr>
            <a:spLocks noChangeArrowheads="1"/>
          </p:cNvSpPr>
          <p:nvPr/>
        </p:nvSpPr>
        <p:spPr bwMode="auto">
          <a:xfrm>
            <a:off x="1828800" y="2819400"/>
            <a:ext cx="2743200" cy="1203767"/>
          </a:xfrm>
          <a:prstGeom prst="rect">
            <a:avLst/>
          </a:prstGeom>
          <a:solidFill>
            <a:schemeClr val="tx2">
              <a:alpha val="40000"/>
            </a:schemeClr>
          </a:solidFill>
          <a:ln w="9525" algn="ctr">
            <a:noFill/>
            <a:round/>
            <a:headEnd/>
            <a:tailEnd/>
          </a:ln>
        </p:spPr>
        <p:txBody>
          <a:bodyPr/>
          <a:lstStyle/>
          <a:p>
            <a:endParaRPr lang="en-US"/>
          </a:p>
        </p:txBody>
      </p:sp>
      <p:grpSp>
        <p:nvGrpSpPr>
          <p:cNvPr id="2" name="Group 11"/>
          <p:cNvGrpSpPr>
            <a:grpSpLocks/>
          </p:cNvGrpSpPr>
          <p:nvPr/>
        </p:nvGrpSpPr>
        <p:grpSpPr bwMode="auto">
          <a:xfrm>
            <a:off x="381000" y="1219200"/>
            <a:ext cx="5334000" cy="1447800"/>
            <a:chOff x="0" y="1655763"/>
            <a:chExt cx="9182100" cy="1755774"/>
          </a:xfrm>
        </p:grpSpPr>
        <p:sp>
          <p:nvSpPr>
            <p:cNvPr id="35852" name="Freeform 9"/>
            <p:cNvSpPr>
              <a:spLocks noChangeArrowheads="1"/>
            </p:cNvSpPr>
            <p:nvPr/>
          </p:nvSpPr>
          <p:spPr bwMode="auto">
            <a:xfrm>
              <a:off x="0" y="1655763"/>
              <a:ext cx="9001125" cy="1755774"/>
            </a:xfrm>
            <a:custGeom>
              <a:avLst/>
              <a:gdLst>
                <a:gd name="T0" fmla="*/ 0 w 9001125"/>
                <a:gd name="T1" fmla="*/ 544512 h 1755774"/>
                <a:gd name="T2" fmla="*/ 723900 w 9001125"/>
                <a:gd name="T3" fmla="*/ 420687 h 1755774"/>
                <a:gd name="T4" fmla="*/ 1257307 w 9001125"/>
                <a:gd name="T5" fmla="*/ 668337 h 1755774"/>
                <a:gd name="T6" fmla="*/ 1752607 w 9001125"/>
                <a:gd name="T7" fmla="*/ 811212 h 1755774"/>
                <a:gd name="T8" fmla="*/ 2162175 w 9001125"/>
                <a:gd name="T9" fmla="*/ 582612 h 1755774"/>
                <a:gd name="T10" fmla="*/ 2600325 w 9001125"/>
                <a:gd name="T11" fmla="*/ 754062 h 1755774"/>
                <a:gd name="T12" fmla="*/ 3009901 w 9001125"/>
                <a:gd name="T13" fmla="*/ 611187 h 1755774"/>
                <a:gd name="T14" fmla="*/ 3533775 w 9001125"/>
                <a:gd name="T15" fmla="*/ 1554162 h 1755774"/>
                <a:gd name="T16" fmla="*/ 4086225 w 9001125"/>
                <a:gd name="T17" fmla="*/ 20637 h 1755774"/>
                <a:gd name="T18" fmla="*/ 4400550 w 9001125"/>
                <a:gd name="T19" fmla="*/ 1525587 h 1755774"/>
                <a:gd name="T20" fmla="*/ 4762503 w 9001125"/>
                <a:gd name="T21" fmla="*/ 1096962 h 1755774"/>
                <a:gd name="T22" fmla="*/ 5114927 w 9001125"/>
                <a:gd name="T23" fmla="*/ 1573212 h 1755774"/>
                <a:gd name="T24" fmla="*/ 5743575 w 9001125"/>
                <a:gd name="T25" fmla="*/ 1587 h 1755774"/>
                <a:gd name="T26" fmla="*/ 6191251 w 9001125"/>
                <a:gd name="T27" fmla="*/ 1582737 h 1755774"/>
                <a:gd name="T28" fmla="*/ 6686551 w 9001125"/>
                <a:gd name="T29" fmla="*/ 982662 h 1755774"/>
                <a:gd name="T30" fmla="*/ 7048503 w 9001125"/>
                <a:gd name="T31" fmla="*/ 1125537 h 1755774"/>
                <a:gd name="T32" fmla="*/ 7372351 w 9001125"/>
                <a:gd name="T33" fmla="*/ 525462 h 1755774"/>
                <a:gd name="T34" fmla="*/ 7753351 w 9001125"/>
                <a:gd name="T35" fmla="*/ 658812 h 1755774"/>
                <a:gd name="T36" fmla="*/ 8201027 w 9001125"/>
                <a:gd name="T37" fmla="*/ 592137 h 1755774"/>
                <a:gd name="T38" fmla="*/ 8382003 w 9001125"/>
                <a:gd name="T39" fmla="*/ 696912 h 1755774"/>
                <a:gd name="T40" fmla="*/ 8667749 w 9001125"/>
                <a:gd name="T41" fmla="*/ 620712 h 1755774"/>
                <a:gd name="T42" fmla="*/ 8896349 w 9001125"/>
                <a:gd name="T43" fmla="*/ 735012 h 1755774"/>
                <a:gd name="T44" fmla="*/ 9001125 w 9001125"/>
                <a:gd name="T45" fmla="*/ 620712 h 17557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001125"/>
                <a:gd name="T70" fmla="*/ 0 h 1755774"/>
                <a:gd name="T71" fmla="*/ 9001125 w 9001125"/>
                <a:gd name="T72" fmla="*/ 1755774 h 175577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001125" h="1755774">
                  <a:moveTo>
                    <a:pt x="0" y="544512"/>
                  </a:moveTo>
                  <a:cubicBezTo>
                    <a:pt x="257175" y="472281"/>
                    <a:pt x="514350" y="400050"/>
                    <a:pt x="723900" y="420687"/>
                  </a:cubicBezTo>
                  <a:cubicBezTo>
                    <a:pt x="933450" y="441324"/>
                    <a:pt x="1085850" y="603250"/>
                    <a:pt x="1257300" y="668337"/>
                  </a:cubicBezTo>
                  <a:cubicBezTo>
                    <a:pt x="1428750" y="733424"/>
                    <a:pt x="1601788" y="825500"/>
                    <a:pt x="1752600" y="811212"/>
                  </a:cubicBezTo>
                  <a:cubicBezTo>
                    <a:pt x="1903413" y="796925"/>
                    <a:pt x="2020888" y="592137"/>
                    <a:pt x="2162175" y="582612"/>
                  </a:cubicBezTo>
                  <a:cubicBezTo>
                    <a:pt x="2303463" y="573087"/>
                    <a:pt x="2459038" y="749300"/>
                    <a:pt x="2600325" y="754062"/>
                  </a:cubicBezTo>
                  <a:cubicBezTo>
                    <a:pt x="2741612" y="758824"/>
                    <a:pt x="2854325" y="477837"/>
                    <a:pt x="3009900" y="611187"/>
                  </a:cubicBezTo>
                  <a:cubicBezTo>
                    <a:pt x="3165475" y="744537"/>
                    <a:pt x="3354388" y="1652587"/>
                    <a:pt x="3533775" y="1554162"/>
                  </a:cubicBezTo>
                  <a:cubicBezTo>
                    <a:pt x="3713162" y="1455737"/>
                    <a:pt x="3941763" y="25399"/>
                    <a:pt x="4086225" y="20637"/>
                  </a:cubicBezTo>
                  <a:cubicBezTo>
                    <a:pt x="4230687" y="15875"/>
                    <a:pt x="4287838" y="1346200"/>
                    <a:pt x="4400550" y="1525587"/>
                  </a:cubicBezTo>
                  <a:cubicBezTo>
                    <a:pt x="4513263" y="1704975"/>
                    <a:pt x="4643438" y="1089025"/>
                    <a:pt x="4762500" y="1096962"/>
                  </a:cubicBezTo>
                  <a:cubicBezTo>
                    <a:pt x="4881562" y="1104899"/>
                    <a:pt x="4951413" y="1755774"/>
                    <a:pt x="5114925" y="1573212"/>
                  </a:cubicBezTo>
                  <a:cubicBezTo>
                    <a:pt x="5278437" y="1390650"/>
                    <a:pt x="5564188" y="0"/>
                    <a:pt x="5743575" y="1587"/>
                  </a:cubicBezTo>
                  <a:cubicBezTo>
                    <a:pt x="5922962" y="3174"/>
                    <a:pt x="6034088" y="1419225"/>
                    <a:pt x="6191250" y="1582737"/>
                  </a:cubicBezTo>
                  <a:cubicBezTo>
                    <a:pt x="6348412" y="1746249"/>
                    <a:pt x="6543675" y="1058862"/>
                    <a:pt x="6686550" y="982662"/>
                  </a:cubicBezTo>
                  <a:cubicBezTo>
                    <a:pt x="6829425" y="906462"/>
                    <a:pt x="6934200" y="1201737"/>
                    <a:pt x="7048500" y="1125537"/>
                  </a:cubicBezTo>
                  <a:cubicBezTo>
                    <a:pt x="7162800" y="1049337"/>
                    <a:pt x="7254875" y="603250"/>
                    <a:pt x="7372350" y="525462"/>
                  </a:cubicBezTo>
                  <a:cubicBezTo>
                    <a:pt x="7489825" y="447675"/>
                    <a:pt x="7615238" y="647700"/>
                    <a:pt x="7753350" y="658812"/>
                  </a:cubicBezTo>
                  <a:cubicBezTo>
                    <a:pt x="7891462" y="669924"/>
                    <a:pt x="8096250" y="585787"/>
                    <a:pt x="8201025" y="592137"/>
                  </a:cubicBezTo>
                  <a:cubicBezTo>
                    <a:pt x="8305800" y="598487"/>
                    <a:pt x="8304213" y="692150"/>
                    <a:pt x="8382000" y="696912"/>
                  </a:cubicBezTo>
                  <a:cubicBezTo>
                    <a:pt x="8459787" y="701674"/>
                    <a:pt x="8582025" y="614362"/>
                    <a:pt x="8667750" y="620712"/>
                  </a:cubicBezTo>
                  <a:cubicBezTo>
                    <a:pt x="8753475" y="627062"/>
                    <a:pt x="8840788" y="735012"/>
                    <a:pt x="8896350" y="735012"/>
                  </a:cubicBezTo>
                  <a:cubicBezTo>
                    <a:pt x="8951912" y="735012"/>
                    <a:pt x="8978900" y="639762"/>
                    <a:pt x="9001125" y="620712"/>
                  </a:cubicBezTo>
                </a:path>
              </a:pathLst>
            </a:custGeom>
            <a:noFill/>
            <a:ln w="38100" algn="ctr">
              <a:solidFill>
                <a:schemeClr val="tx1"/>
              </a:solidFill>
              <a:round/>
              <a:headEnd/>
              <a:tailEnd/>
            </a:ln>
          </p:spPr>
          <p:txBody>
            <a:bodyPr/>
            <a:lstStyle/>
            <a:p>
              <a:endParaRPr lang="en-US"/>
            </a:p>
          </p:txBody>
        </p:sp>
        <p:sp>
          <p:nvSpPr>
            <p:cNvPr id="35853" name="Freeform 10"/>
            <p:cNvSpPr>
              <a:spLocks noChangeArrowheads="1"/>
            </p:cNvSpPr>
            <p:nvPr/>
          </p:nvSpPr>
          <p:spPr bwMode="auto">
            <a:xfrm>
              <a:off x="8991600" y="2247900"/>
              <a:ext cx="190500" cy="38100"/>
            </a:xfrm>
            <a:custGeom>
              <a:avLst/>
              <a:gdLst>
                <a:gd name="T0" fmla="*/ 0 w 190500"/>
                <a:gd name="T1" fmla="*/ 38100 h 38100"/>
                <a:gd name="T2" fmla="*/ 190500 w 190500"/>
                <a:gd name="T3" fmla="*/ 0 h 38100"/>
                <a:gd name="T4" fmla="*/ 0 60000 65536"/>
                <a:gd name="T5" fmla="*/ 0 60000 65536"/>
                <a:gd name="T6" fmla="*/ 0 w 190500"/>
                <a:gd name="T7" fmla="*/ 0 h 38100"/>
                <a:gd name="T8" fmla="*/ 190500 w 190500"/>
                <a:gd name="T9" fmla="*/ 38100 h 38100"/>
              </a:gdLst>
              <a:ahLst/>
              <a:cxnLst>
                <a:cxn ang="T4">
                  <a:pos x="T0" y="T1"/>
                </a:cxn>
                <a:cxn ang="T5">
                  <a:pos x="T2" y="T3"/>
                </a:cxn>
              </a:cxnLst>
              <a:rect l="T6" t="T7" r="T8" b="T9"/>
              <a:pathLst>
                <a:path w="190500" h="38100">
                  <a:moveTo>
                    <a:pt x="0" y="38100"/>
                  </a:moveTo>
                  <a:cubicBezTo>
                    <a:pt x="56356" y="23812"/>
                    <a:pt x="112713" y="9525"/>
                    <a:pt x="190500" y="0"/>
                  </a:cubicBezTo>
                </a:path>
              </a:pathLst>
            </a:custGeom>
            <a:noFill/>
            <a:ln w="38100" algn="ctr">
              <a:solidFill>
                <a:schemeClr val="tx1"/>
              </a:solidFill>
              <a:round/>
              <a:headEnd/>
              <a:tailEnd/>
            </a:ln>
          </p:spPr>
          <p:txBody>
            <a:bodyPr/>
            <a:lstStyle/>
            <a:p>
              <a:endParaRPr lang="en-US"/>
            </a:p>
          </p:txBody>
        </p:sp>
      </p:grpSp>
      <p:sp>
        <p:nvSpPr>
          <p:cNvPr id="14" name="TextBox 13"/>
          <p:cNvSpPr txBox="1"/>
          <p:nvPr/>
        </p:nvSpPr>
        <p:spPr>
          <a:xfrm>
            <a:off x="533400" y="4114800"/>
            <a:ext cx="5647700" cy="2708434"/>
          </a:xfrm>
          <a:prstGeom prst="rect">
            <a:avLst/>
          </a:prstGeom>
          <a:noFill/>
        </p:spPr>
        <p:txBody>
          <a:bodyPr wrap="none" rtlCol="0">
            <a:spAutoFit/>
          </a:bodyPr>
          <a:lstStyle/>
          <a:p>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DTWDistance(char</a:t>
            </a:r>
            <a:r>
              <a:rPr lang="en-US" sz="1000" dirty="0" smtClean="0">
                <a:latin typeface="Courier New" pitchFamily="49" charset="0"/>
                <a:cs typeface="Courier New" pitchFamily="49" charset="0"/>
              </a:rPr>
              <a:t> s[1..n], char t[1..m],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d[1..n,1..m]) {</a:t>
            </a:r>
          </a:p>
          <a:p>
            <a:r>
              <a:rPr lang="en-US" sz="1000" dirty="0" smtClean="0">
                <a:latin typeface="Courier New" pitchFamily="49" charset="0"/>
                <a:cs typeface="Courier New" pitchFamily="49" charset="0"/>
              </a:rPr>
              <a:t>    declare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DTW[0..n,0..m]</a:t>
            </a:r>
          </a:p>
          <a:p>
            <a:r>
              <a:rPr lang="en-US" sz="1000" dirty="0" smtClean="0">
                <a:latin typeface="Courier New" pitchFamily="49" charset="0"/>
                <a:cs typeface="Courier New" pitchFamily="49" charset="0"/>
              </a:rPr>
              <a:t>    declare </a:t>
            </a:r>
            <a:r>
              <a:rPr lang="en-US" sz="1000" dirty="0" err="1" smtClean="0">
                <a:latin typeface="Courier New" pitchFamily="49" charset="0"/>
                <a:cs typeface="Courier New" pitchFamily="49" charset="0"/>
              </a:rPr>
              <a:t>int</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cost</a:t>
            </a:r>
          </a:p>
          <a:p>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m</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DTW[0,i] := infinity</a:t>
            </a: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n</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DTW[i,0] := infinity</a:t>
            </a:r>
          </a:p>
          <a:p>
            <a:r>
              <a:rPr lang="en-US" sz="1000" dirty="0" smtClean="0">
                <a:latin typeface="Courier New" pitchFamily="49" charset="0"/>
                <a:cs typeface="Courier New" pitchFamily="49" charset="0"/>
              </a:rPr>
              <a:t>    DTW[0,0] := 0</a:t>
            </a: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n</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for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 1 to </a:t>
            </a:r>
            <a:r>
              <a:rPr lang="en-US" sz="1000" dirty="0" err="1" smtClean="0">
                <a:latin typeface="Courier New" pitchFamily="49" charset="0"/>
                <a:cs typeface="Courier New" pitchFamily="49" charset="0"/>
              </a:rPr>
              <a:t>m</a:t>
            </a:r>
            <a:endParaRPr lang="en-US" sz="1000" dirty="0" smtClean="0">
              <a:latin typeface="Courier New" pitchFamily="49" charset="0"/>
              <a:cs typeface="Courier New" pitchFamily="49" charset="0"/>
            </a:endParaRPr>
          </a:p>
          <a:p>
            <a:r>
              <a:rPr lang="en-US" sz="1000" dirty="0" smtClean="0">
                <a:latin typeface="Courier New" pitchFamily="49" charset="0"/>
                <a:cs typeface="Courier New" pitchFamily="49" charset="0"/>
              </a:rPr>
              <a:t>            cost := </a:t>
            </a:r>
            <a:r>
              <a:rPr lang="en-US" sz="1000" dirty="0" err="1" smtClean="0">
                <a:latin typeface="Courier New" pitchFamily="49" charset="0"/>
                <a:cs typeface="Courier New" pitchFamily="49" charset="0"/>
              </a:rPr>
              <a:t>d[s[i],t[j</a:t>
            </a:r>
            <a:r>
              <a:rPr lang="en-US" sz="1000" dirty="0" smtClean="0">
                <a:latin typeface="Courier New" pitchFamily="49" charset="0"/>
                <a:cs typeface="Courier New" pitchFamily="49" charset="0"/>
              </a:rPr>
              <a:t>]]</a:t>
            </a:r>
          </a:p>
          <a:p>
            <a:r>
              <a:rPr lang="en-US" sz="1000" dirty="0" smtClean="0">
                <a:latin typeface="Courier New" pitchFamily="49" charset="0"/>
                <a:cs typeface="Courier New" pitchFamily="49" charset="0"/>
              </a:rPr>
              <a:t>            </a:t>
            </a:r>
            <a:r>
              <a:rPr lang="en-US" sz="1000" dirty="0" err="1" smtClean="0">
                <a:latin typeface="Courier New" pitchFamily="49" charset="0"/>
                <a:cs typeface="Courier New" pitchFamily="49" charset="0"/>
              </a:rPr>
              <a:t>DTW[i,j</a:t>
            </a:r>
            <a:r>
              <a:rPr lang="en-US" sz="1000" dirty="0" smtClean="0">
                <a:latin typeface="Courier New" pitchFamily="49" charset="0"/>
                <a:cs typeface="Courier New" pitchFamily="49" charset="0"/>
              </a:rPr>
              <a:t>] := cost + </a:t>
            </a:r>
            <a:r>
              <a:rPr lang="en-US" sz="1000" dirty="0" err="1" smtClean="0">
                <a:latin typeface="Courier New" pitchFamily="49" charset="0"/>
                <a:cs typeface="Courier New" pitchFamily="49" charset="0"/>
              </a:rPr>
              <a:t>minimum(DTW</a:t>
            </a:r>
            <a:r>
              <a:rPr lang="en-US" sz="1000" dirty="0" smtClean="0">
                <a:latin typeface="Courier New" pitchFamily="49" charset="0"/>
                <a:cs typeface="Courier New" pitchFamily="49" charset="0"/>
              </a:rPr>
              <a:t>[ i-1, </a:t>
            </a:r>
            <a:r>
              <a:rPr lang="en-US" sz="1000" dirty="0" err="1" smtClean="0">
                <a:latin typeface="Courier New" pitchFamily="49" charset="0"/>
                <a:cs typeface="Courier New" pitchFamily="49" charset="0"/>
              </a:rPr>
              <a:t>j</a:t>
            </a:r>
            <a:r>
              <a:rPr lang="en-US" sz="1000" dirty="0" smtClean="0">
                <a:latin typeface="Courier New" pitchFamily="49" charset="0"/>
                <a:cs typeface="Courier New" pitchFamily="49" charset="0"/>
              </a:rPr>
              <a:t>   ],    // insertion</a:t>
            </a:r>
          </a:p>
          <a:p>
            <a:r>
              <a:rPr lang="en-US" sz="1000" dirty="0" smtClean="0">
                <a:latin typeface="Courier New" pitchFamily="49" charset="0"/>
                <a:cs typeface="Courier New" pitchFamily="49" charset="0"/>
              </a:rPr>
              <a:t>                                       DTW[ </a:t>
            </a:r>
            <a:r>
              <a:rPr lang="en-US" sz="1000" dirty="0" err="1" smtClean="0">
                <a:latin typeface="Courier New" pitchFamily="49" charset="0"/>
                <a:cs typeface="Courier New" pitchFamily="49" charset="0"/>
              </a:rPr>
              <a:t>i</a:t>
            </a:r>
            <a:r>
              <a:rPr lang="en-US" sz="1000" dirty="0" smtClean="0">
                <a:latin typeface="Courier New" pitchFamily="49" charset="0"/>
                <a:cs typeface="Courier New" pitchFamily="49" charset="0"/>
              </a:rPr>
              <a:t>  , j-1 ],    // deletion</a:t>
            </a:r>
          </a:p>
          <a:p>
            <a:r>
              <a:rPr lang="en-US" sz="1000" dirty="0" smtClean="0">
                <a:latin typeface="Courier New" pitchFamily="49" charset="0"/>
                <a:cs typeface="Courier New" pitchFamily="49" charset="0"/>
              </a:rPr>
              <a:t>                                       DTW[ i-1, j-1 ])    // match</a:t>
            </a:r>
          </a:p>
          <a:p>
            <a:r>
              <a:rPr lang="en-US" sz="1000" dirty="0" smtClean="0">
                <a:latin typeface="Courier New" pitchFamily="49" charset="0"/>
                <a:cs typeface="Courier New" pitchFamily="49" charset="0"/>
              </a:rPr>
              <a:t>    return </a:t>
            </a:r>
            <a:r>
              <a:rPr lang="en-US" sz="1000" dirty="0" err="1" smtClean="0">
                <a:latin typeface="Courier New" pitchFamily="49" charset="0"/>
                <a:cs typeface="Courier New" pitchFamily="49" charset="0"/>
              </a:rPr>
              <a:t>DTW[n,m</a:t>
            </a:r>
            <a:r>
              <a:rPr lang="en-US" sz="1000" dirty="0" smtClean="0">
                <a:latin typeface="Courier New" pitchFamily="49" charset="0"/>
                <a:cs typeface="Courier New" pitchFamily="49" charset="0"/>
              </a:rPr>
              <a:t>]</a:t>
            </a:r>
          </a:p>
          <a:p>
            <a:r>
              <a:rPr lang="en-US" sz="1000" dirty="0" smtClean="0">
                <a:latin typeface="Courier New" pitchFamily="49" charset="0"/>
                <a:cs typeface="Courier New" pitchFamily="49" charset="0"/>
              </a:rPr>
              <a:t>}</a:t>
            </a:r>
            <a:endParaRPr lang="en-US" sz="1000" dirty="0">
              <a:latin typeface="Courier New" pitchFamily="49" charset="0"/>
              <a:cs typeface="Courier New" pitchFamily="49" charset="0"/>
            </a:endParaRPr>
          </a:p>
        </p:txBody>
      </p:sp>
      <p:sp>
        <p:nvSpPr>
          <p:cNvPr id="35847" name="Freeform 13"/>
          <p:cNvSpPr>
            <a:spLocks noChangeArrowheads="1"/>
          </p:cNvSpPr>
          <p:nvPr/>
        </p:nvSpPr>
        <p:spPr bwMode="auto">
          <a:xfrm>
            <a:off x="381000" y="3048000"/>
            <a:ext cx="5314950" cy="990600"/>
          </a:xfrm>
          <a:custGeom>
            <a:avLst/>
            <a:gdLst>
              <a:gd name="T0" fmla="*/ 76152 w 5283200"/>
              <a:gd name="T1" fmla="*/ 582612 h 1755774"/>
              <a:gd name="T2" fmla="*/ 76152 w 5283200"/>
              <a:gd name="T3" fmla="*/ 590550 h 1755774"/>
              <a:gd name="T4" fmla="*/ 533069 w 5283200"/>
              <a:gd name="T5" fmla="*/ 754062 h 1755774"/>
              <a:gd name="T6" fmla="*/ 960189 w 5283200"/>
              <a:gd name="T7" fmla="*/ 611187 h 1755774"/>
              <a:gd name="T8" fmla="*/ 1506503 w 5283200"/>
              <a:gd name="T9" fmla="*/ 1554168 h 1755774"/>
              <a:gd name="T10" fmla="*/ 2082614 w 5283200"/>
              <a:gd name="T11" fmla="*/ 20637 h 1755774"/>
              <a:gd name="T12" fmla="*/ 2410403 w 5283200"/>
              <a:gd name="T13" fmla="*/ 1525593 h 1755774"/>
              <a:gd name="T14" fmla="*/ 2787854 w 5283200"/>
              <a:gd name="T15" fmla="*/ 1096968 h 1755774"/>
              <a:gd name="T16" fmla="*/ 3155373 w 5283200"/>
              <a:gd name="T17" fmla="*/ 1573218 h 1755774"/>
              <a:gd name="T18" fmla="*/ 3810949 w 5283200"/>
              <a:gd name="T19" fmla="*/ 1587 h 1755774"/>
              <a:gd name="T20" fmla="*/ 4277799 w 5283200"/>
              <a:gd name="T21" fmla="*/ 1582743 h 1755774"/>
              <a:gd name="T22" fmla="*/ 4794312 w 5283200"/>
              <a:gd name="T23" fmla="*/ 982668 h 1755774"/>
              <a:gd name="T24" fmla="*/ 5509488 w 5283200"/>
              <a:gd name="T25" fmla="*/ 525462 h 17557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83200"/>
              <a:gd name="T40" fmla="*/ 0 h 1755774"/>
              <a:gd name="T41" fmla="*/ 5283200 w 5283200"/>
              <a:gd name="T42" fmla="*/ 1755774 h 17557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83200" h="1755774">
                <a:moveTo>
                  <a:pt x="73025" y="582612"/>
                </a:moveTo>
                <a:cubicBezTo>
                  <a:pt x="73025" y="583935"/>
                  <a:pt x="0" y="561975"/>
                  <a:pt x="73025" y="590550"/>
                </a:cubicBezTo>
                <a:cubicBezTo>
                  <a:pt x="146050" y="619125"/>
                  <a:pt x="369888" y="750623"/>
                  <a:pt x="511175" y="754062"/>
                </a:cubicBezTo>
                <a:cubicBezTo>
                  <a:pt x="652462" y="757501"/>
                  <a:pt x="765175" y="477837"/>
                  <a:pt x="920750" y="611187"/>
                </a:cubicBezTo>
                <a:cubicBezTo>
                  <a:pt x="1076325" y="744537"/>
                  <a:pt x="1265238" y="1652587"/>
                  <a:pt x="1444625" y="1554162"/>
                </a:cubicBezTo>
                <a:cubicBezTo>
                  <a:pt x="1624012" y="1455737"/>
                  <a:pt x="1852613" y="25399"/>
                  <a:pt x="1997075" y="20637"/>
                </a:cubicBezTo>
                <a:cubicBezTo>
                  <a:pt x="2141537" y="15875"/>
                  <a:pt x="2198688" y="1346200"/>
                  <a:pt x="2311400" y="1525587"/>
                </a:cubicBezTo>
                <a:cubicBezTo>
                  <a:pt x="2424113" y="1704975"/>
                  <a:pt x="2554288" y="1089025"/>
                  <a:pt x="2673350" y="1096962"/>
                </a:cubicBezTo>
                <a:cubicBezTo>
                  <a:pt x="2792412" y="1104899"/>
                  <a:pt x="2862263" y="1755774"/>
                  <a:pt x="3025775" y="1573212"/>
                </a:cubicBezTo>
                <a:cubicBezTo>
                  <a:pt x="3189287" y="1390650"/>
                  <a:pt x="3475038" y="0"/>
                  <a:pt x="3654425" y="1587"/>
                </a:cubicBezTo>
                <a:cubicBezTo>
                  <a:pt x="3833812" y="3174"/>
                  <a:pt x="3944938" y="1419225"/>
                  <a:pt x="4102100" y="1582737"/>
                </a:cubicBezTo>
                <a:cubicBezTo>
                  <a:pt x="4259262" y="1746249"/>
                  <a:pt x="4400550" y="1158875"/>
                  <a:pt x="4597400" y="982662"/>
                </a:cubicBezTo>
                <a:cubicBezTo>
                  <a:pt x="4794250" y="806449"/>
                  <a:pt x="4914900" y="566737"/>
                  <a:pt x="5283200" y="525462"/>
                </a:cubicBezTo>
              </a:path>
            </a:pathLst>
          </a:custGeom>
          <a:noFill/>
          <a:ln w="38100" algn="ctr">
            <a:solidFill>
              <a:schemeClr val="tx1"/>
            </a:solidFill>
            <a:round/>
            <a:headEnd/>
            <a:tailEnd/>
          </a:ln>
        </p:spPr>
        <p:txBody>
          <a:bodyPr/>
          <a:lstStyle/>
          <a:p>
            <a:endParaRPr lang="en-US"/>
          </a:p>
        </p:txBody>
      </p:sp>
      <p:sp>
        <p:nvSpPr>
          <p:cNvPr id="15" name="TextBox 14"/>
          <p:cNvSpPr txBox="1"/>
          <p:nvPr/>
        </p:nvSpPr>
        <p:spPr bwMode="auto">
          <a:xfrm>
            <a:off x="5272337" y="4622801"/>
            <a:ext cx="3583800" cy="707886"/>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000" b="0" dirty="0" smtClean="0"/>
              <a:t>Quadratic in time &amp; space</a:t>
            </a:r>
            <a:br>
              <a:rPr lang="en-US" sz="2000" b="0" dirty="0" smtClean="0"/>
            </a:br>
            <a:r>
              <a:rPr lang="en-US" sz="2000" b="0" dirty="0" smtClean="0"/>
              <a:t>But: </a:t>
            </a:r>
            <a:r>
              <a:rPr lang="en-US" sz="2000" i="1" dirty="0" err="1" smtClean="0"/>
              <a:t>n</a:t>
            </a:r>
            <a:r>
              <a:rPr lang="en-US" sz="2000" b="0" dirty="0" smtClean="0"/>
              <a:t> is small @100Hz sampling</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0634"/>
            <a:ext cx="8385175" cy="1022350"/>
          </a:xfrm>
        </p:spPr>
        <p:txBody>
          <a:bodyPr/>
          <a:lstStyle/>
          <a:p>
            <a:pPr algn="ctr"/>
            <a:r>
              <a:rPr lang="en-US" dirty="0" smtClean="0"/>
              <a:t>How should we evaluate design tool research?</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B3EFDD30-2D92-BE4F-850C-B7FCC548490E}" type="slidenum">
              <a:rPr lang="en-US" smtClean="0"/>
              <a:pPr/>
              <a:t>32</a:t>
            </a:fld>
            <a:endParaRPr lang="en-US"/>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2"/>
          <p:cNvSpPr>
            <a:spLocks noGrp="1" noRot="1" noChangeArrowheads="1"/>
          </p:cNvSpPr>
          <p:nvPr>
            <p:ph type="title" idx="4294967295"/>
          </p:nvPr>
        </p:nvSpPr>
        <p:spPr/>
        <p:txBody>
          <a:bodyPr/>
          <a:lstStyle/>
          <a:p>
            <a:pPr eaLnBrk="1" hangingPunct="1"/>
            <a:r>
              <a:rPr lang="en-US" sz="3600" dirty="0" smtClean="0"/>
              <a:t>Triangulation of evaluation methods</a:t>
            </a:r>
            <a:endParaRPr lang="en-US" sz="3600" dirty="0"/>
          </a:p>
        </p:txBody>
      </p:sp>
      <p:sp>
        <p:nvSpPr>
          <p:cNvPr id="38915" name="Rectangle 3"/>
          <p:cNvSpPr>
            <a:spLocks noGrp="1" noRot="1" noChangeArrowheads="1"/>
          </p:cNvSpPr>
          <p:nvPr>
            <p:ph type="body" idx="4294967295"/>
          </p:nvPr>
        </p:nvSpPr>
        <p:spPr>
          <a:xfrm>
            <a:off x="838200" y="2209800"/>
            <a:ext cx="3581400" cy="4648200"/>
          </a:xfrm>
        </p:spPr>
        <p:txBody>
          <a:bodyPr/>
          <a:lstStyle/>
          <a:p>
            <a:pPr marL="0" indent="0" eaLnBrk="1" hangingPunct="1">
              <a:lnSpc>
                <a:spcPct val="80000"/>
              </a:lnSpc>
              <a:buFontTx/>
              <a:buNone/>
            </a:pPr>
            <a:r>
              <a:rPr lang="en-US" sz="2000" dirty="0"/>
              <a:t>Cognitive Dimensions of Notation (CDN) Inspection</a:t>
            </a:r>
          </a:p>
          <a:p>
            <a:pPr marL="0" indent="0" eaLnBrk="1" hangingPunct="1">
              <a:lnSpc>
                <a:spcPct val="80000"/>
              </a:lnSpc>
              <a:buFontTx/>
              <a:buNone/>
            </a:pPr>
            <a:endParaRPr lang="en-US" sz="2000" dirty="0"/>
          </a:p>
          <a:p>
            <a:pPr marL="0" indent="0" eaLnBrk="1" hangingPunct="1">
              <a:lnSpc>
                <a:spcPct val="80000"/>
              </a:lnSpc>
              <a:buFontTx/>
              <a:buNone/>
            </a:pPr>
            <a:r>
              <a:rPr lang="en-US" sz="2000" b="1" dirty="0"/>
              <a:t>First-Use Laboratory </a:t>
            </a:r>
            <a:r>
              <a:rPr lang="en-US" sz="2000" b="1" dirty="0" smtClean="0"/>
              <a:t>Studies</a:t>
            </a:r>
          </a:p>
          <a:p>
            <a:pPr marL="0" indent="0" eaLnBrk="1" hangingPunct="1">
              <a:lnSpc>
                <a:spcPct val="80000"/>
              </a:lnSpc>
              <a:buFontTx/>
              <a:buNone/>
            </a:pPr>
            <a:endParaRPr lang="en-US" sz="2000" b="1" dirty="0"/>
          </a:p>
          <a:p>
            <a:pPr marL="0" indent="0" eaLnBrk="1" hangingPunct="1">
              <a:lnSpc>
                <a:spcPct val="80000"/>
              </a:lnSpc>
              <a:buFontTx/>
              <a:buNone/>
            </a:pPr>
            <a:r>
              <a:rPr lang="en-US" sz="2000" b="1" dirty="0" smtClean="0"/>
              <a:t>Class &amp; Industry </a:t>
            </a:r>
            <a:r>
              <a:rPr lang="en-US" sz="2000" b="1" dirty="0"/>
              <a:t>Deployment</a:t>
            </a:r>
          </a:p>
          <a:p>
            <a:pPr marL="0" indent="0" eaLnBrk="1" hangingPunct="1">
              <a:lnSpc>
                <a:spcPct val="80000"/>
              </a:lnSpc>
              <a:buFontTx/>
              <a:buNone/>
            </a:pPr>
            <a:endParaRPr lang="en-US" sz="2000" dirty="0"/>
          </a:p>
          <a:p>
            <a:pPr marL="0" indent="0" eaLnBrk="1" hangingPunct="1">
              <a:lnSpc>
                <a:spcPct val="80000"/>
              </a:lnSpc>
              <a:buFontTx/>
              <a:buNone/>
            </a:pPr>
            <a:r>
              <a:rPr lang="en-US" sz="2000" dirty="0"/>
              <a:t>Used</a:t>
            </a:r>
            <a:r>
              <a:rPr lang="en-US" sz="2000" dirty="0" smtClean="0"/>
              <a:t> by authors as design tools for public exhibitions</a:t>
            </a:r>
          </a:p>
          <a:p>
            <a:pPr marL="0" indent="0" eaLnBrk="1" hangingPunct="1">
              <a:lnSpc>
                <a:spcPct val="80000"/>
              </a:lnSpc>
              <a:buFontTx/>
              <a:buNone/>
            </a:pPr>
            <a:endParaRPr lang="en-US" sz="2000" dirty="0"/>
          </a:p>
        </p:txBody>
      </p:sp>
      <p:sp>
        <p:nvSpPr>
          <p:cNvPr id="38916" name="Rectangle 3"/>
          <p:cNvSpPr>
            <a:spLocks noRot="1" noChangeArrowheads="1"/>
          </p:cNvSpPr>
          <p:nvPr/>
        </p:nvSpPr>
        <p:spPr bwMode="auto">
          <a:xfrm>
            <a:off x="4800600" y="2209800"/>
            <a:ext cx="3886200" cy="4648200"/>
          </a:xfrm>
          <a:prstGeom prst="rect">
            <a:avLst/>
          </a:prstGeom>
          <a:noFill/>
          <a:ln w="9525">
            <a:noFill/>
            <a:miter lim="800000"/>
            <a:headEnd/>
            <a:tailEnd/>
          </a:ln>
        </p:spPr>
        <p:txBody>
          <a:bodyPr>
            <a:prstTxWarp prst="textNoShape">
              <a:avLst/>
            </a:prstTxWarp>
          </a:bodyPr>
          <a:lstStyle/>
          <a:p>
            <a:pPr eaLnBrk="1" hangingPunct="1">
              <a:lnSpc>
                <a:spcPct val="80000"/>
              </a:lnSpc>
              <a:spcBef>
                <a:spcPct val="20000"/>
              </a:spcBef>
            </a:pPr>
            <a:r>
              <a:rPr lang="en-US" sz="2000" b="0" dirty="0">
                <a:solidFill>
                  <a:srgbClr val="FFFFFF"/>
                </a:solidFill>
              </a:rPr>
              <a:t>Analysis of</a:t>
            </a:r>
            <a:r>
              <a:rPr lang="en-US" sz="2000" b="0" dirty="0" smtClean="0">
                <a:solidFill>
                  <a:srgbClr val="FFFFFF"/>
                </a:solidFill>
              </a:rPr>
              <a:t> </a:t>
            </a:r>
            <a:r>
              <a:rPr lang="en-US" sz="2000" b="0" dirty="0" err="1" smtClean="0">
                <a:solidFill>
                  <a:srgbClr val="FFFFFF"/>
                </a:solidFill>
              </a:rPr>
              <a:t>d.tools</a:t>
            </a:r>
            <a:r>
              <a:rPr lang="en-US" sz="2000" b="0" dirty="0" smtClean="0">
                <a:solidFill>
                  <a:srgbClr val="FFFFFF"/>
                </a:solidFill>
              </a:rPr>
              <a:t> as </a:t>
            </a:r>
            <a:r>
              <a:rPr lang="en-US" sz="2000" b="0" dirty="0">
                <a:solidFill>
                  <a:srgbClr val="FFFFFF"/>
                </a:solidFill>
              </a:rPr>
              <a:t>a</a:t>
            </a:r>
          </a:p>
          <a:p>
            <a:pPr eaLnBrk="1" hangingPunct="1">
              <a:lnSpc>
                <a:spcPct val="80000"/>
              </a:lnSpc>
              <a:spcBef>
                <a:spcPct val="20000"/>
              </a:spcBef>
            </a:pPr>
            <a:r>
              <a:rPr lang="en-US" sz="2000" b="0" dirty="0">
                <a:solidFill>
                  <a:srgbClr val="FFFFFF"/>
                </a:solidFill>
              </a:rPr>
              <a:t>visual</a:t>
            </a:r>
            <a:r>
              <a:rPr lang="en-US" sz="2000" b="0" dirty="0" smtClean="0">
                <a:solidFill>
                  <a:srgbClr val="FFFFFF"/>
                </a:solidFill>
              </a:rPr>
              <a:t> notation</a:t>
            </a:r>
          </a:p>
          <a:p>
            <a:pPr eaLnBrk="1" hangingPunct="1">
              <a:lnSpc>
                <a:spcPct val="80000"/>
              </a:lnSpc>
              <a:spcBef>
                <a:spcPct val="20000"/>
              </a:spcBef>
            </a:pPr>
            <a:endParaRPr lang="en-US" sz="1600" b="0" dirty="0">
              <a:solidFill>
                <a:srgbClr val="FFFFFF"/>
              </a:solidFill>
            </a:endParaRPr>
          </a:p>
          <a:p>
            <a:pPr eaLnBrk="1" hangingPunct="1">
              <a:lnSpc>
                <a:spcPct val="80000"/>
              </a:lnSpc>
              <a:spcBef>
                <a:spcPct val="20000"/>
              </a:spcBef>
            </a:pPr>
            <a:r>
              <a:rPr lang="en-US" sz="2000" dirty="0">
                <a:solidFill>
                  <a:srgbClr val="FFFFFF"/>
                </a:solidFill>
              </a:rPr>
              <a:t>Threshold and usability</a:t>
            </a:r>
          </a:p>
          <a:p>
            <a:pPr eaLnBrk="1" hangingPunct="1">
              <a:lnSpc>
                <a:spcPct val="80000"/>
              </a:lnSpc>
              <a:spcBef>
                <a:spcPct val="20000"/>
              </a:spcBef>
            </a:pPr>
            <a:endParaRPr lang="en-US" sz="2000" dirty="0">
              <a:solidFill>
                <a:srgbClr val="FFFFFF"/>
              </a:solidFill>
            </a:endParaRPr>
          </a:p>
          <a:p>
            <a:pPr eaLnBrk="1" hangingPunct="1">
              <a:lnSpc>
                <a:spcPct val="80000"/>
              </a:lnSpc>
              <a:spcBef>
                <a:spcPct val="20000"/>
              </a:spcBef>
            </a:pPr>
            <a:r>
              <a:rPr lang="en-US" sz="2000" dirty="0">
                <a:solidFill>
                  <a:srgbClr val="FFFFFF"/>
                </a:solidFill>
              </a:rPr>
              <a:t>Real-world stress test</a:t>
            </a:r>
          </a:p>
          <a:p>
            <a:pPr eaLnBrk="1" hangingPunct="1">
              <a:lnSpc>
                <a:spcPct val="80000"/>
              </a:lnSpc>
              <a:spcBef>
                <a:spcPct val="20000"/>
              </a:spcBef>
            </a:pPr>
            <a:endParaRPr lang="en-US" sz="2000" b="0" dirty="0">
              <a:solidFill>
                <a:srgbClr val="FFFFFF"/>
              </a:solidFill>
            </a:endParaRPr>
          </a:p>
          <a:p>
            <a:pPr eaLnBrk="1" hangingPunct="1">
              <a:lnSpc>
                <a:spcPct val="80000"/>
              </a:lnSpc>
              <a:spcBef>
                <a:spcPct val="20000"/>
              </a:spcBef>
            </a:pPr>
            <a:r>
              <a:rPr lang="en-US" sz="2000" b="0" dirty="0">
                <a:solidFill>
                  <a:srgbClr val="FFFFFF"/>
                </a:solidFill>
              </a:rPr>
              <a:t>Complexity ceiling for knowledgeable users</a:t>
            </a:r>
          </a:p>
          <a:p>
            <a:pPr eaLnBrk="1" hangingPunct="1">
              <a:lnSpc>
                <a:spcPct val="80000"/>
              </a:lnSpc>
              <a:spcBef>
                <a:spcPct val="20000"/>
              </a:spcBef>
            </a:pPr>
            <a:endParaRPr lang="en-US" sz="2000" dirty="0">
              <a:solidFill>
                <a:schemeClr val="bg1"/>
              </a:solidFill>
            </a:endParaRPr>
          </a:p>
        </p:txBody>
      </p:sp>
      <p:sp>
        <p:nvSpPr>
          <p:cNvPr id="38917" name="Text Box 8"/>
          <p:cNvSpPr txBox="1">
            <a:spLocks noChangeArrowheads="1"/>
          </p:cNvSpPr>
          <p:nvPr/>
        </p:nvSpPr>
        <p:spPr bwMode="auto">
          <a:xfrm>
            <a:off x="898525" y="1524000"/>
            <a:ext cx="1058863" cy="457200"/>
          </a:xfrm>
          <a:prstGeom prst="rect">
            <a:avLst/>
          </a:prstGeom>
          <a:noFill/>
          <a:ln w="9525">
            <a:noFill/>
            <a:miter lim="800000"/>
            <a:headEnd/>
            <a:tailEnd/>
          </a:ln>
        </p:spPr>
        <p:txBody>
          <a:bodyPr wrap="none">
            <a:prstTxWarp prst="textNoShape">
              <a:avLst/>
            </a:prstTxWarp>
            <a:spAutoFit/>
          </a:bodyPr>
          <a:lstStyle/>
          <a:p>
            <a:r>
              <a:rPr lang="en-US" sz="2400">
                <a:solidFill>
                  <a:schemeClr val="bg2"/>
                </a:solidFill>
              </a:rPr>
              <a:t>What?</a:t>
            </a:r>
          </a:p>
        </p:txBody>
      </p:sp>
      <p:sp>
        <p:nvSpPr>
          <p:cNvPr id="38918" name="Text Box 9"/>
          <p:cNvSpPr txBox="1">
            <a:spLocks noChangeArrowheads="1"/>
          </p:cNvSpPr>
          <p:nvPr/>
        </p:nvSpPr>
        <p:spPr bwMode="auto">
          <a:xfrm>
            <a:off x="4827588" y="1524000"/>
            <a:ext cx="942975" cy="457200"/>
          </a:xfrm>
          <a:prstGeom prst="rect">
            <a:avLst/>
          </a:prstGeom>
          <a:noFill/>
          <a:ln w="9525">
            <a:noFill/>
            <a:miter lim="800000"/>
            <a:headEnd/>
            <a:tailEnd/>
          </a:ln>
        </p:spPr>
        <p:txBody>
          <a:bodyPr wrap="none">
            <a:prstTxWarp prst="textNoShape">
              <a:avLst/>
            </a:prstTxWarp>
            <a:spAutoFit/>
          </a:bodyPr>
          <a:lstStyle/>
          <a:p>
            <a:r>
              <a:rPr lang="en-US" sz="2400">
                <a:solidFill>
                  <a:schemeClr val="bg2"/>
                </a:solidFill>
              </a:rPr>
              <a:t>Why?</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Slide Number Placeholder 3"/>
          <p:cNvSpPr>
            <a:spLocks noGrp="1"/>
          </p:cNvSpPr>
          <p:nvPr>
            <p:ph type="sldNum" sz="quarter" idx="4294967295"/>
          </p:nvPr>
        </p:nvSpPr>
        <p:spPr>
          <a:xfrm>
            <a:off x="8077200" y="6513513"/>
            <a:ext cx="762000" cy="274637"/>
          </a:xfrm>
          <a:prstGeom prst="rect">
            <a:avLst/>
          </a:prstGeom>
        </p:spPr>
        <p:txBody>
          <a:bodyPr/>
          <a:lstStyle/>
          <a:p>
            <a:fld id="{4005ED06-506A-7F42-B555-2D216A44C491}" type="slidenum">
              <a:rPr lang="ko-KR" altLang="en-US"/>
              <a:pPr/>
              <a:t>34</a:t>
            </a:fld>
            <a:endParaRPr lang="en-US" altLang="ko-KR"/>
          </a:p>
        </p:txBody>
      </p:sp>
      <p:pic>
        <p:nvPicPr>
          <p:cNvPr id="2508813" name="Picture 13" descr="sasha"/>
          <p:cNvPicPr>
            <a:picLocks noChangeAspect="1" noChangeArrowheads="1"/>
          </p:cNvPicPr>
          <p:nvPr/>
        </p:nvPicPr>
        <p:blipFill>
          <a:blip r:embed="rId3"/>
          <a:srcRect/>
          <a:stretch>
            <a:fillRect/>
          </a:stretch>
        </p:blipFill>
        <p:spPr bwMode="auto">
          <a:xfrm>
            <a:off x="-76200" y="-76200"/>
            <a:ext cx="9372600" cy="7029450"/>
          </a:xfrm>
          <a:prstGeom prst="rect">
            <a:avLst/>
          </a:prstGeom>
          <a:noFill/>
        </p:spPr>
      </p:pic>
      <p:sp>
        <p:nvSpPr>
          <p:cNvPr id="2508808" name="AutoShape 8"/>
          <p:cNvSpPr>
            <a:spLocks noChangeArrowheads="1"/>
          </p:cNvSpPr>
          <p:nvPr/>
        </p:nvSpPr>
        <p:spPr bwMode="auto">
          <a:xfrm>
            <a:off x="-498475" y="201613"/>
            <a:ext cx="5747808" cy="757237"/>
          </a:xfrm>
          <a:prstGeom prst="roundRect">
            <a:avLst>
              <a:gd name="adj" fmla="val 16667"/>
            </a:avLst>
          </a:prstGeom>
          <a:solidFill>
            <a:srgbClr val="4D4D4D">
              <a:alpha val="80000"/>
            </a:srgbClr>
          </a:solidFill>
          <a:ln w="9525">
            <a:noFill/>
            <a:round/>
            <a:headEnd/>
            <a:tailEnd/>
          </a:ln>
          <a:effectLst/>
        </p:spPr>
        <p:txBody>
          <a:bodyPr wrap="none" anchor="ctr">
            <a:prstTxWarp prst="textNoShape">
              <a:avLst/>
            </a:prstTxWarp>
          </a:bodyPr>
          <a:lstStyle/>
          <a:p>
            <a:endParaRPr lang="en-US"/>
          </a:p>
        </p:txBody>
      </p:sp>
      <p:sp>
        <p:nvSpPr>
          <p:cNvPr id="2508806" name="Rectangle 6"/>
          <p:cNvSpPr>
            <a:spLocks noRot="1" noChangeArrowheads="1"/>
          </p:cNvSpPr>
          <p:nvPr/>
        </p:nvSpPr>
        <p:spPr bwMode="auto">
          <a:xfrm>
            <a:off x="149225" y="120650"/>
            <a:ext cx="8385175" cy="1022350"/>
          </a:xfrm>
          <a:prstGeom prst="rect">
            <a:avLst/>
          </a:prstGeom>
          <a:noFill/>
          <a:ln w="9525">
            <a:noFill/>
            <a:miter lim="800000"/>
            <a:headEnd/>
            <a:tailEnd/>
          </a:ln>
          <a:effectLst/>
        </p:spPr>
        <p:txBody>
          <a:bodyPr>
            <a:prstTxWarp prst="textNoShape">
              <a:avLst/>
            </a:prstTxWarp>
          </a:bodyPr>
          <a:lstStyle/>
          <a:p>
            <a:pPr eaLnBrk="1" hangingPunct="1"/>
            <a:r>
              <a:rPr lang="en-US" sz="4600" dirty="0" smtClean="0">
                <a:solidFill>
                  <a:schemeClr val="tx2"/>
                </a:solidFill>
              </a:rPr>
              <a:t>Laboratory Studies</a:t>
            </a:r>
            <a:endParaRPr lang="en-US" sz="4600" dirty="0">
              <a:solidFill>
                <a:schemeClr val="tx2"/>
              </a:solidFill>
            </a:endParaRPr>
          </a:p>
        </p:txBody>
      </p:sp>
      <p:sp>
        <p:nvSpPr>
          <p:cNvPr id="2508809" name="Arc 9"/>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508810" name="Arc 10"/>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508811" name="Arc 11"/>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508812" name="Arc 12"/>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eval4.wm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382000" y="6513513"/>
            <a:ext cx="762000" cy="274637"/>
          </a:xfrm>
          <a:prstGeom prst="rect">
            <a:avLst/>
          </a:prstGeom>
        </p:spPr>
        <p:txBody>
          <a:bodyPr/>
          <a:lstStyle/>
          <a:p>
            <a:fld id="{1C32B379-3733-AD4F-AA44-9D70211D67EB}" type="slidenum">
              <a:rPr lang="ko-KR" altLang="en-US"/>
              <a:pPr/>
              <a:t>36</a:t>
            </a:fld>
            <a:endParaRPr lang="en-US" altLang="ko-KR"/>
          </a:p>
        </p:txBody>
      </p:sp>
      <p:sp>
        <p:nvSpPr>
          <p:cNvPr id="2381826" name="Rectangle 2"/>
          <p:cNvSpPr>
            <a:spLocks noGrp="1" noRot="1" noChangeArrowheads="1"/>
          </p:cNvSpPr>
          <p:nvPr>
            <p:ph type="title" idx="4294967295"/>
          </p:nvPr>
        </p:nvSpPr>
        <p:spPr>
          <a:xfrm>
            <a:off x="220129" y="146050"/>
            <a:ext cx="8385175" cy="1022350"/>
          </a:xfrm>
          <a:noFill/>
        </p:spPr>
        <p:txBody>
          <a:bodyPr/>
          <a:lstStyle/>
          <a:p>
            <a:r>
              <a:rPr lang="en-US" dirty="0" smtClean="0"/>
              <a:t>Laboratory Studies</a:t>
            </a:r>
            <a:endParaRPr lang="en-US" dirty="0"/>
          </a:p>
        </p:txBody>
      </p:sp>
      <p:pic>
        <p:nvPicPr>
          <p:cNvPr id="2381836" name="Picture 12" descr="user-study-results-smaller"/>
          <p:cNvPicPr>
            <a:picLocks noChangeAspect="1" noChangeArrowheads="1"/>
          </p:cNvPicPr>
          <p:nvPr/>
        </p:nvPicPr>
        <p:blipFill>
          <a:blip r:embed="rId3"/>
          <a:srcRect r="37672"/>
          <a:stretch>
            <a:fillRect/>
          </a:stretch>
        </p:blipFill>
        <p:spPr bwMode="auto">
          <a:xfrm>
            <a:off x="1430866" y="1263650"/>
            <a:ext cx="4986867" cy="5289550"/>
          </a:xfrm>
          <a:prstGeom prst="rect">
            <a:avLst/>
          </a:prstGeom>
          <a:noFill/>
        </p:spPr>
      </p:pic>
      <p:pic>
        <p:nvPicPr>
          <p:cNvPr id="5" name="Picture 12" descr="user-study-results-smaller"/>
          <p:cNvPicPr>
            <a:picLocks noChangeAspect="1" noChangeArrowheads="1"/>
          </p:cNvPicPr>
          <p:nvPr/>
        </p:nvPicPr>
        <p:blipFill>
          <a:blip r:embed="rId3"/>
          <a:srcRect l="63915"/>
          <a:stretch>
            <a:fillRect/>
          </a:stretch>
        </p:blipFill>
        <p:spPr bwMode="auto">
          <a:xfrm>
            <a:off x="3843867" y="1263651"/>
            <a:ext cx="2887133" cy="5289550"/>
          </a:xfrm>
          <a:prstGeom prst="rect">
            <a:avLst/>
          </a:prstGeom>
          <a:noFill/>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sp>
        <p:nvSpPr>
          <p:cNvPr id="11" name="Content Placeholder 10"/>
          <p:cNvSpPr>
            <a:spLocks noGrp="1"/>
          </p:cNvSpPr>
          <p:nvPr>
            <p:ph idx="1"/>
          </p:nvPr>
        </p:nvSpPr>
        <p:spPr/>
        <p:txBody>
          <a:bodyPr/>
          <a:lstStyle/>
          <a:p>
            <a:endParaRPr lang="en-US"/>
          </a:p>
        </p:txBody>
      </p:sp>
      <p:pic>
        <p:nvPicPr>
          <p:cNvPr id="29699" name="Picture 4"/>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9700" name="AutoShape 5"/>
          <p:cNvSpPr>
            <a:spLocks noChangeArrowheads="1"/>
          </p:cNvSpPr>
          <p:nvPr/>
        </p:nvSpPr>
        <p:spPr bwMode="auto">
          <a:xfrm>
            <a:off x="-128589" y="309563"/>
            <a:ext cx="5174721" cy="1129770"/>
          </a:xfrm>
          <a:prstGeom prst="roundRect">
            <a:avLst>
              <a:gd name="adj" fmla="val 16667"/>
            </a:avLst>
          </a:prstGeom>
          <a:solidFill>
            <a:schemeClr val="accent4">
              <a:lumMod val="50000"/>
              <a:alpha val="79999"/>
            </a:schemeClr>
          </a:solidFill>
          <a:ln w="9525" algn="ctr">
            <a:noFill/>
            <a:round/>
            <a:headEnd/>
            <a:tailEnd/>
          </a:ln>
        </p:spPr>
        <p:txBody>
          <a:bodyPr wrap="none" anchor="ctr"/>
          <a:lstStyle/>
          <a:p>
            <a:endParaRPr lang="en-US"/>
          </a:p>
        </p:txBody>
      </p:sp>
      <p:sp>
        <p:nvSpPr>
          <p:cNvPr id="29701" name="Rectangle 6"/>
          <p:cNvSpPr>
            <a:spLocks noRot="1" noChangeArrowheads="1"/>
          </p:cNvSpPr>
          <p:nvPr/>
        </p:nvSpPr>
        <p:spPr bwMode="auto">
          <a:xfrm>
            <a:off x="61913" y="261938"/>
            <a:ext cx="8385175" cy="1022350"/>
          </a:xfrm>
          <a:prstGeom prst="rect">
            <a:avLst/>
          </a:prstGeom>
          <a:noFill/>
          <a:ln w="9525">
            <a:noFill/>
            <a:miter lim="800000"/>
            <a:headEnd/>
            <a:tailEnd/>
          </a:ln>
        </p:spPr>
        <p:txBody>
          <a:bodyPr/>
          <a:lstStyle/>
          <a:p>
            <a:pPr eaLnBrk="1" hangingPunct="1"/>
            <a:r>
              <a:rPr lang="en-US" altLang="ko-KR" sz="4400" dirty="0">
                <a:solidFill>
                  <a:srgbClr val="FFFFCC"/>
                </a:solidFill>
                <a:ea typeface="굴림" pitchFamily="34" charset="-127"/>
              </a:rPr>
              <a:t>Class </a:t>
            </a:r>
            <a:r>
              <a:rPr lang="en-US" altLang="ko-KR" sz="4400" dirty="0" smtClean="0">
                <a:solidFill>
                  <a:srgbClr val="FFFFCC"/>
                </a:solidFill>
                <a:ea typeface="굴림" pitchFamily="34" charset="-127"/>
              </a:rPr>
              <a:t>Deployment</a:t>
            </a:r>
            <a:br>
              <a:rPr lang="en-US" altLang="ko-KR" sz="4400" dirty="0" smtClean="0">
                <a:solidFill>
                  <a:srgbClr val="FFFFCC"/>
                </a:solidFill>
                <a:ea typeface="굴림" pitchFamily="34" charset="-127"/>
              </a:rPr>
            </a:br>
            <a:r>
              <a:rPr lang="en-US" altLang="ko-KR" sz="2000" b="0" dirty="0" smtClean="0">
                <a:solidFill>
                  <a:srgbClr val="FFFFCC"/>
                </a:solidFill>
                <a:ea typeface="굴림" pitchFamily="34" charset="-127"/>
              </a:rPr>
              <a:t>(Hardware manufactured for us by Leapfrog)</a:t>
            </a:r>
            <a:endParaRPr lang="en-US" altLang="ko-KR" sz="2000" b="0" dirty="0">
              <a:solidFill>
                <a:srgbClr val="FFFFCC"/>
              </a:solidFill>
              <a:ea typeface="굴림" pitchFamily="34" charset="-127"/>
            </a:endParaRPr>
          </a:p>
        </p:txBody>
      </p:sp>
      <p:sp>
        <p:nvSpPr>
          <p:cNvPr id="29702" name="Arc 9"/>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3" name="Arc 10"/>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4" name="Arc 11"/>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
        <p:nvSpPr>
          <p:cNvPr id="29705" name="Arc 12"/>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lstStyle/>
          <a:p>
            <a:endParaRPr lang="en-US"/>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38</a:t>
            </a:fld>
            <a:endParaRPr lang="en-US"/>
          </a:p>
        </p:txBody>
      </p:sp>
      <p:pic>
        <p:nvPicPr>
          <p:cNvPr id="6" name="dtools-palette.mp4">
            <a:hlinkClick r:id="" action="ppaction://media"/>
          </p:cNvPr>
          <p:cNvPicPr/>
          <p:nvPr>
            <a:videoFile r:link="rId1"/>
          </p:nvPr>
        </p:nvPicPr>
        <p:blipFill>
          <a:blip r:embed="rId3"/>
          <a:stretch>
            <a:fillRect/>
          </a:stretch>
        </p:blipFill>
        <p:spPr>
          <a:xfrm>
            <a:off x="0" y="501657"/>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tx2">
                    <a:lumMod val="75000"/>
                  </a:schemeClr>
                </a:solidFill>
              </a:rPr>
              <a:t>What’s Important?</a:t>
            </a:r>
            <a:endParaRPr lang="en-US" dirty="0">
              <a:solidFill>
                <a:schemeClr val="tx2">
                  <a:lumMod val="75000"/>
                </a:schemeClr>
              </a:solidFill>
            </a:endParaRPr>
          </a:p>
        </p:txBody>
      </p:sp>
      <p:sp>
        <p:nvSpPr>
          <p:cNvPr id="4" name="Content Placeholder 3"/>
          <p:cNvSpPr>
            <a:spLocks noGrp="1"/>
          </p:cNvSpPr>
          <p:nvPr>
            <p:ph idx="1"/>
          </p:nvPr>
        </p:nvSpPr>
        <p:spPr>
          <a:xfrm>
            <a:off x="812800" y="1644650"/>
            <a:ext cx="8032750" cy="4756150"/>
          </a:xfrm>
        </p:spPr>
        <p:txBody>
          <a:bodyPr/>
          <a:lstStyle/>
          <a:p>
            <a:pPr marL="0" indent="0">
              <a:spcBef>
                <a:spcPts val="1200"/>
              </a:spcBef>
              <a:spcAft>
                <a:spcPts val="600"/>
              </a:spcAft>
              <a:buNone/>
            </a:pPr>
            <a:r>
              <a:rPr lang="en-US" sz="2800" b="1" dirty="0" err="1" smtClean="0"/>
              <a:t>d.Tools</a:t>
            </a:r>
            <a:r>
              <a:rPr lang="en-US" sz="2800" b="1" dirty="0" smtClean="0"/>
              <a:t> successfully enabled non-programmers to prototype novel, sensor-based user interfaces.</a:t>
            </a:r>
          </a:p>
          <a:p>
            <a:pPr marL="0" indent="0">
              <a:spcBef>
                <a:spcPts val="1200"/>
              </a:spcBef>
              <a:spcAft>
                <a:spcPts val="600"/>
              </a:spcAft>
              <a:buNone/>
            </a:pPr>
            <a:r>
              <a:rPr lang="en-US" sz="2800" b="1" dirty="0" smtClean="0"/>
              <a:t>Techniques:</a:t>
            </a:r>
          </a:p>
          <a:p>
            <a:pPr marL="914400" lvl="1" indent="-514350">
              <a:spcBef>
                <a:spcPts val="1200"/>
              </a:spcBef>
              <a:spcAft>
                <a:spcPts val="600"/>
              </a:spcAft>
              <a:buFont typeface="+mj-lt"/>
              <a:buAutoNum type="arabicPeriod"/>
            </a:pPr>
            <a:r>
              <a:rPr lang="en-US" sz="2400" b="1" dirty="0" smtClean="0"/>
              <a:t>Virtual modeling of physical device and </a:t>
            </a:r>
            <a:r>
              <a:rPr lang="en-US" sz="2400" b="1" dirty="0" err="1" smtClean="0"/>
              <a:t>plug&amp;play</a:t>
            </a:r>
            <a:r>
              <a:rPr lang="en-US" sz="2400" b="1" dirty="0" smtClean="0"/>
              <a:t> hardware enable visual, storyboard-based authoring.</a:t>
            </a:r>
          </a:p>
          <a:p>
            <a:pPr marL="914400" lvl="1" indent="-514350">
              <a:spcBef>
                <a:spcPts val="1200"/>
              </a:spcBef>
              <a:spcAft>
                <a:spcPts val="600"/>
              </a:spcAft>
              <a:buFont typeface="+mj-lt"/>
              <a:buAutoNum type="arabicPeriod"/>
            </a:pPr>
            <a:r>
              <a:rPr lang="en-US" sz="2400" b="1" dirty="0" smtClean="0"/>
              <a:t>Programming by demonstration for sensor events raises complexity of possible interactions.</a:t>
            </a:r>
          </a:p>
          <a:p>
            <a:pPr>
              <a:spcBef>
                <a:spcPts val="1200"/>
              </a:spcBef>
              <a:spcAft>
                <a:spcPts val="600"/>
              </a:spcAft>
              <a:buNone/>
            </a:pPr>
            <a:r>
              <a:rPr lang="en-US" sz="2800" b="1" kern="1200" dirty="0" smtClean="0">
                <a:latin typeface="Neutra Text" pitchFamily="50" charset="0"/>
              </a:rPr>
              <a:t>Design tool research requires triangulation of evaluation methods </a:t>
            </a:r>
            <a:endParaRPr lang="en-US" sz="2400" b="1" kern="1200" dirty="0" smtClean="0">
              <a:latin typeface="Neutra Text" pitchFamily="50" charset="0"/>
            </a:endParaRP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39</a:t>
            </a:fld>
            <a:endParaRPr lang="en-US"/>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28366"/>
            <a:ext cx="8385175" cy="1022350"/>
          </a:xfrm>
        </p:spPr>
        <p:txBody>
          <a:bodyPr/>
          <a:lstStyle/>
          <a:p>
            <a:r>
              <a:rPr lang="en-US" sz="4000" b="0" dirty="0" smtClean="0"/>
              <a:t>Prototypes enable </a:t>
            </a:r>
            <a:r>
              <a:rPr lang="en-US" sz="4000" dirty="0" smtClean="0"/>
              <a:t>exploration</a:t>
            </a:r>
            <a:r>
              <a:rPr lang="en-US" sz="4000" b="0" dirty="0" smtClean="0"/>
              <a:t> and </a:t>
            </a:r>
            <a:r>
              <a:rPr lang="en-US" sz="4000" dirty="0" smtClean="0"/>
              <a:t>iteration </a:t>
            </a:r>
            <a:r>
              <a:rPr lang="en-US" sz="4000" b="0" dirty="0" smtClean="0"/>
              <a:t>around concrete artifacts.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4</a:t>
            </a:fld>
            <a:endParaRPr lang="en-US"/>
          </a:p>
        </p:txBody>
      </p:sp>
      <p:sp>
        <p:nvSpPr>
          <p:cNvPr id="4" name="TextBox 3"/>
          <p:cNvSpPr txBox="1"/>
          <p:nvPr/>
        </p:nvSpPr>
        <p:spPr bwMode="auto">
          <a:xfrm>
            <a:off x="1148676" y="5198539"/>
            <a:ext cx="7045518" cy="1169551"/>
          </a:xfrm>
          <a:prstGeom prst="rect">
            <a:avLst/>
          </a:prstGeom>
          <a:noFill/>
          <a:ln w="9525">
            <a:noFill/>
            <a:miter lim="800000"/>
            <a:headEnd/>
            <a:tailEnd/>
          </a:ln>
          <a:effectLst/>
        </p:spPr>
        <p:txBody>
          <a:bodyPr wrap="none" rtlCol="0">
            <a:spAutoFit/>
          </a:bodyPr>
          <a:lstStyle/>
          <a:p>
            <a:pPr algn="r">
              <a:spcBef>
                <a:spcPct val="50000"/>
              </a:spcBef>
            </a:pPr>
            <a:r>
              <a:rPr lang="en-US" sz="1400" b="0" dirty="0" smtClean="0"/>
              <a:t>Lawson, How Designers Think, Architectural Press</a:t>
            </a:r>
            <a:br>
              <a:rPr lang="en-US" sz="1400" b="0" dirty="0" smtClean="0"/>
            </a:br>
            <a:r>
              <a:rPr lang="en-US" sz="1400" b="0" dirty="0" smtClean="0"/>
              <a:t>Cross, </a:t>
            </a:r>
            <a:r>
              <a:rPr lang="en-US" sz="1400" b="0" dirty="0" err="1" smtClean="0"/>
              <a:t>Designerly</a:t>
            </a:r>
            <a:r>
              <a:rPr lang="en-US" sz="1400" b="0" dirty="0" smtClean="0"/>
              <a:t> Ways of Knowing, Springer </a:t>
            </a:r>
            <a:br>
              <a:rPr lang="en-US" sz="1400" b="0" dirty="0" smtClean="0"/>
            </a:br>
            <a:r>
              <a:rPr lang="en-US" sz="1400" b="0" dirty="0" smtClean="0"/>
              <a:t>Schrage, Serious Play, HBS Press</a:t>
            </a:r>
            <a:br>
              <a:rPr lang="en-US" sz="1400" b="0" dirty="0" smtClean="0"/>
            </a:br>
            <a:r>
              <a:rPr lang="en-US" sz="1400" b="0" dirty="0" err="1" smtClean="0"/>
              <a:t>Moggridge</a:t>
            </a:r>
            <a:r>
              <a:rPr lang="en-US" sz="1400" b="0" dirty="0" smtClean="0"/>
              <a:t>, Designing Interactions, MIT Press</a:t>
            </a:r>
            <a:br>
              <a:rPr lang="en-US" sz="1400" b="0" dirty="0" smtClean="0"/>
            </a:br>
            <a:r>
              <a:rPr lang="en-US" sz="1400" b="0" dirty="0" smtClean="0"/>
              <a:t>Buxton, Sketching User Experiences, Morgan Kaufmann</a:t>
            </a: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40</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3302003" y="2099733"/>
            <a:ext cx="30141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41</a:t>
            </a:fld>
            <a:endParaRPr lang="en-US"/>
          </a:p>
        </p:txBody>
      </p:sp>
      <p:pic>
        <p:nvPicPr>
          <p:cNvPr id="5" name="Picture 4"/>
          <p:cNvPicPr>
            <a:picLocks noChangeAspect="1"/>
          </p:cNvPicPr>
          <p:nvPr/>
        </p:nvPicPr>
        <p:blipFill>
          <a:blip r:embed="rId3"/>
          <a:stretch>
            <a:fillRect/>
          </a:stretch>
        </p:blipFill>
        <p:spPr>
          <a:xfrm>
            <a:off x="27733" y="127000"/>
            <a:ext cx="9077088" cy="6546850"/>
          </a:xfrm>
          <a:prstGeom prst="rect">
            <a:avLst/>
          </a:prstGeom>
        </p:spPr>
      </p:pic>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a:t>
            </a:r>
            <a:br>
              <a:rPr lang="en-US" sz="3200" dirty="0" smtClean="0"/>
            </a:br>
            <a:r>
              <a:rPr lang="en-US" sz="3200" dirty="0" smtClean="0"/>
              <a:t>Capturing &amp; Managing Feedback</a:t>
            </a:r>
            <a:endParaRPr lang="en-US" sz="3200" dirty="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42</a:t>
            </a:fld>
            <a:endParaRPr lang="en-US"/>
          </a:p>
        </p:txBody>
      </p:sp>
      <p:pic>
        <p:nvPicPr>
          <p:cNvPr id="7" name="Picture 6"/>
          <p:cNvPicPr>
            <a:picLocks noChangeAspect="1" noChangeArrowheads="1"/>
          </p:cNvPicPr>
          <p:nvPr/>
        </p:nvPicPr>
        <p:blipFill>
          <a:blip r:embed="rId3"/>
          <a:srcRect l="3573" r="7446" b="6261"/>
          <a:stretch>
            <a:fillRect/>
          </a:stretch>
        </p:blipFill>
        <p:spPr bwMode="auto">
          <a:xfrm>
            <a:off x="423337" y="2593447"/>
            <a:ext cx="4097867" cy="2454275"/>
          </a:xfrm>
          <a:prstGeom prst="roundRect">
            <a:avLst>
              <a:gd name="adj" fmla="val 5800"/>
            </a:avLst>
          </a:prstGeom>
          <a:noFill/>
          <a:ln w="9525">
            <a:noFill/>
            <a:miter lim="800000"/>
            <a:headEnd/>
            <a:tailEnd/>
          </a:ln>
          <a:effectLst/>
        </p:spPr>
      </p:pic>
      <p:sp>
        <p:nvSpPr>
          <p:cNvPr id="8" name="TextBox 7"/>
          <p:cNvSpPr txBox="1"/>
          <p:nvPr/>
        </p:nvSpPr>
        <p:spPr bwMode="auto">
          <a:xfrm>
            <a:off x="482604" y="5084234"/>
            <a:ext cx="2564547"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I-Observe, </a:t>
            </a:r>
            <a:r>
              <a:rPr lang="en-US" sz="2000" b="0" dirty="0" err="1" smtClean="0"/>
              <a:t>Badre</a:t>
            </a:r>
            <a:r>
              <a:rPr lang="en-US" sz="2000" b="0" dirty="0" smtClean="0"/>
              <a:t>, 1995</a:t>
            </a:r>
          </a:p>
        </p:txBody>
      </p:sp>
      <p:pic>
        <p:nvPicPr>
          <p:cNvPr id="10" name="Picture 4"/>
          <p:cNvPicPr>
            <a:picLocks noChangeAspect="1" noChangeArrowheads="1"/>
          </p:cNvPicPr>
          <p:nvPr/>
        </p:nvPicPr>
        <p:blipFill>
          <a:blip r:embed="rId4"/>
          <a:srcRect r="35217"/>
          <a:stretch>
            <a:fillRect/>
          </a:stretch>
        </p:blipFill>
        <p:spPr bwMode="auto">
          <a:xfrm>
            <a:off x="4927600" y="1778000"/>
            <a:ext cx="3352800" cy="3897997"/>
          </a:xfrm>
          <a:prstGeom prst="rect">
            <a:avLst/>
          </a:prstGeom>
          <a:noFill/>
          <a:ln w="9525">
            <a:noFill/>
            <a:miter lim="800000"/>
            <a:headEnd/>
            <a:tailEnd/>
          </a:ln>
          <a:effectLst/>
        </p:spPr>
      </p:pic>
      <p:sp>
        <p:nvSpPr>
          <p:cNvPr id="11" name="TextBox 10"/>
          <p:cNvSpPr txBox="1"/>
          <p:nvPr/>
        </p:nvSpPr>
        <p:spPr bwMode="auto">
          <a:xfrm>
            <a:off x="4919137" y="5761567"/>
            <a:ext cx="2719461"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SUEDE, </a:t>
            </a:r>
            <a:r>
              <a:rPr lang="en-US" sz="2000" b="0" dirty="0" err="1" smtClean="0"/>
              <a:t>Klemmer</a:t>
            </a:r>
            <a:r>
              <a:rPr lang="en-US" sz="2000" b="0" dirty="0" smtClean="0"/>
              <a:t>, 2000</a:t>
            </a: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Slide Number Placeholder 3"/>
          <p:cNvSpPr>
            <a:spLocks noGrp="1"/>
          </p:cNvSpPr>
          <p:nvPr>
            <p:ph type="sldNum" sz="quarter" idx="4294967295"/>
          </p:nvPr>
        </p:nvSpPr>
        <p:spPr>
          <a:xfrm>
            <a:off x="8077200" y="6513513"/>
            <a:ext cx="762000" cy="274637"/>
          </a:xfrm>
          <a:prstGeom prst="rect">
            <a:avLst/>
          </a:prstGeom>
        </p:spPr>
        <p:txBody>
          <a:bodyPr/>
          <a:lstStyle/>
          <a:p>
            <a:fld id="{3C7A4D85-8A0B-604E-818C-96C75E015892}" type="slidenum">
              <a:rPr lang="ko-KR" altLang="en-US"/>
              <a:pPr/>
              <a:t>43</a:t>
            </a:fld>
            <a:endParaRPr lang="en-US" altLang="ko-KR"/>
          </a:p>
        </p:txBody>
      </p:sp>
      <p:pic>
        <p:nvPicPr>
          <p:cNvPr id="2362380" name="Picture 12" descr="dta"/>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362371" name="Arc 3"/>
          <p:cNvSpPr>
            <a:spLocks noChangeAspect="1"/>
          </p:cNvSpPr>
          <p:nvPr/>
        </p:nvSpPr>
        <p:spPr bwMode="auto">
          <a:xfrm>
            <a:off x="8950325" y="-63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2" name="Arc 4"/>
          <p:cNvSpPr>
            <a:spLocks noChangeAspect="1"/>
          </p:cNvSpPr>
          <p:nvPr/>
        </p:nvSpPr>
        <p:spPr bwMode="auto">
          <a:xfrm rot="16200000">
            <a:off x="-63500" y="-61913"/>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3" name="Arc 5"/>
          <p:cNvSpPr>
            <a:spLocks noChangeAspect="1"/>
          </p:cNvSpPr>
          <p:nvPr/>
        </p:nvSpPr>
        <p:spPr bwMode="auto">
          <a:xfrm rot="10800000">
            <a:off x="-63500" y="6667500"/>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2362374" name="Arc 6"/>
          <p:cNvSpPr>
            <a:spLocks noChangeAspect="1"/>
          </p:cNvSpPr>
          <p:nvPr/>
        </p:nvSpPr>
        <p:spPr bwMode="auto">
          <a:xfrm rot="5400000">
            <a:off x="8950325" y="6664325"/>
            <a:ext cx="255588" cy="2555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0">
            <a:solidFill>
              <a:srgbClr val="000000"/>
            </a:solidFill>
            <a:round/>
            <a:headEnd/>
            <a:tailEnd/>
          </a:ln>
          <a:effectLst/>
        </p:spPr>
        <p:txBody>
          <a:bodyPr wrap="none" anchor="ctr">
            <a:prstTxWarp prst="textNoShape">
              <a:avLst/>
            </a:prstTxWarp>
          </a:bodyPr>
          <a:lstStyle/>
          <a:p>
            <a:endParaRPr lang="en-US"/>
          </a:p>
        </p:txBody>
      </p:sp>
      <p:sp>
        <p:nvSpPr>
          <p:cNvPr id="9" name="Rounded Rectangle 8"/>
          <p:cNvSpPr/>
          <p:nvPr/>
        </p:nvSpPr>
        <p:spPr>
          <a:xfrm>
            <a:off x="5164667" y="3285067"/>
            <a:ext cx="3657600" cy="2607733"/>
          </a:xfrm>
          <a:prstGeom prst="roundRect">
            <a:avLst>
              <a:gd name="adj" fmla="val 3680"/>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dtools-test.wmv">
            <a:hlinkClick r:id="" action="ppaction://media"/>
          </p:cNvPr>
          <p:cNvPicPr/>
          <p:nvPr>
            <a:videoFile r:link="rId1"/>
          </p:nvPr>
        </p:nvPicPr>
        <p:blipFill>
          <a:blip r:embed="rId4"/>
          <a:srcRect/>
          <a:stretch>
            <a:fillRect/>
          </a:stretch>
        </p:blipFill>
        <p:spPr bwMode="auto">
          <a:xfrm>
            <a:off x="0" y="838200"/>
            <a:ext cx="9144000" cy="5143500"/>
          </a:xfrm>
          <a:prstGeom prst="rect">
            <a:avLst/>
          </a:prstGeom>
          <a:noFill/>
          <a:ln w="9525">
            <a:noFill/>
            <a:miter lim="800000"/>
            <a:headEnd/>
            <a:tailEnd/>
          </a:ln>
        </p:spPr>
      </p:pic>
      <p:sp>
        <p:nvSpPr>
          <p:cNvPr id="21507" name="Title 3"/>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a:xfrm>
            <a:off x="8077200" y="6513513"/>
            <a:ext cx="762000" cy="274637"/>
          </a:xfrm>
          <a:prstGeom prst="rect">
            <a:avLst/>
          </a:prstGeom>
          <a:noFill/>
        </p:spPr>
        <p:txBody>
          <a:bodyPr/>
          <a:lstStyle/>
          <a:p>
            <a:fld id="{1386B063-69AF-344A-B164-DD3BB9039430}" type="slidenum">
              <a:rPr lang="ko-KR" altLang="en-US"/>
              <a:pPr/>
              <a:t>45</a:t>
            </a:fld>
            <a:endParaRPr lang="en-US" altLang="ko-KR"/>
          </a:p>
        </p:txBody>
      </p:sp>
      <p:pic>
        <p:nvPicPr>
          <p:cNvPr id="23555" name="Picture 10" descr="dta-a"/>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3556" name="Arc 3"/>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7" name="Arc 4"/>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8" name="Arc 5"/>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3559" name="Arc 6"/>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Number Placeholder 3"/>
          <p:cNvSpPr>
            <a:spLocks noGrp="1"/>
          </p:cNvSpPr>
          <p:nvPr>
            <p:ph type="sldNum" sz="quarter" idx="4294967295"/>
          </p:nvPr>
        </p:nvSpPr>
        <p:spPr>
          <a:xfrm>
            <a:off x="8077200" y="6513513"/>
            <a:ext cx="762000" cy="274637"/>
          </a:xfrm>
          <a:prstGeom prst="rect">
            <a:avLst/>
          </a:prstGeom>
          <a:noFill/>
        </p:spPr>
        <p:txBody>
          <a:bodyPr/>
          <a:lstStyle/>
          <a:p>
            <a:fld id="{1CA9183C-3A25-3047-B334-5CDDBCB9FC22}" type="slidenum">
              <a:rPr lang="ko-KR" altLang="en-US"/>
              <a:pPr/>
              <a:t>46</a:t>
            </a:fld>
            <a:endParaRPr lang="en-US" altLang="ko-KR"/>
          </a:p>
        </p:txBody>
      </p:sp>
      <p:pic>
        <p:nvPicPr>
          <p:cNvPr id="20483" name="Picture 10" descr="dualscree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484" name="Rectangle 2"/>
          <p:cNvSpPr>
            <a:spLocks noGrp="1" noRot="1" noChangeArrowheads="1"/>
          </p:cNvSpPr>
          <p:nvPr>
            <p:ph type="title"/>
          </p:nvPr>
        </p:nvSpPr>
        <p:spPr/>
        <p:txBody>
          <a:bodyPr/>
          <a:lstStyle/>
          <a:p>
            <a:pPr eaLnBrk="1" hangingPunct="1"/>
            <a:endParaRPr lang="de-DE"/>
          </a:p>
        </p:txBody>
      </p:sp>
      <p:sp>
        <p:nvSpPr>
          <p:cNvPr id="20485" name="Rectangle 3"/>
          <p:cNvSpPr>
            <a:spLocks noGrp="1" noRot="1" noChangeArrowheads="1"/>
          </p:cNvSpPr>
          <p:nvPr>
            <p:ph type="body" idx="1"/>
          </p:nvPr>
        </p:nvSpPr>
        <p:spPr/>
        <p:txBody>
          <a:bodyPr/>
          <a:lstStyle/>
          <a:p>
            <a:pPr eaLnBrk="1" hangingPunct="1"/>
            <a:endParaRPr lang="de-DE" dirty="0"/>
          </a:p>
        </p:txBody>
      </p:sp>
      <p:sp>
        <p:nvSpPr>
          <p:cNvPr id="20486" name="Arc 6"/>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7" name="Arc 7"/>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8" name="Arc 8"/>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0489" name="Arc 9"/>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Number Placeholder 3"/>
          <p:cNvSpPr>
            <a:spLocks noGrp="1"/>
          </p:cNvSpPr>
          <p:nvPr>
            <p:ph type="sldNum" sz="quarter" idx="4294967295"/>
          </p:nvPr>
        </p:nvSpPr>
        <p:spPr>
          <a:xfrm>
            <a:off x="8077200" y="6513513"/>
            <a:ext cx="762000" cy="274637"/>
          </a:xfrm>
          <a:prstGeom prst="rect">
            <a:avLst/>
          </a:prstGeom>
          <a:noFill/>
        </p:spPr>
        <p:txBody>
          <a:bodyPr/>
          <a:lstStyle/>
          <a:p>
            <a:fld id="{A51B4B30-3096-BF40-AEAD-1AE18AFB6154}" type="slidenum">
              <a:rPr lang="ko-KR" altLang="en-US"/>
              <a:pPr/>
              <a:t>47</a:t>
            </a:fld>
            <a:endParaRPr lang="en-US" altLang="ko-KR"/>
          </a:p>
        </p:txBody>
      </p:sp>
      <p:sp>
        <p:nvSpPr>
          <p:cNvPr id="25603" name="Rectangle 2"/>
          <p:cNvSpPr>
            <a:spLocks noGrp="1" noRot="1" noChangeArrowheads="1"/>
          </p:cNvSpPr>
          <p:nvPr>
            <p:ph type="title"/>
          </p:nvPr>
        </p:nvSpPr>
        <p:spPr>
          <a:xfrm>
            <a:off x="457200" y="301625"/>
            <a:ext cx="8385175" cy="1022350"/>
          </a:xfrm>
        </p:spPr>
        <p:txBody>
          <a:bodyPr/>
          <a:lstStyle/>
          <a:p>
            <a:pPr eaLnBrk="1" hangingPunct="1"/>
            <a:r>
              <a:rPr lang="en-US"/>
              <a:t>Analyze</a:t>
            </a:r>
          </a:p>
        </p:txBody>
      </p:sp>
      <p:sp>
        <p:nvSpPr>
          <p:cNvPr id="25604" name="Rectangle 3"/>
          <p:cNvSpPr>
            <a:spLocks noGrp="1" noRot="1" noChangeArrowheads="1"/>
          </p:cNvSpPr>
          <p:nvPr>
            <p:ph type="body" idx="1"/>
          </p:nvPr>
        </p:nvSpPr>
        <p:spPr/>
        <p:txBody>
          <a:bodyPr/>
          <a:lstStyle/>
          <a:p>
            <a:pPr eaLnBrk="1" hangingPunct="1"/>
            <a:endParaRPr lang="de-DE"/>
          </a:p>
        </p:txBody>
      </p:sp>
      <p:pic>
        <p:nvPicPr>
          <p:cNvPr id="25605" name="Picture 4" descr="dtools_vaca_basic_shot2"/>
          <p:cNvPicPr>
            <a:picLocks noChangeAspect="1" noChangeArrowheads="1"/>
          </p:cNvPicPr>
          <p:nvPr/>
        </p:nvPicPr>
        <p:blipFill>
          <a:blip r:embed="rId3"/>
          <a:srcRect/>
          <a:stretch>
            <a:fillRect/>
          </a:stretch>
        </p:blipFill>
        <p:spPr bwMode="auto">
          <a:xfrm>
            <a:off x="0" y="1144588"/>
            <a:ext cx="9144000" cy="3351212"/>
          </a:xfrm>
          <a:prstGeom prst="rect">
            <a:avLst/>
          </a:prstGeom>
          <a:noFill/>
          <a:ln w="9525">
            <a:noFill/>
            <a:miter lim="800000"/>
            <a:headEnd/>
            <a:tailEnd/>
          </a:ln>
        </p:spPr>
      </p:pic>
      <p:pic>
        <p:nvPicPr>
          <p:cNvPr id="25606" name="Picture 6" descr="single-analyze"/>
          <p:cNvPicPr>
            <a:picLocks noChangeAspect="1" noChangeArrowheads="1"/>
          </p:cNvPicPr>
          <p:nvPr/>
        </p:nvPicPr>
        <p:blipFill>
          <a:blip r:embed="rId4"/>
          <a:srcRect l="46512"/>
          <a:stretch>
            <a:fillRect/>
          </a:stretch>
        </p:blipFill>
        <p:spPr bwMode="auto">
          <a:xfrm>
            <a:off x="2438400" y="4800600"/>
            <a:ext cx="3749675" cy="1793875"/>
          </a:xfrm>
          <a:prstGeom prst="rect">
            <a:avLst/>
          </a:prstGeom>
          <a:noFill/>
          <a:ln w="9525">
            <a:noFill/>
            <a:miter lim="800000"/>
            <a:headEnd/>
            <a:tailEnd/>
          </a:ln>
        </p:spPr>
      </p:pic>
      <p:sp>
        <p:nvSpPr>
          <p:cNvPr id="25607" name="Line 8"/>
          <p:cNvSpPr>
            <a:spLocks noChangeShapeType="1"/>
          </p:cNvSpPr>
          <p:nvPr/>
        </p:nvSpPr>
        <p:spPr bwMode="auto">
          <a:xfrm flipH="1">
            <a:off x="3962400" y="2667000"/>
            <a:ext cx="1219200" cy="0"/>
          </a:xfrm>
          <a:prstGeom prst="line">
            <a:avLst/>
          </a:prstGeom>
          <a:noFill/>
          <a:ln w="254000">
            <a:solidFill>
              <a:srgbClr val="FF3300"/>
            </a:solidFill>
            <a:round/>
            <a:headEnd/>
            <a:tailEnd type="triangle" w="med" len="med"/>
          </a:ln>
        </p:spPr>
        <p:txBody>
          <a:bodyP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dtools-ana1.mov">
            <a:hlinkClick r:id="" action="ppaction://media"/>
          </p:cNvPr>
          <p:cNvPicPr/>
          <p:nvPr>
            <p:ph idx="1"/>
            <a:videoFile r:link="rId1"/>
          </p:nvPr>
        </p:nvPicPr>
        <p:blipFill>
          <a:blip r:embed="rId3"/>
          <a:stretch>
            <a:fillRect/>
          </a:stretch>
        </p:blipFill>
        <p:spPr>
          <a:xfrm>
            <a:off x="-1764" y="977900"/>
            <a:ext cx="9145764" cy="5144492"/>
          </a:xfrm>
        </p:spPr>
      </p:pic>
      <p:sp>
        <p:nvSpPr>
          <p:cNvPr id="4" name="Slide Number Placeholder 3"/>
          <p:cNvSpPr>
            <a:spLocks noGrp="1"/>
          </p:cNvSpPr>
          <p:nvPr>
            <p:ph type="sldNum" sz="quarter" idx="4"/>
          </p:nvPr>
        </p:nvSpPr>
        <p:spPr/>
        <p:txBody>
          <a:bodyPr/>
          <a:lstStyle/>
          <a:p>
            <a:fld id="{B3EFDD30-2D92-BE4F-850C-B7FCC548490E}" type="slidenum">
              <a:rPr lang="en-US" smtClean="0"/>
              <a:pPr/>
              <a:t>48</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Number Placeholder 3"/>
          <p:cNvSpPr>
            <a:spLocks noGrp="1"/>
          </p:cNvSpPr>
          <p:nvPr>
            <p:ph type="sldNum" sz="quarter" idx="4294967295"/>
          </p:nvPr>
        </p:nvSpPr>
        <p:spPr>
          <a:xfrm>
            <a:off x="8077200" y="6513513"/>
            <a:ext cx="762000" cy="274637"/>
          </a:xfrm>
          <a:prstGeom prst="rect">
            <a:avLst/>
          </a:prstGeom>
          <a:noFill/>
        </p:spPr>
        <p:txBody>
          <a:bodyPr/>
          <a:lstStyle/>
          <a:p>
            <a:fld id="{D7DD10AD-2EBB-304D-BDD5-4A7ED4DC7022}" type="slidenum">
              <a:rPr lang="ko-KR" altLang="en-US"/>
              <a:pPr/>
              <a:t>49</a:t>
            </a:fld>
            <a:endParaRPr lang="en-US" altLang="ko-KR"/>
          </a:p>
        </p:txBody>
      </p:sp>
      <p:sp>
        <p:nvSpPr>
          <p:cNvPr id="26627" name="Rectangle 2"/>
          <p:cNvSpPr>
            <a:spLocks noGrp="1" noRot="1" noChangeArrowheads="1"/>
          </p:cNvSpPr>
          <p:nvPr>
            <p:ph type="title"/>
          </p:nvPr>
        </p:nvSpPr>
        <p:spPr>
          <a:xfrm>
            <a:off x="457200" y="301625"/>
            <a:ext cx="8385175" cy="1022350"/>
          </a:xfrm>
        </p:spPr>
        <p:txBody>
          <a:bodyPr/>
          <a:lstStyle/>
          <a:p>
            <a:pPr eaLnBrk="1" hangingPunct="1"/>
            <a:r>
              <a:rPr lang="en-US"/>
              <a:t>Analyze</a:t>
            </a:r>
          </a:p>
        </p:txBody>
      </p:sp>
      <p:sp>
        <p:nvSpPr>
          <p:cNvPr id="26628" name="Rectangle 3"/>
          <p:cNvSpPr>
            <a:spLocks noGrp="1" noRot="1" noChangeArrowheads="1"/>
          </p:cNvSpPr>
          <p:nvPr>
            <p:ph type="body" idx="1"/>
          </p:nvPr>
        </p:nvSpPr>
        <p:spPr/>
        <p:txBody>
          <a:bodyPr/>
          <a:lstStyle/>
          <a:p>
            <a:pPr eaLnBrk="1" hangingPunct="1"/>
            <a:endParaRPr lang="de-DE"/>
          </a:p>
        </p:txBody>
      </p:sp>
      <p:pic>
        <p:nvPicPr>
          <p:cNvPr id="26629" name="Picture 4" descr="dtools_vaca_basic_shot2"/>
          <p:cNvPicPr>
            <a:picLocks noChangeAspect="1" noChangeArrowheads="1"/>
          </p:cNvPicPr>
          <p:nvPr/>
        </p:nvPicPr>
        <p:blipFill>
          <a:blip r:embed="rId3"/>
          <a:srcRect/>
          <a:stretch>
            <a:fillRect/>
          </a:stretch>
        </p:blipFill>
        <p:spPr bwMode="auto">
          <a:xfrm>
            <a:off x="0" y="1144588"/>
            <a:ext cx="9144000" cy="3351212"/>
          </a:xfrm>
          <a:prstGeom prst="rect">
            <a:avLst/>
          </a:prstGeom>
          <a:noFill/>
          <a:ln w="9525">
            <a:noFill/>
            <a:miter lim="800000"/>
            <a:headEnd/>
            <a:tailEnd/>
          </a:ln>
        </p:spPr>
      </p:pic>
      <p:pic>
        <p:nvPicPr>
          <p:cNvPr id="26630" name="Picture 5" descr="single-analyze"/>
          <p:cNvPicPr>
            <a:picLocks noChangeAspect="1" noChangeArrowheads="1"/>
          </p:cNvPicPr>
          <p:nvPr/>
        </p:nvPicPr>
        <p:blipFill>
          <a:blip r:embed="rId4"/>
          <a:srcRect r="46512"/>
          <a:stretch>
            <a:fillRect/>
          </a:stretch>
        </p:blipFill>
        <p:spPr bwMode="auto">
          <a:xfrm>
            <a:off x="3200400" y="4683125"/>
            <a:ext cx="3749675" cy="1793875"/>
          </a:xfrm>
          <a:prstGeom prst="rect">
            <a:avLst/>
          </a:prstGeom>
          <a:noFill/>
          <a:ln w="9525">
            <a:noFill/>
            <a:miter lim="800000"/>
            <a:headEnd/>
            <a:tailEnd/>
          </a:ln>
        </p:spPr>
      </p:pic>
      <p:sp>
        <p:nvSpPr>
          <p:cNvPr id="26631" name="Line 6"/>
          <p:cNvSpPr>
            <a:spLocks noChangeShapeType="1"/>
          </p:cNvSpPr>
          <p:nvPr/>
        </p:nvSpPr>
        <p:spPr bwMode="auto">
          <a:xfrm>
            <a:off x="4038600" y="2743200"/>
            <a:ext cx="1524000" cy="0"/>
          </a:xfrm>
          <a:prstGeom prst="line">
            <a:avLst/>
          </a:prstGeom>
          <a:noFill/>
          <a:ln w="254000">
            <a:solidFill>
              <a:srgbClr val="FF3300"/>
            </a:solidFill>
            <a:round/>
            <a:headEnd/>
            <a:tailEnd type="triangle" w="med" len="med"/>
          </a:ln>
        </p:spPr>
        <p:txBody>
          <a:bodyPr>
            <a:prstTxWarp prst="textNoShape">
              <a:avLst/>
            </a:prstTxWarp>
          </a:bodyPr>
          <a:lstStyle/>
          <a:p>
            <a:endParaRPr lang="en-US"/>
          </a:p>
        </p:txBody>
      </p:sp>
      <p:sp>
        <p:nvSpPr>
          <p:cNvPr id="26632" name="Rectangle 7"/>
          <p:cNvSpPr>
            <a:spLocks noChangeArrowheads="1"/>
          </p:cNvSpPr>
          <p:nvPr/>
        </p:nvSpPr>
        <p:spPr bwMode="auto">
          <a:xfrm>
            <a:off x="5105400" y="4038600"/>
            <a:ext cx="18288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26633" name="Rectangle 8"/>
          <p:cNvSpPr>
            <a:spLocks noChangeArrowheads="1"/>
          </p:cNvSpPr>
          <p:nvPr/>
        </p:nvSpPr>
        <p:spPr bwMode="auto">
          <a:xfrm>
            <a:off x="4724400" y="4038600"/>
            <a:ext cx="3048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26634" name="Rectangle 9"/>
          <p:cNvSpPr>
            <a:spLocks noChangeArrowheads="1"/>
          </p:cNvSpPr>
          <p:nvPr/>
        </p:nvSpPr>
        <p:spPr bwMode="auto">
          <a:xfrm>
            <a:off x="7086600" y="4038600"/>
            <a:ext cx="1981200" cy="15240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uxton-redrawn.png"/>
          <p:cNvPicPr>
            <a:picLocks noChangeAspect="1"/>
          </p:cNvPicPr>
          <p:nvPr/>
        </p:nvPicPr>
        <p:blipFill>
          <a:blip r:embed="rId3"/>
          <a:stretch>
            <a:fillRect/>
          </a:stretch>
        </p:blipFill>
        <p:spPr>
          <a:xfrm>
            <a:off x="204062" y="1693597"/>
            <a:ext cx="8872205" cy="3860532"/>
          </a:xfrm>
          <a:prstGeom prst="rect">
            <a:avLst/>
          </a:prstGeom>
        </p:spPr>
      </p:pic>
      <p:sp>
        <p:nvSpPr>
          <p:cNvPr id="3" name="TextBox 2"/>
          <p:cNvSpPr txBox="1"/>
          <p:nvPr/>
        </p:nvSpPr>
        <p:spPr bwMode="auto">
          <a:xfrm>
            <a:off x="6015938" y="5909734"/>
            <a:ext cx="2872478"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1400" b="0" dirty="0" smtClean="0"/>
              <a:t>Redrawn from</a:t>
            </a:r>
            <a:br>
              <a:rPr lang="en-US" sz="1400" b="0" dirty="0" smtClean="0"/>
            </a:br>
            <a:r>
              <a:rPr lang="en-US" sz="1400" b="0" dirty="0" smtClean="0"/>
              <a:t>Buxton, Sketching User Experiences</a:t>
            </a:r>
          </a:p>
        </p:txBody>
      </p:sp>
      <p:sp>
        <p:nvSpPr>
          <p:cNvPr id="6" name="AutoShape 7"/>
          <p:cNvSpPr>
            <a:spLocks noChangeArrowheads="1"/>
          </p:cNvSpPr>
          <p:nvPr/>
        </p:nvSpPr>
        <p:spPr bwMode="auto">
          <a:xfrm>
            <a:off x="-171450" y="309563"/>
            <a:ext cx="8468783" cy="1468437"/>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7" name="Rectangle 8"/>
          <p:cNvSpPr txBox="1">
            <a:spLocks noRot="1" noChangeArrowheads="1"/>
          </p:cNvSpPr>
          <p:nvPr/>
        </p:nvSpPr>
        <p:spPr bwMode="auto">
          <a:xfrm>
            <a:off x="182031"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Exploration: </a:t>
            </a:r>
            <a:br>
              <a:rPr lang="en-US" altLang="ko-KR" sz="4600" kern="0" dirty="0" smtClean="0">
                <a:solidFill>
                  <a:schemeClr val="tx2"/>
                </a:solidFill>
                <a:latin typeface="+mj-lt"/>
                <a:ea typeface="굴림" charset="-127"/>
                <a:cs typeface="+mj-cs"/>
              </a:rPr>
            </a:br>
            <a:r>
              <a:rPr lang="en-US" altLang="ko-KR" sz="4600" kern="0" dirty="0" smtClean="0">
                <a:solidFill>
                  <a:schemeClr val="tx2"/>
                </a:solidFill>
                <a:latin typeface="+mj-lt"/>
                <a:ea typeface="굴림" charset="-127"/>
                <a:cs typeface="+mj-cs"/>
              </a:rPr>
              <a:t>Generate Parallel Alternatives</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Number Placeholder 3"/>
          <p:cNvSpPr>
            <a:spLocks noGrp="1"/>
          </p:cNvSpPr>
          <p:nvPr>
            <p:ph type="sldNum" sz="quarter" idx="4294967295"/>
          </p:nvPr>
        </p:nvSpPr>
        <p:spPr>
          <a:xfrm>
            <a:off x="8077200" y="6513513"/>
            <a:ext cx="762000" cy="274637"/>
          </a:xfrm>
          <a:prstGeom prst="rect">
            <a:avLst/>
          </a:prstGeom>
          <a:noFill/>
        </p:spPr>
        <p:txBody>
          <a:bodyPr/>
          <a:lstStyle/>
          <a:p>
            <a:fld id="{B674200E-BEFA-FA4F-A922-7E91541DAE93}" type="slidenum">
              <a:rPr lang="ko-KR" altLang="en-US"/>
              <a:pPr/>
              <a:t>50</a:t>
            </a:fld>
            <a:endParaRPr lang="en-US" altLang="ko-KR"/>
          </a:p>
        </p:txBody>
      </p:sp>
      <p:sp>
        <p:nvSpPr>
          <p:cNvPr id="27651" name="Rectangle 2"/>
          <p:cNvSpPr>
            <a:spLocks noGrp="1" noRot="1" noChangeArrowheads="1"/>
          </p:cNvSpPr>
          <p:nvPr>
            <p:ph type="title"/>
          </p:nvPr>
        </p:nvSpPr>
        <p:spPr>
          <a:xfrm>
            <a:off x="457200" y="301625"/>
            <a:ext cx="8385175" cy="1022350"/>
          </a:xfrm>
        </p:spPr>
        <p:txBody>
          <a:bodyPr/>
          <a:lstStyle/>
          <a:p>
            <a:pPr eaLnBrk="1" hangingPunct="1"/>
            <a:r>
              <a:rPr lang="en-US"/>
              <a:t>Analyze</a:t>
            </a:r>
          </a:p>
        </p:txBody>
      </p:sp>
      <p:sp>
        <p:nvSpPr>
          <p:cNvPr id="27655" name="Arc 10"/>
          <p:cNvSpPr>
            <a:spLocks noChangeAspect="1"/>
          </p:cNvSpPr>
          <p:nvPr/>
        </p:nvSpPr>
        <p:spPr bwMode="auto">
          <a:xfrm>
            <a:off x="8950325" y="-63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6" name="Arc 11"/>
          <p:cNvSpPr>
            <a:spLocks noChangeAspect="1"/>
          </p:cNvSpPr>
          <p:nvPr/>
        </p:nvSpPr>
        <p:spPr bwMode="auto">
          <a:xfrm rot="-5400000">
            <a:off x="-63500" y="-61913"/>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7" name="Arc 12"/>
          <p:cNvSpPr>
            <a:spLocks noChangeAspect="1"/>
          </p:cNvSpPr>
          <p:nvPr/>
        </p:nvSpPr>
        <p:spPr bwMode="auto">
          <a:xfrm rot="10800000">
            <a:off x="-63500" y="6667500"/>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sp>
        <p:nvSpPr>
          <p:cNvPr id="27658" name="Arc 13"/>
          <p:cNvSpPr>
            <a:spLocks noChangeAspect="1"/>
          </p:cNvSpPr>
          <p:nvPr/>
        </p:nvSpPr>
        <p:spPr bwMode="auto">
          <a:xfrm rot="5400000">
            <a:off x="8950325" y="6664325"/>
            <a:ext cx="255588" cy="255588"/>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000000"/>
            </a:solidFill>
            <a:round/>
            <a:headEnd/>
            <a:tailEnd/>
          </a:ln>
        </p:spPr>
        <p:txBody>
          <a:bodyPr wrap="none" anchor="ctr">
            <a:prstTxWarp prst="textNoShape">
              <a:avLst/>
            </a:prstTxWarp>
          </a:bodyPr>
          <a:lstStyle/>
          <a:p>
            <a:endParaRPr lang="en-US"/>
          </a:p>
        </p:txBody>
      </p:sp>
      <p:pic>
        <p:nvPicPr>
          <p:cNvPr id="11" name="dtools-ana2.mov">
            <a:hlinkClick r:id="" action="ppaction://media"/>
          </p:cNvPr>
          <p:cNvPicPr/>
          <p:nvPr>
            <a:videoFile r:link="rId1"/>
          </p:nvPr>
        </p:nvPicPr>
        <p:blipFill>
          <a:blip r:embed="rId4"/>
          <a:stretch>
            <a:fillRect/>
          </a:stretch>
        </p:blipFill>
        <p:spPr>
          <a:xfrm>
            <a:off x="0" y="11620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7710"/>
            <a:ext cx="8385175" cy="1022350"/>
          </a:xfrm>
        </p:spPr>
        <p:txBody>
          <a:bodyPr/>
          <a:lstStyle/>
          <a:p>
            <a:r>
              <a:rPr lang="en-US" sz="3600" dirty="0" smtClean="0"/>
              <a:t>How might we revise interaction designs?</a:t>
            </a:r>
            <a:endParaRPr lang="en-US" sz="3600" dirty="0"/>
          </a:p>
        </p:txBody>
      </p:sp>
      <p:pic>
        <p:nvPicPr>
          <p:cNvPr id="4" name="Picture 3" descr="study-still.png"/>
          <p:cNvPicPr>
            <a:picLocks noChangeAspect="1"/>
          </p:cNvPicPr>
          <p:nvPr/>
        </p:nvPicPr>
        <p:blipFill>
          <a:blip r:embed="rId3"/>
          <a:srcRect b="9113"/>
          <a:stretch>
            <a:fillRect/>
          </a:stretch>
        </p:blipFill>
        <p:spPr>
          <a:xfrm>
            <a:off x="0" y="939073"/>
            <a:ext cx="9144000" cy="5664928"/>
          </a:xfrm>
          <a:prstGeom prst="rect">
            <a:avLst/>
          </a:prstGeom>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Tools for revising interaction designs</a:t>
            </a:r>
            <a:endParaRPr lang="en-US" sz="40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52</a:t>
            </a:fld>
            <a:endParaRPr lang="en-US"/>
          </a:p>
        </p:txBody>
      </p:sp>
      <p:pic>
        <p:nvPicPr>
          <p:cNvPr id="6" name="Picture 5" descr="Page1.tiff"/>
          <p:cNvPicPr>
            <a:picLocks noChangeAspect="1"/>
          </p:cNvPicPr>
          <p:nvPr/>
        </p:nvPicPr>
        <p:blipFill>
          <a:blip r:embed="rId3"/>
          <a:srcRect l="50000" t="71303" b="2140"/>
          <a:stretch>
            <a:fillRect/>
          </a:stretch>
        </p:blipFill>
        <p:spPr>
          <a:xfrm>
            <a:off x="214888" y="1896533"/>
            <a:ext cx="3934548" cy="2573867"/>
          </a:xfrm>
          <a:prstGeom prst="roundRect">
            <a:avLst>
              <a:gd name="adj" fmla="val 10598"/>
            </a:avLst>
          </a:prstGeom>
        </p:spPr>
      </p:pic>
      <p:sp>
        <p:nvSpPr>
          <p:cNvPr id="7" name="TextBox 6"/>
          <p:cNvSpPr txBox="1"/>
          <p:nvPr/>
        </p:nvSpPr>
        <p:spPr bwMode="auto">
          <a:xfrm>
            <a:off x="374181" y="4876801"/>
            <a:ext cx="2261412"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Movie production</a:t>
            </a:r>
          </a:p>
        </p:txBody>
      </p:sp>
      <p:sp>
        <p:nvSpPr>
          <p:cNvPr id="8" name="TextBox 7"/>
          <p:cNvSpPr txBox="1"/>
          <p:nvPr/>
        </p:nvSpPr>
        <p:spPr bwMode="auto">
          <a:xfrm>
            <a:off x="4483100" y="4876801"/>
            <a:ext cx="1723549" cy="430887"/>
          </a:xfrm>
          <a:prstGeom prst="rect">
            <a:avLst/>
          </a:prstGeom>
          <a:noFill/>
          <a:ln w="9525">
            <a:noFill/>
            <a:miter lim="800000"/>
            <a:headEnd/>
            <a:tailEnd/>
          </a:ln>
          <a:effectLst/>
        </p:spPr>
        <p:txBody>
          <a:bodyPr wrap="none" rtlCol="0">
            <a:spAutoFit/>
          </a:bodyPr>
          <a:lstStyle/>
          <a:p>
            <a:pPr eaLnBrk="0" hangingPunct="0">
              <a:spcBef>
                <a:spcPct val="50000"/>
              </a:spcBef>
            </a:pPr>
            <a:r>
              <a:rPr lang="en-US" sz="2200" b="0" dirty="0" smtClean="0"/>
              <a:t>Programming</a:t>
            </a:r>
          </a:p>
        </p:txBody>
      </p:sp>
      <p:pic>
        <p:nvPicPr>
          <p:cNvPr id="11" name="Picture 10"/>
          <p:cNvPicPr>
            <a:picLocks noChangeAspect="1"/>
          </p:cNvPicPr>
          <p:nvPr/>
        </p:nvPicPr>
        <p:blipFill>
          <a:blip r:embed="rId4"/>
          <a:srcRect t="11682" b="7477"/>
          <a:stretch>
            <a:fillRect/>
          </a:stretch>
        </p:blipFill>
        <p:spPr>
          <a:xfrm>
            <a:off x="4366738" y="1699638"/>
            <a:ext cx="4709530" cy="2855427"/>
          </a:xfrm>
          <a:prstGeom prst="roundRect">
            <a:avLst>
              <a:gd name="adj" fmla="val 8575"/>
            </a:avLst>
          </a:prstGeom>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B3EFDD30-2D92-BE4F-850C-B7FCC548490E}" type="slidenum">
              <a:rPr lang="en-US" smtClean="0"/>
              <a:pPr/>
              <a:t>53</a:t>
            </a:fld>
            <a:endParaRPr lang="en-US"/>
          </a:p>
        </p:txBody>
      </p:sp>
      <p:pic>
        <p:nvPicPr>
          <p:cNvPr id="4" name="dnote-in-use-short.mov">
            <a:hlinkClick r:id="" action="ppaction://media"/>
          </p:cNvPr>
          <p:cNvPicPr/>
          <p:nvPr>
            <a:videoFile r:link="rId1"/>
          </p:nvPr>
        </p:nvPicPr>
        <p:blipFill>
          <a:blip r:embed="rId4"/>
          <a:stretch>
            <a:fillRect/>
          </a:stretch>
        </p:blipFill>
        <p:spPr>
          <a:xfrm>
            <a:off x="0" y="1123950"/>
            <a:ext cx="9144000" cy="5143500"/>
          </a:xfrm>
          <a:prstGeom prst="rect">
            <a:avLst/>
          </a:prstGeom>
        </p:spPr>
      </p:pic>
      <p:sp>
        <p:nvSpPr>
          <p:cNvPr id="5" name="Title 4"/>
          <p:cNvSpPr>
            <a:spLocks noGrp="1"/>
          </p:cNvSpPr>
          <p:nvPr>
            <p:ph type="title"/>
          </p:nvPr>
        </p:nvSpPr>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tx2">
                    <a:lumMod val="75000"/>
                  </a:schemeClr>
                </a:solidFill>
              </a:rPr>
              <a:t>What’s Important?</a:t>
            </a:r>
            <a:endParaRPr lang="en-US" dirty="0">
              <a:solidFill>
                <a:schemeClr val="tx2">
                  <a:lumMod val="75000"/>
                </a:schemeClr>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dirty="0" smtClean="0"/>
              <a:t>Integrating analysis of test data into a design tool can radically shorten the time to work with test videos.</a:t>
            </a:r>
          </a:p>
          <a:p>
            <a:pPr marL="0" indent="0">
              <a:spcBef>
                <a:spcPts val="1200"/>
              </a:spcBef>
              <a:spcAft>
                <a:spcPts val="600"/>
              </a:spcAft>
              <a:buNone/>
            </a:pPr>
            <a:r>
              <a:rPr lang="en-US" sz="2800" b="1" dirty="0" smtClean="0"/>
              <a:t>Integration is enabled by a high-level visual representation of the software model. </a:t>
            </a:r>
          </a:p>
          <a:p>
            <a:pPr marL="0" indent="0">
              <a:spcBef>
                <a:spcPts val="1200"/>
              </a:spcBef>
              <a:spcAft>
                <a:spcPts val="600"/>
              </a:spcAft>
              <a:buNone/>
            </a:pPr>
            <a:r>
              <a:rPr lang="en-US" sz="2800" b="1" kern="1200" dirty="0" smtClean="0">
                <a:latin typeface="Neutra Text" pitchFamily="50" charset="0"/>
              </a:rPr>
              <a:t>Design is a team sport – new revision tools are needed to record insight gained during analysis.</a:t>
            </a:r>
          </a:p>
          <a:p>
            <a:pPr>
              <a:buNone/>
            </a:pPr>
            <a:r>
              <a:rPr lang="en-US" sz="2800" dirty="0" smtClean="0"/>
              <a:t/>
            </a:r>
            <a:br>
              <a:rPr lang="en-US" sz="2800" dirty="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54</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55</a:t>
            </a:fld>
            <a:endParaRPr lang="en-US"/>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
        <p:nvSpPr>
          <p:cNvPr id="25" name="Rounded Rectangle 24"/>
          <p:cNvSpPr/>
          <p:nvPr/>
        </p:nvSpPr>
        <p:spPr>
          <a:xfrm>
            <a:off x="6299200" y="2099733"/>
            <a:ext cx="2810934" cy="3793067"/>
          </a:xfrm>
          <a:prstGeom prst="roundRect">
            <a:avLst>
              <a:gd name="adj" fmla="val 8802"/>
            </a:avLst>
          </a:prstGeom>
          <a:noFill/>
          <a:ln w="114300" cap="flat" cmpd="sng" algn="ctr">
            <a:solidFill>
              <a:srgbClr val="FF505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694262" y="2729971"/>
            <a:ext cx="8385175" cy="1022350"/>
          </a:xfrm>
        </p:spPr>
        <p:txBody>
          <a:bodyPr/>
          <a:lstStyle/>
          <a:p>
            <a:pPr marL="0" indent="0">
              <a:spcBef>
                <a:spcPts val="0"/>
              </a:spcBef>
            </a:pPr>
            <a:r>
              <a:rPr lang="en-US" sz="3600" b="0" dirty="0" smtClean="0"/>
              <a:t>How can tools support the creation of </a:t>
            </a:r>
            <a:br>
              <a:rPr lang="en-US" sz="3600" b="0" dirty="0" smtClean="0"/>
            </a:br>
            <a:r>
              <a:rPr lang="en-US" sz="3600" dirty="0" smtClean="0"/>
              <a:t>multiple </a:t>
            </a:r>
            <a:r>
              <a:rPr lang="en-US" sz="3600" b="0" dirty="0" smtClean="0"/>
              <a:t>user interface </a:t>
            </a:r>
            <a:r>
              <a:rPr lang="en-US" sz="3600" dirty="0" smtClean="0"/>
              <a:t>alternatives</a:t>
            </a:r>
            <a:r>
              <a:rPr lang="en-US" sz="3600" b="0" dirty="0" smtClean="0"/>
              <a:t>?</a:t>
            </a:r>
            <a:endParaRPr lang="en-US" sz="36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56</a:t>
            </a:fld>
            <a:endParaRPr lang="en-US"/>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Related Work: </a:t>
            </a:r>
            <a:br>
              <a:rPr lang="en-US" sz="3200" dirty="0" smtClean="0"/>
            </a:br>
            <a:r>
              <a:rPr lang="en-US" sz="3200" dirty="0" smtClean="0"/>
              <a:t>Working with Alternatives</a:t>
            </a:r>
            <a:endParaRPr lang="en-US" sz="3200" dirty="0"/>
          </a:p>
        </p:txBody>
      </p:sp>
      <p:sp>
        <p:nvSpPr>
          <p:cNvPr id="5" name="Text Placeholder 4"/>
          <p:cNvSpPr>
            <a:spLocks noGrp="1"/>
          </p:cNvSpPr>
          <p:nvPr>
            <p:ph type="body" sz="half" idx="1"/>
          </p:nvPr>
        </p:nvSpPr>
        <p:spPr>
          <a:xfrm>
            <a:off x="524931" y="5505446"/>
            <a:ext cx="5706533" cy="1555750"/>
          </a:xfrm>
        </p:spPr>
        <p:txBody>
          <a:bodyPr/>
          <a:lstStyle/>
          <a:p>
            <a:pPr>
              <a:buNone/>
            </a:pPr>
            <a:r>
              <a:rPr lang="en-US" sz="1400" dirty="0" smtClean="0"/>
              <a:t>Subjunctive Interfaces, </a:t>
            </a:r>
            <a:r>
              <a:rPr lang="en-US" sz="1400" dirty="0" err="1" smtClean="0"/>
              <a:t>Lunzer</a:t>
            </a:r>
            <a:r>
              <a:rPr lang="en-US" sz="1400" dirty="0" smtClean="0"/>
              <a:t>, TOCHI 08</a:t>
            </a:r>
          </a:p>
          <a:p>
            <a:pPr>
              <a:buNone/>
            </a:pPr>
            <a:r>
              <a:rPr lang="en-US" sz="1400" dirty="0" smtClean="0"/>
              <a:t>Spreadsheets for Visualization, Chi, IEEE CGA 98</a:t>
            </a:r>
          </a:p>
          <a:p>
            <a:pPr>
              <a:buNone/>
            </a:pPr>
            <a:r>
              <a:rPr lang="en-US" sz="1400" dirty="0" smtClean="0"/>
              <a:t>Parameter Spectrums &amp; Parallel Pies, Terry, UIST 02 &amp; CHI 04</a:t>
            </a:r>
          </a:p>
          <a:p>
            <a:pPr>
              <a:buNone/>
            </a:pPr>
            <a:r>
              <a:rPr lang="en-US" sz="1400" dirty="0" smtClean="0"/>
              <a:t>Partials, Terry, </a:t>
            </a:r>
            <a:r>
              <a:rPr lang="en-US" sz="1400" dirty="0" err="1" smtClean="0"/>
              <a:t>Phd</a:t>
            </a:r>
            <a:r>
              <a:rPr lang="en-US" sz="1400" dirty="0" smtClean="0"/>
              <a:t> 2005</a:t>
            </a:r>
          </a:p>
          <a:p>
            <a:pPr>
              <a:buNone/>
            </a:pPr>
            <a:endParaRPr lang="en-US" sz="1400" dirty="0" smtClean="0"/>
          </a:p>
        </p:txBody>
      </p:sp>
      <p:sp>
        <p:nvSpPr>
          <p:cNvPr id="4" name="Slide Number Placeholder 3"/>
          <p:cNvSpPr>
            <a:spLocks noGrp="1"/>
          </p:cNvSpPr>
          <p:nvPr>
            <p:ph type="sldNum" sz="quarter" idx="4294967295"/>
          </p:nvPr>
        </p:nvSpPr>
        <p:spPr>
          <a:xfrm>
            <a:off x="8458200" y="6400800"/>
            <a:ext cx="685800" cy="365125"/>
          </a:xfrm>
        </p:spPr>
        <p:txBody>
          <a:bodyPr/>
          <a:lstStyle/>
          <a:p>
            <a:fld id="{B3EFDD30-2D92-BE4F-850C-B7FCC548490E}" type="slidenum">
              <a:rPr lang="en-US" smtClean="0"/>
              <a:pPr/>
              <a:t>57</a:t>
            </a:fld>
            <a:endParaRPr lang="en-US"/>
          </a:p>
        </p:txBody>
      </p:sp>
      <p:pic>
        <p:nvPicPr>
          <p:cNvPr id="7" name="Picture 6"/>
          <p:cNvPicPr>
            <a:picLocks noChangeAspect="1"/>
          </p:cNvPicPr>
          <p:nvPr/>
        </p:nvPicPr>
        <p:blipFill>
          <a:blip r:embed="rId3"/>
          <a:stretch>
            <a:fillRect/>
          </a:stretch>
        </p:blipFill>
        <p:spPr>
          <a:xfrm>
            <a:off x="5080001" y="1888822"/>
            <a:ext cx="3640666" cy="2903599"/>
          </a:xfrm>
          <a:prstGeom prst="roundRect">
            <a:avLst>
              <a:gd name="adj" fmla="val 7927"/>
            </a:avLst>
          </a:prstGeom>
          <a:ln>
            <a:solidFill>
              <a:srgbClr val="0B171F"/>
            </a:solidFill>
          </a:ln>
          <a:effectLst/>
        </p:spPr>
      </p:pic>
      <p:sp>
        <p:nvSpPr>
          <p:cNvPr id="8" name="TextBox 7"/>
          <p:cNvSpPr txBox="1"/>
          <p:nvPr/>
        </p:nvSpPr>
        <p:spPr bwMode="auto">
          <a:xfrm>
            <a:off x="5012273" y="4873475"/>
            <a:ext cx="4095993"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err="1" smtClean="0"/>
              <a:t>Levoy</a:t>
            </a:r>
            <a:r>
              <a:rPr lang="en-US" sz="2000" b="0" dirty="0" smtClean="0"/>
              <a:t>, Spreadsheets for Images, 1994</a:t>
            </a:r>
          </a:p>
        </p:txBody>
      </p:sp>
      <p:pic>
        <p:nvPicPr>
          <p:cNvPr id="9" name="Picture 8"/>
          <p:cNvPicPr>
            <a:picLocks noChangeAspect="1" noChangeArrowheads="1"/>
          </p:cNvPicPr>
          <p:nvPr/>
        </p:nvPicPr>
        <p:blipFill>
          <a:blip r:embed="rId4"/>
          <a:srcRect/>
          <a:stretch>
            <a:fillRect/>
          </a:stretch>
        </p:blipFill>
        <p:spPr bwMode="auto">
          <a:xfrm>
            <a:off x="605366" y="1886180"/>
            <a:ext cx="3509434" cy="2889016"/>
          </a:xfrm>
          <a:prstGeom prst="roundRect">
            <a:avLst>
              <a:gd name="adj" fmla="val 6050"/>
            </a:avLst>
          </a:prstGeom>
          <a:noFill/>
          <a:ln w="9525">
            <a:solidFill>
              <a:srgbClr val="0B171F"/>
            </a:solidFill>
            <a:miter lim="800000"/>
            <a:headEnd/>
            <a:tailEnd/>
          </a:ln>
          <a:effectLst>
            <a:outerShdw blurRad="50800" dist="38100" dir="2700000" algn="br">
              <a:srgbClr val="000000">
                <a:alpha val="43000"/>
              </a:srgbClr>
            </a:outerShdw>
          </a:effectLst>
        </p:spPr>
      </p:pic>
      <p:sp>
        <p:nvSpPr>
          <p:cNvPr id="10" name="TextBox 9"/>
          <p:cNvSpPr txBox="1"/>
          <p:nvPr/>
        </p:nvSpPr>
        <p:spPr bwMode="auto">
          <a:xfrm>
            <a:off x="541866" y="4852309"/>
            <a:ext cx="3249608" cy="400110"/>
          </a:xfrm>
          <a:prstGeom prst="rect">
            <a:avLst/>
          </a:prstGeom>
          <a:noFill/>
          <a:ln w="9525">
            <a:noFill/>
            <a:miter lim="800000"/>
            <a:headEnd/>
            <a:tailEnd/>
          </a:ln>
          <a:effectLst/>
        </p:spPr>
        <p:txBody>
          <a:bodyPr wrap="none" rtlCol="0">
            <a:spAutoFit/>
          </a:bodyPr>
          <a:lstStyle/>
          <a:p>
            <a:pPr eaLnBrk="0" hangingPunct="0">
              <a:spcBef>
                <a:spcPct val="50000"/>
              </a:spcBef>
            </a:pPr>
            <a:r>
              <a:rPr lang="en-US" sz="2000" b="0" dirty="0" smtClean="0"/>
              <a:t>Design Galleries, Marks, 1997</a:t>
            </a:r>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descr="arduino.png"/>
          <p:cNvPicPr>
            <a:picLocks noChangeAspect="1"/>
          </p:cNvPicPr>
          <p:nvPr/>
        </p:nvPicPr>
        <p:blipFill>
          <a:blip r:embed="rId3"/>
          <a:srcRect t="6909" b="44615"/>
          <a:stretch>
            <a:fillRect/>
          </a:stretch>
        </p:blipFill>
        <p:spPr>
          <a:xfrm>
            <a:off x="4656666" y="1117599"/>
            <a:ext cx="3696900" cy="2150534"/>
          </a:xfrm>
          <a:prstGeom prst="roundRect">
            <a:avLst>
              <a:gd name="adj" fmla="val 8276"/>
            </a:avLst>
          </a:prstGeom>
          <a:ln>
            <a:solidFill>
              <a:schemeClr val="accent6">
                <a:lumMod val="10000"/>
              </a:schemeClr>
            </a:solidFill>
          </a:ln>
          <a:effectLst>
            <a:outerShdw blurRad="50800" dist="38100" dir="2700000" algn="br" rotWithShape="0">
              <a:srgbClr val="000000">
                <a:alpha val="43000"/>
              </a:srgbClr>
            </a:outerShdw>
          </a:effectLst>
        </p:spPr>
      </p:pic>
      <p:pic>
        <p:nvPicPr>
          <p:cNvPr id="185348" name="Picture 4"/>
          <p:cNvPicPr>
            <a:picLocks noChangeAspect="1" noChangeArrowheads="1"/>
          </p:cNvPicPr>
          <p:nvPr/>
        </p:nvPicPr>
        <p:blipFill>
          <a:blip r:embed="rId4"/>
          <a:srcRect t="10794"/>
          <a:stretch>
            <a:fillRect/>
          </a:stretch>
        </p:blipFill>
        <p:spPr bwMode="auto">
          <a:xfrm>
            <a:off x="702733" y="1151460"/>
            <a:ext cx="3107267" cy="2152406"/>
          </a:xfrm>
          <a:prstGeom prst="roundRect">
            <a:avLst>
              <a:gd name="adj" fmla="val 9453"/>
            </a:avLst>
          </a:prstGeom>
          <a:noFill/>
          <a:ln w="9525">
            <a:solidFill>
              <a:schemeClr val="accent6">
                <a:lumMod val="10000"/>
              </a:schemeClr>
            </a:solidFill>
            <a:miter lim="800000"/>
            <a:headEnd/>
            <a:tailEnd/>
          </a:ln>
          <a:effectLst>
            <a:outerShdw blurRad="50800" dist="38100" dir="2700000" algn="br">
              <a:srgbClr val="000000">
                <a:alpha val="43000"/>
              </a:srgbClr>
            </a:outerShdw>
          </a:effectLst>
        </p:spPr>
      </p:pic>
      <p:sp>
        <p:nvSpPr>
          <p:cNvPr id="185350" name="AutoShape 6"/>
          <p:cNvSpPr>
            <a:spLocks noChangeArrowheads="1"/>
          </p:cNvSpPr>
          <p:nvPr/>
        </p:nvSpPr>
        <p:spPr bwMode="auto">
          <a:xfrm>
            <a:off x="1168401" y="2209794"/>
            <a:ext cx="1999210" cy="1034074"/>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9" name="TextBox 8"/>
          <p:cNvSpPr txBox="1"/>
          <p:nvPr/>
        </p:nvSpPr>
        <p:spPr>
          <a:xfrm>
            <a:off x="685800" y="3445927"/>
            <a:ext cx="1806955" cy="461665"/>
          </a:xfrm>
          <a:prstGeom prst="rect">
            <a:avLst/>
          </a:prstGeom>
          <a:noFill/>
        </p:spPr>
        <p:txBody>
          <a:bodyPr wrap="none" rtlCol="0">
            <a:spAutoFit/>
          </a:bodyPr>
          <a:lstStyle/>
          <a:p>
            <a:r>
              <a:rPr lang="en-US" sz="2400" dirty="0" smtClean="0"/>
              <a:t>Adobe Flash</a:t>
            </a:r>
            <a:endParaRPr lang="en-US" sz="2400" dirty="0"/>
          </a:p>
        </p:txBody>
      </p:sp>
      <p:sp>
        <p:nvSpPr>
          <p:cNvPr id="11" name="TextBox 10"/>
          <p:cNvSpPr txBox="1"/>
          <p:nvPr/>
        </p:nvSpPr>
        <p:spPr>
          <a:xfrm>
            <a:off x="4724400" y="3310463"/>
            <a:ext cx="2930031" cy="461665"/>
          </a:xfrm>
          <a:prstGeom prst="rect">
            <a:avLst/>
          </a:prstGeom>
          <a:noFill/>
        </p:spPr>
        <p:txBody>
          <a:bodyPr wrap="none" rtlCol="0">
            <a:spAutoFit/>
          </a:bodyPr>
          <a:lstStyle/>
          <a:p>
            <a:r>
              <a:rPr lang="en-US" sz="2400" dirty="0" err="1" smtClean="0"/>
              <a:t>Arduino</a:t>
            </a:r>
            <a:r>
              <a:rPr lang="en-US" sz="2400" dirty="0" smtClean="0"/>
              <a:t> / Processing</a:t>
            </a:r>
            <a:endParaRPr lang="en-US" sz="2400" dirty="0"/>
          </a:p>
        </p:txBody>
      </p:sp>
      <p:pic>
        <p:nvPicPr>
          <p:cNvPr id="12" name="Picture 11"/>
          <p:cNvPicPr>
            <a:picLocks noChangeAspect="1"/>
          </p:cNvPicPr>
          <p:nvPr/>
        </p:nvPicPr>
        <p:blipFill>
          <a:blip r:embed="rId5"/>
          <a:srcRect t="6363" b="19310"/>
          <a:stretch>
            <a:fillRect/>
          </a:stretch>
        </p:blipFill>
        <p:spPr>
          <a:xfrm>
            <a:off x="609600" y="4030130"/>
            <a:ext cx="3540248" cy="2175933"/>
          </a:xfrm>
          <a:prstGeom prst="roundRect">
            <a:avLst>
              <a:gd name="adj" fmla="val 7663"/>
            </a:avLst>
          </a:prstGeom>
          <a:ln>
            <a:solidFill>
              <a:schemeClr val="accent6">
                <a:lumMod val="10000"/>
              </a:schemeClr>
            </a:solidFill>
          </a:ln>
          <a:effectLst>
            <a:outerShdw blurRad="50800" dist="38100" dir="2700000" algn="br">
              <a:srgbClr val="000000">
                <a:alpha val="43000"/>
              </a:srgbClr>
            </a:outerShdw>
          </a:effectLst>
        </p:spPr>
      </p:pic>
      <p:sp>
        <p:nvSpPr>
          <p:cNvPr id="13" name="TextBox 12"/>
          <p:cNvSpPr txBox="1"/>
          <p:nvPr/>
        </p:nvSpPr>
        <p:spPr>
          <a:xfrm>
            <a:off x="685800" y="6201598"/>
            <a:ext cx="2941831" cy="461665"/>
          </a:xfrm>
          <a:prstGeom prst="rect">
            <a:avLst/>
          </a:prstGeom>
          <a:noFill/>
        </p:spPr>
        <p:txBody>
          <a:bodyPr wrap="none" rtlCol="0">
            <a:spAutoFit/>
          </a:bodyPr>
          <a:lstStyle/>
          <a:p>
            <a:r>
              <a:rPr lang="en-US" sz="2400" dirty="0" smtClean="0"/>
              <a:t>Adobe Dreamweaver</a:t>
            </a:r>
            <a:endParaRPr lang="en-US" sz="2400" dirty="0"/>
          </a:p>
        </p:txBody>
      </p:sp>
      <p:sp>
        <p:nvSpPr>
          <p:cNvPr id="14" name="AutoShape 6"/>
          <p:cNvSpPr>
            <a:spLocks noChangeArrowheads="1"/>
          </p:cNvSpPr>
          <p:nvPr/>
        </p:nvSpPr>
        <p:spPr bwMode="auto">
          <a:xfrm>
            <a:off x="685800" y="4301063"/>
            <a:ext cx="2590800" cy="1143000"/>
          </a:xfrm>
          <a:prstGeom prst="roundRect">
            <a:avLst>
              <a:gd name="adj" fmla="val 16667"/>
            </a:avLst>
          </a:prstGeom>
          <a:noFill/>
          <a:ln w="152400" cap="flat" cmpd="sng" algn="ctr">
            <a:solidFill>
              <a:srgbClr val="FF5050"/>
            </a:solidFill>
            <a:prstDash val="solid"/>
            <a:round/>
            <a:headEnd type="none" w="med" len="med"/>
            <a:tailEnd type="none" w="med" len="med"/>
          </a:ln>
          <a:effectLst>
            <a:outerShdw blurRad="50800" dist="38100" dir="2700000" algn="br">
              <a:srgbClr val="000000">
                <a:alpha val="43000"/>
              </a:srgbClr>
            </a:outerShdw>
          </a:effectLst>
        </p:spPr>
        <p:txBody>
          <a:bodyPr wrap="none" anchor="ctr"/>
          <a:lstStyle/>
          <a:p>
            <a:pPr algn="l" rtl="0" fontAlgn="base">
              <a:spcBef>
                <a:spcPct val="0"/>
              </a:spcBef>
              <a:spcAft>
                <a:spcPct val="0"/>
              </a:spcAft>
            </a:pPr>
            <a:endParaRPr lang="en-US" b="1" kern="1200">
              <a:solidFill>
                <a:srgbClr val="000000"/>
              </a:solidFill>
              <a:latin typeface="Neutra Text" pitchFamily="50" charset="0"/>
              <a:ea typeface="+mn-ea"/>
              <a:cs typeface="+mn-cs"/>
            </a:endParaRPr>
          </a:p>
        </p:txBody>
      </p:sp>
      <p:sp>
        <p:nvSpPr>
          <p:cNvPr id="19" name="Title 18"/>
          <p:cNvSpPr>
            <a:spLocks noGrp="1"/>
          </p:cNvSpPr>
          <p:nvPr>
            <p:ph type="title"/>
          </p:nvPr>
        </p:nvSpPr>
        <p:spPr>
          <a:xfrm>
            <a:off x="457200" y="342375"/>
            <a:ext cx="8385175" cy="1022350"/>
          </a:xfrm>
        </p:spPr>
        <p:txBody>
          <a:bodyPr/>
          <a:lstStyle/>
          <a:p>
            <a:r>
              <a:rPr lang="en-US" sz="4000" dirty="0" smtClean="0"/>
              <a:t>Interaction Designers Write Code</a:t>
            </a:r>
            <a:endParaRPr lang="en-US" sz="4000" dirty="0"/>
          </a:p>
        </p:txBody>
      </p:sp>
      <p:sp>
        <p:nvSpPr>
          <p:cNvPr id="17" name="Slide Number Placeholder 16"/>
          <p:cNvSpPr>
            <a:spLocks noGrp="1"/>
          </p:cNvSpPr>
          <p:nvPr>
            <p:ph type="sldNum" sz="quarter" idx="4"/>
          </p:nvPr>
        </p:nvSpPr>
        <p:spPr>
          <a:xfrm>
            <a:off x="8382000" y="6400800"/>
            <a:ext cx="685800" cy="365125"/>
          </a:xfrm>
        </p:spPr>
        <p:txBody>
          <a:bodyPr/>
          <a:lstStyle/>
          <a:p>
            <a:fld id="{B3EFDD30-2D92-BE4F-850C-B7FCC548490E}" type="slidenum">
              <a:rPr lang="en-US" smtClean="0"/>
              <a:pPr/>
              <a:t>58</a:t>
            </a:fld>
            <a:endParaRPr lang="en-US"/>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01650"/>
            <a:ext cx="8385175" cy="1022350"/>
          </a:xfrm>
        </p:spPr>
        <p:txBody>
          <a:bodyPr/>
          <a:lstStyle/>
          <a:p>
            <a:r>
              <a:rPr lang="en-US" sz="3200" dirty="0" smtClean="0"/>
              <a:t>3 Requirements for Programmed Interactions</a:t>
            </a:r>
            <a:endParaRPr lang="en-US" sz="3200" dirty="0"/>
          </a:p>
        </p:txBody>
      </p:sp>
      <p:sp>
        <p:nvSpPr>
          <p:cNvPr id="5" name="Content Placeholder 4"/>
          <p:cNvSpPr>
            <a:spLocks noGrp="1"/>
          </p:cNvSpPr>
          <p:nvPr>
            <p:ph idx="1"/>
          </p:nvPr>
        </p:nvSpPr>
        <p:spPr/>
        <p:txBody>
          <a:bodyPr/>
          <a:lstStyle/>
          <a:p>
            <a:r>
              <a:rPr lang="en-US" dirty="0" smtClean="0"/>
              <a:t>Manage parameter variations</a:t>
            </a:r>
          </a:p>
          <a:p>
            <a:r>
              <a:rPr lang="en-US" dirty="0" smtClean="0">
                <a:solidFill>
                  <a:schemeClr val="accent6">
                    <a:lumMod val="50000"/>
                  </a:schemeClr>
                </a:solidFill>
              </a:rPr>
              <a:t>Manage code alternatives</a:t>
            </a:r>
          </a:p>
          <a:p>
            <a:r>
              <a:rPr lang="en-US" dirty="0" smtClean="0">
                <a:solidFill>
                  <a:schemeClr val="accent6">
                    <a:lumMod val="50000"/>
                  </a:schemeClr>
                </a:solidFill>
              </a:rPr>
              <a:t>Access variations &amp; alternatives at runtime</a:t>
            </a:r>
            <a:endParaRPr lang="en-US" dirty="0">
              <a:solidFill>
                <a:schemeClr val="accent6">
                  <a:lumMod val="50000"/>
                </a:schemeClr>
              </a:solidFill>
            </a:endParaRPr>
          </a:p>
        </p:txBody>
      </p:sp>
      <p:pic>
        <p:nvPicPr>
          <p:cNvPr id="7" name="Picture 6"/>
          <p:cNvPicPr>
            <a:picLocks noChangeAspect="1"/>
          </p:cNvPicPr>
          <p:nvPr/>
        </p:nvPicPr>
        <p:blipFill>
          <a:blip r:embed="rId3"/>
          <a:stretch>
            <a:fillRect/>
          </a:stretch>
        </p:blipFill>
        <p:spPr>
          <a:xfrm>
            <a:off x="1524000" y="4114800"/>
            <a:ext cx="5900738" cy="1600200"/>
          </a:xfrm>
          <a:prstGeom prst="roundRect">
            <a:avLst/>
          </a:prstGeom>
          <a:effectLst>
            <a:outerShdw blurRad="50800" dist="38100" dir="2700000" algn="br">
              <a:srgbClr val="000000">
                <a:alpha val="43000"/>
              </a:srgbClr>
            </a:outerShdw>
          </a:effectLst>
        </p:spPr>
      </p:pic>
      <p:sp>
        <p:nvSpPr>
          <p:cNvPr id="6" name="Slide Number Placeholder 5"/>
          <p:cNvSpPr>
            <a:spLocks noGrp="1"/>
          </p:cNvSpPr>
          <p:nvPr>
            <p:ph type="sldNum" sz="quarter" idx="4"/>
          </p:nvPr>
        </p:nvSpPr>
        <p:spPr/>
        <p:txBody>
          <a:bodyPr/>
          <a:lstStyle/>
          <a:p>
            <a:fld id="{B3EFDD30-2D92-BE4F-850C-B7FCC548490E}" type="slidenum">
              <a:rPr lang="en-US" smtClean="0"/>
              <a:pPr/>
              <a:t>59</a:t>
            </a:fld>
            <a:endParaRPr lang="en-US"/>
          </a:p>
        </p:txBody>
      </p:sp>
      <p:sp>
        <p:nvSpPr>
          <p:cNvPr id="8" name="TextBox 7"/>
          <p:cNvSpPr txBox="1"/>
          <p:nvPr/>
        </p:nvSpPr>
        <p:spPr bwMode="auto">
          <a:xfrm>
            <a:off x="3997035" y="971490"/>
            <a:ext cx="4613567" cy="40011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000" b="0" dirty="0" smtClean="0">
                <a:latin typeface="Neutra Text-Book"/>
                <a:cs typeface="Neutra Text-Book"/>
              </a:rPr>
              <a:t>(based on 3 interviews &amp; code inspection)</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9" name="Slide Number Placeholder 3"/>
          <p:cNvSpPr>
            <a:spLocks noGrp="1"/>
          </p:cNvSpPr>
          <p:nvPr>
            <p:ph type="sldNum" sz="quarter" idx="4"/>
          </p:nvPr>
        </p:nvSpPr>
        <p:spPr/>
        <p:txBody>
          <a:bodyPr/>
          <a:lstStyle/>
          <a:p>
            <a:fld id="{E98ABBD4-D73B-468C-8170-67F9E01849E3}" type="slidenum">
              <a:rPr lang="ko-KR" altLang="en-US" smtClean="0"/>
              <a:pPr/>
              <a:t>6</a:t>
            </a:fld>
            <a:endParaRPr lang="en-US" altLang="ko-KR"/>
          </a:p>
        </p:txBody>
      </p:sp>
      <p:pic>
        <p:nvPicPr>
          <p:cNvPr id="80900" name="Picture 2"/>
          <p:cNvPicPr>
            <a:picLocks noChangeAspect="1" noChangeArrowheads="1"/>
          </p:cNvPicPr>
          <p:nvPr/>
        </p:nvPicPr>
        <p:blipFill>
          <a:blip r:embed="rId3"/>
          <a:srcRect/>
          <a:stretch>
            <a:fillRect/>
          </a:stretch>
        </p:blipFill>
        <p:spPr bwMode="auto">
          <a:xfrm>
            <a:off x="0" y="-25400"/>
            <a:ext cx="6019800" cy="6883400"/>
          </a:xfrm>
          <a:prstGeom prst="rect">
            <a:avLst/>
          </a:prstGeom>
          <a:noFill/>
          <a:ln w="9525">
            <a:noFill/>
            <a:miter lim="800000"/>
            <a:headEnd/>
            <a:tailEnd/>
          </a:ln>
        </p:spPr>
      </p:pic>
      <p:sp>
        <p:nvSpPr>
          <p:cNvPr id="80901" name="TextBox 5"/>
          <p:cNvSpPr txBox="1">
            <a:spLocks noChangeArrowheads="1"/>
          </p:cNvSpPr>
          <p:nvPr/>
        </p:nvSpPr>
        <p:spPr bwMode="auto">
          <a:xfrm>
            <a:off x="6172200" y="5181600"/>
            <a:ext cx="2894012" cy="1200150"/>
          </a:xfrm>
          <a:prstGeom prst="rect">
            <a:avLst/>
          </a:prstGeom>
          <a:noFill/>
          <a:ln w="9525">
            <a:noFill/>
            <a:miter lim="800000"/>
            <a:headEnd/>
            <a:tailEnd/>
          </a:ln>
        </p:spPr>
        <p:txBody>
          <a:bodyPr wrap="none">
            <a:spAutoFit/>
          </a:bodyPr>
          <a:lstStyle/>
          <a:p>
            <a:pPr algn="l" rtl="0" eaLnBrk="0" fontAlgn="base" hangingPunct="0">
              <a:spcBef>
                <a:spcPct val="0"/>
              </a:spcBef>
              <a:spcAft>
                <a:spcPct val="0"/>
              </a:spcAft>
            </a:pPr>
            <a:r>
              <a:rPr lang="en-US" b="0" kern="1200" dirty="0">
                <a:latin typeface="Neutra Text" pitchFamily="50" charset="0"/>
                <a:ea typeface="+mn-ea"/>
                <a:cs typeface="+mn-cs"/>
              </a:rPr>
              <a:t>Prototypes for the </a:t>
            </a:r>
          </a:p>
          <a:p>
            <a:pPr algn="l" rtl="0" eaLnBrk="0" fontAlgn="base" hangingPunct="0">
              <a:spcBef>
                <a:spcPct val="0"/>
              </a:spcBef>
              <a:spcAft>
                <a:spcPct val="0"/>
              </a:spcAft>
            </a:pPr>
            <a:r>
              <a:rPr lang="en-US" b="0" kern="1200" dirty="0">
                <a:latin typeface="Neutra Text" pitchFamily="50" charset="0"/>
                <a:ea typeface="+mn-ea"/>
                <a:cs typeface="+mn-cs"/>
              </a:rPr>
              <a:t>Microsoft mouse</a:t>
            </a:r>
          </a:p>
          <a:p>
            <a:pPr algn="l" rtl="0" eaLnBrk="0" fontAlgn="base" hangingPunct="0">
              <a:spcBef>
                <a:spcPct val="0"/>
              </a:spcBef>
              <a:spcAft>
                <a:spcPct val="0"/>
              </a:spcAft>
            </a:pPr>
            <a:r>
              <a:rPr lang="en-US" b="0" kern="1200" dirty="0">
                <a:latin typeface="Neutra Text" pitchFamily="50" charset="0"/>
                <a:ea typeface="+mn-ea"/>
                <a:cs typeface="+mn-cs"/>
              </a:rPr>
              <a:t>From </a:t>
            </a:r>
            <a:r>
              <a:rPr lang="en-US" b="0" kern="1200" dirty="0" err="1">
                <a:latin typeface="Neutra Text" pitchFamily="50" charset="0"/>
                <a:ea typeface="+mn-ea"/>
                <a:cs typeface="+mn-cs"/>
              </a:rPr>
              <a:t>Moggridge</a:t>
            </a:r>
            <a:r>
              <a:rPr lang="en-US" b="0" kern="1200" dirty="0">
                <a:latin typeface="Neutra Text" pitchFamily="50" charset="0"/>
                <a:ea typeface="+mn-ea"/>
                <a:cs typeface="+mn-cs"/>
              </a:rPr>
              <a:t>, </a:t>
            </a:r>
          </a:p>
          <a:p>
            <a:pPr algn="l" rtl="0" eaLnBrk="0" fontAlgn="base" hangingPunct="0">
              <a:spcBef>
                <a:spcPct val="0"/>
              </a:spcBef>
              <a:spcAft>
                <a:spcPct val="0"/>
              </a:spcAft>
            </a:pPr>
            <a:r>
              <a:rPr lang="en-US" b="0" i="1" kern="1200" dirty="0">
                <a:latin typeface="Neutra Text" pitchFamily="50" charset="0"/>
                <a:ea typeface="+mn-ea"/>
                <a:cs typeface="+mn-cs"/>
              </a:rPr>
              <a:t>Designing Interactions</a:t>
            </a:r>
            <a:r>
              <a:rPr lang="en-US" b="0" kern="1200" dirty="0">
                <a:latin typeface="Neutra Text" pitchFamily="50" charset="0"/>
                <a:ea typeface="+mn-ea"/>
                <a:cs typeface="+mn-cs"/>
              </a:rPr>
              <a:t>, </a:t>
            </a:r>
            <a:r>
              <a:rPr lang="en-US" b="0" kern="1200" dirty="0" smtClean="0">
                <a:latin typeface="Neutra Text" pitchFamily="50" charset="0"/>
                <a:ea typeface="+mn-ea"/>
                <a:cs typeface="+mn-cs"/>
              </a:rPr>
              <a:t>Ch2</a:t>
            </a:r>
            <a:endParaRPr lang="en-US" b="0" kern="1200" dirty="0">
              <a:latin typeface="Neutra Text" pitchFamily="50" charset="0"/>
              <a:ea typeface="+mn-ea"/>
              <a:cs typeface="+mn-cs"/>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rgbClr val="37749A"/>
                </a:solidFill>
              </a:rPr>
              <a:t>Manage parameter variations</a:t>
            </a:r>
          </a:p>
          <a:p>
            <a:r>
              <a:rPr lang="en-US" dirty="0" smtClean="0"/>
              <a:t>Manage code alternatives</a:t>
            </a:r>
          </a:p>
          <a:p>
            <a:r>
              <a:rPr lang="en-US" dirty="0" smtClean="0">
                <a:solidFill>
                  <a:srgbClr val="37749A"/>
                </a:solidFill>
              </a:rPr>
              <a:t>Access variations &amp; alternatives at runtime</a:t>
            </a:r>
            <a:endParaRPr lang="en-US" dirty="0">
              <a:solidFill>
                <a:srgbClr val="37749A"/>
              </a:solidFill>
            </a:endParaRPr>
          </a:p>
        </p:txBody>
      </p:sp>
      <p:pic>
        <p:nvPicPr>
          <p:cNvPr id="6" name="Picture 5"/>
          <p:cNvPicPr>
            <a:picLocks noChangeAspect="1"/>
          </p:cNvPicPr>
          <p:nvPr/>
        </p:nvPicPr>
        <p:blipFill>
          <a:blip r:embed="rId3"/>
          <a:stretch>
            <a:fillRect/>
          </a:stretch>
        </p:blipFill>
        <p:spPr>
          <a:xfrm>
            <a:off x="952500" y="3733800"/>
            <a:ext cx="7239000" cy="2466385"/>
          </a:xfrm>
          <a:prstGeom prst="roundRect">
            <a:avLst/>
          </a:prstGeom>
        </p:spPr>
      </p:pic>
      <p:sp>
        <p:nvSpPr>
          <p:cNvPr id="7" name="Slide Number Placeholder 6"/>
          <p:cNvSpPr>
            <a:spLocks noGrp="1"/>
          </p:cNvSpPr>
          <p:nvPr>
            <p:ph type="sldNum" sz="quarter" idx="4"/>
          </p:nvPr>
        </p:nvSpPr>
        <p:spPr/>
        <p:txBody>
          <a:bodyPr/>
          <a:lstStyle/>
          <a:p>
            <a:fld id="{B3EFDD30-2D92-BE4F-850C-B7FCC548490E}" type="slidenum">
              <a:rPr lang="en-US" smtClean="0"/>
              <a:pPr/>
              <a:t>60</a:t>
            </a:fld>
            <a:endParaRPr lang="en-US"/>
          </a:p>
        </p:txBody>
      </p:sp>
      <p:sp>
        <p:nvSpPr>
          <p:cNvPr id="8" name="TextBox 7"/>
          <p:cNvSpPr txBox="1"/>
          <p:nvPr/>
        </p:nvSpPr>
        <p:spPr bwMode="auto">
          <a:xfrm>
            <a:off x="3515700" y="6248400"/>
            <a:ext cx="4485300" cy="369332"/>
          </a:xfrm>
          <a:prstGeom prst="rect">
            <a:avLst/>
          </a:prstGeom>
          <a:noFill/>
          <a:ln w="9525">
            <a:noFill/>
            <a:miter lim="800000"/>
            <a:headEnd/>
            <a:tailEnd/>
          </a:ln>
          <a:effectLst/>
        </p:spPr>
        <p:txBody>
          <a:bodyPr wrap="none" rtlCol="0">
            <a:spAutoFit/>
          </a:bodyPr>
          <a:lstStyle/>
          <a:p>
            <a:pPr eaLnBrk="0" hangingPunct="0">
              <a:spcBef>
                <a:spcPct val="50000"/>
              </a:spcBef>
            </a:pPr>
            <a:r>
              <a:rPr lang="en-US" b="0" i="1" dirty="0" smtClean="0"/>
              <a:t>Processing code brought in by an interviewee</a:t>
            </a:r>
          </a:p>
        </p:txBody>
      </p:sp>
      <p:sp>
        <p:nvSpPr>
          <p:cNvPr id="12" name="Freeform 11"/>
          <p:cNvSpPr/>
          <p:nvPr/>
        </p:nvSpPr>
        <p:spPr>
          <a:xfrm>
            <a:off x="2590800" y="6248400"/>
            <a:ext cx="1003300" cy="317500"/>
          </a:xfrm>
          <a:custGeom>
            <a:avLst/>
            <a:gdLst>
              <a:gd name="connsiteX0" fmla="*/ 1003300 w 1003300"/>
              <a:gd name="connsiteY0" fmla="*/ 228600 h 317500"/>
              <a:gd name="connsiteX1" fmla="*/ 762000 w 1003300"/>
              <a:gd name="connsiteY1" fmla="*/ 254000 h 317500"/>
              <a:gd name="connsiteX2" fmla="*/ 609600 w 1003300"/>
              <a:gd name="connsiteY2" fmla="*/ 292100 h 317500"/>
              <a:gd name="connsiteX3" fmla="*/ 558800 w 1003300"/>
              <a:gd name="connsiteY3" fmla="*/ 304800 h 317500"/>
              <a:gd name="connsiteX4" fmla="*/ 457200 w 1003300"/>
              <a:gd name="connsiteY4" fmla="*/ 317500 h 317500"/>
              <a:gd name="connsiteX5" fmla="*/ 139700 w 1003300"/>
              <a:gd name="connsiteY5" fmla="*/ 279400 h 317500"/>
              <a:gd name="connsiteX6" fmla="*/ 101600 w 1003300"/>
              <a:gd name="connsiteY6" fmla="*/ 254000 h 317500"/>
              <a:gd name="connsiteX7" fmla="*/ 63500 w 1003300"/>
              <a:gd name="connsiteY7" fmla="*/ 241300 h 317500"/>
              <a:gd name="connsiteX8" fmla="*/ 12700 w 1003300"/>
              <a:gd name="connsiteY8" fmla="*/ 114300 h 317500"/>
              <a:gd name="connsiteX9" fmla="*/ 0 w 1003300"/>
              <a:gd name="connsiteY9" fmla="*/ 76200 h 317500"/>
              <a:gd name="connsiteX10" fmla="*/ 0 w 1003300"/>
              <a:gd name="connsiteY10" fmla="*/ 0 h 31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3300" h="317500">
                <a:moveTo>
                  <a:pt x="1003300" y="228600"/>
                </a:moveTo>
                <a:lnTo>
                  <a:pt x="762000" y="254000"/>
                </a:lnTo>
                <a:cubicBezTo>
                  <a:pt x="701836" y="262595"/>
                  <a:pt x="671345" y="275261"/>
                  <a:pt x="609600" y="292100"/>
                </a:cubicBezTo>
                <a:cubicBezTo>
                  <a:pt x="592761" y="296693"/>
                  <a:pt x="576017" y="301931"/>
                  <a:pt x="558800" y="304800"/>
                </a:cubicBezTo>
                <a:cubicBezTo>
                  <a:pt x="525134" y="310411"/>
                  <a:pt x="491067" y="313267"/>
                  <a:pt x="457200" y="317500"/>
                </a:cubicBezTo>
                <a:cubicBezTo>
                  <a:pt x="351367" y="304800"/>
                  <a:pt x="244633" y="298138"/>
                  <a:pt x="139700" y="279400"/>
                </a:cubicBezTo>
                <a:cubicBezTo>
                  <a:pt x="124674" y="276717"/>
                  <a:pt x="115252" y="260826"/>
                  <a:pt x="101600" y="254000"/>
                </a:cubicBezTo>
                <a:cubicBezTo>
                  <a:pt x="89626" y="248013"/>
                  <a:pt x="76200" y="245533"/>
                  <a:pt x="63500" y="241300"/>
                </a:cubicBezTo>
                <a:cubicBezTo>
                  <a:pt x="26126" y="166553"/>
                  <a:pt x="44087" y="208461"/>
                  <a:pt x="12700" y="114300"/>
                </a:cubicBezTo>
                <a:cubicBezTo>
                  <a:pt x="8467" y="101600"/>
                  <a:pt x="0" y="89587"/>
                  <a:pt x="0" y="76200"/>
                </a:cubicBezTo>
                <a:lnTo>
                  <a:pt x="0" y="0"/>
                </a:lnTo>
              </a:path>
            </a:pathLst>
          </a:custGeom>
          <a:ln>
            <a:solidFill>
              <a:schemeClr val="accent6"/>
            </a:solidFill>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itle 8"/>
          <p:cNvSpPr>
            <a:spLocks noGrp="1"/>
          </p:cNvSpPr>
          <p:nvPr>
            <p:ph type="title"/>
          </p:nvPr>
        </p:nvSpPr>
        <p:spPr/>
        <p:txBody>
          <a:bodyPr/>
          <a:lstStyle/>
          <a:p>
            <a:endParaRPr lang="en-US"/>
          </a:p>
        </p:txBody>
      </p:sp>
      <p:sp>
        <p:nvSpPr>
          <p:cNvPr id="10"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dirty="0" smtClean="0">
                <a:solidFill>
                  <a:schemeClr val="accent6">
                    <a:lumMod val="50000"/>
                  </a:schemeClr>
                </a:solidFill>
              </a:rPr>
              <a:t>Manage parameter variations</a:t>
            </a:r>
          </a:p>
          <a:p>
            <a:r>
              <a:rPr lang="en-US" dirty="0" smtClean="0">
                <a:solidFill>
                  <a:schemeClr val="accent6">
                    <a:lumMod val="50000"/>
                  </a:schemeClr>
                </a:solidFill>
              </a:rPr>
              <a:t>Manage code alternatives</a:t>
            </a:r>
          </a:p>
          <a:p>
            <a:r>
              <a:rPr lang="en-US" dirty="0" smtClean="0"/>
              <a:t>Access variations &amp; alternatives at runtime</a:t>
            </a:r>
            <a:endParaRPr lang="en-US" dirty="0"/>
          </a:p>
        </p:txBody>
      </p:sp>
      <p:pic>
        <p:nvPicPr>
          <p:cNvPr id="8" name="Picture 7"/>
          <p:cNvPicPr>
            <a:picLocks noChangeAspect="1"/>
          </p:cNvPicPr>
          <p:nvPr/>
        </p:nvPicPr>
        <p:blipFill>
          <a:blip r:embed="rId3"/>
          <a:stretch>
            <a:fillRect/>
          </a:stretch>
        </p:blipFill>
        <p:spPr>
          <a:xfrm>
            <a:off x="2667000" y="3886200"/>
            <a:ext cx="3843518" cy="2514600"/>
          </a:xfrm>
          <a:prstGeom prst="roundRect">
            <a:avLst>
              <a:gd name="adj" fmla="val 5051"/>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p:cNvSpPr>
            <a:spLocks noGrp="1"/>
          </p:cNvSpPr>
          <p:nvPr>
            <p:ph type="sldNum" sz="quarter" idx="4"/>
          </p:nvPr>
        </p:nvSpPr>
        <p:spPr/>
        <p:txBody>
          <a:bodyPr/>
          <a:lstStyle/>
          <a:p>
            <a:fld id="{B3EFDD30-2D92-BE4F-850C-B7FCC548490E}" type="slidenum">
              <a:rPr lang="en-US" smtClean="0"/>
              <a:pPr/>
              <a:t>61</a:t>
            </a:fld>
            <a:endParaRPr lang="en-US"/>
          </a:p>
        </p:txBody>
      </p:sp>
      <p:sp>
        <p:nvSpPr>
          <p:cNvPr id="7" name="Title 6"/>
          <p:cNvSpPr>
            <a:spLocks noGrp="1"/>
          </p:cNvSpPr>
          <p:nvPr>
            <p:ph type="title"/>
          </p:nvPr>
        </p:nvSpPr>
        <p:spPr/>
        <p:txBody>
          <a:bodyPr/>
          <a:lstStyle/>
          <a:p>
            <a:endParaRPr lang="en-US"/>
          </a:p>
        </p:txBody>
      </p:sp>
      <p:sp>
        <p:nvSpPr>
          <p:cNvPr id="9" name="Title 3"/>
          <p:cNvSpPr txBox="1">
            <a:spLocks/>
          </p:cNvSpPr>
          <p:nvPr/>
        </p:nvSpPr>
        <p:spPr bwMode="auto">
          <a:xfrm>
            <a:off x="457200" y="501650"/>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outerShdw blurRad="50800" dist="38100" dir="2700000" algn="br">
                    <a:srgbClr val="000000">
                      <a:alpha val="43000"/>
                    </a:srgbClr>
                  </a:outerShdw>
                </a:effectLst>
                <a:uLnTx/>
                <a:uFillTx/>
                <a:latin typeface="+mj-lt"/>
                <a:ea typeface="+mj-ea"/>
                <a:cs typeface="+mj-cs"/>
              </a:rPr>
              <a:t>3 Requirements for Programmed Interactions</a:t>
            </a:r>
            <a:endParaRPr kumimoji="0" lang="en-US" sz="3200" b="1" i="0" u="none" strike="noStrike" kern="0" cap="none" spc="0" normalizeH="0" baseline="0" noProof="0" dirty="0">
              <a:ln>
                <a:noFill/>
              </a:ln>
              <a:solidFill>
                <a:schemeClr val="tx2"/>
              </a:solidFill>
              <a:effectLst>
                <a:outerShdw blurRad="50800" dist="38100" dir="2700000" algn="br">
                  <a:srgbClr val="000000">
                    <a:alpha val="43000"/>
                  </a:srgbClr>
                </a:outerShdw>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62</a:t>
            </a:fld>
            <a:endParaRPr lang="en-US"/>
          </a:p>
        </p:txBody>
      </p:sp>
      <p:pic>
        <p:nvPicPr>
          <p:cNvPr id="6" name="Picture 5" descr="fig1-recut.png"/>
          <p:cNvPicPr>
            <a:picLocks noChangeAspect="1"/>
          </p:cNvPicPr>
          <p:nvPr/>
        </p:nvPicPr>
        <p:blipFill>
          <a:blip r:embed="rId3"/>
          <a:srcRect t="14820" r="55140"/>
          <a:stretch>
            <a:fillRect/>
          </a:stretch>
        </p:blipFill>
        <p:spPr>
          <a:xfrm>
            <a:off x="533400" y="2514600"/>
            <a:ext cx="3657600" cy="2627870"/>
          </a:xfrm>
          <a:prstGeom prst="rect">
            <a:avLst/>
          </a:prstGeom>
        </p:spPr>
      </p:pic>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Source alternatives…</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63</a:t>
            </a:fld>
            <a:endParaRPr lang="en-US"/>
          </a:p>
        </p:txBody>
      </p:sp>
      <p:pic>
        <p:nvPicPr>
          <p:cNvPr id="6" name="Picture 5" descr="fig1-recut.png"/>
          <p:cNvPicPr>
            <a:picLocks noChangeAspect="1"/>
          </p:cNvPicPr>
          <p:nvPr/>
        </p:nvPicPr>
        <p:blipFill>
          <a:blip r:embed="rId3"/>
          <a:srcRect r="55140"/>
          <a:stretch>
            <a:fillRect/>
          </a:stretch>
        </p:blipFill>
        <p:spPr>
          <a:xfrm>
            <a:off x="533400" y="2057400"/>
            <a:ext cx="3657600" cy="3085070"/>
          </a:xfrm>
          <a:prstGeom prst="rect">
            <a:avLst/>
          </a:prstGeom>
        </p:spPr>
      </p:pic>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 are executed in parallel,</a:t>
            </a:r>
            <a:endParaRPr lang="en-US" sz="44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64</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
        <p:nvSpPr>
          <p:cNvPr id="5" name="Rectangle 4"/>
          <p:cNvSpPr/>
          <p:nvPr/>
        </p:nvSpPr>
        <p:spPr>
          <a:xfrm>
            <a:off x="7620000" y="2133600"/>
            <a:ext cx="990600" cy="28956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8638"/>
            <a:ext cx="8686800" cy="1022350"/>
          </a:xfrm>
        </p:spPr>
        <p:txBody>
          <a:bodyPr/>
          <a:lstStyle/>
          <a:p>
            <a:r>
              <a:rPr lang="en-US" sz="4000" dirty="0" smtClean="0"/>
              <a:t>and tuned through an generated UI.</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65</a:t>
            </a:fld>
            <a:endParaRPr lang="en-US"/>
          </a:p>
        </p:txBody>
      </p:sp>
      <p:pic>
        <p:nvPicPr>
          <p:cNvPr id="6" name="Picture 5" descr="fig1-recut.png"/>
          <p:cNvPicPr>
            <a:picLocks noChangeAspect="1"/>
          </p:cNvPicPr>
          <p:nvPr/>
        </p:nvPicPr>
        <p:blipFill>
          <a:blip r:embed="rId3"/>
          <a:stretch>
            <a:fillRect/>
          </a:stretch>
        </p:blipFill>
        <p:spPr>
          <a:xfrm>
            <a:off x="533400" y="2057400"/>
            <a:ext cx="8153400" cy="3085070"/>
          </a:xfrm>
          <a:prstGeom prst="rect">
            <a:avLst/>
          </a:prstGeom>
        </p:spPr>
      </p:pic>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66</a:t>
            </a:fld>
            <a:endParaRPr lang="en-US"/>
          </a:p>
        </p:txBody>
      </p:sp>
      <p:pic>
        <p:nvPicPr>
          <p:cNvPr id="6" name="Picture 5" descr="progress-bar-editor.png"/>
          <p:cNvPicPr>
            <a:picLocks noChangeAspect="1"/>
          </p:cNvPicPr>
          <p:nvPr/>
        </p:nvPicPr>
        <p:blipFill>
          <a:blip r:embed="rId3"/>
          <a:srcRect t="3081" b="2939"/>
          <a:stretch>
            <a:fillRect/>
          </a:stretch>
        </p:blipFill>
        <p:spPr>
          <a:xfrm>
            <a:off x="2133600" y="1536700"/>
            <a:ext cx="4720446" cy="4648200"/>
          </a:xfrm>
          <a:prstGeom prst="roundRect">
            <a:avLst>
              <a:gd name="adj" fmla="val 3484"/>
            </a:avLst>
          </a:prstGeom>
        </p:spPr>
      </p:pic>
      <p:sp>
        <p:nvSpPr>
          <p:cNvPr id="7" name="TextBox 6"/>
          <p:cNvSpPr txBox="1"/>
          <p:nvPr/>
        </p:nvSpPr>
        <p:spPr bwMode="auto">
          <a:xfrm>
            <a:off x="6946524" y="4508500"/>
            <a:ext cx="1997673" cy="830997"/>
          </a:xfrm>
          <a:prstGeom prst="rect">
            <a:avLst/>
          </a:prstGeom>
          <a:noFill/>
          <a:ln w="9525">
            <a:noFill/>
            <a:miter lim="800000"/>
            <a:headEnd/>
            <a:tailEnd/>
          </a:ln>
          <a:effectLst/>
        </p:spPr>
        <p:txBody>
          <a:bodyPr wrap="none" rtlCol="0">
            <a:spAutoFit/>
          </a:bodyPr>
          <a:lstStyle/>
          <a:p>
            <a:pPr eaLnBrk="0" hangingPunct="0">
              <a:spcBef>
                <a:spcPct val="50000"/>
              </a:spcBef>
            </a:pPr>
            <a:r>
              <a:rPr lang="en-US" sz="1600" b="0" i="1" dirty="0" smtClean="0"/>
              <a:t>Juxtapose editor for</a:t>
            </a:r>
            <a:br>
              <a:rPr lang="en-US" sz="1600" b="0" i="1" dirty="0" smtClean="0"/>
            </a:br>
            <a:r>
              <a:rPr lang="en-US" sz="1600" b="0" i="1" dirty="0" err="1" smtClean="0"/>
              <a:t>ActionScript</a:t>
            </a:r>
            <a:r>
              <a:rPr lang="en-US" sz="1600" b="0" i="1" dirty="0" smtClean="0"/>
              <a:t> 2.</a:t>
            </a:r>
            <a:br>
              <a:rPr lang="en-US" sz="1600" b="0" i="1" dirty="0" smtClean="0"/>
            </a:br>
            <a:r>
              <a:rPr lang="en-US" sz="1600" b="0" i="1" dirty="0" smtClean="0"/>
              <a:t>Generates Flash files.</a:t>
            </a:r>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3" name="Content Placeholder 2"/>
          <p:cNvSpPr>
            <a:spLocks noGrp="1"/>
          </p:cNvSpPr>
          <p:nvPr>
            <p:ph idx="1"/>
          </p:nvPr>
        </p:nvSpPr>
        <p:spPr/>
        <p:txBody>
          <a:bodyPr/>
          <a:lstStyle/>
          <a:p>
            <a:pPr>
              <a:buNone/>
            </a:pPr>
            <a:endParaRPr lang="en-US" dirty="0"/>
          </a:p>
        </p:txBody>
      </p:sp>
      <p:sp>
        <p:nvSpPr>
          <p:cNvPr id="6" name="Slide Number Placeholder 5"/>
          <p:cNvSpPr>
            <a:spLocks noGrp="1"/>
          </p:cNvSpPr>
          <p:nvPr>
            <p:ph type="sldNum" sz="quarter" idx="4"/>
          </p:nvPr>
        </p:nvSpPr>
        <p:spPr/>
        <p:txBody>
          <a:bodyPr/>
          <a:lstStyle/>
          <a:p>
            <a:fld id="{B3EFDD30-2D92-BE4F-850C-B7FCC548490E}" type="slidenum">
              <a:rPr lang="en-US" smtClean="0"/>
              <a:pPr/>
              <a:t>67</a:t>
            </a:fld>
            <a:endParaRPr lang="en-US"/>
          </a:p>
        </p:txBody>
      </p:sp>
      <p:pic>
        <p:nvPicPr>
          <p:cNvPr id="7"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8" name="Rounded Rectangle 7"/>
          <p:cNvSpPr/>
          <p:nvPr/>
        </p:nvSpPr>
        <p:spPr bwMode="auto">
          <a:xfrm>
            <a:off x="990600" y="3581400"/>
            <a:ext cx="3124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srcRect r="28880" b="73107"/>
          <a:stretch>
            <a:fillRect/>
          </a:stretch>
        </p:blipFill>
        <p:spPr bwMode="auto">
          <a:xfrm>
            <a:off x="990600" y="2514600"/>
            <a:ext cx="7543800" cy="2209800"/>
          </a:xfrm>
          <a:prstGeom prst="roundRect">
            <a:avLst>
              <a:gd name="adj" fmla="val 12314"/>
            </a:avLst>
          </a:prstGeom>
          <a:noFill/>
          <a:ln w="9525">
            <a:noFill/>
            <a:miter lim="800000"/>
            <a:headEnd/>
            <a:tailEnd/>
          </a:ln>
          <a:effectLst>
            <a:outerShdw blurRad="50800" dist="38100" dir="2700000" algn="br">
              <a:srgbClr val="000000">
                <a:alpha val="43000"/>
              </a:srgbClr>
            </a:outerShdw>
          </a:effectLst>
        </p:spPr>
      </p:pic>
      <p:sp>
        <p:nvSpPr>
          <p:cNvPr id="2" name="Title 1"/>
          <p:cNvSpPr>
            <a:spLocks noGrp="1"/>
          </p:cNvSpPr>
          <p:nvPr>
            <p:ph type="title"/>
          </p:nvPr>
        </p:nvSpPr>
        <p:spPr/>
        <p:txBody>
          <a:bodyPr/>
          <a:lstStyle/>
          <a:p>
            <a:r>
              <a:rPr lang="en-US" dirty="0" smtClean="0"/>
              <a:t>Parallel Editing</a:t>
            </a:r>
            <a:endParaRPr lang="en-US" dirty="0"/>
          </a:p>
        </p:txBody>
      </p:sp>
      <p:sp>
        <p:nvSpPr>
          <p:cNvPr id="5" name="TextBox 4"/>
          <p:cNvSpPr txBox="1"/>
          <p:nvPr/>
        </p:nvSpPr>
        <p:spPr bwMode="auto">
          <a:xfrm>
            <a:off x="5046133" y="4809066"/>
            <a:ext cx="3505200" cy="369332"/>
          </a:xfrm>
          <a:prstGeom prst="rect">
            <a:avLst/>
          </a:prstGeom>
          <a:noFill/>
          <a:ln w="9525">
            <a:noFill/>
            <a:miter lim="800000"/>
            <a:headEnd/>
            <a:tailEnd/>
          </a:ln>
          <a:effectLst/>
        </p:spPr>
        <p:txBody>
          <a:bodyPr wrap="square" rtlCol="0" anchor="b">
            <a:spAutoFit/>
          </a:bodyPr>
          <a:lstStyle/>
          <a:p>
            <a:pPr algn="r" eaLnBrk="0" hangingPunct="0">
              <a:spcBef>
                <a:spcPct val="50000"/>
              </a:spcBef>
            </a:pPr>
            <a:r>
              <a:rPr lang="en-US" b="0" i="1" dirty="0" smtClean="0"/>
              <a:t>Linked Editing: </a:t>
            </a:r>
            <a:r>
              <a:rPr lang="en-US" b="0" i="1" dirty="0" err="1" smtClean="0"/>
              <a:t>Toomim</a:t>
            </a:r>
            <a:r>
              <a:rPr lang="en-US" b="0" i="1" dirty="0" smtClean="0"/>
              <a:t> 2004</a:t>
            </a:r>
          </a:p>
        </p:txBody>
      </p:sp>
      <p:sp>
        <p:nvSpPr>
          <p:cNvPr id="6" name="Slide Number Placeholder 5"/>
          <p:cNvSpPr>
            <a:spLocks noGrp="1"/>
          </p:cNvSpPr>
          <p:nvPr>
            <p:ph type="sldNum" sz="quarter" idx="4"/>
          </p:nvPr>
        </p:nvSpPr>
        <p:spPr/>
        <p:txBody>
          <a:bodyPr/>
          <a:lstStyle/>
          <a:p>
            <a:fld id="{B3EFDD30-2D92-BE4F-850C-B7FCC548490E}" type="slidenum">
              <a:rPr lang="en-US" smtClean="0"/>
              <a:pPr/>
              <a:t>68</a:t>
            </a:fld>
            <a:endParaRPr lang="en-US"/>
          </a:p>
        </p:txBody>
      </p:sp>
      <p:sp>
        <p:nvSpPr>
          <p:cNvPr id="8" name="Rounded Rectangle 7"/>
          <p:cNvSpPr/>
          <p:nvPr/>
        </p:nvSpPr>
        <p:spPr bwMode="auto">
          <a:xfrm>
            <a:off x="7171267" y="2937934"/>
            <a:ext cx="1219200" cy="762000"/>
          </a:xfrm>
          <a:prstGeom prst="roundRect">
            <a:avLst/>
          </a:prstGeom>
          <a:noFill/>
          <a:ln w="76200" cap="flat" cmpd="sng" algn="ctr">
            <a:solidFill>
              <a:srgbClr val="FF5050"/>
            </a:solidFill>
            <a:prstDash val="solid"/>
            <a:round/>
            <a:headEnd type="none" w="med" len="med"/>
            <a:tailEnd type="none" w="med" len="med"/>
          </a:ln>
          <a:effectLst>
            <a:outerShdw blurRad="50800" dist="38100" dir="2700000" algn="br" rotWithShape="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Editing</a:t>
            </a:r>
            <a:endParaRPr lang="en-US" dirty="0"/>
          </a:p>
        </p:txBody>
      </p:sp>
      <p:sp>
        <p:nvSpPr>
          <p:cNvPr id="5" name="TextBox 4"/>
          <p:cNvSpPr txBox="1"/>
          <p:nvPr/>
        </p:nvSpPr>
        <p:spPr bwMode="auto">
          <a:xfrm>
            <a:off x="1066800" y="6257835"/>
            <a:ext cx="3505200" cy="369332"/>
          </a:xfrm>
          <a:prstGeom prst="rect">
            <a:avLst/>
          </a:prstGeom>
          <a:noFill/>
          <a:ln w="9525">
            <a:noFill/>
            <a:miter lim="800000"/>
            <a:headEnd/>
            <a:tailEnd/>
          </a:ln>
          <a:effectLst/>
        </p:spPr>
        <p:txBody>
          <a:bodyPr wrap="square" rtlCol="0">
            <a:spAutoFit/>
          </a:bodyPr>
          <a:lstStyle/>
          <a:p>
            <a:pPr eaLnBrk="0" hangingPunct="0">
              <a:spcBef>
                <a:spcPct val="50000"/>
              </a:spcBef>
            </a:pPr>
            <a:r>
              <a:rPr lang="en-US" b="0" i="1" dirty="0" smtClean="0"/>
              <a:t>Linked Editing: </a:t>
            </a:r>
            <a:r>
              <a:rPr lang="en-US" b="0" i="1" dirty="0" err="1" smtClean="0"/>
              <a:t>Toomim</a:t>
            </a:r>
            <a:r>
              <a:rPr lang="en-US" b="0" i="1" dirty="0" smtClean="0"/>
              <a:t> 2004</a:t>
            </a:r>
          </a:p>
        </p:txBody>
      </p:sp>
      <p:sp>
        <p:nvSpPr>
          <p:cNvPr id="6" name="Slide Number Placeholder 5"/>
          <p:cNvSpPr>
            <a:spLocks noGrp="1"/>
          </p:cNvSpPr>
          <p:nvPr>
            <p:ph type="sldNum" sz="quarter" idx="4"/>
          </p:nvPr>
        </p:nvSpPr>
        <p:spPr/>
        <p:txBody>
          <a:bodyPr/>
          <a:lstStyle/>
          <a:p>
            <a:fld id="{B3EFDD30-2D92-BE4F-850C-B7FCC548490E}" type="slidenum">
              <a:rPr lang="en-US" smtClean="0"/>
              <a:pPr/>
              <a:t>69</a:t>
            </a:fld>
            <a:endParaRPr lang="en-US"/>
          </a:p>
        </p:txBody>
      </p:sp>
      <p:pic>
        <p:nvPicPr>
          <p:cNvPr id="9" name="Picture 2"/>
          <p:cNvPicPr>
            <a:picLocks noChangeAspect="1" noChangeArrowheads="1"/>
          </p:cNvPicPr>
          <p:nvPr/>
        </p:nvPicPr>
        <p:blipFill>
          <a:blip r:embed="rId3"/>
          <a:srcRect l="6667" t="13985" r="19167" b="51592"/>
          <a:stretch>
            <a:fillRect/>
          </a:stretch>
        </p:blipFill>
        <p:spPr bwMode="auto">
          <a:xfrm>
            <a:off x="1143000" y="2209800"/>
            <a:ext cx="6781800" cy="2438400"/>
          </a:xfrm>
          <a:prstGeom prst="round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AutoShape 4"/>
          <p:cNvSpPr>
            <a:spLocks noChangeArrowheads="1"/>
          </p:cNvSpPr>
          <p:nvPr/>
        </p:nvSpPr>
        <p:spPr bwMode="auto">
          <a:xfrm>
            <a:off x="3677708" y="2243667"/>
            <a:ext cx="1676400" cy="94615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dirty="0" smtClean="0">
                <a:solidFill>
                  <a:srgbClr val="000000"/>
                </a:solidFill>
              </a:rPr>
              <a:t>ANALYZE</a:t>
            </a:r>
            <a:endParaRPr lang="en-US" dirty="0">
              <a:solidFill>
                <a:srgbClr val="000000"/>
              </a:solidFill>
            </a:endParaRPr>
          </a:p>
        </p:txBody>
      </p:sp>
      <p:sp>
        <p:nvSpPr>
          <p:cNvPr id="14" name="AutoShape 5"/>
          <p:cNvSpPr>
            <a:spLocks noChangeArrowheads="1"/>
          </p:cNvSpPr>
          <p:nvPr/>
        </p:nvSpPr>
        <p:spPr bwMode="auto">
          <a:xfrm>
            <a:off x="5277908" y="3527955"/>
            <a:ext cx="1676400" cy="94615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dirty="0">
                <a:solidFill>
                  <a:srgbClr val="000000"/>
                </a:solidFill>
              </a:rPr>
              <a:t>PROTOTYPE</a:t>
            </a:r>
          </a:p>
        </p:txBody>
      </p:sp>
      <p:sp>
        <p:nvSpPr>
          <p:cNvPr id="15" name="AutoShape 6"/>
          <p:cNvSpPr>
            <a:spLocks noChangeArrowheads="1"/>
          </p:cNvSpPr>
          <p:nvPr/>
        </p:nvSpPr>
        <p:spPr bwMode="auto">
          <a:xfrm>
            <a:off x="2077508" y="3527955"/>
            <a:ext cx="1676400" cy="94615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prstTxWarp prst="textNoShape">
              <a:avLst/>
            </a:prstTxWarp>
          </a:bodyPr>
          <a:lstStyle/>
          <a:p>
            <a:pPr algn="ctr"/>
            <a:r>
              <a:rPr lang="en-US" dirty="0">
                <a:solidFill>
                  <a:srgbClr val="000000"/>
                </a:solidFill>
              </a:rPr>
              <a:t>EVALUATE</a:t>
            </a:r>
          </a:p>
        </p:txBody>
      </p:sp>
      <p:cxnSp>
        <p:nvCxnSpPr>
          <p:cNvPr id="16" name="AutoShape 7"/>
          <p:cNvCxnSpPr>
            <a:cxnSpLocks noChangeShapeType="1"/>
            <a:stCxn id="15" idx="0"/>
            <a:endCxn id="13" idx="1"/>
          </p:cNvCxnSpPr>
          <p:nvPr/>
        </p:nvCxnSpPr>
        <p:spPr bwMode="auto">
          <a:xfrm rot="16200000">
            <a:off x="2891102" y="2741348"/>
            <a:ext cx="782638" cy="733425"/>
          </a:xfrm>
          <a:prstGeom prst="curvedConnector2">
            <a:avLst/>
          </a:prstGeom>
          <a:noFill/>
          <a:ln w="57150">
            <a:solidFill>
              <a:srgbClr val="666699"/>
            </a:solidFill>
            <a:round/>
            <a:headEnd/>
            <a:tailEnd type="triangle" w="med" len="med"/>
          </a:ln>
          <a:effectLst/>
        </p:spPr>
      </p:cxnSp>
      <p:cxnSp>
        <p:nvCxnSpPr>
          <p:cNvPr id="18" name="AutoShape 9"/>
          <p:cNvCxnSpPr>
            <a:cxnSpLocks noChangeShapeType="1"/>
            <a:stCxn id="13" idx="3"/>
            <a:endCxn id="14" idx="0"/>
          </p:cNvCxnSpPr>
          <p:nvPr/>
        </p:nvCxnSpPr>
        <p:spPr bwMode="auto">
          <a:xfrm>
            <a:off x="5382683" y="2716742"/>
            <a:ext cx="733425" cy="785813"/>
          </a:xfrm>
          <a:prstGeom prst="curvedConnector2">
            <a:avLst/>
          </a:prstGeom>
          <a:noFill/>
          <a:ln w="57150">
            <a:solidFill>
              <a:srgbClr val="666699"/>
            </a:solidFill>
            <a:round/>
            <a:headEnd/>
            <a:tailEnd type="triangle" w="med" len="med"/>
          </a:ln>
          <a:effectLst/>
        </p:spPr>
      </p:cxnSp>
      <p:cxnSp>
        <p:nvCxnSpPr>
          <p:cNvPr id="19" name="AutoShape 10"/>
          <p:cNvCxnSpPr>
            <a:cxnSpLocks noChangeShapeType="1"/>
            <a:stCxn id="14" idx="2"/>
            <a:endCxn id="15" idx="2"/>
          </p:cNvCxnSpPr>
          <p:nvPr/>
        </p:nvCxnSpPr>
        <p:spPr bwMode="auto">
          <a:xfrm rot="5400000">
            <a:off x="4515114" y="2903274"/>
            <a:ext cx="1587" cy="3200400"/>
          </a:xfrm>
          <a:prstGeom prst="curvedConnector3">
            <a:avLst>
              <a:gd name="adj1" fmla="val 26500000"/>
            </a:avLst>
          </a:prstGeom>
          <a:noFill/>
          <a:ln w="57150">
            <a:solidFill>
              <a:srgbClr val="666699"/>
            </a:solidFill>
            <a:round/>
            <a:headEnd/>
            <a:tailEnd type="triangle" w="med" len="med"/>
          </a:ln>
          <a:effectLst/>
        </p:spPr>
      </p:cxnSp>
      <p:sp>
        <p:nvSpPr>
          <p:cNvPr id="27" name="TextBox 26"/>
          <p:cNvSpPr txBox="1"/>
          <p:nvPr/>
        </p:nvSpPr>
        <p:spPr bwMode="auto">
          <a:xfrm>
            <a:off x="685800" y="5842145"/>
            <a:ext cx="10203708" cy="738664"/>
          </a:xfrm>
          <a:prstGeom prst="rect">
            <a:avLst/>
          </a:prstGeom>
          <a:noFill/>
          <a:ln w="9525">
            <a:noFill/>
            <a:miter lim="800000"/>
            <a:headEnd/>
            <a:tailEnd/>
          </a:ln>
          <a:effectLst/>
        </p:spPr>
        <p:txBody>
          <a:bodyPr wrap="square" rtlCol="0">
            <a:spAutoFit/>
          </a:bodyPr>
          <a:lstStyle/>
          <a:p>
            <a:pPr eaLnBrk="0" hangingPunct="0">
              <a:spcBef>
                <a:spcPct val="50000"/>
              </a:spcBef>
            </a:pPr>
            <a:r>
              <a:rPr lang="en-US" sz="1400" b="0" dirty="0" err="1" smtClean="0"/>
              <a:t>Dreyfuss</a:t>
            </a:r>
            <a:r>
              <a:rPr lang="en-US" sz="1400" b="0" dirty="0" smtClean="0"/>
              <a:t>, Designing for People, 1955; </a:t>
            </a:r>
            <a:br>
              <a:rPr lang="en-US" sz="1400" b="0" dirty="0" smtClean="0"/>
            </a:br>
            <a:r>
              <a:rPr lang="en-US" sz="1400" b="0" dirty="0" smtClean="0"/>
              <a:t>Lawson, How Designers Think, 1997;</a:t>
            </a:r>
            <a:br>
              <a:rPr lang="en-US" sz="1400" b="0" dirty="0" smtClean="0"/>
            </a:br>
            <a:r>
              <a:rPr lang="en-US" sz="1400" b="0" dirty="0" smtClean="0"/>
              <a:t>Cross, </a:t>
            </a:r>
            <a:r>
              <a:rPr lang="en-US" sz="1400" b="0" dirty="0" err="1" smtClean="0"/>
              <a:t>Designerly</a:t>
            </a:r>
            <a:r>
              <a:rPr lang="en-US" sz="1400" b="0" dirty="0" smtClean="0"/>
              <a:t> Ways of Knowing, 2005 </a:t>
            </a:r>
          </a:p>
        </p:txBody>
      </p:sp>
      <p:sp>
        <p:nvSpPr>
          <p:cNvPr id="31" name="AutoShape 7"/>
          <p:cNvSpPr>
            <a:spLocks noChangeArrowheads="1"/>
          </p:cNvSpPr>
          <p:nvPr/>
        </p:nvSpPr>
        <p:spPr bwMode="auto">
          <a:xfrm>
            <a:off x="-171451" y="309563"/>
            <a:ext cx="7960783" cy="822325"/>
          </a:xfrm>
          <a:prstGeom prst="roundRect">
            <a:avLst>
              <a:gd name="adj" fmla="val 16667"/>
            </a:avLst>
          </a:prstGeom>
          <a:solidFill>
            <a:srgbClr val="3A4D62">
              <a:alpha val="79999"/>
            </a:srgbClr>
          </a:solidFill>
          <a:ln w="9525" algn="ctr">
            <a:noFill/>
            <a:round/>
            <a:headEnd/>
            <a:tailEnd/>
          </a:ln>
        </p:spPr>
        <p:txBody>
          <a:bodyPr wrap="none" anchor="ctr"/>
          <a:lstStyle/>
          <a:p>
            <a:endParaRPr lang="en-US"/>
          </a:p>
        </p:txBody>
      </p:sp>
      <p:sp>
        <p:nvSpPr>
          <p:cNvPr id="32" name="Rectangle 8"/>
          <p:cNvSpPr txBox="1">
            <a:spLocks noRot="1" noChangeArrowheads="1"/>
          </p:cNvSpPr>
          <p:nvPr/>
        </p:nvSpPr>
        <p:spPr bwMode="auto">
          <a:xfrm>
            <a:off x="182031"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4600" kern="0" dirty="0" smtClean="0">
                <a:solidFill>
                  <a:schemeClr val="tx2"/>
                </a:solidFill>
                <a:latin typeface="+mj-lt"/>
                <a:ea typeface="굴림" charset="-127"/>
                <a:cs typeface="+mj-cs"/>
              </a:rPr>
              <a:t>Iteration: Incorporate Insight</a:t>
            </a:r>
            <a:endParaRPr kumimoji="0" lang="en-US" altLang="ko-KR" sz="4600" b="1" i="0" u="none" strike="noStrike" kern="0" cap="none" spc="0" normalizeH="0" baseline="0" noProof="0" dirty="0" smtClean="0">
              <a:ln>
                <a:noFill/>
              </a:ln>
              <a:solidFill>
                <a:schemeClr val="tx2"/>
              </a:solidFill>
              <a:effectLst/>
              <a:uLnTx/>
              <a:uFillTx/>
              <a:latin typeface="+mj-lt"/>
              <a:ea typeface="굴림" charset="-127"/>
              <a:cs typeface="+mj-cs"/>
            </a:endParaRPr>
          </a:p>
        </p:txBody>
      </p: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600" dirty="0" smtClean="0"/>
              <a:t>Example: Rethinking the Progress Bar</a:t>
            </a:r>
            <a:endParaRPr lang="en-US" sz="36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70</a:t>
            </a:fld>
            <a:endParaRPr lang="en-US"/>
          </a:p>
        </p:txBody>
      </p:sp>
      <p:sp>
        <p:nvSpPr>
          <p:cNvPr id="10" name="TextBox 9"/>
          <p:cNvSpPr txBox="1"/>
          <p:nvPr/>
        </p:nvSpPr>
        <p:spPr bwMode="auto">
          <a:xfrm>
            <a:off x="5454485" y="990600"/>
            <a:ext cx="262271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Harrison et al., UIST 2007</a:t>
            </a:r>
          </a:p>
        </p:txBody>
      </p:sp>
      <p:pic>
        <p:nvPicPr>
          <p:cNvPr id="11" name="Picture 10"/>
          <p:cNvPicPr>
            <a:picLocks noChangeAspect="1"/>
          </p:cNvPicPr>
          <p:nvPr/>
        </p:nvPicPr>
        <p:blipFill>
          <a:blip r:embed="rId3"/>
          <a:stretch>
            <a:fillRect/>
          </a:stretch>
        </p:blipFill>
        <p:spPr>
          <a:xfrm>
            <a:off x="5562600" y="2438400"/>
            <a:ext cx="2691610" cy="2590800"/>
          </a:xfrm>
          <a:prstGeom prst="roundRect">
            <a:avLst>
              <a:gd name="adj" fmla="val 7900"/>
            </a:avLst>
          </a:prstGeom>
        </p:spPr>
      </p:pic>
      <p:pic>
        <p:nvPicPr>
          <p:cNvPr id="12" name="Picture 11"/>
          <p:cNvPicPr>
            <a:picLocks noChangeAspect="1"/>
          </p:cNvPicPr>
          <p:nvPr/>
        </p:nvPicPr>
        <p:blipFill>
          <a:blip r:embed="rId4"/>
          <a:stretch>
            <a:fillRect/>
          </a:stretch>
        </p:blipFill>
        <p:spPr>
          <a:xfrm>
            <a:off x="1020679" y="2590800"/>
            <a:ext cx="3551321" cy="2190750"/>
          </a:xfrm>
          <a:prstGeom prst="roundRect">
            <a:avLst>
              <a:gd name="adj" fmla="val 6812"/>
            </a:avLst>
          </a:prstGeom>
        </p:spPr>
      </p:pic>
      <p:sp>
        <p:nvSpPr>
          <p:cNvPr id="13" name="TextBox 12"/>
          <p:cNvSpPr txBox="1"/>
          <p:nvPr/>
        </p:nvSpPr>
        <p:spPr bwMode="auto">
          <a:xfrm>
            <a:off x="6466753" y="5117068"/>
            <a:ext cx="1782026"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profiles</a:t>
            </a:r>
          </a:p>
        </p:txBody>
      </p:sp>
      <p:sp>
        <p:nvSpPr>
          <p:cNvPr id="14" name="TextBox 13"/>
          <p:cNvSpPr txBox="1"/>
          <p:nvPr/>
        </p:nvSpPr>
        <p:spPr bwMode="auto">
          <a:xfrm>
            <a:off x="1654080" y="4876800"/>
            <a:ext cx="2917951"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smtClean="0"/>
              <a:t>Progress bar test application</a:t>
            </a:r>
          </a:p>
        </p:txBody>
      </p:sp>
    </p:spTree>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00"/>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71</a:t>
            </a:fld>
            <a:endParaRPr lang="en-US"/>
          </a:p>
        </p:txBody>
      </p:sp>
      <p:pic>
        <p:nvPicPr>
          <p:cNvPr id="5" name="juxtapose-progress-run-only-01.mov">
            <a:hlinkClick r:id="" action="ppaction://media"/>
          </p:cNvPr>
          <p:cNvPicPr/>
          <p:nvPr>
            <a:videoFile r:link="rId1"/>
          </p:nvPr>
        </p:nvPicPr>
        <p:blipFill>
          <a:blip r:embed="rId4"/>
          <a:stretch>
            <a:fillRect/>
          </a:stretch>
        </p:blipFill>
        <p:spPr>
          <a:xfrm>
            <a:off x="0" y="270928"/>
            <a:ext cx="9144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2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9144000" cy="6874933"/>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88370"/>
            <a:ext cx="8385175" cy="1022350"/>
          </a:xfrm>
        </p:spPr>
        <p:txBody>
          <a:bodyPr/>
          <a:lstStyle/>
          <a:p>
            <a:r>
              <a:rPr lang="en-US" sz="4000" dirty="0" smtClean="0"/>
              <a:t>Parallel Input: Event Echoing</a:t>
            </a:r>
            <a:endParaRPr lang="en-US" sz="4000"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72</a:t>
            </a:fld>
            <a:endParaRPr lang="en-US"/>
          </a:p>
        </p:txBody>
      </p:sp>
      <p:pic>
        <p:nvPicPr>
          <p:cNvPr id="9" name="progress-bar-in-parallel-1.mov">
            <a:hlinkClick r:id="" action="ppaction://media"/>
          </p:cNvPr>
          <p:cNvPicPr/>
          <p:nvPr>
            <a:videoFile r:link="rId1"/>
          </p:nvPr>
        </p:nvPicPr>
        <p:blipFill>
          <a:blip r:embed="rId4"/>
          <a:stretch>
            <a:fillRect/>
          </a:stretch>
        </p:blipFill>
        <p:spPr>
          <a:xfrm>
            <a:off x="270926" y="224368"/>
            <a:ext cx="8506175" cy="637963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 Tuning</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73</a:t>
            </a:fld>
            <a:endParaRPr lang="en-US"/>
          </a:p>
        </p:txBody>
      </p:sp>
      <p:pic>
        <p:nvPicPr>
          <p:cNvPr id="6" name="Picture 5"/>
          <p:cNvPicPr>
            <a:picLocks noChangeAspect="1"/>
          </p:cNvPicPr>
          <p:nvPr/>
        </p:nvPicPr>
        <p:blipFill>
          <a:blip r:embed="rId3"/>
          <a:srcRect r="40479"/>
          <a:stretch>
            <a:fillRect/>
          </a:stretch>
        </p:blipFill>
        <p:spPr>
          <a:xfrm>
            <a:off x="281373" y="3149601"/>
            <a:ext cx="3566727" cy="1714500"/>
          </a:xfrm>
          <a:prstGeom prst="roundRect">
            <a:avLst>
              <a:gd name="adj" fmla="val 11482"/>
            </a:avLst>
          </a:prstGeom>
        </p:spPr>
      </p:pic>
      <p:pic>
        <p:nvPicPr>
          <p:cNvPr id="7" name="Picture 6"/>
          <p:cNvPicPr>
            <a:picLocks noChangeAspect="1"/>
          </p:cNvPicPr>
          <p:nvPr/>
        </p:nvPicPr>
        <p:blipFill>
          <a:blip r:embed="rId4"/>
          <a:stretch>
            <a:fillRect/>
          </a:stretch>
        </p:blipFill>
        <p:spPr>
          <a:xfrm>
            <a:off x="5156200" y="2235200"/>
            <a:ext cx="3733800" cy="3632200"/>
          </a:xfrm>
          <a:prstGeom prst="rect">
            <a:avLst/>
          </a:prstGeom>
        </p:spPr>
      </p:pic>
      <p:sp>
        <p:nvSpPr>
          <p:cNvPr id="8" name="Right Arrow 7"/>
          <p:cNvSpPr/>
          <p:nvPr/>
        </p:nvSpPr>
        <p:spPr>
          <a:xfrm>
            <a:off x="4089400" y="3937000"/>
            <a:ext cx="838200" cy="76200"/>
          </a:xfrm>
          <a:prstGeom prst="rightArrow">
            <a:avLst/>
          </a:prstGeom>
          <a:ln w="76200" cap="flat" cmpd="sng" algn="ctr">
            <a:solidFill>
              <a:schemeClr val="accent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74</a:t>
            </a:fld>
            <a:endParaRPr lang="en-US"/>
          </a:p>
        </p:txBody>
      </p:sp>
      <p:sp>
        <p:nvSpPr>
          <p:cNvPr id="6" name="TextBox 5"/>
          <p:cNvSpPr txBox="1"/>
          <p:nvPr/>
        </p:nvSpPr>
        <p:spPr bwMode="auto">
          <a:xfrm>
            <a:off x="5288803" y="1253067"/>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pic>
        <p:nvPicPr>
          <p:cNvPr id="7" name="Picture 6"/>
          <p:cNvPicPr>
            <a:picLocks noChangeAspect="1"/>
          </p:cNvPicPr>
          <p:nvPr/>
        </p:nvPicPr>
        <p:blipFill>
          <a:blip r:embed="rId3"/>
          <a:srcRect l="1184" t="1356" r="1228"/>
          <a:stretch>
            <a:fillRect/>
          </a:stretch>
        </p:blipFill>
        <p:spPr>
          <a:xfrm>
            <a:off x="1168400" y="1879599"/>
            <a:ext cx="6976533" cy="4334934"/>
          </a:xfrm>
          <a:prstGeom prst="roundRect">
            <a:avLst>
              <a:gd name="adj" fmla="val 5184"/>
            </a:avLst>
          </a:prstGeom>
        </p:spPr>
      </p:pic>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Tuning Phosphor</a:t>
            </a:r>
            <a:endParaRPr lang="en-US" dirty="0"/>
          </a:p>
        </p:txBody>
      </p:sp>
      <p:pic>
        <p:nvPicPr>
          <p:cNvPr id="6" name="phosphor4.mov">
            <a:hlinkClick r:id="" action="ppaction://media"/>
          </p:cNvPr>
          <p:cNvPicPr/>
          <p:nvPr>
            <p:ph idx="1"/>
            <a:videoFile r:link="rId1"/>
          </p:nvPr>
        </p:nvPicPr>
        <p:blipFill>
          <a:blip r:embed="rId4"/>
          <a:stretch>
            <a:fillRect/>
          </a:stretch>
        </p:blipFill>
        <p:spPr>
          <a:xfrm>
            <a:off x="1010708" y="1644650"/>
            <a:ext cx="7354359" cy="5515770"/>
          </a:xfrm>
        </p:spPr>
      </p:pic>
      <p:sp>
        <p:nvSpPr>
          <p:cNvPr id="4" name="Slide Number Placeholder 3"/>
          <p:cNvSpPr>
            <a:spLocks noGrp="1"/>
          </p:cNvSpPr>
          <p:nvPr>
            <p:ph type="sldNum" sz="quarter" idx="4"/>
          </p:nvPr>
        </p:nvSpPr>
        <p:spPr/>
        <p:txBody>
          <a:bodyPr/>
          <a:lstStyle/>
          <a:p>
            <a:fld id="{B3EFDD30-2D92-BE4F-850C-B7FCC548490E}" type="slidenum">
              <a:rPr lang="en-US" smtClean="0"/>
              <a:pPr/>
              <a:t>75</a:t>
            </a:fld>
            <a:endParaRPr lang="en-US"/>
          </a:p>
        </p:txBody>
      </p:sp>
      <p:sp>
        <p:nvSpPr>
          <p:cNvPr id="5" name="TextBox 4"/>
          <p:cNvSpPr txBox="1"/>
          <p:nvPr/>
        </p:nvSpPr>
        <p:spPr bwMode="auto">
          <a:xfrm>
            <a:off x="5288803" y="1185335"/>
            <a:ext cx="2177210" cy="369332"/>
          </a:xfrm>
          <a:prstGeom prst="rect">
            <a:avLst/>
          </a:prstGeom>
          <a:noFill/>
          <a:ln w="9525">
            <a:noFill/>
            <a:miter lim="800000"/>
            <a:headEnd/>
            <a:tailEnd/>
          </a:ln>
          <a:effectLst/>
        </p:spPr>
        <p:txBody>
          <a:bodyPr wrap="none" rtlCol="0">
            <a:spAutoFit/>
          </a:bodyPr>
          <a:lstStyle/>
          <a:p>
            <a:pPr algn="r" eaLnBrk="0" hangingPunct="0">
              <a:spcBef>
                <a:spcPct val="50000"/>
              </a:spcBef>
            </a:pPr>
            <a:r>
              <a:rPr lang="en-US" b="0" dirty="0" err="1" smtClean="0"/>
              <a:t>Baudisch</a:t>
            </a:r>
            <a:r>
              <a:rPr lang="en-US" b="0" dirty="0" smtClean="0"/>
              <a:t>, UIST 2006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74"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464" y="3124200"/>
            <a:ext cx="1048260"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Inspect</a:t>
            </a:r>
          </a:p>
        </p:txBody>
      </p:sp>
      <p:cxnSp>
        <p:nvCxnSpPr>
          <p:cNvPr id="12" name="Straight Arrow Connector 11"/>
          <p:cNvCxnSpPr/>
          <p:nvPr/>
        </p:nvCxnSpPr>
        <p:spPr>
          <a:xfrm rot="10800000">
            <a:off x="3276600" y="2667000"/>
            <a:ext cx="2209800" cy="3176"/>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276600" y="2133600"/>
            <a:ext cx="2281161"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variable info</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499025" y="3260884"/>
            <a:ext cx="468312" cy="4571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76</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p:bldP spid="10" grpId="1"/>
      <p:bldP spid="15" grpId="0"/>
      <p:bldP spid="15" grpId="1"/>
      <p:bldP spid="21" grpId="0" animBg="1"/>
      <p:bldP spid="23" grpId="0" animBg="1"/>
      <p:bldP spid="29" grpId="0" animBg="1"/>
      <p:bldP spid="30" grpId="0"/>
      <p:bldP spid="31" grpId="0"/>
      <p:bldP spid="32" grpId="0"/>
    </p:bld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Generating Tuning Interfaces</a:t>
            </a:r>
            <a:endParaRPr lang="en-US" dirty="0"/>
          </a:p>
        </p:txBody>
      </p:sp>
      <p:sp>
        <p:nvSpPr>
          <p:cNvPr id="4" name="Rounded Rectangle 3"/>
          <p:cNvSpPr/>
          <p:nvPr/>
        </p:nvSpPr>
        <p:spPr>
          <a:xfrm>
            <a:off x="5562600" y="2438400"/>
            <a:ext cx="2743200" cy="6858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Juxtapose User Library</a:t>
            </a:r>
            <a:endParaRPr lang="en-US" dirty="0">
              <a:solidFill>
                <a:schemeClr val="accent6">
                  <a:lumMod val="10000"/>
                </a:schemeClr>
              </a:solidFill>
            </a:endParaRPr>
          </a:p>
        </p:txBody>
      </p:sp>
      <p:sp>
        <p:nvSpPr>
          <p:cNvPr id="5" name="Rounded Rectangle 4"/>
          <p:cNvSpPr/>
          <p:nvPr/>
        </p:nvSpPr>
        <p:spPr>
          <a:xfrm>
            <a:off x="5562600" y="3124200"/>
            <a:ext cx="2743200" cy="16764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accent6">
                    <a:lumMod val="10000"/>
                  </a:schemeClr>
                </a:solidFill>
              </a:rPr>
              <a:t>User’s Application:</a:t>
            </a:r>
          </a:p>
          <a:p>
            <a:pPr algn="ctr"/>
            <a:r>
              <a:rPr lang="en-US" dirty="0" smtClean="0">
                <a:solidFill>
                  <a:schemeClr val="accent6">
                    <a:lumMod val="10000"/>
                  </a:schemeClr>
                </a:solidFill>
                <a:latin typeface="Courier New"/>
                <a:cs typeface="Courier New"/>
              </a:rPr>
              <a:t>//…</a:t>
            </a:r>
          </a:p>
          <a:p>
            <a:pPr algn="ctr"/>
            <a:r>
              <a:rPr lang="en-US" dirty="0" smtClean="0">
                <a:solidFill>
                  <a:schemeClr val="accent6">
                    <a:lumMod val="10000"/>
                  </a:schemeClr>
                </a:solidFill>
                <a:latin typeface="Courier New"/>
                <a:cs typeface="Courier New"/>
              </a:rPr>
              <a:t>Number A = 10;</a:t>
            </a:r>
          </a:p>
          <a:p>
            <a:pPr algn="ctr"/>
            <a:r>
              <a:rPr lang="en-US" dirty="0" smtClean="0">
                <a:solidFill>
                  <a:schemeClr val="accent6">
                    <a:lumMod val="10000"/>
                  </a:schemeClr>
                </a:solidFill>
                <a:latin typeface="Courier New"/>
                <a:cs typeface="Courier New"/>
              </a:rPr>
              <a:t>Boolean B = true;</a:t>
            </a:r>
            <a:endParaRPr lang="en-US" dirty="0">
              <a:solidFill>
                <a:schemeClr val="accent6">
                  <a:lumMod val="10000"/>
                </a:schemeClr>
              </a:solidFill>
              <a:latin typeface="Courier New"/>
              <a:cs typeface="Courier New"/>
            </a:endParaRPr>
          </a:p>
        </p:txBody>
      </p:sp>
      <p:sp>
        <p:nvSpPr>
          <p:cNvPr id="6" name="TextBox 5"/>
          <p:cNvSpPr txBox="1"/>
          <p:nvPr/>
        </p:nvSpPr>
        <p:spPr bwMode="auto">
          <a:xfrm>
            <a:off x="6412283" y="5791200"/>
            <a:ext cx="171803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User Process</a:t>
            </a:r>
          </a:p>
        </p:txBody>
      </p:sp>
      <p:sp>
        <p:nvSpPr>
          <p:cNvPr id="7" name="TextBox 6"/>
          <p:cNvSpPr txBox="1"/>
          <p:nvPr/>
        </p:nvSpPr>
        <p:spPr bwMode="auto">
          <a:xfrm>
            <a:off x="1078901" y="5817513"/>
            <a:ext cx="240322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i="1" dirty="0" smtClean="0"/>
              <a:t>Juxtapose Process</a:t>
            </a:r>
          </a:p>
        </p:txBody>
      </p:sp>
      <p:sp>
        <p:nvSpPr>
          <p:cNvPr id="8" name="Curved Right Arrow 7"/>
          <p:cNvSpPr/>
          <p:nvPr/>
        </p:nvSpPr>
        <p:spPr>
          <a:xfrm>
            <a:off x="5029200" y="2743200"/>
            <a:ext cx="533400" cy="1295400"/>
          </a:xfrm>
          <a:prstGeom prst="curved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tx1"/>
              </a:solidFill>
            </a:endParaRPr>
          </a:p>
        </p:txBody>
      </p:sp>
      <p:sp>
        <p:nvSpPr>
          <p:cNvPr id="10" name="TextBox 9"/>
          <p:cNvSpPr txBox="1"/>
          <p:nvPr/>
        </p:nvSpPr>
        <p:spPr bwMode="auto">
          <a:xfrm>
            <a:off x="3907185" y="3124200"/>
            <a:ext cx="1048544"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Update</a:t>
            </a:r>
          </a:p>
        </p:txBody>
      </p:sp>
      <p:cxnSp>
        <p:nvCxnSpPr>
          <p:cNvPr id="12" name="Straight Arrow Connector 11"/>
          <p:cNvCxnSpPr/>
          <p:nvPr/>
        </p:nvCxnSpPr>
        <p:spPr>
          <a:xfrm>
            <a:off x="3352800" y="2667000"/>
            <a:ext cx="2209800" cy="1588"/>
          </a:xfrm>
          <a:prstGeom prst="straightConnector1">
            <a:avLst/>
          </a:prstGeom>
          <a:ln w="76200" cap="flat" cmpd="sng" algn="ctr">
            <a:solidFill>
              <a:schemeClr val="accent3"/>
            </a:solidFill>
            <a:prstDash val="solid"/>
            <a:round/>
            <a:headEnd type="none" w="med" len="med"/>
            <a:tailEnd type="arrow" w="med" len="med"/>
          </a:ln>
        </p:spPr>
        <p:style>
          <a:lnRef idx="2">
            <a:schemeClr val="accent3"/>
          </a:lnRef>
          <a:fillRef idx="0">
            <a:schemeClr val="accent3"/>
          </a:fillRef>
          <a:effectRef idx="1">
            <a:schemeClr val="accent3"/>
          </a:effectRef>
          <a:fontRef idx="minor">
            <a:schemeClr val="tx1"/>
          </a:fontRef>
        </p:style>
      </p:cxnSp>
      <p:sp>
        <p:nvSpPr>
          <p:cNvPr id="15" name="TextBox 14"/>
          <p:cNvSpPr txBox="1"/>
          <p:nvPr/>
        </p:nvSpPr>
        <p:spPr bwMode="auto">
          <a:xfrm>
            <a:off x="3077228" y="1905000"/>
            <a:ext cx="2637772" cy="430887"/>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200" b="0" dirty="0" smtClean="0"/>
              <a:t>Send tuning message</a:t>
            </a:r>
          </a:p>
        </p:txBody>
      </p:sp>
      <p:sp>
        <p:nvSpPr>
          <p:cNvPr id="17" name="Rounded Rectangle 16"/>
          <p:cNvSpPr/>
          <p:nvPr/>
        </p:nvSpPr>
        <p:spPr>
          <a:xfrm>
            <a:off x="533400" y="2438400"/>
            <a:ext cx="2743200" cy="2362200"/>
          </a:xfrm>
          <a:prstGeom prst="roundRect">
            <a:avLst>
              <a:gd name="adj" fmla="val 6338"/>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solidFill>
                <a:schemeClr val="accent6">
                  <a:lumMod val="10000"/>
                </a:schemeClr>
              </a:solidFill>
            </a:endParaRPr>
          </a:p>
        </p:txBody>
      </p:sp>
      <p:sp>
        <p:nvSpPr>
          <p:cNvPr id="21" name="Rounded Rectangle 20"/>
          <p:cNvSpPr/>
          <p:nvPr/>
        </p:nvSpPr>
        <p:spPr bwMode="auto">
          <a:xfrm rot="16200000">
            <a:off x="1447800" y="2553493"/>
            <a:ext cx="531812" cy="1439334"/>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2" name="Straight Connector 21"/>
          <p:cNvCxnSpPr>
            <a:stCxn id="21" idx="0"/>
            <a:endCxn id="21" idx="2"/>
          </p:cNvCxnSpPr>
          <p:nvPr/>
        </p:nvCxnSpPr>
        <p:spPr bwMode="auto">
          <a:xfrm rot="10800000" flipH="1">
            <a:off x="994039" y="3273160"/>
            <a:ext cx="1439334" cy="1588"/>
          </a:xfrm>
          <a:prstGeom prst="line">
            <a:avLst/>
          </a:prstGeom>
          <a:solidFill>
            <a:schemeClr val="accent1"/>
          </a:solidFill>
          <a:ln w="9525" cap="flat" cmpd="sng" algn="ctr">
            <a:solidFill>
              <a:schemeClr val="accent6">
                <a:lumMod val="10000"/>
              </a:schemeClr>
            </a:solidFill>
            <a:prstDash val="solid"/>
            <a:round/>
            <a:headEnd type="none" w="med" len="med"/>
            <a:tailEnd type="none" w="med" len="med"/>
          </a:ln>
          <a:effectLst/>
        </p:spPr>
      </p:cxnSp>
      <p:sp>
        <p:nvSpPr>
          <p:cNvPr id="23" name="Rounded Rectangle 22"/>
          <p:cNvSpPr/>
          <p:nvPr/>
        </p:nvSpPr>
        <p:spPr bwMode="auto">
          <a:xfrm rot="16200000">
            <a:off x="1854203" y="3251199"/>
            <a:ext cx="482600" cy="76202"/>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9" name="Rounded Rectangle 28"/>
          <p:cNvSpPr/>
          <p:nvPr/>
        </p:nvSpPr>
        <p:spPr bwMode="auto">
          <a:xfrm rot="16200000">
            <a:off x="991394" y="3961606"/>
            <a:ext cx="531812" cy="533400"/>
          </a:xfrm>
          <a:prstGeom prst="roundRect">
            <a:avLst/>
          </a:prstGeom>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0" name="TextBox 29"/>
          <p:cNvSpPr txBox="1"/>
          <p:nvPr/>
        </p:nvSpPr>
        <p:spPr bwMode="auto">
          <a:xfrm>
            <a:off x="1034998" y="3962400"/>
            <a:ext cx="421654"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X</a:t>
            </a:r>
          </a:p>
        </p:txBody>
      </p:sp>
      <p:sp>
        <p:nvSpPr>
          <p:cNvPr id="31" name="TextBox 30"/>
          <p:cNvSpPr txBox="1"/>
          <p:nvPr/>
        </p:nvSpPr>
        <p:spPr bwMode="auto">
          <a:xfrm>
            <a:off x="1653703" y="3962400"/>
            <a:ext cx="403700"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B</a:t>
            </a:r>
          </a:p>
        </p:txBody>
      </p:sp>
      <p:sp>
        <p:nvSpPr>
          <p:cNvPr id="32" name="TextBox 31"/>
          <p:cNvSpPr txBox="1"/>
          <p:nvPr/>
        </p:nvSpPr>
        <p:spPr bwMode="auto">
          <a:xfrm>
            <a:off x="2489982" y="2971800"/>
            <a:ext cx="428322" cy="52322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2800" dirty="0" smtClean="0">
                <a:solidFill>
                  <a:srgbClr val="0B171F"/>
                </a:solidFill>
              </a:rPr>
              <a:t>A</a:t>
            </a:r>
          </a:p>
        </p:txBody>
      </p:sp>
      <p:sp>
        <p:nvSpPr>
          <p:cNvPr id="19" name="Slide Number Placeholder 18"/>
          <p:cNvSpPr>
            <a:spLocks noGrp="1"/>
          </p:cNvSpPr>
          <p:nvPr>
            <p:ph type="sldNum" sz="quarter" idx="4"/>
          </p:nvPr>
        </p:nvSpPr>
        <p:spPr/>
        <p:txBody>
          <a:bodyPr/>
          <a:lstStyle/>
          <a:p>
            <a:fld id="{B3EFDD30-2D92-BE4F-850C-B7FCC548490E}" type="slidenum">
              <a:rPr lang="en-US" smtClean="0"/>
              <a:pPr/>
              <a:t>77</a:t>
            </a:fld>
            <a:endParaRPr lang="en-US"/>
          </a:p>
        </p:txBody>
      </p:sp>
      <p:cxnSp>
        <p:nvCxnSpPr>
          <p:cNvPr id="24" name="Straight Arrow Connector 23"/>
          <p:cNvCxnSpPr/>
          <p:nvPr/>
        </p:nvCxnSpPr>
        <p:spPr>
          <a:xfrm>
            <a:off x="1752600" y="2819400"/>
            <a:ext cx="457200" cy="1588"/>
          </a:xfrm>
          <a:prstGeom prst="straightConnector1">
            <a:avLst/>
          </a:prstGeom>
          <a:ln w="76200" cap="flat" cmpd="sng" algn="ctr">
            <a:solidFill>
              <a:srgbClr val="FF505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5" grpId="0"/>
      <p:bldP spid="15" grpId="1"/>
    </p:bld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Slide Number Placeholder 9"/>
          <p:cNvSpPr>
            <a:spLocks noGrp="1"/>
          </p:cNvSpPr>
          <p:nvPr>
            <p:ph type="sldNum" sz="quarter" idx="4"/>
          </p:nvPr>
        </p:nvSpPr>
        <p:spPr/>
        <p:txBody>
          <a:bodyPr/>
          <a:lstStyle/>
          <a:p>
            <a:fld id="{B3EFDD30-2D92-BE4F-850C-B7FCC548490E}" type="slidenum">
              <a:rPr lang="en-US" smtClean="0"/>
              <a:pPr/>
              <a:t>78</a:t>
            </a:fld>
            <a:endParaRPr lang="en-US" dirty="0"/>
          </a:p>
        </p:txBody>
      </p:sp>
      <p:sp>
        <p:nvSpPr>
          <p:cNvPr id="201730" name="Title 1"/>
          <p:cNvSpPr>
            <a:spLocks noGrp="1"/>
          </p:cNvSpPr>
          <p:nvPr>
            <p:ph type="title" idx="4294967295"/>
          </p:nvPr>
        </p:nvSpPr>
        <p:spPr/>
        <p:txBody>
          <a:bodyPr/>
          <a:lstStyle/>
          <a:p>
            <a:pPr eaLnBrk="1" hangingPunct="1"/>
            <a:r>
              <a:rPr lang="en-US" sz="4400" dirty="0" smtClean="0"/>
              <a:t>When is tuning most useful?</a:t>
            </a:r>
          </a:p>
        </p:txBody>
      </p:sp>
      <p:sp>
        <p:nvSpPr>
          <p:cNvPr id="201731" name="Content Placeholder 2"/>
          <p:cNvSpPr>
            <a:spLocks noGrp="1"/>
          </p:cNvSpPr>
          <p:nvPr>
            <p:ph idx="4294967295"/>
          </p:nvPr>
        </p:nvSpPr>
        <p:spPr/>
        <p:txBody>
          <a:bodyPr/>
          <a:lstStyle/>
          <a:p>
            <a:pPr marL="0" indent="0" eaLnBrk="1" hangingPunct="1">
              <a:buNone/>
            </a:pPr>
            <a:r>
              <a:rPr lang="en-US" sz="2800" dirty="0" smtClean="0"/>
              <a:t>Search in 4D parameter space. Given recursive drawing code for this:</a:t>
            </a:r>
            <a:br>
              <a:rPr lang="en-US" sz="2800" dirty="0" smtClean="0"/>
            </a:br>
            <a:endParaRPr lang="en-US" sz="2800" dirty="0" smtClean="0"/>
          </a:p>
          <a:p>
            <a:pPr eaLnBrk="1" hangingPunct="1">
              <a:buNone/>
            </a:pPr>
            <a:endParaRPr lang="en-US" sz="2800" dirty="0" smtClean="0"/>
          </a:p>
          <a:p>
            <a:pPr eaLnBrk="1" hangingPunct="1">
              <a:buNone/>
            </a:pPr>
            <a:endParaRPr lang="en-US" sz="2800" dirty="0" smtClean="0"/>
          </a:p>
          <a:p>
            <a:pPr eaLnBrk="1" hangingPunct="1">
              <a:buNone/>
            </a:pPr>
            <a:r>
              <a:rPr lang="en-US" sz="2800" dirty="0" smtClean="0"/>
              <a:t>Produce these:</a:t>
            </a:r>
          </a:p>
          <a:p>
            <a:pPr eaLnBrk="1" hangingPunct="1"/>
            <a:endParaRPr lang="en-US" sz="2800" dirty="0" smtClean="0"/>
          </a:p>
        </p:txBody>
      </p:sp>
      <p:pic>
        <p:nvPicPr>
          <p:cNvPr id="292874" name="Picture 10"/>
          <p:cNvPicPr>
            <a:picLocks noChangeAspect="1" noChangeArrowheads="1"/>
          </p:cNvPicPr>
          <p:nvPr/>
        </p:nvPicPr>
        <p:blipFill>
          <a:blip r:embed="rId3">
            <a:clrChange>
              <a:clrFrom>
                <a:srgbClr val="2C3C4F"/>
              </a:clrFrom>
              <a:clrTo>
                <a:srgbClr val="2C3C4F">
                  <a:alpha val="0"/>
                </a:srgbClr>
              </a:clrTo>
            </a:clrChange>
          </a:blip>
          <a:srcRect/>
          <a:stretch>
            <a:fillRect/>
          </a:stretch>
        </p:blipFill>
        <p:spPr bwMode="auto">
          <a:xfrm>
            <a:off x="3657600" y="2514600"/>
            <a:ext cx="1905000" cy="1913880"/>
          </a:xfrm>
          <a:prstGeom prst="rect">
            <a:avLst/>
          </a:prstGeom>
          <a:noFill/>
          <a:ln w="9525">
            <a:noFill/>
            <a:miter lim="800000"/>
            <a:headEnd/>
            <a:tailEnd/>
          </a:ln>
          <a:effectLst/>
        </p:spPr>
      </p:pic>
      <p:pic>
        <p:nvPicPr>
          <p:cNvPr id="292875"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6324600" y="4724400"/>
            <a:ext cx="1676400" cy="1672519"/>
          </a:xfrm>
          <a:prstGeom prst="rect">
            <a:avLst/>
          </a:prstGeom>
          <a:noFill/>
          <a:ln w="9525">
            <a:noFill/>
            <a:miter lim="800000"/>
            <a:headEnd/>
            <a:tailEnd/>
          </a:ln>
          <a:effectLst/>
        </p:spPr>
      </p:pic>
      <p:pic>
        <p:nvPicPr>
          <p:cNvPr id="292876"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652092" y="4773605"/>
            <a:ext cx="1672508" cy="1627195"/>
          </a:xfrm>
          <a:prstGeom prst="rect">
            <a:avLst/>
          </a:prstGeom>
          <a:noFill/>
          <a:ln w="9525">
            <a:noFill/>
            <a:miter lim="800000"/>
            <a:headEnd/>
            <a:tailEnd/>
          </a:ln>
          <a:effectLst/>
        </p:spPr>
      </p:pic>
      <p:pic>
        <p:nvPicPr>
          <p:cNvPr id="292877"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971800" y="4724400"/>
            <a:ext cx="1676400" cy="1600200"/>
          </a:xfrm>
          <a:prstGeom prst="rect">
            <a:avLst/>
          </a:prstGeom>
          <a:noFill/>
          <a:ln w="9525">
            <a:noFill/>
            <a:miter lim="800000"/>
            <a:headEnd/>
            <a:tailEnd/>
          </a:ln>
          <a:effectLst/>
        </p:spPr>
      </p:pic>
      <p:pic>
        <p:nvPicPr>
          <p:cNvPr id="292878"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295400" y="4724400"/>
            <a:ext cx="1672492" cy="16764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79</a:t>
            </a:fld>
            <a:endParaRPr lang="en-US" altLang="ko-KR"/>
          </a:p>
        </p:txBody>
      </p:sp>
      <p:graphicFrame>
        <p:nvGraphicFramePr>
          <p:cNvPr id="3" name="Chart 2"/>
          <p:cNvGraphicFramePr/>
          <p:nvPr/>
        </p:nvGraphicFramePr>
        <p:xfrm>
          <a:off x="1981200" y="762000"/>
          <a:ext cx="5791200" cy="523621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d01.tiff"/>
          <p:cNvPicPr>
            <a:picLocks noChangeAspect="1"/>
          </p:cNvPicPr>
          <p:nvPr/>
        </p:nvPicPr>
        <p:blipFill>
          <a:blip r:embed="rId3"/>
          <a:stretch>
            <a:fillRect/>
          </a:stretch>
        </p:blipFill>
        <p:spPr>
          <a:xfrm>
            <a:off x="1405466" y="541866"/>
            <a:ext cx="6316134" cy="6095653"/>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8</a:t>
            </a:fld>
            <a:endParaRPr lang="en-US"/>
          </a:p>
        </p:txBody>
      </p:sp>
      <p:pic>
        <p:nvPicPr>
          <p:cNvPr id="4" name="Picture 3" descr="d05.tiff"/>
          <p:cNvPicPr>
            <a:picLocks noChangeAspect="1"/>
          </p:cNvPicPr>
          <p:nvPr/>
        </p:nvPicPr>
        <p:blipFill>
          <a:blip r:embed="rId4"/>
          <a:stretch>
            <a:fillRect/>
          </a:stretch>
        </p:blipFill>
        <p:spPr>
          <a:xfrm>
            <a:off x="1405466" y="541865"/>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5" name="Picture 4" descr="d06.tiff"/>
          <p:cNvPicPr>
            <a:picLocks noChangeAspect="1"/>
          </p:cNvPicPr>
          <p:nvPr/>
        </p:nvPicPr>
        <p:blipFill>
          <a:blip r:embed="rId5"/>
          <a:stretch>
            <a:fillRect/>
          </a:stretch>
        </p:blipFill>
        <p:spPr>
          <a:xfrm>
            <a:off x="1405466" y="558799"/>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6" name="Picture 5" descr="d07.tiff"/>
          <p:cNvPicPr>
            <a:picLocks noChangeAspect="1"/>
          </p:cNvPicPr>
          <p:nvPr/>
        </p:nvPicPr>
        <p:blipFill>
          <a:blip r:embed="rId6"/>
          <a:stretch>
            <a:fillRect/>
          </a:stretch>
        </p:blipFill>
        <p:spPr>
          <a:xfrm>
            <a:off x="1405466" y="541865"/>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7" name="Picture 6" descr="d08.tiff.tiff"/>
          <p:cNvPicPr>
            <a:picLocks noChangeAspect="1"/>
          </p:cNvPicPr>
          <p:nvPr/>
        </p:nvPicPr>
        <p:blipFill>
          <a:blip r:embed="rId7"/>
          <a:stretch>
            <a:fillRect/>
          </a:stretch>
        </p:blipFill>
        <p:spPr>
          <a:xfrm>
            <a:off x="1405466" y="541867"/>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pic>
        <p:nvPicPr>
          <p:cNvPr id="8" name="Picture 7" descr="d11.tiff"/>
          <p:cNvPicPr>
            <a:picLocks noChangeAspect="1"/>
          </p:cNvPicPr>
          <p:nvPr/>
        </p:nvPicPr>
        <p:blipFill>
          <a:blip r:embed="rId8"/>
          <a:stretch>
            <a:fillRect/>
          </a:stretch>
        </p:blipFill>
        <p:spPr>
          <a:xfrm>
            <a:off x="1405466" y="558799"/>
            <a:ext cx="6316134" cy="6095653"/>
          </a:xfrm>
          <a:prstGeom prst="rect">
            <a:avLst/>
          </a:prstGeom>
          <a:ln w="3175" cap="flat" cmpd="sng" algn="ctr">
            <a:solidFill>
              <a:schemeClr val="accent4">
                <a:lumMod val="10000"/>
              </a:schemeClr>
            </a:solidFill>
            <a:prstDash val="solid"/>
            <a:round/>
            <a:headEnd type="none" w="med" len="med"/>
            <a:tailEnd type="none" w="med" len="med"/>
          </a:ln>
          <a:effectLst>
            <a:outerShdw blurRad="88900" dist="63500" dir="270000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8077200" y="6513513"/>
            <a:ext cx="762000" cy="274637"/>
          </a:xfrm>
          <a:prstGeom prst="rect">
            <a:avLst/>
          </a:prstGeom>
        </p:spPr>
        <p:txBody>
          <a:bodyPr/>
          <a:lstStyle/>
          <a:p>
            <a:pPr>
              <a:defRPr/>
            </a:pPr>
            <a:fld id="{971B7D7F-0F5C-41E0-A807-ADF9AEA64943}" type="slidenum">
              <a:rPr lang="ko-KR" altLang="en-US" smtClean="0"/>
              <a:pPr>
                <a:defRPr/>
              </a:pPr>
              <a:t>80</a:t>
            </a:fld>
            <a:endParaRPr lang="en-US" altLang="ko-KR"/>
          </a:p>
        </p:txBody>
      </p:sp>
      <p:graphicFrame>
        <p:nvGraphicFramePr>
          <p:cNvPr id="3" name="Chart 2"/>
          <p:cNvGraphicFramePr/>
          <p:nvPr/>
        </p:nvGraphicFramePr>
        <p:xfrm>
          <a:off x="838200" y="914400"/>
          <a:ext cx="7696200" cy="434340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1"/>
          <p:cNvPicPr>
            <a:picLocks noChangeAspect="1" noChangeArrowheads="1"/>
          </p:cNvPicPr>
          <p:nvPr/>
        </p:nvPicPr>
        <p:blipFill>
          <a:blip r:embed="rId4">
            <a:clrChange>
              <a:clrFrom>
                <a:srgbClr val="2C3C4F"/>
              </a:clrFrom>
              <a:clrTo>
                <a:srgbClr val="2C3C4F">
                  <a:alpha val="0"/>
                </a:srgbClr>
              </a:clrTo>
            </a:clrChange>
          </a:blip>
          <a:srcRect/>
          <a:stretch>
            <a:fillRect/>
          </a:stretch>
        </p:blipFill>
        <p:spPr bwMode="auto">
          <a:xfrm>
            <a:off x="5715000" y="5028671"/>
            <a:ext cx="1447800" cy="1444448"/>
          </a:xfrm>
          <a:prstGeom prst="rect">
            <a:avLst/>
          </a:prstGeom>
          <a:noFill/>
          <a:ln w="9525">
            <a:noFill/>
            <a:miter lim="800000"/>
            <a:headEnd/>
            <a:tailEnd/>
          </a:ln>
          <a:effectLst/>
        </p:spPr>
      </p:pic>
      <p:pic>
        <p:nvPicPr>
          <p:cNvPr id="9" name="Picture 12"/>
          <p:cNvPicPr>
            <a:picLocks noChangeAspect="1" noChangeArrowheads="1"/>
          </p:cNvPicPr>
          <p:nvPr/>
        </p:nvPicPr>
        <p:blipFill>
          <a:blip r:embed="rId5">
            <a:clrChange>
              <a:clrFrom>
                <a:srgbClr val="2C3C4F"/>
              </a:clrFrom>
              <a:clrTo>
                <a:srgbClr val="2C3C4F">
                  <a:alpha val="0"/>
                </a:srgbClr>
              </a:clrTo>
            </a:clrChange>
          </a:blip>
          <a:srcRect t="2934"/>
          <a:stretch>
            <a:fillRect/>
          </a:stretch>
        </p:blipFill>
        <p:spPr bwMode="auto">
          <a:xfrm>
            <a:off x="4267200" y="5071694"/>
            <a:ext cx="1444439" cy="1405305"/>
          </a:xfrm>
          <a:prstGeom prst="rect">
            <a:avLst/>
          </a:prstGeom>
          <a:noFill/>
          <a:ln w="9525">
            <a:noFill/>
            <a:miter lim="800000"/>
            <a:headEnd/>
            <a:tailEnd/>
          </a:ln>
          <a:effectLst/>
        </p:spPr>
      </p:pic>
      <p:pic>
        <p:nvPicPr>
          <p:cNvPr id="10" name="Picture 13"/>
          <p:cNvPicPr>
            <a:picLocks noChangeAspect="1" noChangeArrowheads="1"/>
          </p:cNvPicPr>
          <p:nvPr/>
        </p:nvPicPr>
        <p:blipFill>
          <a:blip r:embed="rId6">
            <a:clrChange>
              <a:clrFrom>
                <a:srgbClr val="2C3C4F"/>
              </a:clrFrom>
              <a:clrTo>
                <a:srgbClr val="2C3C4F">
                  <a:alpha val="0"/>
                </a:srgbClr>
              </a:clrTo>
            </a:clrChange>
          </a:blip>
          <a:srcRect b="4986"/>
          <a:stretch>
            <a:fillRect/>
          </a:stretch>
        </p:blipFill>
        <p:spPr bwMode="auto">
          <a:xfrm>
            <a:off x="2895600" y="5018808"/>
            <a:ext cx="1447800" cy="1381991"/>
          </a:xfrm>
          <a:prstGeom prst="rect">
            <a:avLst/>
          </a:prstGeom>
          <a:noFill/>
          <a:ln w="9525">
            <a:noFill/>
            <a:miter lim="800000"/>
            <a:headEnd/>
            <a:tailEnd/>
          </a:ln>
          <a:effectLst/>
        </p:spPr>
      </p:pic>
      <p:pic>
        <p:nvPicPr>
          <p:cNvPr id="11" name="Picture 14"/>
          <p:cNvPicPr>
            <a:picLocks noChangeAspect="1" noChangeArrowheads="1"/>
          </p:cNvPicPr>
          <p:nvPr/>
        </p:nvPicPr>
        <p:blipFill>
          <a:blip r:embed="rId7">
            <a:clrChange>
              <a:clrFrom>
                <a:srgbClr val="2C3C4F"/>
              </a:clrFrom>
              <a:clrTo>
                <a:srgbClr val="2C3C4F">
                  <a:alpha val="0"/>
                </a:srgbClr>
              </a:clrTo>
            </a:clrChange>
          </a:blip>
          <a:srcRect/>
          <a:stretch>
            <a:fillRect/>
          </a:stretch>
        </p:blipFill>
        <p:spPr bwMode="auto">
          <a:xfrm>
            <a:off x="1603575" y="5029200"/>
            <a:ext cx="1444425" cy="1447800"/>
          </a:xfrm>
          <a:prstGeom prst="rect">
            <a:avLst/>
          </a:prstGeom>
          <a:noFill/>
          <a:ln w="9525">
            <a:noFill/>
            <a:miter lim="800000"/>
            <a:headEnd/>
            <a:tailEnd/>
          </a:ln>
          <a:effectLst/>
        </p:spPr>
      </p:pic>
      <p:sp>
        <p:nvSpPr>
          <p:cNvPr id="12" name="TextBox 11"/>
          <p:cNvSpPr txBox="1"/>
          <p:nvPr/>
        </p:nvSpPr>
        <p:spPr>
          <a:xfrm>
            <a:off x="4572000" y="6324600"/>
            <a:ext cx="761683" cy="369332"/>
          </a:xfrm>
          <a:prstGeom prst="rect">
            <a:avLst/>
          </a:prstGeom>
          <a:noFill/>
        </p:spPr>
        <p:txBody>
          <a:bodyPr wrap="none" rtlCol="0">
            <a:spAutoFit/>
          </a:bodyPr>
          <a:lstStyle/>
          <a:p>
            <a:r>
              <a:rPr lang="en-US" dirty="0" smtClean="0"/>
              <a:t> </a:t>
            </a:r>
            <a:r>
              <a:rPr lang="en-US" sz="1600" b="0" dirty="0" smtClean="0"/>
              <a:t>p&lt;0.01</a:t>
            </a:r>
            <a:endParaRPr lang="en-US" b="0" dirty="0"/>
          </a:p>
        </p:txBody>
      </p:sp>
      <p:sp>
        <p:nvSpPr>
          <p:cNvPr id="13" name="TextBox 12"/>
          <p:cNvSpPr txBox="1"/>
          <p:nvPr/>
        </p:nvSpPr>
        <p:spPr>
          <a:xfrm>
            <a:off x="6019800" y="6324600"/>
            <a:ext cx="768095" cy="369332"/>
          </a:xfrm>
          <a:prstGeom prst="rect">
            <a:avLst/>
          </a:prstGeom>
          <a:noFill/>
        </p:spPr>
        <p:txBody>
          <a:bodyPr wrap="none" rtlCol="0">
            <a:spAutoFit/>
          </a:bodyPr>
          <a:lstStyle/>
          <a:p>
            <a:r>
              <a:rPr lang="en-US" dirty="0" smtClean="0"/>
              <a:t> </a:t>
            </a:r>
            <a:r>
              <a:rPr lang="en-US" sz="1600" b="0" dirty="0" smtClean="0"/>
              <a:t>p~0.01</a:t>
            </a:r>
            <a:endParaRPr lang="en-US" b="0" dirty="0"/>
          </a:p>
        </p:txBody>
      </p:sp>
      <p:sp>
        <p:nvSpPr>
          <p:cNvPr id="14" name="TextBox 13"/>
          <p:cNvSpPr txBox="1"/>
          <p:nvPr/>
        </p:nvSpPr>
        <p:spPr>
          <a:xfrm>
            <a:off x="19050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
        <p:nvSpPr>
          <p:cNvPr id="15" name="TextBox 14"/>
          <p:cNvSpPr txBox="1"/>
          <p:nvPr/>
        </p:nvSpPr>
        <p:spPr>
          <a:xfrm>
            <a:off x="3124200" y="6248400"/>
            <a:ext cx="935577" cy="523220"/>
          </a:xfrm>
          <a:prstGeom prst="rect">
            <a:avLst/>
          </a:prstGeom>
          <a:noFill/>
        </p:spPr>
        <p:txBody>
          <a:bodyPr wrap="none" rtlCol="0">
            <a:spAutoFit/>
          </a:bodyPr>
          <a:lstStyle/>
          <a:p>
            <a:pPr algn="ctr"/>
            <a:r>
              <a:rPr lang="en-US" sz="1400" b="0" dirty="0" smtClean="0"/>
              <a:t>not </a:t>
            </a:r>
            <a:br>
              <a:rPr lang="en-US" sz="1400" b="0" dirty="0" smtClean="0"/>
            </a:br>
            <a:r>
              <a:rPr lang="en-US" sz="1400" b="0" dirty="0" smtClean="0"/>
              <a:t>significant</a:t>
            </a:r>
            <a:endParaRPr lang="en-US" sz="1400" b="0"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0777"/>
            <a:ext cx="8385175" cy="1022350"/>
          </a:xfrm>
        </p:spPr>
        <p:txBody>
          <a:bodyPr/>
          <a:lstStyle/>
          <a:p>
            <a:r>
              <a:rPr lang="en-US" dirty="0" smtClean="0"/>
              <a:t>Tangible Control</a:t>
            </a:r>
            <a:endParaRPr lang="en-US" dirty="0"/>
          </a:p>
        </p:txBody>
      </p:sp>
      <p:pic>
        <p:nvPicPr>
          <p:cNvPr id="5" name="MixerTuning2.wmv">
            <a:hlinkClick r:id="" action="ppaction://media"/>
          </p:cNvPr>
          <p:cNvPicPr/>
          <p:nvPr>
            <p:ph idx="1"/>
            <a:videoFile r:link="rId1"/>
          </p:nvPr>
        </p:nvPicPr>
        <p:blipFill>
          <a:blip r:embed="rId4"/>
          <a:stretch>
            <a:fillRect/>
          </a:stretch>
        </p:blipFill>
        <p:spPr>
          <a:xfrm>
            <a:off x="-1" y="1127183"/>
            <a:ext cx="9134477" cy="5138143"/>
          </a:xfrm>
        </p:spPr>
      </p:pic>
      <p:sp>
        <p:nvSpPr>
          <p:cNvPr id="4" name="Slide Number Placeholder 3"/>
          <p:cNvSpPr>
            <a:spLocks noGrp="1"/>
          </p:cNvSpPr>
          <p:nvPr>
            <p:ph type="sldNum" sz="quarter" idx="4"/>
          </p:nvPr>
        </p:nvSpPr>
        <p:spPr/>
        <p:txBody>
          <a:bodyPr/>
          <a:lstStyle/>
          <a:p>
            <a:fld id="{B3EFDD30-2D92-BE4F-850C-B7FCC548490E}" type="slidenum">
              <a:rPr lang="en-US" smtClean="0"/>
              <a:pPr/>
              <a:t>81</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3334" y="2188105"/>
            <a:ext cx="8385175" cy="1022350"/>
          </a:xfrm>
        </p:spPr>
        <p:txBody>
          <a:bodyPr/>
          <a:lstStyle/>
          <a:p>
            <a:pPr algn="ctr"/>
            <a:r>
              <a:rPr lang="en-US" dirty="0" smtClean="0"/>
              <a:t>Do these principles hold beyond desktop GUI applications?</a:t>
            </a: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82</a:t>
            </a:fld>
            <a:endParaRPr lang="en-US"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1730" name="Title 1"/>
          <p:cNvSpPr>
            <a:spLocks noGrp="1"/>
          </p:cNvSpPr>
          <p:nvPr>
            <p:ph type="title"/>
          </p:nvPr>
        </p:nvSpPr>
        <p:spPr/>
        <p:txBody>
          <a:bodyPr/>
          <a:lstStyle/>
          <a:p>
            <a:r>
              <a:rPr lang="en-US" dirty="0" smtClean="0"/>
              <a:t>Juxtapose Mobile</a:t>
            </a:r>
          </a:p>
        </p:txBody>
      </p:sp>
      <p:sp>
        <p:nvSpPr>
          <p:cNvPr id="14" name="Slide Number Placeholder 13"/>
          <p:cNvSpPr>
            <a:spLocks noGrp="1"/>
          </p:cNvSpPr>
          <p:nvPr>
            <p:ph type="sldNum" sz="quarter" idx="4"/>
          </p:nvPr>
        </p:nvSpPr>
        <p:spPr/>
        <p:txBody>
          <a:bodyPr/>
          <a:lstStyle/>
          <a:p>
            <a:fld id="{B3EFDD30-2D92-BE4F-850C-B7FCC548490E}" type="slidenum">
              <a:rPr lang="en-US" smtClean="0"/>
              <a:pPr/>
              <a:t>83</a:t>
            </a:fld>
            <a:endParaRPr lang="en-US"/>
          </a:p>
        </p:txBody>
      </p:sp>
      <p:pic>
        <p:nvPicPr>
          <p:cNvPr id="15" name="Content Placeholder 4" descr="n93.png"/>
          <p:cNvPicPr>
            <a:picLocks noChangeAspect="1"/>
          </p:cNvPicPr>
          <p:nvPr/>
        </p:nvPicPr>
        <p:blipFill>
          <a:blip r:embed="rId3" cstate="print"/>
          <a:stretch>
            <a:fillRect/>
          </a:stretch>
        </p:blipFill>
        <p:spPr bwMode="auto">
          <a:xfrm>
            <a:off x="5606627" y="2286000"/>
            <a:ext cx="868989" cy="2209800"/>
          </a:xfrm>
          <a:prstGeom prst="rect">
            <a:avLst/>
          </a:prstGeom>
          <a:noFill/>
          <a:ln w="9525">
            <a:noFill/>
            <a:miter lim="800000"/>
            <a:headEnd/>
            <a:tailEnd/>
          </a:ln>
        </p:spPr>
      </p:pic>
      <p:cxnSp>
        <p:nvCxnSpPr>
          <p:cNvPr id="19" name="Straight Arrow Connector 18"/>
          <p:cNvCxnSpPr/>
          <p:nvPr/>
        </p:nvCxnSpPr>
        <p:spPr bwMode="auto">
          <a:xfrm>
            <a:off x="4006427" y="3352800"/>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pic>
        <p:nvPicPr>
          <p:cNvPr id="22" name="Content Placeholder 4" descr="n93.png"/>
          <p:cNvPicPr>
            <a:picLocks noChangeAspect="1"/>
          </p:cNvPicPr>
          <p:nvPr/>
        </p:nvPicPr>
        <p:blipFill>
          <a:blip r:embed="rId4"/>
          <a:stretch>
            <a:fillRect/>
          </a:stretch>
        </p:blipFill>
        <p:spPr bwMode="auto">
          <a:xfrm>
            <a:off x="6539047" y="2057400"/>
            <a:ext cx="1048780" cy="2667000"/>
          </a:xfrm>
          <a:prstGeom prst="rect">
            <a:avLst/>
          </a:prstGeom>
          <a:noFill/>
          <a:ln w="9525">
            <a:noFill/>
            <a:miter lim="800000"/>
            <a:headEnd/>
            <a:tailEnd/>
          </a:ln>
        </p:spPr>
      </p:pic>
      <p:sp>
        <p:nvSpPr>
          <p:cNvPr id="23" name="TextBox 22"/>
          <p:cNvSpPr txBox="1"/>
          <p:nvPr/>
        </p:nvSpPr>
        <p:spPr>
          <a:xfrm>
            <a:off x="513164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1</a:t>
            </a:r>
            <a:endParaRPr lang="en-US" dirty="0">
              <a:solidFill>
                <a:srgbClr val="FFFFFF"/>
              </a:solidFill>
            </a:endParaRPr>
          </a:p>
        </p:txBody>
      </p:sp>
      <p:pic>
        <p:nvPicPr>
          <p:cNvPr id="25" name="Picture 24" descr="editor-diagram.png"/>
          <p:cNvPicPr>
            <a:picLocks noChangeAspect="1"/>
          </p:cNvPicPr>
          <p:nvPr/>
        </p:nvPicPr>
        <p:blipFill>
          <a:blip r:embed="rId5"/>
          <a:stretch>
            <a:fillRect/>
          </a:stretch>
        </p:blipFill>
        <p:spPr>
          <a:xfrm>
            <a:off x="457200" y="1981200"/>
            <a:ext cx="3320627" cy="2819400"/>
          </a:xfrm>
          <a:prstGeom prst="rect">
            <a:avLst/>
          </a:prstGeom>
        </p:spPr>
      </p:pic>
      <p:sp>
        <p:nvSpPr>
          <p:cNvPr id="26" name="TextBox 25"/>
          <p:cNvSpPr txBox="1"/>
          <p:nvPr/>
        </p:nvSpPr>
        <p:spPr>
          <a:xfrm>
            <a:off x="64448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 2</a:t>
            </a:r>
            <a:endParaRPr lang="en-US" dirty="0">
              <a:solidFill>
                <a:srgbClr val="FFFFFF"/>
              </a:solidFill>
            </a:endParaRPr>
          </a:p>
        </p:txBody>
      </p:sp>
      <p:sp>
        <p:nvSpPr>
          <p:cNvPr id="27" name="TextBox 26"/>
          <p:cNvSpPr txBox="1"/>
          <p:nvPr/>
        </p:nvSpPr>
        <p:spPr>
          <a:xfrm>
            <a:off x="7664027" y="4611469"/>
            <a:ext cx="1313180" cy="646331"/>
          </a:xfrm>
          <a:prstGeom prst="rect">
            <a:avLst/>
          </a:prstGeom>
          <a:noFill/>
        </p:spPr>
        <p:txBody>
          <a:bodyPr wrap="none" rtlCol="0">
            <a:spAutoFit/>
          </a:bodyPr>
          <a:lstStyle/>
          <a:p>
            <a:pPr algn="ctr"/>
            <a:r>
              <a:rPr lang="en-US" dirty="0" smtClean="0">
                <a:solidFill>
                  <a:srgbClr val="FFFFFF"/>
                </a:solidFill>
              </a:rPr>
              <a:t>Alternative</a:t>
            </a:r>
          </a:p>
          <a:p>
            <a:pPr algn="ctr"/>
            <a:r>
              <a:rPr lang="en-US" dirty="0" smtClean="0">
                <a:solidFill>
                  <a:srgbClr val="FFFFFF"/>
                </a:solidFill>
              </a:rPr>
              <a:t>3</a:t>
            </a:r>
            <a:endParaRPr lang="en-US" dirty="0">
              <a:solidFill>
                <a:srgbClr val="FFFFFF"/>
              </a:solidFill>
            </a:endParaRPr>
          </a:p>
        </p:txBody>
      </p:sp>
      <p:pic>
        <p:nvPicPr>
          <p:cNvPr id="28" name="Content Placeholder 4" descr="n93.png"/>
          <p:cNvPicPr>
            <a:picLocks noChangeAspect="1"/>
          </p:cNvPicPr>
          <p:nvPr/>
        </p:nvPicPr>
        <p:blipFill>
          <a:blip r:embed="rId4"/>
          <a:stretch>
            <a:fillRect/>
          </a:stretch>
        </p:blipFill>
        <p:spPr bwMode="auto">
          <a:xfrm>
            <a:off x="7739403" y="2362200"/>
            <a:ext cx="839024" cy="2133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458200" y="6400800"/>
            <a:ext cx="685800" cy="365125"/>
          </a:xfrm>
          <a:prstGeom prst="rect">
            <a:avLst/>
          </a:prstGeom>
        </p:spPr>
        <p:txBody>
          <a:bodyPr/>
          <a:lstStyle/>
          <a:p>
            <a:fld id="{B3EFDD30-2D92-BE4F-850C-B7FCC548490E}" type="slidenum">
              <a:rPr lang="en-US" smtClean="0"/>
              <a:pPr/>
              <a:t>84</a:t>
            </a:fld>
            <a:endParaRPr lang="en-US"/>
          </a:p>
        </p:txBody>
      </p:sp>
      <p:pic>
        <p:nvPicPr>
          <p:cNvPr id="5" name="Juxtapose-mobile-w-callouts.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Juxtapose for Microcontrollers</a:t>
            </a:r>
            <a:endParaRPr lang="en-US" sz="4400" dirty="0"/>
          </a:p>
        </p:txBody>
      </p:sp>
      <p:pic>
        <p:nvPicPr>
          <p:cNvPr id="4" name="Content Placeholder 3" descr="arduino.png"/>
          <p:cNvPicPr>
            <a:picLocks noGrp="1" noChangeAspect="1"/>
          </p:cNvPicPr>
          <p:nvPr>
            <p:ph idx="4294967295"/>
          </p:nvPr>
        </p:nvPicPr>
        <p:blipFill>
          <a:blip r:embed="rId3"/>
          <a:stretch>
            <a:fillRect/>
          </a:stretch>
        </p:blipFill>
        <p:spPr>
          <a:xfrm>
            <a:off x="4384675" y="1600200"/>
            <a:ext cx="5140325" cy="3429000"/>
          </a:xfrm>
        </p:spPr>
      </p:pic>
      <p:cxnSp>
        <p:nvCxnSpPr>
          <p:cNvPr id="6" name="Straight Arrow Connector 5"/>
          <p:cNvCxnSpPr/>
          <p:nvPr/>
        </p:nvCxnSpPr>
        <p:spPr bwMode="auto">
          <a:xfrm>
            <a:off x="4114800" y="3427412"/>
            <a:ext cx="1600200" cy="1588"/>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sp>
        <p:nvSpPr>
          <p:cNvPr id="15" name="Slide Number Placeholder 14"/>
          <p:cNvSpPr>
            <a:spLocks noGrp="1"/>
          </p:cNvSpPr>
          <p:nvPr>
            <p:ph type="sldNum" sz="quarter" idx="4"/>
          </p:nvPr>
        </p:nvSpPr>
        <p:spPr/>
        <p:txBody>
          <a:bodyPr/>
          <a:lstStyle/>
          <a:p>
            <a:fld id="{B3EFDD30-2D92-BE4F-850C-B7FCC548490E}" type="slidenum">
              <a:rPr lang="en-US" smtClean="0"/>
              <a:pPr/>
              <a:t>85</a:t>
            </a:fld>
            <a:endParaRPr lang="en-US"/>
          </a:p>
        </p:txBody>
      </p:sp>
      <p:pic>
        <p:nvPicPr>
          <p:cNvPr id="8" name="Picture 7" descr="editor-diagram.png"/>
          <p:cNvPicPr>
            <a:picLocks noChangeAspect="1"/>
          </p:cNvPicPr>
          <p:nvPr/>
        </p:nvPicPr>
        <p:blipFill>
          <a:blip r:embed="rId4"/>
          <a:stretch>
            <a:fillRect/>
          </a:stretch>
        </p:blipFill>
        <p:spPr>
          <a:xfrm>
            <a:off x="457200" y="1981200"/>
            <a:ext cx="3320627" cy="2819400"/>
          </a:xfrm>
          <a:prstGeom prst="rect">
            <a:avLst/>
          </a:prstGeom>
        </p:spPr>
      </p:pic>
      <p:sp>
        <p:nvSpPr>
          <p:cNvPr id="9" name="TextBox 8"/>
          <p:cNvSpPr txBox="1"/>
          <p:nvPr/>
        </p:nvSpPr>
        <p:spPr bwMode="auto">
          <a:xfrm>
            <a:off x="4351867" y="4842938"/>
            <a:ext cx="3774549" cy="1107996"/>
          </a:xfrm>
          <a:prstGeom prst="rect">
            <a:avLst/>
          </a:prstGeom>
          <a:noFill/>
          <a:ln w="9525">
            <a:noFill/>
            <a:miter lim="800000"/>
            <a:headEnd/>
            <a:tailEnd/>
          </a:ln>
          <a:effectLst/>
        </p:spPr>
        <p:txBody>
          <a:bodyPr wrap="square" rtlCol="0">
            <a:spAutoFit/>
          </a:bodyPr>
          <a:lstStyle/>
          <a:p>
            <a:pPr algn="r" eaLnBrk="0" hangingPunct="0">
              <a:spcBef>
                <a:spcPct val="50000"/>
              </a:spcBef>
            </a:pPr>
            <a:r>
              <a:rPr lang="en-US" sz="2200" dirty="0" smtClean="0"/>
              <a:t>Arduino:</a:t>
            </a:r>
            <a:r>
              <a:rPr lang="en-US" sz="2200" b="0" dirty="0" smtClean="0"/>
              <a:t/>
            </a:r>
            <a:br>
              <a:rPr lang="en-US" sz="2200" b="0" dirty="0" smtClean="0"/>
            </a:br>
            <a:r>
              <a:rPr lang="en-US" sz="2200" b="0" dirty="0" smtClean="0"/>
              <a:t>8bit Atmel AVR RISC chip</a:t>
            </a:r>
            <a:br>
              <a:rPr lang="en-US" sz="2200" b="0" dirty="0" smtClean="0"/>
            </a:br>
            <a:r>
              <a:rPr lang="en-US" sz="2200" b="0" dirty="0" smtClean="0"/>
              <a:t>programmed in C with </a:t>
            </a:r>
            <a:r>
              <a:rPr lang="en-US" sz="2200" b="0" dirty="0" err="1" smtClean="0"/>
              <a:t>gcc</a:t>
            </a:r>
            <a:r>
              <a:rPr lang="en-US" sz="2200" b="0" dirty="0" smtClean="0"/>
              <a:t>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86</a:t>
            </a:fld>
            <a:endParaRPr lang="en-US"/>
          </a:p>
        </p:txBody>
      </p:sp>
      <p:sp>
        <p:nvSpPr>
          <p:cNvPr id="4" name="TextBox 3"/>
          <p:cNvSpPr txBox="1"/>
          <p:nvPr/>
        </p:nvSpPr>
        <p:spPr bwMode="auto">
          <a:xfrm>
            <a:off x="769856" y="2501900"/>
            <a:ext cx="7443063" cy="2062103"/>
          </a:xfrm>
          <a:prstGeom prst="rect">
            <a:avLst/>
          </a:prstGeom>
          <a:noFill/>
          <a:ln w="9525">
            <a:noFill/>
            <a:miter lim="800000"/>
            <a:headEnd/>
            <a:tailEnd/>
          </a:ln>
          <a:effectLst/>
        </p:spPr>
        <p:txBody>
          <a:bodyPr wrap="none" rtlCol="0">
            <a:spAutoFit/>
          </a:bodyPr>
          <a:lstStyle/>
          <a:p>
            <a:pPr algn="ctr" eaLnBrk="0" hangingPunct="0">
              <a:spcBef>
                <a:spcPct val="50000"/>
              </a:spcBef>
            </a:pPr>
            <a:r>
              <a:rPr lang="en-US" sz="3200" i="1" dirty="0" smtClean="0"/>
              <a:t>How might one implement variable tuning </a:t>
            </a:r>
          </a:p>
          <a:p>
            <a:pPr algn="ctr" eaLnBrk="0" hangingPunct="0">
              <a:spcBef>
                <a:spcPct val="50000"/>
              </a:spcBef>
            </a:pPr>
            <a:r>
              <a:rPr lang="en-US" sz="3200" i="1" dirty="0" smtClean="0"/>
              <a:t>in a language without reflection?</a:t>
            </a:r>
          </a:p>
          <a:p>
            <a:pPr algn="ctr" eaLnBrk="0" hangingPunct="0">
              <a:spcBef>
                <a:spcPct val="50000"/>
              </a:spcBef>
            </a:pPr>
            <a:endParaRPr lang="en-US" sz="3200" i="1" dirty="0" smtClean="0"/>
          </a:p>
        </p:txBody>
      </p:sp>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400" dirty="0" smtClean="0"/>
              <a:t>Parse code and build symbol table</a:t>
            </a:r>
            <a:endParaRPr lang="en-US" sz="4400" dirty="0"/>
          </a:p>
        </p:txBody>
      </p:sp>
      <p:graphicFrame>
        <p:nvGraphicFramePr>
          <p:cNvPr id="8" name="Table 7"/>
          <p:cNvGraphicFramePr>
            <a:graphicFrameLocks noGrp="1"/>
          </p:cNvGraphicFramePr>
          <p:nvPr/>
        </p:nvGraphicFramePr>
        <p:xfrm>
          <a:off x="1600200" y="3886200"/>
          <a:ext cx="6096000" cy="1371600"/>
        </p:xfrm>
        <a:graphic>
          <a:graphicData uri="http://schemas.openxmlformats.org/drawingml/2006/table">
            <a:tbl>
              <a:tblPr firstRow="1" bandRow="1">
                <a:tableStyleId>{00A15C55-8517-42AA-B614-E9B94910E393}</a:tableStyleId>
              </a:tblPr>
              <a:tblGrid>
                <a:gridCol w="2032000"/>
                <a:gridCol w="2032000"/>
                <a:gridCol w="2032000"/>
              </a:tblGrid>
              <a:tr h="370840">
                <a:tc>
                  <a:txBody>
                    <a:bodyPr/>
                    <a:lstStyle/>
                    <a:p>
                      <a:r>
                        <a:rPr lang="en-US" sz="2400" dirty="0" smtClean="0">
                          <a:solidFill>
                            <a:srgbClr val="37749A"/>
                          </a:solidFill>
                          <a:latin typeface="Chaparral Pro"/>
                          <a:cs typeface="Chaparral Pro"/>
                        </a:rPr>
                        <a:t>Var.</a:t>
                      </a:r>
                      <a:r>
                        <a:rPr lang="en-US" sz="2400" baseline="0" dirty="0" smtClean="0">
                          <a:solidFill>
                            <a:srgbClr val="37749A"/>
                          </a:solidFill>
                          <a:latin typeface="Chaparral Pro"/>
                          <a:cs typeface="Chaparral Pro"/>
                        </a:rPr>
                        <a:t> </a:t>
                      </a:r>
                      <a:r>
                        <a:rPr lang="en-US" sz="2400" dirty="0" smtClean="0">
                          <a:solidFill>
                            <a:srgbClr val="37749A"/>
                          </a:solidFill>
                          <a:latin typeface="Chaparral Pro"/>
                          <a:cs typeface="Chaparral Pro"/>
                        </a:rPr>
                        <a:t>Name</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Type</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Pointer</a:t>
                      </a:r>
                      <a:endParaRPr lang="en-US" sz="2400" dirty="0">
                        <a:solidFill>
                          <a:srgbClr val="37749A"/>
                        </a:solidFill>
                        <a:latin typeface="Chaparral Pro"/>
                        <a:cs typeface="Chaparral Pro"/>
                      </a:endParaRPr>
                    </a:p>
                  </a:txBody>
                  <a:tcPr/>
                </a:tc>
              </a:tr>
              <a:tr h="370840">
                <a:tc>
                  <a:txBody>
                    <a:bodyPr/>
                    <a:lstStyle/>
                    <a:p>
                      <a:r>
                        <a:rPr lang="en-US" sz="2400" dirty="0" smtClean="0">
                          <a:solidFill>
                            <a:srgbClr val="37749A"/>
                          </a:solidFill>
                          <a:latin typeface="Chaparral Pro"/>
                          <a:cs typeface="Chaparral Pro"/>
                        </a:rPr>
                        <a:t>“</a:t>
                      </a:r>
                      <a:r>
                        <a:rPr lang="en-US" sz="2400" dirty="0" err="1" smtClean="0">
                          <a:solidFill>
                            <a:srgbClr val="37749A"/>
                          </a:solidFill>
                          <a:latin typeface="Chaparral Pro"/>
                          <a:cs typeface="Chaparral Pro"/>
                        </a:rPr>
                        <a:t>dly</a:t>
                      </a:r>
                      <a:r>
                        <a:rPr lang="en-US" sz="2400" dirty="0" smtClean="0">
                          <a:solidFill>
                            <a:srgbClr val="37749A"/>
                          </a:solidFill>
                          <a:latin typeface="Chaparral Pro"/>
                          <a:cs typeface="Chaparral Pro"/>
                        </a:rPr>
                        <a:t>”</a:t>
                      </a:r>
                      <a:endParaRPr lang="en-US" sz="2400" dirty="0">
                        <a:solidFill>
                          <a:srgbClr val="37749A"/>
                        </a:solidFill>
                        <a:latin typeface="Chaparral Pro"/>
                        <a:cs typeface="Chaparral Pro"/>
                      </a:endParaRPr>
                    </a:p>
                  </a:txBody>
                  <a:tcPr/>
                </a:tc>
                <a:tc>
                  <a:txBody>
                    <a:bodyPr/>
                    <a:lstStyle/>
                    <a:p>
                      <a:r>
                        <a:rPr lang="en-US" sz="2400" dirty="0" err="1" smtClean="0">
                          <a:solidFill>
                            <a:srgbClr val="37749A"/>
                          </a:solidFill>
                          <a:latin typeface="Chaparral Pro"/>
                          <a:cs typeface="Chaparral Pro"/>
                        </a:rPr>
                        <a:t>int</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&amp;</a:t>
                      </a:r>
                      <a:r>
                        <a:rPr lang="en-US" sz="2400" dirty="0" err="1" smtClean="0">
                          <a:solidFill>
                            <a:srgbClr val="37749A"/>
                          </a:solidFill>
                          <a:latin typeface="Chaparral Pro"/>
                          <a:cs typeface="Chaparral Pro"/>
                        </a:rPr>
                        <a:t>dly</a:t>
                      </a:r>
                      <a:endParaRPr lang="en-US" sz="2400" dirty="0">
                        <a:solidFill>
                          <a:srgbClr val="37749A"/>
                        </a:solidFill>
                        <a:latin typeface="Chaparral Pro"/>
                        <a:cs typeface="Chaparral Pro"/>
                      </a:endParaRPr>
                    </a:p>
                  </a:txBody>
                  <a:tcPr/>
                </a:tc>
              </a:tr>
              <a:tr h="370840">
                <a:tc>
                  <a:txBody>
                    <a:bodyPr/>
                    <a:lstStyle/>
                    <a:p>
                      <a:r>
                        <a:rPr lang="en-US" sz="2400" dirty="0" smtClean="0">
                          <a:solidFill>
                            <a:srgbClr val="37749A"/>
                          </a:solidFill>
                          <a:latin typeface="Chaparral Pro"/>
                          <a:cs typeface="Chaparral Pro"/>
                        </a:rPr>
                        <a:t>“blink”</a:t>
                      </a:r>
                      <a:endParaRPr lang="en-US" sz="2400" dirty="0">
                        <a:solidFill>
                          <a:srgbClr val="37749A"/>
                        </a:solidFill>
                        <a:latin typeface="Chaparral Pro"/>
                        <a:cs typeface="Chaparral Pro"/>
                      </a:endParaRPr>
                    </a:p>
                  </a:txBody>
                  <a:tcPr/>
                </a:tc>
                <a:tc>
                  <a:txBody>
                    <a:bodyPr/>
                    <a:lstStyle/>
                    <a:p>
                      <a:r>
                        <a:rPr lang="en-US" sz="2400" dirty="0" err="1" smtClean="0">
                          <a:solidFill>
                            <a:srgbClr val="37749A"/>
                          </a:solidFill>
                          <a:latin typeface="Chaparral Pro"/>
                          <a:cs typeface="Chaparral Pro"/>
                        </a:rPr>
                        <a:t>boolean</a:t>
                      </a:r>
                      <a:endParaRPr lang="en-US" sz="2400" dirty="0">
                        <a:solidFill>
                          <a:srgbClr val="37749A"/>
                        </a:solidFill>
                        <a:latin typeface="Chaparral Pro"/>
                        <a:cs typeface="Chaparral Pro"/>
                      </a:endParaRPr>
                    </a:p>
                  </a:txBody>
                  <a:tcPr/>
                </a:tc>
                <a:tc>
                  <a:txBody>
                    <a:bodyPr/>
                    <a:lstStyle/>
                    <a:p>
                      <a:r>
                        <a:rPr lang="en-US" sz="2400" dirty="0" smtClean="0">
                          <a:solidFill>
                            <a:srgbClr val="37749A"/>
                          </a:solidFill>
                          <a:latin typeface="Chaparral Pro"/>
                          <a:cs typeface="Chaparral Pro"/>
                        </a:rPr>
                        <a:t>&amp;blink</a:t>
                      </a:r>
                      <a:endParaRPr lang="en-US" sz="2400" dirty="0">
                        <a:solidFill>
                          <a:srgbClr val="37749A"/>
                        </a:solidFill>
                        <a:latin typeface="Chaparral Pro"/>
                        <a:cs typeface="Chaparral Pro"/>
                      </a:endParaRPr>
                    </a:p>
                  </a:txBody>
                  <a:tcPr/>
                </a:tc>
              </a:tr>
            </a:tbl>
          </a:graphicData>
        </a:graphic>
      </p:graphicFrame>
      <p:sp>
        <p:nvSpPr>
          <p:cNvPr id="11" name="Rectangle 10"/>
          <p:cNvSpPr/>
          <p:nvPr/>
        </p:nvSpPr>
        <p:spPr>
          <a:xfrm>
            <a:off x="2057400" y="1600200"/>
            <a:ext cx="4572000" cy="1569660"/>
          </a:xfrm>
          <a:prstGeom prst="rect">
            <a:avLst/>
          </a:prstGeom>
        </p:spPr>
        <p:txBody>
          <a:bodyPr>
            <a:spAutoFit/>
          </a:bodyPr>
          <a:lstStyle/>
          <a:p>
            <a:pPr>
              <a:buNone/>
            </a:pPr>
            <a:r>
              <a:rPr lang="en-US" sz="2400" dirty="0" err="1" smtClean="0">
                <a:latin typeface="Courier New"/>
                <a:cs typeface="Courier New"/>
              </a:rPr>
              <a:t>int</a:t>
            </a:r>
            <a:r>
              <a:rPr lang="en-US" sz="2400" dirty="0" smtClean="0">
                <a:latin typeface="Courier New"/>
                <a:cs typeface="Courier New"/>
              </a:rPr>
              <a:t> </a:t>
            </a:r>
            <a:r>
              <a:rPr lang="en-US" sz="2400" dirty="0" err="1" smtClean="0">
                <a:latin typeface="Courier New"/>
                <a:cs typeface="Courier New"/>
              </a:rPr>
              <a:t>dly</a:t>
            </a:r>
            <a:r>
              <a:rPr lang="en-US" sz="2400" dirty="0" smtClean="0">
                <a:latin typeface="Courier New"/>
                <a:cs typeface="Courier New"/>
              </a:rPr>
              <a:t> = 25;</a:t>
            </a:r>
          </a:p>
          <a:p>
            <a:pPr>
              <a:buNone/>
            </a:pPr>
            <a:r>
              <a:rPr lang="en-US" sz="2400" dirty="0" err="1" smtClean="0">
                <a:latin typeface="Courier New"/>
                <a:cs typeface="Courier New"/>
              </a:rPr>
              <a:t>boolean</a:t>
            </a:r>
            <a:r>
              <a:rPr lang="en-US" sz="2400" dirty="0" smtClean="0">
                <a:latin typeface="Courier New"/>
                <a:cs typeface="Courier New"/>
              </a:rPr>
              <a:t> blink=false;</a:t>
            </a:r>
          </a:p>
          <a:p>
            <a:r>
              <a:rPr lang="en-US" sz="2400" dirty="0" smtClean="0">
                <a:latin typeface="Courier New"/>
                <a:cs typeface="Courier New"/>
              </a:rPr>
              <a:t>void setup() {...}</a:t>
            </a:r>
          </a:p>
          <a:p>
            <a:pPr>
              <a:buNone/>
            </a:pPr>
            <a:r>
              <a:rPr lang="en-US" sz="2400" dirty="0" smtClean="0">
                <a:latin typeface="Courier New"/>
                <a:cs typeface="Courier New"/>
              </a:rPr>
              <a:t>//…</a:t>
            </a:r>
          </a:p>
        </p:txBody>
      </p:sp>
      <p:cxnSp>
        <p:nvCxnSpPr>
          <p:cNvPr id="13" name="Straight Arrow Connector 12"/>
          <p:cNvCxnSpPr/>
          <p:nvPr/>
        </p:nvCxnSpPr>
        <p:spPr bwMode="auto">
          <a:xfrm rot="5400000">
            <a:off x="4251138" y="3368072"/>
            <a:ext cx="183734" cy="790"/>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6" name="Slide Number Placeholder 5"/>
          <p:cNvSpPr>
            <a:spLocks noGrp="1"/>
          </p:cNvSpPr>
          <p:nvPr>
            <p:ph type="sldNum" sz="quarter" idx="4"/>
          </p:nvPr>
        </p:nvSpPr>
        <p:spPr/>
        <p:txBody>
          <a:bodyPr/>
          <a:lstStyle/>
          <a:p>
            <a:fld id="{B3EFDD30-2D92-BE4F-850C-B7FCC548490E}" type="slidenum">
              <a:rPr lang="en-US" smtClean="0"/>
              <a:pPr/>
              <a:t>87</a:t>
            </a:fld>
            <a:endParaRPr lang="en-US"/>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Emit table into code &amp; compile</a:t>
            </a:r>
            <a:endParaRPr lang="en-US" dirty="0"/>
          </a:p>
        </p:txBody>
      </p:sp>
      <p:sp>
        <p:nvSpPr>
          <p:cNvPr id="5" name="Content Placeholder 4"/>
          <p:cNvSpPr>
            <a:spLocks noGrp="1"/>
          </p:cNvSpPr>
          <p:nvPr>
            <p:ph idx="1"/>
          </p:nvPr>
        </p:nvSpPr>
        <p:spPr>
          <a:xfrm>
            <a:off x="908050" y="2025650"/>
            <a:ext cx="8007350" cy="4756150"/>
          </a:xfrm>
        </p:spPr>
        <p:txBody>
          <a:bodyPr/>
          <a:lstStyle/>
          <a:p>
            <a:pPr>
              <a:buNone/>
            </a:pPr>
            <a:r>
              <a:rPr lang="en-US" sz="2000" dirty="0" smtClean="0">
                <a:latin typeface="Courier New"/>
                <a:cs typeface="Courier New"/>
              </a:rPr>
              <a:t>void </a:t>
            </a:r>
            <a:r>
              <a:rPr lang="en-US" sz="2000" dirty="0" err="1" smtClean="0">
                <a:latin typeface="Courier New"/>
                <a:cs typeface="Courier New"/>
              </a:rPr>
              <a:t>initVarTable(void</a:t>
            </a:r>
            <a:r>
              <a:rPr lang="en-US" sz="2000" dirty="0" smtClean="0">
                <a:latin typeface="Courier New"/>
                <a:cs typeface="Courier New"/>
              </a:rPr>
              <a:t>) {</a:t>
            </a:r>
          </a:p>
          <a:p>
            <a:pPr>
              <a:buNone/>
            </a:pPr>
            <a:r>
              <a:rPr lang="en-US" sz="2000" dirty="0" smtClean="0">
                <a:latin typeface="Courier New"/>
                <a:cs typeface="Courier New"/>
              </a:rPr>
              <a:t>  varTable[1].varName = </a:t>
            </a:r>
            <a:r>
              <a:rPr lang="en-US" sz="2000" dirty="0" err="1" smtClean="0">
                <a:latin typeface="Courier New"/>
                <a:cs typeface="Courier New"/>
              </a:rPr>
              <a:t>PSTR("</a:t>
            </a:r>
            <a:r>
              <a:rPr lang="en-US" sz="2000" b="1" dirty="0" err="1" smtClean="0">
                <a:latin typeface="Courier New"/>
                <a:cs typeface="Courier New"/>
              </a:rPr>
              <a:t>dly</a:t>
            </a:r>
            <a:r>
              <a:rPr lang="en-US" sz="2000" dirty="0" smtClean="0">
                <a:latin typeface="Courier New"/>
                <a:cs typeface="Courier New"/>
              </a:rPr>
              <a:t>");</a:t>
            </a:r>
          </a:p>
          <a:p>
            <a:pPr>
              <a:buNone/>
            </a:pPr>
            <a:r>
              <a:rPr lang="en-US" sz="2000" dirty="0" smtClean="0">
                <a:latin typeface="Courier New"/>
                <a:cs typeface="Courier New"/>
              </a:rPr>
              <a:t>  varTable[1].varType = VAR_TYPE_INT;</a:t>
            </a:r>
          </a:p>
          <a:p>
            <a:pPr>
              <a:buNone/>
            </a:pPr>
            <a:r>
              <a:rPr lang="en-US" sz="2000" dirty="0" smtClean="0">
                <a:latin typeface="Courier New"/>
                <a:cs typeface="Courier New"/>
              </a:rPr>
              <a:t>  varTable[1].varPtr = &amp;</a:t>
            </a:r>
            <a:r>
              <a:rPr lang="en-US" sz="2000" b="1" dirty="0" err="1" smtClean="0">
                <a:latin typeface="Courier New"/>
                <a:cs typeface="Courier New"/>
              </a:rPr>
              <a:t>dly</a:t>
            </a:r>
            <a:r>
              <a:rPr lang="en-US" sz="2000" dirty="0" smtClean="0">
                <a:latin typeface="Courier New"/>
                <a:cs typeface="Courier New"/>
              </a:rPr>
              <a:t>;</a:t>
            </a:r>
          </a:p>
          <a:p>
            <a:pPr>
              <a:buNone/>
            </a:pPr>
            <a:endParaRPr lang="en-US" sz="2000" dirty="0" smtClean="0">
              <a:latin typeface="Courier New"/>
              <a:cs typeface="Courier New"/>
            </a:endParaRPr>
          </a:p>
          <a:p>
            <a:pPr>
              <a:buNone/>
            </a:pPr>
            <a:r>
              <a:rPr lang="en-US" sz="2000" dirty="0" smtClean="0">
                <a:latin typeface="Courier New"/>
                <a:cs typeface="Courier New"/>
              </a:rPr>
              <a:t>  varTable[2].varName = </a:t>
            </a:r>
            <a:r>
              <a:rPr lang="en-US" sz="2000" dirty="0" err="1" smtClean="0">
                <a:latin typeface="Courier New"/>
                <a:cs typeface="Courier New"/>
              </a:rPr>
              <a:t>PSTR("</a:t>
            </a:r>
            <a:r>
              <a:rPr lang="en-US" sz="2000" b="1" dirty="0" err="1" smtClean="0">
                <a:latin typeface="Courier New"/>
                <a:cs typeface="Courier New"/>
              </a:rPr>
              <a:t>blink</a:t>
            </a:r>
            <a:r>
              <a:rPr lang="en-US" sz="2000" dirty="0" smtClean="0">
                <a:latin typeface="Courier New"/>
                <a:cs typeface="Courier New"/>
              </a:rPr>
              <a:t>");</a:t>
            </a:r>
          </a:p>
          <a:p>
            <a:pPr>
              <a:buNone/>
            </a:pPr>
            <a:r>
              <a:rPr lang="en-US" sz="2000" dirty="0" smtClean="0">
                <a:latin typeface="Courier New"/>
                <a:cs typeface="Courier New"/>
              </a:rPr>
              <a:t>  varTable[2].varType = VAR_TYPE_BOOLEAN;</a:t>
            </a:r>
          </a:p>
          <a:p>
            <a:pPr>
              <a:buNone/>
            </a:pPr>
            <a:r>
              <a:rPr lang="en-US" sz="2000" dirty="0" smtClean="0">
                <a:latin typeface="Courier New"/>
                <a:cs typeface="Courier New"/>
              </a:rPr>
              <a:t>  varTable[2].varPtr = &amp;</a:t>
            </a:r>
            <a:r>
              <a:rPr lang="en-US" sz="2000" b="1" dirty="0" smtClean="0">
                <a:latin typeface="Courier New"/>
                <a:cs typeface="Courier New"/>
              </a:rPr>
              <a:t>blink</a:t>
            </a:r>
            <a:r>
              <a:rPr lang="en-US" sz="2000" dirty="0" smtClean="0">
                <a:latin typeface="Courier New"/>
                <a:cs typeface="Courier New"/>
              </a:rPr>
              <a:t>;</a:t>
            </a:r>
          </a:p>
          <a:p>
            <a:pPr>
              <a:buNone/>
            </a:pPr>
            <a:r>
              <a:rPr lang="en-US" sz="2000" dirty="0" smtClean="0">
                <a:latin typeface="Courier New"/>
                <a:cs typeface="Courier New"/>
              </a:rPr>
              <a:t>}</a:t>
            </a:r>
          </a:p>
          <a:p>
            <a:pPr>
              <a:buNone/>
            </a:pPr>
            <a:endParaRPr lang="en-US" sz="2000" dirty="0" smtClean="0">
              <a:latin typeface="Courier New"/>
              <a:cs typeface="Courier New"/>
            </a:endParaRPr>
          </a:p>
          <a:p>
            <a:pPr>
              <a:buNone/>
            </a:pPr>
            <a:r>
              <a:rPr lang="en-US" sz="2000" dirty="0" smtClean="0">
                <a:latin typeface="Courier New"/>
                <a:cs typeface="Courier New"/>
              </a:rPr>
              <a:t>// plus a bunch of communication code...</a:t>
            </a:r>
          </a:p>
          <a:p>
            <a:pPr>
              <a:buNone/>
            </a:pPr>
            <a:endParaRPr lang="en-US" sz="2000" dirty="0" smtClean="0">
              <a:latin typeface="Courier New"/>
              <a:cs typeface="Courier New"/>
            </a:endParaRPr>
          </a:p>
          <a:p>
            <a:pPr>
              <a:buNone/>
            </a:pPr>
            <a:endParaRPr lang="en-US" sz="2000" dirty="0" smtClean="0">
              <a:latin typeface="Courier New"/>
              <a:cs typeface="Courier New"/>
            </a:endParaRPr>
          </a:p>
        </p:txBody>
      </p:sp>
      <p:sp>
        <p:nvSpPr>
          <p:cNvPr id="6" name="TextBox 5"/>
          <p:cNvSpPr txBox="1"/>
          <p:nvPr/>
        </p:nvSpPr>
        <p:spPr>
          <a:xfrm>
            <a:off x="6851650" y="1295400"/>
            <a:ext cx="1830962" cy="646331"/>
          </a:xfrm>
          <a:prstGeom prst="rect">
            <a:avLst/>
          </a:prstGeom>
          <a:noFill/>
        </p:spPr>
        <p:txBody>
          <a:bodyPr wrap="none" rtlCol="0">
            <a:spAutoFit/>
          </a:bodyPr>
          <a:lstStyle/>
          <a:p>
            <a:r>
              <a:rPr lang="en-US" dirty="0" smtClean="0">
                <a:latin typeface="Chaparral Pro"/>
                <a:cs typeface="Chaparral Pro"/>
              </a:rPr>
              <a:t>Auto-generated</a:t>
            </a:r>
          </a:p>
          <a:p>
            <a:r>
              <a:rPr lang="en-US" dirty="0" smtClean="0">
                <a:latin typeface="Chaparral Pro"/>
                <a:cs typeface="Chaparral Pro"/>
              </a:rPr>
              <a:t>table</a:t>
            </a:r>
            <a:endParaRPr lang="en-US" dirty="0">
              <a:latin typeface="Chaparral Pro"/>
              <a:cs typeface="Chaparral Pro"/>
            </a:endParaRPr>
          </a:p>
        </p:txBody>
      </p:sp>
      <p:cxnSp>
        <p:nvCxnSpPr>
          <p:cNvPr id="7" name="Curved Connector 6"/>
          <p:cNvCxnSpPr>
            <a:stCxn id="6" idx="1"/>
          </p:cNvCxnSpPr>
          <p:nvPr/>
        </p:nvCxnSpPr>
        <p:spPr bwMode="auto">
          <a:xfrm rot="10800000" flipV="1">
            <a:off x="6089650" y="1618566"/>
            <a:ext cx="762000" cy="591234"/>
          </a:xfrm>
          <a:prstGeom prst="curvedConnector3">
            <a:avLst>
              <a:gd name="adj1" fmla="val 50000"/>
            </a:avLst>
          </a:prstGeom>
          <a:solidFill>
            <a:schemeClr val="accent1"/>
          </a:solidFill>
          <a:ln w="9525" cap="flat" cmpd="sng" algn="ctr">
            <a:solidFill>
              <a:schemeClr val="tx1"/>
            </a:solidFill>
            <a:prstDash val="solid"/>
            <a:round/>
            <a:headEnd type="none" w="med" len="med"/>
            <a:tailEnd type="arrow"/>
          </a:ln>
          <a:effectLst/>
        </p:spPr>
      </p:cxnSp>
      <p:sp>
        <p:nvSpPr>
          <p:cNvPr id="8" name="Slide Number Placeholder 7"/>
          <p:cNvSpPr>
            <a:spLocks noGrp="1"/>
          </p:cNvSpPr>
          <p:nvPr>
            <p:ph type="sldNum" sz="quarter" idx="4"/>
          </p:nvPr>
        </p:nvSpPr>
        <p:spPr/>
        <p:txBody>
          <a:bodyPr/>
          <a:lstStyle/>
          <a:p>
            <a:fld id="{B3EFDD30-2D92-BE4F-850C-B7FCC548490E}" type="slidenum">
              <a:rPr lang="en-US" smtClean="0"/>
              <a:pPr/>
              <a:t>88</a:t>
            </a:fld>
            <a:endParaRPr lang="en-US"/>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 name="Rounded Rectangle 40"/>
          <p:cNvSpPr/>
          <p:nvPr/>
        </p:nvSpPr>
        <p:spPr bwMode="auto">
          <a:xfrm>
            <a:off x="914400" y="4648200"/>
            <a:ext cx="2362200" cy="1981200"/>
          </a:xfrm>
          <a:prstGeom prst="roundRect">
            <a:avLst>
              <a:gd name="adj" fmla="val 6956"/>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2" name="Title 1"/>
          <p:cNvSpPr>
            <a:spLocks noGrp="1"/>
          </p:cNvSpPr>
          <p:nvPr>
            <p:ph type="title"/>
          </p:nvPr>
        </p:nvSpPr>
        <p:spPr/>
        <p:txBody>
          <a:bodyPr/>
          <a:lstStyle/>
          <a:p>
            <a:r>
              <a:rPr lang="en-US" dirty="0" smtClean="0"/>
              <a:t>At Runtime</a:t>
            </a:r>
            <a:endParaRPr lang="en-US" dirty="0"/>
          </a:p>
        </p:txBody>
      </p:sp>
      <p:grpSp>
        <p:nvGrpSpPr>
          <p:cNvPr id="3" name="Group 43"/>
          <p:cNvGrpSpPr/>
          <p:nvPr/>
        </p:nvGrpSpPr>
        <p:grpSpPr>
          <a:xfrm>
            <a:off x="3146174" y="2971800"/>
            <a:ext cx="2797426" cy="923330"/>
            <a:chOff x="3146174" y="2971800"/>
            <a:chExt cx="2797426" cy="923330"/>
          </a:xfrm>
        </p:grpSpPr>
        <p:cxnSp>
          <p:nvCxnSpPr>
            <p:cNvPr id="13" name="Straight Arrow Connector 12"/>
            <p:cNvCxnSpPr/>
            <p:nvPr/>
          </p:nvCxnSpPr>
          <p:spPr bwMode="auto">
            <a:xfrm>
              <a:off x="3200400" y="3505200"/>
              <a:ext cx="2743200" cy="1588"/>
            </a:xfrm>
            <a:prstGeom prst="straightConnector1">
              <a:avLst/>
            </a:prstGeom>
            <a:solidFill>
              <a:schemeClr val="accent1"/>
            </a:solidFill>
            <a:ln w="76200" cap="flat" cmpd="sng" algn="ctr">
              <a:solidFill>
                <a:schemeClr val="tx1"/>
              </a:solidFill>
              <a:prstDash val="solid"/>
              <a:round/>
              <a:headEnd type="none" w="med" len="med"/>
              <a:tailEnd type="arrow" w="med" len="med"/>
            </a:ln>
            <a:effectLst/>
          </p:spPr>
        </p:cxnSp>
        <p:sp>
          <p:nvSpPr>
            <p:cNvPr id="14" name="TextBox 13"/>
            <p:cNvSpPr txBox="1"/>
            <p:nvPr/>
          </p:nvSpPr>
          <p:spPr>
            <a:xfrm>
              <a:off x="3146174" y="2971800"/>
              <a:ext cx="2320556" cy="923330"/>
            </a:xfrm>
            <a:prstGeom prst="rect">
              <a:avLst/>
            </a:prstGeom>
            <a:noFill/>
          </p:spPr>
          <p:txBody>
            <a:bodyPr wrap="none" rtlCol="0">
              <a:spAutoFit/>
            </a:bodyPr>
            <a:lstStyle/>
            <a:p>
              <a:r>
                <a:rPr lang="en-US" dirty="0" smtClean="0">
                  <a:latin typeface="Chaparral Pro"/>
                  <a:cs typeface="Chaparral Pro"/>
                </a:rPr>
                <a:t>Serial message:</a:t>
              </a:r>
            </a:p>
            <a:p>
              <a:endParaRPr lang="en-US" dirty="0" smtClean="0">
                <a:latin typeface="Chaparral Pro"/>
                <a:cs typeface="Chaparral Pro"/>
              </a:endParaRPr>
            </a:p>
            <a:p>
              <a:r>
                <a:rPr lang="en-US" dirty="0" smtClean="0">
                  <a:latin typeface="Chaparral Pro"/>
                  <a:cs typeface="Chaparral Pro"/>
                </a:rPr>
                <a:t>tune “</a:t>
              </a:r>
              <a:r>
                <a:rPr lang="en-US" dirty="0" err="1" smtClean="0">
                  <a:latin typeface="Chaparral Pro"/>
                  <a:cs typeface="Chaparral Pro"/>
                </a:rPr>
                <a:t>dly</a:t>
              </a:r>
              <a:r>
                <a:rPr lang="en-US" dirty="0" smtClean="0">
                  <a:latin typeface="Chaparral Pro"/>
                  <a:cs typeface="Chaparral Pro"/>
                </a:rPr>
                <a:t>” value 100</a:t>
              </a:r>
              <a:endParaRPr lang="en-US" dirty="0">
                <a:latin typeface="Chaparral Pro"/>
                <a:cs typeface="Chaparral Pro"/>
              </a:endParaRPr>
            </a:p>
          </p:txBody>
        </p:sp>
      </p:grpSp>
      <p:pic>
        <p:nvPicPr>
          <p:cNvPr id="15" name="Picture 14" descr="arduino.psd"/>
          <p:cNvPicPr>
            <a:picLocks noChangeAspect="1"/>
          </p:cNvPicPr>
          <p:nvPr/>
        </p:nvPicPr>
        <p:blipFill>
          <a:blip r:embed="rId3"/>
          <a:stretch>
            <a:fillRect/>
          </a:stretch>
        </p:blipFill>
        <p:spPr>
          <a:xfrm>
            <a:off x="6096000" y="2362200"/>
            <a:ext cx="2930710" cy="2146300"/>
          </a:xfrm>
          <a:prstGeom prst="rect">
            <a:avLst/>
          </a:prstGeom>
          <a:ln>
            <a:noFill/>
          </a:ln>
          <a:effectLst>
            <a:outerShdw blurRad="292100" dist="139700" dir="2700000" algn="tl" rotWithShape="0">
              <a:srgbClr val="333333">
                <a:alpha val="65000"/>
              </a:srgbClr>
            </a:outerShdw>
          </a:effectLst>
        </p:spPr>
      </p:pic>
      <p:pic>
        <p:nvPicPr>
          <p:cNvPr id="19" name="Picture 18" descr="macbook.psd"/>
          <p:cNvPicPr>
            <a:picLocks noChangeAspect="1"/>
          </p:cNvPicPr>
          <p:nvPr/>
        </p:nvPicPr>
        <p:blipFill>
          <a:blip r:embed="rId4"/>
          <a:stretch>
            <a:fillRect/>
          </a:stretch>
        </p:blipFill>
        <p:spPr>
          <a:xfrm>
            <a:off x="381000" y="2514600"/>
            <a:ext cx="2663798" cy="1981200"/>
          </a:xfrm>
          <a:prstGeom prst="rect">
            <a:avLst/>
          </a:prstGeom>
          <a:ln>
            <a:noFill/>
          </a:ln>
          <a:effectLst>
            <a:outerShdw blurRad="292100" dist="139700" dir="2700000" algn="tl" rotWithShape="0">
              <a:srgbClr val="333333">
                <a:alpha val="65000"/>
              </a:srgbClr>
            </a:outerShdw>
          </a:effectLst>
        </p:spPr>
      </p:pic>
      <p:sp>
        <p:nvSpPr>
          <p:cNvPr id="22" name="Rounded Rectangle 21"/>
          <p:cNvSpPr/>
          <p:nvPr/>
        </p:nvSpPr>
        <p:spPr bwMode="auto">
          <a:xfrm>
            <a:off x="1143000" y="5113866"/>
            <a:ext cx="531812" cy="1439334"/>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cxnSp>
        <p:nvCxnSpPr>
          <p:cNvPr id="23" name="Straight Connector 22"/>
          <p:cNvCxnSpPr>
            <a:endCxn id="22" idx="2"/>
          </p:cNvCxnSpPr>
          <p:nvPr/>
        </p:nvCxnSpPr>
        <p:spPr bwMode="auto">
          <a:xfrm rot="5400000">
            <a:off x="742246" y="5886360"/>
            <a:ext cx="1333500" cy="18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4" name="Rounded Rectangle 23"/>
          <p:cNvSpPr/>
          <p:nvPr/>
        </p:nvSpPr>
        <p:spPr bwMode="auto">
          <a:xfrm>
            <a:off x="1143000" y="5833533"/>
            <a:ext cx="531812" cy="84667"/>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1" name="Rectangle 30"/>
          <p:cNvSpPr/>
          <p:nvPr/>
        </p:nvSpPr>
        <p:spPr>
          <a:xfrm>
            <a:off x="5105400" y="5159514"/>
            <a:ext cx="5638800" cy="707886"/>
          </a:xfrm>
          <a:prstGeom prst="rect">
            <a:avLst/>
          </a:prstGeom>
        </p:spPr>
        <p:txBody>
          <a:bodyPr wrap="square">
            <a:spAutoFit/>
          </a:bodyPr>
          <a:lstStyle/>
          <a:p>
            <a:pPr>
              <a:buNone/>
            </a:pPr>
            <a:r>
              <a:rPr lang="en-US" sz="2000" dirty="0" smtClean="0">
                <a:latin typeface="Courier New"/>
                <a:cs typeface="Courier New"/>
              </a:rPr>
              <a:t>*(</a:t>
            </a:r>
            <a:r>
              <a:rPr lang="en-US" sz="2000" dirty="0" err="1" smtClean="0">
                <a:latin typeface="Courier New"/>
                <a:cs typeface="Courier New"/>
              </a:rPr>
              <a:t>varTable[“dly”].varPtr</a:t>
            </a:r>
            <a:r>
              <a:rPr lang="en-US" sz="2000" dirty="0" smtClean="0">
                <a:latin typeface="Courier New"/>
                <a:cs typeface="Courier New"/>
              </a:rPr>
              <a:t>)</a:t>
            </a:r>
          </a:p>
          <a:p>
            <a:pPr>
              <a:buNone/>
            </a:pPr>
            <a:r>
              <a:rPr lang="en-US" sz="2000" dirty="0" smtClean="0">
                <a:latin typeface="Courier New"/>
                <a:cs typeface="Courier New"/>
              </a:rPr>
              <a:t>   = 100;</a:t>
            </a:r>
          </a:p>
        </p:txBody>
      </p:sp>
      <p:sp>
        <p:nvSpPr>
          <p:cNvPr id="37" name="Rounded Rectangle 36"/>
          <p:cNvSpPr/>
          <p:nvPr/>
        </p:nvSpPr>
        <p:spPr bwMode="auto">
          <a:xfrm>
            <a:off x="2362200" y="5334000"/>
            <a:ext cx="762000" cy="762000"/>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Neutra Text" pitchFamily="50" charset="0"/>
            </a:endParaRPr>
          </a:p>
        </p:txBody>
      </p:sp>
      <p:sp>
        <p:nvSpPr>
          <p:cNvPr id="38" name="TextBox 37"/>
          <p:cNvSpPr txBox="1"/>
          <p:nvPr/>
        </p:nvSpPr>
        <p:spPr>
          <a:xfrm>
            <a:off x="2514600" y="5334000"/>
            <a:ext cx="685800" cy="707886"/>
          </a:xfrm>
          <a:prstGeom prst="rect">
            <a:avLst/>
          </a:prstGeom>
          <a:noFill/>
        </p:spPr>
        <p:txBody>
          <a:bodyPr wrap="square" rtlCol="0">
            <a:spAutoFit/>
          </a:bodyPr>
          <a:lstStyle/>
          <a:p>
            <a:r>
              <a:rPr lang="en-US" sz="4000" dirty="0" smtClean="0"/>
              <a:t>X</a:t>
            </a:r>
            <a:endParaRPr lang="en-US" sz="4000" dirty="0"/>
          </a:p>
        </p:txBody>
      </p:sp>
      <p:sp>
        <p:nvSpPr>
          <p:cNvPr id="39" name="TextBox 38"/>
          <p:cNvSpPr txBox="1"/>
          <p:nvPr/>
        </p:nvSpPr>
        <p:spPr>
          <a:xfrm>
            <a:off x="1143000" y="4648200"/>
            <a:ext cx="518091" cy="369332"/>
          </a:xfrm>
          <a:prstGeom prst="rect">
            <a:avLst/>
          </a:prstGeom>
          <a:noFill/>
        </p:spPr>
        <p:txBody>
          <a:bodyPr wrap="none" rtlCol="0">
            <a:spAutoFit/>
          </a:bodyPr>
          <a:lstStyle/>
          <a:p>
            <a:r>
              <a:rPr lang="en-US" dirty="0" err="1" smtClean="0">
                <a:latin typeface="Chaparral Pro"/>
                <a:cs typeface="Chaparral Pro"/>
              </a:rPr>
              <a:t>dly</a:t>
            </a:r>
            <a:endParaRPr lang="en-US" dirty="0">
              <a:latin typeface="Chaparral Pro"/>
              <a:cs typeface="Chaparral Pro"/>
            </a:endParaRPr>
          </a:p>
        </p:txBody>
      </p:sp>
      <p:sp>
        <p:nvSpPr>
          <p:cNvPr id="40" name="TextBox 39"/>
          <p:cNvSpPr txBox="1"/>
          <p:nvPr/>
        </p:nvSpPr>
        <p:spPr>
          <a:xfrm>
            <a:off x="2286000" y="4648200"/>
            <a:ext cx="748923" cy="369332"/>
          </a:xfrm>
          <a:prstGeom prst="rect">
            <a:avLst/>
          </a:prstGeom>
          <a:noFill/>
        </p:spPr>
        <p:txBody>
          <a:bodyPr wrap="none" rtlCol="0">
            <a:spAutoFit/>
          </a:bodyPr>
          <a:lstStyle/>
          <a:p>
            <a:r>
              <a:rPr lang="en-US" dirty="0" smtClean="0">
                <a:latin typeface="Chaparral Pro"/>
                <a:cs typeface="Chaparral Pro"/>
              </a:rPr>
              <a:t>blink</a:t>
            </a:r>
            <a:endParaRPr lang="en-US" dirty="0">
              <a:latin typeface="Chaparral Pro"/>
              <a:cs typeface="Chaparral Pro"/>
            </a:endParaRPr>
          </a:p>
        </p:txBody>
      </p:sp>
      <p:cxnSp>
        <p:nvCxnSpPr>
          <p:cNvPr id="43" name="Straight Arrow Connector 42"/>
          <p:cNvCxnSpPr/>
          <p:nvPr/>
        </p:nvCxnSpPr>
        <p:spPr bwMode="auto">
          <a:xfrm rot="5400000" flipH="1" flipV="1">
            <a:off x="1524000" y="5562600"/>
            <a:ext cx="609600" cy="1588"/>
          </a:xfrm>
          <a:prstGeom prst="straightConnector1">
            <a:avLst/>
          </a:prstGeom>
          <a:solidFill>
            <a:schemeClr val="accent1"/>
          </a:solidFill>
          <a:ln w="76200" cap="flat" cmpd="sng" algn="ctr">
            <a:solidFill>
              <a:srgbClr val="FF0000"/>
            </a:solidFill>
            <a:prstDash val="solid"/>
            <a:round/>
            <a:headEnd type="none" w="med" len="med"/>
            <a:tailEnd type="arrow" w="med" len="med"/>
          </a:ln>
          <a:effectLst/>
        </p:spPr>
      </p:cxnSp>
      <p:sp>
        <p:nvSpPr>
          <p:cNvPr id="18" name="Slide Number Placeholder 17"/>
          <p:cNvSpPr>
            <a:spLocks noGrp="1"/>
          </p:cNvSpPr>
          <p:nvPr>
            <p:ph type="sldNum" sz="quarter" idx="4"/>
          </p:nvPr>
        </p:nvSpPr>
        <p:spPr/>
        <p:txBody>
          <a:bodyPr/>
          <a:lstStyle/>
          <a:p>
            <a:fld id="{B3EFDD30-2D92-BE4F-850C-B7FCC548490E}" type="slidenum">
              <a:rPr lang="en-US" smtClean="0"/>
              <a:pPr/>
              <a:t>89</a:t>
            </a:fld>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545299"/>
            <a:ext cx="8385175" cy="1022350"/>
          </a:xfrm>
        </p:spPr>
        <p:txBody>
          <a:bodyPr/>
          <a:lstStyle/>
          <a:p>
            <a:r>
              <a:rPr lang="en-US" sz="4000" b="0" dirty="0" smtClean="0"/>
              <a:t>Neither </a:t>
            </a:r>
            <a:r>
              <a:rPr lang="en-US" sz="4000" dirty="0" smtClean="0"/>
              <a:t>exploration</a:t>
            </a:r>
            <a:r>
              <a:rPr lang="en-US" sz="4000" b="0" dirty="0" smtClean="0"/>
              <a:t> nor </a:t>
            </a:r>
            <a:r>
              <a:rPr lang="en-US" sz="4000" dirty="0" smtClean="0"/>
              <a:t>iteration</a:t>
            </a:r>
            <a:r>
              <a:rPr lang="en-US" sz="4000" b="0" dirty="0" smtClean="0"/>
              <a:t> are supported in today’s user interface design tools.</a:t>
            </a:r>
            <a:endParaRPr lang="en-US" sz="4000" b="0" dirty="0"/>
          </a:p>
        </p:txBody>
      </p:sp>
      <p:sp>
        <p:nvSpPr>
          <p:cNvPr id="2" name="Slide Number Placeholder 1"/>
          <p:cNvSpPr>
            <a:spLocks noGrp="1"/>
          </p:cNvSpPr>
          <p:nvPr>
            <p:ph type="sldNum" sz="quarter" idx="4"/>
          </p:nvPr>
        </p:nvSpPr>
        <p:spPr/>
        <p:txBody>
          <a:bodyPr/>
          <a:lstStyle/>
          <a:p>
            <a:fld id="{B3EFDD30-2D92-BE4F-850C-B7FCC548490E}" type="slidenum">
              <a:rPr lang="en-US" smtClean="0"/>
              <a:pPr/>
              <a:t>9</a:t>
            </a:fld>
            <a:endParaRPr lang="en-US"/>
          </a:p>
        </p:txBody>
      </p: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chemeClr val="tx2">
                    <a:lumMod val="75000"/>
                  </a:schemeClr>
                </a:solidFill>
              </a:rPr>
              <a:t>What’s Important?</a:t>
            </a:r>
            <a:endParaRPr lang="en-US" dirty="0">
              <a:solidFill>
                <a:schemeClr val="tx2">
                  <a:lumMod val="75000"/>
                </a:schemeClr>
              </a:solidFill>
            </a:endParaRPr>
          </a:p>
        </p:txBody>
      </p:sp>
      <p:sp>
        <p:nvSpPr>
          <p:cNvPr id="4" name="Content Placeholder 3"/>
          <p:cNvSpPr>
            <a:spLocks noGrp="1"/>
          </p:cNvSpPr>
          <p:nvPr>
            <p:ph idx="1"/>
          </p:nvPr>
        </p:nvSpPr>
        <p:spPr/>
        <p:txBody>
          <a:bodyPr/>
          <a:lstStyle/>
          <a:p>
            <a:pPr marL="0" indent="0">
              <a:spcBef>
                <a:spcPts val="1200"/>
              </a:spcBef>
              <a:spcAft>
                <a:spcPts val="600"/>
              </a:spcAft>
              <a:buNone/>
            </a:pPr>
            <a:r>
              <a:rPr lang="en-US" sz="2800" b="1" smtClean="0"/>
              <a:t>A structured approach to alternatives </a:t>
            </a:r>
            <a:br>
              <a:rPr lang="en-US" sz="2800" b="1" smtClean="0"/>
            </a:br>
            <a:r>
              <a:rPr lang="en-US" sz="2800" b="1" smtClean="0"/>
              <a:t>eliminates cruft and enables more exploration.</a:t>
            </a:r>
          </a:p>
          <a:p>
            <a:pPr marL="0" indent="0">
              <a:spcBef>
                <a:spcPts val="1200"/>
              </a:spcBef>
              <a:spcAft>
                <a:spcPts val="600"/>
              </a:spcAft>
              <a:buNone/>
            </a:pPr>
            <a:r>
              <a:rPr lang="en-US" sz="2800" b="1" kern="1200" smtClean="0">
                <a:latin typeface="Neutra Text" pitchFamily="50" charset="0"/>
              </a:rPr>
              <a:t>Tool support requires connecting authoring and </a:t>
            </a:r>
            <a:br>
              <a:rPr lang="en-US" sz="2800" b="1" kern="1200" smtClean="0">
                <a:latin typeface="Neutra Text" pitchFamily="50" charset="0"/>
              </a:rPr>
            </a:br>
            <a:r>
              <a:rPr lang="en-US" sz="2800" b="1" kern="1200" smtClean="0">
                <a:latin typeface="Neutra Text" pitchFamily="50" charset="0"/>
              </a:rPr>
              <a:t>execution environments.</a:t>
            </a:r>
          </a:p>
          <a:p>
            <a:pPr>
              <a:spcBef>
                <a:spcPts val="1200"/>
              </a:spcBef>
              <a:spcAft>
                <a:spcPts val="600"/>
              </a:spcAft>
              <a:buNone/>
            </a:pPr>
            <a:r>
              <a:rPr lang="en-US" sz="2800" b="1" kern="1200" smtClean="0">
                <a:latin typeface="Neutra Text" pitchFamily="50" charset="0"/>
              </a:rPr>
              <a:t>3 Techniques: </a:t>
            </a:r>
          </a:p>
          <a:p>
            <a:pPr lvl="1"/>
            <a:r>
              <a:rPr lang="en-US" sz="2400" b="1" kern="1200" smtClean="0">
                <a:latin typeface="Neutra Text" pitchFamily="50" charset="0"/>
              </a:rPr>
              <a:t>Linked editing to manage code alternatives</a:t>
            </a:r>
          </a:p>
          <a:p>
            <a:pPr lvl="1"/>
            <a:r>
              <a:rPr lang="en-US" sz="2400" b="1" kern="1200" smtClean="0">
                <a:latin typeface="Neutra Text" pitchFamily="50" charset="0"/>
              </a:rPr>
              <a:t>Execute set of programs side-by-side</a:t>
            </a:r>
          </a:p>
          <a:p>
            <a:pPr lvl="1"/>
            <a:r>
              <a:rPr lang="en-US" sz="2400" b="1" kern="1200" smtClean="0">
                <a:latin typeface="Neutra Text" pitchFamily="50" charset="0"/>
              </a:rPr>
              <a:t>Auto-generate tuning interface</a:t>
            </a:r>
          </a:p>
          <a:p>
            <a:pPr>
              <a:buNone/>
            </a:pPr>
            <a:r>
              <a:rPr lang="en-US" sz="2800" smtClean="0"/>
              <a:t/>
            </a:r>
            <a:br>
              <a:rPr lang="en-US" sz="2800" smtClean="0"/>
            </a:br>
            <a:endParaRPr lang="en-US" sz="2800"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90</a:t>
            </a:fld>
            <a:endParaRPr lang="en-US"/>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&amp;</a:t>
            </a:r>
            <a:br>
              <a:rPr lang="en-US" dirty="0" smtClean="0"/>
            </a:br>
            <a:r>
              <a:rPr lang="en-US" dirty="0" smtClean="0"/>
              <a:t>Future Agenda</a:t>
            </a:r>
            <a:endParaRPr lang="en-US" dirty="0"/>
          </a:p>
        </p:txBody>
      </p:sp>
      <p:sp>
        <p:nvSpPr>
          <p:cNvPr id="3" name="Text Placeholder 2"/>
          <p:cNvSpPr>
            <a:spLocks noGrp="1"/>
          </p:cNvSpPr>
          <p:nvPr>
            <p:ph type="body" idx="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92</a:t>
            </a:fld>
            <a:endParaRPr lang="en-US"/>
          </a:p>
        </p:txBody>
      </p:sp>
      <p:sp>
        <p:nvSpPr>
          <p:cNvPr id="16" name="AutoShape 9"/>
          <p:cNvSpPr>
            <a:spLocks noChangeArrowheads="1"/>
          </p:cNvSpPr>
          <p:nvPr/>
        </p:nvSpPr>
        <p:spPr bwMode="auto">
          <a:xfrm>
            <a:off x="-84664" y="224897"/>
            <a:ext cx="4741332" cy="822325"/>
          </a:xfrm>
          <a:prstGeom prst="roundRect">
            <a:avLst>
              <a:gd name="adj" fmla="val 16667"/>
            </a:avLst>
          </a:prstGeom>
          <a:solidFill>
            <a:srgbClr val="3A4D62">
              <a:alpha val="79999"/>
            </a:srgbClr>
          </a:solidFill>
          <a:ln w="9525">
            <a:noFill/>
            <a:round/>
            <a:headEnd/>
            <a:tailEnd/>
          </a:ln>
        </p:spPr>
        <p:txBody>
          <a:bodyPr wrap="none" anchor="ctr">
            <a:prstTxWarp prst="textNoShape">
              <a:avLst/>
            </a:prstTxWarp>
          </a:bodyPr>
          <a:lstStyle/>
          <a:p>
            <a:endParaRPr lang="en-US"/>
          </a:p>
        </p:txBody>
      </p:sp>
      <p:sp>
        <p:nvSpPr>
          <p:cNvPr id="17" name="Rectangle 10"/>
          <p:cNvSpPr txBox="1">
            <a:spLocks noRot="1" noChangeArrowheads="1"/>
          </p:cNvSpPr>
          <p:nvPr/>
        </p:nvSpPr>
        <p:spPr bwMode="auto">
          <a:xfrm>
            <a:off x="101600" y="261938"/>
            <a:ext cx="8385175" cy="1022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4400" b="1" i="0" u="none" strike="noStrike" kern="0" cap="none" spc="0" normalizeH="0" baseline="0" noProof="0" dirty="0" smtClean="0">
                <a:ln>
                  <a:noFill/>
                </a:ln>
                <a:solidFill>
                  <a:srgbClr val="FFFFCC"/>
                </a:solidFill>
                <a:effectLst/>
                <a:uLnTx/>
                <a:uFillTx/>
                <a:latin typeface="+mj-lt"/>
                <a:ea typeface="굴림" pitchFamily="-65" charset="-127"/>
                <a:cs typeface="굴림" pitchFamily="-65" charset="-127"/>
              </a:rPr>
              <a:t>Prototyping Tools</a:t>
            </a:r>
            <a:endParaRPr kumimoji="0" lang="en-US" altLang="ko-KR" sz="4400" b="1" i="0" u="none" strike="noStrike" kern="0" cap="none" spc="0" normalizeH="0" baseline="0" noProof="0" dirty="0">
              <a:ln>
                <a:noFill/>
              </a:ln>
              <a:solidFill>
                <a:srgbClr val="FFFFCC"/>
              </a:solidFill>
              <a:effectLst/>
              <a:uLnTx/>
              <a:uFillTx/>
              <a:latin typeface="+mj-lt"/>
              <a:ea typeface="굴림" pitchFamily="-65" charset="-127"/>
              <a:cs typeface="굴림" pitchFamily="-65" charset="-127"/>
            </a:endParaRPr>
          </a:p>
        </p:txBody>
      </p:sp>
      <p:sp>
        <p:nvSpPr>
          <p:cNvPr id="32" name="Rectangle 31"/>
          <p:cNvSpPr/>
          <p:nvPr/>
        </p:nvSpPr>
        <p:spPr>
          <a:xfrm>
            <a:off x="694276" y="2232550"/>
            <a:ext cx="2486578" cy="1631216"/>
          </a:xfrm>
          <a:prstGeom prst="rect">
            <a:avLst/>
          </a:prstGeom>
        </p:spPr>
        <p:txBody>
          <a:bodyPr wrap="none">
            <a:spAutoFit/>
          </a:bodyPr>
          <a:lstStyle/>
          <a:p>
            <a:pPr marL="514350" indent="-514350"/>
            <a:r>
              <a:rPr lang="en-US" sz="2000" b="0" dirty="0" smtClean="0"/>
              <a:t>	Enable </a:t>
            </a:r>
            <a:br>
              <a:rPr lang="en-US" sz="2000" b="0" dirty="0" smtClean="0"/>
            </a:br>
            <a:r>
              <a:rPr lang="en-US" sz="2000" dirty="0" smtClean="0"/>
              <a:t>Rapid Authoring </a:t>
            </a:r>
            <a:br>
              <a:rPr lang="en-US" sz="2000" dirty="0" smtClean="0"/>
            </a:br>
            <a:r>
              <a:rPr lang="en-US" sz="2000" b="0" dirty="0" smtClean="0"/>
              <a:t>Off the Desktop</a:t>
            </a:r>
          </a:p>
          <a:p>
            <a:pPr marL="514350" indent="-514350"/>
            <a:endParaRPr lang="en-US" sz="2000" b="0" dirty="0" smtClean="0"/>
          </a:p>
          <a:p>
            <a:pPr marL="514350" indent="-514350"/>
            <a:endParaRPr lang="en-US" sz="2000" b="0" dirty="0" smtClean="0"/>
          </a:p>
        </p:txBody>
      </p:sp>
      <p:sp>
        <p:nvSpPr>
          <p:cNvPr id="12" name="Rectangle 11"/>
          <p:cNvSpPr/>
          <p:nvPr/>
        </p:nvSpPr>
        <p:spPr>
          <a:xfrm>
            <a:off x="3907496" y="2198684"/>
            <a:ext cx="2093136" cy="1323439"/>
          </a:xfrm>
          <a:prstGeom prst="rect">
            <a:avLst/>
          </a:prstGeom>
        </p:spPr>
        <p:txBody>
          <a:bodyPr wrap="none">
            <a:spAutoFit/>
          </a:bodyPr>
          <a:lstStyle/>
          <a:p>
            <a:pPr marL="514350" indent="-514350"/>
            <a:r>
              <a:rPr lang="en-US" sz="2000" b="0" dirty="0" smtClean="0"/>
              <a:t>	Aid </a:t>
            </a:r>
            <a:r>
              <a:rPr lang="en-US" sz="2000" dirty="0" smtClean="0"/>
              <a:t>Iteration </a:t>
            </a:r>
            <a:br>
              <a:rPr lang="en-US" sz="2000" dirty="0" smtClean="0"/>
            </a:br>
            <a:r>
              <a:rPr lang="en-US" sz="2000" b="0" dirty="0" smtClean="0"/>
              <a:t>by Managing </a:t>
            </a:r>
            <a:br>
              <a:rPr lang="en-US" sz="2000" b="0" dirty="0" smtClean="0"/>
            </a:br>
            <a:r>
              <a:rPr lang="en-US" sz="2000" b="0" dirty="0" smtClean="0"/>
              <a:t>Feedback</a:t>
            </a:r>
          </a:p>
          <a:p>
            <a:endParaRPr lang="en-US" sz="2000" b="0" dirty="0" smtClean="0"/>
          </a:p>
        </p:txBody>
      </p:sp>
      <p:sp>
        <p:nvSpPr>
          <p:cNvPr id="13" name="Rectangle 12"/>
          <p:cNvSpPr/>
          <p:nvPr/>
        </p:nvSpPr>
        <p:spPr>
          <a:xfrm>
            <a:off x="6731803" y="2214237"/>
            <a:ext cx="2411172" cy="1631216"/>
          </a:xfrm>
          <a:prstGeom prst="rect">
            <a:avLst/>
          </a:prstGeom>
        </p:spPr>
        <p:txBody>
          <a:bodyPr wrap="none">
            <a:spAutoFit/>
          </a:bodyPr>
          <a:lstStyle/>
          <a:p>
            <a:pPr marL="514350" indent="-514350"/>
            <a:r>
              <a:rPr lang="en-US" sz="2000" b="0" dirty="0" smtClean="0"/>
              <a:t>	Aid </a:t>
            </a:r>
            <a:r>
              <a:rPr lang="en-US" sz="2000" dirty="0" smtClean="0"/>
              <a:t>Exploration</a:t>
            </a:r>
            <a:r>
              <a:rPr lang="en-US" sz="2000" b="0" dirty="0" smtClean="0"/>
              <a:t> </a:t>
            </a:r>
            <a:br>
              <a:rPr lang="en-US" sz="2000" b="0" dirty="0" smtClean="0"/>
            </a:br>
            <a:r>
              <a:rPr lang="en-US" sz="2000" b="0" dirty="0" smtClean="0"/>
              <a:t>of Multiple </a:t>
            </a:r>
            <a:br>
              <a:rPr lang="en-US" sz="2000" b="0" dirty="0" smtClean="0"/>
            </a:br>
            <a:r>
              <a:rPr lang="en-US" sz="2000" b="0" dirty="0" smtClean="0"/>
              <a:t>Alternatives</a:t>
            </a:r>
          </a:p>
          <a:p>
            <a:pPr marL="514350" indent="-514350">
              <a:buAutoNum type="arabicPeriod"/>
            </a:pPr>
            <a:endParaRPr lang="en-US" sz="2000" b="0" dirty="0" smtClean="0"/>
          </a:p>
          <a:p>
            <a:endParaRPr lang="en-US" sz="2000" b="0" dirty="0" smtClean="0"/>
          </a:p>
        </p:txBody>
      </p:sp>
      <p:grpSp>
        <p:nvGrpSpPr>
          <p:cNvPr id="2" name="Group 7"/>
          <p:cNvGrpSpPr/>
          <p:nvPr/>
        </p:nvGrpSpPr>
        <p:grpSpPr>
          <a:xfrm>
            <a:off x="423338" y="3439591"/>
            <a:ext cx="2704893" cy="1919011"/>
            <a:chOff x="1752600" y="1428750"/>
            <a:chExt cx="5638800" cy="4000500"/>
          </a:xfrm>
        </p:grpSpPr>
        <p:pic>
          <p:nvPicPr>
            <p:cNvPr id="18" name="Picture 17" descr="dta"/>
            <p:cNvPicPr>
              <a:picLocks noChangeAspect="1" noChangeArrowheads="1"/>
            </p:cNvPicPr>
            <p:nvPr/>
          </p:nvPicPr>
          <p:blipFill>
            <a:blip r:embed="rId3"/>
            <a:srcRect l="30309" t="4390" r="29991" b="58057"/>
            <a:stretch>
              <a:fillRect/>
            </a:stretch>
          </p:blipFill>
          <p:spPr bwMode="auto">
            <a:xfrm>
              <a:off x="1752600" y="1428750"/>
              <a:ext cx="5638800" cy="4000500"/>
            </a:xfrm>
            <a:prstGeom prst="roundRect">
              <a:avLst>
                <a:gd name="adj" fmla="val 3969"/>
              </a:avLst>
            </a:prstGeom>
            <a:noFill/>
            <a:ln w="9525">
              <a:noFill/>
              <a:miter lim="800000"/>
              <a:headEnd/>
              <a:tailEnd/>
            </a:ln>
          </p:spPr>
        </p:pic>
        <p:sp>
          <p:nvSpPr>
            <p:cNvPr id="19" name="Rectangle 18"/>
            <p:cNvSpPr/>
            <p:nvPr/>
          </p:nvSpPr>
          <p:spPr>
            <a:xfrm>
              <a:off x="5600700" y="1524000"/>
              <a:ext cx="1562100" cy="5842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0" name="Picture 10" descr="dualscreen"/>
          <p:cNvPicPr>
            <a:picLocks noChangeAspect="1" noChangeArrowheads="1"/>
          </p:cNvPicPr>
          <p:nvPr/>
        </p:nvPicPr>
        <p:blipFill>
          <a:blip r:embed="rId4"/>
          <a:srcRect l="7694" b="13138"/>
          <a:stretch>
            <a:fillRect/>
          </a:stretch>
        </p:blipFill>
        <p:spPr bwMode="auto">
          <a:xfrm>
            <a:off x="3539065" y="3447216"/>
            <a:ext cx="2577399" cy="1819054"/>
          </a:xfrm>
          <a:prstGeom prst="roundRect">
            <a:avLst>
              <a:gd name="adj" fmla="val 10667"/>
            </a:avLst>
          </a:prstGeom>
          <a:noFill/>
          <a:ln w="3175" cmpd="sng">
            <a:noFill/>
            <a:miter lim="800000"/>
            <a:headEnd/>
            <a:tailEnd/>
          </a:ln>
        </p:spPr>
      </p:pic>
      <p:pic>
        <p:nvPicPr>
          <p:cNvPr id="21" name="Picture 20" descr="fig1-recut.png"/>
          <p:cNvPicPr>
            <a:picLocks noChangeAspect="1"/>
          </p:cNvPicPr>
          <p:nvPr/>
        </p:nvPicPr>
        <p:blipFill>
          <a:blip r:embed="rId5"/>
          <a:srcRect l="55238"/>
          <a:stretch>
            <a:fillRect/>
          </a:stretch>
        </p:blipFill>
        <p:spPr>
          <a:xfrm>
            <a:off x="6519332" y="3369736"/>
            <a:ext cx="2387599" cy="2018271"/>
          </a:xfrm>
          <a:prstGeom prst="rect">
            <a:avLst/>
          </a:prstGeom>
        </p:spPr>
      </p:pic>
      <p:sp>
        <p:nvSpPr>
          <p:cNvPr id="22" name="TextBox 21"/>
          <p:cNvSpPr txBox="1"/>
          <p:nvPr/>
        </p:nvSpPr>
        <p:spPr bwMode="auto">
          <a:xfrm>
            <a:off x="535215" y="1828809"/>
            <a:ext cx="546919"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1</a:t>
            </a:r>
          </a:p>
        </p:txBody>
      </p:sp>
      <p:sp>
        <p:nvSpPr>
          <p:cNvPr id="23" name="TextBox 22"/>
          <p:cNvSpPr txBox="1"/>
          <p:nvPr/>
        </p:nvSpPr>
        <p:spPr bwMode="auto">
          <a:xfrm>
            <a:off x="3680298" y="1828807"/>
            <a:ext cx="720710"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2</a:t>
            </a:r>
          </a:p>
        </p:txBody>
      </p:sp>
      <p:sp>
        <p:nvSpPr>
          <p:cNvPr id="24" name="TextBox 23"/>
          <p:cNvSpPr txBox="1"/>
          <p:nvPr/>
        </p:nvSpPr>
        <p:spPr bwMode="auto">
          <a:xfrm>
            <a:off x="6458362" y="1794945"/>
            <a:ext cx="787395" cy="1446550"/>
          </a:xfrm>
          <a:prstGeom prst="rect">
            <a:avLst/>
          </a:prstGeom>
          <a:noFill/>
          <a:ln w="9525">
            <a:noFill/>
            <a:miter lim="800000"/>
            <a:headEnd/>
            <a:tailEnd/>
          </a:ln>
          <a:effectLst/>
        </p:spPr>
        <p:txBody>
          <a:bodyPr wrap="none" rtlCol="0">
            <a:spAutoFit/>
          </a:bodyPr>
          <a:lstStyle/>
          <a:p>
            <a:pPr algn="r" eaLnBrk="0" hangingPunct="0">
              <a:spcBef>
                <a:spcPct val="50000"/>
              </a:spcBef>
            </a:pPr>
            <a:r>
              <a:rPr lang="en-US" sz="8800" i="1" dirty="0" smtClean="0"/>
              <a:t>3</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12" grpId="0"/>
      <p:bldP spid="13" grpId="0"/>
      <p:bldP spid="22" grpId="0"/>
      <p:bldP spid="23" grpId="0"/>
      <p:bldP spid="24" grpId="0"/>
    </p:bld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Impact</a:t>
            </a:r>
            <a:endParaRPr lang="en-US" dirty="0"/>
          </a:p>
        </p:txBody>
      </p:sp>
      <p:sp>
        <p:nvSpPr>
          <p:cNvPr id="4" name="Slide Number Placeholder 3"/>
          <p:cNvSpPr>
            <a:spLocks noGrp="1"/>
          </p:cNvSpPr>
          <p:nvPr>
            <p:ph type="sldNum" sz="quarter" idx="4"/>
          </p:nvPr>
        </p:nvSpPr>
        <p:spPr/>
        <p:txBody>
          <a:bodyPr/>
          <a:lstStyle/>
          <a:p>
            <a:fld id="{B3EFDD30-2D92-BE4F-850C-B7FCC548490E}" type="slidenum">
              <a:rPr lang="en-US" smtClean="0"/>
              <a:pPr/>
              <a:t>93</a:t>
            </a:fld>
            <a:endParaRPr lang="en-US"/>
          </a:p>
        </p:txBody>
      </p:sp>
      <p:pic>
        <p:nvPicPr>
          <p:cNvPr id="5" name="Picture 4"/>
          <p:cNvPicPr>
            <a:picLocks noChangeAspect="1"/>
          </p:cNvPicPr>
          <p:nvPr/>
        </p:nvPicPr>
        <p:blipFill>
          <a:blip r:embed="rId2"/>
          <a:stretch>
            <a:fillRect/>
          </a:stretch>
        </p:blipFill>
        <p:spPr>
          <a:xfrm rot="21426490">
            <a:off x="439150" y="1459318"/>
            <a:ext cx="3651913" cy="4448030"/>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pic>
        <p:nvPicPr>
          <p:cNvPr id="6" name="Picture 5"/>
          <p:cNvPicPr>
            <a:picLocks noChangeAspect="1"/>
          </p:cNvPicPr>
          <p:nvPr/>
        </p:nvPicPr>
        <p:blipFill>
          <a:blip r:embed="rId3"/>
          <a:stretch>
            <a:fillRect/>
          </a:stretch>
        </p:blipFill>
        <p:spPr>
          <a:xfrm rot="286627">
            <a:off x="4688495" y="1538421"/>
            <a:ext cx="3465152" cy="4546279"/>
          </a:xfrm>
          <a:prstGeom prst="rect">
            <a:avLst/>
          </a:prstGeom>
          <a:ln w="3175" cap="flat" cmpd="sng" algn="ctr">
            <a:solidFill>
              <a:srgbClr val="161616"/>
            </a:solidFill>
            <a:prstDash val="solid"/>
            <a:round/>
            <a:headEnd type="none" w="med" len="med"/>
            <a:tailEnd type="none" w="med" len="med"/>
          </a:ln>
          <a:effectLst>
            <a:outerShdw blurRad="50800" dist="38100" dir="2700000">
              <a:srgbClr val="000000">
                <a:alpha val="43000"/>
              </a:srgbClr>
            </a:outerShdw>
          </a:effectLst>
        </p:spPr>
      </p:pic>
      <p:pic>
        <p:nvPicPr>
          <p:cNvPr id="7" name="Picture 6"/>
          <p:cNvPicPr>
            <a:picLocks noChangeAspect="1"/>
          </p:cNvPicPr>
          <p:nvPr/>
        </p:nvPicPr>
        <p:blipFill>
          <a:blip r:embed="rId4"/>
          <a:stretch>
            <a:fillRect/>
          </a:stretch>
        </p:blipFill>
        <p:spPr>
          <a:xfrm rot="21296870">
            <a:off x="562804" y="2992133"/>
            <a:ext cx="4456674" cy="3439247"/>
          </a:xfrm>
          <a:prstGeom prst="rect">
            <a:avLst/>
          </a:prstGeom>
          <a:ln w="3175" cap="flat" cmpd="sng" algn="ctr">
            <a:solidFill>
              <a:schemeClr val="accent4">
                <a:lumMod val="10000"/>
              </a:schemeClr>
            </a:solidFill>
            <a:prstDash val="solid"/>
            <a:round/>
            <a:headEnd type="none" w="med" len="med"/>
            <a:tailEnd type="none" w="med" len="med"/>
          </a:ln>
          <a:effectLst>
            <a:outerShdw blurRad="50800" dist="38100" dir="2700000">
              <a:srgbClr val="000000">
                <a:alpha val="43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Agenda</a:t>
            </a:r>
            <a:endParaRPr lang="en-US" dirty="0"/>
          </a:p>
        </p:txBody>
      </p:sp>
      <p:sp>
        <p:nvSpPr>
          <p:cNvPr id="4" name="Content Placeholder 3"/>
          <p:cNvSpPr>
            <a:spLocks noGrp="1"/>
          </p:cNvSpPr>
          <p:nvPr>
            <p:ph idx="1"/>
          </p:nvPr>
        </p:nvSpPr>
        <p:spPr/>
        <p:txBody>
          <a:bodyPr/>
          <a:lstStyle/>
          <a:p>
            <a:r>
              <a:rPr lang="en-US" dirty="0" smtClean="0"/>
              <a:t>How can </a:t>
            </a:r>
            <a:r>
              <a:rPr lang="en-US" b="1" dirty="0" smtClean="0"/>
              <a:t>programming languages &amp; </a:t>
            </a:r>
            <a:r>
              <a:rPr lang="en-US" b="1" dirty="0" err="1" smtClean="0"/>
              <a:t>IDEs</a:t>
            </a:r>
            <a:r>
              <a:rPr lang="en-US" b="1" dirty="0" smtClean="0"/>
              <a:t> </a:t>
            </a:r>
            <a:r>
              <a:rPr lang="en-US" dirty="0" smtClean="0"/>
              <a:t>be </a:t>
            </a:r>
            <a:r>
              <a:rPr lang="en-US" b="1" dirty="0" smtClean="0"/>
              <a:t>co-designed </a:t>
            </a:r>
            <a:r>
              <a:rPr lang="en-US" dirty="0" smtClean="0"/>
              <a:t>to facilitate prototyping? </a:t>
            </a:r>
          </a:p>
          <a:p>
            <a:r>
              <a:rPr lang="en-US" dirty="0" smtClean="0"/>
              <a:t>How </a:t>
            </a:r>
            <a:r>
              <a:rPr lang="en-US" dirty="0" smtClean="0"/>
              <a:t>might authoring environments support the process of design by </a:t>
            </a:r>
            <a:r>
              <a:rPr lang="en-US" b="1" dirty="0" smtClean="0"/>
              <a:t>example modification</a:t>
            </a:r>
            <a:r>
              <a:rPr lang="en-US" dirty="0" smtClean="0"/>
              <a:t>? </a:t>
            </a:r>
          </a:p>
          <a:p>
            <a:r>
              <a:rPr lang="en-US" dirty="0" smtClean="0"/>
              <a:t>What will the interaction </a:t>
            </a:r>
            <a:r>
              <a:rPr lang="en-US" b="1" dirty="0" smtClean="0"/>
              <a:t>design studio of the future</a:t>
            </a:r>
            <a:r>
              <a:rPr lang="en-US" dirty="0" smtClean="0"/>
              <a:t> look like?</a:t>
            </a:r>
          </a:p>
          <a:p>
            <a:pPr>
              <a:buNone/>
            </a:pPr>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94</a:t>
            </a:fld>
            <a:endParaRPr lang="en-US"/>
          </a:p>
        </p:txBody>
      </p: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surface-with-stuff.jpg"/>
          <p:cNvPicPr>
            <a:picLocks noGrp="1" noChangeAspect="1"/>
          </p:cNvPicPr>
          <p:nvPr>
            <p:ph sz="quarter" idx="1"/>
          </p:nvPr>
        </p:nvPicPr>
        <p:blipFill>
          <a:blip r:embed="rId2"/>
          <a:stretch>
            <a:fillRect/>
          </a:stretch>
        </p:blipFill>
        <p:spPr>
          <a:xfrm>
            <a:off x="0" y="0"/>
            <a:ext cx="9144000" cy="6858000"/>
          </a:xfrm>
        </p:spPr>
      </p:pic>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B3EFDD30-2D92-BE4F-850C-B7FCC548490E}" type="slidenum">
              <a:rPr lang="en-US" smtClean="0"/>
              <a:pPr/>
              <a:t>96</a:t>
            </a:fld>
            <a:endParaRPr lang="en-US"/>
          </a:p>
        </p:txBody>
      </p:sp>
      <p:pic>
        <p:nvPicPr>
          <p:cNvPr id="5" name="Picture 4" descr="sketchup-table.png"/>
          <p:cNvPicPr>
            <a:picLocks noChangeAspect="1"/>
          </p:cNvPicPr>
          <p:nvPr/>
        </p:nvPicPr>
        <p:blipFill>
          <a:blip r:embed="rId2"/>
          <a:stretch>
            <a:fillRect/>
          </a:stretch>
        </p:blipFill>
        <p:spPr>
          <a:xfrm>
            <a:off x="-508993" y="0"/>
            <a:ext cx="9940854" cy="6858000"/>
          </a:xfrm>
          <a:prstGeom prst="rect">
            <a:avLst/>
          </a:prstGeom>
        </p:spPr>
      </p:pic>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97</a:t>
            </a:fld>
            <a:endParaRPr lang="en-US"/>
          </a:p>
        </p:txBody>
      </p:sp>
      <p:pic>
        <p:nvPicPr>
          <p:cNvPr id="4" name="Picture 3" descr="pro-stills-06.png"/>
          <p:cNvPicPr>
            <a:picLocks noChangeAspect="1"/>
          </p:cNvPicPr>
          <p:nvPr/>
        </p:nvPicPr>
        <p:blipFill>
          <a:blip r:embed="rId2"/>
          <a:stretch>
            <a:fillRect/>
          </a:stretch>
        </p:blipFill>
        <p:spPr>
          <a:xfrm>
            <a:off x="0" y="-762000"/>
            <a:ext cx="10160000" cy="7620000"/>
          </a:xfrm>
          <a:prstGeom prst="rect">
            <a:avLst/>
          </a:prstGeom>
        </p:spPr>
      </p:pic>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B3EFDD30-2D92-BE4F-850C-B7FCC548490E}" type="slidenum">
              <a:rPr lang="en-US" smtClean="0"/>
              <a:pPr/>
              <a:t>98</a:t>
            </a:fld>
            <a:endParaRPr lang="en-US"/>
          </a:p>
        </p:txBody>
      </p:sp>
      <p:pic>
        <p:nvPicPr>
          <p:cNvPr id="5" name="pictionaire-capture-annotate-2.mov">
            <a:hlinkClick r:id="" action="ppaction://media"/>
          </p:cNvPr>
          <p:cNvPicPr/>
          <p:nvPr>
            <a:videoFile r:link="rId1"/>
          </p:nvPr>
        </p:nvPicPr>
        <p:blipFill>
          <a:blip r:embed="rId3"/>
          <a:stretch>
            <a:fillRect/>
          </a:stretch>
        </p:blipFill>
        <p:spPr>
          <a:xfrm>
            <a:off x="0" y="381000"/>
            <a:ext cx="9144000" cy="609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B3EFDD30-2D92-BE4F-850C-B7FCC548490E}" type="slidenum">
              <a:rPr lang="en-US" smtClean="0"/>
              <a:pPr/>
              <a:t>99</a:t>
            </a:fld>
            <a:endParaRPr lang="en-US"/>
          </a:p>
        </p:txBody>
      </p:sp>
      <p:pic>
        <p:nvPicPr>
          <p:cNvPr id="4" name="pictionaire-scenario.mov">
            <a:hlinkClick r:id="" action="ppaction://media"/>
          </p:cNvPr>
          <p:cNvPicPr/>
          <p:nvPr>
            <a:videoFile r:link="rId1"/>
          </p:nvPr>
        </p:nvPicPr>
        <p:blipFill>
          <a:blip r:embed="rId3"/>
          <a:stretch>
            <a:fillRect/>
          </a:stretch>
        </p:blipFill>
        <p:spPr>
          <a:xfrm>
            <a:off x="0" y="381000"/>
            <a:ext cx="9144000" cy="6096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7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Stanford HCI">
  <a:themeElements>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fontScheme name="Stanford HCI">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a:spAutoFit/>
      </a:bodyPr>
      <a:lstStyle>
        <a:defPPr algn="r" eaLnBrk="0" hangingPunct="0">
          <a:spcBef>
            <a:spcPct val="50000"/>
          </a:spcBef>
          <a:defRPr sz="2200" i="1" dirty="0" smtClean="0"/>
        </a:defPPr>
      </a:lstStyle>
    </a:txDef>
  </a:objectDefaults>
  <a:extraClrSchemeLst>
    <a:extraClrScheme>
      <a:clrScheme name="Stanford HCI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Stanford HCI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Stanford HCI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Stanford HCI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Stanford HCI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Stanford HCI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Stanford HCI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
      <a:clrScheme name="Stanford HCI 9">
        <a:dk1>
          <a:srgbClr val="006600"/>
        </a:dk1>
        <a:lt1>
          <a:srgbClr val="FFFFFF"/>
        </a:lt1>
        <a:dk2>
          <a:srgbClr val="275485"/>
        </a:dk2>
        <a:lt2>
          <a:srgbClr val="FFFFB7"/>
        </a:lt2>
        <a:accent1>
          <a:srgbClr val="99CC00"/>
        </a:accent1>
        <a:accent2>
          <a:srgbClr val="00CC00"/>
        </a:accent2>
        <a:accent3>
          <a:srgbClr val="ACB3C2"/>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0">
        <a:dk1>
          <a:srgbClr val="006600"/>
        </a:dk1>
        <a:lt1>
          <a:srgbClr val="FFFFFF"/>
        </a:lt1>
        <a:dk2>
          <a:srgbClr val="275485"/>
        </a:dk2>
        <a:lt2>
          <a:srgbClr val="FFFFB7"/>
        </a:lt2>
        <a:accent1>
          <a:srgbClr val="99CC00"/>
        </a:accent1>
        <a:accent2>
          <a:srgbClr val="C9E9FF"/>
        </a:accent2>
        <a:accent3>
          <a:srgbClr val="ACB3C2"/>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1">
        <a:dk1>
          <a:srgbClr val="006600"/>
        </a:dk1>
        <a:lt1>
          <a:srgbClr val="FFFFFF"/>
        </a:lt1>
        <a:dk2>
          <a:srgbClr val="008000"/>
        </a:dk2>
        <a:lt2>
          <a:srgbClr val="FFFFB7"/>
        </a:lt2>
        <a:accent1>
          <a:srgbClr val="99CC00"/>
        </a:accent1>
        <a:accent2>
          <a:srgbClr val="C9E9FF"/>
        </a:accent2>
        <a:accent3>
          <a:srgbClr val="AAC0AA"/>
        </a:accent3>
        <a:accent4>
          <a:srgbClr val="DADADA"/>
        </a:accent4>
        <a:accent5>
          <a:srgbClr val="CAE2AA"/>
        </a:accent5>
        <a:accent6>
          <a:srgbClr val="B6D3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2">
        <a:dk1>
          <a:srgbClr val="006600"/>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Stanford HCI 14">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FF0066"/>
        </a:hlink>
        <a:folHlink>
          <a:srgbClr val="FFFF66"/>
        </a:folHlink>
      </a:clrScheme>
      <a:clrMap bg1="dk2" tx1="lt1" bg2="dk1" tx2="lt2" accent1="accent1" accent2="accent2" accent3="accent3" accent4="accent4" accent5="accent5" accent6="accent6" hlink="hlink" folHlink="folHlink"/>
    </a:extraClrScheme>
    <a:extraClrScheme>
      <a:clrScheme name="Stanford HCI 15">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81D366"/>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Neutra Text"/>
        <a:ea typeface=""/>
        <a:cs typeface=""/>
      </a:majorFont>
      <a:minorFont>
        <a:latin typeface="Neutra Tex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Neutra Text" pitchFamily="50"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ford HCI 13">
    <a:dk1>
      <a:srgbClr val="CCFFCC"/>
    </a:dk1>
    <a:lt1>
      <a:srgbClr val="FFFFFF"/>
    </a:lt1>
    <a:dk2>
      <a:srgbClr val="275485"/>
    </a:dk2>
    <a:lt2>
      <a:srgbClr val="FFFFB7"/>
    </a:lt2>
    <a:accent1>
      <a:srgbClr val="99CC00"/>
    </a:accent1>
    <a:accent2>
      <a:srgbClr val="CFECFF"/>
    </a:accent2>
    <a:accent3>
      <a:srgbClr val="ACB3C2"/>
    </a:accent3>
    <a:accent4>
      <a:srgbClr val="DADADA"/>
    </a:accent4>
    <a:accent5>
      <a:srgbClr val="CAE2AA"/>
    </a:accent5>
    <a:accent6>
      <a:srgbClr val="BBD6E7"/>
    </a:accent6>
    <a:hlink>
      <a:srgbClr val="99FF66"/>
    </a:hlink>
    <a:folHlink>
      <a:srgbClr val="FFFF66"/>
    </a:folHlink>
  </a:clrScheme>
</a:themeOverride>
</file>

<file path=docProps/app.xml><?xml version="1.0" encoding="utf-8"?>
<Properties xmlns="http://schemas.openxmlformats.org/officeDocument/2006/extended-properties" xmlns:vt="http://schemas.openxmlformats.org/officeDocument/2006/docPropsVTypes">
  <Template/>
  <TotalTime>20622</TotalTime>
  <Words>6604</Words>
  <Application>Microsoft PowerPoint</Application>
  <PresentationFormat>On-screen Show (4:3)</PresentationFormat>
  <Paragraphs>787</Paragraphs>
  <Slides>103</Slides>
  <Notes>91</Notes>
  <HiddenSlides>0</HiddenSlides>
  <MMClips>19</MMClips>
  <ScaleCrop>false</ScaleCrop>
  <HeadingPairs>
    <vt:vector size="4" baseType="variant">
      <vt:variant>
        <vt:lpstr>Design Template</vt:lpstr>
      </vt:variant>
      <vt:variant>
        <vt:i4>3</vt:i4>
      </vt:variant>
      <vt:variant>
        <vt:lpstr>Slide Titles</vt:lpstr>
      </vt:variant>
      <vt:variant>
        <vt:i4>103</vt:i4>
      </vt:variant>
    </vt:vector>
  </HeadingPairs>
  <TitlesOfParts>
    <vt:vector size="106" baseType="lpstr">
      <vt:lpstr>Stanford HCI</vt:lpstr>
      <vt:lpstr>2_Custom Design</vt:lpstr>
      <vt:lpstr>1_Custom Design</vt:lpstr>
      <vt:lpstr>Slide 1</vt:lpstr>
      <vt:lpstr>Slide 2</vt:lpstr>
      <vt:lpstr>Prototyping is the central activity that structures the design process.</vt:lpstr>
      <vt:lpstr>Prototypes enable exploration and iteration around concrete artifacts.</vt:lpstr>
      <vt:lpstr>Slide 5</vt:lpstr>
      <vt:lpstr>Slide 6</vt:lpstr>
      <vt:lpstr>Slide 7</vt:lpstr>
      <vt:lpstr>Slide 8</vt:lpstr>
      <vt:lpstr>Neither exploration nor iteration are supported in today’s user interface design tools.</vt:lpstr>
      <vt:lpstr>Slide 10</vt:lpstr>
      <vt:lpstr>Why should we care?</vt:lpstr>
      <vt:lpstr>Slide 12</vt:lpstr>
      <vt:lpstr>Related Work: Rapid Authoring of GUIs</vt:lpstr>
      <vt:lpstr>Related Work: Rapid Authoring of GUIs</vt:lpstr>
      <vt:lpstr>d.tools</vt:lpstr>
      <vt:lpstr>Example: Mobile Text Entry</vt:lpstr>
      <vt:lpstr>Slide 17</vt:lpstr>
      <vt:lpstr>Slide 18</vt:lpstr>
      <vt:lpstr>Authoring with d.tools</vt:lpstr>
      <vt:lpstr>Slide 20</vt:lpstr>
      <vt:lpstr>Smart Hardware</vt:lpstr>
      <vt:lpstr>Slide 22</vt:lpstr>
      <vt:lpstr>How can we help designers map continuous sensor data to application events?</vt:lpstr>
      <vt:lpstr>Representation Matters</vt:lpstr>
      <vt:lpstr>Isn’t all machine learning example-based ?</vt:lpstr>
      <vt:lpstr>Related Work: Interfaces for  Programming by Demonstration</vt:lpstr>
      <vt:lpstr>Slide 27</vt:lpstr>
      <vt:lpstr>Generalization: Thresholds</vt:lpstr>
      <vt:lpstr>Generalization: Thresholds</vt:lpstr>
      <vt:lpstr>Generalization: Patterns</vt:lpstr>
      <vt:lpstr>Slide 31</vt:lpstr>
      <vt:lpstr>How should we evaluate design tool research?</vt:lpstr>
      <vt:lpstr>Triangulation of evaluation methods</vt:lpstr>
      <vt:lpstr>Slide 34</vt:lpstr>
      <vt:lpstr>Slide 35</vt:lpstr>
      <vt:lpstr>Laboratory Studies</vt:lpstr>
      <vt:lpstr>Slide 37</vt:lpstr>
      <vt:lpstr>Slide 38</vt:lpstr>
      <vt:lpstr>What’s Important?</vt:lpstr>
      <vt:lpstr>Slide 40</vt:lpstr>
      <vt:lpstr>Slide 41</vt:lpstr>
      <vt:lpstr>Related Work:  Capturing &amp; Managing Feedback</vt:lpstr>
      <vt:lpstr>Slide 43</vt:lpstr>
      <vt:lpstr>Slide 44</vt:lpstr>
      <vt:lpstr>Slide 45</vt:lpstr>
      <vt:lpstr>Slide 46</vt:lpstr>
      <vt:lpstr>Analyze</vt:lpstr>
      <vt:lpstr>Slide 48</vt:lpstr>
      <vt:lpstr>Analyze</vt:lpstr>
      <vt:lpstr>Analyze</vt:lpstr>
      <vt:lpstr>How might we revise interaction designs?</vt:lpstr>
      <vt:lpstr>Tools for revising interaction designs</vt:lpstr>
      <vt:lpstr>Slide 53</vt:lpstr>
      <vt:lpstr>What’s Important?</vt:lpstr>
      <vt:lpstr>Slide 55</vt:lpstr>
      <vt:lpstr>How can tools support the creation of  multiple user interface alternatives?</vt:lpstr>
      <vt:lpstr>Related Work:  Working with Alternatives</vt:lpstr>
      <vt:lpstr>Interaction Designers Write Code</vt:lpstr>
      <vt:lpstr>3 Requirements for Programmed Interactions</vt:lpstr>
      <vt:lpstr>Slide 60</vt:lpstr>
      <vt:lpstr>Slide 61</vt:lpstr>
      <vt:lpstr>Juxtapose: Source alternatives…</vt:lpstr>
      <vt:lpstr>Juxtapose: Source alternatives…</vt:lpstr>
      <vt:lpstr>… are executed in parallel,</vt:lpstr>
      <vt:lpstr>and tuned through an generated UI.</vt:lpstr>
      <vt:lpstr>Parallel Editing</vt:lpstr>
      <vt:lpstr>Parallel Editing</vt:lpstr>
      <vt:lpstr>Parallel Editing</vt:lpstr>
      <vt:lpstr>Parallel Editing</vt:lpstr>
      <vt:lpstr>Example: Rethinking the Progress Bar</vt:lpstr>
      <vt:lpstr>Slide 71</vt:lpstr>
      <vt:lpstr>Parallel Input: Event Echoing</vt:lpstr>
      <vt:lpstr>Parameter Tuning</vt:lpstr>
      <vt:lpstr>Example: Tuning Phosphor</vt:lpstr>
      <vt:lpstr>Example: Tuning Phosphor</vt:lpstr>
      <vt:lpstr>Generating Tuning Interfaces</vt:lpstr>
      <vt:lpstr>Generating Tuning Interfaces</vt:lpstr>
      <vt:lpstr>When is tuning most useful?</vt:lpstr>
      <vt:lpstr>Slide 79</vt:lpstr>
      <vt:lpstr>Slide 80</vt:lpstr>
      <vt:lpstr>Tangible Control</vt:lpstr>
      <vt:lpstr>Do these principles hold beyond desktop GUI applications?</vt:lpstr>
      <vt:lpstr>Juxtapose Mobile</vt:lpstr>
      <vt:lpstr>Slide 84</vt:lpstr>
      <vt:lpstr>Juxtapose for Microcontrollers</vt:lpstr>
      <vt:lpstr>Slide 86</vt:lpstr>
      <vt:lpstr>Parse code and build symbol table</vt:lpstr>
      <vt:lpstr>Emit table into code &amp; compile</vt:lpstr>
      <vt:lpstr>At Runtime</vt:lpstr>
      <vt:lpstr>What’s Important?</vt:lpstr>
      <vt:lpstr>Summary &amp; Future Agenda</vt:lpstr>
      <vt:lpstr>Slide 92</vt:lpstr>
      <vt:lpstr>Community Impact</vt:lpstr>
      <vt:lpstr>Research Agenda</vt:lpstr>
      <vt:lpstr>Slide 95</vt:lpstr>
      <vt:lpstr>Slide 96</vt:lpstr>
      <vt:lpstr>Slide 97</vt:lpstr>
      <vt:lpstr>Slide 98</vt:lpstr>
      <vt:lpstr>Slide 99</vt:lpstr>
      <vt:lpstr>Slide 100</vt:lpstr>
      <vt:lpstr>Slide 101</vt:lpstr>
      <vt:lpstr>So What’s Different?</vt:lpstr>
      <vt:lpstr>Juxtapose Mobile</vt:lpstr>
    </vt:vector>
  </TitlesOfParts>
  <Company>UC Berkeley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CS376 Introduction</dc:title>
  <dc:creator>Scott Klemmer</dc:creator>
  <cp:lastModifiedBy>Bjoern Hartmann</cp:lastModifiedBy>
  <cp:revision>734</cp:revision>
  <cp:lastPrinted>2008-11-30T04:44:22Z</cp:lastPrinted>
  <dcterms:created xsi:type="dcterms:W3CDTF">2009-02-11T22:00:51Z</dcterms:created>
  <dcterms:modified xsi:type="dcterms:W3CDTF">2009-02-12T17:39:12Z</dcterms:modified>
</cp:coreProperties>
</file>