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notesSlides/notesSlide74.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notesSlides/notesSlide88.xml" ContentType="application/vnd.openxmlformats-officedocument.presentationml.notes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charts/chart1.xml" ContentType="application/vnd.openxmlformats-officedocument.drawingml.chart+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Layouts/slideLayout24.xml" ContentType="application/vnd.openxmlformats-officedocument.presentationml.slideLayout+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71.xml" ContentType="application/vnd.openxmlformats-officedocument.presentationml.notesSlide+xml"/>
  <Override PartName="/ppt/slides/slide94.xml" ContentType="application/vnd.openxmlformats-officedocument.presentationml.slide+xml"/>
  <Override PartName="/ppt/slides/slide92.xml" ContentType="application/vnd.openxmlformats-officedocument.presentationml.slide+xml"/>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notesSlides/notesSlide48.xml" ContentType="application/vnd.openxmlformats-officedocument.presentationml.notesSlide+xml"/>
  <Override PartName="/ppt/notesSlides/notesSlide90.xml" ContentType="application/vnd.openxmlformats-officedocument.presentationml.notesSlide+xml"/>
  <Override PartName="/ppt/commentAuthors.xml" ContentType="application/vnd.openxmlformats-officedocument.presentationml.commentAuthors+xml"/>
  <Default Extension="png" ContentType="image/png"/>
  <Override PartName="/ppt/slides/slide83.xml" ContentType="application/vnd.openxmlformats-officedocument.presentationml.slide+xml"/>
  <Override PartName="/ppt/notesSlides/notesSlide84.xml" ContentType="application/vnd.openxmlformats-officedocument.presentationml.notesSlide+xml"/>
  <Override PartName="/ppt/slideLayouts/slideLayout26.xml" ContentType="application/vnd.openxmlformats-officedocument.presentationml.slideLayout+xml"/>
  <Override PartName="/ppt/notesSlides/notesSlide96.xml" ContentType="application/vnd.openxmlformats-officedocument.presentationml.notes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Layouts/slideLayout19.xml" ContentType="application/vnd.openxmlformats-officedocument.presentationml.slideLayout+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55.xml" ContentType="application/vnd.openxmlformats-officedocument.presentationml.slide+xml"/>
  <Override PartName="/ppt/notesSlides/notesSlide98.xml" ContentType="application/vnd.openxmlformats-officedocument.presentationml.notesSlide+xml"/>
  <Override PartName="/ppt/slideLayouts/slideLayout27.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notesSlides/notesSlide75.xml" ContentType="application/vnd.openxmlformats-officedocument.presentationml.notesSlid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69.xml" ContentType="application/vnd.openxmlformats-officedocument.presentationml.notes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notesSlides/notesSlide102.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Layouts/slideLayout29.xml" ContentType="application/vnd.openxmlformats-officedocument.presentationml.slideLayout+xml"/>
  <Override PartName="/ppt/slides/slide81.xml" ContentType="application/vnd.openxmlformats-officedocument.presentationml.slide+xml"/>
  <Override PartName="/ppt/slides/slide25.xml" ContentType="application/vnd.openxmlformats-officedocument.presentationml.slide+xml"/>
  <Override PartName="/ppt/notesSlides/notesSlide63.xml" ContentType="application/vnd.openxmlformats-officedocument.presentationml.notesSlide+xml"/>
  <Override PartName="/ppt/notesSlides/notesSlide19.xml" ContentType="application/vnd.openxmlformats-officedocument.presentationml.notesSlide+xml"/>
  <Override PartName="/ppt/notesSlides/notesSlide93.xml" ContentType="application/vnd.openxmlformats-officedocument.presentationml.notes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slideLayouts/slideLayout18.xml" ContentType="application/vnd.openxmlformats-officedocument.presentationml.slideLayout+xml"/>
  <Override PartName="/ppt/notesSlides/notesSlide50.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notesSlides/notesSlide91.xml" ContentType="application/vnd.openxmlformats-officedocument.presentationml.notesSlide+xml"/>
  <Override PartName="/ppt/slides/slide103.xml" ContentType="application/vnd.openxmlformats-officedocument.presentationml.slide+xml"/>
  <Override PartName="/ppt/notesSlides/notesSlide60.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notesSlides/notesSlide78.xml" ContentType="application/vnd.openxmlformats-officedocument.presentationml.notesSlide+xml"/>
  <Override PartName="/ppt/presentation.xml" ContentType="application/vnd.openxmlformats-officedocument.presentationml.presentation.main+xml"/>
  <Override PartName="/ppt/slides/slide77.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notesSlides/notesSlide95.xml" ContentType="application/vnd.openxmlformats-officedocument.presentationml.notesSlide+xml"/>
  <Override PartName="/ppt/notesSlides/notesSlide83.xml" ContentType="application/vnd.openxmlformats-officedocument.presentationml.notesSlide+xml"/>
  <Override PartName="/ppt/slides/slide3.xml" ContentType="application/vnd.openxmlformats-officedocument.presentationml.slide+xml"/>
  <Default Extension="tiff" ContentType="image/tiff"/>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theme/themeOverride1.xml" ContentType="application/vnd.openxmlformats-officedocument.themeOverride+xml"/>
  <Override PartName="/ppt/notesSlides/notesSlide64.xml" ContentType="application/vnd.openxmlformats-officedocument.presentationml.notesSlide+xml"/>
  <Override PartName="/ppt/slides/slide15.xml" ContentType="application/vnd.openxmlformats-officedocument.presentationml.slide+xml"/>
  <Override PartName="/ppt/notesSlides/notesSlide49.xml" ContentType="application/vnd.openxmlformats-officedocument.presentationml.notesSlide+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notesSlides/notesSlide92.xml" ContentType="application/vnd.openxmlformats-officedocument.presentationml.notesSlide+xml"/>
  <Override PartName="/ppt/slides/slide30.xml" ContentType="application/vnd.openxmlformats-officedocument.presentationml.slide+xml"/>
  <Override PartName="/ppt/slideLayouts/slideLayout23.xml" ContentType="application/vnd.openxmlformats-officedocument.presentationml.slideLayout+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charts/chart2.xml" ContentType="application/vnd.openxmlformats-officedocument.drawingml.chart+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slideLayouts/slideLayout32.xml" ContentType="application/vnd.openxmlformats-officedocument.presentationml.slideLayout+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86.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notesSlides/notesSlide87.xml" ContentType="application/vnd.openxmlformats-officedocument.presentationml.notesSlide+xml"/>
  <Override PartName="/ppt/notesSlides/notesSlide57.xml" ContentType="application/vnd.openxmlformats-officedocument.presentationml.notesSlide+xml"/>
  <Override PartName="/ppt/notesSlides/notesSlide99.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notesSlides/notesSlide97.xml" ContentType="application/vnd.openxmlformats-officedocument.presentationml.notesSlide+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notesSlides/notesSlide43.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notesSlides/notesSlide18.xml" ContentType="application/vnd.openxmlformats-officedocument.presentationml.notesSlide+xml"/>
  <Override PartName="/ppt/notesSlides/notesSlide79.xml" ContentType="application/vnd.openxmlformats-officedocument.presentationml.notesSlide+xml"/>
  <Override PartName="/ppt/slides/slide27.xml" ContentType="application/vnd.openxmlformats-officedocument.presentationml.slide+xml"/>
  <Override PartName="/ppt/notesSlides/notesSlide94.xml" ContentType="application/vnd.openxmlformats-officedocument.presentationml.notesSlide+xml"/>
  <Override PartName="/ppt/notesSlides/notesSlide101.xml" ContentType="application/vnd.openxmlformats-officedocument.presentationml.notesSlide+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notesSlides/notesSlide77.xml" ContentType="application/vnd.openxmlformats-officedocument.presentationml.notes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slideLayouts/slideLayout33.xml" ContentType="application/vnd.openxmlformats-officedocument.presentationml.slideLayout+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Masters/slideMaster3.xml" ContentType="application/vnd.openxmlformats-officedocument.presentationml.slideMaster+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s/slide63.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Layouts/slideLayout28.xml" ContentType="application/vnd.openxmlformats-officedocument.presentationml.slideLayout+xml"/>
  <Override PartName="/ppt/slides/slide106.xml" ContentType="application/vnd.openxmlformats-officedocument.presentationml.slide+xml"/>
  <Override PartName="/ppt/notesSlides/notesSlide12.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notesSlides/notesSlide89.xml" ContentType="application/vnd.openxmlformats-officedocument.presentationml.notesSlide+xml"/>
  <Override PartName="/ppt/slides/slide4.xml" ContentType="application/vnd.openxmlformats-officedocument.presentationml.slide+xml"/>
  <Override PartName="/ppt/notesSlides/notesSlide67.xml" ContentType="application/vnd.openxmlformats-officedocument.presentationml.notesSlide+xml"/>
  <Override PartName="/ppt/notesSlides/notesSlide72.xml" ContentType="application/vnd.openxmlformats-officedocument.presentationml.notesSlide+xml"/>
  <Override PartName="/ppt/notesSlides/notesSlide54.xml" ContentType="application/vnd.openxmlformats-officedocument.presentationml.notesSlide+xml"/>
  <Override PartName="/ppt/notesSlides/notesSlide81.xml" ContentType="application/vnd.openxmlformats-officedocument.presentationml.notesSlide+xml"/>
  <Override PartName="/ppt/slides/slide72.xml" ContentType="application/vnd.openxmlformats-officedocument.presentationml.slide+xml"/>
  <Override PartName="/ppt/slides/slide98.xml" ContentType="application/vnd.openxmlformats-officedocument.presentationml.slide+xml"/>
  <Override PartName="/ppt/notesSlides/notesSlide70.xml" ContentType="application/vnd.openxmlformats-officedocument.presentationml.notesSlide+xml"/>
  <Override PartName="/ppt/slides/slide8.xml" ContentType="application/vnd.openxmlformats-officedocument.presentationml.slide+xml"/>
  <Override PartName="/ppt/slides/slide102.xml" ContentType="application/vnd.openxmlformats-officedocument.presentationml.slide+xml"/>
  <Override PartName="/ppt/slideLayouts/slideLayout31.xml" ContentType="application/vnd.openxmlformats-officedocument.presentationml.slideLayout+xml"/>
  <Override PartName="/ppt/notesSlides/notesSlide82.xml" ContentType="application/vnd.openxmlformats-officedocument.presentationml.notesSlide+xml"/>
  <Override PartName="/ppt/notesSlides/notesSlide68.xml" ContentType="application/vnd.openxmlformats-officedocument.presentationml.notesSlide+xml"/>
  <Override PartName="/ppt/notesSlides/notesSlide85.xml" ContentType="application/vnd.openxmlformats-officedocument.presentationml.notesSlide+xml"/>
  <Override PartName="/ppt/slides/slide60.xml" ContentType="application/vnd.openxmlformats-officedocument.presentationml.slide+xml"/>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notesSlides/notesSlide100.xml" ContentType="application/vnd.openxmlformats-officedocument.presentationml.notes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4710" r:id="rId1"/>
    <p:sldMasterId id="2147484370" r:id="rId2"/>
    <p:sldMasterId id="2147484394" r:id="rId3"/>
  </p:sldMasterIdLst>
  <p:notesMasterIdLst>
    <p:notesMasterId r:id="rId110"/>
  </p:notesMasterIdLst>
  <p:handoutMasterIdLst>
    <p:handoutMasterId r:id="rId111"/>
  </p:handoutMasterIdLst>
  <p:sldIdLst>
    <p:sldId id="1389" r:id="rId4"/>
    <p:sldId id="2222" r:id="rId5"/>
    <p:sldId id="2185" r:id="rId6"/>
    <p:sldId id="1995" r:id="rId7"/>
    <p:sldId id="2187" r:id="rId8"/>
    <p:sldId id="1611" r:id="rId9"/>
    <p:sldId id="2193" r:id="rId10"/>
    <p:sldId id="2186" r:id="rId11"/>
    <p:sldId id="2259" r:id="rId12"/>
    <p:sldId id="2223" r:id="rId13"/>
    <p:sldId id="2243" r:id="rId14"/>
    <p:sldId id="2244" r:id="rId15"/>
    <p:sldId id="2195" r:id="rId16"/>
    <p:sldId id="2236" r:id="rId17"/>
    <p:sldId id="2162" r:id="rId18"/>
    <p:sldId id="2215" r:id="rId19"/>
    <p:sldId id="2119" r:id="rId20"/>
    <p:sldId id="2121" r:id="rId21"/>
    <p:sldId id="2043" r:id="rId22"/>
    <p:sldId id="2045" r:id="rId23"/>
    <p:sldId id="2275" r:id="rId24"/>
    <p:sldId id="2044" r:id="rId25"/>
    <p:sldId id="2057" r:id="rId26"/>
    <p:sldId id="2210" r:id="rId27"/>
    <p:sldId id="2004" r:id="rId28"/>
    <p:sldId id="2158" r:id="rId29"/>
    <p:sldId id="2008" r:id="rId30"/>
    <p:sldId id="2164" r:id="rId31"/>
    <p:sldId id="2170" r:id="rId32"/>
    <p:sldId id="2165" r:id="rId33"/>
    <p:sldId id="2013" r:id="rId34"/>
    <p:sldId id="2178" r:id="rId35"/>
    <p:sldId id="2081" r:id="rId36"/>
    <p:sldId id="2274" r:id="rId37"/>
    <p:sldId id="2015" r:id="rId38"/>
    <p:sldId id="2245" r:id="rId39"/>
    <p:sldId id="2254" r:id="rId40"/>
    <p:sldId id="1999" r:id="rId41"/>
    <p:sldId id="2230" r:id="rId42"/>
    <p:sldId id="2270" r:id="rId43"/>
    <p:sldId id="2221" r:id="rId44"/>
    <p:sldId id="2224" r:id="rId45"/>
    <p:sldId id="2099" r:id="rId46"/>
    <p:sldId id="2066" r:id="rId47"/>
    <p:sldId id="2167" r:id="rId48"/>
    <p:sldId id="2050" r:id="rId49"/>
    <p:sldId id="2052" r:id="rId50"/>
    <p:sldId id="2049" r:id="rId51"/>
    <p:sldId id="2054" r:id="rId52"/>
    <p:sldId id="2168" r:id="rId53"/>
    <p:sldId id="2055" r:id="rId54"/>
    <p:sldId id="2056" r:id="rId55"/>
    <p:sldId id="2261" r:id="rId56"/>
    <p:sldId id="2219" r:id="rId57"/>
    <p:sldId id="2262" r:id="rId58"/>
    <p:sldId id="2107" r:id="rId59"/>
    <p:sldId id="2159" r:id="rId60"/>
    <p:sldId id="2272" r:id="rId61"/>
    <p:sldId id="2257" r:id="rId62"/>
    <p:sldId id="2220" r:id="rId63"/>
    <p:sldId id="2225" r:id="rId64"/>
    <p:sldId id="2173" r:id="rId65"/>
    <p:sldId id="2070" r:id="rId66"/>
    <p:sldId id="1613" r:id="rId67"/>
    <p:sldId id="1889" r:id="rId68"/>
    <p:sldId id="1890" r:id="rId69"/>
    <p:sldId id="1891" r:id="rId70"/>
    <p:sldId id="1952" r:id="rId71"/>
    <p:sldId id="1892" r:id="rId72"/>
    <p:sldId id="1946" r:id="rId73"/>
    <p:sldId id="1947" r:id="rId74"/>
    <p:sldId id="2117" r:id="rId75"/>
    <p:sldId id="2206" r:id="rId76"/>
    <p:sldId id="2207" r:id="rId77"/>
    <p:sldId id="2208" r:id="rId78"/>
    <p:sldId id="1948" r:id="rId79"/>
    <p:sldId id="1950" r:id="rId80"/>
    <p:sldId id="1894" r:id="rId81"/>
    <p:sldId id="2116" r:id="rId82"/>
    <p:sldId id="1963" r:id="rId83"/>
    <p:sldId id="1962" r:id="rId84"/>
    <p:sldId id="1897" r:id="rId85"/>
    <p:sldId id="1918" r:id="rId86"/>
    <p:sldId id="1921" r:id="rId87"/>
    <p:sldId id="2234" r:id="rId88"/>
    <p:sldId id="1924" r:id="rId89"/>
    <p:sldId id="1923" r:id="rId90"/>
    <p:sldId id="2217" r:id="rId91"/>
    <p:sldId id="2218" r:id="rId92"/>
    <p:sldId id="2196" r:id="rId93"/>
    <p:sldId id="2197" r:id="rId94"/>
    <p:sldId id="2199" r:id="rId95"/>
    <p:sldId id="2266" r:id="rId96"/>
    <p:sldId id="2267" r:id="rId97"/>
    <p:sldId id="2268" r:id="rId98"/>
    <p:sldId id="2271" r:id="rId99"/>
    <p:sldId id="2269" r:id="rId100"/>
    <p:sldId id="2273" r:id="rId101"/>
    <p:sldId id="1972" r:id="rId102"/>
    <p:sldId id="2142" r:id="rId103"/>
    <p:sldId id="2265" r:id="rId104"/>
    <p:sldId id="2264" r:id="rId105"/>
    <p:sldId id="2226" r:id="rId106"/>
    <p:sldId id="2177" r:id="rId107"/>
    <p:sldId id="2036" r:id="rId108"/>
    <p:sldId id="1771" r:id="rId109"/>
  </p:sldIdLst>
  <p:sldSz cx="9144000" cy="6858000" type="screen4x3"/>
  <p:notesSz cx="6997700" cy="9283700"/>
  <p:defaultTextStyle>
    <a:defPPr>
      <a:defRPr lang="en-US"/>
    </a:defPPr>
    <a:lvl1pPr algn="l" rtl="0" eaLnBrk="0" fontAlgn="base" hangingPunct="0">
      <a:spcBef>
        <a:spcPct val="0"/>
      </a:spcBef>
      <a:spcAft>
        <a:spcPct val="0"/>
      </a:spcAft>
      <a:defRPr b="1" kern="1200">
        <a:solidFill>
          <a:schemeClr val="tx1"/>
        </a:solidFill>
        <a:latin typeface="Neutra Text" pitchFamily="50" charset="0"/>
        <a:ea typeface="+mn-ea"/>
        <a:cs typeface="+mn-cs"/>
      </a:defRPr>
    </a:lvl1pPr>
    <a:lvl2pPr marL="457200" algn="l" rtl="0" eaLnBrk="0" fontAlgn="base" hangingPunct="0">
      <a:spcBef>
        <a:spcPct val="0"/>
      </a:spcBef>
      <a:spcAft>
        <a:spcPct val="0"/>
      </a:spcAft>
      <a:defRPr b="1" kern="1200">
        <a:solidFill>
          <a:schemeClr val="tx1"/>
        </a:solidFill>
        <a:latin typeface="Neutra Text" pitchFamily="50" charset="0"/>
        <a:ea typeface="+mn-ea"/>
        <a:cs typeface="+mn-cs"/>
      </a:defRPr>
    </a:lvl2pPr>
    <a:lvl3pPr marL="914400" algn="l" rtl="0" eaLnBrk="0" fontAlgn="base" hangingPunct="0">
      <a:spcBef>
        <a:spcPct val="0"/>
      </a:spcBef>
      <a:spcAft>
        <a:spcPct val="0"/>
      </a:spcAft>
      <a:defRPr b="1" kern="1200">
        <a:solidFill>
          <a:schemeClr val="tx1"/>
        </a:solidFill>
        <a:latin typeface="Neutra Text" pitchFamily="50" charset="0"/>
        <a:ea typeface="+mn-ea"/>
        <a:cs typeface="+mn-cs"/>
      </a:defRPr>
    </a:lvl3pPr>
    <a:lvl4pPr marL="1371600" algn="l" rtl="0" eaLnBrk="0" fontAlgn="base" hangingPunct="0">
      <a:spcBef>
        <a:spcPct val="0"/>
      </a:spcBef>
      <a:spcAft>
        <a:spcPct val="0"/>
      </a:spcAft>
      <a:defRPr b="1" kern="1200">
        <a:solidFill>
          <a:schemeClr val="tx1"/>
        </a:solidFill>
        <a:latin typeface="Neutra Text" pitchFamily="50" charset="0"/>
        <a:ea typeface="+mn-ea"/>
        <a:cs typeface="+mn-cs"/>
      </a:defRPr>
    </a:lvl4pPr>
    <a:lvl5pPr marL="1828800" algn="l" rtl="0" eaLnBrk="0" fontAlgn="base" hangingPunct="0">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Bjoern Hartmann" initials="HCIG"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useTimings="0">
    <p:present/>
    <p:sldAll/>
    <p:penClr>
      <a:prstClr val="red"/>
    </p:penClr>
  </p:showPr>
  <p:clrMru>
    <a:srgbClr val="0E1A23"/>
    <a:srgbClr val="0D1A22"/>
    <a:srgbClr val="0C1820"/>
    <a:srgbClr val="E7E7E7"/>
    <a:srgbClr val="C3FFD1"/>
    <a:srgbClr val="FFFFFF"/>
    <a:srgbClr val="B4E7BF"/>
    <a:srgbClr val="010000"/>
    <a:srgbClr val="9F0000"/>
    <a:srgbClr val="B9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21197" autoAdjust="0"/>
    <p:restoredTop sz="69750" autoAdjust="0"/>
  </p:normalViewPr>
  <p:slideViewPr>
    <p:cSldViewPr snapToGrid="0">
      <p:cViewPr>
        <p:scale>
          <a:sx n="75" d="100"/>
          <a:sy n="75" d="100"/>
        </p:scale>
        <p:origin x="-2984" y="-848"/>
      </p:cViewPr>
      <p:guideLst>
        <p:guide orient="horz" pos="2160"/>
        <p:guide pos="2880"/>
        <p:guide pos="432"/>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25" d="100"/>
        <a:sy n="25" d="100"/>
      </p:scale>
      <p:origin x="0" y="0"/>
    </p:cViewPr>
  </p:sorterViewPr>
  <p:notesViewPr>
    <p:cSldViewPr>
      <p:cViewPr varScale="1">
        <p:scale>
          <a:sx n="59" d="100"/>
          <a:sy n="59" d="100"/>
        </p:scale>
        <p:origin x="-2484" y="-84"/>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1.xml"/><Relationship Id="rId60" Type="http://schemas.openxmlformats.org/officeDocument/2006/relationships/slide" Target="slides/slide57.xml"/><Relationship Id="rId70" Type="http://schemas.openxmlformats.org/officeDocument/2006/relationships/slide" Target="slides/slide67.xml"/><Relationship Id="rId94" Type="http://schemas.openxmlformats.org/officeDocument/2006/relationships/slide" Target="slides/slide91.xml"/><Relationship Id="rId7" Type="http://schemas.openxmlformats.org/officeDocument/2006/relationships/slide" Target="slides/slide4.xml"/><Relationship Id="rId74" Type="http://schemas.openxmlformats.org/officeDocument/2006/relationships/slide" Target="slides/slide71.xml"/><Relationship Id="rId102" Type="http://schemas.openxmlformats.org/officeDocument/2006/relationships/slide" Target="slides/slide99.xml"/><Relationship Id="rId25" Type="http://schemas.openxmlformats.org/officeDocument/2006/relationships/slide" Target="slides/slide22.xml"/><Relationship Id="rId106" Type="http://schemas.openxmlformats.org/officeDocument/2006/relationships/slide" Target="slides/slide103.xml"/><Relationship Id="rId116" Type="http://schemas.openxmlformats.org/officeDocument/2006/relationships/theme" Target="theme/theme1.xml"/><Relationship Id="rId96" Type="http://schemas.openxmlformats.org/officeDocument/2006/relationships/slide" Target="slides/slide93.xml"/><Relationship Id="rId10" Type="http://schemas.openxmlformats.org/officeDocument/2006/relationships/slide" Target="slides/slide7.xml"/><Relationship Id="rId50" Type="http://schemas.openxmlformats.org/officeDocument/2006/relationships/slide" Target="slides/slide47.xml"/><Relationship Id="rId17" Type="http://schemas.openxmlformats.org/officeDocument/2006/relationships/slide" Target="slides/slide14.xml"/><Relationship Id="rId107" Type="http://schemas.openxmlformats.org/officeDocument/2006/relationships/slide" Target="slides/slide104.xml"/><Relationship Id="rId71" Type="http://schemas.openxmlformats.org/officeDocument/2006/relationships/slide" Target="slides/slide68.xml"/><Relationship Id="rId4" Type="http://schemas.openxmlformats.org/officeDocument/2006/relationships/slide" Target="slides/slide1.xml"/><Relationship Id="rId28" Type="http://schemas.openxmlformats.org/officeDocument/2006/relationships/slide" Target="slides/slide25.xml"/><Relationship Id="rId89" Type="http://schemas.openxmlformats.org/officeDocument/2006/relationships/slide" Target="slides/slide86.xml"/><Relationship Id="rId114" Type="http://schemas.openxmlformats.org/officeDocument/2006/relationships/presProps" Target="presProps.xml"/><Relationship Id="rId88" Type="http://schemas.openxmlformats.org/officeDocument/2006/relationships/slide" Target="slides/slide85.xml"/><Relationship Id="rId82" Type="http://schemas.openxmlformats.org/officeDocument/2006/relationships/slide" Target="slides/slide79.xml"/><Relationship Id="rId69" Type="http://schemas.openxmlformats.org/officeDocument/2006/relationships/slide" Target="slides/slide66.xml"/><Relationship Id="rId38" Type="http://schemas.openxmlformats.org/officeDocument/2006/relationships/slide" Target="slides/slide35.xml"/><Relationship Id="rId20" Type="http://schemas.openxmlformats.org/officeDocument/2006/relationships/slide" Target="slides/slide17.xml"/><Relationship Id="rId2" Type="http://schemas.openxmlformats.org/officeDocument/2006/relationships/slideMaster" Target="slideMasters/slideMaster2.xml"/><Relationship Id="rId72" Type="http://schemas.openxmlformats.org/officeDocument/2006/relationships/slide" Target="slides/slide69.xml"/><Relationship Id="rId35" Type="http://schemas.openxmlformats.org/officeDocument/2006/relationships/slide" Target="slides/slide32.xml"/><Relationship Id="rId75" Type="http://schemas.openxmlformats.org/officeDocument/2006/relationships/slide" Target="slides/slide72.xml"/><Relationship Id="rId80" Type="http://schemas.openxmlformats.org/officeDocument/2006/relationships/slide" Target="slides/slide77.xml"/><Relationship Id="rId31" Type="http://schemas.openxmlformats.org/officeDocument/2006/relationships/slide" Target="slides/slide28.xml"/><Relationship Id="rId62" Type="http://schemas.openxmlformats.org/officeDocument/2006/relationships/slide" Target="slides/slide59.xml"/><Relationship Id="rId79" Type="http://schemas.openxmlformats.org/officeDocument/2006/relationships/slide" Target="slides/slide76.xml"/><Relationship Id="rId97" Type="http://schemas.openxmlformats.org/officeDocument/2006/relationships/slide" Target="slides/slide94.xml"/><Relationship Id="rId111" Type="http://schemas.openxmlformats.org/officeDocument/2006/relationships/handoutMaster" Target="handoutMasters/handoutMaster1.xml"/><Relationship Id="rId98" Type="http://schemas.openxmlformats.org/officeDocument/2006/relationships/slide" Target="slides/slide95.xml"/><Relationship Id="rId1" Type="http://schemas.openxmlformats.org/officeDocument/2006/relationships/slideMaster" Target="slideMasters/slideMaster1.xml"/><Relationship Id="rId24" Type="http://schemas.openxmlformats.org/officeDocument/2006/relationships/slide" Target="slides/slide21.xml"/><Relationship Id="rId47" Type="http://schemas.openxmlformats.org/officeDocument/2006/relationships/slide" Target="slides/slide44.xml"/><Relationship Id="rId56" Type="http://schemas.openxmlformats.org/officeDocument/2006/relationships/slide" Target="slides/slide53.xml"/><Relationship Id="rId48" Type="http://schemas.openxmlformats.org/officeDocument/2006/relationships/slide" Target="slides/slide45.xml"/><Relationship Id="rId32" Type="http://schemas.openxmlformats.org/officeDocument/2006/relationships/slide" Target="slides/slide29.xml"/><Relationship Id="rId13" Type="http://schemas.openxmlformats.org/officeDocument/2006/relationships/slide" Target="slides/slide10.xml"/><Relationship Id="rId52" Type="http://schemas.openxmlformats.org/officeDocument/2006/relationships/slide" Target="slides/slide49.xml"/><Relationship Id="rId54" Type="http://schemas.openxmlformats.org/officeDocument/2006/relationships/slide" Target="slides/slide51.xml"/><Relationship Id="rId101" Type="http://schemas.openxmlformats.org/officeDocument/2006/relationships/slide" Target="slides/slide98.xml"/><Relationship Id="rId23" Type="http://schemas.openxmlformats.org/officeDocument/2006/relationships/slide" Target="slides/slide20.xml"/><Relationship Id="rId61" Type="http://schemas.openxmlformats.org/officeDocument/2006/relationships/slide" Target="slides/slide58.xml"/><Relationship Id="rId53" Type="http://schemas.openxmlformats.org/officeDocument/2006/relationships/slide" Target="slides/slide50.xml"/><Relationship Id="rId84" Type="http://schemas.openxmlformats.org/officeDocument/2006/relationships/slide" Target="slides/slide81.xml"/><Relationship Id="rId30" Type="http://schemas.openxmlformats.org/officeDocument/2006/relationships/slide" Target="slides/slide27.xml"/><Relationship Id="rId29" Type="http://schemas.openxmlformats.org/officeDocument/2006/relationships/slide" Target="slides/slide26.xml"/><Relationship Id="rId83" Type="http://schemas.openxmlformats.org/officeDocument/2006/relationships/slide" Target="slides/slide80.xml"/><Relationship Id="rId41" Type="http://schemas.openxmlformats.org/officeDocument/2006/relationships/slide" Target="slides/slide38.xml"/><Relationship Id="rId5" Type="http://schemas.openxmlformats.org/officeDocument/2006/relationships/slide" Target="slides/slide2.xml"/><Relationship Id="rId22" Type="http://schemas.openxmlformats.org/officeDocument/2006/relationships/slide" Target="slides/slide19.xml"/><Relationship Id="rId95" Type="http://schemas.openxmlformats.org/officeDocument/2006/relationships/slide" Target="slides/slide92.xml"/><Relationship Id="rId39" Type="http://schemas.openxmlformats.org/officeDocument/2006/relationships/slide" Target="slides/slide36.xml"/><Relationship Id="rId43" Type="http://schemas.openxmlformats.org/officeDocument/2006/relationships/slide" Target="slides/slide40.xml"/><Relationship Id="rId104" Type="http://schemas.openxmlformats.org/officeDocument/2006/relationships/slide" Target="slides/slide101.xml"/><Relationship Id="rId90" Type="http://schemas.openxmlformats.org/officeDocument/2006/relationships/slide" Target="slides/slide87.xml"/><Relationship Id="rId77" Type="http://schemas.openxmlformats.org/officeDocument/2006/relationships/slide" Target="slides/slide74.xml"/><Relationship Id="rId63" Type="http://schemas.openxmlformats.org/officeDocument/2006/relationships/slide" Target="slides/slide60.xml"/><Relationship Id="rId85" Type="http://schemas.openxmlformats.org/officeDocument/2006/relationships/slide" Target="slides/slide82.xml"/><Relationship Id="rId105" Type="http://schemas.openxmlformats.org/officeDocument/2006/relationships/slide" Target="slides/slide102.xml"/><Relationship Id="rId9" Type="http://schemas.openxmlformats.org/officeDocument/2006/relationships/slide" Target="slides/slide6.xml"/><Relationship Id="rId18" Type="http://schemas.openxmlformats.org/officeDocument/2006/relationships/slide" Target="slides/slide15.xml"/><Relationship Id="rId27" Type="http://schemas.openxmlformats.org/officeDocument/2006/relationships/slide" Target="slides/slide24.xml"/><Relationship Id="rId99" Type="http://schemas.openxmlformats.org/officeDocument/2006/relationships/slide" Target="slides/slide96.xml"/><Relationship Id="rId14" Type="http://schemas.openxmlformats.org/officeDocument/2006/relationships/slide" Target="slides/slide11.xml"/><Relationship Id="rId103" Type="http://schemas.openxmlformats.org/officeDocument/2006/relationships/slide" Target="slides/slide100.xml"/><Relationship Id="rId92" Type="http://schemas.openxmlformats.org/officeDocument/2006/relationships/slide" Target="slides/slide89.xml"/><Relationship Id="rId45" Type="http://schemas.openxmlformats.org/officeDocument/2006/relationships/slide" Target="slides/slide42.xml"/><Relationship Id="rId58" Type="http://schemas.openxmlformats.org/officeDocument/2006/relationships/slide" Target="slides/slide55.xml"/><Relationship Id="rId42" Type="http://schemas.openxmlformats.org/officeDocument/2006/relationships/slide" Target="slides/slide39.xml"/><Relationship Id="rId73" Type="http://schemas.openxmlformats.org/officeDocument/2006/relationships/slide" Target="slides/slide70.xml"/><Relationship Id="rId87" Type="http://schemas.openxmlformats.org/officeDocument/2006/relationships/slide" Target="slides/slide84.xml"/><Relationship Id="rId6" Type="http://schemas.openxmlformats.org/officeDocument/2006/relationships/slide" Target="slides/slide3.xml"/><Relationship Id="rId49" Type="http://schemas.openxmlformats.org/officeDocument/2006/relationships/slide" Target="slides/slide46.xml"/><Relationship Id="rId44" Type="http://schemas.openxmlformats.org/officeDocument/2006/relationships/slide" Target="slides/slide41.xml"/><Relationship Id="rId117" Type="http://schemas.openxmlformats.org/officeDocument/2006/relationships/tableStyles" Target="tableStyles.xml"/><Relationship Id="rId112" Type="http://schemas.openxmlformats.org/officeDocument/2006/relationships/printerSettings" Target="printerSettings/printerSettings1.bin"/><Relationship Id="rId19" Type="http://schemas.openxmlformats.org/officeDocument/2006/relationships/slide" Target="slides/slide16.xml"/><Relationship Id="rId57" Type="http://schemas.openxmlformats.org/officeDocument/2006/relationships/slide" Target="slides/slide54.xml"/><Relationship Id="rId109" Type="http://schemas.openxmlformats.org/officeDocument/2006/relationships/slide" Target="slides/slide106.xml"/><Relationship Id="rId46" Type="http://schemas.openxmlformats.org/officeDocument/2006/relationships/slide" Target="slides/slide43.xml"/><Relationship Id="rId86" Type="http://schemas.openxmlformats.org/officeDocument/2006/relationships/slide" Target="slides/slide83.xml"/><Relationship Id="rId59" Type="http://schemas.openxmlformats.org/officeDocument/2006/relationships/slide" Target="slides/slide56.xml"/><Relationship Id="rId51" Type="http://schemas.openxmlformats.org/officeDocument/2006/relationships/slide" Target="slides/slide48.xml"/><Relationship Id="rId66" Type="http://schemas.openxmlformats.org/officeDocument/2006/relationships/slide" Target="slides/slide63.xml"/><Relationship Id="rId55" Type="http://schemas.openxmlformats.org/officeDocument/2006/relationships/slide" Target="slides/slide52.xml"/><Relationship Id="rId34" Type="http://schemas.openxmlformats.org/officeDocument/2006/relationships/slide" Target="slides/slide31.xml"/><Relationship Id="rId81" Type="http://schemas.openxmlformats.org/officeDocument/2006/relationships/slide" Target="slides/slide78.xml"/><Relationship Id="rId40" Type="http://schemas.openxmlformats.org/officeDocument/2006/relationships/slide" Target="slides/slide37.xml"/><Relationship Id="rId36" Type="http://schemas.openxmlformats.org/officeDocument/2006/relationships/slide" Target="slides/slide33.xml"/><Relationship Id="rId76" Type="http://schemas.openxmlformats.org/officeDocument/2006/relationships/slide" Target="slides/slide73.xml"/><Relationship Id="rId8" Type="http://schemas.openxmlformats.org/officeDocument/2006/relationships/slide" Target="slides/slide5.xml"/><Relationship Id="rId65" Type="http://schemas.openxmlformats.org/officeDocument/2006/relationships/slide" Target="slides/slide62.xml"/><Relationship Id="rId67" Type="http://schemas.openxmlformats.org/officeDocument/2006/relationships/slide" Target="slides/slide64.xml"/><Relationship Id="rId37" Type="http://schemas.openxmlformats.org/officeDocument/2006/relationships/slide" Target="slides/slide34.xml"/><Relationship Id="rId110" Type="http://schemas.openxmlformats.org/officeDocument/2006/relationships/notesMaster" Target="notesMasters/notesMaster1.xml"/><Relationship Id="rId113" Type="http://schemas.openxmlformats.org/officeDocument/2006/relationships/commentAuthors" Target="commentAuthors.xml"/><Relationship Id="rId12" Type="http://schemas.openxmlformats.org/officeDocument/2006/relationships/slide" Target="slides/slide9.xml"/><Relationship Id="rId108" Type="http://schemas.openxmlformats.org/officeDocument/2006/relationships/slide" Target="slides/slide105.xml"/><Relationship Id="rId3" Type="http://schemas.openxmlformats.org/officeDocument/2006/relationships/slideMaster" Target="slideMasters/slideMaster3.xml"/><Relationship Id="rId26" Type="http://schemas.openxmlformats.org/officeDocument/2006/relationships/slide" Target="slides/slide23.xml"/><Relationship Id="rId100" Type="http://schemas.openxmlformats.org/officeDocument/2006/relationships/slide" Target="slides/slide97.xml"/><Relationship Id="rId11" Type="http://schemas.openxmlformats.org/officeDocument/2006/relationships/slide" Target="slides/slide8.xml"/><Relationship Id="rId68" Type="http://schemas.openxmlformats.org/officeDocument/2006/relationships/slide" Target="slides/slide65.xml"/><Relationship Id="rId115" Type="http://schemas.openxmlformats.org/officeDocument/2006/relationships/viewProps" Target="viewProps.xml"/><Relationship Id="rId16" Type="http://schemas.openxmlformats.org/officeDocument/2006/relationships/slide" Target="slides/slide13.xml"/><Relationship Id="rId33" Type="http://schemas.openxmlformats.org/officeDocument/2006/relationships/slide" Target="slides/slide30.xml"/><Relationship Id="rId91" Type="http://schemas.openxmlformats.org/officeDocument/2006/relationships/slide" Target="slides/slide88.xml"/><Relationship Id="rId93" Type="http://schemas.openxmlformats.org/officeDocument/2006/relationships/slide" Target="slides/slide90.xml"/><Relationship Id="rId78" Type="http://schemas.openxmlformats.org/officeDocument/2006/relationships/slide" Target="slides/slide75.xml"/><Relationship Id="rId15" Type="http://schemas.openxmlformats.org/officeDocument/2006/relationships/slide" Target="slides/slide12.xml"/><Relationship Id="rId21"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a:t>Mean Parameter Changes </a:t>
            </a:r>
            <a:br>
              <a:rPr lang="en-US"/>
            </a:br>
            <a:r>
              <a:rPr lang="en-US"/>
              <a:t>Tested per Minute</a:t>
            </a:r>
          </a:p>
        </c:rich>
      </c:tx>
      <c:layout/>
    </c:title>
    <c:plotArea>
      <c:layout/>
      <c:barChart>
        <c:barDir val="col"/>
        <c:grouping val="clustered"/>
        <c:ser>
          <c:idx val="0"/>
          <c:order val="0"/>
          <c:tx>
            <c:v>Control</c:v>
          </c:tx>
          <c:spPr>
            <a:solidFill>
              <a:schemeClr val="accent6">
                <a:lumMod val="50000"/>
              </a:schemeClr>
            </a:solidFill>
          </c:spPr>
          <c:dLbls>
            <c:numFmt formatCode="#,##0.00" sourceLinked="0"/>
            <c:dLblPos val="outEnd"/>
            <c:showVal val="1"/>
          </c:dLbls>
          <c:errBars>
            <c:errBarType val="both"/>
            <c:errValType val="cust"/>
            <c:plus>
              <c:numRef>
                <c:f>Sheet3!$B$4</c:f>
                <c:numCache>
                  <c:formatCode>General</c:formatCode>
                  <c:ptCount val="1"/>
                  <c:pt idx="0">
                    <c:v>0.156041280128953</c:v>
                  </c:pt>
                </c:numCache>
              </c:numRef>
            </c:plus>
            <c:minus>
              <c:numRef>
                <c:f>Sheet3!$B$4</c:f>
                <c:numCache>
                  <c:formatCode>General</c:formatCode>
                  <c:ptCount val="1"/>
                  <c:pt idx="0">
                    <c:v>0.156041280128953</c:v>
                  </c:pt>
                </c:numCache>
              </c:numRef>
            </c:minus>
          </c:errBars>
          <c:val>
            <c:numRef>
              <c:f>Sheet3!$B$2</c:f>
              <c:numCache>
                <c:formatCode>General</c:formatCode>
                <c:ptCount val="1"/>
                <c:pt idx="0">
                  <c:v>2.59710170424947</c:v>
                </c:pt>
              </c:numCache>
            </c:numRef>
          </c:val>
        </c:ser>
        <c:ser>
          <c:idx val="1"/>
          <c:order val="1"/>
          <c:tx>
            <c:v>Juxtapose</c:v>
          </c:tx>
          <c:dLbls>
            <c:dLbl>
              <c:idx val="0"/>
              <c:layout>
                <c:manualLayout>
                  <c:x val="0.00935678270479348"/>
                  <c:y val="-0.135251068998379"/>
                </c:manualLayout>
              </c:layout>
              <c:dLblPos val="outEnd"/>
              <c:showVal val="1"/>
            </c:dLbl>
            <c:numFmt formatCode="#,##0.00" sourceLinked="0"/>
            <c:dLblPos val="outEnd"/>
            <c:showVal val="1"/>
          </c:dLbls>
          <c:errBars>
            <c:errBarType val="both"/>
            <c:errValType val="cust"/>
            <c:plus>
              <c:numRef>
                <c:f>Sheet3!$C$4</c:f>
                <c:numCache>
                  <c:formatCode>General</c:formatCode>
                  <c:ptCount val="1"/>
                  <c:pt idx="0">
                    <c:v>13.45497181278265</c:v>
                  </c:pt>
                </c:numCache>
              </c:numRef>
            </c:plus>
            <c:minus>
              <c:numRef>
                <c:f>Sheet3!$C$4</c:f>
                <c:numCache>
                  <c:formatCode>General</c:formatCode>
                  <c:ptCount val="1"/>
                  <c:pt idx="0">
                    <c:v>13.45497181278265</c:v>
                  </c:pt>
                </c:numCache>
              </c:numRef>
            </c:minus>
          </c:errBars>
          <c:val>
            <c:numRef>
              <c:f>Sheet3!$C$2</c:f>
              <c:numCache>
                <c:formatCode>General</c:formatCode>
                <c:ptCount val="1"/>
                <c:pt idx="0">
                  <c:v>64.26042687042325</c:v>
                </c:pt>
              </c:numCache>
            </c:numRef>
          </c:val>
        </c:ser>
        <c:axId val="516961112"/>
        <c:axId val="517783128"/>
      </c:barChart>
      <c:catAx>
        <c:axId val="516961112"/>
        <c:scaling>
          <c:orientation val="minMax"/>
        </c:scaling>
        <c:delete val="1"/>
        <c:axPos val="b"/>
        <c:tickLblPos val="nextTo"/>
        <c:crossAx val="517783128"/>
        <c:crosses val="autoZero"/>
        <c:auto val="1"/>
        <c:lblAlgn val="ctr"/>
        <c:lblOffset val="100"/>
      </c:catAx>
      <c:valAx>
        <c:axId val="517783128"/>
        <c:scaling>
          <c:orientation val="minMax"/>
        </c:scaling>
        <c:axPos val="l"/>
        <c:majorGridlines/>
        <c:title>
          <c:tx>
            <c:rich>
              <a:bodyPr rot="-5400000" vert="horz"/>
              <a:lstStyle/>
              <a:p>
                <a:pPr>
                  <a:defRPr/>
                </a:pPr>
                <a:r>
                  <a:rPr lang="en-US"/>
                  <a:t>Changes/minute</a:t>
                </a:r>
              </a:p>
            </c:rich>
          </c:tx>
          <c:layout/>
        </c:title>
        <c:numFmt formatCode="General" sourceLinked="1"/>
        <c:tickLblPos val="nextTo"/>
        <c:crossAx val="516961112"/>
        <c:crosses val="autoZero"/>
        <c:crossBetween val="between"/>
      </c:valAx>
    </c:plotArea>
    <c:legend>
      <c:legendPos val="r"/>
      <c:layout/>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a:t>Tree Matching Task:</a:t>
            </a:r>
            <a:br>
              <a:rPr lang="en-US"/>
            </a:br>
            <a:r>
              <a:rPr lang="en-US"/>
              <a:t>Mean Completion Times by Tree</a:t>
            </a:r>
          </a:p>
        </c:rich>
      </c:tx>
      <c:layout/>
    </c:title>
    <c:plotArea>
      <c:layout/>
      <c:barChart>
        <c:barDir val="col"/>
        <c:grouping val="clustered"/>
        <c:ser>
          <c:idx val="0"/>
          <c:order val="0"/>
          <c:tx>
            <c:strRef>
              <c:f>Sheet2!$M$38</c:f>
              <c:strCache>
                <c:ptCount val="1"/>
                <c:pt idx="0">
                  <c:v>Control</c:v>
                </c:pt>
              </c:strCache>
            </c:strRef>
          </c:tx>
          <c:spPr>
            <a:solidFill>
              <a:srgbClr val="37749A"/>
            </a:solidFill>
          </c:spPr>
          <c:errBars>
            <c:errBarType val="both"/>
            <c:errValType val="cust"/>
            <c:plus>
              <c:numRef>
                <c:f>Sheet2!$Q$39:$Q$42</c:f>
                <c:numCache>
                  <c:formatCode>General</c:formatCode>
                  <c:ptCount val="4"/>
                  <c:pt idx="0">
                    <c:v>21.43923097967834</c:v>
                  </c:pt>
                  <c:pt idx="1">
                    <c:v>19.44465079255589</c:v>
                  </c:pt>
                  <c:pt idx="2">
                    <c:v>52.06258105087581</c:v>
                  </c:pt>
                  <c:pt idx="3">
                    <c:v>36.66438490300334</c:v>
                  </c:pt>
                </c:numCache>
              </c:numRef>
            </c:plus>
            <c:minus>
              <c:numRef>
                <c:f>Sheet2!$Q$39:$Q$42</c:f>
                <c:numCache>
                  <c:formatCode>General</c:formatCode>
                  <c:ptCount val="4"/>
                  <c:pt idx="0">
                    <c:v>21.43923097967834</c:v>
                  </c:pt>
                  <c:pt idx="1">
                    <c:v>19.44465079255589</c:v>
                  </c:pt>
                  <c:pt idx="2">
                    <c:v>52.06258105087581</c:v>
                  </c:pt>
                  <c:pt idx="3">
                    <c:v>36.66438490300334</c:v>
                  </c:pt>
                </c:numCache>
              </c:numRef>
            </c:minus>
          </c:errBars>
          <c:cat>
            <c:strRef>
              <c:f>Sheet2!$L$39:$L$42</c:f>
              <c:strCache>
                <c:ptCount val="4"/>
                <c:pt idx="0">
                  <c:v>Tree 1</c:v>
                </c:pt>
                <c:pt idx="1">
                  <c:v>Tree 2</c:v>
                </c:pt>
                <c:pt idx="2">
                  <c:v>Tree 3</c:v>
                </c:pt>
                <c:pt idx="3">
                  <c:v>Tree 4</c:v>
                </c:pt>
              </c:strCache>
            </c:strRef>
          </c:cat>
          <c:val>
            <c:numRef>
              <c:f>Sheet2!$M$39:$M$42</c:f>
              <c:numCache>
                <c:formatCode>General</c:formatCode>
                <c:ptCount val="4"/>
                <c:pt idx="0">
                  <c:v>153.375</c:v>
                </c:pt>
                <c:pt idx="1">
                  <c:v>198.1666666666666</c:v>
                </c:pt>
                <c:pt idx="2">
                  <c:v>325.888888888889</c:v>
                </c:pt>
                <c:pt idx="3">
                  <c:v>302.4615384615302</c:v>
                </c:pt>
              </c:numCache>
            </c:numRef>
          </c:val>
        </c:ser>
        <c:ser>
          <c:idx val="1"/>
          <c:order val="1"/>
          <c:tx>
            <c:strRef>
              <c:f>Sheet2!$N$38</c:f>
              <c:strCache>
                <c:ptCount val="1"/>
                <c:pt idx="0">
                  <c:v>Juxtapose</c:v>
                </c:pt>
              </c:strCache>
            </c:strRef>
          </c:tx>
          <c:errBars>
            <c:errBarType val="both"/>
            <c:errValType val="cust"/>
            <c:plus>
              <c:numRef>
                <c:f>Sheet2!$R$39:$R$42</c:f>
                <c:numCache>
                  <c:formatCode>General</c:formatCode>
                  <c:ptCount val="4"/>
                  <c:pt idx="0">
                    <c:v>42.0095227299716</c:v>
                  </c:pt>
                  <c:pt idx="1">
                    <c:v>16.61604053408342</c:v>
                  </c:pt>
                  <c:pt idx="2">
                    <c:v>19.76528944049813</c:v>
                  </c:pt>
                  <c:pt idx="3">
                    <c:v>24.14415043028022</c:v>
                  </c:pt>
                </c:numCache>
              </c:numRef>
            </c:plus>
            <c:minus>
              <c:numRef>
                <c:f>Sheet2!$R$39:$R$42</c:f>
                <c:numCache>
                  <c:formatCode>General</c:formatCode>
                  <c:ptCount val="4"/>
                  <c:pt idx="0">
                    <c:v>42.0095227299716</c:v>
                  </c:pt>
                  <c:pt idx="1">
                    <c:v>16.61604053408342</c:v>
                  </c:pt>
                  <c:pt idx="2">
                    <c:v>19.76528944049813</c:v>
                  </c:pt>
                  <c:pt idx="3">
                    <c:v>24.14415043028022</c:v>
                  </c:pt>
                </c:numCache>
              </c:numRef>
            </c:minus>
          </c:errBars>
          <c:cat>
            <c:strRef>
              <c:f>Sheet2!$L$39:$L$42</c:f>
              <c:strCache>
                <c:ptCount val="4"/>
                <c:pt idx="0">
                  <c:v>Tree 1</c:v>
                </c:pt>
                <c:pt idx="1">
                  <c:v>Tree 2</c:v>
                </c:pt>
                <c:pt idx="2">
                  <c:v>Tree 3</c:v>
                </c:pt>
                <c:pt idx="3">
                  <c:v>Tree 4</c:v>
                </c:pt>
              </c:strCache>
            </c:strRef>
          </c:cat>
          <c:val>
            <c:numRef>
              <c:f>Sheet2!$N$39:$N$42</c:f>
              <c:numCache>
                <c:formatCode>General</c:formatCode>
                <c:ptCount val="4"/>
                <c:pt idx="0">
                  <c:v>172.0</c:v>
                </c:pt>
                <c:pt idx="1">
                  <c:v>166.75</c:v>
                </c:pt>
                <c:pt idx="2">
                  <c:v>160.0</c:v>
                </c:pt>
                <c:pt idx="3">
                  <c:v>132.8</c:v>
                </c:pt>
              </c:numCache>
            </c:numRef>
          </c:val>
        </c:ser>
        <c:axId val="517122744"/>
        <c:axId val="517125800"/>
      </c:barChart>
      <c:catAx>
        <c:axId val="517122744"/>
        <c:scaling>
          <c:orientation val="minMax"/>
        </c:scaling>
        <c:axPos val="b"/>
        <c:tickLblPos val="nextTo"/>
        <c:crossAx val="517125800"/>
        <c:crosses val="autoZero"/>
        <c:auto val="1"/>
        <c:lblAlgn val="ctr"/>
        <c:lblOffset val="100"/>
      </c:catAx>
      <c:valAx>
        <c:axId val="517125800"/>
        <c:scaling>
          <c:orientation val="minMax"/>
        </c:scaling>
        <c:axPos val="l"/>
        <c:majorGridlines/>
        <c:title>
          <c:tx>
            <c:rich>
              <a:bodyPr rot="-5400000" vert="horz"/>
              <a:lstStyle/>
              <a:p>
                <a:pPr>
                  <a:defRPr/>
                </a:pPr>
                <a:r>
                  <a:rPr lang="en-US"/>
                  <a:t>seconds</a:t>
                </a:r>
              </a:p>
            </c:rich>
          </c:tx>
          <c:layout/>
        </c:title>
        <c:numFmt formatCode="General" sourceLinked="1"/>
        <c:tickLblPos val="nextTo"/>
        <c:crossAx val="517122744"/>
        <c:crosses val="autoZero"/>
        <c:crossBetween val="between"/>
      </c:valAx>
    </c:plotArea>
    <c:legend>
      <c:legendPos val="r"/>
      <c:layout/>
    </c:legend>
    <c:plotVisOnly val="1"/>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D30B5A3C-9585-418B-B4C4-EF16093D8B0D}"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8499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00074" y="4410065"/>
            <a:ext cx="5597553" cy="4176744"/>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B9D79B93-1C06-49B4-A3F5-6DF022B153A0}"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96F06C-6C1A-4C9E-9A53-4592C605E6BD}" type="slidenum">
              <a:rPr lang="ko-KR" altLang="en-US">
                <a:cs typeface="맑은 고딕"/>
              </a:rPr>
              <a:pPr fontAlgn="base">
                <a:spcBef>
                  <a:spcPct val="0"/>
                </a:spcBef>
                <a:spcAft>
                  <a:spcPct val="0"/>
                </a:spcAft>
              </a:pPr>
              <a:t>1</a:t>
            </a:fld>
            <a:endParaRPr lang="en-US" altLang="ko-KR">
              <a:cs typeface="맑은 고딕"/>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defRPr/>
            </a:pPr>
            <a:r>
              <a:rPr lang="en-US" dirty="0" smtClean="0"/>
              <a:t>* </a:t>
            </a:r>
            <a:r>
              <a:rPr lang="en-US" dirty="0" err="1" smtClean="0"/>
              <a:t>Diss</a:t>
            </a:r>
            <a:r>
              <a:rPr lang="en-US" baseline="0" dirty="0" smtClean="0"/>
              <a:t> research: new prototyping tools for  the design of physically embodied user interfaces </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smtClean="0"/>
              <a:t>Base level: rapid authoring</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a:t>
            </a:fld>
            <a:endParaRPr lang="en-US" altLang="ko-K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final word</a:t>
            </a:r>
            <a:r>
              <a:rPr lang="en-US" baseline="0" dirty="0" smtClean="0"/>
              <a:t> on impact=-</a:t>
            </a:r>
            <a:endParaRPr lang="en-US" dirty="0" smtClean="0"/>
          </a:p>
          <a:p>
            <a:r>
              <a:rPr lang="en-US" dirty="0" smtClean="0"/>
              <a:t>It’s been fun to see this work taken up by others. </a:t>
            </a:r>
          </a:p>
          <a:p>
            <a:r>
              <a:rPr lang="en-US" dirty="0" smtClean="0"/>
              <a:t>Like this </a:t>
            </a:r>
            <a:r>
              <a:rPr lang="en-US" dirty="0" err="1" smtClean="0"/>
              <a:t>german</a:t>
            </a:r>
            <a:r>
              <a:rPr lang="en-US" dirty="0" smtClean="0"/>
              <a:t> group that took </a:t>
            </a:r>
            <a:r>
              <a:rPr lang="en-US" dirty="0" err="1" smtClean="0"/>
              <a:t>d.tools</a:t>
            </a:r>
            <a:r>
              <a:rPr lang="en-US" dirty="0" smtClean="0"/>
              <a:t>, extended it without our knowledge, and </a:t>
            </a:r>
            <a:r>
              <a:rPr lang="en-US" dirty="0" err="1" smtClean="0"/>
              <a:t>pubished</a:t>
            </a:r>
            <a:r>
              <a:rPr lang="en-US" dirty="0" smtClean="0"/>
              <a:t> a follow-on paper. Also, this work has made it into trade books like X and Y.”</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104</a:t>
            </a:fld>
            <a:endParaRPr lang="en-US" altLang="ko-K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And of course, the work that I shared today isn't mine alone.</a:t>
            </a:r>
            <a:r>
              <a:rPr lang="en-US" sz="1200" kern="1200" baseline="0" dirty="0" smtClean="0">
                <a:solidFill>
                  <a:schemeClr val="tx1"/>
                </a:solidFill>
                <a:latin typeface="Neutra Text" pitchFamily="50" charset="0"/>
                <a:ea typeface="+mn-ea"/>
                <a:cs typeface="+mn-cs"/>
              </a:rPr>
              <a:t> I’ve been fortunate to work with a </a:t>
            </a:r>
            <a:r>
              <a:rPr lang="en-US" sz="1200" kern="1200" dirty="0" smtClean="0">
                <a:solidFill>
                  <a:schemeClr val="tx1"/>
                </a:solidFill>
                <a:latin typeface="Neutra Text" pitchFamily="50" charset="0"/>
                <a:ea typeface="+mn-ea"/>
                <a:cs typeface="+mn-cs"/>
              </a:rPr>
              <a:t>truly fantastic group undergraduate,</a:t>
            </a:r>
            <a:r>
              <a:rPr lang="en-US" sz="1200" kern="1200" baseline="0" dirty="0" smtClean="0">
                <a:solidFill>
                  <a:schemeClr val="tx1"/>
                </a:solidFill>
                <a:latin typeface="Neutra Text" pitchFamily="50" charset="0"/>
                <a:ea typeface="+mn-ea"/>
                <a:cs typeface="+mn-cs"/>
              </a:rPr>
              <a:t> graduate and industry researchers and </a:t>
            </a:r>
            <a:r>
              <a:rPr lang="en-US" sz="1200" kern="1200" dirty="0" smtClean="0">
                <a:solidFill>
                  <a:schemeClr val="tx1"/>
                </a:solidFill>
                <a:latin typeface="Neutra Text" pitchFamily="50" charset="0"/>
                <a:ea typeface="+mn-ea"/>
                <a:cs typeface="+mn-cs"/>
              </a:rPr>
              <a:t>I'd like to thank all of my collaborators on the work I presented today, whose names are listed here,</a:t>
            </a:r>
            <a:r>
              <a:rPr lang="en-US" sz="1200" kern="1200" baseline="0" dirty="0" smtClean="0">
                <a:solidFill>
                  <a:schemeClr val="tx1"/>
                </a:solidFill>
                <a:latin typeface="Neutra Text" pitchFamily="50" charset="0"/>
                <a:ea typeface="+mn-ea"/>
                <a:cs typeface="+mn-cs"/>
              </a:rPr>
              <a:t> as well as my co-conspirators at </a:t>
            </a:r>
            <a:r>
              <a:rPr lang="en-US" sz="1200" kern="1200" baseline="0" dirty="0" err="1" smtClean="0">
                <a:solidFill>
                  <a:schemeClr val="tx1"/>
                </a:solidFill>
                <a:latin typeface="Neutra Text" pitchFamily="50" charset="0"/>
                <a:ea typeface="+mn-ea"/>
                <a:cs typeface="+mn-cs"/>
              </a:rPr>
              <a:t>stanford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105</a:t>
            </a:fld>
            <a:endParaRPr lang="en-US" altLang="ko-K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7376FFD-88F6-48A2-9437-8A25597DA2CB}" type="slidenum">
              <a:rPr lang="ko-KR" altLang="en-US" smtClean="0">
                <a:ea typeface="굴림" charset="-127"/>
              </a:rPr>
              <a:pPr/>
              <a:t>106</a:t>
            </a:fld>
            <a:endParaRPr lang="en-US" altLang="ko-KR" smtClean="0">
              <a:ea typeface="굴림" charset="-127"/>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r>
              <a:rPr lang="en-US" sz="1200" kern="1200" dirty="0" smtClean="0">
                <a:solidFill>
                  <a:schemeClr val="tx1"/>
                </a:solidFill>
                <a:latin typeface="Neutra Text" pitchFamily="50" charset="0"/>
                <a:ea typeface="+mn-ea"/>
                <a:cs typeface="+mn-cs"/>
              </a:rPr>
              <a:t>What’s next? One thing is clear: I will start as an assistant professor somewhere later on this year. It’s not yet clear where that place</a:t>
            </a:r>
            <a:r>
              <a:rPr lang="en-US" sz="1200" kern="1200" baseline="0" dirty="0" smtClean="0">
                <a:solidFill>
                  <a:schemeClr val="tx1"/>
                </a:solidFill>
                <a:latin typeface="Neutra Text" pitchFamily="50" charset="0"/>
                <a:ea typeface="+mn-ea"/>
                <a:cs typeface="+mn-cs"/>
              </a:rPr>
              <a:t> will be, but you can keep track of my whereabouts, and find out about other projects I did not talk about today, on my website.</a:t>
            </a:r>
          </a:p>
          <a:p>
            <a:r>
              <a:rPr lang="en-US" sz="1200" kern="1200" baseline="0" dirty="0" smtClean="0">
                <a:solidFill>
                  <a:schemeClr val="tx1"/>
                </a:solidFill>
                <a:latin typeface="Neutra Text" pitchFamily="50" charset="0"/>
                <a:ea typeface="+mn-ea"/>
                <a:cs typeface="+mn-cs"/>
              </a:rPr>
              <a:t>Thank you.</a:t>
            </a:r>
            <a:endParaRPr lang="en-US" sz="1200" kern="1200" dirty="0" smtClean="0">
              <a:solidFill>
                <a:schemeClr val="tx1"/>
              </a:solidFill>
              <a:latin typeface="Neutra Text" pitchFamily="50"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a:t>
            </a:r>
            <a:r>
              <a:rPr lang="en-US" baseline="0" dirty="0" smtClean="0"/>
              <a:t> course in research, there is an existing lineage in focusing specifically on rapid authoring, going back to </a:t>
            </a:r>
            <a:r>
              <a:rPr lang="en-US" baseline="0" dirty="0" err="1" smtClean="0"/>
              <a:t>Arkinson’s</a:t>
            </a:r>
            <a:r>
              <a:rPr lang="en-US" baseline="0" dirty="0" smtClean="0"/>
              <a:t> </a:t>
            </a:r>
            <a:r>
              <a:rPr lang="en-US" baseline="0" dirty="0" err="1" smtClean="0"/>
              <a:t>Hypercard</a:t>
            </a:r>
            <a:r>
              <a:rPr lang="en-US" baseline="0" dirty="0" smtClean="0"/>
              <a:t> on the Apple Macintosh. </a:t>
            </a:r>
          </a:p>
          <a:p>
            <a:endParaRPr lang="en-US" baseline="0" dirty="0" smtClean="0"/>
          </a:p>
          <a:p>
            <a:r>
              <a:rPr lang="en-US" baseline="0" dirty="0" smtClean="0"/>
              <a:t>Work such as Denim for prototyping the information architecture of web sites were an important inspiration for my own research.</a:t>
            </a:r>
          </a:p>
          <a:p>
            <a:endParaRPr lang="en-US" baseline="0" dirty="0" smtClean="0"/>
          </a:p>
          <a:p>
            <a:r>
              <a:rPr lang="en-US" baseline="0" dirty="0" smtClean="0"/>
              <a:t>What these tools have left unaddressed though is what happens when the user interface moves beyond software alone into the realm of ubiquitous computing hardware.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a:t>
            </a:fld>
            <a:endParaRPr lang="en-US" altLang="ko-K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t>
            </a:r>
            <a:r>
              <a:rPr lang="en-US" baseline="0" dirty="0" smtClean="0"/>
              <a:t>computation moves beyond desktop PCs and pervades . All of these devices have user interfaces as well – so how might we prototype them?</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12</a:t>
            </a:fld>
            <a:endParaRPr lang="en-US" altLang="ko-K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also existing work in hardware toolkits that abstract sensing</a:t>
            </a:r>
            <a:r>
              <a:rPr lang="en-US" baseline="0" dirty="0" smtClean="0"/>
              <a:t> and actuation into software.</a:t>
            </a:r>
            <a:endParaRPr lang="en-US" dirty="0" smtClean="0"/>
          </a:p>
          <a:p>
            <a:r>
              <a:rPr lang="en-US" dirty="0" smtClean="0"/>
              <a:t>Projects such as </a:t>
            </a:r>
            <a:r>
              <a:rPr lang="en-US" dirty="0" err="1" smtClean="0"/>
              <a:t>Phidgets</a:t>
            </a:r>
            <a:r>
              <a:rPr lang="en-US" baseline="0" dirty="0" smtClean="0"/>
              <a:t> and the Bug enable </a:t>
            </a:r>
            <a:r>
              <a:rPr lang="en-US" dirty="0" smtClean="0"/>
              <a:t>Programmers to extend their knowledge of event-based</a:t>
            </a:r>
            <a:r>
              <a:rPr lang="en-US" baseline="0" dirty="0" smtClean="0"/>
              <a:t> programming into the physical world.</a:t>
            </a:r>
          </a:p>
          <a:p>
            <a:r>
              <a:rPr lang="en-US" baseline="0" dirty="0" smtClean="0"/>
              <a:t>However, these toolkits primarily target accomplished developers.</a:t>
            </a:r>
          </a:p>
          <a:p>
            <a:endParaRPr lang="en-US" baseline="0" dirty="0" smtClean="0"/>
          </a:p>
          <a:p>
            <a:r>
              <a:rPr lang="en-US" baseline="0" dirty="0" smtClean="0"/>
              <a:t>As our fieldwork revealed, this restriction limits their success with interaction designers.</a:t>
            </a:r>
          </a:p>
          <a:p>
            <a:endParaRPr lang="en-US" baseline="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13</a:t>
            </a:fld>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During my fieldwork, </a:t>
            </a:r>
          </a:p>
          <a:p>
            <a:r>
              <a:rPr lang="en-US" baseline="0" dirty="0" smtClean="0">
                <a:ea typeface="굴림" pitchFamily="34" charset="-127"/>
              </a:rPr>
              <a:t>I interviewed 11 designers and observed at 3 bay area design firms. To get a first-hand view of design team </a:t>
            </a:r>
            <a:r>
              <a:rPr lang="en-US" baseline="0" dirty="0" err="1" smtClean="0">
                <a:ea typeface="굴림" pitchFamily="34" charset="-127"/>
              </a:rPr>
              <a:t>practive</a:t>
            </a:r>
            <a:r>
              <a:rPr lang="en-US" baseline="0" dirty="0" smtClean="0">
                <a:ea typeface="굴림" pitchFamily="34" charset="-127"/>
              </a:rPr>
              <a:t>, I</a:t>
            </a:r>
            <a:r>
              <a:rPr lang="en-US" altLang="ko-KR" dirty="0" smtClean="0">
                <a:ea typeface="굴림" pitchFamily="34" charset="-127"/>
              </a:rPr>
              <a:t> served as a technical consultant for one of the design companies in the design of a surgical device.</a:t>
            </a:r>
          </a:p>
          <a:p>
            <a:r>
              <a:rPr lang="en-US" dirty="0" smtClean="0">
                <a:ea typeface="굴림" pitchFamily="34" charset="-127"/>
              </a:rPr>
              <a:t>(I</a:t>
            </a:r>
            <a:r>
              <a:rPr lang="en-US" baseline="0" dirty="0" smtClean="0">
                <a:ea typeface="굴림" pitchFamily="34" charset="-127"/>
              </a:rPr>
              <a:t> cannot show you actual images so here’s a </a:t>
            </a:r>
            <a:r>
              <a:rPr lang="en-US" baseline="0" dirty="0" err="1" smtClean="0">
                <a:ea typeface="굴림" pitchFamily="34" charset="-127"/>
              </a:rPr>
              <a:t>standin</a:t>
            </a:r>
            <a:r>
              <a:rPr lang="en-US" baseline="0" dirty="0" smtClean="0">
                <a:ea typeface="굴림" pitchFamily="34" charset="-127"/>
              </a:rPr>
              <a:t>)</a:t>
            </a:r>
          </a:p>
          <a:p>
            <a:endParaRPr lang="en-US" dirty="0" smtClean="0">
              <a:ea typeface="굴림" pitchFamily="34" charset="-127"/>
            </a:endParaRPr>
          </a:p>
          <a:p>
            <a:pPr marL="220005" indent="-220005">
              <a:buFontTx/>
              <a:buNone/>
            </a:pPr>
            <a:r>
              <a:rPr lang="en-US" altLang="ko-KR" dirty="0" smtClean="0">
                <a:ea typeface="굴림" pitchFamily="34" charset="-127"/>
              </a:rPr>
              <a:t>Professional design companies </a:t>
            </a:r>
            <a:r>
              <a:rPr lang="en-US" altLang="ko-KR" b="1" dirty="0" smtClean="0">
                <a:ea typeface="굴림" pitchFamily="34" charset="-127"/>
              </a:rPr>
              <a:t>do</a:t>
            </a:r>
            <a:r>
              <a:rPr lang="en-US" altLang="ko-KR" dirty="0" smtClean="0">
                <a:ea typeface="굴림" pitchFamily="34" charset="-127"/>
              </a:rPr>
              <a:t> have access to resources and expertise to build anything</a:t>
            </a:r>
          </a:p>
          <a:p>
            <a:pPr marL="220005" indent="-220005">
              <a:buFontTx/>
              <a:buNone/>
            </a:pPr>
            <a:r>
              <a:rPr lang="en-US" altLang="ko-KR" dirty="0" err="1" smtClean="0">
                <a:ea typeface="굴림" pitchFamily="34" charset="-127"/>
              </a:rPr>
              <a:t>Nonuniformly</a:t>
            </a:r>
            <a:r>
              <a:rPr lang="en-US" altLang="ko-KR" dirty="0" smtClean="0">
                <a:ea typeface="굴림" pitchFamily="34" charset="-127"/>
              </a:rPr>
              <a:t> </a:t>
            </a:r>
            <a:r>
              <a:rPr lang="en-US" altLang="ko-KR" dirty="0" err="1" smtClean="0">
                <a:ea typeface="굴림" pitchFamily="34" charset="-127"/>
              </a:rPr>
              <a:t>distrib</a:t>
            </a:r>
            <a:r>
              <a:rPr lang="en-US" altLang="ko-KR" dirty="0" smtClean="0">
                <a:ea typeface="굴림" pitchFamily="34" charset="-127"/>
              </a:rPr>
              <a:t> = 1 </a:t>
            </a:r>
            <a:r>
              <a:rPr lang="en-US" altLang="ko-KR" dirty="0" err="1" smtClean="0">
                <a:ea typeface="굴림" pitchFamily="34" charset="-127"/>
              </a:rPr>
              <a:t>ee</a:t>
            </a:r>
            <a:r>
              <a:rPr lang="en-US" altLang="ko-KR" dirty="0" smtClean="0">
                <a:ea typeface="굴림" pitchFamily="34" charset="-127"/>
              </a:rPr>
              <a:t>  or </a:t>
            </a:r>
            <a:r>
              <a:rPr lang="en-US" altLang="ko-KR" dirty="0" err="1" smtClean="0">
                <a:ea typeface="굴림" pitchFamily="34" charset="-127"/>
              </a:rPr>
              <a:t>cs</a:t>
            </a:r>
            <a:r>
              <a:rPr lang="en-US" altLang="ko-KR" dirty="0" smtClean="0">
                <a:ea typeface="굴림" pitchFamily="34" charset="-127"/>
              </a:rPr>
              <a:t> person on staff</a:t>
            </a:r>
          </a:p>
          <a:p>
            <a:pPr marL="220005" indent="-220005">
              <a:buFontTx/>
              <a:buNone/>
            </a:pPr>
            <a:endParaRPr lang="en-US" altLang="ko-KR" dirty="0" smtClean="0">
              <a:ea typeface="굴림" pitchFamily="34" charset="-127"/>
            </a:endParaRPr>
          </a:p>
          <a:p>
            <a:pPr marL="220005" indent="-220005">
              <a:buFontTx/>
              <a:buNone/>
            </a:pPr>
            <a:r>
              <a:rPr lang="en-US" altLang="ko-KR" dirty="0" smtClean="0">
                <a:ea typeface="굴림" pitchFamily="34" charset="-127"/>
              </a:rPr>
              <a:t>This means functional ubiquitous</a:t>
            </a:r>
            <a:r>
              <a:rPr lang="en-US" altLang="ko-KR" baseline="0" dirty="0" smtClean="0">
                <a:ea typeface="굴림" pitchFamily="34" charset="-127"/>
              </a:rPr>
              <a:t> computing </a:t>
            </a:r>
            <a:r>
              <a:rPr lang="en-US" altLang="ko-KR" dirty="0" smtClean="0">
                <a:ea typeface="굴림" pitchFamily="34" charset="-127"/>
              </a:rPr>
              <a:t>prototypes</a:t>
            </a:r>
            <a:r>
              <a:rPr lang="en-US" altLang="ko-KR" baseline="0" dirty="0" smtClean="0">
                <a:ea typeface="굴림" pitchFamily="34" charset="-127"/>
              </a:rPr>
              <a:t> that require coding </a:t>
            </a:r>
            <a:r>
              <a:rPr lang="en-US" altLang="ko-KR" dirty="0" smtClean="0">
                <a:ea typeface="굴림" pitchFamily="34" charset="-127"/>
              </a:rPr>
              <a:t>are generally expensive one-offs used only for presentation.</a:t>
            </a:r>
            <a:r>
              <a:rPr lang="en-US" altLang="ko-KR" baseline="0" dirty="0" smtClean="0">
                <a:ea typeface="굴림" pitchFamily="34" charset="-127"/>
              </a:rPr>
              <a:t> </a:t>
            </a:r>
            <a:r>
              <a:rPr lang="en-US" altLang="ko-KR" dirty="0" smtClean="0">
                <a:ea typeface="굴림" pitchFamily="34" charset="-127"/>
              </a:rPr>
              <a:t>Today’s prototyping tools are not flexible enough to create functional prototypes as tools for design thinking itself.</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14</a:t>
            </a:fld>
            <a:endParaRPr lang="en-US" altLang="ko-K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2DC9C-7C10-6F48-9C8E-DF5F7035CE89}" type="slidenum">
              <a:rPr lang="ko-KR" altLang="en-US"/>
              <a:pPr/>
              <a:t>15</a:t>
            </a:fld>
            <a:endParaRPr lang="en-US" altLang="ko-KR"/>
          </a:p>
        </p:txBody>
      </p:sp>
      <p:sp>
        <p:nvSpPr>
          <p:cNvPr id="2363394" name="Rectangle 2"/>
          <p:cNvSpPr>
            <a:spLocks noGrp="1" noRot="1" noChangeAspect="1" noChangeArrowheads="1" noTextEdit="1"/>
          </p:cNvSpPr>
          <p:nvPr>
            <p:ph type="sldImg"/>
          </p:nvPr>
        </p:nvSpPr>
        <p:spPr>
          <a:ln/>
        </p:spPr>
      </p:sp>
      <p:sp>
        <p:nvSpPr>
          <p:cNvPr id="2363395" name="Rectangle 3"/>
          <p:cNvSpPr>
            <a:spLocks noGrp="1" noChangeArrowheads="1"/>
          </p:cNvSpPr>
          <p:nvPr>
            <p:ph type="body" idx="1"/>
          </p:nvPr>
        </p:nvSpPr>
        <p:spPr/>
        <p:txBody>
          <a:bodyPr/>
          <a:lstStyle/>
          <a:p>
            <a:r>
              <a:rPr lang="en-US" dirty="0" smtClean="0"/>
              <a:t>As</a:t>
            </a:r>
            <a:r>
              <a:rPr lang="en-US" baseline="0" dirty="0" smtClean="0"/>
              <a:t> we set out to address the identified opportunities, we devised the following design principles:</a:t>
            </a:r>
          </a:p>
          <a:p>
            <a:pPr marL="0" marR="0" indent="0" algn="l" defTabSz="914400" rtl="0" eaLnBrk="0" fontAlgn="base" latinLnBrk="0" hangingPunct="0">
              <a:lnSpc>
                <a:spcPct val="100000"/>
              </a:lnSpc>
              <a:spcBef>
                <a:spcPct val="30000"/>
              </a:spcBef>
              <a:spcAft>
                <a:spcPct val="0"/>
              </a:spcAft>
              <a:buClrTx/>
              <a:buSzTx/>
              <a:buFontTx/>
              <a:buChar char="•"/>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Char char="•"/>
              <a:tabLst/>
              <a:defRPr/>
            </a:pPr>
            <a:r>
              <a:rPr lang="en-US" baseline="0" dirty="0" smtClean="0"/>
              <a:t>First, since we learned about the reticence of designers to start in code, leverage their existing practice of creating storyboards – this suggests a control flow paradigm where states or </a:t>
            </a:r>
            <a:r>
              <a:rPr lang="en-US" baseline="0" dirty="0" err="1" smtClean="0"/>
              <a:t>ui</a:t>
            </a:r>
            <a:r>
              <a:rPr lang="en-US" baseline="0" dirty="0" smtClean="0"/>
              <a:t> screens are the level of abstraction</a:t>
            </a:r>
          </a:p>
          <a:p>
            <a:pPr>
              <a:buFontTx/>
              <a:buChar char="•"/>
            </a:pPr>
            <a:endParaRPr lang="en-US" baseline="0" dirty="0" smtClean="0"/>
          </a:p>
          <a:p>
            <a:pPr>
              <a:buFontTx/>
              <a:buChar char="•"/>
            </a:pPr>
            <a:r>
              <a:rPr lang="en-US" baseline="0" dirty="0" smtClean="0"/>
              <a:t>Bridge the gap between physical and digital realms through tight integration between hardware and software</a:t>
            </a:r>
          </a:p>
          <a:p>
            <a:pPr>
              <a:buFontTx/>
              <a:buChar char="•"/>
            </a:pPr>
            <a:endParaRPr lang="en-US" baseline="0" dirty="0" smtClean="0"/>
          </a:p>
          <a:p>
            <a:pPr>
              <a:buFontTx/>
              <a:buChar char="•"/>
            </a:pPr>
            <a:r>
              <a:rPr lang="en-US" baseline="0" dirty="0" smtClean="0"/>
              <a:t>To do that, the final principle is to visualize as much information as possible both about hardware configuration, and about any hardware events that may occur both while you’re building and while you ‘re testing a </a:t>
            </a:r>
            <a:r>
              <a:rPr lang="en-US" baseline="0" dirty="0" err="1" smtClean="0"/>
              <a:t>protoytpe</a:t>
            </a:r>
            <a:r>
              <a:rPr lang="en-US" baseline="0" dirty="0" smtClean="0"/>
              <a:t>, In </a:t>
            </a:r>
            <a:r>
              <a:rPr lang="en-US" baseline="0" dirty="0" err="1" smtClean="0"/>
              <a:t>realtime</a:t>
            </a:r>
            <a:endParaRPr lang="en-US" baseline="0" dirty="0" smtClean="0"/>
          </a:p>
          <a:p>
            <a:pPr>
              <a:buFontTx/>
              <a:buChar char="•"/>
            </a:pPr>
            <a:endParaRPr lang="en-US" baseline="0" dirty="0" smtClean="0"/>
          </a:p>
          <a:p>
            <a:pPr>
              <a:buFontTx/>
              <a:buChar char="•"/>
            </a:pPr>
            <a:r>
              <a:rPr lang="en-US" baseline="0" dirty="0" smtClean="0"/>
              <a:t>Let’s look an example of what you would build with </a:t>
            </a:r>
            <a:r>
              <a:rPr lang="en-US" baseline="0" dirty="0" err="1" smtClean="0"/>
              <a:t>d.tools</a:t>
            </a:r>
            <a:r>
              <a:rPr lang="en-US" baseline="0" dirty="0" smtClean="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mobile text entry problem</a:t>
            </a:r>
          </a:p>
          <a:p>
            <a:r>
              <a:rPr lang="en-US" dirty="0" smtClean="0"/>
              <a:t>In absence of a </a:t>
            </a:r>
            <a:r>
              <a:rPr lang="en-US" dirty="0" err="1" smtClean="0"/>
              <a:t>touchscreen</a:t>
            </a:r>
            <a:r>
              <a:rPr lang="en-US" dirty="0" smtClean="0"/>
              <a:t>,</a:t>
            </a:r>
            <a:r>
              <a:rPr lang="en-US" baseline="0" dirty="0" smtClean="0"/>
              <a:t> </a:t>
            </a:r>
            <a:r>
              <a:rPr lang="en-US" dirty="0" smtClean="0"/>
              <a:t>If buttons &lt; letters,</a:t>
            </a:r>
            <a:r>
              <a:rPr lang="en-US" baseline="0" dirty="0" smtClean="0"/>
              <a:t> we’ll need </a:t>
            </a:r>
          </a:p>
          <a:p>
            <a:r>
              <a:rPr lang="en-US" baseline="0" dirty="0" smtClean="0"/>
              <a:t>UW researchers proposed a new entry method using a combination of buttons and tilt information. How well would such an input technique work?</a:t>
            </a:r>
          </a:p>
          <a:p>
            <a:r>
              <a:rPr lang="en-US" baseline="0" dirty="0" smtClean="0"/>
              <a:t>This is the kind of question that a </a:t>
            </a:r>
            <a:r>
              <a:rPr lang="en-US" baseline="0" dirty="0" err="1" smtClean="0"/>
              <a:t>d.tools</a:t>
            </a:r>
            <a:r>
              <a:rPr lang="en-US" baseline="0" dirty="0" smtClean="0"/>
              <a:t> prototype can answer.</a:t>
            </a:r>
          </a:p>
          <a:p>
            <a:endParaRPr lang="en-US" baseline="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16</a:t>
            </a:fld>
            <a:endParaRPr lang="en-US" altLang="ko-K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Slightly larger than wristwatch, but with same input.</a:t>
            </a:r>
          </a:p>
          <a:p>
            <a:r>
              <a:rPr lang="en-US" dirty="0" smtClean="0"/>
              <a:t>About one afternoon of work</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17</a:t>
            </a:fld>
            <a:endParaRPr lang="en-US" altLang="ko-K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were able to prototype the UW technique of using buttons, followed by tilt to type letters.</a:t>
            </a:r>
          </a:p>
          <a:p>
            <a:r>
              <a:rPr lang="en-US" baseline="0" dirty="0" smtClean="0"/>
              <a:t>More importantly, </a:t>
            </a:r>
            <a:r>
              <a:rPr lang="en-US" baseline="0" dirty="0" err="1" smtClean="0"/>
              <a:t>d.tools</a:t>
            </a:r>
            <a:r>
              <a:rPr lang="en-US" baseline="0" dirty="0" smtClean="0"/>
              <a:t> was rapid enough so we could ask what happened if you reversed the control structure:</a:t>
            </a:r>
          </a:p>
          <a:p>
            <a:r>
              <a:rPr lang="en-US" baseline="0" dirty="0" smtClean="0"/>
              <a:t>First tilt, then use buttons to disambiguate. Because tilting is more error prone, this second technique, actually outperformed the method that was published.</a:t>
            </a:r>
          </a:p>
          <a:p>
            <a:r>
              <a:rPr lang="en-US" baseline="0" dirty="0" smtClean="0"/>
              <a:t>So having a rapid enough tool supported serendipitous discovery of a better solution.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18</a:t>
            </a:fld>
            <a:endParaRPr lang="en-US" altLang="ko-K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20E4B6C-2B0D-234D-BE12-4DE5BF370A4E}" type="slidenum">
              <a:rPr lang="ko-KR" altLang="en-US"/>
              <a:pPr/>
              <a:t>19</a:t>
            </a:fld>
            <a:endParaRPr lang="en-US" altLang="ko-K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dirty="0"/>
              <a:t>As a designer plugs physical components such as sensors into the </a:t>
            </a:r>
            <a:r>
              <a:rPr lang="en-US" dirty="0" err="1"/>
              <a:t>d.tools</a:t>
            </a:r>
            <a:r>
              <a:rPr lang="en-US" dirty="0"/>
              <a:t> hardware interface, virtual counterparts appear in the </a:t>
            </a:r>
            <a:r>
              <a:rPr lang="en-US" dirty="0" err="1"/>
              <a:t>d.tools</a:t>
            </a:r>
            <a:r>
              <a:rPr lang="en-US" dirty="0"/>
              <a:t> authoring environment on the PC.</a:t>
            </a:r>
            <a:endParaRPr lang="en-US" i="1" dirty="0"/>
          </a:p>
          <a:p>
            <a:pPr eaLnBrk="1" hangingPunct="1"/>
            <a:endParaRPr lang="en-US" b="1" dirty="0"/>
          </a:p>
          <a:p>
            <a:pPr eaLnBrk="1" hangingPunct="1"/>
            <a:r>
              <a:rPr lang="en-US" b="1" dirty="0"/>
              <a:t>The DESIGNER </a:t>
            </a:r>
            <a:r>
              <a:rPr lang="en-US" dirty="0"/>
              <a:t>then authors interactions by creating visual states, which encapsulate output, and by linking them through transitions, which get triggered by input events.</a:t>
            </a:r>
            <a:endParaRPr lang="en-US" i="1" dirty="0" smtClean="0"/>
          </a:p>
          <a:p>
            <a:pPr eaLnBrk="1" hangingPunct="1"/>
            <a:endParaRPr lang="en-US" b="1" dirty="0" smtClean="0"/>
          </a:p>
          <a:p>
            <a:pPr eaLnBrk="1" hangingPunct="1"/>
            <a:r>
              <a:rPr lang="en-US" b="1" dirty="0"/>
              <a:t>In </a:t>
            </a:r>
            <a:r>
              <a:rPr lang="en-US" b="1" dirty="0" err="1"/>
              <a:t>d.tools</a:t>
            </a:r>
            <a:r>
              <a:rPr lang="en-US" b="1" dirty="0"/>
              <a:t>, the </a:t>
            </a:r>
            <a:r>
              <a:rPr lang="en-US" dirty="0"/>
              <a:t>interaction model is always live and can be tried out at any point.</a:t>
            </a:r>
            <a:endParaRPr lang="en-US" b="1" dirty="0" smtClean="0"/>
          </a:p>
          <a:p>
            <a:pPr eaLnBrk="1" hangingPunct="1"/>
            <a:r>
              <a:rPr lang="en-US" i="1" dirty="0" smtClean="0"/>
              <a:t>Simulation</a:t>
            </a:r>
          </a:p>
          <a:p>
            <a:pPr eaLnBrk="1" hangingPunct="1"/>
            <a:endParaRPr lang="en-US" i="1" dirty="0" smtClean="0"/>
          </a:p>
          <a:p>
            <a:pPr eaLnBrk="1" hangingPunct="1"/>
            <a:r>
              <a:rPr lang="en-US" dirty="0"/>
              <a:t>To increase the complexity of prototypes, designers with programming knowledge can attach</a:t>
            </a:r>
            <a:r>
              <a:rPr lang="en-US" dirty="0" smtClean="0"/>
              <a:t> code to </a:t>
            </a:r>
            <a:r>
              <a:rPr lang="en-US" dirty="0"/>
              <a:t>visual states.</a:t>
            </a:r>
            <a:endParaRPr lang="en-US" dirty="0" smtClean="0"/>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aseline="0" dirty="0" smtClean="0"/>
              <a:t>In my talk, I will introduce systems that address three important concerns for prototyping new user interfaces: First, how enable a larger group of designers to rapidly create functional ubiquitous computing prototypes.</a:t>
            </a:r>
          </a:p>
          <a:p>
            <a:pPr marL="0" indent="0">
              <a:buNone/>
            </a:pPr>
            <a:endParaRPr lang="en-US" baseline="0" dirty="0" smtClean="0"/>
          </a:p>
          <a:p>
            <a:pPr marL="0" indent="0">
              <a:buNone/>
            </a:pPr>
            <a:r>
              <a:rPr lang="en-US" baseline="0" dirty="0" smtClean="0"/>
              <a:t>Second, I’ll demonstrate how to support iteration in the design process by integrating feedback from users and design team members into the design environment.</a:t>
            </a:r>
          </a:p>
          <a:p>
            <a:pPr marL="0" indent="0">
              <a:buNone/>
            </a:pPr>
            <a:endParaRPr lang="en-US" baseline="0" dirty="0" smtClean="0"/>
          </a:p>
          <a:p>
            <a:pPr marL="0" indent="0">
              <a:buNone/>
            </a:pPr>
            <a:r>
              <a:rPr lang="en-US" baseline="0" dirty="0" smtClean="0"/>
              <a:t>Third, I’ll introduce ways to enable simultaneous exploration of multiple design alternatives in parallel. </a:t>
            </a:r>
          </a:p>
          <a:p>
            <a:pPr marL="0" indent="0">
              <a:buNone/>
            </a:pPr>
            <a:endParaRPr lang="en-US" baseline="0" dirty="0" smtClean="0"/>
          </a:p>
          <a:p>
            <a:pPr marL="0" indent="0">
              <a:buNone/>
            </a:pPr>
            <a:r>
              <a:rPr lang="en-US" baseline="0" dirty="0" smtClean="0"/>
              <a:t>Why focus on prototypes?</a:t>
            </a:r>
          </a:p>
          <a:p>
            <a:pPr marL="0" indent="0">
              <a:buNone/>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a:t>
            </a:fld>
            <a:endParaRPr lang="en-US"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A879140-2CCC-6247-9103-E2A0EB75E928}" type="slidenum">
              <a:rPr lang="ko-KR" altLang="en-US"/>
              <a:pPr/>
              <a:t>20</a:t>
            </a:fld>
            <a:endParaRPr lang="en-US" altLang="ko-K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The </a:t>
            </a:r>
            <a:r>
              <a:rPr lang="en-US" dirty="0" err="1"/>
              <a:t>D.Tools</a:t>
            </a:r>
            <a:r>
              <a:rPr lang="en-US" dirty="0"/>
              <a:t> software has</a:t>
            </a:r>
            <a:r>
              <a:rPr lang="en-US" dirty="0" smtClean="0"/>
              <a:t> three complementary </a:t>
            </a:r>
            <a:r>
              <a:rPr lang="en-US" dirty="0"/>
              <a:t>visual editors</a:t>
            </a:r>
            <a:r>
              <a:rPr lang="en-US" dirty="0" smtClean="0"/>
              <a:t>.</a:t>
            </a:r>
          </a:p>
          <a:p>
            <a:pPr eaLnBrk="1" hangingPunct="1"/>
            <a:r>
              <a:rPr lang="en-US" dirty="0" smtClean="0"/>
              <a:t>Lower-left</a:t>
            </a:r>
            <a:r>
              <a:rPr lang="en-US" baseline="0" dirty="0" smtClean="0"/>
              <a:t> is </a:t>
            </a:r>
            <a:r>
              <a:rPr lang="en-US" baseline="0" dirty="0" err="1" smtClean="0"/>
              <a:t>GUIeditor</a:t>
            </a:r>
            <a:r>
              <a:rPr lang="en-US" baseline="0" dirty="0" smtClean="0"/>
              <a:t> – arrange graphics for a state</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A879140-2CCC-6247-9103-E2A0EB75E928}" type="slidenum">
              <a:rPr lang="ko-KR" altLang="en-US"/>
              <a:pPr/>
              <a:t>21</a:t>
            </a:fld>
            <a:endParaRPr lang="en-US" altLang="ko-K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smtClean="0"/>
              <a:t>Top left is device designer</a:t>
            </a:r>
          </a:p>
          <a:p>
            <a:pPr eaLnBrk="1" hangingPunct="1"/>
            <a:endParaRPr lang="en-US" dirty="0" smtClean="0"/>
          </a:p>
          <a:p>
            <a:pPr eaLnBrk="1" hangingPunct="1"/>
            <a:r>
              <a:rPr lang="en-US" dirty="0" smtClean="0"/>
              <a:t>This </a:t>
            </a:r>
            <a:r>
              <a:rPr lang="en-US" dirty="0"/>
              <a:t>is where the blueprint of the device is being laid out – what inputs and outputs exist. Having such a representation reduces the cognitive friction involved in switching between working with hardware and software.</a:t>
            </a:r>
          </a:p>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A9DEC2E-BB4D-9647-8875-E254BA134C1B}" type="slidenum">
              <a:rPr lang="ko-KR" altLang="en-US"/>
              <a:pPr/>
              <a:t>22</a:t>
            </a:fld>
            <a:endParaRPr lang="en-US" altLang="ko-K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de-DE" dirty="0" err="1" smtClean="0"/>
              <a:t>This</a:t>
            </a:r>
            <a:r>
              <a:rPr lang="de-DE" dirty="0" smtClean="0"/>
              <a:t> </a:t>
            </a:r>
            <a:r>
              <a:rPr lang="de-DE" dirty="0" err="1" smtClean="0"/>
              <a:t>interaction</a:t>
            </a:r>
            <a:r>
              <a:rPr lang="de-DE" dirty="0" smtClean="0"/>
              <a:t> </a:t>
            </a:r>
            <a:r>
              <a:rPr lang="de-DE" dirty="0" err="1" smtClean="0"/>
              <a:t>is</a:t>
            </a:r>
            <a:r>
              <a:rPr lang="de-DE" dirty="0" smtClean="0"/>
              <a:t> </a:t>
            </a:r>
            <a:r>
              <a:rPr lang="de-DE" dirty="0" err="1" smtClean="0"/>
              <a:t>achieved</a:t>
            </a:r>
            <a:r>
              <a:rPr lang="de-DE" baseline="0" dirty="0" smtClean="0"/>
              <a:t> </a:t>
            </a:r>
            <a:r>
              <a:rPr lang="de-DE" baseline="0" dirty="0" err="1" smtClean="0"/>
              <a:t>by</a:t>
            </a:r>
            <a:r>
              <a:rPr lang="de-DE" baseline="0" dirty="0" smtClean="0"/>
              <a:t> </a:t>
            </a:r>
            <a:r>
              <a:rPr lang="de-DE" baseline="0" dirty="0" err="1" smtClean="0"/>
              <a:t>making</a:t>
            </a:r>
            <a:r>
              <a:rPr lang="de-DE" baseline="0" dirty="0" smtClean="0"/>
              <a:t> </a:t>
            </a:r>
            <a:r>
              <a:rPr lang="de-DE" baseline="0" dirty="0" err="1" smtClean="0"/>
              <a:t>individual</a:t>
            </a:r>
            <a:r>
              <a:rPr lang="de-DE" baseline="0" dirty="0" smtClean="0"/>
              <a:t> </a:t>
            </a:r>
            <a:r>
              <a:rPr lang="de-DE" baseline="0" dirty="0" err="1" smtClean="0"/>
              <a:t>components</a:t>
            </a:r>
            <a:r>
              <a:rPr lang="de-DE" baseline="0" dirty="0" smtClean="0"/>
              <a:t> smart  </a:t>
            </a:r>
            <a:r>
              <a:rPr lang="en-US" baseline="0" dirty="0" smtClean="0"/>
              <a:t>–</a:t>
            </a:r>
            <a:r>
              <a:rPr lang="de-DE" baseline="0" dirty="0" smtClean="0"/>
              <a:t> </a:t>
            </a:r>
            <a:r>
              <a:rPr lang="de-DE" baseline="0" dirty="0" err="1" smtClean="0"/>
              <a:t>each</a:t>
            </a:r>
            <a:r>
              <a:rPr lang="de-DE" baseline="0" dirty="0" smtClean="0"/>
              <a:t> </a:t>
            </a:r>
            <a:r>
              <a:rPr lang="de-DE" baseline="0" dirty="0" err="1" smtClean="0"/>
              <a:t>component</a:t>
            </a:r>
            <a:r>
              <a:rPr lang="de-DE" baseline="0" dirty="0" smtClean="0"/>
              <a:t> </a:t>
            </a:r>
            <a:r>
              <a:rPr lang="de-DE" baseline="0" dirty="0" err="1" smtClean="0"/>
              <a:t>is</a:t>
            </a:r>
            <a:r>
              <a:rPr lang="de-DE" baseline="0" dirty="0" smtClean="0"/>
              <a:t> </a:t>
            </a:r>
            <a:r>
              <a:rPr lang="de-DE" baseline="0" dirty="0" err="1" smtClean="0"/>
              <a:t>equipeed</a:t>
            </a:r>
            <a:r>
              <a:rPr lang="de-DE" baseline="0" dirty="0" smtClean="0"/>
              <a:t> </a:t>
            </a:r>
            <a:r>
              <a:rPr lang="de-DE" baseline="0" dirty="0" err="1" smtClean="0"/>
              <a:t>with</a:t>
            </a:r>
            <a:r>
              <a:rPr lang="de-DE" baseline="0" dirty="0" smtClean="0"/>
              <a:t> a </a:t>
            </a:r>
            <a:r>
              <a:rPr lang="de-DE" baseline="0" dirty="0" err="1" smtClean="0"/>
              <a:t>tiny</a:t>
            </a:r>
            <a:r>
              <a:rPr lang="de-DE" baseline="0" dirty="0" smtClean="0"/>
              <a:t> </a:t>
            </a:r>
            <a:r>
              <a:rPr lang="de-DE" baseline="0" dirty="0" err="1" smtClean="0"/>
              <a:t>microcontroller</a:t>
            </a:r>
            <a:r>
              <a:rPr lang="de-DE" baseline="0" dirty="0" smtClean="0"/>
              <a:t> </a:t>
            </a:r>
            <a:r>
              <a:rPr lang="de-DE" baseline="0" dirty="0" err="1" smtClean="0"/>
              <a:t>that</a:t>
            </a:r>
            <a:r>
              <a:rPr lang="de-DE" baseline="0" dirty="0" smtClean="0"/>
              <a:t> </a:t>
            </a:r>
            <a:r>
              <a:rPr lang="de-DE" baseline="0" dirty="0" err="1" smtClean="0"/>
              <a:t>sends</a:t>
            </a:r>
            <a:r>
              <a:rPr lang="de-DE" baseline="0" dirty="0" smtClean="0"/>
              <a:t> i</a:t>
            </a:r>
            <a:r>
              <a:rPr lang="en-US" baseline="0" dirty="0" err="1" smtClean="0"/>
              <a:t>st</a:t>
            </a:r>
            <a:r>
              <a:rPr lang="de-DE" baseline="0" dirty="0" smtClean="0"/>
              <a:t> </a:t>
            </a:r>
            <a:r>
              <a:rPr lang="en-US" baseline="0" dirty="0" smtClean="0"/>
              <a:t>type and a unique ID on a shared bus when plugged in.</a:t>
            </a:r>
          </a:p>
          <a:p>
            <a:pPr eaLnBrk="1" hangingPunct="1"/>
            <a:endParaRPr lang="de-DE" dirty="0" smtClean="0"/>
          </a:p>
          <a:p>
            <a:pPr eaLnBrk="1" hangingPunct="1"/>
            <a:r>
              <a:rPr lang="de-DE" dirty="0" err="1" smtClean="0"/>
              <a:t>The</a:t>
            </a:r>
            <a:r>
              <a:rPr lang="de-DE" dirty="0" smtClean="0"/>
              <a:t> </a:t>
            </a:r>
            <a:r>
              <a:rPr lang="de-DE" dirty="0" err="1"/>
              <a:t>d.tools</a:t>
            </a:r>
            <a:r>
              <a:rPr lang="de-DE" dirty="0"/>
              <a:t> </a:t>
            </a:r>
            <a:r>
              <a:rPr lang="de-DE" dirty="0" err="1"/>
              <a:t>hardware</a:t>
            </a:r>
            <a:r>
              <a:rPr lang="de-DE" dirty="0"/>
              <a:t> </a:t>
            </a:r>
            <a:r>
              <a:rPr lang="de-DE" dirty="0" err="1"/>
              <a:t>we</a:t>
            </a:r>
            <a:r>
              <a:rPr lang="de-DE" dirty="0"/>
              <a:t> </a:t>
            </a:r>
            <a:r>
              <a:rPr lang="de-DE" dirty="0" err="1"/>
              <a:t>designed</a:t>
            </a:r>
            <a:r>
              <a:rPr lang="de-DE" dirty="0"/>
              <a:t> </a:t>
            </a:r>
            <a:r>
              <a:rPr lang="de-DE" dirty="0" err="1"/>
              <a:t>emphasizes</a:t>
            </a:r>
            <a:r>
              <a:rPr lang="de-DE" dirty="0"/>
              <a:t> </a:t>
            </a:r>
            <a:r>
              <a:rPr lang="de-DE" dirty="0" err="1"/>
              <a:t>use</a:t>
            </a:r>
            <a:r>
              <a:rPr lang="de-DE" dirty="0"/>
              <a:t> of </a:t>
            </a:r>
            <a:r>
              <a:rPr lang="de-DE" dirty="0" err="1"/>
              <a:t>established</a:t>
            </a:r>
            <a:r>
              <a:rPr lang="de-DE" dirty="0"/>
              <a:t> and </a:t>
            </a:r>
            <a:r>
              <a:rPr lang="de-DE" dirty="0" err="1"/>
              <a:t>open</a:t>
            </a:r>
            <a:r>
              <a:rPr lang="de-DE" dirty="0"/>
              <a:t> </a:t>
            </a:r>
            <a:r>
              <a:rPr lang="de-DE" dirty="0" err="1"/>
              <a:t>communication</a:t>
            </a:r>
            <a:r>
              <a:rPr lang="de-DE" dirty="0"/>
              <a:t> </a:t>
            </a:r>
            <a:r>
              <a:rPr lang="de-DE" dirty="0" err="1"/>
              <a:t>standards</a:t>
            </a:r>
            <a:r>
              <a:rPr lang="de-DE" dirty="0"/>
              <a:t> – </a:t>
            </a:r>
            <a:r>
              <a:rPr lang="de-DE" dirty="0" err="1"/>
              <a:t>this</a:t>
            </a:r>
            <a:r>
              <a:rPr lang="de-DE" dirty="0"/>
              <a:t> </a:t>
            </a:r>
            <a:r>
              <a:rPr lang="de-DE" dirty="0" err="1"/>
              <a:t>offers</a:t>
            </a:r>
            <a:r>
              <a:rPr lang="de-DE" dirty="0" smtClean="0"/>
              <a:t> </a:t>
            </a:r>
            <a:r>
              <a:rPr lang="de-DE" dirty="0" err="1" smtClean="0"/>
              <a:t>extension</a:t>
            </a:r>
            <a:r>
              <a:rPr lang="de-DE" dirty="0" smtClean="0"/>
              <a:t> </a:t>
            </a:r>
            <a:r>
              <a:rPr lang="de-DE" dirty="0" err="1"/>
              <a:t>points</a:t>
            </a:r>
            <a:r>
              <a:rPr lang="de-DE" dirty="0"/>
              <a:t> to </a:t>
            </a:r>
            <a:r>
              <a:rPr lang="de-DE" dirty="0" err="1"/>
              <a:t>knowledgeable</a:t>
            </a:r>
            <a:r>
              <a:rPr lang="de-DE" dirty="0"/>
              <a:t> </a:t>
            </a:r>
            <a:r>
              <a:rPr lang="de-DE" dirty="0" err="1"/>
              <a:t>users</a:t>
            </a:r>
            <a:r>
              <a:rPr lang="de-DE" dirty="0"/>
              <a:t> </a:t>
            </a:r>
            <a:r>
              <a:rPr lang="de-DE" dirty="0" err="1"/>
              <a:t>that</a:t>
            </a:r>
            <a:r>
              <a:rPr lang="de-DE" dirty="0"/>
              <a:t> </a:t>
            </a:r>
            <a:r>
              <a:rPr lang="de-DE" dirty="0" err="1"/>
              <a:t>want</a:t>
            </a:r>
            <a:r>
              <a:rPr lang="de-DE" dirty="0"/>
              <a:t> to </a:t>
            </a:r>
            <a:r>
              <a:rPr lang="de-DE" dirty="0" err="1"/>
              <a:t>augment</a:t>
            </a:r>
            <a:r>
              <a:rPr lang="de-DE" dirty="0"/>
              <a:t> </a:t>
            </a:r>
            <a:r>
              <a:rPr lang="de-DE" dirty="0" err="1"/>
              <a:t>the</a:t>
            </a:r>
            <a:r>
              <a:rPr lang="de-DE" dirty="0"/>
              <a:t> </a:t>
            </a:r>
            <a:r>
              <a:rPr lang="de-DE" dirty="0" err="1"/>
              <a:t>library</a:t>
            </a:r>
            <a:r>
              <a:rPr lang="de-DE" dirty="0"/>
              <a:t> of </a:t>
            </a:r>
            <a:r>
              <a:rPr lang="de-DE" dirty="0" err="1"/>
              <a:t>supported</a:t>
            </a:r>
            <a:r>
              <a:rPr lang="de-DE" dirty="0"/>
              <a:t> </a:t>
            </a:r>
            <a:r>
              <a:rPr lang="de-DE" dirty="0" err="1"/>
              <a:t>devices</a:t>
            </a:r>
            <a:r>
              <a:rPr lang="de-DE" dirty="0"/>
              <a:t>.</a:t>
            </a:r>
            <a:r>
              <a:rPr lang="de-DE" dirty="0" smtClean="0"/>
              <a:t> </a:t>
            </a:r>
          </a:p>
          <a:p>
            <a:pPr eaLnBrk="1" hangingPunct="1"/>
            <a:endParaRPr lang="de-DE" dirty="0"/>
          </a:p>
          <a:p>
            <a:pPr eaLnBrk="1" hangingPunct="1"/>
            <a:endParaRPr 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A879140-2CCC-6247-9103-E2A0EB75E928}" type="slidenum">
              <a:rPr lang="ko-KR" altLang="en-US"/>
              <a:pPr/>
              <a:t>23</a:t>
            </a:fld>
            <a:endParaRPr lang="en-US" altLang="ko-K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smtClean="0"/>
              <a:t>Designers define their prototype’s behavior by creating</a:t>
            </a:r>
          </a:p>
          <a:p>
            <a:pPr eaLnBrk="1" hangingPunct="1"/>
            <a:r>
              <a:rPr lang="en-US" dirty="0" smtClean="0"/>
              <a:t>interaction graphs in the </a:t>
            </a:r>
            <a:r>
              <a:rPr lang="en-US" i="1" dirty="0" smtClean="0"/>
              <a:t>storyboard editor </a:t>
            </a:r>
            <a:r>
              <a:rPr lang="en-US" dirty="0" smtClean="0"/>
              <a:t> on the right</a:t>
            </a:r>
            <a:r>
              <a:rPr lang="en-US" baseline="0" dirty="0" smtClean="0"/>
              <a:t> w</a:t>
            </a:r>
            <a:r>
              <a:rPr lang="en-US" dirty="0" smtClean="0"/>
              <a:t>here events trigger transitions from one state to another.</a:t>
            </a:r>
          </a:p>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237E3EF-26B5-4DD2-BA91-01AA03D641A9}" type="slidenum">
              <a:rPr lang="ko-KR" altLang="en-US" smtClean="0"/>
              <a:pPr/>
              <a:t>25</a:t>
            </a:fld>
            <a:endParaRPr lang="en-US" altLang="ko-K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dirty="0" smtClean="0"/>
              <a:t>While a designer will</a:t>
            </a:r>
            <a:r>
              <a:rPr lang="en-US" baseline="0" dirty="0" smtClean="0"/>
              <a:t> definitely know how to </a:t>
            </a:r>
            <a:r>
              <a:rPr lang="en-US" dirty="0" smtClean="0"/>
              <a:t>perform the input they would like to recognize,</a:t>
            </a:r>
          </a:p>
          <a:p>
            <a:r>
              <a:rPr lang="en-US" dirty="0" smtClean="0"/>
              <a:t>symbolically specifying how that input should be recognized</a:t>
            </a:r>
            <a:r>
              <a:rPr lang="en-US" baseline="0" dirty="0" smtClean="0"/>
              <a:t> is a very different problem</a:t>
            </a:r>
            <a:r>
              <a:rPr lang="en-US" dirty="0" smtClean="0"/>
              <a:t>. </a:t>
            </a:r>
          </a:p>
          <a:p>
            <a:r>
              <a:rPr lang="en-US" dirty="0" smtClean="0"/>
              <a:t>So the question is:</a:t>
            </a:r>
            <a:r>
              <a:rPr lang="en-US" baseline="0" dirty="0" smtClean="0"/>
              <a:t> can we use </a:t>
            </a:r>
            <a:r>
              <a:rPr lang="en-US" dirty="0" smtClean="0"/>
              <a:t>the performance itself to </a:t>
            </a:r>
            <a:r>
              <a:rPr lang="en-US" b="1" dirty="0" smtClean="0"/>
              <a:t>actually do the work</a:t>
            </a:r>
            <a:r>
              <a:rPr lang="en-US" dirty="0" smtClean="0"/>
              <a:t> of specifying the computation?</a:t>
            </a:r>
          </a:p>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Examples pre-exist (labeled data);</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26</a:t>
            </a:fld>
            <a:endParaRPr lang="en-US" altLang="ko-K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F90B897-1F32-41CC-93C7-C6F732C43E34}" type="slidenum">
              <a:rPr lang="ko-KR" altLang="en-US" smtClean="0"/>
              <a:pPr/>
              <a:t>27</a:t>
            </a:fld>
            <a:endParaRPr lang="en-US" altLang="ko-KR" smtClean="0"/>
          </a:p>
        </p:txBody>
      </p:sp>
      <p:sp>
        <p:nvSpPr>
          <p:cNvPr id="84995"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ln/>
        </p:spPr>
        <p:txBody>
          <a:bodyPr/>
          <a:lstStyle/>
          <a:p>
            <a:pPr>
              <a:defRPr/>
            </a:pPr>
            <a:r>
              <a:rPr lang="en-US" dirty="0" smtClean="0"/>
              <a:t>With Exemplar, an interaction designer first </a:t>
            </a:r>
            <a:r>
              <a:rPr lang="en-US" i="1" dirty="0" smtClean="0"/>
              <a:t>demonstrates</a:t>
            </a:r>
            <a:r>
              <a:rPr lang="en-US" dirty="0" smtClean="0"/>
              <a:t> a sensor-based interaction to the system (</a:t>
            </a:r>
            <a:r>
              <a:rPr lang="en-US" i="1" dirty="0" smtClean="0"/>
              <a:t>e.g.</a:t>
            </a:r>
            <a:r>
              <a:rPr lang="en-US" dirty="0" smtClean="0"/>
              <a:t>, by shaking an accelerometer). </a:t>
            </a:r>
          </a:p>
          <a:p>
            <a:pPr marL="220005" indent="-220005" eaLnBrk="1" hangingPunct="1">
              <a:defRPr/>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Thresholding</a:t>
            </a:r>
            <a:r>
              <a:rPr lang="en-US" baseline="0" dirty="0" smtClean="0"/>
              <a:t> is simple and powerful. since it has a straight forward visual interpretation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28</a:t>
            </a:fld>
            <a:endParaRPr lang="en-US" altLang="ko-K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Thresholding is readily understood by non-experts since it has a straight forward visual interpretation</a:t>
            </a:r>
          </a:p>
          <a:p>
            <a:r>
              <a:rPr lang="en-US" baseline="0" dirty="0" smtClean="0"/>
              <a:t>In real life simple thresholds not enough – noise and oscillation.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29</a:t>
            </a:fld>
            <a:endParaRPr lang="en-US" altLang="ko-K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detect gestures, i.e., signals that vary over time, </a:t>
            </a:r>
            <a:r>
              <a:rPr lang="en-US" dirty="0" smtClean="0"/>
              <a:t>exemplar uses the same control paradigm</a:t>
            </a:r>
            <a:r>
              <a:rPr lang="en-US" baseline="0" dirty="0" smtClean="0"/>
              <a:t> – marking sensor data and interactively adjusting thresholds</a:t>
            </a:r>
          </a:p>
          <a:p>
            <a:r>
              <a:rPr lang="en-US" baseline="0" dirty="0" smtClean="0"/>
              <a:t>However, instead of thresholding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30</a:t>
            </a:fld>
            <a:endParaRPr lang="en-US" altLang="ko-K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Prototypes are</a:t>
            </a:r>
            <a:r>
              <a:rPr lang="en-US" baseline="0" dirty="0" smtClean="0"/>
              <a:t> central to good design, in any domain.</a:t>
            </a:r>
          </a:p>
          <a:p>
            <a:pPr eaLnBrk="1" hangingPunct="1"/>
            <a:r>
              <a:rPr lang="en-US" altLang="ko-KR" dirty="0" smtClean="0">
                <a:ea typeface="굴림" pitchFamily="34" charset="-127"/>
              </a:rPr>
              <a:t>Prototyping is the pivotal activity that structures innovation, collaboration, and creativity in design, whether you are designing</a:t>
            </a:r>
            <a:r>
              <a:rPr lang="en-US" altLang="ko-KR" baseline="0" dirty="0" smtClean="0">
                <a:ea typeface="굴림" pitchFamily="34" charset="-127"/>
              </a:rPr>
              <a:t> furniture, medical devices, or user interfaces</a:t>
            </a:r>
            <a:r>
              <a:rPr lang="en-US" altLang="ko-KR" dirty="0" smtClean="0">
                <a:ea typeface="굴림" pitchFamily="34" charset="-127"/>
              </a:rPr>
              <a:t>.</a:t>
            </a:r>
          </a:p>
          <a:p>
            <a:pPr eaLnBrk="1" hangingPunct="1"/>
            <a:endParaRPr lang="en-US" altLang="ko-KR" dirty="0" smtClean="0">
              <a:ea typeface="굴림" pitchFamily="34" charset="-127"/>
            </a:endParaRPr>
          </a:p>
          <a:p>
            <a:pPr eaLnBrk="1" hangingPunct="1"/>
            <a:r>
              <a:rPr lang="en-US" altLang="ko-KR" dirty="0" smtClean="0">
                <a:ea typeface="굴림" pitchFamily="34" charset="-127"/>
              </a:rPr>
              <a:t>The goal in prototyping is </a:t>
            </a:r>
            <a:r>
              <a:rPr lang="en-US" altLang="ko-KR" i="1" dirty="0" smtClean="0">
                <a:ea typeface="굴림" pitchFamily="34" charset="-127"/>
              </a:rPr>
              <a:t>not</a:t>
            </a:r>
            <a:r>
              <a:rPr lang="en-US" altLang="ko-KR" dirty="0" smtClean="0">
                <a:ea typeface="굴림" pitchFamily="34" charset="-127"/>
              </a:rPr>
              <a:t> the object per se–</a:t>
            </a:r>
          </a:p>
          <a:p>
            <a:pPr eaLnBrk="1" hangingPunct="1"/>
            <a:r>
              <a:rPr lang="en-US" altLang="ko-KR" dirty="0" smtClean="0">
                <a:ea typeface="굴림" pitchFamily="34" charset="-127"/>
              </a:rPr>
              <a:t>Prototypes are cognitive artifacts for reasoning about a design problem .</a:t>
            </a:r>
          </a:p>
          <a:p>
            <a:pPr eaLnBrk="1" hangingPunct="1"/>
            <a:r>
              <a:rPr lang="en-US" altLang="ko-KR" dirty="0" smtClean="0">
                <a:ea typeface="굴림" pitchFamily="34" charset="-127"/>
              </a:rPr>
              <a:t>They enable…</a:t>
            </a:r>
          </a:p>
          <a:p>
            <a:pPr eaLnBrk="1" hangingPunct="1"/>
            <a:r>
              <a:rPr lang="en-US" altLang="ko-KR" dirty="0" smtClean="0">
                <a:ea typeface="굴림" pitchFamily="34" charset="-127"/>
              </a:rPr>
              <a:t> you build some prototypes, evaluate them, and use what you learned to drive the next design.</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a:t>
            </a:fld>
            <a:endParaRPr lang="en-US" altLang="ko-K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E50FD38B-17E9-4318-9033-0B1013225AF3}" type="slidenum">
              <a:rPr lang="ko-KR" altLang="en-US" sz="1200" b="0">
                <a:ea typeface="굴림" pitchFamily="34" charset="-127"/>
              </a:rPr>
              <a:pPr algn="r" defTabSz="930437" eaLnBrk="1" hangingPunct="1"/>
              <a:t>31</a:t>
            </a:fld>
            <a:endParaRPr lang="en-US" altLang="ko-KR" sz="1200" b="0">
              <a:ea typeface="굴림" pitchFamily="34" charset="-127"/>
            </a:endParaRPr>
          </a:p>
        </p:txBody>
      </p:sp>
      <p:sp>
        <p:nvSpPr>
          <p:cNvPr id="98307"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08710420-6695-47A2-8818-F39732A2AC19}" type="slidenum">
              <a:rPr lang="ko-KR" altLang="en-US" sz="1200" b="0">
                <a:ea typeface="굴림" pitchFamily="34" charset="-127"/>
              </a:rPr>
              <a:pPr algn="r" defTabSz="930437" eaLnBrk="1" hangingPunct="1"/>
              <a:t>31</a:t>
            </a:fld>
            <a:endParaRPr lang="en-US" altLang="ko-KR" sz="1200" b="0">
              <a:ea typeface="굴림" pitchFamily="34" charset="-127"/>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p:spPr>
        <p:txBody>
          <a:bodyPr/>
          <a:lstStyle/>
          <a:p>
            <a:pPr eaLnBrk="1" hangingPunct="1"/>
            <a:r>
              <a:rPr lang="en-US" dirty="0" smtClean="0"/>
              <a:t>Le</a:t>
            </a:r>
            <a:r>
              <a:rPr lang="en-US" baseline="0" dirty="0" smtClean="0"/>
              <a:t>t me highlight one technical feature here. </a:t>
            </a:r>
            <a:r>
              <a:rPr lang="en-US" dirty="0" smtClean="0"/>
              <a:t>For our pattern matching algorithm, we employ Dynamic Time Warping or DTW. </a:t>
            </a:r>
          </a:p>
          <a:p>
            <a:pPr eaLnBrk="1" hangingPunct="1"/>
            <a:endParaRPr lang="en-US" dirty="0" smtClean="0"/>
          </a:p>
          <a:p>
            <a:pPr eaLnBrk="1" hangingPunct="1">
              <a:buFontTx/>
              <a:buChar char="•"/>
            </a:pPr>
            <a:r>
              <a:rPr lang="en-US" dirty="0" smtClean="0"/>
              <a:t>used in the area of speech recognition. </a:t>
            </a:r>
          </a:p>
          <a:p>
            <a:pPr eaLnBrk="1" hangingPunct="1">
              <a:buFontTx/>
              <a:buChar char="•"/>
            </a:pPr>
            <a:r>
              <a:rPr lang="en-US" dirty="0" smtClean="0"/>
              <a:t> uses dynamic programmin</a:t>
            </a:r>
            <a:r>
              <a:rPr lang="en-US" baseline="0" dirty="0" smtClean="0"/>
              <a:t>g for a sequence comparison ( think of it as the continuous generalization of the edit distance algorithm) and outputs an error metric describing how much </a:t>
            </a:r>
            <a:r>
              <a:rPr lang="en-US" dirty="0" smtClean="0"/>
              <a:t>one signal has to be warped in time or space to match another.</a:t>
            </a:r>
            <a:r>
              <a:rPr lang="en-US" baseline="0" dirty="0" smtClean="0"/>
              <a:t> </a:t>
            </a:r>
          </a:p>
          <a:p>
            <a:pPr eaLnBrk="1" hangingPunct="1">
              <a:buFontTx/>
              <a:buChar char="•"/>
            </a:pPr>
            <a:endParaRPr lang="en-US" baseline="0" dirty="0" smtClean="0"/>
          </a:p>
          <a:p>
            <a:pPr eaLnBrk="1" hangingPunct="1">
              <a:buFontTx/>
              <a:buChar char="•"/>
            </a:pPr>
            <a:r>
              <a:rPr lang="en-US" baseline="0" dirty="0" smtClean="0"/>
              <a:t>We then let the user interactively threshold against that error metric – thus both simple thresholding and pattern recognition have a unified control structure in the user interface.</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Tools are hard </a:t>
            </a:r>
            <a:r>
              <a:rPr lang="en-US" dirty="0" err="1" smtClean="0"/>
              <a:t>b/c</a:t>
            </a:r>
            <a:r>
              <a:rPr lang="en-US" dirty="0" smtClean="0"/>
              <a:t> it’s one level removed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32</a:t>
            </a:fld>
            <a:endParaRPr lang="en-US" altLang="ko-K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prstTxWarp prst="textNoShape">
              <a:avLst/>
            </a:prstTxWarp>
          </a:bodyPr>
          <a:lstStyle/>
          <a:p>
            <a:pPr algn="r" defTabSz="930437" eaLnBrk="1" hangingPunct="1"/>
            <a:fld id="{0900A5CE-9527-8D4F-81D4-2FA9A99E4812}" type="slidenum">
              <a:rPr lang="ko-KR" altLang="en-US" sz="1200" b="0">
                <a:ea typeface="굴림" pitchFamily="-65" charset="-127"/>
                <a:cs typeface="굴림" pitchFamily="-65" charset="-127"/>
              </a:rPr>
              <a:pPr algn="r" defTabSz="930437" eaLnBrk="1" hangingPunct="1"/>
              <a:t>33</a:t>
            </a:fld>
            <a:endParaRPr lang="en-US" altLang="ko-KR" sz="1200" b="0" dirty="0">
              <a:ea typeface="굴림" pitchFamily="-65" charset="-127"/>
              <a:cs typeface="굴림" pitchFamily="-65" charset="-127"/>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dirty="0" smtClean="0"/>
              <a:t>Interest of time – only mention</a:t>
            </a:r>
            <a:r>
              <a:rPr lang="en-US" baseline="0" dirty="0" smtClean="0"/>
              <a:t> two</a:t>
            </a:r>
          </a:p>
          <a:p>
            <a:pPr eaLnBrk="1" hangingPunct="1"/>
            <a:r>
              <a:rPr lang="en-US" baseline="0" dirty="0" smtClean="0"/>
              <a:t>Two limitations: conflate learning curve with utility.; how representative is task?</a:t>
            </a:r>
          </a:p>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evaluate </a:t>
            </a:r>
            <a:r>
              <a:rPr lang="en-US" dirty="0" err="1" smtClean="0"/>
              <a:t>d.tools</a:t>
            </a:r>
            <a:r>
              <a:rPr lang="en-US" dirty="0" smtClean="0"/>
              <a:t> and</a:t>
            </a:r>
            <a:r>
              <a:rPr lang="en-US" baseline="0" dirty="0" smtClean="0"/>
              <a:t> Exemplar, we performed two lab evaluation</a:t>
            </a:r>
          </a:p>
          <a:p>
            <a:r>
              <a:rPr lang="en-US" baseline="0" dirty="0" smtClean="0"/>
              <a:t>The first one, on authoring in </a:t>
            </a:r>
            <a:r>
              <a:rPr lang="en-US" baseline="0" dirty="0" err="1" smtClean="0"/>
              <a:t>d.tools</a:t>
            </a:r>
            <a:r>
              <a:rPr lang="en-US" baseline="0" dirty="0" smtClean="0"/>
              <a:t> alone, asked participants to build a functional mp3 player prototype aimed at pre-teens</a:t>
            </a:r>
          </a:p>
          <a:p>
            <a:r>
              <a:rPr lang="en-US" baseline="0" dirty="0" smtClean="0"/>
              <a:t>()</a:t>
            </a:r>
          </a:p>
          <a:p>
            <a:r>
              <a:rPr lang="en-US" baseline="0" dirty="0" smtClean="0"/>
              <a:t>In a second study, we provided existing keyboard and mouse-controlled games, and a box of sensors to participants and asked them to devise new control strategies for those games.</a:t>
            </a:r>
          </a:p>
          <a:p>
            <a:r>
              <a:rPr lang="en-US" baseline="0" dirty="0" smtClean="0"/>
              <a:t>(Click)</a:t>
            </a:r>
          </a:p>
          <a:p>
            <a:r>
              <a:rPr lang="en-US" baseline="0" dirty="0" smtClean="0"/>
              <a:t>Participants in both cases were predominantly </a:t>
            </a:r>
            <a:r>
              <a:rPr lang="en-US" baseline="0" dirty="0" err="1" smtClean="0"/>
              <a:t>hci</a:t>
            </a:r>
            <a:r>
              <a:rPr lang="en-US" baseline="0" dirty="0" smtClean="0"/>
              <a:t> and design grad students and alumni from </a:t>
            </a:r>
            <a:r>
              <a:rPr lang="en-US" baseline="0" dirty="0" err="1" smtClean="0"/>
              <a:t>stanford</a:t>
            </a:r>
            <a:endParaRPr lang="en-US" baseline="0" dirty="0" smtClean="0"/>
          </a:p>
          <a:p>
            <a:r>
              <a:rPr lang="en-US" dirty="0" smtClean="0"/>
              <a:t>Want to show you some clips from</a:t>
            </a:r>
            <a:r>
              <a:rPr lang="en-US" baseline="0" dirty="0" smtClean="0"/>
              <a:t> that second study</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34</a:t>
            </a:fld>
            <a:endParaRPr lang="en-US" altLang="ko-K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021FEC1-414D-48D6-BBE2-51DA2B418625}" type="slidenum">
              <a:rPr lang="ko-KR" altLang="en-US" smtClean="0"/>
              <a:pPr/>
              <a:t>35</a:t>
            </a:fld>
            <a:endParaRPr lang="en-US" altLang="ko-KR"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dirty="0" smtClean="0"/>
              <a:t>One participant created a make shift booth - hitting walls and stomping on the floor navigated a spaceship.</a:t>
            </a:r>
          </a:p>
          <a:p>
            <a:r>
              <a:rPr lang="en-US" dirty="0" smtClean="0"/>
              <a:t> </a:t>
            </a:r>
          </a:p>
          <a:p>
            <a:r>
              <a:rPr lang="en-US" dirty="0" smtClean="0"/>
              <a:t>Another participant</a:t>
            </a:r>
            <a:r>
              <a:rPr lang="en-US" baseline="0" dirty="0" smtClean="0"/>
              <a:t> used a </a:t>
            </a:r>
            <a:r>
              <a:rPr lang="en-US" dirty="0" smtClean="0"/>
              <a:t>bicycle helmet so that the accelerometer on his helmet would detect him ducking down to fire rocket thrusters.</a:t>
            </a:r>
          </a:p>
          <a:p>
            <a:r>
              <a:rPr lang="en-US" dirty="0" smtClean="0"/>
              <a:t> </a:t>
            </a:r>
          </a:p>
          <a:p>
            <a:r>
              <a:rPr lang="en-US" dirty="0" smtClean="0"/>
              <a:t>A third participant used the signal generated by the flicking of a bend sensor to trigger shooting of rubber bands.</a:t>
            </a:r>
          </a:p>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1C46A0-2DC2-9740-81A6-A5CDC8C436B6}" type="slidenum">
              <a:rPr lang="ko-KR" altLang="en-US"/>
              <a:pPr/>
              <a:t>36</a:t>
            </a:fld>
            <a:endParaRPr lang="en-US" altLang="ko-KR"/>
          </a:p>
        </p:txBody>
      </p:sp>
      <p:sp>
        <p:nvSpPr>
          <p:cNvPr id="2418690" name="Rectangle 2"/>
          <p:cNvSpPr>
            <a:spLocks noGrp="1" noRot="1" noChangeAspect="1" noChangeArrowheads="1" noTextEdit="1"/>
          </p:cNvSpPr>
          <p:nvPr>
            <p:ph type="sldImg"/>
          </p:nvPr>
        </p:nvSpPr>
        <p:spPr>
          <a:ln/>
        </p:spPr>
      </p:sp>
      <p:sp>
        <p:nvSpPr>
          <p:cNvPr id="2418691" name="Rectangle 3"/>
          <p:cNvSpPr>
            <a:spLocks noGrp="1" noChangeArrowheads="1"/>
          </p:cNvSpPr>
          <p:nvPr>
            <p:ph type="body" idx="1"/>
          </p:nvPr>
        </p:nvSpPr>
        <p:spPr/>
        <p:txBody>
          <a:bodyPr/>
          <a:lstStyle/>
          <a:p>
            <a:r>
              <a:rPr lang="en-US" dirty="0" smtClean="0"/>
              <a:t>What else can we</a:t>
            </a:r>
            <a:r>
              <a:rPr lang="en-US" baseline="0" dirty="0" smtClean="0"/>
              <a:t> tell?</a:t>
            </a:r>
          </a:p>
          <a:p>
            <a:r>
              <a:rPr lang="en-US" baseline="0" dirty="0" smtClean="0"/>
              <a:t>Some data from the first study: how long did it take people to build basic playback and navigation functionality?</a:t>
            </a:r>
          </a:p>
          <a:p>
            <a:r>
              <a:rPr lang="en-US" baseline="0" dirty="0" smtClean="0"/>
              <a:t>Task completion times are not directly comparable – what does it mean to be done?</a:t>
            </a:r>
          </a:p>
          <a:p>
            <a:endParaRPr lang="en-US" dirty="0" smtClean="0"/>
          </a:p>
          <a:p>
            <a:r>
              <a:rPr lang="en-US" dirty="0" smtClean="0"/>
              <a:t>Approaching</a:t>
            </a:r>
            <a:r>
              <a:rPr lang="en-US" baseline="0" dirty="0" smtClean="0"/>
              <a:t> parity between design of behavior and design of physical  - as flexible as </a:t>
            </a:r>
            <a:r>
              <a:rPr lang="en-US" baseline="0" dirty="0" err="1" smtClean="0"/>
              <a:t>foamcore</a:t>
            </a:r>
            <a:r>
              <a:rPr lang="en-US" baseline="0" dirty="0" smtClean="0"/>
              <a:t>.</a:t>
            </a:r>
          </a:p>
          <a:p>
            <a:endParaRPr lang="en-US" dirty="0" smtClean="0"/>
          </a:p>
          <a:p>
            <a:endParaRPr lang="en-US" dirty="0" smtClean="0"/>
          </a:p>
          <a:p>
            <a:pPr marL="220005" indent="-220005" eaLnBrk="1" hangingPunct="1"/>
            <a:r>
              <a:rPr lang="en-US" dirty="0" smtClean="0"/>
              <a:t>The takeaway point here is that even novices could rapidly and successfully create functional</a:t>
            </a:r>
            <a:r>
              <a:rPr lang="en-US" baseline="0" dirty="0" smtClean="0"/>
              <a:t> prototypes</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 result was also reflected in our survey responses</a:t>
            </a:r>
            <a:r>
              <a:rPr lang="en-US" baseline="0" dirty="0" smtClean="0"/>
              <a:t> </a:t>
            </a:r>
          </a:p>
          <a:p>
            <a:endParaRPr lang="en-US" baseline="0" dirty="0" smtClean="0"/>
          </a:p>
          <a:p>
            <a:r>
              <a:rPr lang="en-US" baseline="0" dirty="0" err="1" smtClean="0"/>
              <a:t>d.Tools</a:t>
            </a:r>
            <a:r>
              <a:rPr lang="en-US" baseline="0" dirty="0" smtClean="0"/>
              <a:t> earned the highest ratings for enabling rapid construction and testing of functional prototypes. It was less clear to what extent </a:t>
            </a:r>
            <a:r>
              <a:rPr lang="en-US" baseline="0" dirty="0" err="1" smtClean="0"/>
              <a:t>d.tools</a:t>
            </a:r>
            <a:r>
              <a:rPr lang="en-US" baseline="0" dirty="0" smtClean="0"/>
              <a:t> helped exploration of multiple options or whether it helped designers focus on larger design goals or smaller interaction details.</a:t>
            </a:r>
          </a:p>
          <a:p>
            <a:r>
              <a:rPr lang="en-US" baseline="0" dirty="0" smtClean="0"/>
              <a:t>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There’s always a danger in of course of a tendency to please investigators in self-reports, so I’d argue we should look at the high and low end of survey responses to get a sense of relative strengths and weaknesses.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37</a:t>
            </a:fld>
            <a:endParaRPr lang="en-US" altLang="ko-K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defTabSz="930275"/>
            <a:fld id="{5BD50736-4A04-4B6B-81E6-8F292F855931}" type="slidenum">
              <a:rPr lang="ko-KR" altLang="en-US" smtClean="0"/>
              <a:pPr defTabSz="930275"/>
              <a:t>38</a:t>
            </a:fld>
            <a:endParaRPr lang="en-US" altLang="ko-KR"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baseline="0" dirty="0" smtClean="0"/>
              <a:t>, we also deployed d.tools to students. </a:t>
            </a:r>
            <a:r>
              <a:rPr lang="en-US" dirty="0" smtClean="0"/>
              <a:t>in a masters level HCI design course.</a:t>
            </a:r>
          </a:p>
          <a:p>
            <a:pPr eaLnBrk="1" hangingPunct="1"/>
            <a:endParaRPr lang="en-US" dirty="0" smtClean="0"/>
          </a:p>
          <a:p>
            <a:pPr eaLnBrk="1" hangingPunct="1"/>
            <a:r>
              <a:rPr lang="en-US" dirty="0" smtClean="0"/>
              <a:t>Made possible</a:t>
            </a:r>
            <a:r>
              <a:rPr lang="en-US" baseline="0" dirty="0" smtClean="0"/>
              <a:t> by </a:t>
            </a:r>
            <a:r>
              <a:rPr lang="en-US" dirty="0" smtClean="0"/>
              <a:t>partnership with leapfrog, the educational toy </a:t>
            </a:r>
            <a:r>
              <a:rPr lang="en-US" baseline="0" dirty="0" smtClean="0"/>
              <a:t>company – we trained designers to use </a:t>
            </a:r>
            <a:r>
              <a:rPr lang="en-US" baseline="0" dirty="0" err="1" smtClean="0"/>
              <a:t>d.tools</a:t>
            </a:r>
            <a:r>
              <a:rPr lang="en-US" baseline="0" dirty="0" smtClean="0"/>
              <a:t>, in return, the company improved our hardware design and manufactured kits for students.</a:t>
            </a:r>
          </a:p>
          <a:p>
            <a:pPr eaLnBrk="1" hangingPunct="1"/>
            <a:endParaRPr lang="en-US" dirty="0" smtClean="0"/>
          </a:p>
          <a:p>
            <a:pPr eaLnBrk="1" hangingPunct="1"/>
            <a:r>
              <a:rPr lang="en-US" dirty="0" smtClean="0"/>
              <a:t>This image shows a color mixing interface designed with d.tools in which users can “pour” color from tangible buckets onto an LCD screen and then draw with</a:t>
            </a:r>
            <a:r>
              <a:rPr lang="en-US" baseline="0" dirty="0" smtClean="0"/>
              <a:t> those mixed colors on a tabled</a:t>
            </a:r>
            <a:r>
              <a:rPr lang="en-US" dirty="0" smtClean="0"/>
              <a:t>; this project took part in the Microsoft Design Expo in Redmond in 2006.</a:t>
            </a:r>
          </a:p>
          <a:p>
            <a:pPr eaLnBrk="1" hangingPunct="1"/>
            <a:endParaRPr lang="en-US" dirty="0" smtClean="0"/>
          </a:p>
          <a:p>
            <a:pPr eaLnBrk="1" hangingPunct="1">
              <a:buFontTx/>
              <a:buChar char="•"/>
            </a:pPr>
            <a:r>
              <a:rPr lang="en-US" dirty="0" smtClean="0"/>
              <a:t>Insufficient</a:t>
            </a:r>
            <a:r>
              <a:rPr lang="en-US" baseline="0" dirty="0" smtClean="0"/>
              <a:t> support for dynamic graphics – those aspects that are well handled in GUI </a:t>
            </a:r>
            <a:r>
              <a:rPr lang="en-US" baseline="0" dirty="0" err="1" smtClean="0"/>
              <a:t>prototoyping</a:t>
            </a:r>
            <a:r>
              <a:rPr lang="en-US" baseline="0" dirty="0" smtClean="0"/>
              <a:t> tools – had not gotten enough attention. As a result, we added the Graphic user interface editor you saw earlier.</a:t>
            </a:r>
          </a:p>
          <a:p>
            <a:pPr eaLnBrk="1" hangingPunct="1">
              <a:buFontTx/>
              <a:buChar char="•"/>
            </a:pPr>
            <a:endParaRPr lang="en-US" baseline="0" dirty="0" smtClean="0"/>
          </a:p>
          <a:p>
            <a:pPr eaLnBrk="1" hangingPunct="1">
              <a:buFontTx/>
              <a:buChar char="•"/>
            </a:pPr>
            <a:endParaRPr lang="en-US" baseline="0" dirty="0" smtClean="0"/>
          </a:p>
          <a:p>
            <a:pPr eaLnBrk="1" hangingPunct="1">
              <a:buFontTx/>
              <a:buChar char="•"/>
            </a:pPr>
            <a:endParaRPr lang="en-US" baseline="0"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a</a:t>
            </a:r>
            <a:r>
              <a:rPr lang="en-US" baseline="0" dirty="0" smtClean="0"/>
              <a:t> shortcoming of </a:t>
            </a:r>
            <a:r>
              <a:rPr lang="en-US" baseline="0" dirty="0" err="1" smtClean="0"/>
              <a:t>d.tools</a:t>
            </a:r>
            <a:r>
              <a:rPr lang="en-US" baseline="0" dirty="0" smtClean="0"/>
              <a:t> was </a:t>
            </a:r>
            <a:r>
              <a:rPr lang="en-US" baseline="0" dirty="0" err="1" smtClean="0"/>
              <a:t>insuffcient</a:t>
            </a:r>
            <a:r>
              <a:rPr lang="en-US" baseline="0" dirty="0" smtClean="0"/>
              <a:t> support for dynamic graphics so that these students had to combine </a:t>
            </a:r>
            <a:r>
              <a:rPr lang="en-US" baseline="0" dirty="0" err="1" smtClean="0"/>
              <a:t>d.tools</a:t>
            </a:r>
            <a:r>
              <a:rPr lang="en-US" baseline="0" dirty="0" smtClean="0"/>
              <a:t> with Adobe Flash./</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39</a:t>
            </a:fld>
            <a:endParaRPr lang="en-US" altLang="ko-K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a quick</a:t>
            </a:r>
            <a:r>
              <a:rPr lang="en-US" baseline="0" dirty="0" smtClean="0"/>
              <a:t> note on impact, I’ll come back to this later,</a:t>
            </a:r>
          </a:p>
          <a:p>
            <a:endParaRPr lang="en-US" baseline="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40</a:t>
            </a:fld>
            <a:endParaRPr lang="en-US" altLang="ko-K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Any sufficiently complex problem has a space of possible solutions. To map that space, designers frequently </a:t>
            </a:r>
            <a:r>
              <a:rPr lang="en-US" sz="1200" kern="1200" dirty="0" smtClean="0">
                <a:solidFill>
                  <a:schemeClr val="tx1"/>
                </a:solidFill>
                <a:latin typeface="Neutra Text" pitchFamily="50" charset="0"/>
                <a:ea typeface="+mn-ea"/>
                <a:cs typeface="+mn-cs"/>
              </a:rPr>
              <a:t>generate multiple solutions to a problem simultaneously (in</a:t>
            </a:r>
            <a:r>
              <a:rPr lang="en-US" sz="1200" kern="1200" baseline="0" dirty="0" smtClean="0">
                <a:solidFill>
                  <a:schemeClr val="tx1"/>
                </a:solidFill>
                <a:latin typeface="Neutra Text" pitchFamily="50" charset="0"/>
                <a:ea typeface="+mn-ea"/>
                <a:cs typeface="+mn-cs"/>
              </a:rPr>
              <a:t> a process of elaboration or divergence)</a:t>
            </a:r>
            <a:r>
              <a:rPr lang="en-US" sz="1200" kern="1200" dirty="0" smtClean="0">
                <a:solidFill>
                  <a:schemeClr val="tx1"/>
                </a:solidFill>
                <a:latin typeface="Neutra Text" pitchFamily="50" charset="0"/>
                <a:ea typeface="+mn-ea"/>
                <a:cs typeface="+mn-cs"/>
              </a:rPr>
              <a:t>, to then select of desirable features from that set (convergence)</a:t>
            </a:r>
            <a:r>
              <a:rPr lang="en-US" sz="1200" kern="1200" baseline="0" dirty="0" smtClean="0">
                <a:solidFill>
                  <a:schemeClr val="tx1"/>
                </a:solidFill>
                <a:latin typeface="Neutra Text" pitchFamily="50" charset="0"/>
                <a:ea typeface="+mn-ea"/>
                <a:cs typeface="+mn-cs"/>
              </a:rPr>
              <a:t>. This happens at multiple scales throughout any given project schedule.</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a:t>
            </a:fld>
            <a:endParaRPr lang="en-US" altLang="ko-K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  </a:t>
            </a:r>
            <a:endParaRPr lang="en-US" sz="1200" kern="120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41</a:t>
            </a:fld>
            <a:endParaRPr lang="en-US" altLang="ko-K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42</a:t>
            </a:fld>
            <a:endParaRPr lang="en-US" altLang="ko-K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 result of out inquiry</a:t>
            </a:r>
            <a:r>
              <a:rPr lang="en-US" baseline="0" dirty="0" smtClean="0"/>
              <a:t> was that </a:t>
            </a:r>
            <a:endParaRPr lang="en-US" dirty="0" smtClean="0"/>
          </a:p>
          <a:p>
            <a:r>
              <a:rPr lang="en-US" dirty="0" smtClean="0"/>
              <a:t>User</a:t>
            </a:r>
            <a:r>
              <a:rPr lang="en-US" baseline="0" dirty="0" smtClean="0"/>
              <a:t> tests, even of prototypes are frequently video recorded. </a:t>
            </a:r>
          </a:p>
          <a:p>
            <a:r>
              <a:rPr lang="en-US" baseline="0" dirty="0" smtClean="0"/>
              <a:t>However, that video material is rarely used because search is so expensive.</a:t>
            </a:r>
          </a:p>
          <a:p>
            <a:endParaRPr lang="en-US" dirty="0" smtClean="0"/>
          </a:p>
          <a:p>
            <a:r>
              <a:rPr lang="en-US" dirty="0" err="1" smtClean="0"/>
              <a:t>Flicr</a:t>
            </a:r>
            <a:r>
              <a:rPr lang="en-US" dirty="0" smtClean="0"/>
              <a:t> cc </a:t>
            </a:r>
            <a:r>
              <a:rPr lang="en-US" dirty="0" err="1" smtClean="0"/>
              <a:t>brycej</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43</a:t>
            </a:fld>
            <a:endParaRPr lang="en-US" altLang="ko-K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 smaller body of work has investigated how to capture user test data or present feedback and changes to documents.</a:t>
            </a:r>
          </a:p>
          <a:p>
            <a:r>
              <a:rPr lang="en-US" sz="1200" kern="1200" dirty="0" smtClean="0">
                <a:solidFill>
                  <a:schemeClr val="tx1"/>
                </a:solidFill>
                <a:latin typeface="Neutra Text" pitchFamily="50" charset="0"/>
                <a:ea typeface="+mn-ea"/>
                <a:cs typeface="+mn-cs"/>
              </a:rPr>
              <a:t>I-Observe</a:t>
            </a:r>
            <a:r>
              <a:rPr lang="en-US" sz="1200" kern="1200" baseline="0" dirty="0" smtClean="0">
                <a:solidFill>
                  <a:schemeClr val="tx1"/>
                </a:solidFill>
                <a:latin typeface="Neutra Text" pitchFamily="50" charset="0"/>
                <a:ea typeface="+mn-ea"/>
                <a:cs typeface="+mn-cs"/>
              </a:rPr>
              <a:t> and EVA are two early examples of providing improved video access through event traces – however, these systems did not directly integrate with an authoring environment as </a:t>
            </a:r>
            <a:r>
              <a:rPr lang="en-US" sz="1200" kern="1200" baseline="0" dirty="0" err="1" smtClean="0">
                <a:solidFill>
                  <a:schemeClr val="tx1"/>
                </a:solidFill>
                <a:latin typeface="Neutra Text" pitchFamily="50" charset="0"/>
                <a:ea typeface="+mn-ea"/>
                <a:cs typeface="+mn-cs"/>
              </a:rPr>
              <a:t>dtools</a:t>
            </a:r>
            <a:r>
              <a:rPr lang="en-US" sz="1200" kern="1200" baseline="0" dirty="0" smtClean="0">
                <a:solidFill>
                  <a:schemeClr val="tx1"/>
                </a:solidFill>
                <a:latin typeface="Neutra Text" pitchFamily="50" charset="0"/>
                <a:ea typeface="+mn-ea"/>
                <a:cs typeface="+mn-cs"/>
              </a:rPr>
              <a:t> does.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44</a:t>
            </a:fld>
            <a:endParaRPr lang="en-US" altLang="ko-K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DC4A4F-9D73-F345-8F6C-1013B4D460A6}" type="slidenum">
              <a:rPr lang="ko-KR" altLang="en-US"/>
              <a:pPr/>
              <a:t>45</a:t>
            </a:fld>
            <a:endParaRPr lang="en-US" altLang="ko-KR"/>
          </a:p>
        </p:txBody>
      </p:sp>
      <p:sp>
        <p:nvSpPr>
          <p:cNvPr id="2363394" name="Rectangle 2"/>
          <p:cNvSpPr>
            <a:spLocks noGrp="1" noRot="1" noChangeAspect="1" noChangeArrowheads="1" noTextEdit="1"/>
          </p:cNvSpPr>
          <p:nvPr>
            <p:ph type="sldImg"/>
          </p:nvPr>
        </p:nvSpPr>
        <p:spPr>
          <a:ln/>
        </p:spPr>
      </p:sp>
      <p:sp>
        <p:nvSpPr>
          <p:cNvPr id="236339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Insight</a:t>
            </a:r>
            <a:r>
              <a:rPr lang="en-US" baseline="0" dirty="0" smtClean="0"/>
              <a:t> in </a:t>
            </a:r>
            <a:r>
              <a:rPr lang="en-US" baseline="0" dirty="0" err="1" smtClean="0"/>
              <a:t>d.tools</a:t>
            </a:r>
            <a:r>
              <a:rPr lang="en-US" baseline="0" dirty="0" smtClean="0"/>
              <a:t> is to integrate design, test, and analysis into a single tool, so that we can leverage the correlation of the design model and collected test data. &lt;click&gt; </a:t>
            </a:r>
            <a:r>
              <a:rPr lang="en-US" dirty="0" smtClean="0"/>
              <a:t>In test mode, </a:t>
            </a:r>
            <a:r>
              <a:rPr lang="en-US" altLang="ko-KR" dirty="0" err="1" smtClean="0">
                <a:ea typeface="굴림" pitchFamily="-65" charset="-127"/>
                <a:cs typeface="굴림" pitchFamily="-65" charset="-127"/>
              </a:rPr>
              <a:t>d.tools</a:t>
            </a:r>
            <a:r>
              <a:rPr lang="en-US" altLang="ko-KR" dirty="0" smtClean="0">
                <a:ea typeface="굴림" pitchFamily="-65" charset="-127"/>
                <a:cs typeface="굴림" pitchFamily="-65" charset="-127"/>
              </a:rPr>
              <a:t> records a video of the user’s interaction with a physical prototype designed with </a:t>
            </a:r>
            <a:r>
              <a:rPr lang="en-US" altLang="ko-KR" dirty="0" err="1" smtClean="0">
                <a:ea typeface="굴림" pitchFamily="-65" charset="-127"/>
                <a:cs typeface="굴림" pitchFamily="-65" charset="-127"/>
              </a:rPr>
              <a:t>d.tools</a:t>
            </a:r>
            <a:r>
              <a:rPr lang="en-US" altLang="ko-KR" dirty="0" smtClean="0">
                <a:ea typeface="굴림" pitchFamily="-65" charset="-127"/>
                <a:cs typeface="굴림" pitchFamily="-65" charset="-127"/>
              </a:rPr>
              <a:t>, and logs interaction events to structure this video recording. </a:t>
            </a:r>
          </a:p>
          <a:p>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B91117A-4A41-D243-9DC2-AC0EFABF39F4}" type="slidenum">
              <a:rPr lang="ko-KR" altLang="en-US"/>
              <a:pPr/>
              <a:t>46</a:t>
            </a:fld>
            <a:endParaRPr lang="en-US" altLang="ko-K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a:t>A camera is pointed at the tester.</a:t>
            </a:r>
          </a:p>
          <a:p>
            <a:pPr eaLnBrk="1" hangingPunct="1"/>
            <a:r>
              <a:rPr lang="en-US" dirty="0"/>
              <a:t>The live video from the camera is recorded and  annotated in real-time with state transitions and input events.</a:t>
            </a:r>
          </a:p>
          <a:p>
            <a:pPr eaLnBrk="1" hangingPunct="1"/>
            <a:r>
              <a:rPr lang="en-US" dirty="0"/>
              <a:t>In addition to events generated by the prototype itself, the experimenter can also add annotations with a video console.</a:t>
            </a:r>
          </a:p>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48F80529-CD75-844A-A0F0-043256BF30D8}" type="slidenum">
              <a:rPr lang="ko-KR" altLang="en-US"/>
              <a:pPr/>
              <a:t>47</a:t>
            </a:fld>
            <a:endParaRPr lang="en-US" altLang="ko-K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altLang="ko-KR" dirty="0">
                <a:ea typeface="굴림" pitchFamily="-65" charset="-127"/>
                <a:cs typeface="굴림" pitchFamily="-65" charset="-127"/>
              </a:rPr>
              <a:t>After a test session is completed, designers can leverage tight synchronization between the graphical interaction model, the recorded video, and the recorded event traces in analyze mode.</a:t>
            </a:r>
          </a:p>
          <a:p>
            <a:pPr eaLnBrk="1" hangingPunct="1"/>
            <a:endParaRPr lang="en-US" altLang="ko-KR" dirty="0">
              <a:ea typeface="굴림" pitchFamily="-65" charset="-127"/>
              <a:cs typeface="굴림" pitchFamily="-65" charset="-127"/>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85237F42-0A55-A645-A7C8-413BAF50BBF7}" type="slidenum">
              <a:rPr lang="ko-KR" altLang="en-US"/>
              <a:pPr/>
              <a:t>48</a:t>
            </a:fld>
            <a:endParaRPr lang="en-US" altLang="ko-K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dirty="0" smtClean="0"/>
              <a:t>In </a:t>
            </a:r>
            <a:r>
              <a:rPr lang="en-US" dirty="0" err="1" smtClean="0"/>
              <a:t>analize</a:t>
            </a:r>
            <a:r>
              <a:rPr lang="en-US" dirty="0" smtClean="0"/>
              <a:t> mode</a:t>
            </a:r>
            <a:r>
              <a:rPr lang="en-US" dirty="0"/>
              <a:t>, </a:t>
            </a:r>
            <a:r>
              <a:rPr lang="en-US" dirty="0" err="1"/>
              <a:t>d.tools</a:t>
            </a:r>
            <a:r>
              <a:rPr lang="en-US" dirty="0" smtClean="0"/>
              <a:t> can use </a:t>
            </a:r>
            <a:r>
              <a:rPr lang="en-US" dirty="0"/>
              <a:t>a dual monitor setup</a:t>
            </a:r>
            <a:r>
              <a:rPr lang="en-US" dirty="0" smtClean="0"/>
              <a:t> shows the design environment</a:t>
            </a:r>
            <a:r>
              <a:rPr lang="en-US" baseline="0" dirty="0" smtClean="0"/>
              <a:t> on the left, and </a:t>
            </a:r>
            <a:r>
              <a:rPr lang="en-US" dirty="0" smtClean="0"/>
              <a:t>recorded</a:t>
            </a:r>
            <a:r>
              <a:rPr lang="en-US" baseline="0" dirty="0" smtClean="0"/>
              <a:t> and tagged </a:t>
            </a:r>
            <a:r>
              <a:rPr lang="en-US" dirty="0" smtClean="0"/>
              <a:t>video </a:t>
            </a:r>
            <a:r>
              <a:rPr lang="en-US" dirty="0"/>
              <a:t>of a test session with a </a:t>
            </a:r>
            <a:r>
              <a:rPr lang="en-US" dirty="0" err="1"/>
              <a:t>d.tools</a:t>
            </a:r>
            <a:r>
              <a:rPr lang="en-US" dirty="0"/>
              <a:t> </a:t>
            </a:r>
            <a:r>
              <a:rPr lang="en-US" dirty="0" smtClean="0"/>
              <a:t>prototype on the right</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F6D5B70-96EA-044E-A530-13D582FF86C7}" type="slidenum">
              <a:rPr lang="ko-KR" altLang="en-US"/>
              <a:pPr/>
              <a:t>49</a:t>
            </a:fld>
            <a:endParaRPr lang="en-US" altLang="ko-K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de-DE" dirty="0" smtClean="0"/>
              <a:t>First</a:t>
            </a:r>
            <a:r>
              <a:rPr lang="de-DE" dirty="0"/>
              <a:t>, </a:t>
            </a:r>
            <a:r>
              <a:rPr lang="de-DE" dirty="0" err="1"/>
              <a:t>designers</a:t>
            </a:r>
            <a:r>
              <a:rPr lang="de-DE" dirty="0"/>
              <a:t> </a:t>
            </a:r>
            <a:r>
              <a:rPr lang="de-DE" dirty="0" err="1"/>
              <a:t>can</a:t>
            </a:r>
            <a:r>
              <a:rPr lang="de-DE" dirty="0"/>
              <a:t> </a:t>
            </a:r>
            <a:r>
              <a:rPr lang="de-DE" dirty="0" err="1"/>
              <a:t>access</a:t>
            </a:r>
            <a:r>
              <a:rPr lang="de-DE" dirty="0"/>
              <a:t> </a:t>
            </a:r>
            <a:r>
              <a:rPr lang="de-DE" dirty="0" err="1"/>
              <a:t>the</a:t>
            </a:r>
            <a:r>
              <a:rPr lang="de-DE" dirty="0"/>
              <a:t> </a:t>
            </a:r>
            <a:r>
              <a:rPr lang="de-DE" dirty="0" err="1"/>
              <a:t>statechart</a:t>
            </a:r>
            <a:r>
              <a:rPr lang="de-DE" dirty="0"/>
              <a:t> </a:t>
            </a:r>
            <a:r>
              <a:rPr lang="de-DE" dirty="0" err="1"/>
              <a:t>through</a:t>
            </a:r>
            <a:r>
              <a:rPr lang="de-DE" dirty="0"/>
              <a:t> </a:t>
            </a:r>
            <a:r>
              <a:rPr lang="de-DE" dirty="0" err="1"/>
              <a:t>the</a:t>
            </a:r>
            <a:r>
              <a:rPr lang="de-DE" dirty="0"/>
              <a:t> </a:t>
            </a:r>
            <a:r>
              <a:rPr lang="de-DE" dirty="0" err="1"/>
              <a:t>video</a:t>
            </a:r>
            <a:r>
              <a:rPr lang="de-DE" dirty="0"/>
              <a:t>.</a:t>
            </a:r>
          </a:p>
          <a:p>
            <a:pPr eaLnBrk="1" hangingPunct="1"/>
            <a:r>
              <a:rPr lang="de-DE" dirty="0" err="1"/>
              <a:t>By</a:t>
            </a:r>
            <a:r>
              <a:rPr lang="de-DE" dirty="0"/>
              <a:t> </a:t>
            </a:r>
            <a:r>
              <a:rPr lang="de-DE" dirty="0" err="1"/>
              <a:t>moving</a:t>
            </a:r>
            <a:r>
              <a:rPr lang="de-DE" dirty="0"/>
              <a:t> </a:t>
            </a:r>
            <a:r>
              <a:rPr lang="de-DE" dirty="0" err="1"/>
              <a:t>the</a:t>
            </a:r>
            <a:r>
              <a:rPr lang="de-DE" dirty="0"/>
              <a:t> </a:t>
            </a:r>
            <a:r>
              <a:rPr lang="de-DE" dirty="0" err="1"/>
              <a:t>playhead</a:t>
            </a:r>
            <a:r>
              <a:rPr lang="de-DE" dirty="0"/>
              <a:t> </a:t>
            </a:r>
            <a:r>
              <a:rPr lang="de-DE" dirty="0" err="1"/>
              <a:t>through</a:t>
            </a:r>
            <a:r>
              <a:rPr lang="de-DE" dirty="0"/>
              <a:t> </a:t>
            </a:r>
            <a:r>
              <a:rPr lang="de-DE" dirty="0" err="1"/>
              <a:t>the</a:t>
            </a:r>
            <a:r>
              <a:rPr lang="de-DE" dirty="0"/>
              <a:t> </a:t>
            </a:r>
            <a:r>
              <a:rPr lang="de-DE" dirty="0" err="1"/>
              <a:t>recorded</a:t>
            </a:r>
            <a:r>
              <a:rPr lang="de-DE" dirty="0"/>
              <a:t> </a:t>
            </a:r>
            <a:r>
              <a:rPr lang="de-DE" dirty="0" err="1"/>
              <a:t>video</a:t>
            </a:r>
            <a:r>
              <a:rPr lang="de-DE" dirty="0"/>
              <a:t> – </a:t>
            </a:r>
            <a:r>
              <a:rPr lang="de-DE" dirty="0" err="1"/>
              <a:t>the</a:t>
            </a:r>
            <a:r>
              <a:rPr lang="de-DE" dirty="0"/>
              <a:t> </a:t>
            </a:r>
            <a:r>
              <a:rPr lang="de-DE" dirty="0" err="1"/>
              <a:t>state</a:t>
            </a:r>
            <a:r>
              <a:rPr lang="de-DE" dirty="0"/>
              <a:t> </a:t>
            </a:r>
            <a:r>
              <a:rPr lang="de-DE" dirty="0" err="1"/>
              <a:t>underneatch</a:t>
            </a:r>
            <a:r>
              <a:rPr lang="de-DE" dirty="0"/>
              <a:t> </a:t>
            </a:r>
            <a:r>
              <a:rPr lang="de-DE" dirty="0" err="1"/>
              <a:t>the</a:t>
            </a:r>
            <a:r>
              <a:rPr lang="de-DE" dirty="0"/>
              <a:t> </a:t>
            </a:r>
            <a:r>
              <a:rPr lang="de-DE" dirty="0" err="1"/>
              <a:t>playhead</a:t>
            </a:r>
            <a:r>
              <a:rPr lang="de-DE" dirty="0"/>
              <a:t> </a:t>
            </a:r>
            <a:r>
              <a:rPr lang="de-DE" dirty="0" err="1"/>
              <a:t>is</a:t>
            </a:r>
            <a:r>
              <a:rPr lang="de-DE" dirty="0"/>
              <a:t> </a:t>
            </a:r>
            <a:r>
              <a:rPr lang="de-DE" dirty="0" err="1"/>
              <a:t>highlighted</a:t>
            </a:r>
            <a:r>
              <a:rPr lang="de-DE" dirty="0"/>
              <a:t> in </a:t>
            </a:r>
            <a:r>
              <a:rPr lang="de-DE" dirty="0" err="1"/>
              <a:t>the</a:t>
            </a:r>
            <a:r>
              <a:rPr lang="de-DE" dirty="0"/>
              <a:t> </a:t>
            </a:r>
            <a:r>
              <a:rPr lang="de-DE" dirty="0" err="1"/>
              <a:t>statechart</a:t>
            </a:r>
            <a:r>
              <a:rPr lang="de-DE" dirty="0"/>
              <a:t>.</a:t>
            </a:r>
          </a:p>
          <a:p>
            <a:pPr eaLnBrk="1" hangingPunct="1"/>
            <a:endParaRPr lang="de-DE"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8A23F5C-1156-424F-82B7-EB4BEBBD2ED5}" type="slidenum">
              <a:rPr lang="ko-KR" altLang="en-US"/>
              <a:pPr/>
              <a:t>51</a:t>
            </a:fld>
            <a:endParaRPr lang="en-US" altLang="ko-K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de-DE"/>
              <a:t>Second, designers can access the video through the statechart. Clicking on a state filters out all video segments from other states and only shows matching segments in the video annotation timeline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Iterative design acknowledges that fit between problem and solution can only be achieved through repeated testing and improvement.</a:t>
            </a:r>
          </a:p>
          <a:p>
            <a:r>
              <a:rPr lang="en-US" baseline="0" dirty="0" smtClean="0"/>
              <a:t> </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a:t>
            </a:fld>
            <a:endParaRPr lang="en-US" altLang="ko-K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6DB1784-56BA-A143-B5A0-A5B16239202E}" type="slidenum">
              <a:rPr lang="ko-KR" altLang="en-US"/>
              <a:pPr/>
              <a:t>52</a:t>
            </a:fld>
            <a:endParaRPr lang="en-US" altLang="ko-K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de-DE" dirty="0" err="1"/>
              <a:t>Third</a:t>
            </a:r>
            <a:r>
              <a:rPr lang="de-DE" dirty="0"/>
              <a:t>, </a:t>
            </a:r>
            <a:r>
              <a:rPr lang="de-DE" dirty="0" err="1"/>
              <a:t>designers</a:t>
            </a:r>
            <a:r>
              <a:rPr lang="de-DE" dirty="0"/>
              <a:t> </a:t>
            </a:r>
            <a:r>
              <a:rPr lang="de-DE" dirty="0" err="1"/>
              <a:t>can</a:t>
            </a:r>
            <a:r>
              <a:rPr lang="de-DE" dirty="0"/>
              <a:t> </a:t>
            </a:r>
            <a:r>
              <a:rPr lang="de-DE" dirty="0" err="1"/>
              <a:t>query</a:t>
            </a:r>
            <a:r>
              <a:rPr lang="de-DE" dirty="0"/>
              <a:t> </a:t>
            </a:r>
            <a:r>
              <a:rPr lang="de-DE" dirty="0" err="1"/>
              <a:t>by</a:t>
            </a:r>
            <a:r>
              <a:rPr lang="de-DE" dirty="0"/>
              <a:t> </a:t>
            </a:r>
            <a:r>
              <a:rPr lang="de-DE" dirty="0" err="1"/>
              <a:t>demonstration</a:t>
            </a:r>
            <a:r>
              <a:rPr lang="de-DE" dirty="0"/>
              <a:t> </a:t>
            </a:r>
            <a:r>
              <a:rPr lang="de-DE" dirty="0" err="1"/>
              <a:t>through</a:t>
            </a:r>
            <a:r>
              <a:rPr lang="de-DE" dirty="0"/>
              <a:t> </a:t>
            </a:r>
            <a:r>
              <a:rPr lang="de-DE" dirty="0" err="1"/>
              <a:t>the</a:t>
            </a:r>
            <a:r>
              <a:rPr lang="de-DE" dirty="0"/>
              <a:t> </a:t>
            </a:r>
            <a:r>
              <a:rPr lang="de-DE" dirty="0" err="1"/>
              <a:t>physical</a:t>
            </a:r>
            <a:r>
              <a:rPr lang="de-DE" dirty="0"/>
              <a:t> </a:t>
            </a:r>
            <a:r>
              <a:rPr lang="de-DE" dirty="0" err="1"/>
              <a:t>prototype</a:t>
            </a:r>
            <a:r>
              <a:rPr lang="de-DE" dirty="0"/>
              <a:t> </a:t>
            </a:r>
            <a:r>
              <a:rPr lang="de-DE" dirty="0" err="1"/>
              <a:t>itself</a:t>
            </a:r>
            <a:r>
              <a:rPr lang="de-DE" dirty="0"/>
              <a:t>. </a:t>
            </a:r>
          </a:p>
          <a:p>
            <a:pPr eaLnBrk="1" hangingPunct="1"/>
            <a:r>
              <a:rPr lang="de-DE" dirty="0" err="1"/>
              <a:t>Example</a:t>
            </a:r>
            <a:r>
              <a:rPr lang="de-DE" dirty="0"/>
              <a:t>: </a:t>
            </a:r>
            <a:r>
              <a:rPr lang="de-DE" dirty="0" err="1"/>
              <a:t>The</a:t>
            </a:r>
            <a:r>
              <a:rPr lang="de-DE" dirty="0"/>
              <a:t> </a:t>
            </a:r>
            <a:r>
              <a:rPr lang="de-DE" dirty="0" err="1"/>
              <a:t>query</a:t>
            </a:r>
            <a:r>
              <a:rPr lang="de-DE" dirty="0"/>
              <a:t> „</a:t>
            </a:r>
            <a:r>
              <a:rPr lang="de-DE" dirty="0" err="1"/>
              <a:t>show</a:t>
            </a:r>
            <a:r>
              <a:rPr lang="de-DE" dirty="0"/>
              <a:t> </a:t>
            </a:r>
            <a:r>
              <a:rPr lang="de-DE" dirty="0" err="1"/>
              <a:t>me</a:t>
            </a:r>
            <a:r>
              <a:rPr lang="de-DE" dirty="0"/>
              <a:t> all </a:t>
            </a:r>
            <a:r>
              <a:rPr lang="de-DE" dirty="0" err="1"/>
              <a:t>video</a:t>
            </a:r>
            <a:r>
              <a:rPr lang="de-DE" dirty="0"/>
              <a:t> </a:t>
            </a:r>
            <a:r>
              <a:rPr lang="de-DE" dirty="0" err="1"/>
              <a:t>segments</a:t>
            </a:r>
            <a:r>
              <a:rPr lang="de-DE" dirty="0"/>
              <a:t> </a:t>
            </a:r>
            <a:r>
              <a:rPr lang="de-DE" dirty="0" err="1"/>
              <a:t>where</a:t>
            </a:r>
            <a:r>
              <a:rPr lang="de-DE" dirty="0"/>
              <a:t> </a:t>
            </a:r>
            <a:r>
              <a:rPr lang="de-DE" dirty="0" err="1"/>
              <a:t>the</a:t>
            </a:r>
            <a:r>
              <a:rPr lang="de-DE" dirty="0"/>
              <a:t> </a:t>
            </a:r>
            <a:r>
              <a:rPr lang="de-DE" dirty="0" err="1"/>
              <a:t>tester</a:t>
            </a:r>
            <a:r>
              <a:rPr lang="de-DE" dirty="0"/>
              <a:t> </a:t>
            </a:r>
            <a:r>
              <a:rPr lang="de-DE" dirty="0" err="1"/>
              <a:t>moved</a:t>
            </a:r>
            <a:r>
              <a:rPr lang="de-DE" dirty="0"/>
              <a:t> </a:t>
            </a:r>
            <a:r>
              <a:rPr lang="de-DE" dirty="0" err="1"/>
              <a:t>the</a:t>
            </a:r>
            <a:r>
              <a:rPr lang="de-DE" dirty="0"/>
              <a:t> </a:t>
            </a:r>
            <a:r>
              <a:rPr lang="de-DE" dirty="0" err="1"/>
              <a:t>volume</a:t>
            </a:r>
            <a:r>
              <a:rPr lang="de-DE" dirty="0"/>
              <a:t> </a:t>
            </a:r>
            <a:r>
              <a:rPr lang="de-DE" dirty="0" err="1"/>
              <a:t>slider</a:t>
            </a:r>
            <a:r>
              <a:rPr lang="de-DE" dirty="0"/>
              <a:t>“ </a:t>
            </a:r>
            <a:r>
              <a:rPr lang="de-DE" dirty="0" err="1"/>
              <a:t>is</a:t>
            </a:r>
            <a:r>
              <a:rPr lang="de-DE" dirty="0"/>
              <a:t> </a:t>
            </a:r>
            <a:r>
              <a:rPr lang="de-DE" dirty="0" err="1"/>
              <a:t>executed</a:t>
            </a:r>
            <a:r>
              <a:rPr lang="de-DE" dirty="0"/>
              <a:t> </a:t>
            </a:r>
            <a:r>
              <a:rPr lang="de-DE" dirty="0" err="1"/>
              <a:t>by</a:t>
            </a:r>
            <a:r>
              <a:rPr lang="de-DE" dirty="0"/>
              <a:t> </a:t>
            </a:r>
            <a:r>
              <a:rPr lang="de-DE" dirty="0" err="1"/>
              <a:t>simply</a:t>
            </a:r>
            <a:r>
              <a:rPr lang="de-DE" dirty="0"/>
              <a:t> </a:t>
            </a:r>
            <a:r>
              <a:rPr lang="de-DE" dirty="0" err="1"/>
              <a:t>moving</a:t>
            </a:r>
            <a:r>
              <a:rPr lang="de-DE" dirty="0"/>
              <a:t> </a:t>
            </a:r>
            <a:r>
              <a:rPr lang="de-DE" dirty="0" err="1"/>
              <a:t>the</a:t>
            </a:r>
            <a:r>
              <a:rPr lang="de-DE" dirty="0"/>
              <a:t> </a:t>
            </a:r>
            <a:r>
              <a:rPr lang="de-DE" dirty="0" err="1"/>
              <a:t>slider</a:t>
            </a:r>
            <a:r>
              <a:rPr lang="de-DE" dirty="0"/>
              <a:t> on </a:t>
            </a:r>
            <a:r>
              <a:rPr lang="de-DE" dirty="0" err="1"/>
              <a:t>the</a:t>
            </a:r>
            <a:r>
              <a:rPr lang="de-DE" dirty="0"/>
              <a:t> </a:t>
            </a:r>
            <a:r>
              <a:rPr lang="de-DE" dirty="0" err="1"/>
              <a:t>prototype</a:t>
            </a:r>
            <a:r>
              <a:rPr lang="de-DE" dirty="0"/>
              <a:t> </a:t>
            </a:r>
            <a:r>
              <a:rPr lang="de-DE" dirty="0" err="1"/>
              <a:t>itself</a:t>
            </a:r>
            <a:r>
              <a:rPr lang="de-DE" dirty="0"/>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Built</a:t>
            </a:r>
            <a:r>
              <a:rPr lang="en-US" baseline="0" dirty="0" smtClean="0"/>
              <a:t> prototype; tested it; </a:t>
            </a:r>
            <a:r>
              <a:rPr lang="en-US" dirty="0" smtClean="0"/>
              <a:t>Analyzing user data then</a:t>
            </a:r>
            <a:r>
              <a:rPr lang="en-US" baseline="0" dirty="0" smtClean="0"/>
              <a:t> suggests revisions in make in the next iteration.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which brings up the question ….</a:t>
            </a:r>
          </a:p>
          <a:p>
            <a:endParaRPr lang="en-US" baseline="0" dirty="0" smtClean="0"/>
          </a:p>
          <a:p>
            <a:r>
              <a:rPr lang="en-US" baseline="0" dirty="0" smtClean="0"/>
              <a:t>Appearance + </a:t>
            </a:r>
            <a:r>
              <a:rPr lang="en-US" baseline="0" dirty="0" err="1" smtClean="0"/>
              <a:t>brhavior</a:t>
            </a:r>
            <a:endParaRPr lang="en-US" baseline="0" dirty="0" smtClean="0"/>
          </a:p>
          <a:p>
            <a:r>
              <a:rPr lang="en-US" baseline="0" dirty="0" smtClean="0"/>
              <a:t>In other creative domains, we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53</a:t>
            </a:fld>
            <a:endParaRPr lang="en-US" altLang="ko-K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Pixar: sketch what should change</a:t>
            </a:r>
          </a:p>
          <a:p>
            <a:r>
              <a:rPr lang="en-US" baseline="0" dirty="0" err="1" smtClean="0"/>
              <a:t>Pgm</a:t>
            </a:r>
            <a:r>
              <a:rPr lang="en-US" baseline="0" dirty="0" smtClean="0"/>
              <a:t>: visualize what did change</a:t>
            </a:r>
          </a:p>
          <a:p>
            <a:r>
              <a:rPr lang="en-US" dirty="0" smtClean="0"/>
              <a:t>Takeaway </a:t>
            </a:r>
            <a:r>
              <a:rPr lang="en-US" dirty="0" err="1" smtClean="0"/>
              <a:t>lessions</a:t>
            </a:r>
            <a:r>
              <a:rPr lang="en-US" baseline="0" dirty="0" smtClean="0"/>
              <a:t> is that we want to support sketching or stylus based input when we’re concerned with graphics and appearance, </a:t>
            </a:r>
          </a:p>
          <a:p>
            <a:r>
              <a:rPr lang="en-US" baseline="0" dirty="0" smtClean="0"/>
              <a:t>And that there is a balance to be struck between suggesting what should be changed, and capturing what *was* changed.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54</a:t>
            </a:fld>
            <a:endParaRPr lang="en-US" altLang="ko-K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then augmented </a:t>
            </a:r>
            <a:r>
              <a:rPr lang="en-US" baseline="0" dirty="0" err="1" smtClean="0"/>
              <a:t>d.tools</a:t>
            </a:r>
            <a:r>
              <a:rPr lang="en-US" baseline="0" dirty="0" smtClean="0"/>
              <a:t> with SUCH SKETCHING AND change tracking functions, which we titled </a:t>
            </a:r>
            <a:r>
              <a:rPr lang="en-US" baseline="0" dirty="0" err="1" smtClean="0"/>
              <a:t>d.note</a:t>
            </a:r>
            <a:r>
              <a:rPr lang="en-US" baseline="0" dirty="0" smtClean="0"/>
              <a:t>.</a:t>
            </a:r>
          </a:p>
          <a:p>
            <a:r>
              <a:rPr lang="en-US" baseline="0" dirty="0" smtClean="0"/>
              <a:t>Much like change tracking in word processors, </a:t>
            </a:r>
            <a:r>
              <a:rPr lang="en-US" baseline="0" dirty="0" err="1" smtClean="0"/>
              <a:t>d.note</a:t>
            </a:r>
            <a:r>
              <a:rPr lang="en-US" baseline="0" dirty="0" smtClean="0"/>
              <a:t> visually distinguishes additions and deletions made to diagrams; additionally it supports sketching of graphical output and freeform commenting.</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55</a:t>
            </a:fld>
            <a:endParaRPr lang="en-US" altLang="ko-K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a:t>
            </a:r>
            <a:r>
              <a:rPr lang="en-US" baseline="0" dirty="0" smtClean="0"/>
              <a:t> to stress: to enable sketching, this interface is now entirely pen driven.</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56</a:t>
            </a:fld>
            <a:endParaRPr lang="en-US" altLang="ko-K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revision with </a:t>
            </a:r>
            <a:r>
              <a:rPr lang="en-US" dirty="0" err="1" smtClean="0"/>
              <a:t>d.note</a:t>
            </a:r>
            <a:endParaRPr lang="en-US" dirty="0" smtClean="0"/>
          </a:p>
          <a:p>
            <a:r>
              <a:rPr lang="en-US" dirty="0" smtClean="0"/>
              <a:t>users can sketch freeform comments</a:t>
            </a:r>
          </a:p>
          <a:p>
            <a:r>
              <a:rPr lang="en-US" dirty="0" smtClean="0"/>
              <a:t>mark states and transitions for deletion</a:t>
            </a:r>
          </a:p>
          <a:p>
            <a:r>
              <a:rPr lang="en-US" dirty="0" smtClean="0"/>
              <a:t>create new states and transition, and sketch screen graphics which are instantly shown on connected hardware</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57</a:t>
            </a:fld>
            <a:endParaRPr lang="en-US" altLang="ko-K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the benefits</a:t>
            </a:r>
            <a:r>
              <a:rPr lang="en-US" baseline="0" dirty="0" smtClean="0"/>
              <a:t> of such an interactive tool compared to the common practice today of sketching &amp; writing comments on screenshots and printed out diagrams (we found out through a small online survey with professionals with 10 answers)?</a:t>
            </a:r>
            <a:br>
              <a:rPr lang="en-US" baseline="0" dirty="0" smtClean="0"/>
            </a:br>
            <a:r>
              <a:rPr lang="en-US" dirty="0" smtClean="0"/>
              <a:t>We ran</a:t>
            </a:r>
            <a:r>
              <a:rPr lang="en-US" baseline="0" dirty="0" smtClean="0"/>
              <a:t> a two-stage comparative study. </a:t>
            </a:r>
            <a:r>
              <a:rPr lang="en-US" sz="1200" kern="1200" dirty="0" smtClean="0">
                <a:solidFill>
                  <a:schemeClr val="tx1"/>
                </a:solidFill>
                <a:latin typeface="Neutra Text" pitchFamily="50" charset="0"/>
                <a:ea typeface="+mn-ea"/>
                <a:cs typeface="+mn-cs"/>
              </a:rPr>
              <a:t>In the first stage we gave</a:t>
            </a:r>
            <a:r>
              <a:rPr lang="en-US" sz="1200" kern="1200" baseline="0" dirty="0" smtClean="0">
                <a:solidFill>
                  <a:schemeClr val="tx1"/>
                </a:solidFill>
                <a:latin typeface="Neutra Text" pitchFamily="50" charset="0"/>
                <a:ea typeface="+mn-ea"/>
                <a:cs typeface="+mn-cs"/>
              </a:rPr>
              <a:t> people working prototypes and their </a:t>
            </a:r>
            <a:r>
              <a:rPr lang="en-US" sz="1200" kern="1200" baseline="0" dirty="0" err="1" smtClean="0">
                <a:solidFill>
                  <a:schemeClr val="tx1"/>
                </a:solidFill>
                <a:latin typeface="Neutra Text" pitchFamily="50" charset="0"/>
                <a:ea typeface="+mn-ea"/>
                <a:cs typeface="+mn-cs"/>
              </a:rPr>
              <a:t>d.tools</a:t>
            </a:r>
            <a:r>
              <a:rPr lang="en-US" sz="1200" kern="1200" baseline="0" dirty="0" smtClean="0">
                <a:solidFill>
                  <a:schemeClr val="tx1"/>
                </a:solidFill>
                <a:latin typeface="Neutra Text" pitchFamily="50" charset="0"/>
                <a:ea typeface="+mn-ea"/>
                <a:cs typeface="+mn-cs"/>
              </a:rPr>
              <a:t> diagrams and asked them to suggest changes for the next iteration *by sketching on a static image or by using </a:t>
            </a:r>
            <a:r>
              <a:rPr lang="en-US" sz="1200" kern="1200" baseline="0" dirty="0" err="1" smtClean="0">
                <a:solidFill>
                  <a:schemeClr val="tx1"/>
                </a:solidFill>
                <a:latin typeface="Neutra Text" pitchFamily="50" charset="0"/>
                <a:ea typeface="+mn-ea"/>
                <a:cs typeface="+mn-cs"/>
              </a:rPr>
              <a:t>d.note</a:t>
            </a:r>
            <a:r>
              <a:rPr lang="en-US" sz="1200" kern="1200" baseline="0" dirty="0" smtClean="0">
                <a:solidFill>
                  <a:schemeClr val="tx1"/>
                </a:solidFill>
                <a:latin typeface="Neutra Text" pitchFamily="50" charset="0"/>
                <a:ea typeface="+mn-ea"/>
                <a:cs typeface="+mn-cs"/>
              </a:rPr>
              <a:t>.</a:t>
            </a:r>
          </a:p>
          <a:p>
            <a:endParaRPr lang="en-US" sz="1200" kern="1200" baseline="0" dirty="0" smtClean="0">
              <a:solidFill>
                <a:schemeClr val="tx1"/>
              </a:solidFill>
              <a:latin typeface="Neutra Text" pitchFamily="50" charset="0"/>
              <a:ea typeface="+mn-ea"/>
              <a:cs typeface="+mn-cs"/>
            </a:endParaRPr>
          </a:p>
          <a:p>
            <a:r>
              <a:rPr lang="en-US" dirty="0" smtClean="0"/>
              <a:t>In the second stage, a different set of</a:t>
            </a:r>
            <a:r>
              <a:rPr lang="en-US" baseline="0" dirty="0" smtClean="0"/>
              <a:t> participants then interpreted the diagrams. For each diagram, they created two lists: one of revisions they understood and could carry out; and one of revisions that needed clarification.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58</a:t>
            </a:fld>
            <a:endParaRPr lang="en-US" altLang="ko-K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results in brief:</a:t>
            </a:r>
          </a:p>
          <a:p>
            <a:r>
              <a:rPr lang="en-US" baseline="0" dirty="0" smtClean="0"/>
              <a:t>Participants in first part reported that the primary gain was the ability make and test concrete changes</a:t>
            </a:r>
          </a:p>
          <a:p>
            <a:r>
              <a:rPr lang="en-US" baseline="0" dirty="0" smtClean="0"/>
              <a:t>This ability to test led to more careful change suggestions – we analyzed the diagrams and in the </a:t>
            </a:r>
            <a:r>
              <a:rPr lang="en-US" baseline="0" dirty="0" err="1" smtClean="0"/>
              <a:t>d.note</a:t>
            </a:r>
            <a:r>
              <a:rPr lang="en-US" baseline="0" dirty="0" smtClean="0"/>
              <a:t> conditions people deleted states and transitions that were no longer needed after making a change – in the static condition, people sketched new additions but left the old, now incorrect design largely in place instead of crossing it out</a:t>
            </a:r>
          </a:p>
          <a:p>
            <a:endParaRPr lang="en-US" baseline="0" dirty="0" smtClean="0"/>
          </a:p>
          <a:p>
            <a:r>
              <a:rPr lang="en-US" baseline="0" dirty="0" smtClean="0"/>
              <a:t>Does this matter when others later interpret revised and annotated diagrams?</a:t>
            </a:r>
          </a:p>
          <a:p>
            <a:r>
              <a:rPr lang="en-US" baseline="0" dirty="0" smtClean="0"/>
              <a:t>It turns out it does – fewer clarifications were requested for </a:t>
            </a:r>
            <a:r>
              <a:rPr lang="en-US" baseline="0" dirty="0" err="1" smtClean="0"/>
              <a:t>d.note</a:t>
            </a:r>
            <a:r>
              <a:rPr lang="en-US" baseline="0" dirty="0" smtClean="0"/>
              <a:t> diagrams by the second set of participants</a:t>
            </a:r>
          </a:p>
          <a:p>
            <a:endParaRPr lang="en-US" baseline="0" dirty="0" smtClean="0"/>
          </a:p>
          <a:p>
            <a:endParaRPr lang="en-US" baseline="0" dirty="0" smtClean="0"/>
          </a:p>
          <a:p>
            <a:endParaRPr lang="en-US" sz="1200" dirty="0" smtClean="0"/>
          </a:p>
          <a:p>
            <a:r>
              <a:rPr lang="en-US" sz="1200" dirty="0" smtClean="0"/>
              <a:t>Implementation of changes more clear with </a:t>
            </a:r>
            <a:r>
              <a:rPr lang="en-US" sz="1200" dirty="0" err="1" smtClean="0"/>
              <a:t>d.note</a:t>
            </a:r>
            <a:endParaRPr lang="en-US" sz="1200" dirty="0" smtClean="0"/>
          </a:p>
          <a:p>
            <a:r>
              <a:rPr lang="en-US" sz="1200" dirty="0" smtClean="0"/>
              <a:t>Motivation for changes less clear</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59</a:t>
            </a:fld>
            <a:endParaRPr lang="en-US" altLang="ko-K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Can’t tie</a:t>
            </a:r>
            <a:r>
              <a:rPr lang="en-US" baseline="0" dirty="0" smtClean="0"/>
              <a:t> videos to lines of </a:t>
            </a:r>
            <a:r>
              <a:rPr lang="en-US" baseline="0" dirty="0" err="1" smtClean="0"/>
              <a:t>c</a:t>
            </a:r>
            <a:r>
              <a:rPr lang="en-US" baseline="0" dirty="0" smtClean="0"/>
              <a:t>++ code.</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60</a:t>
            </a:fld>
            <a:endParaRPr lang="en-US" altLang="ko-K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61</a:t>
            </a:fld>
            <a:endParaRPr lang="en-US"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An example of exploration: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a:t>
            </a:r>
            <a:r>
              <a:rPr lang="en-US" sz="1200" kern="1200" dirty="0" smtClean="0">
                <a:solidFill>
                  <a:schemeClr val="tx1"/>
                </a:solidFill>
                <a:latin typeface="Neutra Text" pitchFamily="50" charset="0"/>
                <a:ea typeface="+mn-ea"/>
                <a:cs typeface="+mn-cs"/>
              </a:rPr>
              <a:t>Paul Bradley, 80 models, explore different possible shapes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Pliable materials</a:t>
            </a:r>
            <a:r>
              <a:rPr lang="en-US" sz="1200" kern="1200" baseline="0" dirty="0" smtClean="0">
                <a:solidFill>
                  <a:schemeClr val="tx1"/>
                </a:solidFill>
                <a:latin typeface="Neutra Text" pitchFamily="50" charset="0"/>
                <a:ea typeface="+mn-ea"/>
                <a:cs typeface="+mn-cs"/>
              </a:rPr>
              <a:t> enable rapid creation</a:t>
            </a:r>
            <a:endParaRPr lang="en-US" dirty="0" smtClean="0"/>
          </a:p>
        </p:txBody>
      </p:sp>
      <p:sp>
        <p:nvSpPr>
          <p:cNvPr id="81923" name="Slide Number Placeholder 3"/>
          <p:cNvSpPr>
            <a:spLocks noGrp="1"/>
          </p:cNvSpPr>
          <p:nvPr>
            <p:ph type="sldNum" sz="quarter" idx="5"/>
          </p:nvPr>
        </p:nvSpPr>
        <p:spPr>
          <a:noFill/>
        </p:spPr>
        <p:txBody>
          <a:bodyPr/>
          <a:lstStyle/>
          <a:p>
            <a:pPr algn="r" rtl="0" fontAlgn="base">
              <a:spcBef>
                <a:spcPct val="0"/>
              </a:spcBef>
              <a:spcAft>
                <a:spcPct val="0"/>
              </a:spcAft>
            </a:pPr>
            <a:fld id="{D1E428B8-08D0-4411-B186-F9DE9E0CCB54}" type="slidenum">
              <a:rPr lang="ko-KR" altLang="en-US" b="1">
                <a:solidFill>
                  <a:prstClr val="black"/>
                </a:solidFill>
                <a:ea typeface="맑은 고딕"/>
              </a:rPr>
              <a:pPr algn="r" rtl="0" fontAlgn="base">
                <a:spcBef>
                  <a:spcPct val="0"/>
                </a:spcBef>
                <a:spcAft>
                  <a:spcPct val="0"/>
                </a:spcAft>
              </a:pPr>
              <a:t>6</a:t>
            </a:fld>
            <a:endParaRPr lang="en-US" altLang="ko-KR" b="1" dirty="0">
              <a:solidFill>
                <a:prstClr val="black"/>
              </a:solidFill>
              <a:ea typeface="맑은 고딕"/>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Central</a:t>
            </a:r>
            <a:r>
              <a:rPr lang="en-US" sz="1200" kern="1200" baseline="0" dirty="0" smtClean="0">
                <a:solidFill>
                  <a:schemeClr val="tx1"/>
                </a:solidFill>
                <a:latin typeface="Neutra Text" pitchFamily="50" charset="0"/>
                <a:ea typeface="+mn-ea"/>
                <a:cs typeface="+mn-cs"/>
              </a:rPr>
              <a:t> Research Questions:</a:t>
            </a:r>
            <a:r>
              <a:rPr lang="en-US" sz="1200" kern="1200" dirty="0" smtClean="0">
                <a:solidFill>
                  <a:schemeClr val="tx1"/>
                </a:solidFill>
                <a:latin typeface="Neutra Text" pitchFamily="50" charset="0"/>
                <a:ea typeface="+mn-ea"/>
                <a:cs typeface="+mn-cs"/>
              </a:rPr>
              <a:t/>
            </a:r>
            <a:br>
              <a:rPr lang="en-US" sz="1200" kern="1200" dirty="0" smtClean="0">
                <a:solidFill>
                  <a:schemeClr val="tx1"/>
                </a:solidFill>
                <a:latin typeface="Neutra Text" pitchFamily="50" charset="0"/>
                <a:ea typeface="+mn-ea"/>
                <a:cs typeface="+mn-cs"/>
              </a:rPr>
            </a:br>
            <a:r>
              <a:rPr lang="en-US" sz="1200" kern="1200" dirty="0" smtClean="0">
                <a:solidFill>
                  <a:schemeClr val="tx1"/>
                </a:solidFill>
                <a:latin typeface="Neutra Text" pitchFamily="50" charset="0"/>
                <a:ea typeface="+mn-ea"/>
                <a:cs typeface="+mn-cs"/>
              </a:rPr>
              <a:t>If we take exploration as a core activity of design, how can *interaction* design tools support creation and management of user interface alternatives?</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baseline="0" dirty="0" smtClean="0">
                <a:solidFill>
                  <a:schemeClr val="tx1"/>
                </a:solidFill>
                <a:latin typeface="Neutra Text" pitchFamily="50" charset="0"/>
                <a:ea typeface="+mn-ea"/>
                <a:cs typeface="+mn-cs"/>
              </a:rPr>
              <a:t>Prior research: static graphics; no tools yet for alternatives interactive behavior</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62</a:t>
            </a:fld>
            <a:endParaRPr lang="en-US" altLang="ko-K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Neutra Text" pitchFamily="50" charset="0"/>
                <a:ea typeface="+mn-ea"/>
                <a:cs typeface="+mn-cs"/>
              </a:rPr>
              <a:t>Other domains, specifically 3d rendering and image processing, have realized the importance of exploration and built tools.</a:t>
            </a:r>
          </a:p>
          <a:p>
            <a:r>
              <a:rPr lang="en-US" sz="1200" kern="1200" baseline="0" dirty="0" smtClean="0">
                <a:solidFill>
                  <a:schemeClr val="tx1"/>
                </a:solidFill>
                <a:latin typeface="Neutra Text" pitchFamily="50" charset="0"/>
                <a:ea typeface="+mn-ea"/>
                <a:cs typeface="+mn-cs"/>
              </a:rPr>
              <a:t>For example, </a:t>
            </a:r>
            <a:r>
              <a:rPr lang="en-US" sz="1200" kern="1200" dirty="0" smtClean="0">
                <a:solidFill>
                  <a:schemeClr val="tx1"/>
                </a:solidFill>
                <a:latin typeface="Neutra Text" pitchFamily="50" charset="0"/>
                <a:ea typeface="+mn-ea"/>
                <a:cs typeface="+mn-cs"/>
              </a:rPr>
              <a:t>Design Galleries addresses the problem of finding good parameter combinations for complex 3d rendering</a:t>
            </a:r>
            <a:r>
              <a:rPr lang="en-US" sz="1200" kern="1200" baseline="0" dirty="0" smtClean="0">
                <a:solidFill>
                  <a:schemeClr val="tx1"/>
                </a:solidFill>
                <a:latin typeface="Neutra Text" pitchFamily="50" charset="0"/>
                <a:ea typeface="+mn-ea"/>
                <a:cs typeface="+mn-cs"/>
              </a:rPr>
              <a:t>s by</a:t>
            </a:r>
            <a:r>
              <a:rPr lang="en-US" sz="1200" kern="1200" dirty="0" smtClean="0">
                <a:solidFill>
                  <a:schemeClr val="tx1"/>
                </a:solidFill>
                <a:latin typeface="Neutra Text" pitchFamily="50" charset="0"/>
                <a:ea typeface="+mn-ea"/>
                <a:cs typeface="+mn-cs"/>
              </a:rPr>
              <a:t> automatically generating a whole space of parameter settings and  showing </a:t>
            </a:r>
            <a:r>
              <a:rPr lang="en-US" sz="1200" kern="1200" dirty="0" err="1" smtClean="0">
                <a:solidFill>
                  <a:schemeClr val="tx1"/>
                </a:solidFill>
                <a:latin typeface="Neutra Text" pitchFamily="50" charset="0"/>
                <a:ea typeface="+mn-ea"/>
                <a:cs typeface="+mn-cs"/>
              </a:rPr>
              <a:t>abrowsing</a:t>
            </a:r>
            <a:r>
              <a:rPr lang="en-US" sz="1200" kern="1200" dirty="0" smtClean="0">
                <a:solidFill>
                  <a:schemeClr val="tx1"/>
                </a:solidFill>
                <a:latin typeface="Neutra Text" pitchFamily="50" charset="0"/>
                <a:ea typeface="+mn-ea"/>
                <a:cs typeface="+mn-cs"/>
              </a:rPr>
              <a:t> interface for exploring parameter</a:t>
            </a:r>
            <a:r>
              <a:rPr lang="en-US" sz="1200" kern="1200" baseline="0" dirty="0" smtClean="0">
                <a:solidFill>
                  <a:schemeClr val="tx1"/>
                </a:solidFill>
                <a:latin typeface="Neutra Text" pitchFamily="50" charset="0"/>
                <a:ea typeface="+mn-ea"/>
                <a:cs typeface="+mn-cs"/>
              </a:rPr>
              <a:t> space</a:t>
            </a:r>
            <a:r>
              <a:rPr lang="en-US" sz="1200" kern="1200" dirty="0" smtClean="0">
                <a:solidFill>
                  <a:schemeClr val="tx1"/>
                </a:solidFill>
                <a:latin typeface="Neutra Text" pitchFamily="50" charset="0"/>
                <a:ea typeface="+mn-ea"/>
                <a:cs typeface="+mn-cs"/>
              </a:rPr>
              <a:t>.</a:t>
            </a: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Spreadsheets also inherently support parallel exploration, and </a:t>
            </a:r>
            <a:r>
              <a:rPr lang="en-US" sz="1200" kern="1200" baseline="0" dirty="0" smtClean="0">
                <a:solidFill>
                  <a:schemeClr val="tx1"/>
                </a:solidFill>
                <a:latin typeface="Neutra Text" pitchFamily="50" charset="0"/>
                <a:ea typeface="+mn-ea"/>
                <a:cs typeface="+mn-cs"/>
              </a:rPr>
              <a:t>example in </a:t>
            </a:r>
            <a:r>
              <a:rPr lang="en-US" sz="1200" kern="1200" dirty="0" smtClean="0">
                <a:solidFill>
                  <a:schemeClr val="tx1"/>
                </a:solidFill>
                <a:latin typeface="Neutra Text" pitchFamily="50" charset="0"/>
                <a:ea typeface="+mn-ea"/>
                <a:cs typeface="+mn-cs"/>
              </a:rPr>
              <a:t>Marc </a:t>
            </a:r>
            <a:r>
              <a:rPr lang="en-US" sz="1200" kern="1200" dirty="0" err="1" smtClean="0">
                <a:solidFill>
                  <a:schemeClr val="tx1"/>
                </a:solidFill>
                <a:latin typeface="Neutra Text" pitchFamily="50" charset="0"/>
                <a:ea typeface="+mn-ea"/>
                <a:cs typeface="+mn-cs"/>
              </a:rPr>
              <a:t>Levoy’s</a:t>
            </a:r>
            <a:r>
              <a:rPr lang="en-US" sz="1200" kern="1200" dirty="0" smtClean="0">
                <a:solidFill>
                  <a:schemeClr val="tx1"/>
                </a:solidFill>
                <a:latin typeface="Neutra Text" pitchFamily="50" charset="0"/>
                <a:ea typeface="+mn-ea"/>
                <a:cs typeface="+mn-cs"/>
              </a:rPr>
              <a:t> </a:t>
            </a:r>
            <a:r>
              <a:rPr lang="en-US" sz="1200" kern="1200" baseline="0" dirty="0" smtClean="0">
                <a:solidFill>
                  <a:schemeClr val="tx1"/>
                </a:solidFill>
                <a:latin typeface="Neutra Text" pitchFamily="50" charset="0"/>
                <a:ea typeface="+mn-ea"/>
                <a:cs typeface="+mn-cs"/>
              </a:rPr>
              <a:t> spreadsheets for </a:t>
            </a:r>
            <a:r>
              <a:rPr lang="en-US" sz="1200" kern="1200" dirty="0" smtClean="0">
                <a:solidFill>
                  <a:schemeClr val="tx1"/>
                </a:solidFill>
                <a:latin typeface="Neutra Text" pitchFamily="50" charset="0"/>
                <a:ea typeface="+mn-ea"/>
                <a:cs typeface="+mn-cs"/>
              </a:rPr>
              <a:t>image manipulation. Do</a:t>
            </a:r>
            <a:r>
              <a:rPr lang="en-US" sz="1200" kern="1200" baseline="0" dirty="0" smtClean="0">
                <a:solidFill>
                  <a:schemeClr val="tx1"/>
                </a:solidFill>
                <a:latin typeface="Neutra Text" pitchFamily="50" charset="0"/>
                <a:ea typeface="+mn-ea"/>
                <a:cs typeface="+mn-cs"/>
              </a:rPr>
              <a:t> these approaches translate to interaction design?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63</a:t>
            </a:fld>
            <a:endParaRPr lang="en-US" altLang="ko-K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r>
              <a:rPr lang="en-US" sz="1200" kern="1200" dirty="0" smtClean="0">
                <a:solidFill>
                  <a:schemeClr val="tx1"/>
                </a:solidFill>
                <a:latin typeface="Neutra Text" pitchFamily="50" charset="0"/>
                <a:ea typeface="+mn-ea"/>
                <a:cs typeface="+mn-cs"/>
              </a:rPr>
              <a:t>Why? One of the central reasons it that design of interactive </a:t>
            </a:r>
            <a:r>
              <a:rPr lang="en-US" sz="1200" i="1" kern="1200" dirty="0" smtClean="0">
                <a:solidFill>
                  <a:schemeClr val="tx1"/>
                </a:solidFill>
                <a:latin typeface="Neutra Text" pitchFamily="50" charset="0"/>
                <a:ea typeface="+mn-ea"/>
                <a:cs typeface="+mn-cs"/>
              </a:rPr>
              <a:t>behavior</a:t>
            </a:r>
            <a:r>
              <a:rPr lang="en-US" sz="1200" kern="1200" dirty="0" smtClean="0">
                <a:solidFill>
                  <a:schemeClr val="tx1"/>
                </a:solidFill>
                <a:latin typeface="Neutra Text" pitchFamily="50" charset="0"/>
                <a:ea typeface="+mn-ea"/>
                <a:cs typeface="+mn-cs"/>
              </a:rPr>
              <a:t>, even for prototypes, often happens in textual code.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Interaction designers today frequently</a:t>
            </a:r>
            <a:r>
              <a:rPr lang="en-US" sz="1200" kern="1200" baseline="0" dirty="0" smtClean="0">
                <a:solidFill>
                  <a:schemeClr val="tx1"/>
                </a:solidFill>
                <a:latin typeface="Neutra Text" pitchFamily="50" charset="0"/>
                <a:ea typeface="+mn-ea"/>
                <a:cs typeface="+mn-cs"/>
              </a:rPr>
              <a:t> write </a:t>
            </a:r>
            <a:r>
              <a:rPr lang="en-US" sz="1200" kern="1200" dirty="0" smtClean="0">
                <a:solidFill>
                  <a:schemeClr val="tx1"/>
                </a:solidFill>
                <a:latin typeface="Neutra Text" pitchFamily="50" charset="0"/>
                <a:ea typeface="+mn-ea"/>
                <a:cs typeface="+mn-cs"/>
              </a:rPr>
              <a:t>a few</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dozen lines of script to express logic.</a:t>
            </a:r>
            <a:r>
              <a:rPr lang="en-US" sz="1200" kern="1200" baseline="0" dirty="0" smtClean="0">
                <a:solidFill>
                  <a:schemeClr val="tx1"/>
                </a:solidFill>
                <a:latin typeface="Neutra Text" pitchFamily="50" charset="0"/>
                <a:ea typeface="+mn-ea"/>
                <a:cs typeface="+mn-cs"/>
              </a:rPr>
              <a:t> </a:t>
            </a: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Exploratory coding != coding to spec!</a:t>
            </a:r>
            <a:endParaRPr lang="en-US" sz="1200" kern="1200" dirty="0">
              <a:solidFill>
                <a:schemeClr val="tx1"/>
              </a:solidFill>
              <a:latin typeface="Neutra Text" pitchFamily="50" charset="0"/>
              <a:ea typeface="+mn-ea"/>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What are the most important ways in which designers explore alternatives of programmed interactions today?</a:t>
            </a:r>
            <a:r>
              <a:rPr lang="en-US" sz="1200" kern="1200" baseline="0" dirty="0" smtClean="0">
                <a:solidFill>
                  <a:schemeClr val="tx1"/>
                </a:solidFill>
                <a:latin typeface="Neutra Text" pitchFamily="50"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baseline="0" dirty="0" smtClean="0">
                <a:solidFill>
                  <a:schemeClr val="tx1"/>
                </a:solidFill>
                <a:latin typeface="Neutra Text" pitchFamily="50" charset="0"/>
                <a:ea typeface="+mn-ea"/>
                <a:cs typeface="+mn-cs"/>
              </a:rPr>
              <a:t>Three interviews, code review -&gt; three requirements.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Creating </a:t>
            </a:r>
            <a:r>
              <a:rPr lang="en-US" sz="1200" kern="1200" dirty="0" err="1" smtClean="0">
                <a:solidFill>
                  <a:schemeClr val="tx1"/>
                </a:solidFill>
                <a:latin typeface="Neutra Text" pitchFamily="50" charset="0"/>
                <a:ea typeface="+mn-ea"/>
                <a:cs typeface="+mn-cs"/>
              </a:rPr>
              <a:t>satifsying</a:t>
            </a:r>
            <a:r>
              <a:rPr lang="en-US" sz="1200" kern="1200" dirty="0" smtClean="0">
                <a:solidFill>
                  <a:schemeClr val="tx1"/>
                </a:solidFill>
                <a:latin typeface="Neutra Text" pitchFamily="50" charset="0"/>
                <a:ea typeface="+mn-ea"/>
                <a:cs typeface="+mn-cs"/>
              </a:rPr>
              <a:t> user experience: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"tweaking the dials”;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code stays same, </a:t>
            </a:r>
            <a:r>
              <a:rPr lang="en-US" sz="1200" kern="1200" dirty="0" err="1" smtClean="0">
                <a:solidFill>
                  <a:schemeClr val="tx1"/>
                </a:solidFill>
                <a:latin typeface="Neutra Text" pitchFamily="50" charset="0"/>
                <a:ea typeface="+mn-ea"/>
                <a:cs typeface="+mn-cs"/>
              </a:rPr>
              <a:t>params</a:t>
            </a:r>
            <a:r>
              <a:rPr lang="en-US" sz="1200" kern="1200" dirty="0" smtClean="0">
                <a:solidFill>
                  <a:schemeClr val="tx1"/>
                </a:solidFill>
                <a:latin typeface="Neutra Text" pitchFamily="50" charset="0"/>
                <a:ea typeface="+mn-ea"/>
                <a:cs typeface="+mn-cs"/>
              </a:rPr>
              <a:t> vary. Tools</a:t>
            </a:r>
            <a:r>
              <a:rPr lang="en-US" sz="1200" kern="1200" baseline="0" dirty="0" smtClean="0">
                <a:solidFill>
                  <a:schemeClr val="tx1"/>
                </a:solidFill>
                <a:latin typeface="Neutra Text" pitchFamily="50" charset="0"/>
                <a:ea typeface="+mn-ea"/>
                <a:cs typeface="+mn-cs"/>
              </a:rPr>
              <a:t> should explicitly support this parameter tuning.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65</a:t>
            </a:fld>
            <a:endParaRPr lang="en-US" altLang="ko-K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To compare different behaviors,</a:t>
            </a:r>
            <a:r>
              <a:rPr lang="en-US" sz="1200" kern="1200" baseline="0" dirty="0" smtClean="0">
                <a:solidFill>
                  <a:schemeClr val="tx1"/>
                </a:solidFill>
                <a:latin typeface="Neutra Text" pitchFamily="50" charset="0"/>
                <a:ea typeface="+mn-ea"/>
                <a:cs typeface="+mn-cs"/>
              </a:rPr>
              <a:t> changes to logic are required as well.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Example from inquiry: two behaviors in same function body; comment/uncomment in runs.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Tools should support creation and management of different code alternatives.</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66</a:t>
            </a:fld>
            <a:endParaRPr lang="en-US" altLang="ko-K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Third, management of code and data alternatives has to work across editing and execution environments</a:t>
            </a:r>
          </a:p>
          <a:p>
            <a:pPr>
              <a:buFontTx/>
              <a:buChar char="•"/>
            </a:pPr>
            <a:r>
              <a:rPr lang="en-US" sz="1200" kern="1200" dirty="0" smtClean="0">
                <a:solidFill>
                  <a:schemeClr val="tx1"/>
                </a:solidFill>
                <a:latin typeface="Neutra Text" pitchFamily="50" charset="0"/>
                <a:ea typeface="+mn-ea"/>
                <a:cs typeface="+mn-cs"/>
              </a:rPr>
              <a:t>expert do some this</a:t>
            </a:r>
            <a:r>
              <a:rPr lang="en-US" sz="1200" kern="1200" baseline="0" dirty="0" smtClean="0">
                <a:solidFill>
                  <a:schemeClr val="tx1"/>
                </a:solidFill>
                <a:latin typeface="Neutra Text" pitchFamily="50" charset="0"/>
                <a:ea typeface="+mn-ea"/>
                <a:cs typeface="+mn-cs"/>
              </a:rPr>
              <a:t> by </a:t>
            </a:r>
            <a:r>
              <a:rPr lang="en-US" sz="1200" kern="1200" dirty="0" smtClean="0">
                <a:solidFill>
                  <a:schemeClr val="tx1"/>
                </a:solidFill>
                <a:latin typeface="Neutra Text" pitchFamily="50" charset="0"/>
                <a:ea typeface="+mn-ea"/>
                <a:cs typeface="+mn-cs"/>
              </a:rPr>
              <a:t>writing control slider code –not part of the final application, but tools for</a:t>
            </a:r>
            <a:r>
              <a:rPr lang="en-US" sz="1200" kern="1200" baseline="0" dirty="0" smtClean="0">
                <a:solidFill>
                  <a:schemeClr val="tx1"/>
                </a:solidFill>
                <a:latin typeface="Neutra Text" pitchFamily="50" charset="0"/>
                <a:ea typeface="+mn-ea"/>
                <a:cs typeface="+mn-cs"/>
              </a:rPr>
              <a:t> exploration.  </a:t>
            </a:r>
          </a:p>
          <a:p>
            <a:pPr>
              <a:buFontTx/>
              <a:buChar char="•"/>
            </a:pPr>
            <a:r>
              <a:rPr lang="en-US" sz="1200" kern="1200" baseline="0" dirty="0" smtClean="0">
                <a:solidFill>
                  <a:schemeClr val="tx1"/>
                </a:solidFill>
                <a:latin typeface="Neutra Text" pitchFamily="50" charset="0"/>
                <a:ea typeface="+mn-ea"/>
                <a:cs typeface="+mn-cs"/>
              </a:rPr>
              <a:t>Tools construct such control interfaces automatically to open exploration to a wider audience.</a:t>
            </a:r>
          </a:p>
          <a:p>
            <a:r>
              <a:rPr lang="en-US" dirty="0" smtClean="0"/>
              <a:t>To</a:t>
            </a:r>
            <a:r>
              <a:rPr lang="en-US" baseline="0" dirty="0" smtClean="0"/>
              <a:t> investigate how these requirements might be fulfilled, we constructed Juxtapose, a tool </a:t>
            </a:r>
            <a:r>
              <a:rPr lang="en-US" dirty="0" smtClean="0"/>
              <a:t>for working</a:t>
            </a:r>
            <a:r>
              <a:rPr lang="en-US" baseline="0" dirty="0" smtClean="0"/>
              <a:t> with </a:t>
            </a:r>
            <a:r>
              <a:rPr lang="en-US" dirty="0" smtClean="0"/>
              <a:t>multiple design alternatives in parallel.</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67</a:t>
            </a:fld>
            <a:endParaRPr lang="en-US" altLang="ko-K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Jxutapose</a:t>
            </a:r>
            <a:r>
              <a:rPr lang="en-US" dirty="0" smtClean="0"/>
              <a:t> manages </a:t>
            </a:r>
            <a:r>
              <a:rPr lang="en-US" baseline="0" dirty="0" smtClean="0"/>
              <a:t>alternatives at the source level</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68</a:t>
            </a:fld>
            <a:endParaRPr lang="en-US" altLang="ko-K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an augmented editor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69</a:t>
            </a:fld>
            <a:endParaRPr lang="en-US" altLang="ko-K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source alternatives can then be executed in parallel, which enables</a:t>
            </a:r>
            <a:r>
              <a:rPr lang="en-US" baseline="0" dirty="0" smtClean="0"/>
              <a:t> </a:t>
            </a:r>
            <a:r>
              <a:rPr lang="en-US" dirty="0" smtClean="0"/>
              <a:t>rapid comparison between them.</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70</a:t>
            </a:fld>
            <a:endParaRPr lang="en-US" altLang="ko-K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Juxtapose combines</a:t>
            </a:r>
            <a:r>
              <a:rPr lang="en-US" baseline="0" dirty="0" smtClean="0"/>
              <a:t> parallel execution with </a:t>
            </a:r>
            <a:r>
              <a:rPr lang="en-US" dirty="0" smtClean="0"/>
              <a:t>automatic</a:t>
            </a:r>
            <a:r>
              <a:rPr lang="en-US" baseline="0" dirty="0" smtClean="0"/>
              <a:t> </a:t>
            </a:r>
            <a:r>
              <a:rPr lang="en-US" dirty="0" smtClean="0"/>
              <a:t>generation</a:t>
            </a:r>
            <a:r>
              <a:rPr lang="en-US" baseline="0" dirty="0" smtClean="0"/>
              <a:t> of </a:t>
            </a:r>
            <a:r>
              <a:rPr lang="en-US" dirty="0" smtClean="0"/>
              <a:t>control interfaces to  interactively “tune”</a:t>
            </a:r>
            <a:r>
              <a:rPr lang="en-US" baseline="0" dirty="0" smtClean="0"/>
              <a:t> </a:t>
            </a:r>
            <a:r>
              <a:rPr lang="en-US" dirty="0" smtClean="0"/>
              <a:t>parameters of the designed interaction at runtime.</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71</a:t>
            </a:fld>
            <a:endParaRPr lang="en-US" altLang="ko-K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Designer </a:t>
            </a:r>
            <a:r>
              <a:rPr lang="en-US" baseline="0" dirty="0" err="1" smtClean="0"/>
              <a:t>Leisa</a:t>
            </a:r>
            <a:r>
              <a:rPr lang="en-US" baseline="0" dirty="0" smtClean="0"/>
              <a:t> </a:t>
            </a:r>
            <a:r>
              <a:rPr lang="en-US" baseline="0" dirty="0" err="1" smtClean="0"/>
              <a:t>Reichelt</a:t>
            </a:r>
            <a:r>
              <a:rPr lang="en-US" baseline="0" dirty="0" smtClean="0"/>
              <a:t> led the public redesign of </a:t>
            </a:r>
            <a:r>
              <a:rPr lang="en-US" baseline="0" dirty="0" err="1" smtClean="0"/>
              <a:t>drupal.org</a:t>
            </a:r>
            <a:r>
              <a:rPr lang="en-US" baseline="0" dirty="0" smtClean="0"/>
              <a:t> at </a:t>
            </a:r>
            <a:r>
              <a:rPr lang="en-US" baseline="0" dirty="0" err="1" smtClean="0"/>
              <a:t>bouchard</a:t>
            </a:r>
            <a:r>
              <a:rPr lang="en-US" baseline="0" dirty="0" smtClean="0"/>
              <a:t> design</a:t>
            </a:r>
          </a:p>
          <a:p>
            <a:r>
              <a:rPr lang="en-US" baseline="0" dirty="0" smtClean="0"/>
              <a:t>publishes proto online</a:t>
            </a:r>
          </a:p>
          <a:p>
            <a:r>
              <a:rPr lang="en-US" baseline="0" dirty="0" smtClean="0"/>
              <a:t>User community gives feedback, which drives next week’s work.</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a:t>
            </a:fld>
            <a:endParaRPr lang="en-US" altLang="ko-K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To make working with multiple code alternatives feasible, an authoring environment must</a:t>
            </a:r>
          </a:p>
          <a:p>
            <a:pPr>
              <a:buFontTx/>
              <a:buChar char="•"/>
            </a:pPr>
            <a:r>
              <a:rPr lang="en-US" sz="1200" kern="1200" dirty="0" smtClean="0">
                <a:solidFill>
                  <a:schemeClr val="tx1"/>
                </a:solidFill>
                <a:latin typeface="Neutra Text" pitchFamily="50" charset="0"/>
                <a:ea typeface="+mn-ea"/>
                <a:cs typeface="+mn-cs"/>
              </a:rPr>
              <a:t>Offer techniques for manipulating content across alternatives</a:t>
            </a:r>
          </a:p>
          <a:p>
            <a:pPr>
              <a:buFontTx/>
              <a:buChar char="•"/>
            </a:pPr>
            <a:r>
              <a:rPr lang="en-US" sz="1200" kern="1200" dirty="0" smtClean="0">
                <a:solidFill>
                  <a:schemeClr val="tx1"/>
                </a:solidFill>
                <a:latin typeface="Neutra Text" pitchFamily="50" charset="0"/>
                <a:ea typeface="+mn-ea"/>
                <a:cs typeface="+mn-cs"/>
              </a:rPr>
              <a:t>make differences visually apparent</a:t>
            </a:r>
          </a:p>
          <a:p>
            <a:pPr>
              <a:buFontTx/>
              <a:buChar char="•"/>
            </a:pPr>
            <a:r>
              <a:rPr lang="en-US" sz="1200" kern="1200" dirty="0" smtClean="0">
                <a:solidFill>
                  <a:schemeClr val="tx1"/>
                </a:solidFill>
                <a:latin typeface="Neutra Text" pitchFamily="50" charset="0"/>
                <a:ea typeface="+mn-ea"/>
                <a:cs typeface="+mn-cs"/>
              </a:rPr>
              <a:t>We extend linked editing a</a:t>
            </a:r>
            <a:r>
              <a:rPr lang="en-US" sz="1200" kern="1200" baseline="0" dirty="0" smtClean="0">
                <a:solidFill>
                  <a:schemeClr val="tx1"/>
                </a:solidFill>
                <a:latin typeface="Neutra Text" pitchFamily="50" charset="0"/>
                <a:ea typeface="+mn-ea"/>
                <a:cs typeface="+mn-cs"/>
              </a:rPr>
              <a:t> technique to track source duplicates.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72</a:t>
            </a:fld>
            <a:endParaRPr lang="en-US" altLang="ko-K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In the Juxtapose editor, alternatives are accessible through document tabs;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73</a:t>
            </a:fld>
            <a:endParaRPr lang="en-US" altLang="ko-K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Edits can be either local to one alternative or global to all alternatives</a:t>
            </a:r>
            <a:r>
              <a:rPr lang="en-US" sz="1200" kern="1200" baseline="0" dirty="0" smtClean="0">
                <a:solidFill>
                  <a:schemeClr val="tx1"/>
                </a:solidFill>
                <a:latin typeface="Neutra Text" pitchFamily="50" charset="0"/>
                <a:ea typeface="+mn-ea"/>
                <a:cs typeface="+mn-cs"/>
              </a:rPr>
              <a:t> by toggling a linked edit mode.</a:t>
            </a:r>
          </a:p>
          <a:p>
            <a:r>
              <a:rPr lang="en-US" sz="1200" kern="1200" baseline="0" dirty="0" smtClean="0">
                <a:solidFill>
                  <a:schemeClr val="tx1"/>
                </a:solidFill>
                <a:latin typeface="Neutra Text" pitchFamily="50" charset="0"/>
                <a:ea typeface="+mn-ea"/>
                <a:cs typeface="+mn-cs"/>
              </a:rPr>
              <a:t>Linked editing - Mike </a:t>
            </a:r>
            <a:r>
              <a:rPr lang="en-US" sz="1200" kern="1200" baseline="0" dirty="0" err="1" smtClean="0">
                <a:solidFill>
                  <a:schemeClr val="tx1"/>
                </a:solidFill>
                <a:latin typeface="Neutra Text" pitchFamily="50" charset="0"/>
                <a:ea typeface="+mn-ea"/>
                <a:cs typeface="+mn-cs"/>
              </a:rPr>
              <a:t>Toomim</a:t>
            </a:r>
            <a:r>
              <a:rPr lang="en-US" sz="1200" kern="1200" baseline="0" dirty="0" smtClean="0">
                <a:solidFill>
                  <a:schemeClr val="tx1"/>
                </a:solidFill>
                <a:latin typeface="Neutra Text" pitchFamily="50" charset="0"/>
                <a:ea typeface="+mn-ea"/>
                <a:cs typeface="+mn-cs"/>
              </a:rPr>
              <a:t> 2004. Find code duplicates within a project extended to define project alternatives.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74</a:t>
            </a:fld>
            <a:endParaRPr lang="en-US" altLang="ko-K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Source differences, </a:t>
            </a:r>
            <a:r>
              <a:rPr lang="en-US" sz="1200" kern="1200" baseline="0" dirty="0" smtClean="0">
                <a:solidFill>
                  <a:schemeClr val="tx1"/>
                </a:solidFill>
                <a:latin typeface="Neutra Text" pitchFamily="50" charset="0"/>
                <a:ea typeface="+mn-ea"/>
                <a:cs typeface="+mn-cs"/>
              </a:rPr>
              <a:t>text entered in “unlinked edit”, </a:t>
            </a:r>
            <a:r>
              <a:rPr lang="en-US" sz="1200" kern="1200" dirty="0" smtClean="0">
                <a:solidFill>
                  <a:schemeClr val="tx1"/>
                </a:solidFill>
                <a:latin typeface="Neutra Text" pitchFamily="50" charset="0"/>
                <a:ea typeface="+mn-ea"/>
                <a:cs typeface="+mn-cs"/>
              </a:rPr>
              <a:t>are highlighted with a shaded background</a:t>
            </a:r>
          </a:p>
          <a:p>
            <a:r>
              <a:rPr lang="en-US" sz="1200" kern="1200" dirty="0" smtClean="0">
                <a:solidFill>
                  <a:schemeClr val="tx1"/>
                </a:solidFill>
                <a:latin typeface="Neutra Text" pitchFamily="50" charset="0"/>
                <a:ea typeface="+mn-ea"/>
                <a:cs typeface="+mn-cs"/>
              </a:rPr>
              <a:t>Shared text: white background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75</a:t>
            </a:fld>
            <a:endParaRPr lang="en-US" altLang="ko-K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How would a designer use parallel editing for</a:t>
            </a:r>
            <a:r>
              <a:rPr lang="en-US" b="1" baseline="0" dirty="0" smtClean="0"/>
              <a:t> exploration?</a:t>
            </a:r>
            <a:endParaRPr lang="en-US" b="1" dirty="0" smtClean="0"/>
          </a:p>
          <a:p>
            <a:r>
              <a:rPr lang="en-US" dirty="0" smtClean="0"/>
              <a:t>Chris Harrison </a:t>
            </a:r>
            <a:r>
              <a:rPr lang="en-US" baseline="0" dirty="0" smtClean="0"/>
              <a:t>showed how different progress curves can affect the *perception* of completion speed. To test different progress curves, a function that maps actual progress to displayed progress was varied.</a:t>
            </a:r>
          </a:p>
          <a:p>
            <a:r>
              <a:rPr lang="en-US" baseline="0" dirty="0" smtClean="0"/>
              <a:t>In clip designer starts with code for showing a normal, linear progress bar&lt;click&gt;</a:t>
            </a:r>
          </a:p>
          <a:p>
            <a:endParaRPr lang="en-US" dirty="0" smtClean="0"/>
          </a:p>
          <a:p>
            <a:r>
              <a:rPr lang="en-US" dirty="0" smtClean="0"/>
              <a:t>“Fast power” function, which start slow and rapidly accelerates was preferred (orange line)</a:t>
            </a:r>
            <a:r>
              <a:rPr lang="en-US" baseline="0" dirty="0" smtClean="0"/>
              <a:t> </a:t>
            </a:r>
            <a:endParaRPr lang="en-US" dirty="0" smtClean="0"/>
          </a:p>
          <a:p>
            <a:r>
              <a:rPr lang="en-US" sz="1200" kern="1200" dirty="0" err="1" smtClean="0">
                <a:solidFill>
                  <a:schemeClr val="tx1"/>
                </a:solidFill>
                <a:latin typeface="Neutra Text" pitchFamily="50" charset="0"/>
                <a:ea typeface="+mn-ea"/>
                <a:cs typeface="+mn-cs"/>
              </a:rPr>
              <a:t>f(x</a:t>
            </a:r>
            <a:r>
              <a:rPr lang="en-US" sz="1200" kern="1200" dirty="0" smtClean="0">
                <a:solidFill>
                  <a:schemeClr val="tx1"/>
                </a:solidFill>
                <a:latin typeface="Neutra Text" pitchFamily="50" charset="0"/>
                <a:ea typeface="+mn-ea"/>
                <a:cs typeface="+mn-cs"/>
              </a:rPr>
              <a:t>) = (x+(1-x)/2)8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76</a:t>
            </a:fld>
            <a:endParaRPr lang="en-US" altLang="ko-K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explore different mapping functions, our designer creates source alternatives in new tabs. In each alternative, she changes the mapping </a:t>
            </a:r>
            <a:r>
              <a:rPr lang="en-US" dirty="0" smtClean="0"/>
              <a:t>function and an </a:t>
            </a:r>
            <a:r>
              <a:rPr lang="en-US" baseline="0" dirty="0" smtClean="0"/>
              <a:t>identifying name through unlinked editing. The changes here are rapid as only two lines of code differ between our alternatives.</a:t>
            </a:r>
          </a:p>
          <a:p>
            <a:r>
              <a:rPr lang="en-US" baseline="0" dirty="0" smtClean="0"/>
              <a:t>* When run, all alternatives are executed side-by-side.</a:t>
            </a:r>
          </a:p>
          <a:p>
            <a:pPr>
              <a:buFontTx/>
              <a:buChar char="•"/>
            </a:pPr>
            <a:r>
              <a:rPr lang="en-US" baseline="0" dirty="0" smtClean="0"/>
              <a:t> investigate different progress bar behaviors</a:t>
            </a:r>
          </a:p>
          <a:p>
            <a:pPr>
              <a:buFontTx/>
              <a:buChar char="•"/>
            </a:pPr>
            <a:r>
              <a:rPr lang="en-US" baseline="0" dirty="0" smtClean="0"/>
              <a:t> bring one alternative into full view for detailed inspection. </a:t>
            </a:r>
          </a:p>
          <a:p>
            <a:pPr>
              <a:buFontTx/>
              <a:buChar char="•"/>
            </a:pPr>
            <a:r>
              <a:rPr lang="en-US" baseline="0" dirty="0" smtClean="0"/>
              <a:t>In addition to sequential interaction, designers may want to view behavior in parallel.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77</a:t>
            </a:fld>
            <a:endParaRPr lang="en-US" altLang="ko-K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Juxtapose supports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parallel</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input through event echoing. Mouse events can be intercepted in the active alternative and injected into all other alternatives, which then show a ghost cursor. </a:t>
            </a:r>
          </a:p>
          <a:p>
            <a:endParaRPr lang="en-US" sz="1200" kern="1200" dirty="0" smtClean="0">
              <a:solidFill>
                <a:schemeClr val="tx1"/>
              </a:solidFill>
              <a:latin typeface="Neutra Text" pitchFamily="50" charset="0"/>
              <a:ea typeface="+mn-ea"/>
              <a:cs typeface="+mn-cs"/>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78</a:t>
            </a:fld>
            <a:endParaRPr lang="en-US" altLang="ko-K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 explore parameter spaces, Juxtapose automatically generates control interfaces from variable definitions in the user’s program. When the control widgets are manipulated,</a:t>
            </a:r>
            <a:r>
              <a:rPr lang="en-US" baseline="0" dirty="0" smtClean="0"/>
              <a:t> the variable value is then updated in the running program.</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79</a:t>
            </a:fld>
            <a:endParaRPr lang="en-US" altLang="ko-K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support “parameter</a:t>
            </a:r>
            <a:r>
              <a:rPr lang="en-US" baseline="0" dirty="0" smtClean="0"/>
              <a:t> tuning” Juxtapose automatically generates control interfaces for global application variables at runtime</a:t>
            </a:r>
            <a:endParaRPr lang="en-US" dirty="0" smtClean="0"/>
          </a:p>
          <a:p>
            <a:r>
              <a:rPr lang="en-US" dirty="0" smtClean="0"/>
              <a:t>To see tuning in action, consider</a:t>
            </a:r>
            <a:r>
              <a:rPr lang="en-US" baseline="0" dirty="0" smtClean="0"/>
              <a:t> Patrick </a:t>
            </a:r>
            <a:r>
              <a:rPr lang="en-US" baseline="0" dirty="0" err="1" smtClean="0"/>
              <a:t>Baudisch’s</a:t>
            </a:r>
            <a:r>
              <a:rPr lang="en-US" baseline="0" dirty="0" smtClean="0"/>
              <a:t> phosphor paper from UIST 2006: Phosphor shows afterglows when UI widgets are changed to make such transitions visually salient in </a:t>
            </a:r>
          </a:p>
          <a:p>
            <a:r>
              <a:rPr lang="en-US" baseline="0" dirty="0" err="1" smtClean="0"/>
              <a:t>Params</a:t>
            </a:r>
            <a:r>
              <a:rPr lang="en-US" baseline="0" dirty="0" smtClean="0"/>
              <a:t> of concern: timing characteristics and and coloring of afterglow.</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80</a:t>
            </a:fld>
            <a:endParaRPr lang="en-US" altLang="ko-K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t>
            </a:r>
            <a:r>
              <a:rPr lang="en-US" dirty="0" err="1" smtClean="0"/>
              <a:t>reimplemented</a:t>
            </a:r>
            <a:r>
              <a:rPr lang="en-US" baseline="0" dirty="0" smtClean="0"/>
              <a:t> some of Phosphor’s techniques in </a:t>
            </a:r>
            <a:r>
              <a:rPr lang="en-US" baseline="0" dirty="0" err="1" smtClean="0"/>
              <a:t>Actionscript</a:t>
            </a:r>
            <a:r>
              <a:rPr lang="en-US" baseline="0" dirty="0" smtClean="0"/>
              <a:t> - r</a:t>
            </a:r>
            <a:r>
              <a:rPr lang="en-US" dirty="0" smtClean="0"/>
              <a:t>unning Phosphor</a:t>
            </a:r>
            <a:r>
              <a:rPr lang="en-US" baseline="0" dirty="0" smtClean="0"/>
              <a:t> within Juxtapose enables designers to directly manipulate variables that govern fade duration and fade delay at runtime.</a:t>
            </a:r>
          </a:p>
          <a:p>
            <a:r>
              <a:rPr lang="en-US" baseline="0" dirty="0" smtClean="0"/>
              <a:t>Once a designer finds a suitable set of tuned parameters, that set can be saved in a snapshot for later recall.</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81</a:t>
            </a:fld>
            <a:endParaRPr lang="en-US" altLang="ko-K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though paralle</a:t>
            </a:r>
            <a:r>
              <a:rPr lang="en-US" baseline="0" dirty="0" smtClean="0"/>
              <a:t>l </a:t>
            </a:r>
            <a:r>
              <a:rPr lang="en-US" dirty="0" smtClean="0"/>
              <a:t>exploration and sequential iteration are core activities</a:t>
            </a:r>
            <a:r>
              <a:rPr lang="en-US" baseline="0" dirty="0" smtClean="0"/>
              <a:t> in design, </a:t>
            </a:r>
          </a:p>
          <a:p>
            <a:r>
              <a:rPr lang="en-US" baseline="0" dirty="0" smtClean="0"/>
              <a:t>In the realm of user interfaces, neither are particularly well supported by today’s design tools.</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a:t>
            </a:fld>
            <a:endParaRPr lang="en-US" altLang="ko-K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For</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inter–process communication, a Juxtapose library module is added to the user’s code. On startup, the library collects global variable names, types, and values using reflection. The library then sends this information</a:t>
            </a:r>
            <a:r>
              <a:rPr lang="en-US" sz="1200" kern="1200" baseline="0" dirty="0" smtClean="0">
                <a:solidFill>
                  <a:schemeClr val="tx1"/>
                </a:solidFill>
                <a:latin typeface="Neutra Text" pitchFamily="50" charset="0"/>
                <a:ea typeface="+mn-ea"/>
                <a:cs typeface="+mn-cs"/>
              </a:rPr>
              <a:t> through a remote procedure call to the Juxtapose runtime UI.</a:t>
            </a:r>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Using this information, Juxtapose builds a control UI.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82</a:t>
            </a:fld>
            <a:endParaRPr lang="en-US" altLang="ko-K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Neutra Text" pitchFamily="50" charset="0"/>
                <a:ea typeface="+mn-ea"/>
                <a:cs typeface="+mn-cs"/>
              </a:rPr>
              <a:t>When the widgets of the tuning interface are modified, value update messages are sent to the running application through </a:t>
            </a:r>
            <a:r>
              <a:rPr lang="en-US" sz="1200" kern="1200" dirty="0" err="1" smtClean="0">
                <a:solidFill>
                  <a:schemeClr val="tx1"/>
                </a:solidFill>
                <a:latin typeface="Neutra Text" pitchFamily="50" charset="0"/>
                <a:ea typeface="+mn-ea"/>
                <a:cs typeface="+mn-cs"/>
              </a:rPr>
              <a:t>nother</a:t>
            </a:r>
            <a:r>
              <a:rPr lang="en-US" sz="1200" kern="1200" dirty="0" smtClean="0">
                <a:solidFill>
                  <a:schemeClr val="tx1"/>
                </a:solidFill>
                <a:latin typeface="Neutra Text" pitchFamily="50" charset="0"/>
                <a:ea typeface="+mn-ea"/>
                <a:cs typeface="+mn-cs"/>
              </a:rPr>
              <a:t> remote procedure call The Juxtapose user library</a:t>
            </a:r>
            <a:r>
              <a:rPr lang="en-US" sz="1200" kern="1200" baseline="0" dirty="0" smtClean="0">
                <a:solidFill>
                  <a:schemeClr val="tx1"/>
                </a:solidFill>
                <a:latin typeface="Neutra Text" pitchFamily="50" charset="0"/>
                <a:ea typeface="+mn-ea"/>
                <a:cs typeface="+mn-cs"/>
              </a:rPr>
              <a:t> then updates the variable value in the running application.</a:t>
            </a:r>
            <a:endParaRPr lang="en-US" sz="1200" kern="1200" dirty="0" smtClean="0">
              <a:solidFill>
                <a:schemeClr val="tx1"/>
              </a:solidFill>
              <a:latin typeface="Neutra Text" pitchFamily="50" charset="0"/>
              <a:ea typeface="+mn-ea"/>
              <a:cs typeface="+mn-cs"/>
            </a:endParaRPr>
          </a:p>
          <a:p>
            <a:endParaRPr lang="en-US" sz="1200" kern="120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83</a:t>
            </a:fld>
            <a:endParaRPr lang="en-US" altLang="ko-K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dirty="0" smtClean="0"/>
              <a:t>To gather quantitative data, we created a close-ended task that asked participants to adjust four dimensions</a:t>
            </a:r>
            <a:r>
              <a:rPr lang="en-US" baseline="0" dirty="0" smtClean="0"/>
              <a:t> </a:t>
            </a:r>
            <a:r>
              <a:rPr lang="en-US" dirty="0" smtClean="0"/>
              <a:t>of an algorithmic tree drawing routine to match four specific tree shapes.</a:t>
            </a:r>
          </a:p>
          <a:p>
            <a:endParaRPr lang="en-US" dirty="0" smtClean="0"/>
          </a:p>
          <a:p>
            <a:r>
              <a:rPr lang="en-US" dirty="0" smtClean="0"/>
              <a:t>This task is clearly far removed from design practice, but</a:t>
            </a:r>
            <a:r>
              <a:rPr lang="en-US" baseline="0" dirty="0" smtClean="0"/>
              <a:t> its concrete goal allows for better measurement of performance.</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84</a:t>
            </a:fld>
            <a:endParaRPr lang="en-US" altLang="ko-KR" sz="1200" b="0" dirty="0">
              <a:ea typeface="굴림" pitchFamily="34" charset="-127"/>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85</a:t>
            </a:fld>
            <a:endParaRPr lang="en-US" altLang="ko-K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Of course, if you give people sliders to change parameters, they’ll test many more parameter combinations than they ever could through editing code and recompiling.  </a:t>
            </a:r>
          </a:p>
          <a:p>
            <a:r>
              <a:rPr lang="en-US" baseline="0" dirty="0" smtClean="0"/>
              <a:t>Direct manipulation is good, but we knew that. </a:t>
            </a:r>
          </a:p>
          <a:p>
            <a:r>
              <a:rPr lang="en-US" baseline="0" dirty="0" smtClean="0"/>
              <a:t>More interesting: where does it provide benefits?</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86</a:t>
            </a:fld>
            <a:endParaRPr lang="en-US" altLang="ko-K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Dig deeper, and look at task</a:t>
            </a:r>
            <a:r>
              <a:rPr lang="en-US" baseline="0" dirty="0" smtClean="0"/>
              <a:t> completion </a:t>
            </a:r>
            <a:r>
              <a:rPr lang="en-US" dirty="0" smtClean="0"/>
              <a:t>times for different trees. </a:t>
            </a:r>
            <a:r>
              <a:rPr lang="en-US" baseline="0" dirty="0" smtClean="0"/>
              <a:t>only two trees showed significant time differences.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Observation: interaction of multiple parameter dimensions, harder time reasoning about parameter settings– matching </a:t>
            </a:r>
            <a:r>
              <a:rPr lang="en-US" baseline="0" dirty="0" err="1" smtClean="0"/>
              <a:t>tu</a:t>
            </a:r>
            <a:r>
              <a:rPr lang="en-US" baseline="0" dirty="0" smtClean="0"/>
              <a:t> </a:t>
            </a:r>
            <a:r>
              <a:rPr lang="en-US" baseline="0" dirty="0" err="1" smtClean="0"/>
              <a:t>rned</a:t>
            </a:r>
            <a:r>
              <a:rPr lang="en-US" baseline="0" dirty="0" smtClean="0"/>
              <a:t> into a multi-dimensional trial and error exercise.</a:t>
            </a:r>
            <a:r>
              <a:rPr lang="en-US" dirty="0" smtClean="0"/>
              <a:t> It’s precisely this </a:t>
            </a:r>
            <a:r>
              <a:rPr lang="en-US" baseline="0" dirty="0" smtClean="0"/>
              <a:t>trial-and-error phase is when reasoning about the problem could not produce a </a:t>
            </a:r>
            <a:r>
              <a:rPr lang="en-US" baseline="0" dirty="0" err="1" smtClean="0"/>
              <a:t>satisf</a:t>
            </a:r>
            <a:r>
              <a:rPr lang="en-US" baseline="0" dirty="0" smtClean="0"/>
              <a:t>. Sol.  where tuning was most beneficial.</a:t>
            </a:r>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87</a:t>
            </a:fld>
            <a:endParaRPr lang="en-US" altLang="ko-K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Juxtapose supports use of an external controller for variable tuning for three reasons. The controller enables users to modify multiple parameters simultaneously, leaves the eyes free to focus on the application being tuned, and allows for tuning of interactions that require mouse and keyboard input, e.g., adjusting the rate at which mouse wheel movement magnifies a document.  To facilitate locating a particular variable’s control, the mixer was augmented with a small top-mounted projector which displays parameter names. There are two ways to ensure that the controller stays in sync with variable values recalled through snapshots:  either use only relative inputs, or use absolute inputs that can be actuated. We chose motorized faders as absolute controls have the advantage that their position provides </a:t>
            </a:r>
            <a:r>
              <a:rPr lang="en-US" sz="1200" kern="1200" dirty="0" err="1" smtClean="0">
                <a:solidFill>
                  <a:schemeClr val="tx1"/>
                </a:solidFill>
                <a:latin typeface="Neutra Text" pitchFamily="50" charset="0"/>
                <a:ea typeface="+mn-ea"/>
                <a:cs typeface="+mn-cs"/>
              </a:rPr>
              <a:t>proprioceptive</a:t>
            </a:r>
            <a:r>
              <a:rPr lang="en-US" sz="1200" kern="1200" dirty="0" smtClean="0">
                <a:solidFill>
                  <a:schemeClr val="tx1"/>
                </a:solidFill>
                <a:latin typeface="Neutra Text" pitchFamily="50" charset="0"/>
                <a:ea typeface="+mn-ea"/>
                <a:cs typeface="+mn-cs"/>
              </a:rPr>
              <a:t> feedback.</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88</a:t>
            </a:fld>
            <a:endParaRPr lang="en-US" altLang="ko-K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Mobile phones are commodity hardware, and mobile developers already test on multiple handsets. We extended Juxtapose to leverage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these device collections by executing different alternatives on different handsets. You write your alternatives on the PC, and the compiled applications are</a:t>
            </a:r>
            <a:r>
              <a:rPr lang="en-US" sz="1200" kern="1200" baseline="0" dirty="0" smtClean="0">
                <a:solidFill>
                  <a:schemeClr val="tx1"/>
                </a:solidFill>
                <a:latin typeface="Neutra Text" pitchFamily="50" charset="0"/>
                <a:ea typeface="+mn-ea"/>
                <a:cs typeface="+mn-cs"/>
              </a:rPr>
              <a:t> then distributed to a collection of handsets</a:t>
            </a:r>
            <a:r>
              <a:rPr lang="en-US" sz="1200" kern="1200" dirty="0" smtClean="0">
                <a:solidFill>
                  <a:schemeClr val="tx1"/>
                </a:solidFill>
                <a:latin typeface="Neutra Text" pitchFamily="50" charset="0"/>
                <a:ea typeface="+mn-ea"/>
                <a:cs typeface="+mn-cs"/>
              </a:rPr>
              <a:t>. </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90</a:t>
            </a:fld>
            <a:endParaRPr lang="en-US" altLang="ko-KR" sz="1200" dirty="0">
              <a:solidFill>
                <a:prstClr val="black"/>
              </a:solidFill>
              <a:ea typeface="굴림" pitchFamily="34" charset="-127"/>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 designer can thus rapidly switch between alternatives by putting one phone down and picking another one up. </a:t>
            </a:r>
            <a:r>
              <a:rPr lang="en-US" sz="1200" kern="1200" baseline="0" dirty="0" smtClean="0">
                <a:solidFill>
                  <a:schemeClr val="tx1"/>
                </a:solidFill>
                <a:latin typeface="Neutra Text" pitchFamily="50" charset="0"/>
                <a:ea typeface="+mn-ea"/>
                <a:cs typeface="+mn-cs"/>
              </a:rPr>
              <a:t>&lt;click&gt;</a:t>
            </a:r>
          </a:p>
          <a:p>
            <a:r>
              <a:rPr lang="en-US" sz="1200" kern="1200" baseline="0" dirty="0" smtClean="0">
                <a:solidFill>
                  <a:schemeClr val="tx1"/>
                </a:solidFill>
                <a:latin typeface="Neutra Text" pitchFamily="50" charset="0"/>
                <a:ea typeface="+mn-ea"/>
                <a:cs typeface="+mn-cs"/>
              </a:rPr>
              <a:t>Tuning now allows designers to use their PC to change the behavior of a program that’s executing on the handset.</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91</a:t>
            </a:fld>
            <a:endParaRPr lang="en-US" altLang="ko-K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Embedded microcontrollers are the tool of choice for working with sensors and actuators.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&lt;click&gt;We extended Juxtapose to support authoring for the 8-bit </a:t>
            </a:r>
            <a:r>
              <a:rPr lang="en-US" sz="1200" kern="1200" dirty="0" err="1" smtClean="0">
                <a:solidFill>
                  <a:schemeClr val="tx1"/>
                </a:solidFill>
                <a:latin typeface="Neutra Text" pitchFamily="50" charset="0"/>
                <a:ea typeface="+mn-ea"/>
                <a:cs typeface="+mn-cs"/>
              </a:rPr>
              <a:t>Arduino</a:t>
            </a:r>
            <a:r>
              <a:rPr lang="en-US" sz="1200" kern="1200" dirty="0" smtClean="0">
                <a:solidFill>
                  <a:schemeClr val="tx1"/>
                </a:solidFill>
                <a:latin typeface="Neutra Text" pitchFamily="50" charset="0"/>
                <a:ea typeface="+mn-ea"/>
                <a:cs typeface="+mn-cs"/>
              </a:rPr>
              <a:t> microcontroller platform. Building custom hardware is</a:t>
            </a:r>
            <a:r>
              <a:rPr lang="en-US" sz="1200" kern="1200" baseline="0" dirty="0" smtClean="0">
                <a:solidFill>
                  <a:schemeClr val="tx1"/>
                </a:solidFill>
                <a:latin typeface="Neutra Text" pitchFamily="50" charset="0"/>
                <a:ea typeface="+mn-ea"/>
                <a:cs typeface="+mn-cs"/>
              </a:rPr>
              <a:t> resource intensive</a:t>
            </a:r>
            <a:r>
              <a:rPr lang="en-US" sz="1200" kern="1200" dirty="0" smtClean="0">
                <a:solidFill>
                  <a:schemeClr val="tx1"/>
                </a:solidFill>
                <a:latin typeface="Neutra Text" pitchFamily="50" charset="0"/>
                <a:ea typeface="+mn-ea"/>
                <a:cs typeface="+mn-cs"/>
              </a:rPr>
              <a:t>, so unlike for mobile phones, designer are less likely to build</a:t>
            </a:r>
            <a:r>
              <a:rPr lang="en-US" sz="1200" kern="1200" baseline="0" dirty="0" smtClean="0">
                <a:solidFill>
                  <a:schemeClr val="tx1"/>
                </a:solidFill>
                <a:latin typeface="Neutra Text" pitchFamily="50" charset="0"/>
                <a:ea typeface="+mn-ea"/>
                <a:cs typeface="+mn-cs"/>
              </a:rPr>
              <a:t> multiple physical prototypes</a:t>
            </a:r>
            <a:r>
              <a:rPr lang="en-US" sz="1200" kern="1200" dirty="0" smtClean="0">
                <a:solidFill>
                  <a:schemeClr val="tx1"/>
                </a:solidFill>
                <a:latin typeface="Neutra Text" pitchFamily="50" charset="0"/>
                <a:ea typeface="+mn-ea"/>
                <a:cs typeface="+mn-cs"/>
              </a:rPr>
              <a:t>. Instead, </a:t>
            </a:r>
            <a:r>
              <a:rPr lang="en-US" sz="1200" kern="1200" baseline="0" dirty="0" smtClean="0">
                <a:solidFill>
                  <a:schemeClr val="tx1"/>
                </a:solidFill>
                <a:latin typeface="Neutra Text" pitchFamily="50" charset="0"/>
                <a:ea typeface="+mn-ea"/>
                <a:cs typeface="+mn-cs"/>
              </a:rPr>
              <a:t>i</a:t>
            </a:r>
            <a:r>
              <a:rPr lang="en-US" sz="1200" kern="1200" dirty="0" smtClean="0">
                <a:solidFill>
                  <a:schemeClr val="tx1"/>
                </a:solidFill>
                <a:latin typeface="Neutra Text" pitchFamily="50" charset="0"/>
                <a:ea typeface="+mn-ea"/>
                <a:cs typeface="+mn-cs"/>
              </a:rPr>
              <a:t>n</a:t>
            </a:r>
            <a:r>
              <a:rPr lang="en-US" sz="1200" kern="1200" baseline="0" dirty="0" smtClean="0">
                <a:solidFill>
                  <a:schemeClr val="tx1"/>
                </a:solidFill>
                <a:latin typeface="Neutra Text" pitchFamily="50" charset="0"/>
                <a:ea typeface="+mn-ea"/>
                <a:cs typeface="+mn-cs"/>
              </a:rPr>
              <a:t> current practice, one can often different software versions of code shoehorned into the microcontroller firmware, turned on and off by either software or hardware switches. </a:t>
            </a:r>
            <a:endParaRPr lang="en-US" sz="1200" kern="1200" dirty="0" smtClean="0">
              <a:solidFill>
                <a:schemeClr val="tx1"/>
              </a:solidFill>
              <a:latin typeface="Neutra Text" pitchFamily="50" charset="0"/>
              <a:ea typeface="+mn-ea"/>
              <a:cs typeface="+mn-cs"/>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92</a:t>
            </a:fld>
            <a:endParaRPr lang="en-US" altLang="ko-K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Focus is</a:t>
            </a:r>
            <a:r>
              <a:rPr lang="en-US" baseline="0" dirty="0" smtClean="0"/>
              <a:t> on “getting a single, complete, polished product built” – important but wrong set of tradeoffs early in the design process</a:t>
            </a:r>
          </a:p>
          <a:p>
            <a:r>
              <a:rPr lang="en-US" baseline="0" dirty="0" smtClean="0"/>
              <a:t>Where learning about the structure of the design space and eliciting feedback are the primary goals.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a:t>
            </a:fld>
            <a:endParaRPr lang="en-US" altLang="ko-K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Now languages that can run on an 8bit </a:t>
            </a:r>
            <a:r>
              <a:rPr lang="en-US" sz="1200" kern="1200" dirty="0" err="1" smtClean="0">
                <a:solidFill>
                  <a:schemeClr val="tx1"/>
                </a:solidFill>
                <a:latin typeface="Neutra Text" pitchFamily="50" charset="0"/>
                <a:ea typeface="+mn-ea"/>
                <a:cs typeface="+mn-cs"/>
              </a:rPr>
              <a:t>microcontroler</a:t>
            </a:r>
            <a:r>
              <a:rPr lang="en-US" sz="1200" kern="1200" dirty="0" smtClean="0">
                <a:solidFill>
                  <a:schemeClr val="tx1"/>
                </a:solidFill>
                <a:latin typeface="Neutra Text" pitchFamily="50" charset="0"/>
                <a:ea typeface="+mn-ea"/>
                <a:cs typeface="+mn-cs"/>
              </a:rPr>
              <a:t> with 16k of memory don't  usually allow language reflection.</a:t>
            </a:r>
          </a:p>
          <a:p>
            <a:r>
              <a:rPr lang="en-US" sz="1200" kern="1200" dirty="0" smtClean="0">
                <a:solidFill>
                  <a:schemeClr val="tx1"/>
                </a:solidFill>
                <a:latin typeface="Neutra Text" pitchFamily="50" charset="0"/>
                <a:ea typeface="+mn-ea"/>
                <a:cs typeface="+mn-cs"/>
              </a:rPr>
              <a:t>So, … how might</a:t>
            </a:r>
            <a:r>
              <a:rPr lang="en-US" sz="1200" kern="1200" baseline="0" dirty="0" smtClean="0">
                <a:solidFill>
                  <a:schemeClr val="tx1"/>
                </a:solidFill>
                <a:latin typeface="Neutra Text" pitchFamily="50" charset="0"/>
                <a:ea typeface="+mn-ea"/>
                <a:cs typeface="+mn-cs"/>
              </a:rPr>
              <a:t> one implement variable tuning in a language without reflection?</a:t>
            </a:r>
            <a:r>
              <a:rPr lang="en-US" sz="1200" kern="1200" dirty="0" smtClean="0">
                <a:solidFill>
                  <a:schemeClr val="tx1"/>
                </a:solidFill>
                <a:latin typeface="Neutra Text" pitchFamily="50"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93</a:t>
            </a:fld>
            <a:endParaRPr lang="en-US" altLang="ko-K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To enable runtime tuning, we added a preprocessing step to compilation</a:t>
            </a:r>
            <a:endParaRPr lang="en-US" dirty="0" smtClean="0"/>
          </a:p>
          <a:p>
            <a:r>
              <a:rPr lang="en-US" sz="1200" kern="1200" dirty="0" smtClean="0">
                <a:solidFill>
                  <a:schemeClr val="tx1"/>
                </a:solidFill>
                <a:latin typeface="Neutra Text" pitchFamily="50" charset="0"/>
                <a:ea typeface="+mn-ea"/>
                <a:cs typeface="+mn-cs"/>
              </a:rPr>
              <a:t>Juxtapose parses the user's source code; extracts global variable definitions; builds a symbol table with pointers to those variable,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94</a:t>
            </a:fld>
            <a:endParaRPr lang="en-US" altLang="ko-K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 and emits that table back  into the source code (along with communication routines) before compilation.</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95</a:t>
            </a:fld>
            <a:endParaRPr lang="en-US" altLang="ko-K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We’ve</a:t>
            </a:r>
            <a:r>
              <a:rPr lang="en-US" baseline="0" dirty="0" smtClean="0"/>
              <a:t> also thought about ways to add support for alternatives back into the visual </a:t>
            </a:r>
            <a:r>
              <a:rPr lang="en-US" baseline="0" dirty="0" err="1" smtClean="0"/>
              <a:t>d.tools</a:t>
            </a:r>
            <a:r>
              <a:rPr lang="en-US" baseline="0" dirty="0" smtClean="0"/>
              <a:t> language.</a:t>
            </a:r>
          </a:p>
          <a:p>
            <a:r>
              <a:rPr lang="en-US" baseline="0" dirty="0" smtClean="0"/>
              <a:t>and introduced the notion of state alternatives.</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97</a:t>
            </a:fld>
            <a:endParaRPr lang="en-US" altLang="ko-K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alternative starts out as a copy of the original state with</a:t>
            </a:r>
            <a:r>
              <a:rPr lang="en-US" baseline="0" dirty="0" smtClean="0"/>
              <a:t> the same incoming transitions.</a:t>
            </a:r>
          </a:p>
          <a:p>
            <a:r>
              <a:rPr lang="en-US" baseline="0" dirty="0" smtClean="0"/>
              <a:t>Inside the alternative, one can then r</a:t>
            </a:r>
            <a:r>
              <a:rPr lang="en-US" dirty="0" smtClean="0"/>
              <a:t>edefine output and outgoing transitions for any state. Which alternative is active can</a:t>
            </a:r>
            <a:r>
              <a:rPr lang="en-US" baseline="0" dirty="0" smtClean="0"/>
              <a:t> be switched at runtime through radio-buttons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98</a:t>
            </a:fld>
            <a:endParaRPr lang="en-US" altLang="ko-K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For programmed interactions, supporting alternatives requires spanning both authoring and runtime environments. Juxtapose shows how this integration can be realized with three techniques: using linked editing to effectively manage alternatives at the source level, execution of sets of programs for comparison at runtime, and auto-generation of tuning interfaces through reflection and source parsing.</a:t>
            </a:r>
          </a:p>
          <a:p>
            <a:r>
              <a:rPr lang="en-US" sz="1200" kern="1200" baseline="0" dirty="0" smtClean="0">
                <a:solidFill>
                  <a:schemeClr val="tx1"/>
                </a:solidFill>
                <a:latin typeface="Neutra Text" pitchFamily="50" charset="0"/>
                <a:ea typeface="+mn-ea"/>
                <a:cs typeface="+mn-cs"/>
              </a:rPr>
              <a:t>  </a:t>
            </a:r>
            <a:endParaRPr lang="en-US" sz="1200" kern="120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99</a:t>
            </a:fld>
            <a:endParaRPr lang="en-US" altLang="ko-K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a:t>
            </a:r>
            <a:r>
              <a:rPr lang="en-US" baseline="0" dirty="0" smtClean="0"/>
              <a:t> me conclude by summarizing the contributions of this work</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100</a:t>
            </a:fld>
            <a:endParaRPr lang="en-US" altLang="ko-K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aseline="0" dirty="0" smtClean="0"/>
              <a:t>The first research question was how to enable a larger group of designers to rapidly create functional ubiquitous computing prototypes</a:t>
            </a:r>
          </a:p>
          <a:p>
            <a:pPr marL="0" indent="0">
              <a:buNone/>
            </a:pPr>
            <a:r>
              <a:rPr lang="en-US" sz="1200" kern="1200" dirty="0" smtClean="0">
                <a:solidFill>
                  <a:schemeClr val="tx1"/>
                </a:solidFill>
                <a:latin typeface="Neutra Text" pitchFamily="50" charset="0"/>
                <a:ea typeface="+mn-ea"/>
                <a:cs typeface="+mn-cs"/>
              </a:rPr>
              <a:t>My dissertation contributes</a:t>
            </a:r>
            <a:r>
              <a:rPr lang="en-US" sz="1200" kern="1200" baseline="0" dirty="0" smtClean="0">
                <a:solidFill>
                  <a:schemeClr val="tx1"/>
                </a:solidFill>
                <a:latin typeface="Neutra Text" pitchFamily="50" charset="0"/>
                <a:ea typeface="+mn-ea"/>
                <a:cs typeface="+mn-cs"/>
              </a:rPr>
              <a:t> a set of interaction techniques to achieve that goal:</a:t>
            </a:r>
          </a:p>
          <a:p>
            <a:pPr marL="0" indent="0">
              <a:buNone/>
            </a:pPr>
            <a:r>
              <a:rPr lang="en-US" sz="1200" kern="1200" dirty="0" smtClean="0">
                <a:solidFill>
                  <a:schemeClr val="tx1"/>
                </a:solidFill>
                <a:latin typeface="Neutra Text" pitchFamily="50" charset="0"/>
                <a:ea typeface="+mn-ea"/>
                <a:cs typeface="+mn-cs"/>
              </a:rPr>
              <a:t>================</a:t>
            </a:r>
          </a:p>
          <a:p>
            <a:pPr marL="0" indent="0">
              <a:buNone/>
            </a:pPr>
            <a:r>
              <a:rPr lang="en-US" sz="1200" kern="1200" dirty="0" smtClean="0">
                <a:solidFill>
                  <a:schemeClr val="tx1"/>
                </a:solidFill>
                <a:latin typeface="Neutra Text" pitchFamily="50" charset="0"/>
                <a:ea typeface="+mn-ea"/>
                <a:cs typeface="+mn-cs"/>
              </a:rPr>
              <a:t>3)  A method of programming by demonstration for sensor- based interactions that emphasizes designer control of the generalization criteria for collected examples. </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101</a:t>
            </a:fld>
            <a:endParaRPr lang="en-US" altLang="ko-K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aseline="0" dirty="0" smtClean="0"/>
              <a:t>The second question was how one might aid iteration during prototyping.</a:t>
            </a:r>
          </a:p>
          <a:p>
            <a:pPr marL="0" indent="0">
              <a:buNone/>
            </a:pPr>
            <a:r>
              <a:rPr lang="en-US" baseline="0" dirty="0" smtClean="0"/>
              <a:t>My dissertation introduced methods for integrating design, </a:t>
            </a:r>
            <a:r>
              <a:rPr lang="en-US" baseline="0" dirty="0" err="1" smtClean="0"/>
              <a:t>testm</a:t>
            </a:r>
            <a:r>
              <a:rPr lang="en-US" baseline="0" dirty="0" smtClean="0"/>
              <a:t> analysis and revision stages into a common design environment. Specifically:</a:t>
            </a:r>
          </a:p>
          <a:p>
            <a:pPr marL="228600" indent="-228600">
              <a:buAutoNum type="arabicParenR"/>
            </a:pPr>
            <a:r>
              <a:rPr lang="en-US" baseline="0" dirty="0" smtClean="0"/>
              <a:t>It demonstrated how time code correlation between video and a graphical state model can aid rapid review of usability videos and provide context for those videos</a:t>
            </a:r>
          </a:p>
          <a:p>
            <a:pPr marL="0" indent="0">
              <a:buNone/>
            </a:pPr>
            <a:r>
              <a:rPr lang="en-US" baseline="0" dirty="0" smtClean="0"/>
              <a:t>2) I showed that interactive revision tools for interaction design diagrams enables testing of proposed changes while creating a record of those changes; and that such diagram require fewer requests for clarifications by others.</a:t>
            </a:r>
          </a:p>
          <a:p>
            <a:pPr marL="0" indent="0">
              <a:buNone/>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102</a:t>
            </a:fld>
            <a:endParaRPr lang="en-US" altLang="ko-K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aseline="0" dirty="0" smtClean="0"/>
              <a:t>Third, </a:t>
            </a:r>
            <a:r>
              <a:rPr lang="en-US" baseline="0" dirty="0" err="1" smtClean="0"/>
              <a:t>l</a:t>
            </a:r>
            <a:r>
              <a:rPr lang="en-US" baseline="0" dirty="0" smtClean="0"/>
              <a:t> introduced ways to enable simultaneous exploration of multiple user interface alternatives in parallel. In particular, Juxtapose demonstrated how to achieve such exploration of code alternatives through linked source editing and parallel execution; and exploration of parameter spaces </a:t>
            </a:r>
            <a:r>
              <a:rPr lang="en-US" baseline="0" dirty="0" err="1" smtClean="0"/>
              <a:t>thorugh</a:t>
            </a:r>
            <a:r>
              <a:rPr lang="en-US" baseline="0" dirty="0" smtClean="0"/>
              <a:t> automatic generation of tuning interfaces.</a:t>
            </a:r>
          </a:p>
          <a:p>
            <a:pPr marL="0" indent="0">
              <a:buNone/>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103</a:t>
            </a:fld>
            <a:endParaRPr lang="en-US" altLang="ko-K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image" Target="../media/image1.jpeg"/><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bg>
      <p:bgPr>
        <a:solidFill>
          <a:srgbClr val="9F0000"/>
        </a:solidFill>
        <a:effectLst/>
      </p:bgPr>
    </p:bg>
    <p:spTree>
      <p:nvGrpSpPr>
        <p:cNvPr id="1" name=""/>
        <p:cNvGrpSpPr/>
        <p:nvPr/>
      </p:nvGrpSpPr>
      <p:grpSpPr>
        <a:xfrm>
          <a:off x="0" y="0"/>
          <a:ext cx="0" cy="0"/>
          <a:chOff x="0" y="0"/>
          <a:chExt cx="0" cy="0"/>
        </a:xfrm>
      </p:grpSpPr>
      <p:pic>
        <p:nvPicPr>
          <p:cNvPr id="5" name="Picture 17" descr="hartmann-color"/>
          <p:cNvPicPr>
            <a:picLocks noChangeAspect="1" noChangeArrowheads="1"/>
          </p:cNvPicPr>
          <p:nvPr userDrawn="1"/>
        </p:nvPicPr>
        <p:blipFill>
          <a:blip r:embed="rId3"/>
          <a:srcRect/>
          <a:stretch>
            <a:fillRect/>
          </a:stretch>
        </p:blipFill>
        <p:spPr bwMode="auto">
          <a:xfrm>
            <a:off x="0" y="237062"/>
            <a:ext cx="9144000" cy="6626225"/>
          </a:xfrm>
          <a:prstGeom prst="rect">
            <a:avLst/>
          </a:prstGeom>
          <a:noFill/>
          <a:ln w="9525">
            <a:noFill/>
            <a:miter lim="800000"/>
            <a:headEnd/>
            <a:tailEnd/>
          </a:ln>
        </p:spPr>
      </p:pic>
      <p:sp>
        <p:nvSpPr>
          <p:cNvPr id="7"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9" name="Text Box 6"/>
          <p:cNvSpPr txBox="1">
            <a:spLocks noChangeArrowheads="1"/>
          </p:cNvSpPr>
          <p:nvPr/>
        </p:nvSpPr>
        <p:spPr bwMode="auto">
          <a:xfrm>
            <a:off x="152400" y="0"/>
            <a:ext cx="2894021" cy="461665"/>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2400" b="1" kern="1200" dirty="0" err="1" smtClean="0">
                <a:solidFill>
                  <a:srgbClr val="FFFFFF"/>
                </a:solidFill>
                <a:latin typeface="Neutra Text SC" pitchFamily="50" charset="0"/>
                <a:ea typeface="+mn-ea"/>
                <a:cs typeface="+mn-cs"/>
              </a:rPr>
              <a:t>stanford</a:t>
            </a:r>
            <a:r>
              <a:rPr lang="en-US" sz="2400" b="1" kern="1200" dirty="0" smtClean="0">
                <a:solidFill>
                  <a:srgbClr val="FFFFFF"/>
                </a:solidFill>
                <a:latin typeface="Neutra Text SC" pitchFamily="50" charset="0"/>
                <a:ea typeface="+mn-ea"/>
                <a:cs typeface="+mn-cs"/>
              </a:rPr>
              <a:t> </a:t>
            </a:r>
            <a:r>
              <a:rPr lang="en-US" sz="2400" b="1" kern="1200" dirty="0" err="1" smtClean="0">
                <a:solidFill>
                  <a:srgbClr val="FFFFFF"/>
                </a:solidFill>
                <a:latin typeface="Neutra Text SC" pitchFamily="50" charset="0"/>
                <a:ea typeface="+mn-ea"/>
                <a:cs typeface="+mn-cs"/>
              </a:rPr>
              <a:t>hci</a:t>
            </a:r>
            <a:r>
              <a:rPr lang="en-US" sz="2400" b="1" kern="1200" dirty="0" smtClean="0">
                <a:solidFill>
                  <a:srgbClr val="FFFFFF"/>
                </a:solidFill>
                <a:latin typeface="Neutra Text SC" pitchFamily="50" charset="0"/>
                <a:ea typeface="+mn-ea"/>
                <a:cs typeface="+mn-cs"/>
              </a:rPr>
              <a:t> group</a:t>
            </a:r>
            <a:endParaRPr lang="en-US" sz="2400" b="1" kern="1200" dirty="0">
              <a:solidFill>
                <a:srgbClr val="FFFFFF"/>
              </a:solidFill>
              <a:latin typeface="Neutra Text SC" pitchFamily="50" charset="0"/>
              <a:ea typeface="+mn-ea"/>
              <a:cs typeface="+mn-cs"/>
            </a:endParaRPr>
          </a:p>
        </p:txBody>
      </p:sp>
      <p:sp>
        <p:nvSpPr>
          <p:cNvPr id="4099" name="Rectangle 3"/>
          <p:cNvSpPr>
            <a:spLocks noGrp="1" noRot="1" noChangeArrowheads="1"/>
          </p:cNvSpPr>
          <p:nvPr>
            <p:ph type="ctrTitle"/>
          </p:nvPr>
        </p:nvSpPr>
        <p:spPr>
          <a:xfrm>
            <a:off x="455613" y="1233488"/>
            <a:ext cx="7772400" cy="1470025"/>
          </a:xfrm>
        </p:spPr>
        <p:txBody>
          <a:bodyPr/>
          <a:lstStyle>
            <a:lvl1pPr>
              <a:tabLst>
                <a:tab pos="228600" algn="l"/>
                <a:tab pos="457200" algn="l"/>
                <a:tab pos="685800" algn="l"/>
                <a:tab pos="914400" algn="l"/>
                <a:tab pos="1143000" algn="l"/>
                <a:tab pos="1371600" algn="l"/>
                <a:tab pos="1600200" algn="l"/>
                <a:tab pos="1828800" algn="l"/>
              </a:tabLst>
              <a:defRPr>
                <a:effectLst>
                  <a:outerShdw blurRad="38100" dist="38100" dir="2700000" algn="tl">
                    <a:srgbClr val="000000"/>
                  </a:outerShdw>
                </a:effectLst>
              </a:defRPr>
            </a:lvl1pPr>
          </a:lstStyle>
          <a:p>
            <a:r>
              <a:rPr lang="en-US" dirty="0"/>
              <a:t>Click to edit Master title style</a:t>
            </a:r>
          </a:p>
        </p:txBody>
      </p:sp>
      <p:sp>
        <p:nvSpPr>
          <p:cNvPr id="4100" name="Rectangle 4"/>
          <p:cNvSpPr>
            <a:spLocks noGrp="1" noRot="1" noChangeArrowheads="1"/>
          </p:cNvSpPr>
          <p:nvPr>
            <p:ph type="subTitle" idx="1"/>
          </p:nvPr>
        </p:nvSpPr>
        <p:spPr>
          <a:xfrm>
            <a:off x="5792788" y="3584575"/>
            <a:ext cx="3198812" cy="2587625"/>
          </a:xfrm>
        </p:spPr>
        <p:txBody>
          <a:bodyPr anchor="b"/>
          <a:lstStyle>
            <a:lvl1pPr marL="0" indent="0" algn="r">
              <a:buFont typeface="Wingdings" pitchFamily="2" charset="2"/>
              <a:buNone/>
              <a:defRPr sz="2200" i="1"/>
            </a:lvl1pPr>
          </a:lstStyle>
          <a:p>
            <a:r>
              <a:rPr lang="en-US" dirty="0"/>
              <a:t>Click to edit Master subtitle style</a:t>
            </a:r>
          </a:p>
        </p:txBody>
      </p:sp>
      <p:sp>
        <p:nvSpPr>
          <p:cNvPr id="10" name="Text Box 6"/>
          <p:cNvSpPr txBox="1">
            <a:spLocks noChangeArrowheads="1"/>
          </p:cNvSpPr>
          <p:nvPr userDrawn="1"/>
        </p:nvSpPr>
        <p:spPr bwMode="auto">
          <a:xfrm>
            <a:off x="7388040" y="0"/>
            <a:ext cx="1505540" cy="461665"/>
          </a:xfrm>
          <a:prstGeom prst="rect">
            <a:avLst/>
          </a:prstGeom>
          <a:noFill/>
          <a:ln w="9525">
            <a:noFill/>
            <a:miter lim="800000"/>
            <a:headEnd/>
            <a:tailEnd/>
          </a:ln>
          <a:effectLst/>
        </p:spPr>
        <p:txBody>
          <a:bodyPr wrap="none">
            <a:spAutoFit/>
          </a:bodyPr>
          <a:lstStyle/>
          <a:p>
            <a:pPr algn="r" rtl="0" eaLnBrk="0" fontAlgn="base" hangingPunct="0">
              <a:spcBef>
                <a:spcPct val="0"/>
              </a:spcBef>
              <a:spcAft>
                <a:spcPct val="0"/>
              </a:spcAft>
              <a:defRPr/>
            </a:pPr>
            <a:r>
              <a:rPr lang="en-US" sz="2400" b="1" kern="1200" cap="none" dirty="0" smtClean="0">
                <a:solidFill>
                  <a:srgbClr val="FFFFFF"/>
                </a:solidFill>
                <a:latin typeface="Neutra Text SC" pitchFamily="50" charset="0"/>
                <a:ea typeface="+mn-ea"/>
                <a:cs typeface="+mn-cs"/>
              </a:rPr>
              <a:t>5/29/2009</a:t>
            </a:r>
            <a:endParaRPr lang="en-US" sz="2400" b="1" kern="1200" cap="none" dirty="0">
              <a:solidFill>
                <a:srgbClr val="FFFFFF"/>
              </a:solidFill>
              <a:latin typeface="Neutra Text SC" pitchFamily="50" charset="0"/>
              <a:ea typeface="+mn-ea"/>
              <a:cs typeface="+mn-cs"/>
            </a:endParaRPr>
          </a:p>
        </p:txBody>
      </p:sp>
      <p:sp>
        <p:nvSpPr>
          <p:cNvPr id="11" name="Arc 13"/>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2" name="Arc 14"/>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3"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4" name="Arc 16"/>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385175"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rgbClr val="FFFFFF"/>
                </a:solidFill>
              </a:defRPr>
            </a:lvl1pPr>
          </a:lstStyle>
          <a:p>
            <a:fld id="{B3EFDD30-2D92-BE4F-850C-B7FCC548490E}"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201613" y="-166688"/>
            <a:ext cx="9523413" cy="4573588"/>
          </a:xfrm>
          <a:prstGeom prst="rect">
            <a:avLst/>
          </a:prstGeom>
          <a:gradFill>
            <a:gsLst>
              <a:gs pos="0">
                <a:schemeClr val="bg1">
                  <a:lumMod val="75000"/>
                  <a:alpha val="0"/>
                </a:schemeClr>
              </a:gs>
              <a:gs pos="100000">
                <a:schemeClr val="bg1">
                  <a:lumMod val="20000"/>
                  <a:lumOff val="80000"/>
                  <a:alpha val="32000"/>
                </a:schemeClr>
              </a:gs>
            </a:gsLst>
            <a:lin ang="4050000" scaled="0"/>
          </a:gra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rgbClr val="FFFFFF"/>
                </a:solidFill>
              </a:defRPr>
            </a:lvl1pPr>
          </a:lstStyle>
          <a:p>
            <a:fld id="{B3EFDD30-2D92-BE4F-850C-B7FCC548490E}"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rgbClr val="FFFFFF"/>
                </a:solidFill>
              </a:defRPr>
            </a:lvl1pPr>
          </a:lstStyle>
          <a:p>
            <a:fld id="{B3EFDD30-2D92-BE4F-850C-B7FCC548490E}"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4" Type="http://schemas.openxmlformats.org/officeDocument/2006/relationships/slideLayout" Target="../slideLayouts/slideLayout14.xml"/><Relationship Id="rId10" Type="http://schemas.openxmlformats.org/officeDocument/2006/relationships/slideLayout" Target="../slideLayouts/slideLayout20.xml"/><Relationship Id="rId5" Type="http://schemas.openxmlformats.org/officeDocument/2006/relationships/slideLayout" Target="../slideLayouts/slideLayout15.xml"/><Relationship Id="rId7" Type="http://schemas.openxmlformats.org/officeDocument/2006/relationships/slideLayout" Target="../slideLayouts/slideLayout17.xml"/><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9" Type="http://schemas.openxmlformats.org/officeDocument/2006/relationships/slideLayout" Target="../slideLayouts/slideLayout19.xml"/><Relationship Id="rId3" Type="http://schemas.openxmlformats.org/officeDocument/2006/relationships/slideLayout" Target="../slideLayouts/slideLayout13.xml"/><Relationship Id="rId6"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4" Type="http://schemas.openxmlformats.org/officeDocument/2006/relationships/slideLayout" Target="../slideLayouts/slideLayout25.xml"/><Relationship Id="rId7" Type="http://schemas.openxmlformats.org/officeDocument/2006/relationships/slideLayout" Target="../slideLayouts/slideLayout28.xml"/><Relationship Id="rId11" Type="http://schemas.openxmlformats.org/officeDocument/2006/relationships/slideLayout" Target="../slideLayouts/slideLayout3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8" Type="http://schemas.openxmlformats.org/officeDocument/2006/relationships/slideLayout" Target="../slideLayouts/slideLayout29.xml"/><Relationship Id="rId13" Type="http://schemas.openxmlformats.org/officeDocument/2006/relationships/theme" Target="../theme/theme3.xml"/><Relationship Id="rId10" Type="http://schemas.openxmlformats.org/officeDocument/2006/relationships/slideLayout" Target="../slideLayouts/slideLayout31.xml"/><Relationship Id="rId5" Type="http://schemas.openxmlformats.org/officeDocument/2006/relationships/slideLayout" Target="../slideLayouts/slideLayout26.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9" Type="http://schemas.openxmlformats.org/officeDocument/2006/relationships/slideLayout" Target="../slideLayouts/slideLayout30.xml"/><Relationship Id="rId3"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gradFill flip="none" rotWithShape="1">
          <a:gsLst>
            <a:gs pos="0">
              <a:schemeClr val="accent6">
                <a:lumMod val="10000"/>
              </a:schemeClr>
            </a:gs>
            <a:gs pos="100000">
              <a:schemeClr val="accent6">
                <a:lumMod val="25000"/>
              </a:schemeClr>
            </a:gs>
          </a:gsLst>
          <a:lin ang="16200000" scaled="0"/>
          <a:tileRect/>
        </a:gradFill>
        <a:effectLst/>
      </p:bgPr>
    </p:bg>
    <p:spTree>
      <p:nvGrpSpPr>
        <p:cNvPr id="1" name=""/>
        <p:cNvGrpSpPr/>
        <p:nvPr/>
      </p:nvGrpSpPr>
      <p:grpSpPr>
        <a:xfrm>
          <a:off x="0" y="0"/>
          <a:ext cx="0" cy="0"/>
          <a:chOff x="0" y="0"/>
          <a:chExt cx="0" cy="0"/>
        </a:xfrm>
      </p:grpSpPr>
      <p:sp>
        <p:nvSpPr>
          <p:cNvPr id="1026"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7"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8"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chemeClr val="tx1"/>
                </a:solidFill>
              </a:defRPr>
            </a:lvl1pPr>
          </a:lstStyle>
          <a:p>
            <a:fld id="{B3EFDD30-2D92-BE4F-850C-B7FCC548490E}"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800" b="1">
          <a:solidFill>
            <a:schemeClr val="tx2"/>
          </a:solidFill>
          <a:effectLst>
            <a:outerShdw blurRad="50800" dist="38100" dir="2700000" algn="br">
              <a:srgbClr val="000000">
                <a:alpha val="43000"/>
              </a:srgbClr>
            </a:outerShdw>
          </a:effectLst>
          <a:latin typeface="+mj-lt"/>
          <a:ea typeface="+mj-ea"/>
          <a:cs typeface="+mj-cs"/>
        </a:defRPr>
      </a:lvl1pPr>
      <a:lvl2pPr algn="l" rtl="0" eaLnBrk="0" fontAlgn="base" hangingPunct="0">
        <a:spcBef>
          <a:spcPct val="0"/>
        </a:spcBef>
        <a:spcAft>
          <a:spcPct val="0"/>
        </a:spcAft>
        <a:defRPr sz="4800" b="1">
          <a:solidFill>
            <a:schemeClr val="tx2"/>
          </a:solidFill>
          <a:latin typeface="Neutra Text" pitchFamily="50" charset="0"/>
        </a:defRPr>
      </a:lvl2pPr>
      <a:lvl3pPr algn="l" rtl="0" eaLnBrk="0" fontAlgn="base" hangingPunct="0">
        <a:spcBef>
          <a:spcPct val="0"/>
        </a:spcBef>
        <a:spcAft>
          <a:spcPct val="0"/>
        </a:spcAft>
        <a:defRPr sz="4800" b="1">
          <a:solidFill>
            <a:schemeClr val="tx2"/>
          </a:solidFill>
          <a:latin typeface="Neutra Text" pitchFamily="50" charset="0"/>
        </a:defRPr>
      </a:lvl3pPr>
      <a:lvl4pPr algn="l" rtl="0" eaLnBrk="0" fontAlgn="base" hangingPunct="0">
        <a:spcBef>
          <a:spcPct val="0"/>
        </a:spcBef>
        <a:spcAft>
          <a:spcPct val="0"/>
        </a:spcAft>
        <a:defRPr sz="4800" b="1">
          <a:solidFill>
            <a:schemeClr val="tx2"/>
          </a:solidFill>
          <a:latin typeface="Neutra Text" pitchFamily="50" charset="0"/>
        </a:defRPr>
      </a:lvl4pPr>
      <a:lvl5pPr algn="l" rtl="0" eaLnBrk="0" fontAlgn="base" hangingPunct="0">
        <a:spcBef>
          <a:spcPct val="0"/>
        </a:spcBef>
        <a:spcAft>
          <a:spcPct val="0"/>
        </a:spcAft>
        <a:defRPr sz="4800" b="1">
          <a:solidFill>
            <a:schemeClr val="tx2"/>
          </a:solidFill>
          <a:latin typeface="Neutra Text" pitchFamily="50" charset="0"/>
        </a:defRPr>
      </a:lvl5pPr>
      <a:lvl6pPr marL="457200" algn="l" rtl="0" fontAlgn="base">
        <a:spcBef>
          <a:spcPct val="0"/>
        </a:spcBef>
        <a:spcAft>
          <a:spcPct val="0"/>
        </a:spcAft>
        <a:defRPr sz="4800" b="1">
          <a:solidFill>
            <a:schemeClr val="tx2"/>
          </a:solidFill>
          <a:latin typeface="Neutra Text" pitchFamily="50" charset="0"/>
        </a:defRPr>
      </a:lvl6pPr>
      <a:lvl7pPr marL="914400" algn="l" rtl="0" fontAlgn="base">
        <a:spcBef>
          <a:spcPct val="0"/>
        </a:spcBef>
        <a:spcAft>
          <a:spcPct val="0"/>
        </a:spcAft>
        <a:defRPr sz="4800" b="1">
          <a:solidFill>
            <a:schemeClr val="tx2"/>
          </a:solidFill>
          <a:latin typeface="Neutra Text" pitchFamily="50" charset="0"/>
        </a:defRPr>
      </a:lvl7pPr>
      <a:lvl8pPr marL="1371600" algn="l" rtl="0" fontAlgn="base">
        <a:spcBef>
          <a:spcPct val="0"/>
        </a:spcBef>
        <a:spcAft>
          <a:spcPct val="0"/>
        </a:spcAft>
        <a:defRPr sz="4800" b="1">
          <a:solidFill>
            <a:schemeClr val="tx2"/>
          </a:solidFill>
          <a:latin typeface="Neutra Text" pitchFamily="50" charset="0"/>
        </a:defRPr>
      </a:lvl8pPr>
      <a:lvl9pPr marL="1828800" algn="l" rtl="0" fontAlgn="base">
        <a:spcBef>
          <a:spcPct val="0"/>
        </a:spcBef>
        <a:spcAft>
          <a:spcPct val="0"/>
        </a:spcAft>
        <a:defRPr sz="48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chemeClr val="accent6"/>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accent6"/>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6"/>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12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7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5" Type="http://schemas.openxmlformats.org/officeDocument/2006/relationships/image" Target="../media/image4.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3" Type="http://schemas.openxmlformats.org/officeDocument/2006/relationships/image" Target="../media/image2.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3" Type="http://schemas.openxmlformats.org/officeDocument/2006/relationships/image" Target="../media/image3.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3" Type="http://schemas.openxmlformats.org/officeDocument/2006/relationships/image" Target="../media/image4.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03.png"/><Relationship Id="rId5" Type="http://schemas.openxmlformats.org/officeDocument/2006/relationships/image" Target="../media/image105.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3" Type="http://schemas.openxmlformats.org/officeDocument/2006/relationships/image" Target="../media/image10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4" Type="http://schemas.openxmlformats.org/officeDocument/2006/relationships/image" Target="../media/image18.png"/><Relationship Id="rId10" Type="http://schemas.openxmlformats.org/officeDocument/2006/relationships/image" Target="../media/image24.png"/><Relationship Id="rId5" Type="http://schemas.openxmlformats.org/officeDocument/2006/relationships/image" Target="../media/image19.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 Id="rId9" Type="http://schemas.openxmlformats.org/officeDocument/2006/relationships/image" Target="../media/image23.png"/><Relationship Id="rId3" Type="http://schemas.openxmlformats.org/officeDocument/2006/relationships/image" Target="../media/image17.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6" Type="http://schemas.openxmlformats.org/officeDocument/2006/relationships/image" Target="../media/image30.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7.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3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video" Target="file://localhost/Users/bjoern/Dropbox/dissertation/job-talk/tilttype1.mov" TargetMode="External"/><Relationship Id="rId2" Type="http://schemas.openxmlformats.org/officeDocument/2006/relationships/slideLayout" Target="../slideLayouts/slideLayout2.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4" Type="http://schemas.openxmlformats.org/officeDocument/2006/relationships/image" Target="../media/image34.png"/><Relationship Id="rId1" Type="http://schemas.openxmlformats.org/officeDocument/2006/relationships/video" Target="file://localhost/Users/bjoern/Dropbox/videos/dtools-design-2009c.mov" TargetMode="External"/><Relationship Id="rId2" Type="http://schemas.openxmlformats.org/officeDocument/2006/relationships/slideLayout" Target="../slideLayouts/slideLayout2.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3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3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slideLayout" Target="../slideLayouts/slideLayout28.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3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 Id="rId5"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video" Target="file://localhost/Users/bjoern/Dropbox/videos/exemplar-walkthrough-2009.mov" TargetMode="External"/><Relationship Id="rId2" Type="http://schemas.openxmlformats.org/officeDocument/2006/relationships/slideLayout" Target="../slideLayouts/slideLayout2.xml"/><Relationship Id="rId3"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4" Type="http://schemas.openxmlformats.org/officeDocument/2006/relationships/image" Target="../media/image44.png"/><Relationship Id="rId1" Type="http://schemas.openxmlformats.org/officeDocument/2006/relationships/video" Target="file://localhost/Users/bjoern/Dropbox/videos/exemplar-thresholds-with-overlays-a.mov" TargetMode="External"/><Relationship Id="rId2" Type="http://schemas.openxmlformats.org/officeDocument/2006/relationships/slideLayout" Target="../slideLayouts/slideLayout6.xml"/><Relationship Id="rId3"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video" Target="file://localhost/Users/bjoern/Dropbox/videos/exemplar-thresholds-with-overlays-b.mov" TargetMode="External"/><Relationship Id="rId2" Type="http://schemas.openxmlformats.org/officeDocument/2006/relationships/slideLayout" Target="../slideLayouts/slideLayout6.xml"/><Relationship Id="rId3"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46.png"/><Relationship Id="rId1" Type="http://schemas.openxmlformats.org/officeDocument/2006/relationships/video" Target="file://localhost/Users/bjoern/Dropbox/videos/exemplar-pattern-reco-overlays.mov" TargetMode="External"/><Relationship Id="rId2" Type="http://schemas.openxmlformats.org/officeDocument/2006/relationships/slideLayout" Target="../slideLayouts/slideLayout6.xml"/><Relationship Id="rId3"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video" Target="file://localhost/Users/bjoern/Dropbox/videos/eval4.wmv" TargetMode="External"/><Relationship Id="rId2" Type="http://schemas.openxmlformats.org/officeDocument/2006/relationships/slideLayout" Target="../slideLayouts/slideLayout7.xml"/><Relationship Id="rId3"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4" Type="http://schemas.openxmlformats.org/officeDocument/2006/relationships/image" Target="../media/image49.jpeg"/><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50.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4" Type="http://schemas.openxmlformats.org/officeDocument/2006/relationships/image" Target="../media/image52.png"/><Relationship Id="rId1" Type="http://schemas.openxmlformats.org/officeDocument/2006/relationships/video" Target="file://localhost/Users/bjoern/Dropbox/videos/dtools-palette.mp4" TargetMode="External"/><Relationship Id="rId2" Type="http://schemas.openxmlformats.org/officeDocument/2006/relationships/slideLayout" Target="../slideLayouts/slideLayout7.xml"/><Relationship Id="rId3"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png"/><Relationship Id="rId5"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53.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5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4" Type="http://schemas.openxmlformats.org/officeDocument/2006/relationships/image" Target="../media/image55.png"/><Relationship Id="rId1" Type="http://schemas.openxmlformats.org/officeDocument/2006/relationships/video" Target="file://localhost/Users/bjoern/Dropbox/videos/dtools-test.wmv" TargetMode="External"/><Relationship Id="rId2" Type="http://schemas.openxmlformats.org/officeDocument/2006/relationships/slideLayout" Target="../slideLayouts/slideLayout2.xml"/><Relationship Id="rId3"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3"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59.png"/><Relationship Id="rId1" Type="http://schemas.openxmlformats.org/officeDocument/2006/relationships/video" Target="file://localhost/Users/bjoern/Dropbox/videos/dtools-ana1.mov" TargetMode="External"/></Relationships>
</file>

<file path=ppt/slides/_rels/slide51.xml.rels><?xml version="1.0" encoding="UTF-8" standalone="yes"?>
<Relationships xmlns="http://schemas.openxmlformats.org/package/2006/relationships"><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8.png"/></Relationships>
</file>

<file path=ppt/slides/_rels/slide52.xml.rels><?xml version="1.0" encoding="UTF-8" standalone="yes"?>
<Relationships xmlns="http://schemas.openxmlformats.org/package/2006/relationships"><Relationship Id="rId4" Type="http://schemas.openxmlformats.org/officeDocument/2006/relationships/image" Target="../media/image61.png"/><Relationship Id="rId1" Type="http://schemas.openxmlformats.org/officeDocument/2006/relationships/video" Target="file://localhost/Users/bjoern/Dropbox/videos/dtools-ana2.mov" TargetMode="External"/><Relationship Id="rId2" Type="http://schemas.openxmlformats.org/officeDocument/2006/relationships/slideLayout" Target="../slideLayouts/slideLayout2.xml"/><Relationship Id="rId3"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4"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62.tiff"/></Relationships>
</file>

<file path=ppt/slides/_rels/slide55.xml.rels><?xml version="1.0" encoding="UTF-8" standalone="yes"?>
<Relationships xmlns="http://schemas.openxmlformats.org/package/2006/relationships"><Relationship Id="rId4"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64.png"/><Relationship Id="rId5" Type="http://schemas.openxmlformats.org/officeDocument/2006/relationships/image" Target="../media/image6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3" Type="http://schemas.openxmlformats.org/officeDocument/2006/relationships/image" Target="../media/image6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4" Type="http://schemas.openxmlformats.org/officeDocument/2006/relationships/image" Target="../media/image68.png"/><Relationship Id="rId1" Type="http://schemas.openxmlformats.org/officeDocument/2006/relationships/video" Target="file://localhost/Users/bjoern/Dropbox/videos/dnote-in-use-short.mov" TargetMode="External"/><Relationship Id="rId2" Type="http://schemas.openxmlformats.org/officeDocument/2006/relationships/slideLayout" Target="../slideLayouts/slideLayout6.xml"/><Relationship Id="rId3" Type="http://schemas.openxmlformats.org/officeDocument/2006/relationships/notesSlide" Target="../notesSlides/notesSlide55.xml"/><Relationship Id="rId5" Type="http://schemas.openxmlformats.org/officeDocument/2006/relationships/image" Target="../media/image6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png"/><Relationship Id="rId5" Type="http://schemas.openxmlformats.org/officeDocument/2006/relationships/image" Target="../media/image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4" Type="http://schemas.openxmlformats.org/officeDocument/2006/relationships/image" Target="../media/image70.png"/><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image" Target="../media/image69.png"/></Relationships>
</file>

<file path=ppt/slides/_rels/slide64.xml.rels><?xml version="1.0" encoding="UTF-8" standalone="yes"?>
<Relationships xmlns="http://schemas.openxmlformats.org/package/2006/relationships"><Relationship Id="rId4"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71.png"/><Relationship Id="rId5" Type="http://schemas.openxmlformats.org/officeDocument/2006/relationships/image" Target="../media/image73.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3" Type="http://schemas.openxmlformats.org/officeDocument/2006/relationships/image" Target="../media/image7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3"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3" Type="http://schemas.openxmlformats.org/officeDocument/2006/relationships/image" Target="../media/image7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tiff"/><Relationship Id="rId4" Type="http://schemas.openxmlformats.org/officeDocument/2006/relationships/image" Target="../media/image9.tiff"/><Relationship Id="rId5" Type="http://schemas.openxmlformats.org/officeDocument/2006/relationships/image" Target="../media/image10.tiff"/><Relationship Id="rId7" Type="http://schemas.openxmlformats.org/officeDocument/2006/relationships/image" Target="../media/image12.tiff"/><Relationship Id="rId1" Type="http://schemas.openxmlformats.org/officeDocument/2006/relationships/slideLayout" Target="../slideLayouts/slideLayout6.xml"/><Relationship Id="rId2" Type="http://schemas.openxmlformats.org/officeDocument/2006/relationships/notesSlide" Target="../notesSlides/notesSlide7.xml"/><Relationship Id="rId9" Type="http://schemas.openxmlformats.org/officeDocument/2006/relationships/image" Target="../media/image14.tiff"/><Relationship Id="rId3" Type="http://schemas.openxmlformats.org/officeDocument/2006/relationships/image" Target="../media/image8.png"/><Relationship Id="rId6" Type="http://schemas.openxmlformats.org/officeDocument/2006/relationships/image" Target="../media/image11.tif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3"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3"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3"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3"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4"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80.png"/></Relationships>
</file>

<file path=ppt/slides/_rels/slide77.xml.rels><?xml version="1.0" encoding="UTF-8" standalone="yes"?>
<Relationships xmlns="http://schemas.openxmlformats.org/package/2006/relationships"><Relationship Id="rId4" Type="http://schemas.openxmlformats.org/officeDocument/2006/relationships/image" Target="../media/image82.png"/><Relationship Id="rId1" Type="http://schemas.openxmlformats.org/officeDocument/2006/relationships/video" Target="file://localhost/Users/bjoern/Dropbox/videos/juxtapose-progress-run-only-01.mov" TargetMode="External"/><Relationship Id="rId2" Type="http://schemas.openxmlformats.org/officeDocument/2006/relationships/slideLayout" Target="../slideLayouts/slideLayout6.xml"/><Relationship Id="rId3"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4" Type="http://schemas.openxmlformats.org/officeDocument/2006/relationships/image" Target="../media/image83.png"/><Relationship Id="rId1" Type="http://schemas.openxmlformats.org/officeDocument/2006/relationships/video" Target="file://localhost/Users/bjoern/Dropbox/juxtapose-uist2008/slides/progress-bar-in-parallel-1.mov" TargetMode="External"/><Relationship Id="rId2" Type="http://schemas.openxmlformats.org/officeDocument/2006/relationships/slideLayout" Target="../slideLayouts/slideLayout6.xml"/><Relationship Id="rId3"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3" Type="http://schemas.openxmlformats.org/officeDocument/2006/relationships/image" Target="../media/image8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4" Type="http://schemas.openxmlformats.org/officeDocument/2006/relationships/image" Target="../media/image87.png"/><Relationship Id="rId1" Type="http://schemas.openxmlformats.org/officeDocument/2006/relationships/video" Target="file://localhost/Users/bjoern/Dropbox/juxtapose-uist2008/slides/phosphor4.mov" TargetMode="External"/><Relationship Id="rId2" Type="http://schemas.openxmlformats.org/officeDocument/2006/relationships/slideLayout" Target="../slideLayouts/slideLayout2.xml"/><Relationship Id="rId3" Type="http://schemas.openxmlformats.org/officeDocument/2006/relationships/notesSlide" Target="../notesSlides/notesSlide7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4" Type="http://schemas.openxmlformats.org/officeDocument/2006/relationships/image" Target="../media/image89.png"/><Relationship Id="rId5" Type="http://schemas.openxmlformats.org/officeDocument/2006/relationships/image" Target="../media/image90.png"/><Relationship Id="rId7"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88.png"/><Relationship Id="rId6" Type="http://schemas.openxmlformats.org/officeDocument/2006/relationships/image" Target="../media/image91.png"/></Relationships>
</file>

<file path=ppt/slides/_rels/slide85.xml.rels><?xml version="1.0" encoding="UTF-8" standalone="yes"?>
<Relationships xmlns="http://schemas.openxmlformats.org/package/2006/relationships"><Relationship Id="rId4" Type="http://schemas.openxmlformats.org/officeDocument/2006/relationships/image" Target="../media/image93.png"/><Relationship Id="rId1" Type="http://schemas.openxmlformats.org/officeDocument/2006/relationships/video" Target="file://localhost/Users/bjoern/Dropbox/juxtapose-uist2008/slides/juxtapose-trees.mov" TargetMode="External"/><Relationship Id="rId2" Type="http://schemas.openxmlformats.org/officeDocument/2006/relationships/slideLayout" Target="../slideLayouts/slideLayout7.xml"/><Relationship Id="rId3" Type="http://schemas.openxmlformats.org/officeDocument/2006/relationships/notesSlide" Target="../notesSlides/notesSlide8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3" Type="http://schemas.openxmlformats.org/officeDocument/2006/relationships/chart" Target="../charts/chart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4" Type="http://schemas.openxmlformats.org/officeDocument/2006/relationships/image" Target="../media/image89.png"/><Relationship Id="rId5" Type="http://schemas.openxmlformats.org/officeDocument/2006/relationships/image" Target="../media/image90.png"/><Relationship Id="rId7"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chart" Target="../charts/chart2.xml"/><Relationship Id="rId6" Type="http://schemas.openxmlformats.org/officeDocument/2006/relationships/image" Target="../media/image91.png"/></Relationships>
</file>

<file path=ppt/slides/_rels/slide88.xml.rels><?xml version="1.0" encoding="UTF-8" standalone="yes"?>
<Relationships xmlns="http://schemas.openxmlformats.org/package/2006/relationships"><Relationship Id="rId4" Type="http://schemas.openxmlformats.org/officeDocument/2006/relationships/image" Target="../media/image94.png"/><Relationship Id="rId1" Type="http://schemas.openxmlformats.org/officeDocument/2006/relationships/video" Target="file://localhost/Users/bjoern/Dropbox/juxtapose-uist2008/video/MixerTuning2.wmv" TargetMode="External"/><Relationship Id="rId2" Type="http://schemas.openxmlformats.org/officeDocument/2006/relationships/slideLayout" Target="../slideLayouts/slideLayout2.xml"/><Relationship Id="rId3" Type="http://schemas.openxmlformats.org/officeDocument/2006/relationships/notesSlide" Target="../notesSlides/notesSlide8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4" Type="http://schemas.openxmlformats.org/officeDocument/2006/relationships/image" Target="../media/image96.png"/><Relationship Id="rId1" Type="http://schemas.openxmlformats.org/officeDocument/2006/relationships/slideLayout" Target="../slideLayouts/slideLayout6.xml"/><Relationship Id="rId2" Type="http://schemas.openxmlformats.org/officeDocument/2006/relationships/notesSlide" Target="../notesSlides/notesSlide87.xml"/><Relationship Id="rId3" Type="http://schemas.openxmlformats.org/officeDocument/2006/relationships/image" Target="../media/image95.png"/><Relationship Id="rId5" Type="http://schemas.openxmlformats.org/officeDocument/2006/relationships/image" Target="../media/image97.png"/></Relationships>
</file>

<file path=ppt/slides/_rels/slide91.xml.rels><?xml version="1.0" encoding="UTF-8" standalone="yes"?>
<Relationships xmlns="http://schemas.openxmlformats.org/package/2006/relationships"><Relationship Id="rId4" Type="http://schemas.openxmlformats.org/officeDocument/2006/relationships/image" Target="../media/image98.png"/><Relationship Id="rId1" Type="http://schemas.openxmlformats.org/officeDocument/2006/relationships/video" Target="file://localhost/Users/bjoern/Dropbox/juxtapose-uist2008/slides/Juxtapose-mobile-w-callouts.mov" TargetMode="External"/><Relationship Id="rId2" Type="http://schemas.openxmlformats.org/officeDocument/2006/relationships/slideLayout" Target="../slideLayouts/slideLayout7.xml"/><Relationship Id="rId3" Type="http://schemas.openxmlformats.org/officeDocument/2006/relationships/notesSlide" Target="../notesSlides/notesSlide88.xml"/></Relationships>
</file>

<file path=ppt/slides/_rels/slide92.xml.rels><?xml version="1.0" encoding="UTF-8" standalone="yes"?>
<Relationships xmlns="http://schemas.openxmlformats.org/package/2006/relationships"><Relationship Id="rId4" Type="http://schemas.openxmlformats.org/officeDocument/2006/relationships/image" Target="../media/image97.png"/><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9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3" Type="http://schemas.openxmlformats.org/officeDocument/2006/relationships/image" Target="../media/image101.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4" Type="http://schemas.openxmlformats.org/officeDocument/2006/relationships/image" Target="../media/image102.png"/><Relationship Id="rId1" Type="http://schemas.openxmlformats.org/officeDocument/2006/relationships/video" Target="file://localhost/Users/bjoern/Dropbox/videos/dnote-alternative-clip-only.mov" TargetMode="External"/><Relationship Id="rId2" Type="http://schemas.openxmlformats.org/officeDocument/2006/relationships/slideLayout" Target="../slideLayouts/slideLayout6.xml"/><Relationship Id="rId3" Type="http://schemas.openxmlformats.org/officeDocument/2006/relationships/notesSlide" Target="../notesSlides/notesSlide9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2895600" y="5105400"/>
            <a:ext cx="5638800" cy="892552"/>
          </a:xfrm>
          <a:prstGeom prst="rect">
            <a:avLst/>
          </a:prstGeom>
          <a:noFill/>
          <a:ln w="9525">
            <a:noFill/>
            <a:miter lim="800000"/>
            <a:headEnd/>
            <a:tailEnd/>
          </a:ln>
        </p:spPr>
        <p:txBody>
          <a:bodyPr wrap="square">
            <a:spAutoFit/>
          </a:bodyPr>
          <a:lstStyle/>
          <a:p>
            <a:pPr algn="r">
              <a:spcBef>
                <a:spcPct val="50000"/>
              </a:spcBef>
            </a:pPr>
            <a:r>
              <a:rPr lang="en-US" altLang="ko-KR" sz="2600" dirty="0" smtClean="0">
                <a:latin typeface="+mj-lt"/>
                <a:ea typeface="굴림"/>
                <a:cs typeface="굴림"/>
              </a:rPr>
              <a:t>Björn Hartmann</a:t>
            </a:r>
            <a:br>
              <a:rPr lang="en-US" altLang="ko-KR" sz="2600" dirty="0" smtClean="0">
                <a:latin typeface="+mj-lt"/>
                <a:ea typeface="굴림"/>
                <a:cs typeface="굴림"/>
              </a:rPr>
            </a:br>
            <a:r>
              <a:rPr lang="en-US" altLang="ko-KR" sz="2600" b="0" dirty="0" err="1" smtClean="0">
                <a:latin typeface="+mj-lt"/>
                <a:ea typeface="굴림"/>
                <a:cs typeface="굴림"/>
              </a:rPr>
              <a:t>bjoern@cs.stanford.edu</a:t>
            </a:r>
            <a:endParaRPr lang="en-US" altLang="ko-KR" sz="2600" b="0" i="1" dirty="0" smtClean="0">
              <a:latin typeface="+mj-lt"/>
              <a:ea typeface="굴림"/>
              <a:cs typeface="굴림"/>
            </a:endParaRPr>
          </a:p>
        </p:txBody>
      </p:sp>
      <p:sp>
        <p:nvSpPr>
          <p:cNvPr id="6147" name="Text Box 5"/>
          <p:cNvSpPr txBox="1">
            <a:spLocks noChangeArrowheads="1"/>
          </p:cNvSpPr>
          <p:nvPr/>
        </p:nvSpPr>
        <p:spPr bwMode="auto">
          <a:xfrm>
            <a:off x="533400" y="1227668"/>
            <a:ext cx="8610600" cy="1734834"/>
          </a:xfrm>
          <a:prstGeom prst="rect">
            <a:avLst/>
          </a:prstGeom>
          <a:noFill/>
          <a:ln w="9525">
            <a:noFill/>
            <a:miter lim="800000"/>
            <a:headEnd/>
            <a:tailEnd/>
          </a:ln>
        </p:spPr>
        <p:txBody>
          <a:bodyPr wrap="square">
            <a:spAutoFit/>
          </a:bodyPr>
          <a:lstStyle/>
          <a:p>
            <a:pPr>
              <a:lnSpc>
                <a:spcPct val="90000"/>
              </a:lnSpc>
              <a:tabLst>
                <a:tab pos="742950" algn="l"/>
              </a:tabLst>
            </a:pPr>
            <a:r>
              <a:rPr lang="en-US" altLang="ko-KR" sz="5400" dirty="0" smtClean="0">
                <a:latin typeface="+mj-lt"/>
                <a:ea typeface="굴림"/>
                <a:cs typeface="굴림"/>
              </a:rPr>
              <a:t>Enlightened Trial and Error</a:t>
            </a:r>
          </a:p>
          <a:p>
            <a:pPr>
              <a:lnSpc>
                <a:spcPct val="90000"/>
              </a:lnSpc>
              <a:tabLst>
                <a:tab pos="742950" algn="l"/>
              </a:tabLst>
            </a:pPr>
            <a:r>
              <a:rPr lang="en-US" altLang="ko-KR" sz="3200" b="0" i="1" dirty="0" smtClean="0">
                <a:latin typeface="+mj-lt"/>
                <a:ea typeface="굴림"/>
                <a:cs typeface="굴림"/>
              </a:rPr>
              <a:t>Gaining Design Insight Through </a:t>
            </a:r>
            <a:br>
              <a:rPr lang="en-US" altLang="ko-KR" sz="3200" b="0" i="1" dirty="0" smtClean="0">
                <a:latin typeface="+mj-lt"/>
                <a:ea typeface="굴림"/>
                <a:cs typeface="굴림"/>
              </a:rPr>
            </a:br>
            <a:r>
              <a:rPr lang="en-US" altLang="ko-KR" sz="3200" b="0" i="1" dirty="0" smtClean="0">
                <a:latin typeface="+mj-lt"/>
                <a:ea typeface="굴림"/>
                <a:cs typeface="굴림"/>
              </a:rPr>
              <a:t>Interaction Prototyping Tools</a:t>
            </a:r>
          </a:p>
        </p:txBody>
      </p:sp>
      <p:sp>
        <p:nvSpPr>
          <p:cNvPr id="6148"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10</a:t>
            </a:fld>
            <a:endParaRPr lang="en-US"/>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
        <p:nvSpPr>
          <p:cNvPr id="25" name="Rounded Rectangle 24"/>
          <p:cNvSpPr/>
          <p:nvPr/>
        </p:nvSpPr>
        <p:spPr>
          <a:xfrm>
            <a:off x="254001" y="2099733"/>
            <a:ext cx="3014134" cy="3793067"/>
          </a:xfrm>
          <a:prstGeom prst="roundRect">
            <a:avLst>
              <a:gd name="adj" fmla="val 8802"/>
            </a:avLst>
          </a:prstGeom>
          <a:noFill/>
          <a:ln w="1143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Contributions</a:t>
            </a:r>
            <a:endParaRPr lang="en-US" dirty="0"/>
          </a:p>
        </p:txBody>
      </p:sp>
      <p:sp>
        <p:nvSpPr>
          <p:cNvPr id="14" name="Content Placeholder 13"/>
          <p:cNvSpPr>
            <a:spLocks noGrp="1"/>
          </p:cNvSpPr>
          <p:nvPr>
            <p:ph sz="half" idx="2"/>
          </p:nvPr>
        </p:nvSpPr>
        <p:spPr>
          <a:xfrm>
            <a:off x="3674533" y="1644650"/>
            <a:ext cx="5171017" cy="4756150"/>
          </a:xfrm>
        </p:spPr>
        <p:txBody>
          <a:bodyPr/>
          <a:lstStyle/>
          <a:p>
            <a:pPr marL="0" indent="0">
              <a:buNone/>
            </a:pPr>
            <a:r>
              <a:rPr lang="en-US" sz="2400" b="1" dirty="0" smtClean="0"/>
              <a:t>Interaction techniques for prototyping physical user interfaces:</a:t>
            </a:r>
          </a:p>
          <a:p>
            <a:r>
              <a:rPr lang="en-US" sz="2400" dirty="0" smtClean="0"/>
              <a:t>Tight coupling between physical &amp; digital realm through plug-and-play hardware, software models of hardware configuration</a:t>
            </a:r>
          </a:p>
          <a:p>
            <a:r>
              <a:rPr lang="en-US" sz="2400" dirty="0" smtClean="0"/>
              <a:t>Storyboard-based visual authoring with extensibility through scripting</a:t>
            </a:r>
          </a:p>
          <a:p>
            <a:r>
              <a:rPr lang="en-US" sz="2400" dirty="0" smtClean="0"/>
              <a:t>Demonstration-based definition of interaction events from raw sensor data</a:t>
            </a:r>
          </a:p>
          <a:p>
            <a:endParaRPr lang="en-US" sz="2400" dirty="0"/>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101</a:t>
            </a:fld>
            <a:endParaRPr lang="en-US"/>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Contributions</a:t>
            </a:r>
            <a:endParaRPr lang="en-US" dirty="0"/>
          </a:p>
        </p:txBody>
      </p:sp>
      <p:sp>
        <p:nvSpPr>
          <p:cNvPr id="9" name="Content Placeholder 8"/>
          <p:cNvSpPr>
            <a:spLocks noGrp="1"/>
          </p:cNvSpPr>
          <p:nvPr>
            <p:ph sz="half" idx="2"/>
          </p:nvPr>
        </p:nvSpPr>
        <p:spPr>
          <a:xfrm>
            <a:off x="3674533" y="1644650"/>
            <a:ext cx="5171017" cy="4756150"/>
          </a:xfrm>
        </p:spPr>
        <p:txBody>
          <a:bodyPr/>
          <a:lstStyle/>
          <a:p>
            <a:pPr marL="0" indent="0">
              <a:buNone/>
            </a:pPr>
            <a:r>
              <a:rPr lang="en-US" sz="2400" b="1" dirty="0" smtClean="0"/>
              <a:t>Integration of design, test, analysis and revision stages:</a:t>
            </a:r>
          </a:p>
          <a:p>
            <a:r>
              <a:rPr lang="en-US" sz="2400" dirty="0" smtClean="0"/>
              <a:t>Time code correlation between video and state model enables rapid review of usability videos</a:t>
            </a:r>
          </a:p>
          <a:p>
            <a:r>
              <a:rPr lang="en-US" sz="2400" dirty="0" smtClean="0"/>
              <a:t>Interactive revision tools for </a:t>
            </a:r>
            <a:r>
              <a:rPr lang="en-US" sz="2400" dirty="0" err="1" smtClean="0"/>
              <a:t>d.tools</a:t>
            </a:r>
            <a:r>
              <a:rPr lang="en-US" sz="2400" dirty="0" smtClean="0"/>
              <a:t> control flow diagrams enable testing of proposed changes and require fewer clarifications.</a:t>
            </a:r>
            <a:endParaRPr lang="en-US" sz="2400" dirty="0"/>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102</a:t>
            </a:fld>
            <a:endParaRPr lang="en-US"/>
          </a:p>
        </p:txBody>
      </p:sp>
      <p:sp>
        <p:nvSpPr>
          <p:cNvPr id="12" name="Rectangle 11"/>
          <p:cNvSpPr/>
          <p:nvPr/>
        </p:nvSpPr>
        <p:spPr>
          <a:xfrm>
            <a:off x="774829"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pic>
        <p:nvPicPr>
          <p:cNvPr id="20" name="Picture 10" descr="dualscreen"/>
          <p:cNvPicPr>
            <a:picLocks noChangeAspect="1" noChangeArrowheads="1"/>
          </p:cNvPicPr>
          <p:nvPr/>
        </p:nvPicPr>
        <p:blipFill>
          <a:blip r:embed="rId3"/>
          <a:srcRect l="7694" b="13138"/>
          <a:stretch>
            <a:fillRect/>
          </a:stretch>
        </p:blipFill>
        <p:spPr bwMode="auto">
          <a:xfrm>
            <a:off x="406398" y="3447216"/>
            <a:ext cx="2577399" cy="1819054"/>
          </a:xfrm>
          <a:prstGeom prst="roundRect">
            <a:avLst>
              <a:gd name="adj" fmla="val 10667"/>
            </a:avLst>
          </a:prstGeom>
          <a:noFill/>
          <a:ln w="3175" cmpd="sng">
            <a:noFill/>
            <a:miter lim="800000"/>
            <a:headEnd/>
            <a:tailEnd/>
          </a:ln>
        </p:spPr>
      </p:pic>
      <p:sp>
        <p:nvSpPr>
          <p:cNvPr id="23" name="TextBox 22"/>
          <p:cNvSpPr txBox="1"/>
          <p:nvPr/>
        </p:nvSpPr>
        <p:spPr bwMode="auto">
          <a:xfrm>
            <a:off x="547631"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Contributions</a:t>
            </a:r>
            <a:endParaRPr lang="en-US" dirty="0"/>
          </a:p>
        </p:txBody>
      </p:sp>
      <p:sp>
        <p:nvSpPr>
          <p:cNvPr id="16" name="Content Placeholder 15"/>
          <p:cNvSpPr>
            <a:spLocks noGrp="1"/>
          </p:cNvSpPr>
          <p:nvPr>
            <p:ph sz="half" idx="2"/>
          </p:nvPr>
        </p:nvSpPr>
        <p:spPr>
          <a:xfrm>
            <a:off x="3674533" y="1644650"/>
            <a:ext cx="5171017" cy="4756150"/>
          </a:xfrm>
        </p:spPr>
        <p:txBody>
          <a:bodyPr/>
          <a:lstStyle/>
          <a:p>
            <a:pPr marL="0" indent="0">
              <a:buNone/>
            </a:pPr>
            <a:r>
              <a:rPr lang="en-US" sz="2400" b="1" dirty="0" smtClean="0"/>
              <a:t>Techniques for authoring and running multiple UI alternatives in parallel:</a:t>
            </a:r>
          </a:p>
          <a:p>
            <a:r>
              <a:rPr lang="en-US" sz="2400" dirty="0" smtClean="0"/>
              <a:t>Selectively parallel source editing though and execution </a:t>
            </a:r>
            <a:endParaRPr lang="en-US" sz="2400" b="1" dirty="0" smtClean="0"/>
          </a:p>
          <a:p>
            <a:r>
              <a:rPr lang="en-US" sz="2400" dirty="0" smtClean="0"/>
              <a:t>Automatic generation of tuning interface from source analysis &amp; runtime reflection</a:t>
            </a:r>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103</a:t>
            </a:fld>
            <a:endParaRPr lang="en-US"/>
          </a:p>
        </p:txBody>
      </p:sp>
      <p:sp>
        <p:nvSpPr>
          <p:cNvPr id="13" name="Rectangle 12"/>
          <p:cNvSpPr/>
          <p:nvPr/>
        </p:nvSpPr>
        <p:spPr>
          <a:xfrm>
            <a:off x="635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pic>
        <p:nvPicPr>
          <p:cNvPr id="21" name="Picture 20" descr="fig1-recut.png"/>
          <p:cNvPicPr>
            <a:picLocks noChangeAspect="1"/>
          </p:cNvPicPr>
          <p:nvPr/>
        </p:nvPicPr>
        <p:blipFill>
          <a:blip r:embed="rId3"/>
          <a:srcRect l="55238"/>
          <a:stretch>
            <a:fillRect/>
          </a:stretch>
        </p:blipFill>
        <p:spPr>
          <a:xfrm>
            <a:off x="423332" y="3369736"/>
            <a:ext cx="2387599" cy="2018271"/>
          </a:xfrm>
          <a:prstGeom prst="rect">
            <a:avLst/>
          </a:prstGeom>
        </p:spPr>
      </p:pic>
      <p:sp>
        <p:nvSpPr>
          <p:cNvPr id="24" name="TextBox 23"/>
          <p:cNvSpPr txBox="1"/>
          <p:nvPr/>
        </p:nvSpPr>
        <p:spPr bwMode="auto">
          <a:xfrm>
            <a:off x="362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0513" y="1840667"/>
            <a:ext cx="3802653" cy="2934534"/>
          </a:xfrm>
          <a:prstGeom prst="rect">
            <a:avLst/>
          </a:prstGeom>
          <a:ln w="3175" cap="flat" cmpd="sng" algn="ctr">
            <a:solidFill>
              <a:schemeClr val="accent4">
                <a:lumMod val="10000"/>
              </a:schemeClr>
            </a:solidFill>
            <a:prstDash val="solid"/>
            <a:round/>
            <a:headEnd type="none" w="med" len="med"/>
            <a:tailEnd type="none" w="med" len="med"/>
          </a:ln>
          <a:effectLst>
            <a:outerShdw blurRad="50800" dist="38100" dir="2700000">
              <a:srgbClr val="000000">
                <a:alpha val="43000"/>
              </a:srgbClr>
            </a:outerShdw>
          </a:effectLst>
        </p:spPr>
      </p:pic>
      <p:sp>
        <p:nvSpPr>
          <p:cNvPr id="4" name="Slide Number Placeholder 3"/>
          <p:cNvSpPr>
            <a:spLocks noGrp="1"/>
          </p:cNvSpPr>
          <p:nvPr>
            <p:ph type="sldNum" sz="quarter" idx="4"/>
          </p:nvPr>
        </p:nvSpPr>
        <p:spPr/>
        <p:txBody>
          <a:bodyPr/>
          <a:lstStyle/>
          <a:p>
            <a:fld id="{B3EFDD30-2D92-BE4F-850C-B7FCC548490E}" type="slidenum">
              <a:rPr lang="en-US" smtClean="0"/>
              <a:pPr/>
              <a:t>104</a:t>
            </a:fld>
            <a:endParaRPr lang="en-US"/>
          </a:p>
        </p:txBody>
      </p:sp>
      <p:pic>
        <p:nvPicPr>
          <p:cNvPr id="6" name="Picture 5"/>
          <p:cNvPicPr>
            <a:picLocks noChangeAspect="1"/>
          </p:cNvPicPr>
          <p:nvPr/>
        </p:nvPicPr>
        <p:blipFill>
          <a:blip r:embed="rId4"/>
          <a:stretch>
            <a:fillRect/>
          </a:stretch>
        </p:blipFill>
        <p:spPr>
          <a:xfrm>
            <a:off x="6777823" y="1843222"/>
            <a:ext cx="2247646" cy="2948911"/>
          </a:xfrm>
          <a:prstGeom prst="rect">
            <a:avLst/>
          </a:prstGeom>
          <a:ln w="3175" cap="flat" cmpd="sng" algn="ctr">
            <a:solidFill>
              <a:srgbClr val="161616"/>
            </a:solidFill>
            <a:prstDash val="solid"/>
            <a:round/>
            <a:headEnd type="none" w="med" len="med"/>
            <a:tailEnd type="none" w="med" len="med"/>
          </a:ln>
          <a:effectLst>
            <a:outerShdw blurRad="50800" dist="38100" dir="2700000">
              <a:srgbClr val="000000">
                <a:alpha val="43000"/>
              </a:srgbClr>
            </a:outerShdw>
          </a:effectLst>
        </p:spPr>
      </p:pic>
      <p:sp>
        <p:nvSpPr>
          <p:cNvPr id="8" name="Title 7"/>
          <p:cNvSpPr>
            <a:spLocks noGrp="1"/>
          </p:cNvSpPr>
          <p:nvPr>
            <p:ph type="title"/>
          </p:nvPr>
        </p:nvSpPr>
        <p:spPr/>
        <p:txBody>
          <a:bodyPr/>
          <a:lstStyle/>
          <a:p>
            <a:r>
              <a:rPr lang="en-US" dirty="0" smtClean="0"/>
              <a:t>Impact</a:t>
            </a:r>
            <a:endParaRPr lang="en-US" dirty="0"/>
          </a:p>
        </p:txBody>
      </p:sp>
      <p:pic>
        <p:nvPicPr>
          <p:cNvPr id="9" name="Picture 2"/>
          <p:cNvPicPr>
            <a:picLocks noChangeAspect="1" noChangeArrowheads="1"/>
          </p:cNvPicPr>
          <p:nvPr/>
        </p:nvPicPr>
        <p:blipFill>
          <a:blip r:embed="rId5"/>
          <a:srcRect/>
          <a:stretch>
            <a:fillRect/>
          </a:stretch>
        </p:blipFill>
        <p:spPr bwMode="auto">
          <a:xfrm>
            <a:off x="4195347" y="1829649"/>
            <a:ext cx="2425588" cy="2954366"/>
          </a:xfrm>
          <a:prstGeom prst="rect">
            <a:avLst/>
          </a:prstGeom>
          <a:ln>
            <a:solidFill>
              <a:srgbClr val="010000"/>
            </a:solidFill>
            <a:headEnd/>
            <a:tailEnd/>
          </a:ln>
        </p:spPr>
        <p:style>
          <a:lnRef idx="1">
            <a:schemeClr val="dk1"/>
          </a:lnRef>
          <a:fillRef idx="3">
            <a:schemeClr val="dk1"/>
          </a:fillRef>
          <a:effectRef idx="2">
            <a:schemeClr val="dk1"/>
          </a:effectRef>
          <a:fontRef idx="minor">
            <a:schemeClr val="lt1"/>
          </a:fontRef>
        </p:style>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7122" name="Picture 2"/>
          <p:cNvPicPr>
            <a:picLocks noChangeAspect="1" noChangeArrowheads="1"/>
          </p:cNvPicPr>
          <p:nvPr/>
        </p:nvPicPr>
        <p:blipFill>
          <a:blip r:embed="rId3"/>
          <a:srcRect/>
          <a:stretch>
            <a:fillRect/>
          </a:stretch>
        </p:blipFill>
        <p:spPr bwMode="auto">
          <a:xfrm>
            <a:off x="-304799" y="0"/>
            <a:ext cx="10322590" cy="6885087"/>
          </a:xfrm>
          <a:prstGeom prst="rect">
            <a:avLst/>
          </a:prstGeom>
          <a:noFill/>
          <a:ln w="9525">
            <a:noFill/>
            <a:miter lim="800000"/>
            <a:headEnd/>
            <a:tailEnd/>
          </a:ln>
          <a:effectLst/>
        </p:spPr>
      </p:pic>
      <p:sp>
        <p:nvSpPr>
          <p:cNvPr id="6" name="Arc 9"/>
          <p:cNvSpPr>
            <a:spLocks noChangeAspect="1"/>
          </p:cNvSpPr>
          <p:nvPr/>
        </p:nvSpPr>
        <p:spPr bwMode="auto">
          <a:xfrm>
            <a:off x="8950325" y="-762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10"/>
          <p:cNvSpPr>
            <a:spLocks noChangeAspect="1"/>
          </p:cNvSpPr>
          <p:nvPr/>
        </p:nvSpPr>
        <p:spPr bwMode="auto">
          <a:xfrm rot="-5400000">
            <a:off x="-63500" y="-746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11"/>
          <p:cNvSpPr>
            <a:spLocks noChangeAspect="1"/>
          </p:cNvSpPr>
          <p:nvPr/>
        </p:nvSpPr>
        <p:spPr bwMode="auto">
          <a:xfrm rot="10800000">
            <a:off x="-63500" y="66548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rc 12"/>
          <p:cNvSpPr>
            <a:spLocks noChangeAspect="1"/>
          </p:cNvSpPr>
          <p:nvPr/>
        </p:nvSpPr>
        <p:spPr bwMode="auto">
          <a:xfrm rot="5400000">
            <a:off x="8950325" y="66516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1" name="AutoShape 12"/>
          <p:cNvSpPr>
            <a:spLocks noChangeArrowheads="1"/>
          </p:cNvSpPr>
          <p:nvPr/>
        </p:nvSpPr>
        <p:spPr bwMode="auto">
          <a:xfrm>
            <a:off x="518837" y="3826932"/>
            <a:ext cx="4114800" cy="2590801"/>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2400" dirty="0" smtClean="0">
                <a:solidFill>
                  <a:srgbClr val="FFFFFF"/>
                </a:solidFill>
                <a:effectLst>
                  <a:outerShdw blurRad="38100" dist="38100" dir="2700000" algn="tl">
                    <a:srgbClr val="000000"/>
                  </a:outerShdw>
                </a:effectLst>
              </a:rPr>
              <a:t>Co-Conspirators</a:t>
            </a:r>
          </a:p>
          <a:p>
            <a:pPr algn="ctr">
              <a:defRPr/>
            </a:pPr>
            <a:r>
              <a:rPr lang="en-US" sz="2000" dirty="0" smtClean="0">
                <a:solidFill>
                  <a:srgbClr val="FFFFFF"/>
                </a:solidFill>
                <a:effectLst>
                  <a:outerShdw blurRad="38100" dist="38100" dir="2700000" algn="tl">
                    <a:srgbClr val="000000"/>
                  </a:outerShdw>
                </a:effectLst>
              </a:rPr>
              <a:t>David Akers</a:t>
            </a:r>
          </a:p>
          <a:p>
            <a:pPr algn="ctr">
              <a:defRPr/>
            </a:pPr>
            <a:r>
              <a:rPr lang="en-US" sz="2000" dirty="0" smtClean="0">
                <a:solidFill>
                  <a:srgbClr val="FFFFFF"/>
                </a:solidFill>
                <a:effectLst>
                  <a:outerShdw blurRad="38100" dist="38100" dir="2700000" algn="tl">
                    <a:srgbClr val="000000"/>
                  </a:outerShdw>
                </a:effectLst>
              </a:rPr>
              <a:t>Joel Brandt</a:t>
            </a:r>
          </a:p>
          <a:p>
            <a:pPr algn="ctr">
              <a:defRPr/>
            </a:pPr>
            <a:r>
              <a:rPr lang="en-US" sz="2000" dirty="0" smtClean="0">
                <a:solidFill>
                  <a:srgbClr val="FFFFFF"/>
                </a:solidFill>
                <a:effectLst>
                  <a:outerShdw blurRad="38100" dist="38100" dir="2700000" algn="tl">
                    <a:srgbClr val="000000"/>
                  </a:outerShdw>
                </a:effectLst>
              </a:rPr>
              <a:t>Wendy </a:t>
            </a:r>
            <a:r>
              <a:rPr lang="en-US" sz="2000" dirty="0" err="1" smtClean="0">
                <a:solidFill>
                  <a:srgbClr val="FFFFFF"/>
                </a:solidFill>
                <a:effectLst>
                  <a:outerShdw blurRad="38100" dist="38100" dir="2700000" algn="tl">
                    <a:srgbClr val="000000"/>
                  </a:outerShdw>
                </a:effectLst>
              </a:rPr>
              <a:t>Ju</a:t>
            </a:r>
            <a:endParaRPr lang="en-US" sz="2000" dirty="0" smtClean="0">
              <a:solidFill>
                <a:srgbClr val="FFFFFF"/>
              </a:solidFill>
              <a:effectLst>
                <a:outerShdw blurRad="38100" dist="38100" dir="2700000" algn="tl">
                  <a:srgbClr val="000000"/>
                </a:outerShdw>
              </a:effectLst>
            </a:endParaRPr>
          </a:p>
          <a:p>
            <a:pPr algn="ctr">
              <a:defRPr/>
            </a:pPr>
            <a:r>
              <a:rPr lang="en-US" sz="2000" dirty="0" smtClean="0">
                <a:solidFill>
                  <a:srgbClr val="FFFFFF"/>
                </a:solidFill>
                <a:effectLst>
                  <a:outerShdw blurRad="38100" dist="38100" dir="2700000" algn="tl">
                    <a:srgbClr val="000000"/>
                  </a:outerShdw>
                </a:effectLst>
              </a:rPr>
              <a:t>Dan </a:t>
            </a:r>
            <a:r>
              <a:rPr lang="en-US" sz="2000" dirty="0" err="1" smtClean="0">
                <a:solidFill>
                  <a:srgbClr val="FFFFFF"/>
                </a:solidFill>
                <a:effectLst>
                  <a:outerShdw blurRad="38100" dist="38100" dir="2700000" algn="tl">
                    <a:srgbClr val="000000"/>
                  </a:outerShdw>
                </a:effectLst>
              </a:rPr>
              <a:t>Maynes-Aminzade</a:t>
            </a:r>
            <a:endParaRPr lang="en-US" sz="2000" dirty="0" smtClean="0">
              <a:solidFill>
                <a:srgbClr val="FFFFFF"/>
              </a:solidFill>
              <a:effectLst>
                <a:outerShdw blurRad="38100" dist="38100" dir="2700000" algn="tl">
                  <a:srgbClr val="000000"/>
                </a:outerShdw>
              </a:effectLst>
            </a:endParaRPr>
          </a:p>
          <a:p>
            <a:pPr algn="ctr">
              <a:defRPr/>
            </a:pPr>
            <a:r>
              <a:rPr lang="en-US" sz="2000" dirty="0" err="1" smtClean="0">
                <a:solidFill>
                  <a:srgbClr val="FFFFFF"/>
                </a:solidFill>
                <a:effectLst>
                  <a:outerShdw blurRad="38100" dist="38100" dir="2700000" algn="tl">
                    <a:srgbClr val="000000"/>
                  </a:outerShdw>
                </a:effectLst>
              </a:rPr>
              <a:t>Heidy</a:t>
            </a:r>
            <a:r>
              <a:rPr lang="en-US" sz="2000" dirty="0" smtClean="0">
                <a:solidFill>
                  <a:srgbClr val="FFFFFF"/>
                </a:solidFill>
                <a:effectLst>
                  <a:outerShdw blurRad="38100" dist="38100" dir="2700000" algn="tl">
                    <a:srgbClr val="000000"/>
                  </a:outerShdw>
                </a:effectLst>
              </a:rPr>
              <a:t> Maldonado</a:t>
            </a:r>
          </a:p>
          <a:p>
            <a:pPr algn="ctr">
              <a:defRPr/>
            </a:pPr>
            <a:r>
              <a:rPr lang="en-US" sz="2000" dirty="0" smtClean="0">
                <a:solidFill>
                  <a:srgbClr val="FFFFFF"/>
                </a:solidFill>
                <a:effectLst>
                  <a:outerShdw blurRad="38100" dist="38100" dir="2700000" algn="tl">
                    <a:srgbClr val="000000"/>
                  </a:outerShdw>
                </a:effectLst>
              </a:rPr>
              <a:t>Ron </a:t>
            </a:r>
            <a:r>
              <a:rPr lang="en-US" sz="2000" dirty="0" err="1" smtClean="0">
                <a:solidFill>
                  <a:srgbClr val="FFFFFF"/>
                </a:solidFill>
                <a:effectLst>
                  <a:outerShdw blurRad="38100" dist="38100" dir="2700000" algn="tl">
                    <a:srgbClr val="000000"/>
                  </a:outerShdw>
                </a:effectLst>
              </a:rPr>
              <a:t>Yeh</a:t>
            </a:r>
            <a:endParaRPr lang="en-US" sz="2000" dirty="0" smtClean="0">
              <a:solidFill>
                <a:srgbClr val="FFFFFF"/>
              </a:solidFill>
              <a:effectLst>
                <a:outerShdw blurRad="38100" dist="38100" dir="2700000" algn="tl">
                  <a:srgbClr val="000000"/>
                </a:outerShdw>
              </a:effectLst>
            </a:endParaRPr>
          </a:p>
        </p:txBody>
      </p:sp>
      <p:sp>
        <p:nvSpPr>
          <p:cNvPr id="12" name="AutoShape 12"/>
          <p:cNvSpPr>
            <a:spLocks noChangeArrowheads="1"/>
          </p:cNvSpPr>
          <p:nvPr/>
        </p:nvSpPr>
        <p:spPr bwMode="auto">
          <a:xfrm>
            <a:off x="4735240" y="3809999"/>
            <a:ext cx="4114800" cy="2590801"/>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2400" dirty="0" smtClean="0">
                <a:solidFill>
                  <a:srgbClr val="FFFFFF"/>
                </a:solidFill>
                <a:effectLst>
                  <a:outerShdw blurRad="38100" dist="38100" dir="2700000" algn="tl">
                    <a:srgbClr val="000000"/>
                  </a:outerShdw>
                </a:effectLst>
              </a:rPr>
              <a:t>Companies</a:t>
            </a:r>
          </a:p>
          <a:p>
            <a:pPr algn="ctr">
              <a:defRPr/>
            </a:pPr>
            <a:r>
              <a:rPr lang="en-US" sz="2000" dirty="0" smtClean="0">
                <a:solidFill>
                  <a:srgbClr val="FFFFFF"/>
                </a:solidFill>
                <a:effectLst>
                  <a:outerShdw blurRad="38100" dist="38100" dir="2700000" algn="tl">
                    <a:srgbClr val="000000"/>
                  </a:outerShdw>
                </a:effectLst>
              </a:rPr>
              <a:t>Frog Design</a:t>
            </a:r>
          </a:p>
          <a:p>
            <a:pPr algn="ctr">
              <a:defRPr/>
            </a:pPr>
            <a:r>
              <a:rPr lang="en-US" sz="2000" dirty="0" smtClean="0">
                <a:solidFill>
                  <a:srgbClr val="FFFFFF"/>
                </a:solidFill>
                <a:effectLst>
                  <a:outerShdw blurRad="38100" dist="38100" dir="2700000" algn="tl">
                    <a:srgbClr val="000000"/>
                  </a:outerShdw>
                </a:effectLst>
              </a:rPr>
              <a:t>IDEO</a:t>
            </a:r>
          </a:p>
          <a:p>
            <a:pPr algn="ctr">
              <a:defRPr/>
            </a:pPr>
            <a:r>
              <a:rPr lang="en-US" sz="2000" dirty="0" err="1" smtClean="0">
                <a:solidFill>
                  <a:srgbClr val="FFFFFF"/>
                </a:solidFill>
                <a:effectLst>
                  <a:outerShdw blurRad="38100" dist="38100" dir="2700000" algn="tl">
                    <a:srgbClr val="000000"/>
                  </a:outerShdw>
                </a:effectLst>
              </a:rPr>
              <a:t>LeapFrog</a:t>
            </a:r>
            <a:endParaRPr lang="en-US" sz="2000" dirty="0" smtClean="0">
              <a:solidFill>
                <a:srgbClr val="FFFFFF"/>
              </a:solidFill>
              <a:effectLst>
                <a:outerShdw blurRad="38100" dist="38100" dir="2700000" algn="tl">
                  <a:srgbClr val="000000"/>
                </a:outerShdw>
              </a:effectLst>
            </a:endParaRPr>
          </a:p>
          <a:p>
            <a:pPr algn="ctr">
              <a:defRPr/>
            </a:pPr>
            <a:r>
              <a:rPr lang="en-US" sz="2000" dirty="0" smtClean="0">
                <a:solidFill>
                  <a:srgbClr val="FFFFFF"/>
                </a:solidFill>
                <a:effectLst>
                  <a:outerShdw blurRad="38100" dist="38100" dir="2700000" algn="tl">
                    <a:srgbClr val="000000"/>
                  </a:outerShdw>
                </a:effectLst>
              </a:rPr>
              <a:t>Nokia</a:t>
            </a:r>
          </a:p>
          <a:p>
            <a:pPr algn="ctr">
              <a:defRPr/>
            </a:pPr>
            <a:r>
              <a:rPr lang="en-US" sz="2000" dirty="0" smtClean="0">
                <a:solidFill>
                  <a:srgbClr val="FFFFFF"/>
                </a:solidFill>
                <a:effectLst>
                  <a:outerShdw blurRad="38100" dist="38100" dir="2700000" algn="tl">
                    <a:srgbClr val="000000"/>
                  </a:outerShdw>
                </a:effectLst>
              </a:rPr>
              <a:t>San Jose Tech Museum</a:t>
            </a:r>
          </a:p>
          <a:p>
            <a:pPr algn="ctr">
              <a:defRPr/>
            </a:pPr>
            <a:r>
              <a:rPr lang="en-US" sz="2000" dirty="0" smtClean="0">
                <a:solidFill>
                  <a:srgbClr val="FFFFFF"/>
                </a:solidFill>
                <a:effectLst>
                  <a:outerShdw blurRad="38100" dist="38100" dir="2700000" algn="tl">
                    <a:srgbClr val="000000"/>
                  </a:outerShdw>
                </a:effectLst>
              </a:rPr>
              <a:t>San Jose Museum of Art</a:t>
            </a:r>
          </a:p>
        </p:txBody>
      </p:sp>
      <p:sp>
        <p:nvSpPr>
          <p:cNvPr id="13" name="AutoShape 12"/>
          <p:cNvSpPr>
            <a:spLocks noChangeArrowheads="1"/>
          </p:cNvSpPr>
          <p:nvPr/>
        </p:nvSpPr>
        <p:spPr bwMode="auto">
          <a:xfrm>
            <a:off x="518837" y="372533"/>
            <a:ext cx="8337296" cy="3301999"/>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t"/>
          <a:lstStyle/>
          <a:p>
            <a:pPr algn="ctr">
              <a:defRPr/>
            </a:pPr>
            <a:r>
              <a:rPr lang="en-US" sz="2400" dirty="0" smtClean="0">
                <a:solidFill>
                  <a:srgbClr val="FFFFFF"/>
                </a:solidFill>
                <a:effectLst>
                  <a:outerShdw blurRad="38100" dist="38100" dir="2700000" algn="tl">
                    <a:srgbClr val="000000"/>
                  </a:outerShdw>
                </a:effectLst>
              </a:rPr>
              <a:t>Co-Authors</a:t>
            </a:r>
          </a:p>
        </p:txBody>
      </p:sp>
      <p:sp>
        <p:nvSpPr>
          <p:cNvPr id="14" name="TextBox 13"/>
          <p:cNvSpPr txBox="1"/>
          <p:nvPr/>
        </p:nvSpPr>
        <p:spPr bwMode="auto">
          <a:xfrm>
            <a:off x="711199" y="440268"/>
            <a:ext cx="3352800" cy="3170099"/>
          </a:xfrm>
          <a:prstGeom prst="rect">
            <a:avLst/>
          </a:prstGeom>
          <a:noFill/>
          <a:ln w="9525">
            <a:noFill/>
            <a:miter lim="800000"/>
            <a:headEnd/>
            <a:tailEnd/>
          </a:ln>
          <a:effectLst/>
        </p:spPr>
        <p:txBody>
          <a:bodyPr wrap="square" rtlCol="0">
            <a:spAutoFit/>
          </a:bodyPr>
          <a:lstStyle/>
          <a:p>
            <a:pPr algn="ctr">
              <a:defRPr/>
            </a:pPr>
            <a:r>
              <a:rPr lang="en-US" sz="2000" dirty="0" err="1" smtClean="0">
                <a:solidFill>
                  <a:srgbClr val="FFFFFF"/>
                </a:solidFill>
                <a:effectLst>
                  <a:outerShdw blurRad="38100" dist="38100" dir="2700000" algn="tl">
                    <a:srgbClr val="000000"/>
                  </a:outerShdw>
                </a:effectLst>
              </a:rPr>
              <a:t>Leith</a:t>
            </a:r>
            <a:r>
              <a:rPr lang="en-US" sz="2000" dirty="0" smtClean="0">
                <a:solidFill>
                  <a:srgbClr val="FFFFFF"/>
                </a:solidFill>
                <a:effectLst>
                  <a:outerShdw blurRad="38100" dist="38100" dir="2700000" algn="tl">
                    <a:srgbClr val="000000"/>
                  </a:outerShdw>
                </a:effectLst>
              </a:rPr>
              <a:t> Abdulla</a:t>
            </a:r>
          </a:p>
          <a:p>
            <a:pPr algn="ctr">
              <a:defRPr/>
            </a:pPr>
            <a:r>
              <a:rPr lang="en-US" sz="2000" dirty="0" smtClean="0">
                <a:solidFill>
                  <a:srgbClr val="FFFFFF"/>
                </a:solidFill>
                <a:effectLst>
                  <a:outerShdw blurRad="38100" dist="38100" dir="2700000" algn="tl">
                    <a:srgbClr val="000000"/>
                  </a:outerShdw>
                </a:effectLst>
              </a:rPr>
              <a:t>Abel Allison</a:t>
            </a:r>
          </a:p>
          <a:p>
            <a:pPr algn="ctr">
              <a:defRPr/>
            </a:pPr>
            <a:r>
              <a:rPr lang="en-US" sz="2000" dirty="0" smtClean="0">
                <a:solidFill>
                  <a:srgbClr val="FFFFFF"/>
                </a:solidFill>
                <a:effectLst>
                  <a:outerShdw blurRad="38100" dist="38100" dir="2700000" algn="tl">
                    <a:srgbClr val="000000"/>
                  </a:outerShdw>
                </a:effectLst>
              </a:rPr>
              <a:t>Marcello </a:t>
            </a:r>
            <a:r>
              <a:rPr lang="en-US" sz="2000" dirty="0" err="1" smtClean="0">
                <a:solidFill>
                  <a:srgbClr val="FFFFFF"/>
                </a:solidFill>
                <a:effectLst>
                  <a:outerShdw blurRad="38100" dist="38100" dir="2700000" algn="tl">
                    <a:srgbClr val="000000"/>
                  </a:outerShdw>
                </a:effectLst>
              </a:rPr>
              <a:t>Bastea</a:t>
            </a:r>
            <a:r>
              <a:rPr lang="en-US" sz="2000" dirty="0" smtClean="0">
                <a:solidFill>
                  <a:srgbClr val="FFFFFF"/>
                </a:solidFill>
                <a:effectLst>
                  <a:outerShdw blurRad="38100" dist="38100" dir="2700000" algn="tl">
                    <a:srgbClr val="000000"/>
                  </a:outerShdw>
                </a:effectLst>
              </a:rPr>
              <a:t>-Forte</a:t>
            </a:r>
          </a:p>
          <a:p>
            <a:pPr algn="ctr">
              <a:defRPr/>
            </a:pPr>
            <a:r>
              <a:rPr lang="en-US" sz="2000" dirty="0" err="1" smtClean="0">
                <a:solidFill>
                  <a:srgbClr val="FFFFFF"/>
                </a:solidFill>
                <a:effectLst>
                  <a:outerShdw blurRad="38100" dist="38100" dir="2700000" algn="tl">
                    <a:srgbClr val="000000"/>
                  </a:outerShdw>
                </a:effectLst>
              </a:rPr>
              <a:t>Hrvoje</a:t>
            </a:r>
            <a:r>
              <a:rPr lang="en-US" sz="2000" dirty="0" smtClean="0">
                <a:solidFill>
                  <a:srgbClr val="FFFFFF"/>
                </a:solidFill>
                <a:effectLst>
                  <a:outerShdw blurRad="38100" dist="38100" dir="2700000" algn="tl">
                    <a:srgbClr val="000000"/>
                  </a:outerShdw>
                </a:effectLst>
              </a:rPr>
              <a:t> </a:t>
            </a:r>
            <a:r>
              <a:rPr lang="en-US" sz="2000" dirty="0" err="1" smtClean="0">
                <a:solidFill>
                  <a:srgbClr val="FFFFFF"/>
                </a:solidFill>
                <a:effectLst>
                  <a:outerShdw blurRad="38100" dist="38100" dir="2700000" algn="tl">
                    <a:srgbClr val="000000"/>
                  </a:outerShdw>
                </a:effectLst>
              </a:rPr>
              <a:t>Benko</a:t>
            </a:r>
            <a:endParaRPr lang="en-US" sz="2000" dirty="0" smtClean="0">
              <a:solidFill>
                <a:srgbClr val="FFFFFF"/>
              </a:solidFill>
              <a:effectLst>
                <a:outerShdw blurRad="38100" dist="38100" dir="2700000" algn="tl">
                  <a:srgbClr val="000000"/>
                </a:outerShdw>
              </a:effectLst>
            </a:endParaRPr>
          </a:p>
          <a:p>
            <a:pPr algn="ctr">
              <a:defRPr/>
            </a:pPr>
            <a:r>
              <a:rPr lang="en-US" sz="2000" dirty="0" smtClean="0">
                <a:solidFill>
                  <a:srgbClr val="FFFFFF"/>
                </a:solidFill>
                <a:effectLst>
                  <a:outerShdw blurRad="38100" dist="38100" dir="2700000" algn="tl">
                    <a:srgbClr val="000000"/>
                  </a:outerShdw>
                </a:effectLst>
              </a:rPr>
              <a:t>Michael Bernstein</a:t>
            </a:r>
          </a:p>
          <a:p>
            <a:pPr algn="ctr">
              <a:defRPr/>
            </a:pPr>
            <a:r>
              <a:rPr lang="en-US" sz="2000" dirty="0" smtClean="0">
                <a:solidFill>
                  <a:srgbClr val="FFFFFF"/>
                </a:solidFill>
                <a:effectLst>
                  <a:outerShdw blurRad="38100" dist="38100" dir="2700000" algn="tl">
                    <a:srgbClr val="000000"/>
                  </a:outerShdw>
                </a:effectLst>
              </a:rPr>
              <a:t>Brandon Burr</a:t>
            </a:r>
          </a:p>
          <a:p>
            <a:pPr algn="ctr">
              <a:defRPr/>
            </a:pPr>
            <a:r>
              <a:rPr lang="en-US" sz="2000" dirty="0" smtClean="0">
                <a:solidFill>
                  <a:srgbClr val="FFFFFF"/>
                </a:solidFill>
                <a:effectLst>
                  <a:outerShdw blurRad="38100" dist="38100" dir="2700000" algn="tl">
                    <a:srgbClr val="000000"/>
                  </a:outerShdw>
                </a:effectLst>
              </a:rPr>
              <a:t>Anthony </a:t>
            </a:r>
            <a:r>
              <a:rPr lang="en-US" sz="2000" dirty="0" err="1" smtClean="0">
                <a:solidFill>
                  <a:srgbClr val="FFFFFF"/>
                </a:solidFill>
                <a:effectLst>
                  <a:outerShdw blurRad="38100" dist="38100" dir="2700000" algn="tl">
                    <a:srgbClr val="000000"/>
                  </a:outerShdw>
                </a:effectLst>
              </a:rPr>
              <a:t>Cassanego</a:t>
            </a:r>
            <a:endParaRPr lang="en-US" sz="2000" dirty="0" smtClean="0">
              <a:solidFill>
                <a:srgbClr val="FFFFFF"/>
              </a:solidFill>
              <a:effectLst>
                <a:outerShdw blurRad="38100" dist="38100" dir="2700000" algn="tl">
                  <a:srgbClr val="000000"/>
                </a:outerShdw>
              </a:effectLst>
            </a:endParaRPr>
          </a:p>
          <a:p>
            <a:pPr algn="ctr">
              <a:defRPr/>
            </a:pPr>
            <a:r>
              <a:rPr lang="en-US" sz="2000" dirty="0" smtClean="0">
                <a:solidFill>
                  <a:srgbClr val="FFFFFF"/>
                </a:solidFill>
                <a:effectLst>
                  <a:outerShdw blurRad="38100" dist="38100" dir="2700000" algn="tl">
                    <a:srgbClr val="000000"/>
                  </a:outerShdw>
                </a:effectLst>
              </a:rPr>
              <a:t>Timothy Cardenas</a:t>
            </a:r>
          </a:p>
          <a:p>
            <a:pPr algn="ctr">
              <a:defRPr/>
            </a:pPr>
            <a:r>
              <a:rPr lang="en-US" sz="2000" dirty="0" smtClean="0">
                <a:solidFill>
                  <a:srgbClr val="FFFFFF"/>
                </a:solidFill>
                <a:effectLst>
                  <a:outerShdw blurRad="38100" dist="38100" dir="2700000" algn="tl">
                    <a:srgbClr val="000000"/>
                  </a:outerShdw>
                </a:effectLst>
              </a:rPr>
              <a:t>Jennifer </a:t>
            </a:r>
            <a:r>
              <a:rPr lang="en-US" sz="2000" dirty="0" err="1" smtClean="0">
                <a:solidFill>
                  <a:srgbClr val="FFFFFF"/>
                </a:solidFill>
                <a:effectLst>
                  <a:outerShdw blurRad="38100" dist="38100" dir="2700000" algn="tl">
                    <a:srgbClr val="000000"/>
                  </a:outerShdw>
                </a:effectLst>
              </a:rPr>
              <a:t>Carlile</a:t>
            </a:r>
            <a:endParaRPr lang="en-US" sz="2000" dirty="0" smtClean="0">
              <a:solidFill>
                <a:srgbClr val="FFFFFF"/>
              </a:solidFill>
              <a:effectLst>
                <a:outerShdw blurRad="38100" dist="38100" dir="2700000" algn="tl">
                  <a:srgbClr val="000000"/>
                </a:outerShdw>
              </a:effectLst>
            </a:endParaRPr>
          </a:p>
          <a:p>
            <a:pPr algn="ctr">
              <a:defRPr/>
            </a:pPr>
            <a:r>
              <a:rPr lang="en-US" sz="2000" dirty="0" smtClean="0">
                <a:solidFill>
                  <a:srgbClr val="FFFFFF"/>
                </a:solidFill>
                <a:effectLst>
                  <a:outerShdw blurRad="38100" dist="38100" dir="2700000" algn="tl">
                    <a:srgbClr val="000000"/>
                  </a:outerShdw>
                </a:effectLst>
              </a:rPr>
              <a:t>Jesse </a:t>
            </a:r>
            <a:r>
              <a:rPr lang="en-US" sz="2000" dirty="0" err="1" smtClean="0">
                <a:solidFill>
                  <a:srgbClr val="FFFFFF"/>
                </a:solidFill>
                <a:effectLst>
                  <a:outerShdw blurRad="38100" dist="38100" dir="2700000" algn="tl">
                    <a:srgbClr val="000000"/>
                  </a:outerShdw>
                </a:effectLst>
              </a:rPr>
              <a:t>Cirimele</a:t>
            </a:r>
            <a:endParaRPr lang="en-US" sz="2000" dirty="0" smtClean="0">
              <a:solidFill>
                <a:srgbClr val="FFFFFF"/>
              </a:solidFill>
              <a:effectLst>
                <a:outerShdw blurRad="38100" dist="38100" dir="2700000" algn="tl">
                  <a:srgbClr val="000000"/>
                </a:outerShdw>
              </a:effectLst>
            </a:endParaRPr>
          </a:p>
        </p:txBody>
      </p:sp>
      <p:sp>
        <p:nvSpPr>
          <p:cNvPr id="15" name="TextBox 14"/>
          <p:cNvSpPr txBox="1"/>
          <p:nvPr/>
        </p:nvSpPr>
        <p:spPr bwMode="auto">
          <a:xfrm>
            <a:off x="2980271" y="1049865"/>
            <a:ext cx="3352800" cy="2862322"/>
          </a:xfrm>
          <a:prstGeom prst="rect">
            <a:avLst/>
          </a:prstGeom>
          <a:noFill/>
          <a:ln w="9525">
            <a:noFill/>
            <a:miter lim="800000"/>
            <a:headEnd/>
            <a:tailEnd/>
          </a:ln>
          <a:effectLst/>
        </p:spPr>
        <p:txBody>
          <a:bodyPr wrap="square" rtlCol="0">
            <a:spAutoFit/>
          </a:bodyPr>
          <a:lstStyle/>
          <a:p>
            <a:pPr algn="ctr">
              <a:defRPr/>
            </a:pPr>
            <a:r>
              <a:rPr lang="en-US" sz="2000" dirty="0" smtClean="0">
                <a:solidFill>
                  <a:srgbClr val="FFFFFF"/>
                </a:solidFill>
                <a:effectLst>
                  <a:outerShdw blurRad="38100" dist="38100" dir="2700000" algn="tl">
                    <a:srgbClr val="000000"/>
                  </a:outerShdw>
                </a:effectLst>
              </a:rPr>
              <a:t>Kevin Collins</a:t>
            </a:r>
            <a:endParaRPr lang="en-US" sz="2000" i="1" dirty="0" smtClean="0"/>
          </a:p>
          <a:p>
            <a:pPr algn="ctr">
              <a:defRPr/>
            </a:pPr>
            <a:r>
              <a:rPr lang="en-US" sz="2000" dirty="0" smtClean="0">
                <a:solidFill>
                  <a:srgbClr val="FFFFFF"/>
                </a:solidFill>
                <a:effectLst>
                  <a:outerShdw blurRad="38100" dist="38100" dir="2700000" algn="tl">
                    <a:srgbClr val="000000"/>
                  </a:outerShdw>
                </a:effectLst>
              </a:rPr>
              <a:t>Scott </a:t>
            </a:r>
            <a:r>
              <a:rPr lang="en-US" sz="2000" dirty="0" err="1" smtClean="0">
                <a:solidFill>
                  <a:srgbClr val="FFFFFF"/>
                </a:solidFill>
                <a:effectLst>
                  <a:outerShdw blurRad="38100" dist="38100" dir="2700000" algn="tl">
                    <a:srgbClr val="000000"/>
                  </a:outerShdw>
                </a:effectLst>
              </a:rPr>
              <a:t>Doorley</a:t>
            </a:r>
            <a:endParaRPr lang="en-US" sz="2000" dirty="0" smtClean="0">
              <a:solidFill>
                <a:srgbClr val="FFFFFF"/>
              </a:solidFill>
              <a:effectLst>
                <a:outerShdw blurRad="38100" dist="38100" dir="2700000" algn="tl">
                  <a:srgbClr val="000000"/>
                </a:outerShdw>
              </a:effectLst>
            </a:endParaRPr>
          </a:p>
          <a:p>
            <a:pPr algn="ctr">
              <a:defRPr/>
            </a:pPr>
            <a:r>
              <a:rPr lang="en-US" sz="2000" dirty="0" smtClean="0">
                <a:solidFill>
                  <a:srgbClr val="FFFFFF"/>
                </a:solidFill>
                <a:effectLst>
                  <a:outerShdw blurRad="38100" dist="38100" dir="2700000" algn="tl">
                    <a:srgbClr val="000000"/>
                  </a:outerShdw>
                </a:effectLst>
              </a:rPr>
              <a:t>Sean </a:t>
            </a:r>
            <a:r>
              <a:rPr lang="en-US" sz="2000" dirty="0" err="1" smtClean="0">
                <a:solidFill>
                  <a:srgbClr val="FFFFFF"/>
                </a:solidFill>
                <a:effectLst>
                  <a:outerShdw blurRad="38100" dist="38100" dir="2700000" algn="tl">
                    <a:srgbClr val="000000"/>
                  </a:outerShdw>
                </a:effectLst>
              </a:rPr>
              <a:t>Follmer</a:t>
            </a:r>
            <a:endParaRPr lang="en-US" sz="2000" dirty="0" smtClean="0">
              <a:solidFill>
                <a:srgbClr val="FFFFFF"/>
              </a:solidFill>
              <a:effectLst>
                <a:outerShdw blurRad="38100" dist="38100" dir="2700000" algn="tl">
                  <a:srgbClr val="000000"/>
                </a:outerShdw>
              </a:effectLst>
            </a:endParaRPr>
          </a:p>
          <a:p>
            <a:pPr algn="ctr">
              <a:defRPr/>
            </a:pPr>
            <a:r>
              <a:rPr lang="en-US" sz="2000" dirty="0" smtClean="0">
                <a:solidFill>
                  <a:srgbClr val="FFFFFF"/>
                </a:solidFill>
                <a:effectLst>
                  <a:outerShdw blurRad="38100" dist="38100" dir="2700000" algn="tl">
                    <a:srgbClr val="000000"/>
                  </a:outerShdw>
                </a:effectLst>
              </a:rPr>
              <a:t>Jennifer Gee</a:t>
            </a:r>
          </a:p>
          <a:p>
            <a:pPr algn="ctr">
              <a:defRPr/>
            </a:pPr>
            <a:r>
              <a:rPr lang="en-US" sz="2000" dirty="0" err="1" smtClean="0">
                <a:solidFill>
                  <a:srgbClr val="FFFFFF"/>
                </a:solidFill>
                <a:effectLst>
                  <a:outerShdw blurRad="38100" dist="38100" dir="2700000" algn="tl">
                    <a:srgbClr val="000000"/>
                  </a:outerShdw>
                </a:effectLst>
              </a:rPr>
              <a:t>Sohyeong</a:t>
            </a:r>
            <a:r>
              <a:rPr lang="en-US" sz="2000" dirty="0" smtClean="0">
                <a:solidFill>
                  <a:srgbClr val="FFFFFF"/>
                </a:solidFill>
                <a:effectLst>
                  <a:outerShdw blurRad="38100" dist="38100" dir="2700000" algn="tl">
                    <a:srgbClr val="000000"/>
                  </a:outerShdw>
                </a:effectLst>
              </a:rPr>
              <a:t> Kim</a:t>
            </a:r>
          </a:p>
          <a:p>
            <a:pPr algn="ctr">
              <a:defRPr/>
            </a:pPr>
            <a:r>
              <a:rPr lang="en-US" sz="2000" dirty="0" smtClean="0">
                <a:solidFill>
                  <a:srgbClr val="FFFFFF"/>
                </a:solidFill>
                <a:effectLst>
                  <a:outerShdw blurRad="38100" dist="38100" dir="2700000" algn="tl">
                    <a:srgbClr val="000000"/>
                  </a:outerShdw>
                </a:effectLst>
              </a:rPr>
              <a:t>Scott R. </a:t>
            </a:r>
            <a:r>
              <a:rPr lang="en-US" sz="2000" dirty="0" err="1" smtClean="0">
                <a:solidFill>
                  <a:srgbClr val="FFFFFF"/>
                </a:solidFill>
                <a:effectLst>
                  <a:outerShdw blurRad="38100" dist="38100" dir="2700000" algn="tl">
                    <a:srgbClr val="000000"/>
                  </a:outerShdw>
                </a:effectLst>
              </a:rPr>
              <a:t>Klemmer</a:t>
            </a:r>
            <a:endParaRPr lang="en-US" sz="2000" dirty="0" smtClean="0">
              <a:solidFill>
                <a:srgbClr val="FFFFFF"/>
              </a:solidFill>
              <a:effectLst>
                <a:outerShdw blurRad="38100" dist="38100" dir="2700000" algn="tl">
                  <a:srgbClr val="000000"/>
                </a:outerShdw>
              </a:effectLst>
            </a:endParaRPr>
          </a:p>
          <a:p>
            <a:pPr algn="ctr">
              <a:defRPr/>
            </a:pPr>
            <a:r>
              <a:rPr lang="en-US" sz="2000" dirty="0" err="1" smtClean="0">
                <a:solidFill>
                  <a:srgbClr val="FFFFFF"/>
                </a:solidFill>
                <a:effectLst>
                  <a:outerShdw blurRad="38100" dist="38100" dir="2700000" algn="tl">
                    <a:srgbClr val="000000"/>
                  </a:outerShdw>
                </a:effectLst>
              </a:rPr>
              <a:t>Nirav</a:t>
            </a:r>
            <a:r>
              <a:rPr lang="en-US" sz="2000" dirty="0" smtClean="0">
                <a:solidFill>
                  <a:srgbClr val="FFFFFF"/>
                </a:solidFill>
                <a:effectLst>
                  <a:outerShdw blurRad="38100" dist="38100" dir="2700000" algn="tl">
                    <a:srgbClr val="000000"/>
                  </a:outerShdw>
                </a:effectLst>
              </a:rPr>
              <a:t> Mehta</a:t>
            </a:r>
          </a:p>
          <a:p>
            <a:pPr algn="ctr">
              <a:defRPr/>
            </a:pPr>
            <a:r>
              <a:rPr lang="en-US" sz="2000" dirty="0" err="1" smtClean="0">
                <a:solidFill>
                  <a:srgbClr val="FFFFFF"/>
                </a:solidFill>
                <a:effectLst>
                  <a:outerShdw blurRad="38100" dist="38100" dir="2700000" algn="tl">
                    <a:srgbClr val="000000"/>
                  </a:outerShdw>
                </a:effectLst>
              </a:rPr>
              <a:t>Manas</a:t>
            </a:r>
            <a:r>
              <a:rPr lang="en-US" sz="2000" dirty="0" smtClean="0">
                <a:solidFill>
                  <a:srgbClr val="FFFFFF"/>
                </a:solidFill>
                <a:effectLst>
                  <a:outerShdw blurRad="38100" dist="38100" dir="2700000" algn="tl">
                    <a:srgbClr val="000000"/>
                  </a:outerShdw>
                </a:effectLst>
              </a:rPr>
              <a:t> </a:t>
            </a:r>
            <a:r>
              <a:rPr lang="en-US" sz="2000" dirty="0" err="1" smtClean="0">
                <a:solidFill>
                  <a:srgbClr val="FFFFFF"/>
                </a:solidFill>
                <a:effectLst>
                  <a:outerShdw blurRad="38100" dist="38100" dir="2700000" algn="tl">
                    <a:srgbClr val="000000"/>
                  </a:outerShdw>
                </a:effectLst>
              </a:rPr>
              <a:t>Mittal</a:t>
            </a:r>
            <a:endParaRPr lang="en-US" sz="2000" dirty="0" smtClean="0">
              <a:solidFill>
                <a:srgbClr val="FFFFFF"/>
              </a:solidFill>
              <a:effectLst>
                <a:outerShdw blurRad="38100" dist="38100" dir="2700000" algn="tl">
                  <a:srgbClr val="000000"/>
                </a:outerShdw>
              </a:effectLst>
            </a:endParaRPr>
          </a:p>
          <a:p>
            <a:pPr algn="ctr">
              <a:defRPr/>
            </a:pPr>
            <a:endParaRPr lang="en-US" sz="2000" dirty="0" smtClean="0">
              <a:solidFill>
                <a:srgbClr val="FFFFFF"/>
              </a:solidFill>
              <a:effectLst>
                <a:outerShdw blurRad="38100" dist="38100" dir="2700000" algn="tl">
                  <a:srgbClr val="000000"/>
                </a:outerShdw>
              </a:effectLst>
            </a:endParaRPr>
          </a:p>
        </p:txBody>
      </p:sp>
      <p:sp>
        <p:nvSpPr>
          <p:cNvPr id="16" name="TextBox 15"/>
          <p:cNvSpPr txBox="1"/>
          <p:nvPr/>
        </p:nvSpPr>
        <p:spPr bwMode="auto">
          <a:xfrm>
            <a:off x="5333982" y="440271"/>
            <a:ext cx="3352800" cy="3170099"/>
          </a:xfrm>
          <a:prstGeom prst="rect">
            <a:avLst/>
          </a:prstGeom>
          <a:noFill/>
          <a:ln w="9525">
            <a:noFill/>
            <a:miter lim="800000"/>
            <a:headEnd/>
            <a:tailEnd/>
          </a:ln>
          <a:effectLst/>
        </p:spPr>
        <p:txBody>
          <a:bodyPr wrap="square" rtlCol="0">
            <a:spAutoFit/>
          </a:bodyPr>
          <a:lstStyle/>
          <a:p>
            <a:pPr algn="ctr">
              <a:defRPr/>
            </a:pPr>
            <a:r>
              <a:rPr lang="en-US" sz="2000" dirty="0" err="1" smtClean="0">
                <a:solidFill>
                  <a:srgbClr val="FFFFFF"/>
                </a:solidFill>
                <a:effectLst>
                  <a:outerShdw blurRad="38100" dist="38100" dir="2700000" algn="tl">
                    <a:srgbClr val="000000"/>
                  </a:outerShdw>
                </a:effectLst>
              </a:rPr>
              <a:t>Merrie</a:t>
            </a:r>
            <a:r>
              <a:rPr lang="en-US" sz="2000" dirty="0" smtClean="0">
                <a:solidFill>
                  <a:srgbClr val="FFFFFF"/>
                </a:solidFill>
                <a:effectLst>
                  <a:outerShdw blurRad="38100" dist="38100" dir="2700000" algn="tl">
                    <a:srgbClr val="000000"/>
                  </a:outerShdw>
                </a:effectLst>
              </a:rPr>
              <a:t> Morris</a:t>
            </a:r>
          </a:p>
          <a:p>
            <a:pPr algn="ctr">
              <a:defRPr/>
            </a:pPr>
            <a:r>
              <a:rPr lang="en-US" sz="2000" dirty="0" err="1" smtClean="0">
                <a:solidFill>
                  <a:srgbClr val="FFFFFF"/>
                </a:solidFill>
                <a:effectLst>
                  <a:outerShdw blurRad="38100" dist="38100" dir="2700000" algn="tl">
                    <a:srgbClr val="000000"/>
                  </a:outerShdw>
                </a:effectLst>
              </a:rPr>
              <a:t>Avi</a:t>
            </a:r>
            <a:r>
              <a:rPr lang="en-US" sz="2000" dirty="0" smtClean="0">
                <a:solidFill>
                  <a:srgbClr val="FFFFFF"/>
                </a:solidFill>
                <a:effectLst>
                  <a:outerShdw blurRad="38100" dist="38100" dir="2700000" algn="tl">
                    <a:srgbClr val="000000"/>
                  </a:outerShdw>
                </a:effectLst>
              </a:rPr>
              <a:t> Robinson-Mosher</a:t>
            </a:r>
          </a:p>
          <a:p>
            <a:pPr algn="ctr">
              <a:defRPr/>
            </a:pPr>
            <a:r>
              <a:rPr lang="en-US" sz="2000" dirty="0" smtClean="0">
                <a:solidFill>
                  <a:srgbClr val="FFFFFF"/>
                </a:solidFill>
                <a:effectLst>
                  <a:outerShdw blurRad="38100" dist="38100" dir="2700000" algn="tl">
                    <a:srgbClr val="000000"/>
                  </a:outerShdw>
                </a:effectLst>
              </a:rPr>
              <a:t>Anthony </a:t>
            </a:r>
            <a:r>
              <a:rPr lang="en-US" sz="2000" dirty="0" err="1" smtClean="0">
                <a:solidFill>
                  <a:srgbClr val="FFFFFF"/>
                </a:solidFill>
                <a:effectLst>
                  <a:outerShdw blurRad="38100" dist="38100" dir="2700000" algn="tl">
                    <a:srgbClr val="000000"/>
                  </a:outerShdw>
                </a:effectLst>
              </a:rPr>
              <a:t>Ricciardi</a:t>
            </a:r>
            <a:endParaRPr lang="en-US" sz="2000" dirty="0" smtClean="0">
              <a:solidFill>
                <a:srgbClr val="FFFFFF"/>
              </a:solidFill>
              <a:effectLst>
                <a:outerShdw blurRad="38100" dist="38100" dir="2700000" algn="tl">
                  <a:srgbClr val="000000"/>
                </a:outerShdw>
              </a:effectLst>
            </a:endParaRPr>
          </a:p>
          <a:p>
            <a:pPr algn="ctr">
              <a:defRPr/>
            </a:pPr>
            <a:r>
              <a:rPr lang="en-US" sz="2000" dirty="0" smtClean="0">
                <a:solidFill>
                  <a:srgbClr val="FFFFFF"/>
                </a:solidFill>
                <a:effectLst>
                  <a:outerShdw blurRad="38100" dist="38100" dir="2700000" algn="tl">
                    <a:srgbClr val="000000"/>
                  </a:outerShdw>
                </a:effectLst>
              </a:rPr>
              <a:t>Leila </a:t>
            </a:r>
            <a:r>
              <a:rPr lang="en-US" sz="2000" dirty="0" err="1" smtClean="0">
                <a:solidFill>
                  <a:srgbClr val="FFFFFF"/>
                </a:solidFill>
                <a:effectLst>
                  <a:outerShdw blurRad="38100" dist="38100" dir="2700000" algn="tl">
                    <a:srgbClr val="000000"/>
                  </a:outerShdw>
                </a:effectLst>
              </a:rPr>
              <a:t>Takayama</a:t>
            </a:r>
            <a:endParaRPr lang="en-US" sz="2000" dirty="0" smtClean="0">
              <a:solidFill>
                <a:srgbClr val="FFFFFF"/>
              </a:solidFill>
              <a:effectLst>
                <a:outerShdw blurRad="38100" dist="38100" dir="2700000" algn="tl">
                  <a:srgbClr val="000000"/>
                </a:outerShdw>
              </a:effectLst>
            </a:endParaRPr>
          </a:p>
          <a:p>
            <a:pPr algn="ctr">
              <a:defRPr/>
            </a:pPr>
            <a:r>
              <a:rPr lang="en-US" sz="2000" dirty="0" err="1" smtClean="0">
                <a:solidFill>
                  <a:srgbClr val="FFFFFF"/>
                </a:solidFill>
                <a:effectLst>
                  <a:outerShdw blurRad="38100" dist="38100" dir="2700000" algn="tl">
                    <a:srgbClr val="000000"/>
                  </a:outerShdw>
                </a:effectLst>
              </a:rPr>
              <a:t>Parul</a:t>
            </a:r>
            <a:r>
              <a:rPr lang="en-US" sz="2000" dirty="0" smtClean="0">
                <a:solidFill>
                  <a:srgbClr val="FFFFFF"/>
                </a:solidFill>
                <a:effectLst>
                  <a:outerShdw blurRad="38100" dist="38100" dir="2700000" algn="tl">
                    <a:srgbClr val="000000"/>
                  </a:outerShdw>
                </a:effectLst>
              </a:rPr>
              <a:t> </a:t>
            </a:r>
            <a:r>
              <a:rPr lang="en-US" sz="2000" dirty="0" err="1" smtClean="0">
                <a:solidFill>
                  <a:srgbClr val="FFFFFF"/>
                </a:solidFill>
                <a:effectLst>
                  <a:outerShdw blurRad="38100" dist="38100" dir="2700000" algn="tl">
                    <a:srgbClr val="000000"/>
                  </a:outerShdw>
                </a:effectLst>
              </a:rPr>
              <a:t>Vora</a:t>
            </a:r>
            <a:endParaRPr lang="en-US" sz="2000" dirty="0" smtClean="0">
              <a:solidFill>
                <a:srgbClr val="FFFFFF"/>
              </a:solidFill>
              <a:effectLst>
                <a:outerShdw blurRad="38100" dist="38100" dir="2700000" algn="tl">
                  <a:srgbClr val="000000"/>
                </a:outerShdw>
              </a:effectLst>
            </a:endParaRPr>
          </a:p>
          <a:p>
            <a:pPr algn="ctr">
              <a:defRPr/>
            </a:pPr>
            <a:r>
              <a:rPr lang="en-US" sz="2000" dirty="0" smtClean="0">
                <a:solidFill>
                  <a:srgbClr val="FFFFFF"/>
                </a:solidFill>
                <a:effectLst>
                  <a:outerShdw blurRad="38100" dist="38100" dir="2700000" algn="tl">
                    <a:srgbClr val="000000"/>
                  </a:outerShdw>
                </a:effectLst>
              </a:rPr>
              <a:t>Andy Wilson</a:t>
            </a:r>
          </a:p>
          <a:p>
            <a:pPr algn="ctr">
              <a:defRPr/>
            </a:pPr>
            <a:r>
              <a:rPr lang="en-US" sz="2000" dirty="0" smtClean="0">
                <a:solidFill>
                  <a:srgbClr val="FFFFFF"/>
                </a:solidFill>
                <a:effectLst>
                  <a:outerShdw blurRad="38100" dist="38100" dir="2700000" algn="tl">
                    <a:srgbClr val="000000"/>
                  </a:outerShdw>
                </a:effectLst>
              </a:rPr>
              <a:t>Leslie Wu</a:t>
            </a:r>
          </a:p>
          <a:p>
            <a:pPr algn="ctr">
              <a:defRPr/>
            </a:pPr>
            <a:r>
              <a:rPr lang="en-US" sz="2000" dirty="0" err="1" smtClean="0">
                <a:solidFill>
                  <a:srgbClr val="FFFFFF"/>
                </a:solidFill>
                <a:effectLst>
                  <a:outerShdw blurRad="38100" dist="38100" dir="2700000" algn="tl">
                    <a:srgbClr val="000000"/>
                  </a:outerShdw>
                </a:effectLst>
              </a:rPr>
              <a:t>Yeonsoo</a:t>
            </a:r>
            <a:r>
              <a:rPr lang="en-US" sz="2000" dirty="0" smtClean="0">
                <a:solidFill>
                  <a:srgbClr val="FFFFFF"/>
                </a:solidFill>
                <a:effectLst>
                  <a:outerShdw blurRad="38100" dist="38100" dir="2700000" algn="tl">
                    <a:srgbClr val="000000"/>
                  </a:outerShdw>
                </a:effectLst>
              </a:rPr>
              <a:t> Yang</a:t>
            </a:r>
          </a:p>
          <a:p>
            <a:pPr algn="ctr">
              <a:defRPr/>
            </a:pPr>
            <a:r>
              <a:rPr lang="en-US" sz="2000" dirty="0" smtClean="0">
                <a:solidFill>
                  <a:srgbClr val="FFFFFF"/>
                </a:solidFill>
                <a:effectLst>
                  <a:outerShdw blurRad="38100" dist="38100" dir="2700000" algn="tl">
                    <a:srgbClr val="000000"/>
                  </a:outerShdw>
                </a:effectLst>
              </a:rPr>
              <a:t>Loren Yu</a:t>
            </a:r>
          </a:p>
          <a:p>
            <a:pPr algn="ctr">
              <a:defRPr/>
            </a:pPr>
            <a:r>
              <a:rPr lang="en-US" sz="2000" dirty="0" err="1" smtClean="0">
                <a:solidFill>
                  <a:srgbClr val="FFFFFF"/>
                </a:solidFill>
                <a:effectLst>
                  <a:outerShdw blurRad="38100" dist="38100" dir="2700000" algn="tl">
                    <a:srgbClr val="000000"/>
                  </a:outerShdw>
                </a:effectLst>
              </a:rPr>
              <a:t>Haiyan</a:t>
            </a:r>
            <a:r>
              <a:rPr lang="en-US" sz="2000" dirty="0" smtClean="0">
                <a:solidFill>
                  <a:srgbClr val="FFFFFF"/>
                </a:solidFill>
                <a:effectLst>
                  <a:outerShdw blurRad="38100" dist="38100" dir="2700000" algn="tl">
                    <a:srgbClr val="000000"/>
                  </a:outerShdw>
                </a:effectLst>
              </a:rPr>
              <a:t> Zhang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500"/>
                                        <p:tgtEl>
                                          <p:spTgt spid="11">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fade">
                                      <p:cBhvr>
                                        <p:cTn id="25" dur="500"/>
                                        <p:tgtEl>
                                          <p:spTgt spid="11">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500"/>
                                        <p:tgtEl>
                                          <p:spTgt spid="11">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bg/>
                                          </p:spTgt>
                                        </p:tgtEl>
                                        <p:attrNameLst>
                                          <p:attrName>style.visibility</p:attrName>
                                        </p:attrNameLst>
                                      </p:cBhvr>
                                      <p:to>
                                        <p:strVal val="visible"/>
                                      </p:to>
                                    </p:set>
                                    <p:animEffect transition="in" filter="fade">
                                      <p:cBhvr>
                                        <p:cTn id="31" dur="500"/>
                                        <p:tgtEl>
                                          <p:spTgt spid="12">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fade">
                                      <p:cBhvr>
                                        <p:cTn id="37" dur="500"/>
                                        <p:tgtEl>
                                          <p:spTgt spid="12">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animEffect transition="in" filter="fade">
                                      <p:cBhvr>
                                        <p:cTn id="40" dur="500"/>
                                        <p:tgtEl>
                                          <p:spTgt spid="12">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animEffect transition="in" filter="fade">
                                      <p:cBhvr>
                                        <p:cTn id="43" dur="500"/>
                                        <p:tgtEl>
                                          <p:spTgt spid="12">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xEl>
                                              <p:pRg st="4" end="4"/>
                                            </p:txEl>
                                          </p:spTgt>
                                        </p:tgtEl>
                                        <p:attrNameLst>
                                          <p:attrName>style.visibility</p:attrName>
                                        </p:attrNameLst>
                                      </p:cBhvr>
                                      <p:to>
                                        <p:strVal val="visible"/>
                                      </p:to>
                                    </p:set>
                                    <p:animEffect transition="in" filter="fade">
                                      <p:cBhvr>
                                        <p:cTn id="46" dur="500"/>
                                        <p:tgtEl>
                                          <p:spTgt spid="12">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xEl>
                                              <p:pRg st="5" end="5"/>
                                            </p:txEl>
                                          </p:spTgt>
                                        </p:tgtEl>
                                        <p:attrNameLst>
                                          <p:attrName>style.visibility</p:attrName>
                                        </p:attrNameLst>
                                      </p:cBhvr>
                                      <p:to>
                                        <p:strVal val="visible"/>
                                      </p:to>
                                    </p:set>
                                    <p:animEffect transition="in" filter="fade">
                                      <p:cBhvr>
                                        <p:cTn id="49" dur="500"/>
                                        <p:tgtEl>
                                          <p:spTgt spid="12">
                                            <p:txEl>
                                              <p:pRg st="5" end="5"/>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xEl>
                                              <p:pRg st="6" end="6"/>
                                            </p:txEl>
                                          </p:spTgt>
                                        </p:tgtEl>
                                        <p:attrNameLst>
                                          <p:attrName>style.visibility</p:attrName>
                                        </p:attrNameLst>
                                      </p:cBhvr>
                                      <p:to>
                                        <p:strVal val="visible"/>
                                      </p:to>
                                    </p:set>
                                    <p:animEffect transition="in" filter="fade">
                                      <p:cBhvr>
                                        <p:cTn id="52" dur="500"/>
                                        <p:tgtEl>
                                          <p:spTgt spid="12">
                                            <p:txEl>
                                              <p:pRg st="6" end="6"/>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bg/>
                                          </p:spTgt>
                                        </p:tgtEl>
                                        <p:attrNameLst>
                                          <p:attrName>style.visibility</p:attrName>
                                        </p:attrNameLst>
                                      </p:cBhvr>
                                      <p:to>
                                        <p:strVal val="visible"/>
                                      </p:to>
                                    </p:set>
                                    <p:animEffect transition="in" filter="fade">
                                      <p:cBhvr>
                                        <p:cTn id="55" dur="500"/>
                                        <p:tgtEl>
                                          <p:spTgt spid="13">
                                            <p:bg/>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fade">
                                      <p:cBhvr>
                                        <p:cTn id="58" dur="500"/>
                                        <p:tgtEl>
                                          <p:spTgt spid="13">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2" grpId="0" build="allAtOnce" animBg="1"/>
      <p:bldP spid="13" grpId="0" build="allAtOnce" animBg="1"/>
      <p:bldP spid="14" grpId="0"/>
      <p:bldP spid="15" grpId="0"/>
      <p:bldP spid="16" grpId="0"/>
    </p:bld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2842678"/>
            <a:ext cx="9144000" cy="1208536"/>
          </a:xfrm>
          <a:prstGeom prst="rect">
            <a:avLst/>
          </a:prstGeom>
          <a:noFill/>
          <a:ln w="9525">
            <a:noFill/>
            <a:miter lim="800000"/>
            <a:headEnd/>
            <a:tailEnd/>
          </a:ln>
        </p:spPr>
        <p:txBody>
          <a:bodyPr>
            <a:spAutoFit/>
          </a:bodyPr>
          <a:lstStyle/>
          <a:p>
            <a:pPr algn="ctr">
              <a:lnSpc>
                <a:spcPct val="90000"/>
              </a:lnSpc>
            </a:pPr>
            <a:r>
              <a:rPr lang="en-US" altLang="ko-KR" sz="4800" b="0" dirty="0">
                <a:ea typeface="굴림" charset="-127"/>
              </a:rPr>
              <a:t>http:/</a:t>
            </a:r>
            <a:r>
              <a:rPr lang="en-US" altLang="ko-KR" sz="4800" b="0" dirty="0" smtClean="0">
                <a:ea typeface="굴림" charset="-127"/>
              </a:rPr>
              <a:t>/</a:t>
            </a:r>
            <a:r>
              <a:rPr lang="en-US" altLang="ko-KR" sz="4800" dirty="0" err="1" smtClean="0">
                <a:ea typeface="굴림" charset="-127"/>
              </a:rPr>
              <a:t>bjoern.org</a:t>
            </a:r>
            <a:endParaRPr lang="en-US" altLang="ko-KR" sz="4800" dirty="0" smtClean="0">
              <a:ea typeface="굴림" charset="-127"/>
            </a:endParaRPr>
          </a:p>
          <a:p>
            <a:pPr algn="ctr">
              <a:lnSpc>
                <a:spcPct val="90000"/>
              </a:lnSpc>
            </a:pPr>
            <a:endParaRPr lang="en-US" altLang="ko-KR" sz="3200" b="0" dirty="0">
              <a:ea typeface="굴림" charset="-127"/>
            </a:endParaRPr>
          </a:p>
        </p:txBody>
      </p:sp>
      <p:sp>
        <p:nvSpPr>
          <p:cNvPr id="83971" name="Arc 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Text Placeholder 5"/>
          <p:cNvSpPr>
            <a:spLocks noGrp="1"/>
          </p:cNvSpPr>
          <p:nvPr>
            <p:ph type="body" sz="quarter" idx="4294967295"/>
          </p:nvPr>
        </p:nvSpPr>
        <p:spPr>
          <a:xfrm>
            <a:off x="457200" y="6400800"/>
            <a:ext cx="8534400" cy="457200"/>
          </a:xfrm>
        </p:spPr>
        <p:txBody>
          <a:bodyPr/>
          <a:lstStyle/>
          <a:p>
            <a:endParaRPr lang="en-US"/>
          </a:p>
        </p:txBody>
      </p:sp>
      <p:sp>
        <p:nvSpPr>
          <p:cNvPr id="10" name="TextBox 9"/>
          <p:cNvSpPr txBox="1"/>
          <p:nvPr/>
        </p:nvSpPr>
        <p:spPr bwMode="auto">
          <a:xfrm>
            <a:off x="2438400" y="3657599"/>
            <a:ext cx="4199467" cy="830997"/>
          </a:xfrm>
          <a:prstGeom prst="rect">
            <a:avLst/>
          </a:prstGeom>
          <a:solidFill>
            <a:srgbClr val="9F0000">
              <a:alpha val="56000"/>
            </a:srgbClr>
          </a:solidFill>
          <a:ln w="9525">
            <a:noFill/>
            <a:miter lim="800000"/>
            <a:headEnd/>
            <a:tailEnd/>
          </a:ln>
          <a:effectLst/>
        </p:spPr>
        <p:txBody>
          <a:bodyPr wrap="square" rtlCol="0" anchor="ctr">
            <a:spAutoFit/>
          </a:bodyPr>
          <a:lstStyle/>
          <a:p>
            <a:pPr>
              <a:spcBef>
                <a:spcPct val="50000"/>
              </a:spcBef>
            </a:pPr>
            <a:r>
              <a:rPr lang="en-US" sz="1200" b="0" dirty="0" smtClean="0"/>
              <a:t>Funding Acknowledgments:</a:t>
            </a:r>
            <a:br>
              <a:rPr lang="en-US" sz="1200" b="0" dirty="0" smtClean="0"/>
            </a:br>
            <a:r>
              <a:rPr lang="en-US" sz="1200" b="0" dirty="0" smtClean="0"/>
              <a:t>Stanford </a:t>
            </a:r>
            <a:r>
              <a:rPr lang="en-US" sz="1200" b="0" dirty="0" err="1" smtClean="0"/>
              <a:t>MediaX</a:t>
            </a:r>
            <a:r>
              <a:rPr lang="en-US" sz="1200" b="0" dirty="0" smtClean="0"/>
              <a:t>/DNP Grant; NSF grant IIS-0534662</a:t>
            </a:r>
            <a:br>
              <a:rPr lang="en-US" sz="1200" b="0" dirty="0" smtClean="0"/>
            </a:br>
            <a:r>
              <a:rPr lang="en-US" sz="1200" b="0" dirty="0" smtClean="0"/>
              <a:t>Stanford School of </a:t>
            </a:r>
            <a:r>
              <a:rPr lang="en-US" sz="1200" b="0" dirty="0" err="1" smtClean="0"/>
              <a:t>Engineerring</a:t>
            </a:r>
            <a:r>
              <a:rPr lang="en-US" sz="1200" b="0" dirty="0" smtClean="0"/>
              <a:t>  &amp; SAP Graduate Fellowships</a:t>
            </a:r>
            <a:br>
              <a:rPr lang="en-US" sz="1200" b="0" dirty="0" smtClean="0"/>
            </a:br>
            <a:r>
              <a:rPr lang="en-US" sz="1200" b="0" dirty="0" smtClean="0"/>
              <a:t>Equipment donations from Intel &amp; Nokia</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Related Work: Prototyping Tools exist…</a:t>
            </a:r>
            <a:endParaRPr lang="en-US" sz="32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11</a:t>
            </a:fld>
            <a:endParaRPr lang="en-US"/>
          </a:p>
        </p:txBody>
      </p:sp>
      <p:sp>
        <p:nvSpPr>
          <p:cNvPr id="6" name="TextBox 5"/>
          <p:cNvSpPr txBox="1"/>
          <p:nvPr/>
        </p:nvSpPr>
        <p:spPr bwMode="auto">
          <a:xfrm>
            <a:off x="338971" y="5571064"/>
            <a:ext cx="2108269"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Atkinson, </a:t>
            </a:r>
            <a:r>
              <a:rPr lang="en-US" sz="1400" b="0" dirty="0" err="1" smtClean="0"/>
              <a:t>Hypercard</a:t>
            </a:r>
            <a:r>
              <a:rPr lang="en-US" sz="1400" b="0" dirty="0" smtClean="0"/>
              <a:t>, 1985</a:t>
            </a:r>
          </a:p>
        </p:txBody>
      </p:sp>
      <p:pic>
        <p:nvPicPr>
          <p:cNvPr id="7" name="Picture 6"/>
          <p:cNvPicPr>
            <a:picLocks noChangeAspect="1"/>
          </p:cNvPicPr>
          <p:nvPr/>
        </p:nvPicPr>
        <p:blipFill>
          <a:blip r:embed="rId3"/>
          <a:stretch>
            <a:fillRect/>
          </a:stretch>
        </p:blipFill>
        <p:spPr>
          <a:xfrm>
            <a:off x="4282015" y="1797045"/>
            <a:ext cx="4647300" cy="3706284"/>
          </a:xfrm>
          <a:prstGeom prst="rect">
            <a:avLst/>
          </a:prstGeom>
          <a:ln>
            <a:solidFill>
              <a:srgbClr val="010000"/>
            </a:solidFill>
          </a:ln>
        </p:spPr>
      </p:pic>
      <p:sp>
        <p:nvSpPr>
          <p:cNvPr id="8" name="TextBox 7"/>
          <p:cNvSpPr txBox="1"/>
          <p:nvPr/>
        </p:nvSpPr>
        <p:spPr bwMode="auto">
          <a:xfrm>
            <a:off x="4260959" y="5571064"/>
            <a:ext cx="2172130"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Denim. Lin et al. CHI 2000</a:t>
            </a:r>
          </a:p>
        </p:txBody>
      </p:sp>
      <p:pic>
        <p:nvPicPr>
          <p:cNvPr id="9" name="Picture 8"/>
          <p:cNvPicPr>
            <a:picLocks noChangeAspect="1"/>
          </p:cNvPicPr>
          <p:nvPr/>
        </p:nvPicPr>
        <p:blipFill>
          <a:blip r:embed="rId4"/>
          <a:srcRect r="27903"/>
          <a:stretch>
            <a:fillRect/>
          </a:stretch>
        </p:blipFill>
        <p:spPr>
          <a:xfrm>
            <a:off x="279331" y="1804887"/>
            <a:ext cx="3776272" cy="3698446"/>
          </a:xfrm>
          <a:prstGeom prst="rect">
            <a:avLst/>
          </a:prstGeom>
          <a:ln w="3175" cap="flat" cmpd="sng" algn="ctr">
            <a:solidFill>
              <a:srgbClr val="161616"/>
            </a:solidFill>
            <a:prstDash val="solid"/>
            <a:round/>
            <a:headEnd type="none" w="med" len="med"/>
            <a:tailEnd type="none" w="med" len="med"/>
          </a:ln>
          <a:effectLst>
            <a:outerShdw blurRad="50800" dist="38100" dir="2700000">
              <a:srgbClr val="000000">
                <a:alpha val="43000"/>
              </a:srgbClr>
            </a:outerShdw>
          </a:effectLst>
        </p:spPr>
      </p:pic>
      <p:sp>
        <p:nvSpPr>
          <p:cNvPr id="10" name="TextBox 9"/>
          <p:cNvSpPr txBox="1"/>
          <p:nvPr/>
        </p:nvSpPr>
        <p:spPr bwMode="auto">
          <a:xfrm>
            <a:off x="7135951" y="5808133"/>
            <a:ext cx="1542266" cy="830997"/>
          </a:xfrm>
          <a:prstGeom prst="rect">
            <a:avLst/>
          </a:prstGeom>
          <a:noFill/>
          <a:ln w="9525">
            <a:noFill/>
            <a:miter lim="800000"/>
            <a:headEnd/>
            <a:tailEnd/>
          </a:ln>
          <a:effectLst/>
        </p:spPr>
        <p:txBody>
          <a:bodyPr wrap="none" rtlCol="0">
            <a:spAutoFit/>
          </a:bodyPr>
          <a:lstStyle/>
          <a:p>
            <a:pPr eaLnBrk="0" hangingPunct="0">
              <a:spcBef>
                <a:spcPct val="50000"/>
              </a:spcBef>
            </a:pPr>
            <a:r>
              <a:rPr lang="en-US" sz="1200" b="0" dirty="0" smtClean="0"/>
              <a:t>Also: </a:t>
            </a:r>
            <a:br>
              <a:rPr lang="en-US" sz="1200" b="0" dirty="0" smtClean="0"/>
            </a:br>
            <a:r>
              <a:rPr lang="en-US" sz="1200" b="0" dirty="0" smtClean="0"/>
              <a:t>SILK, </a:t>
            </a:r>
            <a:r>
              <a:rPr lang="en-US" sz="1200" b="0" dirty="0" err="1" smtClean="0"/>
              <a:t>Landay</a:t>
            </a:r>
            <a:r>
              <a:rPr lang="en-US" sz="1200" b="0" dirty="0" smtClean="0"/>
              <a:t>, 1996</a:t>
            </a:r>
            <a:br>
              <a:rPr lang="en-US" sz="1200" b="0" dirty="0" smtClean="0"/>
            </a:br>
            <a:r>
              <a:rPr lang="en-US" sz="1200" b="0" dirty="0" smtClean="0"/>
              <a:t>DEMAIS, Bailey, 2001</a:t>
            </a:r>
            <a:br>
              <a:rPr lang="en-US" sz="1200" b="0" dirty="0" smtClean="0"/>
            </a:br>
            <a:endParaRPr lang="en-US" sz="1200" b="0" dirty="0" smtClean="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Rounded Rectangle 19"/>
          <p:cNvSpPr/>
          <p:nvPr/>
        </p:nvSpPr>
        <p:spPr>
          <a:xfrm>
            <a:off x="4368800" y="3860800"/>
            <a:ext cx="2353734" cy="1608662"/>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13428133" y="1659467"/>
            <a:ext cx="1896533" cy="3810000"/>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1964270" y="1608667"/>
            <a:ext cx="2302933" cy="2015066"/>
          </a:xfrm>
          <a:prstGeom prst="roundRect">
            <a:avLst>
              <a:gd name="adj" fmla="val 11389"/>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400" dirty="0" smtClean="0"/>
              <a:t>…but not for physical interfaces. </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12</a:t>
            </a:fld>
            <a:endParaRPr lang="en-US"/>
          </a:p>
        </p:txBody>
      </p:sp>
      <p:pic>
        <p:nvPicPr>
          <p:cNvPr id="5" name="Picture 4"/>
          <p:cNvPicPr>
            <a:picLocks noChangeAspect="1"/>
          </p:cNvPicPr>
          <p:nvPr/>
        </p:nvPicPr>
        <p:blipFill>
          <a:blip r:embed="rId3"/>
          <a:stretch>
            <a:fillRect/>
          </a:stretch>
        </p:blipFill>
        <p:spPr>
          <a:xfrm>
            <a:off x="2387606" y="1716620"/>
            <a:ext cx="1303860" cy="1897116"/>
          </a:xfrm>
          <a:prstGeom prst="rect">
            <a:avLst/>
          </a:prstGeom>
        </p:spPr>
      </p:pic>
      <p:sp>
        <p:nvSpPr>
          <p:cNvPr id="6" name="TextBox 5"/>
          <p:cNvSpPr txBox="1"/>
          <p:nvPr/>
        </p:nvSpPr>
        <p:spPr bwMode="auto">
          <a:xfrm>
            <a:off x="2128809" y="3589869"/>
            <a:ext cx="1120820"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 Medtronic</a:t>
            </a:r>
          </a:p>
        </p:txBody>
      </p:sp>
      <p:pic>
        <p:nvPicPr>
          <p:cNvPr id="7" name="Picture 6"/>
          <p:cNvPicPr>
            <a:picLocks noChangeAspect="1"/>
          </p:cNvPicPr>
          <p:nvPr/>
        </p:nvPicPr>
        <p:blipFill>
          <a:blip r:embed="rId4"/>
          <a:srcRect l="30889" r="29111"/>
          <a:stretch>
            <a:fillRect/>
          </a:stretch>
        </p:blipFill>
        <p:spPr>
          <a:xfrm>
            <a:off x="254003" y="1608668"/>
            <a:ext cx="1524000" cy="3810000"/>
          </a:xfrm>
          <a:prstGeom prst="roundRect">
            <a:avLst/>
          </a:prstGeom>
        </p:spPr>
      </p:pic>
      <p:sp>
        <p:nvSpPr>
          <p:cNvPr id="8" name="TextBox 7"/>
          <p:cNvSpPr txBox="1"/>
          <p:nvPr/>
        </p:nvSpPr>
        <p:spPr bwMode="auto">
          <a:xfrm>
            <a:off x="501940" y="5588002"/>
            <a:ext cx="885036"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 Garmin</a:t>
            </a:r>
          </a:p>
        </p:txBody>
      </p:sp>
      <p:pic>
        <p:nvPicPr>
          <p:cNvPr id="9" name="Picture 8"/>
          <p:cNvPicPr>
            <a:picLocks noChangeAspect="1"/>
          </p:cNvPicPr>
          <p:nvPr/>
        </p:nvPicPr>
        <p:blipFill>
          <a:blip r:embed="rId5"/>
          <a:srcRect l="28542" r="21492" b="9731"/>
          <a:stretch>
            <a:fillRect/>
          </a:stretch>
        </p:blipFill>
        <p:spPr>
          <a:xfrm>
            <a:off x="6852557" y="1642533"/>
            <a:ext cx="2105180" cy="3826934"/>
          </a:xfrm>
          <a:prstGeom prst="roundRect">
            <a:avLst>
              <a:gd name="adj" fmla="val 11746"/>
            </a:avLst>
          </a:prstGeom>
        </p:spPr>
      </p:pic>
      <p:sp>
        <p:nvSpPr>
          <p:cNvPr id="10" name="TextBox 9"/>
          <p:cNvSpPr txBox="1"/>
          <p:nvPr/>
        </p:nvSpPr>
        <p:spPr bwMode="auto">
          <a:xfrm>
            <a:off x="7186228" y="5621868"/>
            <a:ext cx="1032795"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 Nintendo</a:t>
            </a:r>
          </a:p>
        </p:txBody>
      </p:sp>
      <p:pic>
        <p:nvPicPr>
          <p:cNvPr id="11" name="Picture 10"/>
          <p:cNvPicPr>
            <a:picLocks noChangeAspect="1"/>
          </p:cNvPicPr>
          <p:nvPr/>
        </p:nvPicPr>
        <p:blipFill>
          <a:blip r:embed="rId6"/>
          <a:srcRect l="10249" r="6190"/>
          <a:stretch>
            <a:fillRect/>
          </a:stretch>
        </p:blipFill>
        <p:spPr>
          <a:xfrm>
            <a:off x="10701867" y="1570567"/>
            <a:ext cx="2353735" cy="3918281"/>
          </a:xfrm>
          <a:prstGeom prst="roundRect">
            <a:avLst>
              <a:gd name="adj" fmla="val 10912"/>
            </a:avLst>
          </a:prstGeom>
        </p:spPr>
      </p:pic>
      <p:sp>
        <p:nvSpPr>
          <p:cNvPr id="13" name="TextBox 12"/>
          <p:cNvSpPr txBox="1"/>
          <p:nvPr/>
        </p:nvSpPr>
        <p:spPr bwMode="auto">
          <a:xfrm>
            <a:off x="4413001" y="3420536"/>
            <a:ext cx="1749197"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 </a:t>
            </a:r>
            <a:r>
              <a:rPr lang="en-US" sz="1400" b="0" dirty="0" err="1" smtClean="0"/>
              <a:t>Chumby</a:t>
            </a:r>
            <a:r>
              <a:rPr lang="en-US" sz="1400" b="0" dirty="0" smtClean="0"/>
              <a:t> Industries</a:t>
            </a:r>
          </a:p>
        </p:txBody>
      </p:sp>
      <p:pic>
        <p:nvPicPr>
          <p:cNvPr id="15" name="Picture 14"/>
          <p:cNvPicPr>
            <a:picLocks noChangeAspect="1"/>
          </p:cNvPicPr>
          <p:nvPr/>
        </p:nvPicPr>
        <p:blipFill>
          <a:blip r:embed="rId7"/>
          <a:stretch>
            <a:fillRect/>
          </a:stretch>
        </p:blipFill>
        <p:spPr>
          <a:xfrm>
            <a:off x="13790085" y="1739898"/>
            <a:ext cx="1299066" cy="3611033"/>
          </a:xfrm>
          <a:prstGeom prst="rect">
            <a:avLst/>
          </a:prstGeom>
        </p:spPr>
      </p:pic>
      <p:pic>
        <p:nvPicPr>
          <p:cNvPr id="17" name="Picture 16"/>
          <p:cNvPicPr>
            <a:picLocks noChangeAspect="1"/>
          </p:cNvPicPr>
          <p:nvPr/>
        </p:nvPicPr>
        <p:blipFill>
          <a:blip r:embed="rId8"/>
          <a:srcRect l="3333" t="1634" r="2549" b="5294"/>
          <a:stretch>
            <a:fillRect/>
          </a:stretch>
        </p:blipFill>
        <p:spPr>
          <a:xfrm>
            <a:off x="4385733" y="1642533"/>
            <a:ext cx="2351641" cy="1744134"/>
          </a:xfrm>
          <a:prstGeom prst="roundRect">
            <a:avLst>
              <a:gd name="adj" fmla="val 12784"/>
            </a:avLst>
          </a:prstGeom>
        </p:spPr>
      </p:pic>
      <p:sp>
        <p:nvSpPr>
          <p:cNvPr id="18" name="TextBox 17"/>
          <p:cNvSpPr txBox="1"/>
          <p:nvPr/>
        </p:nvSpPr>
        <p:spPr bwMode="auto">
          <a:xfrm>
            <a:off x="4522539" y="5588002"/>
            <a:ext cx="928459"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 </a:t>
            </a:r>
            <a:r>
              <a:rPr lang="en-US" sz="1400" b="0" dirty="0" err="1" smtClean="0"/>
              <a:t>Numark</a:t>
            </a:r>
            <a:endParaRPr lang="en-US" sz="1400" b="0" dirty="0" smtClean="0"/>
          </a:p>
        </p:txBody>
      </p:sp>
      <p:pic>
        <p:nvPicPr>
          <p:cNvPr id="19" name="Picture 18"/>
          <p:cNvPicPr>
            <a:picLocks noChangeAspect="1"/>
          </p:cNvPicPr>
          <p:nvPr/>
        </p:nvPicPr>
        <p:blipFill>
          <a:blip r:embed="rId9"/>
          <a:stretch>
            <a:fillRect/>
          </a:stretch>
        </p:blipFill>
        <p:spPr>
          <a:xfrm>
            <a:off x="4394205" y="4207928"/>
            <a:ext cx="2294467" cy="1095864"/>
          </a:xfrm>
          <a:prstGeom prst="rect">
            <a:avLst/>
          </a:prstGeom>
        </p:spPr>
      </p:pic>
      <p:sp>
        <p:nvSpPr>
          <p:cNvPr id="21" name="Rounded Rectangle 20"/>
          <p:cNvSpPr/>
          <p:nvPr/>
        </p:nvSpPr>
        <p:spPr>
          <a:xfrm>
            <a:off x="1930403" y="3894667"/>
            <a:ext cx="2302933" cy="1540933"/>
          </a:xfrm>
          <a:prstGeom prst="roundRect">
            <a:avLst>
              <a:gd name="adj" fmla="val 11389"/>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10">
            <a:clrChange>
              <a:clrFrom>
                <a:srgbClr val="FFFFFF"/>
              </a:clrFrom>
              <a:clrTo>
                <a:srgbClr val="FFFFFF">
                  <a:alpha val="0"/>
                </a:srgbClr>
              </a:clrTo>
            </a:clrChange>
          </a:blip>
          <a:stretch>
            <a:fillRect/>
          </a:stretch>
        </p:blipFill>
        <p:spPr>
          <a:xfrm rot="3461823">
            <a:off x="2494095" y="3982066"/>
            <a:ext cx="1055185" cy="1380183"/>
          </a:xfrm>
          <a:prstGeom prst="rect">
            <a:avLst/>
          </a:prstGeom>
        </p:spPr>
      </p:pic>
      <p:sp>
        <p:nvSpPr>
          <p:cNvPr id="23" name="TextBox 22"/>
          <p:cNvSpPr txBox="1"/>
          <p:nvPr/>
        </p:nvSpPr>
        <p:spPr bwMode="auto">
          <a:xfrm>
            <a:off x="2417330" y="5621869"/>
            <a:ext cx="764568"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 Bayer</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Related Work: </a:t>
            </a:r>
            <a:br>
              <a:rPr lang="en-US" sz="3600" dirty="0" smtClean="0"/>
            </a:br>
            <a:r>
              <a:rPr lang="en-US" sz="3600" dirty="0" smtClean="0"/>
              <a:t>Toolkits for Physical Computing</a:t>
            </a:r>
            <a:endParaRPr lang="en-US" sz="36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13</a:t>
            </a:fld>
            <a:endParaRPr lang="en-US"/>
          </a:p>
        </p:txBody>
      </p:sp>
      <p:sp>
        <p:nvSpPr>
          <p:cNvPr id="9" name="TextBox 8"/>
          <p:cNvSpPr txBox="1"/>
          <p:nvPr/>
        </p:nvSpPr>
        <p:spPr bwMode="auto">
          <a:xfrm>
            <a:off x="674753" y="4842943"/>
            <a:ext cx="3370741"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err="1" smtClean="0"/>
              <a:t>Phidgets</a:t>
            </a:r>
            <a:r>
              <a:rPr lang="en-US" sz="2200" i="1" dirty="0" smtClean="0"/>
              <a:t>, Greenberg, 2001</a:t>
            </a:r>
          </a:p>
        </p:txBody>
      </p:sp>
      <p:pic>
        <p:nvPicPr>
          <p:cNvPr id="15" name="Picture 8"/>
          <p:cNvPicPr>
            <a:picLocks noChangeAspect="1" noChangeArrowheads="1"/>
          </p:cNvPicPr>
          <p:nvPr/>
        </p:nvPicPr>
        <p:blipFill>
          <a:blip r:embed="rId3"/>
          <a:srcRect/>
          <a:stretch>
            <a:fillRect/>
          </a:stretch>
        </p:blipFill>
        <p:spPr bwMode="auto">
          <a:xfrm>
            <a:off x="829736" y="2287965"/>
            <a:ext cx="3048000" cy="2354943"/>
          </a:xfrm>
          <a:prstGeom prst="roundRect">
            <a:avLst/>
          </a:prstGeom>
          <a:noFill/>
          <a:ln w="9525">
            <a:noFill/>
            <a:miter lim="800000"/>
            <a:headEnd/>
            <a:tailEnd/>
          </a:ln>
          <a:effectLst/>
        </p:spPr>
      </p:pic>
      <p:sp>
        <p:nvSpPr>
          <p:cNvPr id="13" name="TextBox 12"/>
          <p:cNvSpPr txBox="1"/>
          <p:nvPr/>
        </p:nvSpPr>
        <p:spPr bwMode="auto">
          <a:xfrm>
            <a:off x="5747425" y="5383708"/>
            <a:ext cx="2284547" cy="1338828"/>
          </a:xfrm>
          <a:prstGeom prst="rect">
            <a:avLst/>
          </a:prstGeom>
          <a:noFill/>
          <a:ln w="9525">
            <a:noFill/>
            <a:miter lim="800000"/>
            <a:headEnd/>
            <a:tailEnd/>
          </a:ln>
          <a:effectLst/>
        </p:spPr>
        <p:txBody>
          <a:bodyPr wrap="none" rtlCol="0">
            <a:spAutoFit/>
          </a:bodyPr>
          <a:lstStyle/>
          <a:p>
            <a:pPr eaLnBrk="0" hangingPunct="0">
              <a:spcBef>
                <a:spcPct val="50000"/>
              </a:spcBef>
            </a:pPr>
            <a:r>
              <a:rPr lang="en-US" b="0" dirty="0" smtClean="0"/>
              <a:t>Also:</a:t>
            </a:r>
          </a:p>
          <a:p>
            <a:pPr eaLnBrk="0" hangingPunct="0">
              <a:spcBef>
                <a:spcPct val="50000"/>
              </a:spcBef>
            </a:pPr>
            <a:r>
              <a:rPr lang="en-US" b="0" dirty="0" err="1" smtClean="0"/>
              <a:t>iStuff</a:t>
            </a:r>
            <a:r>
              <a:rPr lang="en-US" b="0" dirty="0" smtClean="0"/>
              <a:t>, </a:t>
            </a:r>
            <a:r>
              <a:rPr lang="en-US" b="0" dirty="0" err="1" smtClean="0"/>
              <a:t>Ballagas</a:t>
            </a:r>
            <a:r>
              <a:rPr lang="en-US" b="0" dirty="0" smtClean="0"/>
              <a:t>, 2003</a:t>
            </a:r>
            <a:br>
              <a:rPr lang="en-US" b="0" dirty="0" smtClean="0"/>
            </a:br>
            <a:r>
              <a:rPr lang="en-US" b="0" dirty="0" smtClean="0"/>
              <a:t>Calder, Lee, 2004</a:t>
            </a:r>
            <a:br>
              <a:rPr lang="en-US" b="0" dirty="0" smtClean="0"/>
            </a:br>
            <a:r>
              <a:rPr lang="en-US" b="0" dirty="0" smtClean="0"/>
              <a:t>DART, McIntyre, 2004</a:t>
            </a:r>
          </a:p>
        </p:txBody>
      </p:sp>
      <p:sp>
        <p:nvSpPr>
          <p:cNvPr id="14" name="TextBox 13"/>
          <p:cNvSpPr txBox="1"/>
          <p:nvPr/>
        </p:nvSpPr>
        <p:spPr bwMode="auto">
          <a:xfrm>
            <a:off x="4858987" y="4859878"/>
            <a:ext cx="2031325"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Bug Labs, 2009</a:t>
            </a:r>
          </a:p>
        </p:txBody>
      </p:sp>
      <p:pic>
        <p:nvPicPr>
          <p:cNvPr id="11" name="Picture 10"/>
          <p:cNvPicPr>
            <a:picLocks noChangeAspect="1"/>
          </p:cNvPicPr>
          <p:nvPr/>
        </p:nvPicPr>
        <p:blipFill>
          <a:blip r:embed="rId4"/>
          <a:stretch>
            <a:fillRect/>
          </a:stretch>
        </p:blipFill>
        <p:spPr>
          <a:xfrm>
            <a:off x="4889500" y="2217145"/>
            <a:ext cx="3627967" cy="2534772"/>
          </a:xfrm>
          <a:prstGeom prst="roundRect">
            <a:avLst/>
          </a:prstGeom>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2372" name="Picture 4"/>
          <p:cNvPicPr>
            <a:picLocks noChangeAspect="1" noChangeArrowheads="1"/>
          </p:cNvPicPr>
          <p:nvPr/>
        </p:nvPicPr>
        <p:blipFill>
          <a:blip r:embed="rId3"/>
          <a:srcRect/>
          <a:stretch>
            <a:fillRect/>
          </a:stretch>
        </p:blipFill>
        <p:spPr bwMode="auto">
          <a:xfrm rot="21332363">
            <a:off x="705000" y="1341788"/>
            <a:ext cx="4368800" cy="3276600"/>
          </a:xfrm>
          <a:prstGeom prst="rect">
            <a:avLst/>
          </a:prstGeom>
          <a:ln>
            <a:headEnd/>
            <a:tailEnd/>
          </a:ln>
        </p:spPr>
        <p:style>
          <a:lnRef idx="3">
            <a:schemeClr val="lt1"/>
          </a:lnRef>
          <a:fillRef idx="1">
            <a:schemeClr val="accent3"/>
          </a:fillRef>
          <a:effectRef idx="1">
            <a:schemeClr val="accent3"/>
          </a:effectRef>
          <a:fontRef idx="minor">
            <a:schemeClr val="lt1"/>
          </a:fontRef>
        </p:style>
      </p:pic>
      <p:pic>
        <p:nvPicPr>
          <p:cNvPr id="100353" name="Picture 1"/>
          <p:cNvPicPr>
            <a:picLocks noChangeAspect="1" noChangeArrowheads="1"/>
          </p:cNvPicPr>
          <p:nvPr/>
        </p:nvPicPr>
        <p:blipFill>
          <a:blip r:embed="rId4"/>
          <a:srcRect/>
          <a:stretch>
            <a:fillRect/>
          </a:stretch>
        </p:blipFill>
        <p:spPr bwMode="auto">
          <a:xfrm rot="398448">
            <a:off x="4231591" y="1350028"/>
            <a:ext cx="4064000" cy="3048000"/>
          </a:xfrm>
          <a:prstGeom prst="rect">
            <a:avLst/>
          </a:prstGeom>
          <a:ln>
            <a:headEnd/>
            <a:tailEnd/>
          </a:ln>
        </p:spPr>
        <p:style>
          <a:lnRef idx="3">
            <a:schemeClr val="lt1"/>
          </a:lnRef>
          <a:fillRef idx="1">
            <a:schemeClr val="accent3"/>
          </a:fillRef>
          <a:effectRef idx="1">
            <a:schemeClr val="accent3"/>
          </a:effectRef>
          <a:fontRef idx="minor">
            <a:schemeClr val="lt1"/>
          </a:fontRef>
        </p:style>
      </p:pic>
      <p:sp>
        <p:nvSpPr>
          <p:cNvPr id="7" name="Rectangle 9"/>
          <p:cNvSpPr txBox="1">
            <a:spLocks noRot="1" noChangeArrowheads="1"/>
          </p:cNvSpPr>
          <p:nvPr/>
        </p:nvSpPr>
        <p:spPr bwMode="auto">
          <a:xfrm>
            <a:off x="61913"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600" b="1" i="0" u="none" strike="noStrike" kern="0" cap="none" spc="0" normalizeH="0" baseline="0" noProof="0" dirty="0" smtClean="0">
                <a:ln>
                  <a:noFill/>
                </a:ln>
                <a:solidFill>
                  <a:srgbClr val="FFFFCC"/>
                </a:solidFill>
                <a:effectLst/>
                <a:uLnTx/>
                <a:uFillTx/>
                <a:latin typeface="+mj-lt"/>
                <a:ea typeface="굴림" charset="-127"/>
                <a:cs typeface="+mj-cs"/>
              </a:rPr>
              <a:t>Fieldwork</a:t>
            </a:r>
            <a:r>
              <a:rPr kumimoji="0" lang="en-US" altLang="ko-KR" sz="4600" b="1" i="0" u="none" strike="noStrike" kern="0" cap="none" spc="0" normalizeH="0" noProof="0" dirty="0" smtClean="0">
                <a:ln>
                  <a:noFill/>
                </a:ln>
                <a:solidFill>
                  <a:srgbClr val="FFFFCC"/>
                </a:solidFill>
                <a:effectLst/>
                <a:uLnTx/>
                <a:uFillTx/>
                <a:latin typeface="+mj-lt"/>
                <a:ea typeface="굴림" charset="-127"/>
                <a:cs typeface="+mj-cs"/>
              </a:rPr>
              <a:t> </a:t>
            </a:r>
            <a:r>
              <a:rPr kumimoji="0" lang="en-US" altLang="ko-KR" sz="4000" b="0" i="0" u="none" strike="noStrike" kern="0" cap="none" spc="0" normalizeH="0" noProof="0" dirty="0" smtClean="0">
                <a:ln>
                  <a:noFill/>
                </a:ln>
                <a:solidFill>
                  <a:srgbClr val="FFFFCC"/>
                </a:solidFill>
                <a:effectLst/>
                <a:uLnTx/>
                <a:uFillTx/>
                <a:latin typeface="+mj-lt"/>
                <a:ea typeface="굴림" charset="-127"/>
                <a:cs typeface="+mj-cs"/>
              </a:rPr>
              <a:t>(11 designers, 3 companies)</a:t>
            </a:r>
            <a:endParaRPr kumimoji="0" lang="en-US" altLang="ko-KR" sz="4600" b="0" i="0" u="none" strike="noStrike" kern="0" cap="none" spc="0" normalizeH="0" baseline="0" noProof="0" dirty="0" smtClean="0">
              <a:ln>
                <a:noFill/>
              </a:ln>
              <a:solidFill>
                <a:srgbClr val="FFFFCC"/>
              </a:solidFill>
              <a:effectLst/>
              <a:uLnTx/>
              <a:uFillTx/>
              <a:latin typeface="+mj-lt"/>
              <a:ea typeface="굴림" charset="-127"/>
              <a:cs typeface="+mj-cs"/>
            </a:endParaRPr>
          </a:p>
        </p:txBody>
      </p:sp>
      <p:pic>
        <p:nvPicPr>
          <p:cNvPr id="442373" name="Picture 5"/>
          <p:cNvPicPr>
            <a:picLocks noChangeAspect="1" noChangeArrowheads="1"/>
          </p:cNvPicPr>
          <p:nvPr/>
        </p:nvPicPr>
        <p:blipFill>
          <a:blip r:embed="rId5"/>
          <a:srcRect/>
          <a:stretch>
            <a:fillRect/>
          </a:stretch>
        </p:blipFill>
        <p:spPr bwMode="auto">
          <a:xfrm rot="373466">
            <a:off x="613092" y="3339164"/>
            <a:ext cx="4133850" cy="3100388"/>
          </a:xfrm>
          <a:prstGeom prst="rect">
            <a:avLst/>
          </a:prstGeom>
          <a:ln>
            <a:headEnd/>
            <a:tailEnd/>
          </a:ln>
        </p:spPr>
        <p:style>
          <a:lnRef idx="3">
            <a:schemeClr val="lt1"/>
          </a:lnRef>
          <a:fillRef idx="1">
            <a:schemeClr val="accent3"/>
          </a:fillRef>
          <a:effectRef idx="1">
            <a:schemeClr val="accent3"/>
          </a:effectRef>
          <a:fontRef idx="minor">
            <a:schemeClr val="lt1"/>
          </a:fontRef>
        </p:style>
      </p:pic>
      <p:pic>
        <p:nvPicPr>
          <p:cNvPr id="9" name="Picture 8"/>
          <p:cNvPicPr>
            <a:picLocks noChangeAspect="1"/>
          </p:cNvPicPr>
          <p:nvPr/>
        </p:nvPicPr>
        <p:blipFill>
          <a:blip r:embed="rId6"/>
          <a:stretch>
            <a:fillRect/>
          </a:stretch>
        </p:blipFill>
        <p:spPr>
          <a:xfrm rot="21348069">
            <a:off x="3753490" y="3010214"/>
            <a:ext cx="4576999" cy="3341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ounded Rectangle 7"/>
          <p:cNvSpPr/>
          <p:nvPr/>
        </p:nvSpPr>
        <p:spPr>
          <a:xfrm>
            <a:off x="745067" y="2438400"/>
            <a:ext cx="7518400" cy="1964267"/>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smtClean="0">
                <a:solidFill>
                  <a:schemeClr val="tx1"/>
                </a:solidFill>
              </a:rPr>
              <a:t>Comprehensive prototypes are </a:t>
            </a:r>
            <a:br>
              <a:rPr lang="en-US" sz="3200" dirty="0" smtClean="0">
                <a:solidFill>
                  <a:schemeClr val="tx1"/>
                </a:solidFill>
              </a:rPr>
            </a:br>
            <a:r>
              <a:rPr lang="en-US" sz="3200" dirty="0" smtClean="0">
                <a:solidFill>
                  <a:schemeClr val="tx1"/>
                </a:solidFill>
              </a:rPr>
              <a:t>only built for presentation, </a:t>
            </a:r>
            <a:br>
              <a:rPr lang="en-US" sz="3200" dirty="0" smtClean="0">
                <a:solidFill>
                  <a:schemeClr val="tx1"/>
                </a:solidFill>
              </a:rPr>
            </a:br>
            <a:r>
              <a:rPr lang="en-US" sz="3200" dirty="0" smtClean="0">
                <a:solidFill>
                  <a:schemeClr val="tx1"/>
                </a:solidFill>
              </a:rPr>
              <a:t>not for design thinking.</a:t>
            </a:r>
            <a:endParaRPr lang="en-US" sz="3200" dirty="0">
              <a:solidFill>
                <a:schemeClr val="tx1"/>
              </a:solidFill>
            </a:endParaRPr>
          </a:p>
        </p:txBody>
      </p:sp>
      <p:sp>
        <p:nvSpPr>
          <p:cNvPr id="10" name="Slide Number Placeholder 9"/>
          <p:cNvSpPr>
            <a:spLocks noGrp="1"/>
          </p:cNvSpPr>
          <p:nvPr>
            <p:ph type="sldNum" sz="quarter" idx="4"/>
          </p:nvPr>
        </p:nvSpPr>
        <p:spPr/>
        <p:txBody>
          <a:bodyPr/>
          <a:lstStyle/>
          <a:p>
            <a:fld id="{B3EFDD30-2D92-BE4F-850C-B7FCC548490E}" type="slidenum">
              <a:rPr lang="en-US" smtClean="0"/>
              <a:pPr/>
              <a:t>14</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0353"/>
                                        </p:tgtEl>
                                        <p:attrNameLst>
                                          <p:attrName>style.visibility</p:attrName>
                                        </p:attrNameLst>
                                      </p:cBhvr>
                                      <p:to>
                                        <p:strVal val="visible"/>
                                      </p:to>
                                    </p:set>
                                    <p:animEffect transition="in" filter="fade">
                                      <p:cBhvr>
                                        <p:cTn id="7" dur="500"/>
                                        <p:tgtEl>
                                          <p:spTgt spid="100353"/>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442372"/>
                                        </p:tgtEl>
                                        <p:attrNameLst>
                                          <p:attrName>style.visibility</p:attrName>
                                        </p:attrNameLst>
                                      </p:cBhvr>
                                      <p:to>
                                        <p:strVal val="visible"/>
                                      </p:to>
                                    </p:set>
                                    <p:animEffect transition="in" filter="fade">
                                      <p:cBhvr>
                                        <p:cTn id="11" dur="500"/>
                                        <p:tgtEl>
                                          <p:spTgt spid="442372"/>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442373"/>
                                        </p:tgtEl>
                                        <p:attrNameLst>
                                          <p:attrName>style.visibility</p:attrName>
                                        </p:attrNameLst>
                                      </p:cBhvr>
                                      <p:to>
                                        <p:strVal val="visible"/>
                                      </p:to>
                                    </p:set>
                                    <p:animEffect transition="in" filter="fade">
                                      <p:cBhvr>
                                        <p:cTn id="15" dur="500"/>
                                        <p:tgtEl>
                                          <p:spTgt spid="44237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err="1" smtClean="0"/>
              <a:t>d.tools</a:t>
            </a:r>
            <a:r>
              <a:rPr lang="en-US" dirty="0" smtClean="0"/>
              <a:t> – Design Principles</a:t>
            </a:r>
            <a:endParaRPr lang="en-US" dirty="0"/>
          </a:p>
        </p:txBody>
      </p:sp>
      <p:sp>
        <p:nvSpPr>
          <p:cNvPr id="13" name="Content Placeholder 12"/>
          <p:cNvSpPr>
            <a:spLocks noGrp="1"/>
          </p:cNvSpPr>
          <p:nvPr>
            <p:ph idx="1"/>
          </p:nvPr>
        </p:nvSpPr>
        <p:spPr>
          <a:xfrm>
            <a:off x="618071" y="1678516"/>
            <a:ext cx="3970867" cy="4756150"/>
          </a:xfrm>
        </p:spPr>
        <p:txBody>
          <a:bodyPr/>
          <a:lstStyle/>
          <a:p>
            <a:pPr marL="452628" indent="-457200">
              <a:buFont typeface="+mj-lt"/>
              <a:buAutoNum type="arabicPeriod"/>
            </a:pPr>
            <a:r>
              <a:rPr lang="en-US" sz="2400" dirty="0" smtClean="0"/>
              <a:t> Leverage familiarity with storyboards: use states</a:t>
            </a:r>
            <a:r>
              <a:rPr lang="en-US" sz="2400" baseline="30000" dirty="0" smtClean="0"/>
              <a:t>1</a:t>
            </a:r>
            <a:r>
              <a:rPr lang="en-US" sz="2400" dirty="0" smtClean="0"/>
              <a:t> as level of abstraction </a:t>
            </a:r>
          </a:p>
          <a:p>
            <a:pPr marL="452628" indent="-457200">
              <a:buFont typeface="+mj-lt"/>
              <a:buAutoNum type="arabicPeriod"/>
            </a:pPr>
            <a:r>
              <a:rPr lang="en-US" sz="2400" dirty="0" smtClean="0"/>
              <a:t>Tightly integrate of physical and digital design realms</a:t>
            </a:r>
          </a:p>
          <a:p>
            <a:pPr marL="452628" indent="-457200">
              <a:buFont typeface="+mj-lt"/>
              <a:buAutoNum type="arabicPeriod"/>
            </a:pPr>
            <a:r>
              <a:rPr lang="en-US" sz="2400" dirty="0" smtClean="0"/>
              <a:t> Visualize hardware configuration &amp; events in software, in real-time</a:t>
            </a:r>
          </a:p>
        </p:txBody>
      </p:sp>
      <p:sp>
        <p:nvSpPr>
          <p:cNvPr id="8" name="Slide Number Placeholder 3"/>
          <p:cNvSpPr>
            <a:spLocks noGrp="1"/>
          </p:cNvSpPr>
          <p:nvPr>
            <p:ph type="sldNum" sz="quarter" idx="4"/>
          </p:nvPr>
        </p:nvSpPr>
        <p:spPr/>
        <p:txBody>
          <a:bodyPr/>
          <a:lstStyle/>
          <a:p>
            <a:fld id="{B8482A06-8026-374C-98B0-35F17C7C8657}" type="slidenum">
              <a:rPr lang="ko-KR" altLang="en-US" smtClean="0"/>
              <a:pPr/>
              <a:t>15</a:t>
            </a:fld>
            <a:endParaRPr lang="en-US" altLang="ko-KR"/>
          </a:p>
        </p:txBody>
      </p:sp>
      <p:sp>
        <p:nvSpPr>
          <p:cNvPr id="2362371" name="Arc 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2" name="Arc 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3" name="Arc 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4" name="Arc 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pic>
        <p:nvPicPr>
          <p:cNvPr id="9" name="Picture 12" descr="dta"/>
          <p:cNvPicPr>
            <a:picLocks noChangeAspect="1" noChangeArrowheads="1"/>
          </p:cNvPicPr>
          <p:nvPr/>
        </p:nvPicPr>
        <p:blipFill>
          <a:blip r:embed="rId3"/>
          <a:srcRect l="30309" t="4390" r="29991" b="58057"/>
          <a:stretch>
            <a:fillRect/>
          </a:stretch>
        </p:blipFill>
        <p:spPr bwMode="auto">
          <a:xfrm>
            <a:off x="4822908" y="1970606"/>
            <a:ext cx="4024730" cy="2855383"/>
          </a:xfrm>
          <a:prstGeom prst="roundRect">
            <a:avLst>
              <a:gd name="adj" fmla="val 3969"/>
            </a:avLst>
          </a:prstGeom>
          <a:noFill/>
          <a:ln w="9525">
            <a:noFill/>
            <a:miter lim="800000"/>
            <a:headEnd/>
            <a:tailEnd/>
          </a:ln>
        </p:spPr>
      </p:pic>
      <p:sp>
        <p:nvSpPr>
          <p:cNvPr id="2362381" name="Text Box 13"/>
          <p:cNvSpPr txBox="1">
            <a:spLocks noChangeArrowheads="1"/>
          </p:cNvSpPr>
          <p:nvPr/>
        </p:nvSpPr>
        <p:spPr bwMode="auto">
          <a:xfrm>
            <a:off x="7501466" y="2051041"/>
            <a:ext cx="1260445" cy="461665"/>
          </a:xfrm>
          <a:prstGeom prst="rect">
            <a:avLst/>
          </a:prstGeom>
          <a:solidFill>
            <a:srgbClr val="E7E7E7"/>
          </a:solidFill>
          <a:ln w="9525">
            <a:noFill/>
            <a:miter lim="800000"/>
            <a:headEnd/>
            <a:tailEnd/>
          </a:ln>
          <a:effectLst/>
        </p:spPr>
        <p:txBody>
          <a:bodyPr wrap="square">
            <a:prstTxWarp prst="textNoShape">
              <a:avLst/>
            </a:prstTxWarp>
            <a:spAutoFit/>
          </a:bodyPr>
          <a:lstStyle/>
          <a:p>
            <a:r>
              <a:rPr lang="en-US" sz="2400" dirty="0" err="1">
                <a:solidFill>
                  <a:schemeClr val="accent4">
                    <a:lumMod val="10000"/>
                  </a:schemeClr>
                </a:solidFill>
                <a:latin typeface="Neutra Text SC" charset="0"/>
              </a:rPr>
              <a:t>d.tools</a:t>
            </a:r>
            <a:endParaRPr lang="en-US" sz="2400" dirty="0">
              <a:solidFill>
                <a:schemeClr val="accent4">
                  <a:lumMod val="10000"/>
                </a:schemeClr>
              </a:solidFill>
              <a:latin typeface="Neutra Text SC" charset="0"/>
            </a:endParaRPr>
          </a:p>
        </p:txBody>
      </p:sp>
      <p:sp>
        <p:nvSpPr>
          <p:cNvPr id="14" name="TextBox 13"/>
          <p:cNvSpPr txBox="1"/>
          <p:nvPr/>
        </p:nvSpPr>
        <p:spPr bwMode="auto">
          <a:xfrm>
            <a:off x="4845524" y="5740399"/>
            <a:ext cx="4153286" cy="461665"/>
          </a:xfrm>
          <a:prstGeom prst="rect">
            <a:avLst/>
          </a:prstGeom>
          <a:noFill/>
          <a:ln w="9525">
            <a:noFill/>
            <a:miter lim="800000"/>
            <a:headEnd/>
            <a:tailEnd/>
          </a:ln>
          <a:effectLst/>
        </p:spPr>
        <p:txBody>
          <a:bodyPr wrap="none" rtlCol="0">
            <a:spAutoFit/>
          </a:bodyPr>
          <a:lstStyle/>
          <a:p>
            <a:pPr>
              <a:spcBef>
                <a:spcPct val="50000"/>
              </a:spcBef>
            </a:pPr>
            <a:r>
              <a:rPr lang="en-US" sz="1200" b="0" dirty="0" smtClean="0"/>
              <a:t>1: </a:t>
            </a:r>
            <a:r>
              <a:rPr lang="en-US" sz="1200" b="0" dirty="0" err="1" smtClean="0"/>
              <a:t>Harel,D</a:t>
            </a:r>
            <a:r>
              <a:rPr lang="en-US" sz="1200" b="0" dirty="0" smtClean="0"/>
              <a:t>. </a:t>
            </a:r>
            <a:r>
              <a:rPr lang="en-US" sz="1200" b="0" dirty="0" err="1" smtClean="0"/>
              <a:t>Statecharts</a:t>
            </a:r>
            <a:r>
              <a:rPr lang="en-US" sz="1200" b="0" dirty="0" smtClean="0"/>
              <a:t>: A visual formalism for complex systems. </a:t>
            </a:r>
            <a:br>
              <a:rPr lang="en-US" sz="1200" b="0" dirty="0" smtClean="0"/>
            </a:br>
            <a:r>
              <a:rPr lang="en-US" sz="1200" b="0" dirty="0" smtClean="0"/>
              <a:t>Science of computer programming (1987)</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3050"/>
            <a:ext cx="5706533" cy="1162050"/>
          </a:xfrm>
        </p:spPr>
        <p:txBody>
          <a:bodyPr anchor="ctr"/>
          <a:lstStyle/>
          <a:p>
            <a:r>
              <a:rPr lang="en-US" sz="3600" dirty="0" smtClean="0"/>
              <a:t>Example: Mobile Text Entry</a:t>
            </a:r>
            <a:endParaRPr lang="en-US" sz="3600" dirty="0"/>
          </a:p>
        </p:txBody>
      </p:sp>
      <p:sp>
        <p:nvSpPr>
          <p:cNvPr id="8" name="Text Placeholder 7"/>
          <p:cNvSpPr>
            <a:spLocks noGrp="1"/>
          </p:cNvSpPr>
          <p:nvPr>
            <p:ph type="body" sz="half" idx="2"/>
          </p:nvPr>
        </p:nvSpPr>
        <p:spPr>
          <a:xfrm>
            <a:off x="457200" y="1435100"/>
            <a:ext cx="3776133" cy="4691063"/>
          </a:xfrm>
        </p:spPr>
        <p:txBody>
          <a:bodyPr/>
          <a:lstStyle/>
          <a:p>
            <a:pPr marL="457200" indent="-457200">
              <a:spcBef>
                <a:spcPct val="50000"/>
              </a:spcBef>
            </a:pPr>
            <a:r>
              <a:rPr lang="en-US" sz="2000" b="1" dirty="0" smtClean="0"/>
              <a:t>If |Buttons| &lt; |Letters|:</a:t>
            </a:r>
          </a:p>
          <a:p>
            <a:pPr marL="457200" indent="-457200">
              <a:spcBef>
                <a:spcPct val="50000"/>
              </a:spcBef>
              <a:buAutoNum type="arabicPeriod"/>
            </a:pPr>
            <a:r>
              <a:rPr lang="en-US" sz="2000" dirty="0" smtClean="0"/>
              <a:t>Select alphabet subset</a:t>
            </a:r>
          </a:p>
          <a:p>
            <a:pPr marL="457200" indent="-457200">
              <a:spcBef>
                <a:spcPct val="50000"/>
              </a:spcBef>
              <a:buAutoNum type="arabicPeriod"/>
            </a:pPr>
            <a:r>
              <a:rPr lang="en-US" sz="2000" dirty="0" smtClean="0"/>
              <a:t>Select letter from subset</a:t>
            </a:r>
          </a:p>
          <a:p>
            <a:pPr marL="457200" indent="-457200">
              <a:spcBef>
                <a:spcPct val="50000"/>
              </a:spcBef>
            </a:pPr>
            <a:endParaRPr lang="en-US" sz="2000" dirty="0" smtClean="0"/>
          </a:p>
          <a:p>
            <a:pPr marL="457200" indent="-457200">
              <a:spcBef>
                <a:spcPct val="50000"/>
              </a:spcBef>
            </a:pPr>
            <a:r>
              <a:rPr lang="en-US" sz="2000" b="1" dirty="0" smtClean="0"/>
              <a:t>Available Controls:</a:t>
            </a:r>
          </a:p>
          <a:p>
            <a:pPr marL="457200" indent="-457200">
              <a:spcBef>
                <a:spcPct val="50000"/>
              </a:spcBef>
            </a:pPr>
            <a:r>
              <a:rPr lang="en-US" sz="2000" dirty="0" smtClean="0"/>
              <a:t>1.	X/Y Tilt data</a:t>
            </a:r>
          </a:p>
          <a:p>
            <a:pPr marL="457200" indent="-457200">
              <a:spcBef>
                <a:spcPct val="50000"/>
              </a:spcBef>
            </a:pPr>
            <a:r>
              <a:rPr lang="en-US" sz="2000" dirty="0" smtClean="0"/>
              <a:t>2. 	Discrete corner buttons</a:t>
            </a:r>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16</a:t>
            </a:fld>
            <a:endParaRPr lang="en-US"/>
          </a:p>
        </p:txBody>
      </p:sp>
      <p:pic>
        <p:nvPicPr>
          <p:cNvPr id="5" name="Picture 4"/>
          <p:cNvPicPr>
            <a:picLocks noChangeAspect="1"/>
          </p:cNvPicPr>
          <p:nvPr/>
        </p:nvPicPr>
        <p:blipFill>
          <a:blip r:embed="rId3"/>
          <a:stretch>
            <a:fillRect/>
          </a:stretch>
        </p:blipFill>
        <p:spPr>
          <a:xfrm>
            <a:off x="4141403" y="1524010"/>
            <a:ext cx="4511523" cy="2811977"/>
          </a:xfrm>
          <a:prstGeom prst="roundRect">
            <a:avLst>
              <a:gd name="adj" fmla="val 2817"/>
            </a:avLst>
          </a:prstGeom>
        </p:spPr>
      </p:pic>
      <p:sp>
        <p:nvSpPr>
          <p:cNvPr id="9" name="TextBox 8"/>
          <p:cNvSpPr txBox="1"/>
          <p:nvPr/>
        </p:nvSpPr>
        <p:spPr bwMode="auto">
          <a:xfrm>
            <a:off x="4136622" y="4436542"/>
            <a:ext cx="2804457"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err="1" smtClean="0"/>
              <a:t>TiltType</a:t>
            </a:r>
            <a:r>
              <a:rPr lang="en-US" sz="1400" b="0" dirty="0" smtClean="0"/>
              <a:t>, Partridge et al., UIST 2002</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ilttype-still01-small.png"/>
          <p:cNvPicPr>
            <a:picLocks noGrp="1" noChangeAspect="1"/>
          </p:cNvPicPr>
          <p:nvPr>
            <p:ph idx="1"/>
          </p:nvPr>
        </p:nvPicPr>
        <p:blipFill>
          <a:blip r:embed="rId3"/>
          <a:srcRect l="-13134" r="-13134"/>
          <a:stretch>
            <a:fillRect/>
          </a:stretch>
        </p:blipFill>
        <p:spPr>
          <a:xfrm>
            <a:off x="-1175666" y="0"/>
            <a:ext cx="11545978" cy="6858000"/>
          </a:xfrm>
        </p:spPr>
      </p:pic>
      <p:sp>
        <p:nvSpPr>
          <p:cNvPr id="4" name="Slide Number Placeholder 3"/>
          <p:cNvSpPr>
            <a:spLocks noGrp="1"/>
          </p:cNvSpPr>
          <p:nvPr>
            <p:ph type="sldNum" sz="quarter" idx="4"/>
          </p:nvPr>
        </p:nvSpPr>
        <p:spPr/>
        <p:txBody>
          <a:bodyPr/>
          <a:lstStyle/>
          <a:p>
            <a:fld id="{B3EFDD30-2D92-BE4F-850C-B7FCC548490E}" type="slidenum">
              <a:rPr lang="en-US" smtClean="0"/>
              <a:pPr/>
              <a:t>17</a:t>
            </a:fld>
            <a:endParaRPr lang="en-US"/>
          </a:p>
        </p:txBody>
      </p:sp>
      <p:sp>
        <p:nvSpPr>
          <p:cNvPr id="6" name="TextBox 5"/>
          <p:cNvSpPr txBox="1"/>
          <p:nvPr/>
        </p:nvSpPr>
        <p:spPr bwMode="auto">
          <a:xfrm>
            <a:off x="4765947" y="1003300"/>
            <a:ext cx="2175134" cy="1107996"/>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solidFill>
                  <a:schemeClr val="accent4">
                    <a:lumMod val="10000"/>
                  </a:schemeClr>
                </a:solidFill>
              </a:rPr>
              <a:t>3-way navigation</a:t>
            </a:r>
            <a:br>
              <a:rPr lang="en-US" sz="2200" b="0" dirty="0" smtClean="0">
                <a:solidFill>
                  <a:schemeClr val="accent4">
                    <a:lumMod val="10000"/>
                  </a:schemeClr>
                </a:solidFill>
              </a:rPr>
            </a:br>
            <a:r>
              <a:rPr lang="en-US" sz="2200" b="0" dirty="0" smtClean="0">
                <a:solidFill>
                  <a:schemeClr val="accent4">
                    <a:lumMod val="10000"/>
                  </a:schemeClr>
                </a:solidFill>
              </a:rPr>
              <a:t> switches</a:t>
            </a:r>
            <a:br>
              <a:rPr lang="en-US" sz="2200" b="0" dirty="0" smtClean="0">
                <a:solidFill>
                  <a:schemeClr val="accent4">
                    <a:lumMod val="10000"/>
                  </a:schemeClr>
                </a:solidFill>
              </a:rPr>
            </a:br>
            <a:endParaRPr lang="en-US" sz="2200" b="0" dirty="0" smtClean="0">
              <a:solidFill>
                <a:schemeClr val="accent4">
                  <a:lumMod val="10000"/>
                </a:schemeClr>
              </a:solidFill>
            </a:endParaRPr>
          </a:p>
        </p:txBody>
      </p:sp>
      <p:cxnSp>
        <p:nvCxnSpPr>
          <p:cNvPr id="11" name="Curved Connector 10"/>
          <p:cNvCxnSpPr/>
          <p:nvPr/>
        </p:nvCxnSpPr>
        <p:spPr>
          <a:xfrm rot="16200000" flipH="1">
            <a:off x="6705600" y="1612900"/>
            <a:ext cx="1016000" cy="635000"/>
          </a:xfrm>
          <a:prstGeom prst="curvedConnector3">
            <a:avLst>
              <a:gd name="adj1" fmla="val 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bwMode="auto">
          <a:xfrm>
            <a:off x="2465906" y="5105400"/>
            <a:ext cx="259558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solidFill>
                  <a:schemeClr val="accent4">
                    <a:lumMod val="10000"/>
                  </a:schemeClr>
                </a:solidFill>
              </a:rPr>
              <a:t>2 axis accelerometer</a:t>
            </a:r>
          </a:p>
        </p:txBody>
      </p:sp>
      <p:cxnSp>
        <p:nvCxnSpPr>
          <p:cNvPr id="14" name="Curved Connector 13"/>
          <p:cNvCxnSpPr/>
          <p:nvPr/>
        </p:nvCxnSpPr>
        <p:spPr>
          <a:xfrm rot="5400000" flipH="1" flipV="1">
            <a:off x="3778250" y="4692650"/>
            <a:ext cx="635000" cy="342900"/>
          </a:xfrm>
          <a:prstGeom prst="curvedConnector3">
            <a:avLst>
              <a:gd name="adj1" fmla="val 5000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2" name="AutoShape 9"/>
          <p:cNvSpPr>
            <a:spLocks noChangeArrowheads="1"/>
          </p:cNvSpPr>
          <p:nvPr/>
        </p:nvSpPr>
        <p:spPr bwMode="auto">
          <a:xfrm>
            <a:off x="-128588" y="309563"/>
            <a:ext cx="7926388" cy="822325"/>
          </a:xfrm>
          <a:prstGeom prst="roundRect">
            <a:avLst>
              <a:gd name="adj" fmla="val 16667"/>
            </a:avLst>
          </a:prstGeom>
          <a:solidFill>
            <a:srgbClr val="3A4D62">
              <a:alpha val="79999"/>
            </a:srgbClr>
          </a:solidFill>
          <a:ln w="9525">
            <a:noFill/>
            <a:round/>
            <a:headEnd/>
            <a:tailEnd/>
          </a:ln>
        </p:spPr>
        <p:txBody>
          <a:bodyPr wrap="none" anchor="ctr">
            <a:prstTxWarp prst="textNoShape">
              <a:avLst/>
            </a:prstTxWarp>
          </a:bodyPr>
          <a:lstStyle/>
          <a:p>
            <a:endParaRPr lang="en-US"/>
          </a:p>
        </p:txBody>
      </p:sp>
      <p:sp>
        <p:nvSpPr>
          <p:cNvPr id="15" name="Rectangle 10"/>
          <p:cNvSpPr txBox="1">
            <a:spLocks noRot="1" noChangeArrowheads="1"/>
          </p:cNvSpPr>
          <p:nvPr/>
        </p:nvSpPr>
        <p:spPr bwMode="auto">
          <a:xfrm>
            <a:off x="1016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0" cap="none" spc="0" normalizeH="0" baseline="0" noProof="0" dirty="0" smtClean="0">
                <a:ln>
                  <a:noFill/>
                </a:ln>
                <a:solidFill>
                  <a:srgbClr val="FFFFCC"/>
                </a:solidFill>
                <a:effectLst/>
                <a:uLnTx/>
                <a:uFillTx/>
                <a:latin typeface="+mj-lt"/>
                <a:ea typeface="굴림" pitchFamily="-65" charset="-127"/>
                <a:cs typeface="굴림" pitchFamily="-65" charset="-127"/>
              </a:rPr>
              <a:t>Example: Tilt-based</a:t>
            </a:r>
            <a:r>
              <a:rPr kumimoji="0" lang="en-US" altLang="ko-KR" sz="4400" b="1" i="0" u="none" strike="noStrike" kern="0" cap="none" spc="0" normalizeH="0" noProof="0" dirty="0" smtClean="0">
                <a:ln>
                  <a:noFill/>
                </a:ln>
                <a:solidFill>
                  <a:srgbClr val="FFFFCC"/>
                </a:solidFill>
                <a:effectLst/>
                <a:uLnTx/>
                <a:uFillTx/>
                <a:latin typeface="+mj-lt"/>
                <a:ea typeface="굴림" pitchFamily="-65" charset="-127"/>
                <a:cs typeface="굴림" pitchFamily="-65" charset="-127"/>
              </a:rPr>
              <a:t> text entry</a:t>
            </a:r>
            <a:endParaRPr kumimoji="0" lang="en-US" altLang="ko-KR" sz="4400" b="1" i="0" u="none" strike="noStrike" kern="0" cap="none" spc="0" normalizeH="0" baseline="0" noProof="0" dirty="0">
              <a:ln>
                <a:noFill/>
              </a:ln>
              <a:solidFill>
                <a:srgbClr val="FFFFCC"/>
              </a:solidFill>
              <a:effectLst/>
              <a:uLnTx/>
              <a:uFillTx/>
              <a:latin typeface="+mj-lt"/>
              <a:ea typeface="굴림" pitchFamily="-65" charset="-127"/>
              <a:cs typeface="굴림" pitchFamily="-65" charset="-127"/>
            </a:endParaRPr>
          </a:p>
        </p:txBody>
      </p:sp>
      <p:cxnSp>
        <p:nvCxnSpPr>
          <p:cNvPr id="19" name="Straight Arrow Connector 18"/>
          <p:cNvCxnSpPr/>
          <p:nvPr/>
        </p:nvCxnSpPr>
        <p:spPr>
          <a:xfrm rot="10800000" flipV="1">
            <a:off x="3016250" y="1270000"/>
            <a:ext cx="1841500" cy="63500"/>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7"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8"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20"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tilttype1.mov">
            <a:hlinkClick r:id="" action="ppaction://media"/>
          </p:cNvPr>
          <p:cNvPicPr/>
          <p:nvPr>
            <p:ph idx="1"/>
            <a:videoFile r:link="rId1"/>
          </p:nvPr>
        </p:nvPicPr>
        <p:blipFill>
          <a:blip r:embed="rId4"/>
          <a:stretch>
            <a:fillRect/>
          </a:stretch>
        </p:blipFill>
        <p:spPr>
          <a:xfrm>
            <a:off x="-1" y="660400"/>
            <a:ext cx="9144001" cy="5143500"/>
          </a:xfrm>
        </p:spPr>
      </p:pic>
      <p:sp>
        <p:nvSpPr>
          <p:cNvPr id="4" name="Slide Number Placeholder 3"/>
          <p:cNvSpPr>
            <a:spLocks noGrp="1"/>
          </p:cNvSpPr>
          <p:nvPr>
            <p:ph type="sldNum" sz="quarter" idx="4"/>
          </p:nvPr>
        </p:nvSpPr>
        <p:spPr/>
        <p:txBody>
          <a:bodyPr/>
          <a:lstStyle/>
          <a:p>
            <a:fld id="{B3EFDD30-2D92-BE4F-850C-B7FCC548490E}" type="slidenum">
              <a:rPr lang="en-US" smtClean="0"/>
              <a:pPr/>
              <a:t>18</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2"/>
          <p:cNvSpPr>
            <a:spLocks noGrp="1"/>
          </p:cNvSpPr>
          <p:nvPr>
            <p:ph type="title"/>
          </p:nvPr>
        </p:nvSpPr>
        <p:spPr>
          <a:xfrm>
            <a:off x="457200" y="54514"/>
            <a:ext cx="8385175" cy="1022350"/>
          </a:xfrm>
        </p:spPr>
        <p:txBody>
          <a:bodyPr/>
          <a:lstStyle/>
          <a:p>
            <a:r>
              <a:rPr lang="en-US" dirty="0" smtClean="0"/>
              <a:t>Authoring with </a:t>
            </a:r>
            <a:r>
              <a:rPr lang="en-US" dirty="0" err="1" smtClean="0"/>
              <a:t>d.tools</a:t>
            </a:r>
            <a:endParaRPr lang="en-US" dirty="0"/>
          </a:p>
        </p:txBody>
      </p:sp>
      <p:pic>
        <p:nvPicPr>
          <p:cNvPr id="5" name="dtools-design-2009c.mov">
            <a:hlinkClick r:id="" action="ppaction://media"/>
          </p:cNvPr>
          <p:cNvPicPr/>
          <p:nvPr>
            <a:videoFile r:link="rId1"/>
          </p:nvPr>
        </p:nvPicPr>
        <p:blipFill>
          <a:blip r:embed="rId4"/>
          <a:stretch>
            <a:fillRect/>
          </a:stretch>
        </p:blipFill>
        <p:spPr>
          <a:xfrm>
            <a:off x="0" y="992714"/>
            <a:ext cx="9144000" cy="5143500"/>
          </a:xfrm>
          <a:prstGeom prst="rect">
            <a:avLst/>
          </a:prstGeom>
        </p:spPr>
      </p:pic>
      <p:sp>
        <p:nvSpPr>
          <p:cNvPr id="4" name="Slide Number Placeholder 3"/>
          <p:cNvSpPr>
            <a:spLocks noGrp="1"/>
          </p:cNvSpPr>
          <p:nvPr>
            <p:ph type="sldNum" sz="quarter" idx="4"/>
          </p:nvPr>
        </p:nvSpPr>
        <p:spPr/>
        <p:txBody>
          <a:bodyPr/>
          <a:lstStyle/>
          <a:p>
            <a:fld id="{B3EFDD30-2D92-BE4F-850C-B7FCC548490E}" type="slidenum">
              <a:rPr lang="en-US" smtClean="0"/>
              <a:pPr/>
              <a:t>19</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2</a:t>
            </a:fld>
            <a:endParaRPr lang="en-US"/>
          </a:p>
        </p:txBody>
      </p:sp>
      <p:sp>
        <p:nvSpPr>
          <p:cNvPr id="17" name="Rectangle 10"/>
          <p:cNvSpPr txBox="1">
            <a:spLocks noRot="1" noChangeArrowheads="1"/>
          </p:cNvSpPr>
          <p:nvPr/>
        </p:nvSpPr>
        <p:spPr bwMode="auto">
          <a:xfrm>
            <a:off x="1016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0" cap="none" spc="0" normalizeH="0" baseline="0" noProof="0" dirty="0" smtClean="0">
                <a:ln>
                  <a:noFill/>
                </a:ln>
                <a:solidFill>
                  <a:srgbClr val="FFFFCC"/>
                </a:solidFill>
                <a:effectLst/>
                <a:uLnTx/>
                <a:uFillTx/>
                <a:latin typeface="+mj-lt"/>
                <a:ea typeface="굴림" pitchFamily="-65" charset="-127"/>
                <a:cs typeface="굴림" pitchFamily="-65" charset="-127"/>
              </a:rPr>
              <a:t>Prototyping Tools for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ko-KR" sz="4400" kern="0" dirty="0" smtClean="0">
                <a:solidFill>
                  <a:srgbClr val="FFFFCC"/>
                </a:solidFill>
                <a:latin typeface="+mj-lt"/>
                <a:ea typeface="굴림" pitchFamily="-65" charset="-127"/>
                <a:cs typeface="굴림" pitchFamily="-65" charset="-127"/>
              </a:rPr>
              <a:t>Ubiquitous Computing</a:t>
            </a:r>
            <a:endParaRPr kumimoji="0" lang="en-US" altLang="ko-KR" sz="4400" b="1" i="0" u="none" strike="noStrike" kern="0" cap="none" spc="0" normalizeH="0" baseline="0" noProof="0" dirty="0">
              <a:ln>
                <a:noFill/>
              </a:ln>
              <a:solidFill>
                <a:srgbClr val="FFFFCC"/>
              </a:solidFill>
              <a:effectLst/>
              <a:uLnTx/>
              <a:uFillTx/>
              <a:latin typeface="+mj-lt"/>
              <a:ea typeface="굴림" pitchFamily="-65" charset="-127"/>
              <a:cs typeface="굴림" pitchFamily="-65" charset="-127"/>
            </a:endParaRPr>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2" grpId="0"/>
      <p:bldP spid="13" grpId="0"/>
      <p:bldP spid="22" grpId="0"/>
      <p:bldP spid="23" grpId="0"/>
      <p:bldP spid="24"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dtools-osx-screenshot.tiff"/>
          <p:cNvPicPr>
            <a:picLocks noChangeAspect="1"/>
          </p:cNvPicPr>
          <p:nvPr/>
        </p:nvPicPr>
        <p:blipFill>
          <a:blip r:embed="rId3"/>
          <a:srcRect t="6952" b="2686"/>
          <a:stretch>
            <a:fillRect/>
          </a:stretch>
        </p:blipFill>
        <p:spPr>
          <a:xfrm>
            <a:off x="0" y="939800"/>
            <a:ext cx="9144000" cy="5918200"/>
          </a:xfrm>
          <a:prstGeom prst="rect">
            <a:avLst/>
          </a:prstGeom>
        </p:spPr>
      </p:pic>
      <p:sp>
        <p:nvSpPr>
          <p:cNvPr id="16386" name="Slide Number Placeholder 3"/>
          <p:cNvSpPr>
            <a:spLocks noGrp="1"/>
          </p:cNvSpPr>
          <p:nvPr>
            <p:ph type="sldNum" sz="quarter" idx="4294967295"/>
          </p:nvPr>
        </p:nvSpPr>
        <p:spPr>
          <a:xfrm>
            <a:off x="8077200" y="6513513"/>
            <a:ext cx="762000" cy="274637"/>
          </a:xfrm>
          <a:prstGeom prst="rect">
            <a:avLst/>
          </a:prstGeom>
          <a:noFill/>
        </p:spPr>
        <p:txBody>
          <a:bodyPr/>
          <a:lstStyle/>
          <a:p>
            <a:fld id="{A324D989-A1A3-3445-BB2D-A86A5FAA8350}" type="slidenum">
              <a:rPr lang="ko-KR" altLang="en-US"/>
              <a:pPr/>
              <a:t>20</a:t>
            </a:fld>
            <a:endParaRPr lang="en-US" altLang="ko-KR"/>
          </a:p>
        </p:txBody>
      </p:sp>
      <p:sp>
        <p:nvSpPr>
          <p:cNvPr id="16389" name="Rectangle 4"/>
          <p:cNvSpPr>
            <a:spLocks noRot="1" noChangeArrowheads="1"/>
          </p:cNvSpPr>
          <p:nvPr/>
        </p:nvSpPr>
        <p:spPr bwMode="auto">
          <a:xfrm>
            <a:off x="61913" y="46038"/>
            <a:ext cx="8385175" cy="1022350"/>
          </a:xfrm>
          <a:prstGeom prst="rect">
            <a:avLst/>
          </a:prstGeom>
          <a:noFill/>
          <a:ln w="9525">
            <a:noFill/>
            <a:miter lim="800000"/>
            <a:headEnd/>
            <a:tailEnd/>
          </a:ln>
        </p:spPr>
        <p:txBody>
          <a:bodyPr>
            <a:prstTxWarp prst="textNoShape">
              <a:avLst/>
            </a:prstTxWarp>
          </a:bodyPr>
          <a:lstStyle/>
          <a:p>
            <a:pPr eaLnBrk="1" hangingPunct="1"/>
            <a:r>
              <a:rPr lang="en-US" altLang="ko-KR" sz="4600" dirty="0">
                <a:solidFill>
                  <a:srgbClr val="FFFFCC"/>
                </a:solidFill>
                <a:ea typeface="굴림" pitchFamily="-65" charset="-127"/>
                <a:cs typeface="굴림" pitchFamily="-65" charset="-127"/>
              </a:rPr>
              <a:t>Design Environment</a:t>
            </a:r>
          </a:p>
        </p:txBody>
      </p:sp>
      <p:sp>
        <p:nvSpPr>
          <p:cNvPr id="16390" name="Rectangle 5"/>
          <p:cNvSpPr>
            <a:spLocks noChangeArrowheads="1"/>
          </p:cNvSpPr>
          <p:nvPr/>
        </p:nvSpPr>
        <p:spPr bwMode="auto">
          <a:xfrm>
            <a:off x="0" y="3221566"/>
            <a:ext cx="1905000" cy="2468034"/>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6"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9"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0"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2" name="TextBox 11"/>
          <p:cNvSpPr txBox="1"/>
          <p:nvPr/>
        </p:nvSpPr>
        <p:spPr bwMode="auto">
          <a:xfrm>
            <a:off x="232891" y="4470398"/>
            <a:ext cx="1492716"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dirty="0" smtClean="0">
                <a:solidFill>
                  <a:srgbClr val="FF0000"/>
                </a:solidFill>
              </a:rPr>
              <a:t>GUI Editor</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dtools-osx-screenshot.tiff"/>
          <p:cNvPicPr>
            <a:picLocks noChangeAspect="1"/>
          </p:cNvPicPr>
          <p:nvPr/>
        </p:nvPicPr>
        <p:blipFill>
          <a:blip r:embed="rId3"/>
          <a:srcRect t="6952" b="2686"/>
          <a:stretch>
            <a:fillRect/>
          </a:stretch>
        </p:blipFill>
        <p:spPr>
          <a:xfrm>
            <a:off x="0" y="939800"/>
            <a:ext cx="9144000" cy="5918200"/>
          </a:xfrm>
          <a:prstGeom prst="rect">
            <a:avLst/>
          </a:prstGeom>
        </p:spPr>
      </p:pic>
      <p:sp>
        <p:nvSpPr>
          <p:cNvPr id="16386" name="Slide Number Placeholder 3"/>
          <p:cNvSpPr>
            <a:spLocks noGrp="1"/>
          </p:cNvSpPr>
          <p:nvPr>
            <p:ph type="sldNum" sz="quarter" idx="4294967295"/>
          </p:nvPr>
        </p:nvSpPr>
        <p:spPr>
          <a:xfrm>
            <a:off x="8077200" y="6513513"/>
            <a:ext cx="762000" cy="274637"/>
          </a:xfrm>
          <a:prstGeom prst="rect">
            <a:avLst/>
          </a:prstGeom>
          <a:noFill/>
        </p:spPr>
        <p:txBody>
          <a:bodyPr/>
          <a:lstStyle/>
          <a:p>
            <a:fld id="{A324D989-A1A3-3445-BB2D-A86A5FAA8350}" type="slidenum">
              <a:rPr lang="ko-KR" altLang="en-US"/>
              <a:pPr/>
              <a:t>21</a:t>
            </a:fld>
            <a:endParaRPr lang="en-US" altLang="ko-KR"/>
          </a:p>
        </p:txBody>
      </p:sp>
      <p:sp>
        <p:nvSpPr>
          <p:cNvPr id="16389" name="Rectangle 4"/>
          <p:cNvSpPr>
            <a:spLocks noRot="1" noChangeArrowheads="1"/>
          </p:cNvSpPr>
          <p:nvPr/>
        </p:nvSpPr>
        <p:spPr bwMode="auto">
          <a:xfrm>
            <a:off x="61913" y="46038"/>
            <a:ext cx="8385175" cy="1022350"/>
          </a:xfrm>
          <a:prstGeom prst="rect">
            <a:avLst/>
          </a:prstGeom>
          <a:noFill/>
          <a:ln w="9525">
            <a:noFill/>
            <a:miter lim="800000"/>
            <a:headEnd/>
            <a:tailEnd/>
          </a:ln>
        </p:spPr>
        <p:txBody>
          <a:bodyPr>
            <a:prstTxWarp prst="textNoShape">
              <a:avLst/>
            </a:prstTxWarp>
          </a:bodyPr>
          <a:lstStyle/>
          <a:p>
            <a:pPr eaLnBrk="1" hangingPunct="1"/>
            <a:r>
              <a:rPr lang="en-US" altLang="ko-KR" sz="4600" dirty="0">
                <a:solidFill>
                  <a:srgbClr val="FFFFCC"/>
                </a:solidFill>
                <a:ea typeface="굴림" pitchFamily="-65" charset="-127"/>
                <a:cs typeface="굴림" pitchFamily="-65" charset="-127"/>
              </a:rPr>
              <a:t>Design Environment</a:t>
            </a:r>
          </a:p>
        </p:txBody>
      </p:sp>
      <p:sp>
        <p:nvSpPr>
          <p:cNvPr id="16390" name="Rectangle 5"/>
          <p:cNvSpPr>
            <a:spLocks noChangeArrowheads="1"/>
          </p:cNvSpPr>
          <p:nvPr/>
        </p:nvSpPr>
        <p:spPr bwMode="auto">
          <a:xfrm>
            <a:off x="0" y="952500"/>
            <a:ext cx="1905000" cy="2247900"/>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6"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9"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0"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1" name="TextBox 10"/>
          <p:cNvSpPr txBox="1"/>
          <p:nvPr/>
        </p:nvSpPr>
        <p:spPr bwMode="auto">
          <a:xfrm>
            <a:off x="46628" y="1964264"/>
            <a:ext cx="1274708" cy="769441"/>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dirty="0" smtClean="0">
                <a:solidFill>
                  <a:srgbClr val="FF0000"/>
                </a:solidFill>
              </a:rPr>
              <a:t>Device</a:t>
            </a:r>
            <a:br>
              <a:rPr lang="en-US" sz="2200" dirty="0" smtClean="0">
                <a:solidFill>
                  <a:srgbClr val="FF0000"/>
                </a:solidFill>
              </a:rPr>
            </a:br>
            <a:r>
              <a:rPr lang="en-US" sz="2200" dirty="0" smtClean="0">
                <a:solidFill>
                  <a:srgbClr val="FF0000"/>
                </a:solidFill>
              </a:rPr>
              <a:t>Designer</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2" descr="labeled-hardware"/>
          <p:cNvPicPr>
            <a:picLocks noChangeAspect="1" noChangeArrowheads="1"/>
          </p:cNvPicPr>
          <p:nvPr/>
        </p:nvPicPr>
        <p:blipFill>
          <a:blip r:embed="rId3"/>
          <a:srcRect r="24635"/>
          <a:stretch>
            <a:fillRect/>
          </a:stretch>
        </p:blipFill>
        <p:spPr bwMode="auto">
          <a:xfrm>
            <a:off x="3513662" y="254001"/>
            <a:ext cx="5071538" cy="3713163"/>
          </a:xfrm>
          <a:prstGeom prst="rect">
            <a:avLst/>
          </a:prstGeom>
          <a:noFill/>
          <a:ln w="9525">
            <a:noFill/>
            <a:miter lim="800000"/>
            <a:headEnd/>
            <a:tailEnd/>
          </a:ln>
        </p:spPr>
      </p:pic>
      <p:pic>
        <p:nvPicPr>
          <p:cNvPr id="15363" name="Picture 3" descr="hw-diagram"/>
          <p:cNvPicPr>
            <a:picLocks noChangeAspect="1" noChangeArrowheads="1"/>
          </p:cNvPicPr>
          <p:nvPr/>
        </p:nvPicPr>
        <p:blipFill>
          <a:blip r:embed="rId4"/>
          <a:srcRect/>
          <a:stretch>
            <a:fillRect/>
          </a:stretch>
        </p:blipFill>
        <p:spPr bwMode="auto">
          <a:xfrm>
            <a:off x="897467" y="4103294"/>
            <a:ext cx="7704667" cy="2509172"/>
          </a:xfrm>
          <a:prstGeom prst="rect">
            <a:avLst/>
          </a:prstGeom>
          <a:noFill/>
          <a:ln w="9525">
            <a:noFill/>
            <a:miter lim="800000"/>
            <a:headEnd/>
            <a:tailEnd/>
          </a:ln>
        </p:spPr>
      </p:pic>
      <p:sp>
        <p:nvSpPr>
          <p:cNvPr id="15364" name="Arc 4"/>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15365" name="Arc 5"/>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15366" name="Arc 6"/>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15367" name="Arc 7"/>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15368" name="AutoShape 9"/>
          <p:cNvSpPr>
            <a:spLocks noChangeArrowheads="1"/>
          </p:cNvSpPr>
          <p:nvPr/>
        </p:nvSpPr>
        <p:spPr bwMode="auto">
          <a:xfrm>
            <a:off x="-128588" y="309563"/>
            <a:ext cx="4395788" cy="822325"/>
          </a:xfrm>
          <a:prstGeom prst="roundRect">
            <a:avLst>
              <a:gd name="adj" fmla="val 16667"/>
            </a:avLst>
          </a:prstGeom>
          <a:solidFill>
            <a:srgbClr val="3A4D62">
              <a:alpha val="79999"/>
            </a:srgbClr>
          </a:solidFill>
          <a:ln w="9525">
            <a:noFill/>
            <a:round/>
            <a:headEnd/>
            <a:tailEnd/>
          </a:ln>
        </p:spPr>
        <p:txBody>
          <a:bodyPr wrap="none" anchor="ctr">
            <a:prstTxWarp prst="textNoShape">
              <a:avLst/>
            </a:prstTxWarp>
          </a:bodyPr>
          <a:lstStyle/>
          <a:p>
            <a:endParaRPr lang="en-US"/>
          </a:p>
        </p:txBody>
      </p:sp>
      <p:sp>
        <p:nvSpPr>
          <p:cNvPr id="15369" name="Rectangle 10"/>
          <p:cNvSpPr>
            <a:spLocks noGrp="1" noRot="1" noChangeArrowheads="1"/>
          </p:cNvSpPr>
          <p:nvPr>
            <p:ph type="title" idx="4294967295"/>
          </p:nvPr>
        </p:nvSpPr>
        <p:spPr>
          <a:xfrm>
            <a:off x="0" y="261938"/>
            <a:ext cx="8385175" cy="1022350"/>
          </a:xfrm>
          <a:noFill/>
        </p:spPr>
        <p:txBody>
          <a:bodyPr/>
          <a:lstStyle/>
          <a:p>
            <a:pPr eaLnBrk="1" hangingPunct="1"/>
            <a:r>
              <a:rPr lang="en-US" altLang="ko-KR" dirty="0">
                <a:solidFill>
                  <a:srgbClr val="FFFFCC"/>
                </a:solidFill>
                <a:ea typeface="굴림" pitchFamily="-65" charset="-127"/>
                <a:cs typeface="굴림" pitchFamily="-65" charset="-127"/>
              </a:rPr>
              <a:t>Smart Hardware</a:t>
            </a:r>
          </a:p>
        </p:txBody>
      </p:sp>
      <p:sp>
        <p:nvSpPr>
          <p:cNvPr id="10" name="Rectangle 9"/>
          <p:cNvSpPr/>
          <p:nvPr/>
        </p:nvSpPr>
        <p:spPr bwMode="auto">
          <a:xfrm>
            <a:off x="8398933" y="982133"/>
            <a:ext cx="745067" cy="17441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pic>
        <p:nvPicPr>
          <p:cNvPr id="11" name="Picture 2" descr="labeled-hardware"/>
          <p:cNvPicPr>
            <a:picLocks noChangeAspect="1" noChangeArrowheads="1"/>
          </p:cNvPicPr>
          <p:nvPr/>
        </p:nvPicPr>
        <p:blipFill>
          <a:blip r:embed="rId3"/>
          <a:srcRect l="72345" t="21890" r="-25" b="32507"/>
          <a:stretch>
            <a:fillRect/>
          </a:stretch>
        </p:blipFill>
        <p:spPr bwMode="auto">
          <a:xfrm>
            <a:off x="880534" y="1388534"/>
            <a:ext cx="2286000" cy="207818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dtools-osx-screenshot.tiff"/>
          <p:cNvPicPr>
            <a:picLocks noChangeAspect="1"/>
          </p:cNvPicPr>
          <p:nvPr/>
        </p:nvPicPr>
        <p:blipFill>
          <a:blip r:embed="rId3"/>
          <a:srcRect t="6952" b="2686"/>
          <a:stretch>
            <a:fillRect/>
          </a:stretch>
        </p:blipFill>
        <p:spPr>
          <a:xfrm>
            <a:off x="0" y="939800"/>
            <a:ext cx="9144000" cy="5918200"/>
          </a:xfrm>
          <a:prstGeom prst="rect">
            <a:avLst/>
          </a:prstGeom>
        </p:spPr>
      </p:pic>
      <p:sp>
        <p:nvSpPr>
          <p:cNvPr id="16386" name="Slide Number Placeholder 3"/>
          <p:cNvSpPr>
            <a:spLocks noGrp="1"/>
          </p:cNvSpPr>
          <p:nvPr>
            <p:ph type="sldNum" sz="quarter" idx="4294967295"/>
          </p:nvPr>
        </p:nvSpPr>
        <p:spPr>
          <a:xfrm>
            <a:off x="8077200" y="6513513"/>
            <a:ext cx="762000" cy="274637"/>
          </a:xfrm>
          <a:prstGeom prst="rect">
            <a:avLst/>
          </a:prstGeom>
          <a:noFill/>
        </p:spPr>
        <p:txBody>
          <a:bodyPr/>
          <a:lstStyle/>
          <a:p>
            <a:fld id="{A324D989-A1A3-3445-BB2D-A86A5FAA8350}" type="slidenum">
              <a:rPr lang="ko-KR" altLang="en-US"/>
              <a:pPr/>
              <a:t>23</a:t>
            </a:fld>
            <a:endParaRPr lang="en-US" altLang="ko-KR"/>
          </a:p>
        </p:txBody>
      </p:sp>
      <p:sp>
        <p:nvSpPr>
          <p:cNvPr id="16389" name="Rectangle 4"/>
          <p:cNvSpPr>
            <a:spLocks noRot="1" noChangeArrowheads="1"/>
          </p:cNvSpPr>
          <p:nvPr/>
        </p:nvSpPr>
        <p:spPr bwMode="auto">
          <a:xfrm>
            <a:off x="61913" y="46038"/>
            <a:ext cx="8385175" cy="1022350"/>
          </a:xfrm>
          <a:prstGeom prst="rect">
            <a:avLst/>
          </a:prstGeom>
          <a:noFill/>
          <a:ln w="9525">
            <a:noFill/>
            <a:miter lim="800000"/>
            <a:headEnd/>
            <a:tailEnd/>
          </a:ln>
        </p:spPr>
        <p:txBody>
          <a:bodyPr>
            <a:prstTxWarp prst="textNoShape">
              <a:avLst/>
            </a:prstTxWarp>
          </a:bodyPr>
          <a:lstStyle/>
          <a:p>
            <a:pPr eaLnBrk="1" hangingPunct="1"/>
            <a:r>
              <a:rPr lang="en-US" altLang="ko-KR" sz="4600" dirty="0">
                <a:solidFill>
                  <a:srgbClr val="FFFFCC"/>
                </a:solidFill>
                <a:ea typeface="굴림" pitchFamily="-65" charset="-127"/>
                <a:cs typeface="굴림" pitchFamily="-65" charset="-127"/>
              </a:rPr>
              <a:t>Design Environment</a:t>
            </a:r>
          </a:p>
        </p:txBody>
      </p:sp>
      <p:sp>
        <p:nvSpPr>
          <p:cNvPr id="16390" name="Rectangle 5"/>
          <p:cNvSpPr>
            <a:spLocks noChangeArrowheads="1"/>
          </p:cNvSpPr>
          <p:nvPr/>
        </p:nvSpPr>
        <p:spPr bwMode="auto">
          <a:xfrm>
            <a:off x="1917700" y="939800"/>
            <a:ext cx="7226300" cy="4826000"/>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
        <p:nvSpPr>
          <p:cNvPr id="6"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9"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0"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1" name="TextBox 10"/>
          <p:cNvSpPr txBox="1"/>
          <p:nvPr/>
        </p:nvSpPr>
        <p:spPr bwMode="auto">
          <a:xfrm>
            <a:off x="3517958" y="4775198"/>
            <a:ext cx="2377574"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dirty="0" smtClean="0">
                <a:solidFill>
                  <a:srgbClr val="FF0000"/>
                </a:solidFill>
              </a:rPr>
              <a:t>Storyboard Editor</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can we help designers map continuous sensor data to application events?</a:t>
            </a:r>
            <a:endParaRPr lang="en-US" sz="32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24</a:t>
            </a:fld>
            <a:endParaRPr lang="en-US"/>
          </a:p>
        </p:txBody>
      </p:sp>
      <p:pic>
        <p:nvPicPr>
          <p:cNvPr id="5" name="Picture 10"/>
          <p:cNvPicPr>
            <a:picLocks noChangeAspect="1" noChangeArrowheads="1"/>
          </p:cNvPicPr>
          <p:nvPr/>
        </p:nvPicPr>
        <p:blipFill>
          <a:blip r:embed="rId2"/>
          <a:srcRect/>
          <a:stretch>
            <a:fillRect/>
          </a:stretch>
        </p:blipFill>
        <p:spPr bwMode="auto">
          <a:xfrm>
            <a:off x="4614333" y="2334364"/>
            <a:ext cx="2159000" cy="1107851"/>
          </a:xfrm>
          <a:prstGeom prst="roundRect">
            <a:avLst/>
          </a:prstGeom>
          <a:noFill/>
          <a:ln w="9525">
            <a:noFill/>
            <a:miter lim="800000"/>
            <a:headEnd/>
            <a:tailEnd/>
          </a:ln>
        </p:spPr>
      </p:pic>
      <p:pic>
        <p:nvPicPr>
          <p:cNvPr id="6"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006599" y="4401065"/>
            <a:ext cx="2017601" cy="1339335"/>
          </a:xfrm>
          <a:prstGeom prst="rect">
            <a:avLst/>
          </a:prstGeom>
          <a:noFill/>
          <a:ln w="9525">
            <a:noFill/>
            <a:miter lim="800000"/>
            <a:headEnd/>
            <a:tailEnd/>
          </a:ln>
        </p:spPr>
      </p:pic>
      <p:sp>
        <p:nvSpPr>
          <p:cNvPr id="7" name="Text Box 13"/>
          <p:cNvSpPr txBox="1">
            <a:spLocks noChangeArrowheads="1"/>
          </p:cNvSpPr>
          <p:nvPr/>
        </p:nvSpPr>
        <p:spPr bwMode="auto">
          <a:xfrm>
            <a:off x="2294466" y="5613386"/>
            <a:ext cx="1539875" cy="641350"/>
          </a:xfrm>
          <a:prstGeom prst="rect">
            <a:avLst/>
          </a:prstGeom>
          <a:noFill/>
          <a:ln w="9525">
            <a:noFill/>
            <a:miter lim="800000"/>
            <a:headEnd/>
            <a:tailEnd/>
          </a:ln>
        </p:spPr>
        <p:txBody>
          <a:bodyPr wrap="none">
            <a:prstTxWarp prst="textNoShape">
              <a:avLst/>
            </a:prstTxWarp>
            <a:spAutoFit/>
          </a:bodyPr>
          <a:lstStyle/>
          <a:p>
            <a:pPr algn="ctr"/>
            <a:r>
              <a:rPr lang="en-US" dirty="0"/>
              <a:t>IR/Ultrasonic </a:t>
            </a:r>
          </a:p>
          <a:p>
            <a:pPr algn="ctr"/>
            <a:r>
              <a:rPr lang="en-US" dirty="0"/>
              <a:t>Rangers</a:t>
            </a:r>
          </a:p>
        </p:txBody>
      </p:sp>
      <p:sp>
        <p:nvSpPr>
          <p:cNvPr id="8" name="Text Box 14"/>
          <p:cNvSpPr txBox="1">
            <a:spLocks noChangeArrowheads="1"/>
          </p:cNvSpPr>
          <p:nvPr/>
        </p:nvSpPr>
        <p:spPr bwMode="auto">
          <a:xfrm>
            <a:off x="4763557" y="3530585"/>
            <a:ext cx="1755775" cy="641350"/>
          </a:xfrm>
          <a:prstGeom prst="rect">
            <a:avLst/>
          </a:prstGeom>
          <a:noFill/>
          <a:ln w="9525">
            <a:noFill/>
            <a:miter lim="800000"/>
            <a:headEnd/>
            <a:tailEnd/>
          </a:ln>
        </p:spPr>
        <p:txBody>
          <a:bodyPr wrap="none">
            <a:prstTxWarp prst="textNoShape">
              <a:avLst/>
            </a:prstTxWarp>
            <a:spAutoFit/>
          </a:bodyPr>
          <a:lstStyle/>
          <a:p>
            <a:pPr algn="ctr"/>
            <a:r>
              <a:rPr lang="en-US" dirty="0"/>
              <a:t>Force Sensitive </a:t>
            </a:r>
          </a:p>
          <a:p>
            <a:pPr algn="ctr"/>
            <a:r>
              <a:rPr lang="en-US" dirty="0"/>
              <a:t>Resistors</a:t>
            </a:r>
          </a:p>
        </p:txBody>
      </p:sp>
      <p:pic>
        <p:nvPicPr>
          <p:cNvPr id="9" name="Picture 17"/>
          <p:cNvPicPr>
            <a:picLocks noChangeAspect="1" noChangeArrowheads="1"/>
          </p:cNvPicPr>
          <p:nvPr/>
        </p:nvPicPr>
        <p:blipFill>
          <a:blip r:embed="rId4"/>
          <a:srcRect/>
          <a:stretch>
            <a:fillRect/>
          </a:stretch>
        </p:blipFill>
        <p:spPr bwMode="auto">
          <a:xfrm>
            <a:off x="2447925" y="2345252"/>
            <a:ext cx="1371600" cy="1371600"/>
          </a:xfrm>
          <a:prstGeom prst="roundRect">
            <a:avLst/>
          </a:prstGeom>
          <a:noFill/>
          <a:ln w="9525">
            <a:noFill/>
            <a:miter lim="800000"/>
            <a:headEnd/>
            <a:tailEnd/>
          </a:ln>
        </p:spPr>
      </p:pic>
      <p:sp>
        <p:nvSpPr>
          <p:cNvPr id="10" name="Text Box 18"/>
          <p:cNvSpPr txBox="1">
            <a:spLocks noChangeArrowheads="1"/>
          </p:cNvSpPr>
          <p:nvPr/>
        </p:nvSpPr>
        <p:spPr bwMode="auto">
          <a:xfrm>
            <a:off x="2220913" y="3731140"/>
            <a:ext cx="1766887" cy="366712"/>
          </a:xfrm>
          <a:prstGeom prst="rect">
            <a:avLst/>
          </a:prstGeom>
          <a:noFill/>
          <a:ln w="9525">
            <a:noFill/>
            <a:miter lim="800000"/>
            <a:headEnd/>
            <a:tailEnd/>
          </a:ln>
        </p:spPr>
        <p:txBody>
          <a:bodyPr wrap="none">
            <a:prstTxWarp prst="textNoShape">
              <a:avLst/>
            </a:prstTxWarp>
            <a:spAutoFit/>
          </a:bodyPr>
          <a:lstStyle/>
          <a:p>
            <a:pPr algn="ctr"/>
            <a:r>
              <a:rPr lang="en-US"/>
              <a:t>Accelerometers</a:t>
            </a:r>
          </a:p>
        </p:txBody>
      </p:sp>
      <p:pic>
        <p:nvPicPr>
          <p:cNvPr id="11" name="Picture 19"/>
          <p:cNvPicPr>
            <a:picLocks noChangeAspect="1" noChangeArrowheads="1"/>
          </p:cNvPicPr>
          <p:nvPr/>
        </p:nvPicPr>
        <p:blipFill>
          <a:blip r:embed="rId5">
            <a:clrChange>
              <a:clrFrom>
                <a:srgbClr val="FFFFFF"/>
              </a:clrFrom>
              <a:clrTo>
                <a:srgbClr val="FFFFFF">
                  <a:alpha val="0"/>
                </a:srgbClr>
              </a:clrTo>
            </a:clrChange>
          </a:blip>
          <a:srcRect t="14394" b="9848"/>
          <a:stretch>
            <a:fillRect/>
          </a:stretch>
        </p:blipFill>
        <p:spPr bwMode="auto">
          <a:xfrm>
            <a:off x="4876800" y="4339152"/>
            <a:ext cx="1676400" cy="1270000"/>
          </a:xfrm>
          <a:prstGeom prst="roundRect">
            <a:avLst/>
          </a:prstGeom>
          <a:noFill/>
          <a:ln w="9525">
            <a:noFill/>
            <a:miter lim="800000"/>
            <a:headEnd/>
            <a:tailEnd/>
          </a:ln>
        </p:spPr>
      </p:pic>
      <p:sp>
        <p:nvSpPr>
          <p:cNvPr id="12" name="Text Box 20"/>
          <p:cNvSpPr txBox="1">
            <a:spLocks noChangeArrowheads="1"/>
          </p:cNvSpPr>
          <p:nvPr/>
        </p:nvSpPr>
        <p:spPr bwMode="auto">
          <a:xfrm>
            <a:off x="4842931" y="5636140"/>
            <a:ext cx="1833563" cy="366712"/>
          </a:xfrm>
          <a:prstGeom prst="rect">
            <a:avLst/>
          </a:prstGeom>
          <a:noFill/>
          <a:ln w="9525">
            <a:noFill/>
            <a:miter lim="800000"/>
            <a:headEnd/>
            <a:tailEnd/>
          </a:ln>
        </p:spPr>
        <p:txBody>
          <a:bodyPr wrap="none">
            <a:prstTxWarp prst="textNoShape">
              <a:avLst/>
            </a:prstTxWarp>
            <a:spAutoFit/>
          </a:bodyPr>
          <a:lstStyle/>
          <a:p>
            <a:pPr algn="ctr"/>
            <a:r>
              <a:rPr lang="en-US" dirty="0"/>
              <a:t>Phototransistors</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en-US" sz="3600" dirty="0" smtClean="0">
                <a:solidFill>
                  <a:srgbClr val="FFFFCC"/>
                </a:solidFill>
              </a:rPr>
              <a:t>Representation Matters</a:t>
            </a:r>
          </a:p>
        </p:txBody>
      </p:sp>
      <p:pic>
        <p:nvPicPr>
          <p:cNvPr id="15363" name="Picture 3" descr="wave-only.png"/>
          <p:cNvPicPr>
            <a:picLocks noChangeAspect="1"/>
          </p:cNvPicPr>
          <p:nvPr/>
        </p:nvPicPr>
        <p:blipFill>
          <a:blip r:embed="rId3">
            <a:clrChange>
              <a:clrFrom>
                <a:srgbClr val="262626"/>
              </a:clrFrom>
              <a:clrTo>
                <a:srgbClr val="262626">
                  <a:alpha val="0"/>
                </a:srgbClr>
              </a:clrTo>
            </a:clrChange>
          </a:blip>
          <a:srcRect r="40549"/>
          <a:stretch>
            <a:fillRect/>
          </a:stretch>
        </p:blipFill>
        <p:spPr bwMode="auto">
          <a:xfrm>
            <a:off x="304804" y="1956778"/>
            <a:ext cx="2404533" cy="3055485"/>
          </a:xfrm>
          <a:prstGeom prst="rect">
            <a:avLst/>
          </a:prstGeom>
          <a:noFill/>
          <a:ln w="9525">
            <a:noFill/>
            <a:miter lim="800000"/>
            <a:headEnd/>
            <a:tailEnd/>
          </a:ln>
        </p:spPr>
      </p:pic>
      <p:sp>
        <p:nvSpPr>
          <p:cNvPr id="15364" name="TextBox 4"/>
          <p:cNvSpPr txBox="1">
            <a:spLocks noChangeArrowheads="1"/>
          </p:cNvSpPr>
          <p:nvPr/>
        </p:nvSpPr>
        <p:spPr bwMode="auto">
          <a:xfrm>
            <a:off x="6139851" y="2201329"/>
            <a:ext cx="3393608" cy="2308325"/>
          </a:xfrm>
          <a:prstGeom prst="rect">
            <a:avLst/>
          </a:prstGeom>
          <a:noFill/>
          <a:ln w="9525">
            <a:noFill/>
            <a:miter lim="800000"/>
            <a:headEnd/>
            <a:tailEnd/>
          </a:ln>
        </p:spPr>
        <p:txBody>
          <a:bodyPr wrap="none">
            <a:spAutoFit/>
          </a:bodyPr>
          <a:lstStyle/>
          <a:p>
            <a:r>
              <a:rPr lang="en-US" sz="900" dirty="0">
                <a:latin typeface="Courier New" pitchFamily="49" charset="0"/>
                <a:cs typeface="Courier New" pitchFamily="49" charset="0"/>
              </a:rPr>
              <a:t>//detect accelerometer peaks</a:t>
            </a:r>
          </a:p>
          <a:p>
            <a:endParaRPr lang="en-US" sz="900" dirty="0">
              <a:latin typeface="Courier New" pitchFamily="49" charset="0"/>
              <a:cs typeface="Courier New" pitchFamily="49" charset="0"/>
            </a:endParaRPr>
          </a:p>
          <a:p>
            <a:r>
              <a:rPr lang="en-US" sz="900" dirty="0">
                <a:latin typeface="Courier New" pitchFamily="49" charset="0"/>
                <a:cs typeface="Courier New" pitchFamily="49" charset="0"/>
              </a:rPr>
              <a:t>//read data sample</a:t>
            </a:r>
          </a:p>
          <a:p>
            <a:r>
              <a:rPr lang="en-US" sz="900" dirty="0" err="1">
                <a:latin typeface="Courier New" pitchFamily="49" charset="0"/>
                <a:cs typeface="Courier New" pitchFamily="49" charset="0"/>
              </a:rPr>
              <a:t>xVal[t</a:t>
            </a:r>
            <a:r>
              <a:rPr lang="en-US" sz="900" dirty="0">
                <a:latin typeface="Courier New" pitchFamily="49" charset="0"/>
                <a:cs typeface="Courier New" pitchFamily="49" charset="0"/>
              </a:rPr>
              <a:t>++]=readA2DValue(xPin);</a:t>
            </a:r>
          </a:p>
          <a:p>
            <a:endParaRPr lang="en-US" sz="900" dirty="0">
              <a:latin typeface="Courier New" pitchFamily="49" charset="0"/>
              <a:cs typeface="Courier New" pitchFamily="49" charset="0"/>
            </a:endParaRPr>
          </a:p>
          <a:p>
            <a:r>
              <a:rPr lang="en-US" sz="900" dirty="0">
                <a:latin typeface="Courier New" pitchFamily="49" charset="0"/>
                <a:cs typeface="Courier New" pitchFamily="49" charset="0"/>
              </a:rPr>
              <a:t>//look for changes in derivative </a:t>
            </a:r>
          </a:p>
          <a:p>
            <a:r>
              <a:rPr lang="en-US" sz="900" dirty="0">
                <a:latin typeface="Courier New" pitchFamily="49" charset="0"/>
                <a:cs typeface="Courier New" pitchFamily="49" charset="0"/>
              </a:rPr>
              <a:t>if(((xVal[t]-xVal[t-1]) &gt;= 0 </a:t>
            </a:r>
          </a:p>
          <a:p>
            <a:r>
              <a:rPr lang="en-US" sz="900" dirty="0">
                <a:latin typeface="Courier New" pitchFamily="49" charset="0"/>
                <a:cs typeface="Courier New" pitchFamily="49" charset="0"/>
              </a:rPr>
              <a:t>	&amp;&amp; (xVal[t-1]-xVal[t-2]) &lt; 0) ||</a:t>
            </a:r>
          </a:p>
          <a:p>
            <a:r>
              <a:rPr lang="en-US" sz="900" dirty="0">
                <a:latin typeface="Courier New" pitchFamily="49" charset="0"/>
                <a:cs typeface="Courier New" pitchFamily="49" charset="0"/>
              </a:rPr>
              <a:t>   (((xVal[t]-xVal[t-1]) &lt; 0 </a:t>
            </a:r>
          </a:p>
          <a:p>
            <a:r>
              <a:rPr lang="en-US" sz="900" dirty="0">
                <a:latin typeface="Courier New" pitchFamily="49" charset="0"/>
                <a:cs typeface="Courier New" pitchFamily="49" charset="0"/>
              </a:rPr>
              <a:t>	&amp;&amp; (xVal[t-1]-xVal[t-2]) &gt;= 0)) {</a:t>
            </a:r>
          </a:p>
          <a:p>
            <a:r>
              <a:rPr lang="en-US" sz="900" dirty="0">
                <a:latin typeface="Courier New" pitchFamily="49" charset="0"/>
                <a:cs typeface="Courier New" pitchFamily="49" charset="0"/>
              </a:rPr>
              <a:t>  //peak detected</a:t>
            </a:r>
          </a:p>
          <a:p>
            <a:r>
              <a:rPr lang="en-US" sz="900" dirty="0">
                <a:latin typeface="Courier New" pitchFamily="49" charset="0"/>
                <a:cs typeface="Courier New" pitchFamily="49" charset="0"/>
              </a:rPr>
              <a:t>  //send message</a:t>
            </a:r>
          </a:p>
          <a:p>
            <a:r>
              <a:rPr lang="en-US" sz="900" dirty="0">
                <a:latin typeface="Courier New" pitchFamily="49" charset="0"/>
                <a:cs typeface="Courier New" pitchFamily="49" charset="0"/>
              </a:rPr>
              <a:t>  oscSendMessageInt("/x/peak",1);</a:t>
            </a:r>
          </a:p>
          <a:p>
            <a:r>
              <a:rPr lang="en-US" sz="900" dirty="0">
                <a:latin typeface="Courier New" pitchFamily="49" charset="0"/>
                <a:cs typeface="Courier New" pitchFamily="49" charset="0"/>
              </a:rPr>
              <a:t>} else {</a:t>
            </a:r>
          </a:p>
          <a:p>
            <a:r>
              <a:rPr lang="en-US" sz="900" dirty="0">
                <a:latin typeface="Courier New" pitchFamily="49" charset="0"/>
                <a:cs typeface="Courier New" pitchFamily="49" charset="0"/>
              </a:rPr>
              <a:t> //no peak</a:t>
            </a:r>
          </a:p>
          <a:p>
            <a:r>
              <a:rPr lang="en-US" sz="900" dirty="0">
                <a:latin typeface="Courier New" pitchFamily="49" charset="0"/>
                <a:cs typeface="Courier New" pitchFamily="49" charset="0"/>
              </a:rPr>
              <a:t>} </a:t>
            </a:r>
          </a:p>
        </p:txBody>
      </p:sp>
      <p:sp>
        <p:nvSpPr>
          <p:cNvPr id="6" name="Rectangle 5"/>
          <p:cNvSpPr/>
          <p:nvPr/>
        </p:nvSpPr>
        <p:spPr bwMode="auto">
          <a:xfrm>
            <a:off x="3327396" y="2548462"/>
            <a:ext cx="2108200" cy="618066"/>
          </a:xfrm>
          <a:prstGeom prst="rect">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366" name="TextBox 6"/>
          <p:cNvSpPr txBox="1">
            <a:spLocks noChangeArrowheads="1"/>
          </p:cNvSpPr>
          <p:nvPr/>
        </p:nvSpPr>
        <p:spPr bwMode="auto">
          <a:xfrm>
            <a:off x="3251196" y="1955796"/>
            <a:ext cx="2306638" cy="369888"/>
          </a:xfrm>
          <a:prstGeom prst="rect">
            <a:avLst/>
          </a:prstGeom>
          <a:noFill/>
          <a:ln w="9525">
            <a:noFill/>
            <a:miter lim="800000"/>
            <a:headEnd/>
            <a:tailEnd/>
          </a:ln>
        </p:spPr>
        <p:txBody>
          <a:bodyPr wrap="none">
            <a:spAutoFit/>
          </a:bodyPr>
          <a:lstStyle/>
          <a:p>
            <a:r>
              <a:rPr lang="en-US" dirty="0">
                <a:solidFill>
                  <a:srgbClr val="FFFFFF"/>
                </a:solidFill>
              </a:rPr>
              <a:t>Accelerometer X axis</a:t>
            </a:r>
          </a:p>
        </p:txBody>
      </p:sp>
      <p:sp>
        <p:nvSpPr>
          <p:cNvPr id="15367" name="Freeform 7"/>
          <p:cNvSpPr>
            <a:spLocks noChangeArrowheads="1"/>
          </p:cNvSpPr>
          <p:nvPr/>
        </p:nvSpPr>
        <p:spPr bwMode="auto">
          <a:xfrm>
            <a:off x="3322634" y="2651650"/>
            <a:ext cx="2108200" cy="376634"/>
          </a:xfrm>
          <a:custGeom>
            <a:avLst/>
            <a:gdLst>
              <a:gd name="T0" fmla="*/ 0 w 3048000"/>
              <a:gd name="T1" fmla="*/ 189406 h 371642"/>
              <a:gd name="T2" fmla="*/ 288758 w 3048000"/>
              <a:gd name="T3" fmla="*/ 29345 h 371642"/>
              <a:gd name="T4" fmla="*/ 529390 w 3048000"/>
              <a:gd name="T5" fmla="*/ 285443 h 371642"/>
              <a:gd name="T6" fmla="*/ 1187116 w 3048000"/>
              <a:gd name="T7" fmla="*/ 45352 h 371642"/>
              <a:gd name="T8" fmla="*/ 1299411 w 3048000"/>
              <a:gd name="T9" fmla="*/ 365473 h 371642"/>
              <a:gd name="T10" fmla="*/ 1475874 w 3048000"/>
              <a:gd name="T11" fmla="*/ 13338 h 371642"/>
              <a:gd name="T12" fmla="*/ 1652337 w 3048000"/>
              <a:gd name="T13" fmla="*/ 285443 h 371642"/>
              <a:gd name="T14" fmla="*/ 1684422 w 3048000"/>
              <a:gd name="T15" fmla="*/ 221416 h 371642"/>
              <a:gd name="T16" fmla="*/ 1941095 w 3048000"/>
              <a:gd name="T17" fmla="*/ 13338 h 371642"/>
              <a:gd name="T18" fmla="*/ 2454442 w 3048000"/>
              <a:gd name="T19" fmla="*/ 285443 h 371642"/>
              <a:gd name="T20" fmla="*/ 2759242 w 3048000"/>
              <a:gd name="T21" fmla="*/ 109376 h 371642"/>
              <a:gd name="T22" fmla="*/ 3048000 w 3048000"/>
              <a:gd name="T23" fmla="*/ 125383 h 3716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48000"/>
              <a:gd name="T37" fmla="*/ 0 h 371642"/>
              <a:gd name="T38" fmla="*/ 3048000 w 3048000"/>
              <a:gd name="T39" fmla="*/ 371642 h 3716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48000" h="371642">
                <a:moveTo>
                  <a:pt x="0" y="189831"/>
                </a:moveTo>
                <a:cubicBezTo>
                  <a:pt x="100263" y="101599"/>
                  <a:pt x="200526" y="13368"/>
                  <a:pt x="288758" y="29410"/>
                </a:cubicBezTo>
                <a:cubicBezTo>
                  <a:pt x="376990" y="45452"/>
                  <a:pt x="379664" y="283410"/>
                  <a:pt x="529390" y="286084"/>
                </a:cubicBezTo>
                <a:cubicBezTo>
                  <a:pt x="679116" y="288758"/>
                  <a:pt x="1058779" y="32084"/>
                  <a:pt x="1187116" y="45452"/>
                </a:cubicBezTo>
                <a:cubicBezTo>
                  <a:pt x="1315453" y="58821"/>
                  <a:pt x="1251285" y="371642"/>
                  <a:pt x="1299411" y="366295"/>
                </a:cubicBezTo>
                <a:cubicBezTo>
                  <a:pt x="1347537" y="360948"/>
                  <a:pt x="1417053" y="26736"/>
                  <a:pt x="1475874" y="13368"/>
                </a:cubicBezTo>
                <a:cubicBezTo>
                  <a:pt x="1534695" y="0"/>
                  <a:pt x="1617579" y="251326"/>
                  <a:pt x="1652337" y="286084"/>
                </a:cubicBezTo>
                <a:cubicBezTo>
                  <a:pt x="1687095" y="320842"/>
                  <a:pt x="1636296" y="267369"/>
                  <a:pt x="1684422" y="221916"/>
                </a:cubicBezTo>
                <a:cubicBezTo>
                  <a:pt x="1732548" y="176463"/>
                  <a:pt x="1812758" y="2673"/>
                  <a:pt x="1941095" y="13368"/>
                </a:cubicBezTo>
                <a:cubicBezTo>
                  <a:pt x="2069432" y="24063"/>
                  <a:pt x="2318085" y="270042"/>
                  <a:pt x="2454443" y="286084"/>
                </a:cubicBezTo>
                <a:cubicBezTo>
                  <a:pt x="2590801" y="302126"/>
                  <a:pt x="2660317" y="136358"/>
                  <a:pt x="2759243" y="109621"/>
                </a:cubicBezTo>
                <a:cubicBezTo>
                  <a:pt x="2858169" y="82884"/>
                  <a:pt x="3013242" y="122989"/>
                  <a:pt x="3048000" y="125663"/>
                </a:cubicBezTo>
              </a:path>
            </a:pathLst>
          </a:custGeom>
          <a:noFill/>
          <a:ln w="9525" algn="ctr">
            <a:solidFill>
              <a:schemeClr val="tx1"/>
            </a:solidFill>
            <a:round/>
            <a:headEnd/>
            <a:tailEnd/>
          </a:ln>
        </p:spPr>
        <p:txBody>
          <a:bodyPr/>
          <a:lstStyle/>
          <a:p>
            <a:endParaRPr lang="en-US"/>
          </a:p>
        </p:txBody>
      </p:sp>
      <p:sp>
        <p:nvSpPr>
          <p:cNvPr id="15369" name="TextBox 9"/>
          <p:cNvSpPr txBox="1">
            <a:spLocks noChangeArrowheads="1"/>
          </p:cNvSpPr>
          <p:nvPr/>
        </p:nvSpPr>
        <p:spPr bwMode="auto">
          <a:xfrm>
            <a:off x="3251197" y="3386662"/>
            <a:ext cx="2311400" cy="369888"/>
          </a:xfrm>
          <a:prstGeom prst="rect">
            <a:avLst/>
          </a:prstGeom>
          <a:noFill/>
          <a:ln w="9525">
            <a:noFill/>
            <a:miter lim="800000"/>
            <a:headEnd/>
            <a:tailEnd/>
          </a:ln>
        </p:spPr>
        <p:txBody>
          <a:bodyPr wrap="none">
            <a:spAutoFit/>
          </a:bodyPr>
          <a:lstStyle/>
          <a:p>
            <a:r>
              <a:rPr lang="en-US" dirty="0">
                <a:solidFill>
                  <a:srgbClr val="FFFFFF"/>
                </a:solidFill>
              </a:rPr>
              <a:t>Accelerometer Y axis</a:t>
            </a:r>
          </a:p>
        </p:txBody>
      </p:sp>
      <p:sp>
        <p:nvSpPr>
          <p:cNvPr id="15370" name="Freeform 11"/>
          <p:cNvSpPr>
            <a:spLocks noChangeArrowheads="1"/>
          </p:cNvSpPr>
          <p:nvPr/>
        </p:nvSpPr>
        <p:spPr bwMode="auto">
          <a:xfrm>
            <a:off x="3457572" y="4037013"/>
            <a:ext cx="2019031" cy="435680"/>
          </a:xfrm>
          <a:custGeom>
            <a:avLst/>
            <a:gdLst>
              <a:gd name="T0" fmla="*/ 0 w 3203073"/>
              <a:gd name="T1" fmla="*/ 216515 h 411746"/>
              <a:gd name="T2" fmla="*/ 160151 w 3203073"/>
              <a:gd name="T3" fmla="*/ 135321 h 411746"/>
              <a:gd name="T4" fmla="*/ 336314 w 3203073"/>
              <a:gd name="T5" fmla="*/ 167798 h 411746"/>
              <a:gd name="T6" fmla="*/ 496465 w 3203073"/>
              <a:gd name="T7" fmla="*/ 248992 h 411746"/>
              <a:gd name="T8" fmla="*/ 640599 w 3203073"/>
              <a:gd name="T9" fmla="*/ 200276 h 411746"/>
              <a:gd name="T10" fmla="*/ 800750 w 3203073"/>
              <a:gd name="T11" fmla="*/ 151560 h 411746"/>
              <a:gd name="T12" fmla="*/ 1089019 w 3203073"/>
              <a:gd name="T13" fmla="*/ 232753 h 411746"/>
              <a:gd name="T14" fmla="*/ 1233155 w 3203073"/>
              <a:gd name="T15" fmla="*/ 281469 h 411746"/>
              <a:gd name="T16" fmla="*/ 1393304 w 3203073"/>
              <a:gd name="T17" fmla="*/ 248992 h 411746"/>
              <a:gd name="T18" fmla="*/ 1521424 w 3203073"/>
              <a:gd name="T19" fmla="*/ 378901 h 411746"/>
              <a:gd name="T20" fmla="*/ 1665559 w 3203073"/>
              <a:gd name="T21" fmla="*/ 21651 h 411746"/>
              <a:gd name="T22" fmla="*/ 1809693 w 3203073"/>
              <a:gd name="T23" fmla="*/ 411378 h 411746"/>
              <a:gd name="T24" fmla="*/ 1905783 w 3203073"/>
              <a:gd name="T25" fmla="*/ 5412 h 411746"/>
              <a:gd name="T26" fmla="*/ 2097960 w 3203073"/>
              <a:gd name="T27" fmla="*/ 378901 h 411746"/>
              <a:gd name="T28" fmla="*/ 2178037 w 3203073"/>
              <a:gd name="T29" fmla="*/ 37889 h 411746"/>
              <a:gd name="T30" fmla="*/ 2274126 w 3203073"/>
              <a:gd name="T31" fmla="*/ 248992 h 411746"/>
              <a:gd name="T32" fmla="*/ 2402245 w 3203073"/>
              <a:gd name="T33" fmla="*/ 167798 h 411746"/>
              <a:gd name="T34" fmla="*/ 2514351 w 3203073"/>
              <a:gd name="T35" fmla="*/ 200276 h 411746"/>
              <a:gd name="T36" fmla="*/ 2834648 w 3203073"/>
              <a:gd name="T37" fmla="*/ 184037 h 411746"/>
              <a:gd name="T38" fmla="*/ 3010813 w 3203073"/>
              <a:gd name="T39" fmla="*/ 184037 h 4117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03073"/>
              <a:gd name="T61" fmla="*/ 0 h 411746"/>
              <a:gd name="T62" fmla="*/ 3203073 w 3203073"/>
              <a:gd name="T63" fmla="*/ 411746 h 4117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03073" h="411746">
                <a:moveTo>
                  <a:pt x="0" y="213894"/>
                </a:moveTo>
                <a:cubicBezTo>
                  <a:pt x="52137" y="177799"/>
                  <a:pt x="104274" y="141704"/>
                  <a:pt x="160421" y="133683"/>
                </a:cubicBezTo>
                <a:cubicBezTo>
                  <a:pt x="216568" y="125662"/>
                  <a:pt x="280737" y="147052"/>
                  <a:pt x="336884" y="165768"/>
                </a:cubicBezTo>
                <a:cubicBezTo>
                  <a:pt x="393031" y="184484"/>
                  <a:pt x="446505" y="240631"/>
                  <a:pt x="497305" y="245978"/>
                </a:cubicBezTo>
                <a:cubicBezTo>
                  <a:pt x="548105" y="251325"/>
                  <a:pt x="590884" y="213894"/>
                  <a:pt x="641684" y="197852"/>
                </a:cubicBezTo>
                <a:cubicBezTo>
                  <a:pt x="692484" y="181810"/>
                  <a:pt x="727242" y="144378"/>
                  <a:pt x="802105" y="149725"/>
                </a:cubicBezTo>
                <a:cubicBezTo>
                  <a:pt x="876968" y="155072"/>
                  <a:pt x="1018674" y="208547"/>
                  <a:pt x="1090863" y="229936"/>
                </a:cubicBezTo>
                <a:cubicBezTo>
                  <a:pt x="1163052" y="251325"/>
                  <a:pt x="1184442" y="275388"/>
                  <a:pt x="1235242" y="278062"/>
                </a:cubicBezTo>
                <a:cubicBezTo>
                  <a:pt x="1286042" y="280736"/>
                  <a:pt x="1347537" y="229936"/>
                  <a:pt x="1395663" y="245978"/>
                </a:cubicBezTo>
                <a:cubicBezTo>
                  <a:pt x="1443789" y="262020"/>
                  <a:pt x="1478547" y="411746"/>
                  <a:pt x="1524000" y="374315"/>
                </a:cubicBezTo>
                <a:cubicBezTo>
                  <a:pt x="1569453" y="336884"/>
                  <a:pt x="1620253" y="16042"/>
                  <a:pt x="1668379" y="21389"/>
                </a:cubicBezTo>
                <a:cubicBezTo>
                  <a:pt x="1716505" y="26736"/>
                  <a:pt x="1772653" y="409073"/>
                  <a:pt x="1812758" y="406399"/>
                </a:cubicBezTo>
                <a:cubicBezTo>
                  <a:pt x="1852863" y="403725"/>
                  <a:pt x="1860884" y="10694"/>
                  <a:pt x="1909010" y="5347"/>
                </a:cubicBezTo>
                <a:cubicBezTo>
                  <a:pt x="1957136" y="0"/>
                  <a:pt x="2056062" y="368968"/>
                  <a:pt x="2101515" y="374315"/>
                </a:cubicBezTo>
                <a:cubicBezTo>
                  <a:pt x="2146968" y="379662"/>
                  <a:pt x="2152315" y="58821"/>
                  <a:pt x="2181726" y="37431"/>
                </a:cubicBezTo>
                <a:cubicBezTo>
                  <a:pt x="2211137" y="16042"/>
                  <a:pt x="2240548" y="224589"/>
                  <a:pt x="2277979" y="245978"/>
                </a:cubicBezTo>
                <a:cubicBezTo>
                  <a:pt x="2315410" y="267367"/>
                  <a:pt x="2366210" y="173789"/>
                  <a:pt x="2406315" y="165768"/>
                </a:cubicBezTo>
                <a:cubicBezTo>
                  <a:pt x="2446420" y="157747"/>
                  <a:pt x="2446421" y="195178"/>
                  <a:pt x="2518610" y="197852"/>
                </a:cubicBezTo>
                <a:cubicBezTo>
                  <a:pt x="2590799" y="200526"/>
                  <a:pt x="2756568" y="184484"/>
                  <a:pt x="2839452" y="181810"/>
                </a:cubicBezTo>
                <a:cubicBezTo>
                  <a:pt x="2922336" y="179136"/>
                  <a:pt x="3203073" y="80210"/>
                  <a:pt x="3015915" y="181810"/>
                </a:cubicBezTo>
              </a:path>
            </a:pathLst>
          </a:custGeom>
          <a:noFill/>
          <a:ln w="9525" algn="ctr">
            <a:solidFill>
              <a:schemeClr val="tx1"/>
            </a:solidFill>
            <a:round/>
            <a:headEnd/>
            <a:tailEnd/>
          </a:ln>
        </p:spPr>
        <p:txBody>
          <a:bodyPr/>
          <a:lstStyle/>
          <a:p>
            <a:endParaRPr lang="en-US"/>
          </a:p>
        </p:txBody>
      </p:sp>
      <p:sp>
        <p:nvSpPr>
          <p:cNvPr id="13" name="Rectangle 12"/>
          <p:cNvSpPr/>
          <p:nvPr/>
        </p:nvSpPr>
        <p:spPr bwMode="auto">
          <a:xfrm>
            <a:off x="3327396" y="3920066"/>
            <a:ext cx="2108200" cy="618066"/>
          </a:xfrm>
          <a:prstGeom prst="rect">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15" name="Straight Connector 14"/>
          <p:cNvCxnSpPr/>
          <p:nvPr/>
        </p:nvCxnSpPr>
        <p:spPr>
          <a:xfrm rot="5400000">
            <a:off x="1380064" y="3395128"/>
            <a:ext cx="3132667"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rot="5400000">
            <a:off x="4258734" y="3310461"/>
            <a:ext cx="3132667" cy="1588"/>
          </a:xfrm>
          <a:prstGeom prst="line">
            <a:avLst/>
          </a:prstGeom>
        </p:spPr>
        <p:style>
          <a:lnRef idx="2">
            <a:schemeClr val="accent2"/>
          </a:lnRef>
          <a:fillRef idx="0">
            <a:schemeClr val="accent2"/>
          </a:fillRef>
          <a:effectRef idx="1">
            <a:schemeClr val="accent2"/>
          </a:effectRef>
          <a:fontRef idx="minor">
            <a:schemeClr val="tx1"/>
          </a:fontRef>
        </p:style>
      </p:cxnSp>
      <p:sp>
        <p:nvSpPr>
          <p:cNvPr id="14" name="Slide Number Placeholder 13"/>
          <p:cNvSpPr>
            <a:spLocks noGrp="1"/>
          </p:cNvSpPr>
          <p:nvPr>
            <p:ph type="sldNum" sz="quarter" idx="4"/>
          </p:nvPr>
        </p:nvSpPr>
        <p:spPr/>
        <p:txBody>
          <a:bodyPr/>
          <a:lstStyle/>
          <a:p>
            <a:fld id="{B3EFDD30-2D92-BE4F-850C-B7FCC548490E}" type="slidenum">
              <a:rPr lang="en-US" smtClean="0"/>
              <a:pPr/>
              <a:t>25</a:t>
            </a:fld>
            <a:endParaRPr lang="en-US"/>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Bridging HCI and Machine Learning</a:t>
            </a:r>
            <a:endParaRPr lang="en-US" sz="4000" dirty="0"/>
          </a:p>
        </p:txBody>
      </p:sp>
      <p:sp>
        <p:nvSpPr>
          <p:cNvPr id="4" name="Content Placeholder 3"/>
          <p:cNvSpPr>
            <a:spLocks noGrp="1"/>
          </p:cNvSpPr>
          <p:nvPr>
            <p:ph idx="1"/>
          </p:nvPr>
        </p:nvSpPr>
        <p:spPr>
          <a:xfrm>
            <a:off x="838200" y="2159000"/>
            <a:ext cx="8007350" cy="4241800"/>
          </a:xfrm>
        </p:spPr>
        <p:txBody>
          <a:bodyPr/>
          <a:lstStyle/>
          <a:p>
            <a:r>
              <a:rPr lang="en-US" sz="2800" dirty="0" smtClean="0"/>
              <a:t>ML algorithms enable demonstration-based authoring.</a:t>
            </a:r>
          </a:p>
          <a:p>
            <a:r>
              <a:rPr lang="en-US" sz="2800" dirty="0" smtClean="0"/>
              <a:t>HCI: What are appropriate interaction techniques that make real-time demonstration and testing feasible for designers?</a:t>
            </a:r>
          </a:p>
          <a:p>
            <a:r>
              <a:rPr lang="en-US" sz="2800" b="1" dirty="0" smtClean="0"/>
              <a:t>Insight</a:t>
            </a:r>
            <a:r>
              <a:rPr lang="en-US" sz="2800" dirty="0" smtClean="0"/>
              <a:t>: Combine recognition and direct manipulation to leverage the designer’s knowledge</a:t>
            </a:r>
            <a:endParaRPr lang="en-US" sz="280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26</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1"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2"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Authoring by Demonstration</a:t>
            </a:r>
            <a:endParaRPr lang="en-US" altLang="ko-KR" sz="4400" dirty="0">
              <a:solidFill>
                <a:srgbClr val="FFFFCC"/>
              </a:solidFill>
              <a:ea typeface="굴림" pitchFamily="34" charset="-127"/>
            </a:endParaRPr>
          </a:p>
        </p:txBody>
      </p:sp>
      <p:sp>
        <p:nvSpPr>
          <p:cNvPr id="10"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pic>
        <p:nvPicPr>
          <p:cNvPr id="9" name="exemplar-walkthrough-2009.mov">
            <a:hlinkClick r:id="" action="ppaction://media"/>
          </p:cNvPr>
          <p:cNvPicPr/>
          <p:nvPr>
            <a:videoFile r:link="rId1"/>
          </p:nvPr>
        </p:nvPicPr>
        <p:blipFill>
          <a:blip r:embed="rId4"/>
          <a:stretch>
            <a:fillRect/>
          </a:stretch>
        </p:blipFill>
        <p:spPr>
          <a:xfrm>
            <a:off x="0" y="1073150"/>
            <a:ext cx="9144000" cy="5143500"/>
          </a:xfrm>
          <a:prstGeom prst="rect">
            <a:avLst/>
          </a:prstGeom>
        </p:spPr>
      </p:pic>
      <p:sp>
        <p:nvSpPr>
          <p:cNvPr id="11" name="Slide Number Placeholder 10"/>
          <p:cNvSpPr>
            <a:spLocks noGrp="1"/>
          </p:cNvSpPr>
          <p:nvPr>
            <p:ph type="sldNum" sz="quarter" idx="4"/>
          </p:nvPr>
        </p:nvSpPr>
        <p:spPr/>
        <p:txBody>
          <a:bodyPr/>
          <a:lstStyle/>
          <a:p>
            <a:fld id="{B3EFDD30-2D92-BE4F-850C-B7FCC548490E}" type="slidenum">
              <a:rPr lang="en-US" smtClean="0"/>
              <a:pPr/>
              <a:t>27</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Generalization: Thresholds</a:t>
            </a:r>
            <a:endParaRPr lang="en-US"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28</a:t>
            </a:fld>
            <a:endParaRPr lang="en-US"/>
          </a:p>
        </p:txBody>
      </p:sp>
      <p:pic>
        <p:nvPicPr>
          <p:cNvPr id="5" name="exemplar-thresholds-with-overlays-a.mov">
            <a:hlinkClick r:id="" action="ppaction://media"/>
          </p:cNvPr>
          <p:cNvPicPr/>
          <p:nvPr>
            <a:videoFile r:link="rId1"/>
          </p:nvPr>
        </p:nvPicPr>
        <p:blipFill>
          <a:blip r:embed="rId4"/>
          <a:stretch>
            <a:fillRect/>
          </a:stretch>
        </p:blipFill>
        <p:spPr>
          <a:xfrm>
            <a:off x="0" y="13017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Generalization: Thresholds</a:t>
            </a:r>
            <a:endParaRPr lang="en-US"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29</a:t>
            </a:fld>
            <a:endParaRPr lang="en-US"/>
          </a:p>
        </p:txBody>
      </p:sp>
      <p:pic>
        <p:nvPicPr>
          <p:cNvPr id="6" name="exemplar-thresholds-with-overlays-b.mov">
            <a:hlinkClick r:id="" action="ppaction://media"/>
          </p:cNvPr>
          <p:cNvPicPr/>
          <p:nvPr>
            <a:videoFile r:link="rId1"/>
          </p:nvPr>
        </p:nvPicPr>
        <p:blipFill>
          <a:blip r:embed="rId4"/>
          <a:stretch>
            <a:fillRect/>
          </a:stretch>
        </p:blipFill>
        <p:spPr>
          <a:xfrm>
            <a:off x="0" y="13081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8366"/>
            <a:ext cx="8385175" cy="1022350"/>
          </a:xfrm>
        </p:spPr>
        <p:txBody>
          <a:bodyPr/>
          <a:lstStyle/>
          <a:p>
            <a:r>
              <a:rPr lang="en-US" sz="4000" b="0" dirty="0" smtClean="0"/>
              <a:t>Prototypes enable </a:t>
            </a:r>
            <a:r>
              <a:rPr lang="en-US" sz="4000" dirty="0" smtClean="0"/>
              <a:t>exploration</a:t>
            </a:r>
            <a:r>
              <a:rPr lang="en-US" sz="4000" b="0" dirty="0" smtClean="0"/>
              <a:t> and </a:t>
            </a:r>
            <a:r>
              <a:rPr lang="en-US" sz="4000" dirty="0" smtClean="0"/>
              <a:t>iteration </a:t>
            </a:r>
            <a:r>
              <a:rPr lang="en-US" sz="4000" b="0" dirty="0" smtClean="0"/>
              <a:t>around concrete artifacts.</a:t>
            </a:r>
            <a:endParaRPr lang="en-US" sz="4000" b="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3</a:t>
            </a:fld>
            <a:endParaRPr lang="en-US"/>
          </a:p>
        </p:txBody>
      </p:sp>
      <p:sp>
        <p:nvSpPr>
          <p:cNvPr id="4" name="TextBox 3"/>
          <p:cNvSpPr txBox="1"/>
          <p:nvPr/>
        </p:nvSpPr>
        <p:spPr bwMode="auto">
          <a:xfrm>
            <a:off x="1148676" y="5198539"/>
            <a:ext cx="7045518" cy="1169551"/>
          </a:xfrm>
          <a:prstGeom prst="rect">
            <a:avLst/>
          </a:prstGeom>
          <a:noFill/>
          <a:ln w="9525">
            <a:noFill/>
            <a:miter lim="800000"/>
            <a:headEnd/>
            <a:tailEnd/>
          </a:ln>
          <a:effectLst/>
        </p:spPr>
        <p:txBody>
          <a:bodyPr wrap="none" rtlCol="0">
            <a:spAutoFit/>
          </a:bodyPr>
          <a:lstStyle/>
          <a:p>
            <a:pPr algn="r">
              <a:spcBef>
                <a:spcPct val="50000"/>
              </a:spcBef>
            </a:pPr>
            <a:r>
              <a:rPr lang="en-US" sz="1400" b="0" dirty="0" smtClean="0"/>
              <a:t>Lawson, How Designers Think, Architectural Press</a:t>
            </a:r>
            <a:br>
              <a:rPr lang="en-US" sz="1400" b="0" dirty="0" smtClean="0"/>
            </a:br>
            <a:r>
              <a:rPr lang="en-US" sz="1400" b="0" dirty="0" smtClean="0"/>
              <a:t>Cross, </a:t>
            </a:r>
            <a:r>
              <a:rPr lang="en-US" sz="1400" b="0" dirty="0" err="1" smtClean="0"/>
              <a:t>Designerly</a:t>
            </a:r>
            <a:r>
              <a:rPr lang="en-US" sz="1400" b="0" dirty="0" smtClean="0"/>
              <a:t> Ways of Knowing, Springer </a:t>
            </a:r>
            <a:br>
              <a:rPr lang="en-US" sz="1400" b="0" dirty="0" smtClean="0"/>
            </a:br>
            <a:r>
              <a:rPr lang="en-US" sz="1400" b="0" dirty="0" smtClean="0"/>
              <a:t>Schrage, Serious Play, HBS Press</a:t>
            </a:r>
            <a:br>
              <a:rPr lang="en-US" sz="1400" b="0" dirty="0" smtClean="0"/>
            </a:br>
            <a:r>
              <a:rPr lang="en-US" sz="1400" b="0" dirty="0" err="1" smtClean="0"/>
              <a:t>Moggridge</a:t>
            </a:r>
            <a:r>
              <a:rPr lang="en-US" sz="1400" b="0" dirty="0" smtClean="0"/>
              <a:t>, Designing Interactions, MIT Press</a:t>
            </a:r>
            <a:br>
              <a:rPr lang="en-US" sz="1400" b="0" dirty="0" smtClean="0"/>
            </a:br>
            <a:r>
              <a:rPr lang="en-US" sz="1400" b="0" dirty="0" smtClean="0"/>
              <a:t>Buxton, Sketching User Experiences, Morgan Kaufmann</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Generalization: Patterns</a:t>
            </a:r>
            <a:endParaRPr lang="en-US"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30</a:t>
            </a:fld>
            <a:endParaRPr lang="en-US"/>
          </a:p>
        </p:txBody>
      </p:sp>
      <p:pic>
        <p:nvPicPr>
          <p:cNvPr id="4" name="exemplar-pattern-reco-overlays.mov">
            <a:hlinkClick r:id="" action="ppaction://media"/>
          </p:cNvPr>
          <p:cNvPicPr/>
          <p:nvPr>
            <a:videoFile r:link="rId1"/>
          </p:nvPr>
        </p:nvPicPr>
        <p:blipFill>
          <a:blip r:embed="rId4"/>
          <a:stretch>
            <a:fillRect/>
          </a:stretch>
        </p:blipFill>
        <p:spPr>
          <a:xfrm>
            <a:off x="0" y="13271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ext Box 7"/>
          <p:cNvSpPr txBox="1">
            <a:spLocks noChangeArrowheads="1"/>
          </p:cNvSpPr>
          <p:nvPr/>
        </p:nvSpPr>
        <p:spPr bwMode="auto">
          <a:xfrm>
            <a:off x="6934200" y="6324600"/>
            <a:ext cx="1550936" cy="307777"/>
          </a:xfrm>
          <a:prstGeom prst="rect">
            <a:avLst/>
          </a:prstGeom>
          <a:noFill/>
          <a:ln w="9525">
            <a:noFill/>
            <a:miter lim="800000"/>
            <a:headEnd/>
            <a:tailEnd/>
          </a:ln>
        </p:spPr>
        <p:txBody>
          <a:bodyPr wrap="none">
            <a:spAutoFit/>
          </a:bodyPr>
          <a:lstStyle/>
          <a:p>
            <a:r>
              <a:rPr lang="en-US" sz="1400" b="0" dirty="0">
                <a:solidFill>
                  <a:srgbClr val="96BAE0"/>
                </a:solidFill>
              </a:rPr>
              <a:t>[</a:t>
            </a:r>
            <a:r>
              <a:rPr lang="en-US" sz="1400" b="0" dirty="0" err="1">
                <a:solidFill>
                  <a:srgbClr val="96BAE0"/>
                </a:solidFill>
              </a:rPr>
              <a:t>Sakoe</a:t>
            </a:r>
            <a:r>
              <a:rPr lang="en-US" sz="1400" b="0" dirty="0">
                <a:solidFill>
                  <a:srgbClr val="96BAE0"/>
                </a:solidFill>
              </a:rPr>
              <a:t>,</a:t>
            </a:r>
            <a:r>
              <a:rPr lang="en-US" sz="1400" b="0" dirty="0" smtClean="0">
                <a:solidFill>
                  <a:srgbClr val="96BAE0"/>
                </a:solidFill>
              </a:rPr>
              <a:t> Chiba</a:t>
            </a:r>
            <a:r>
              <a:rPr lang="en-US" sz="1400" b="0" dirty="0">
                <a:solidFill>
                  <a:srgbClr val="96BAE0"/>
                </a:solidFill>
              </a:rPr>
              <a:t>,</a:t>
            </a:r>
            <a:r>
              <a:rPr lang="en-US" sz="1400" b="0" dirty="0" smtClean="0">
                <a:solidFill>
                  <a:srgbClr val="96BAE0"/>
                </a:solidFill>
              </a:rPr>
              <a:t> ‘</a:t>
            </a:r>
            <a:r>
              <a:rPr lang="en-US" sz="1400" b="0" dirty="0">
                <a:solidFill>
                  <a:srgbClr val="96BAE0"/>
                </a:solidFill>
              </a:rPr>
              <a:t>78]</a:t>
            </a:r>
          </a:p>
        </p:txBody>
      </p:sp>
      <p:sp>
        <p:nvSpPr>
          <p:cNvPr id="35843" name="Rectangle 9"/>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chemeClr val="tx2"/>
                </a:solidFill>
                <a:ea typeface="굴림" pitchFamily="34" charset="-127"/>
              </a:rPr>
              <a:t>Dynamic Time </a:t>
            </a:r>
            <a:r>
              <a:rPr lang="en-US" altLang="ko-KR" sz="4400" dirty="0" smtClean="0">
                <a:solidFill>
                  <a:schemeClr val="tx2"/>
                </a:solidFill>
                <a:ea typeface="굴림" pitchFamily="34" charset="-127"/>
              </a:rPr>
              <a:t>Warping (DTW)</a:t>
            </a:r>
            <a:endParaRPr lang="en-US" altLang="ko-KR" sz="4400" dirty="0">
              <a:solidFill>
                <a:schemeClr val="tx2"/>
              </a:solidFill>
              <a:ea typeface="굴림" pitchFamily="34" charset="-127"/>
            </a:endParaRPr>
          </a:p>
        </p:txBody>
      </p:sp>
      <p:sp>
        <p:nvSpPr>
          <p:cNvPr id="35844" name="Rectangle 16"/>
          <p:cNvSpPr>
            <a:spLocks noChangeArrowheads="1"/>
          </p:cNvSpPr>
          <p:nvPr/>
        </p:nvSpPr>
        <p:spPr bwMode="auto">
          <a:xfrm>
            <a:off x="381000" y="1143000"/>
            <a:ext cx="5334000" cy="1447800"/>
          </a:xfrm>
          <a:prstGeom prst="rect">
            <a:avLst/>
          </a:prstGeom>
          <a:solidFill>
            <a:schemeClr val="bg1"/>
          </a:solidFill>
          <a:ln w="9525" algn="ctr">
            <a:solidFill>
              <a:schemeClr val="tx1"/>
            </a:solidFill>
            <a:round/>
            <a:headEnd/>
            <a:tailEnd/>
          </a:ln>
        </p:spPr>
        <p:txBody>
          <a:bodyPr/>
          <a:lstStyle/>
          <a:p>
            <a:endParaRPr lang="en-US"/>
          </a:p>
        </p:txBody>
      </p:sp>
      <p:sp>
        <p:nvSpPr>
          <p:cNvPr id="35845" name="Rectangle 20"/>
          <p:cNvSpPr>
            <a:spLocks noChangeArrowheads="1"/>
          </p:cNvSpPr>
          <p:nvPr/>
        </p:nvSpPr>
        <p:spPr bwMode="auto">
          <a:xfrm>
            <a:off x="2362200" y="1143000"/>
            <a:ext cx="1676400" cy="1447800"/>
          </a:xfrm>
          <a:prstGeom prst="rect">
            <a:avLst/>
          </a:prstGeom>
          <a:solidFill>
            <a:schemeClr val="tx2">
              <a:alpha val="40000"/>
            </a:schemeClr>
          </a:solidFill>
          <a:ln w="9525" algn="ctr">
            <a:noFill/>
            <a:round/>
            <a:headEnd/>
            <a:tailEnd/>
          </a:ln>
        </p:spPr>
        <p:txBody>
          <a:bodyPr/>
          <a:lstStyle/>
          <a:p>
            <a:endParaRPr lang="en-US"/>
          </a:p>
        </p:txBody>
      </p:sp>
      <p:sp>
        <p:nvSpPr>
          <p:cNvPr id="35846" name="Rectangle 17"/>
          <p:cNvSpPr>
            <a:spLocks noChangeArrowheads="1"/>
          </p:cNvSpPr>
          <p:nvPr/>
        </p:nvSpPr>
        <p:spPr bwMode="auto">
          <a:xfrm>
            <a:off x="381000" y="2819400"/>
            <a:ext cx="5334000" cy="1203767"/>
          </a:xfrm>
          <a:prstGeom prst="rect">
            <a:avLst/>
          </a:prstGeom>
          <a:solidFill>
            <a:schemeClr val="bg1"/>
          </a:solidFill>
          <a:ln w="9525" algn="ctr">
            <a:solidFill>
              <a:schemeClr val="tx1"/>
            </a:solidFill>
            <a:round/>
            <a:headEnd/>
            <a:tailEnd/>
          </a:ln>
        </p:spPr>
        <p:txBody>
          <a:bodyPr/>
          <a:lstStyle/>
          <a:p>
            <a:endParaRPr lang="en-US"/>
          </a:p>
        </p:txBody>
      </p:sp>
      <p:sp>
        <p:nvSpPr>
          <p:cNvPr id="35848" name="TextBox 18"/>
          <p:cNvSpPr txBox="1">
            <a:spLocks noChangeArrowheads="1"/>
          </p:cNvSpPr>
          <p:nvPr/>
        </p:nvSpPr>
        <p:spPr bwMode="auto">
          <a:xfrm>
            <a:off x="6051550" y="1143000"/>
            <a:ext cx="2300288" cy="369888"/>
          </a:xfrm>
          <a:prstGeom prst="rect">
            <a:avLst/>
          </a:prstGeom>
          <a:noFill/>
          <a:ln w="9525">
            <a:noFill/>
            <a:miter lim="800000"/>
            <a:headEnd/>
            <a:tailEnd/>
          </a:ln>
        </p:spPr>
        <p:txBody>
          <a:bodyPr wrap="none">
            <a:spAutoFit/>
          </a:bodyPr>
          <a:lstStyle/>
          <a:p>
            <a:pPr algn="ctr"/>
            <a:r>
              <a:rPr lang="en-US">
                <a:solidFill>
                  <a:srgbClr val="FFFFFF"/>
                </a:solidFill>
              </a:rPr>
              <a:t>Demonstration Signal</a:t>
            </a:r>
          </a:p>
        </p:txBody>
      </p:sp>
      <p:sp>
        <p:nvSpPr>
          <p:cNvPr id="35849" name="TextBox 19"/>
          <p:cNvSpPr txBox="1">
            <a:spLocks noChangeArrowheads="1"/>
          </p:cNvSpPr>
          <p:nvPr/>
        </p:nvSpPr>
        <p:spPr bwMode="auto">
          <a:xfrm>
            <a:off x="6051550" y="2819400"/>
            <a:ext cx="2306638" cy="369887"/>
          </a:xfrm>
          <a:prstGeom prst="rect">
            <a:avLst/>
          </a:prstGeom>
          <a:noFill/>
          <a:ln w="9525">
            <a:noFill/>
            <a:miter lim="800000"/>
            <a:headEnd/>
            <a:tailEnd/>
          </a:ln>
        </p:spPr>
        <p:txBody>
          <a:bodyPr wrap="none">
            <a:spAutoFit/>
          </a:bodyPr>
          <a:lstStyle/>
          <a:p>
            <a:pPr algn="ctr"/>
            <a:r>
              <a:rPr lang="en-US" dirty="0">
                <a:solidFill>
                  <a:srgbClr val="FFFFFF"/>
                </a:solidFill>
              </a:rPr>
              <a:t>Matching Input Signal</a:t>
            </a:r>
          </a:p>
        </p:txBody>
      </p:sp>
      <p:sp>
        <p:nvSpPr>
          <p:cNvPr id="35850" name="Rectangle 21"/>
          <p:cNvSpPr>
            <a:spLocks noChangeArrowheads="1"/>
          </p:cNvSpPr>
          <p:nvPr/>
        </p:nvSpPr>
        <p:spPr bwMode="auto">
          <a:xfrm>
            <a:off x="1828800" y="2819400"/>
            <a:ext cx="2743200" cy="1203767"/>
          </a:xfrm>
          <a:prstGeom prst="rect">
            <a:avLst/>
          </a:prstGeom>
          <a:solidFill>
            <a:schemeClr val="tx2">
              <a:alpha val="40000"/>
            </a:schemeClr>
          </a:solidFill>
          <a:ln w="9525" algn="ctr">
            <a:noFill/>
            <a:round/>
            <a:headEnd/>
            <a:tailEnd/>
          </a:ln>
        </p:spPr>
        <p:txBody>
          <a:bodyPr/>
          <a:lstStyle/>
          <a:p>
            <a:endParaRPr lang="en-US"/>
          </a:p>
        </p:txBody>
      </p:sp>
      <p:grpSp>
        <p:nvGrpSpPr>
          <p:cNvPr id="2" name="Group 11"/>
          <p:cNvGrpSpPr>
            <a:grpSpLocks/>
          </p:cNvGrpSpPr>
          <p:nvPr/>
        </p:nvGrpSpPr>
        <p:grpSpPr bwMode="auto">
          <a:xfrm>
            <a:off x="381000" y="1219200"/>
            <a:ext cx="5334000" cy="1447800"/>
            <a:chOff x="0" y="1655763"/>
            <a:chExt cx="9182100" cy="1755774"/>
          </a:xfrm>
        </p:grpSpPr>
        <p:sp>
          <p:nvSpPr>
            <p:cNvPr id="35852" name="Freeform 9"/>
            <p:cNvSpPr>
              <a:spLocks noChangeArrowheads="1"/>
            </p:cNvSpPr>
            <p:nvPr/>
          </p:nvSpPr>
          <p:spPr bwMode="auto">
            <a:xfrm>
              <a:off x="0" y="1655763"/>
              <a:ext cx="9001125" cy="1755774"/>
            </a:xfrm>
            <a:custGeom>
              <a:avLst/>
              <a:gdLst>
                <a:gd name="T0" fmla="*/ 0 w 9001125"/>
                <a:gd name="T1" fmla="*/ 544512 h 1755774"/>
                <a:gd name="T2" fmla="*/ 723900 w 9001125"/>
                <a:gd name="T3" fmla="*/ 420687 h 1755774"/>
                <a:gd name="T4" fmla="*/ 1257307 w 9001125"/>
                <a:gd name="T5" fmla="*/ 668337 h 1755774"/>
                <a:gd name="T6" fmla="*/ 1752607 w 9001125"/>
                <a:gd name="T7" fmla="*/ 811212 h 1755774"/>
                <a:gd name="T8" fmla="*/ 2162175 w 9001125"/>
                <a:gd name="T9" fmla="*/ 582612 h 1755774"/>
                <a:gd name="T10" fmla="*/ 2600325 w 9001125"/>
                <a:gd name="T11" fmla="*/ 754062 h 1755774"/>
                <a:gd name="T12" fmla="*/ 3009901 w 9001125"/>
                <a:gd name="T13" fmla="*/ 611187 h 1755774"/>
                <a:gd name="T14" fmla="*/ 3533775 w 9001125"/>
                <a:gd name="T15" fmla="*/ 1554162 h 1755774"/>
                <a:gd name="T16" fmla="*/ 4086225 w 9001125"/>
                <a:gd name="T17" fmla="*/ 20637 h 1755774"/>
                <a:gd name="T18" fmla="*/ 4400550 w 9001125"/>
                <a:gd name="T19" fmla="*/ 1525587 h 1755774"/>
                <a:gd name="T20" fmla="*/ 4762503 w 9001125"/>
                <a:gd name="T21" fmla="*/ 1096962 h 1755774"/>
                <a:gd name="T22" fmla="*/ 5114927 w 9001125"/>
                <a:gd name="T23" fmla="*/ 1573212 h 1755774"/>
                <a:gd name="T24" fmla="*/ 5743575 w 9001125"/>
                <a:gd name="T25" fmla="*/ 1587 h 1755774"/>
                <a:gd name="T26" fmla="*/ 6191251 w 9001125"/>
                <a:gd name="T27" fmla="*/ 1582737 h 1755774"/>
                <a:gd name="T28" fmla="*/ 6686551 w 9001125"/>
                <a:gd name="T29" fmla="*/ 982662 h 1755774"/>
                <a:gd name="T30" fmla="*/ 7048503 w 9001125"/>
                <a:gd name="T31" fmla="*/ 1125537 h 1755774"/>
                <a:gd name="T32" fmla="*/ 7372351 w 9001125"/>
                <a:gd name="T33" fmla="*/ 525462 h 1755774"/>
                <a:gd name="T34" fmla="*/ 7753351 w 9001125"/>
                <a:gd name="T35" fmla="*/ 658812 h 1755774"/>
                <a:gd name="T36" fmla="*/ 8201027 w 9001125"/>
                <a:gd name="T37" fmla="*/ 592137 h 1755774"/>
                <a:gd name="T38" fmla="*/ 8382003 w 9001125"/>
                <a:gd name="T39" fmla="*/ 696912 h 1755774"/>
                <a:gd name="T40" fmla="*/ 8667749 w 9001125"/>
                <a:gd name="T41" fmla="*/ 620712 h 1755774"/>
                <a:gd name="T42" fmla="*/ 8896349 w 9001125"/>
                <a:gd name="T43" fmla="*/ 735012 h 1755774"/>
                <a:gd name="T44" fmla="*/ 9001125 w 9001125"/>
                <a:gd name="T45" fmla="*/ 620712 h 17557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01125"/>
                <a:gd name="T70" fmla="*/ 0 h 1755774"/>
                <a:gd name="T71" fmla="*/ 9001125 w 9001125"/>
                <a:gd name="T72" fmla="*/ 1755774 h 17557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01125" h="1755774">
                  <a:moveTo>
                    <a:pt x="0" y="544512"/>
                  </a:moveTo>
                  <a:cubicBezTo>
                    <a:pt x="257175" y="472281"/>
                    <a:pt x="514350" y="400050"/>
                    <a:pt x="723900" y="420687"/>
                  </a:cubicBezTo>
                  <a:cubicBezTo>
                    <a:pt x="933450" y="441324"/>
                    <a:pt x="1085850" y="603250"/>
                    <a:pt x="1257300" y="668337"/>
                  </a:cubicBezTo>
                  <a:cubicBezTo>
                    <a:pt x="1428750" y="733424"/>
                    <a:pt x="1601788" y="825500"/>
                    <a:pt x="1752600" y="811212"/>
                  </a:cubicBezTo>
                  <a:cubicBezTo>
                    <a:pt x="1903413" y="796925"/>
                    <a:pt x="2020888" y="592137"/>
                    <a:pt x="2162175" y="582612"/>
                  </a:cubicBezTo>
                  <a:cubicBezTo>
                    <a:pt x="2303463" y="573087"/>
                    <a:pt x="2459038" y="749300"/>
                    <a:pt x="2600325" y="754062"/>
                  </a:cubicBezTo>
                  <a:cubicBezTo>
                    <a:pt x="2741612" y="758824"/>
                    <a:pt x="2854325" y="477837"/>
                    <a:pt x="3009900" y="611187"/>
                  </a:cubicBezTo>
                  <a:cubicBezTo>
                    <a:pt x="3165475" y="744537"/>
                    <a:pt x="3354388" y="1652587"/>
                    <a:pt x="3533775" y="1554162"/>
                  </a:cubicBezTo>
                  <a:cubicBezTo>
                    <a:pt x="3713162" y="1455737"/>
                    <a:pt x="3941763" y="25399"/>
                    <a:pt x="4086225" y="20637"/>
                  </a:cubicBezTo>
                  <a:cubicBezTo>
                    <a:pt x="4230687" y="15875"/>
                    <a:pt x="4287838" y="1346200"/>
                    <a:pt x="4400550" y="1525587"/>
                  </a:cubicBezTo>
                  <a:cubicBezTo>
                    <a:pt x="4513263" y="1704975"/>
                    <a:pt x="4643438" y="1089025"/>
                    <a:pt x="4762500" y="1096962"/>
                  </a:cubicBezTo>
                  <a:cubicBezTo>
                    <a:pt x="4881562" y="1104899"/>
                    <a:pt x="4951413" y="1755774"/>
                    <a:pt x="5114925" y="1573212"/>
                  </a:cubicBezTo>
                  <a:cubicBezTo>
                    <a:pt x="5278437" y="1390650"/>
                    <a:pt x="5564188" y="0"/>
                    <a:pt x="5743575" y="1587"/>
                  </a:cubicBezTo>
                  <a:cubicBezTo>
                    <a:pt x="5922962" y="3174"/>
                    <a:pt x="6034088" y="1419225"/>
                    <a:pt x="6191250" y="1582737"/>
                  </a:cubicBezTo>
                  <a:cubicBezTo>
                    <a:pt x="6348412" y="1746249"/>
                    <a:pt x="6543675" y="1058862"/>
                    <a:pt x="6686550" y="982662"/>
                  </a:cubicBezTo>
                  <a:cubicBezTo>
                    <a:pt x="6829425" y="906462"/>
                    <a:pt x="6934200" y="1201737"/>
                    <a:pt x="7048500" y="1125537"/>
                  </a:cubicBezTo>
                  <a:cubicBezTo>
                    <a:pt x="7162800" y="1049337"/>
                    <a:pt x="7254875" y="603250"/>
                    <a:pt x="7372350" y="525462"/>
                  </a:cubicBezTo>
                  <a:cubicBezTo>
                    <a:pt x="7489825" y="447675"/>
                    <a:pt x="7615238" y="647700"/>
                    <a:pt x="7753350" y="658812"/>
                  </a:cubicBezTo>
                  <a:cubicBezTo>
                    <a:pt x="7891462" y="669924"/>
                    <a:pt x="8096250" y="585787"/>
                    <a:pt x="8201025" y="592137"/>
                  </a:cubicBezTo>
                  <a:cubicBezTo>
                    <a:pt x="8305800" y="598487"/>
                    <a:pt x="8304213" y="692150"/>
                    <a:pt x="8382000" y="696912"/>
                  </a:cubicBezTo>
                  <a:cubicBezTo>
                    <a:pt x="8459787" y="701674"/>
                    <a:pt x="8582025" y="614362"/>
                    <a:pt x="8667750" y="620712"/>
                  </a:cubicBezTo>
                  <a:cubicBezTo>
                    <a:pt x="8753475" y="627062"/>
                    <a:pt x="8840788" y="735012"/>
                    <a:pt x="8896350" y="735012"/>
                  </a:cubicBezTo>
                  <a:cubicBezTo>
                    <a:pt x="8951912" y="735012"/>
                    <a:pt x="8978900" y="639762"/>
                    <a:pt x="9001125" y="620712"/>
                  </a:cubicBezTo>
                </a:path>
              </a:pathLst>
            </a:custGeom>
            <a:noFill/>
            <a:ln w="38100" algn="ctr">
              <a:solidFill>
                <a:schemeClr val="tx1"/>
              </a:solidFill>
              <a:round/>
              <a:headEnd/>
              <a:tailEnd/>
            </a:ln>
          </p:spPr>
          <p:txBody>
            <a:bodyPr/>
            <a:lstStyle/>
            <a:p>
              <a:endParaRPr lang="en-US"/>
            </a:p>
          </p:txBody>
        </p:sp>
        <p:sp>
          <p:nvSpPr>
            <p:cNvPr id="35853" name="Freeform 10"/>
            <p:cNvSpPr>
              <a:spLocks noChangeArrowheads="1"/>
            </p:cNvSpPr>
            <p:nvPr/>
          </p:nvSpPr>
          <p:spPr bwMode="auto">
            <a:xfrm>
              <a:off x="8991600" y="2247900"/>
              <a:ext cx="190500" cy="38100"/>
            </a:xfrm>
            <a:custGeom>
              <a:avLst/>
              <a:gdLst>
                <a:gd name="T0" fmla="*/ 0 w 190500"/>
                <a:gd name="T1" fmla="*/ 38100 h 38100"/>
                <a:gd name="T2" fmla="*/ 190500 w 190500"/>
                <a:gd name="T3" fmla="*/ 0 h 38100"/>
                <a:gd name="T4" fmla="*/ 0 60000 65536"/>
                <a:gd name="T5" fmla="*/ 0 60000 65536"/>
                <a:gd name="T6" fmla="*/ 0 w 190500"/>
                <a:gd name="T7" fmla="*/ 0 h 38100"/>
                <a:gd name="T8" fmla="*/ 190500 w 190500"/>
                <a:gd name="T9" fmla="*/ 38100 h 38100"/>
              </a:gdLst>
              <a:ahLst/>
              <a:cxnLst>
                <a:cxn ang="T4">
                  <a:pos x="T0" y="T1"/>
                </a:cxn>
                <a:cxn ang="T5">
                  <a:pos x="T2" y="T3"/>
                </a:cxn>
              </a:cxnLst>
              <a:rect l="T6" t="T7" r="T8" b="T9"/>
              <a:pathLst>
                <a:path w="190500" h="38100">
                  <a:moveTo>
                    <a:pt x="0" y="38100"/>
                  </a:moveTo>
                  <a:cubicBezTo>
                    <a:pt x="56356" y="23812"/>
                    <a:pt x="112713" y="9525"/>
                    <a:pt x="190500" y="0"/>
                  </a:cubicBezTo>
                </a:path>
              </a:pathLst>
            </a:custGeom>
            <a:noFill/>
            <a:ln w="38100" algn="ctr">
              <a:solidFill>
                <a:schemeClr val="tx1"/>
              </a:solidFill>
              <a:round/>
              <a:headEnd/>
              <a:tailEnd/>
            </a:ln>
          </p:spPr>
          <p:txBody>
            <a:bodyPr/>
            <a:lstStyle/>
            <a:p>
              <a:endParaRPr lang="en-US"/>
            </a:p>
          </p:txBody>
        </p:sp>
      </p:grpSp>
      <p:sp>
        <p:nvSpPr>
          <p:cNvPr id="14" name="TextBox 13"/>
          <p:cNvSpPr txBox="1"/>
          <p:nvPr/>
        </p:nvSpPr>
        <p:spPr>
          <a:xfrm>
            <a:off x="533400" y="4114800"/>
            <a:ext cx="5647700" cy="2708434"/>
          </a:xfrm>
          <a:prstGeom prst="rect">
            <a:avLst/>
          </a:prstGeom>
          <a:noFill/>
        </p:spPr>
        <p:txBody>
          <a:bodyPr wrap="none" rtlCol="0">
            <a:spAutoFit/>
          </a:bodyPr>
          <a:lstStyle/>
          <a:p>
            <a:r>
              <a:rPr lang="en-US" sz="1000" dirty="0" err="1" smtClean="0">
                <a:latin typeface="Courier New" pitchFamily="49" charset="0"/>
                <a:cs typeface="Courier New" pitchFamily="49" charset="0"/>
              </a:rPr>
              <a:t>int</a:t>
            </a:r>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DTWDistance(char</a:t>
            </a:r>
            <a:r>
              <a:rPr lang="en-US" sz="1000" dirty="0" smtClean="0">
                <a:latin typeface="Courier New" pitchFamily="49" charset="0"/>
                <a:cs typeface="Courier New" pitchFamily="49" charset="0"/>
              </a:rPr>
              <a:t> s[1..n], char t[1..m], </a:t>
            </a:r>
            <a:r>
              <a:rPr lang="en-US" sz="1000" dirty="0" err="1" smtClean="0">
                <a:latin typeface="Courier New" pitchFamily="49" charset="0"/>
                <a:cs typeface="Courier New" pitchFamily="49" charset="0"/>
              </a:rPr>
              <a:t>int</a:t>
            </a:r>
            <a:r>
              <a:rPr lang="en-US" sz="1000" dirty="0" smtClean="0">
                <a:latin typeface="Courier New" pitchFamily="49" charset="0"/>
                <a:cs typeface="Courier New" pitchFamily="49" charset="0"/>
              </a:rPr>
              <a:t> d[1..n,1..m]) {</a:t>
            </a:r>
          </a:p>
          <a:p>
            <a:r>
              <a:rPr lang="en-US" sz="1000" dirty="0" smtClean="0">
                <a:latin typeface="Courier New" pitchFamily="49" charset="0"/>
                <a:cs typeface="Courier New" pitchFamily="49" charset="0"/>
              </a:rPr>
              <a:t>    declare </a:t>
            </a:r>
            <a:r>
              <a:rPr lang="en-US" sz="1000" dirty="0" err="1" smtClean="0">
                <a:latin typeface="Courier New" pitchFamily="49" charset="0"/>
                <a:cs typeface="Courier New" pitchFamily="49" charset="0"/>
              </a:rPr>
              <a:t>int</a:t>
            </a:r>
            <a:r>
              <a:rPr lang="en-US" sz="1000" dirty="0" smtClean="0">
                <a:latin typeface="Courier New" pitchFamily="49" charset="0"/>
                <a:cs typeface="Courier New" pitchFamily="49" charset="0"/>
              </a:rPr>
              <a:t> DTW[0..n,0..m]</a:t>
            </a:r>
          </a:p>
          <a:p>
            <a:r>
              <a:rPr lang="en-US" sz="1000" dirty="0" smtClean="0">
                <a:latin typeface="Courier New" pitchFamily="49" charset="0"/>
                <a:cs typeface="Courier New" pitchFamily="49" charset="0"/>
              </a:rPr>
              <a:t>    declare </a:t>
            </a:r>
            <a:r>
              <a:rPr lang="en-US" sz="1000" dirty="0" err="1" smtClean="0">
                <a:latin typeface="Courier New" pitchFamily="49" charset="0"/>
                <a:cs typeface="Courier New" pitchFamily="49" charset="0"/>
              </a:rPr>
              <a:t>int</a:t>
            </a:r>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j</a:t>
            </a:r>
            <a:r>
              <a:rPr lang="en-US" sz="1000" dirty="0" smtClean="0">
                <a:latin typeface="Courier New" pitchFamily="49" charset="0"/>
                <a:cs typeface="Courier New" pitchFamily="49" charset="0"/>
              </a:rPr>
              <a:t>, cost</a:t>
            </a:r>
          </a:p>
          <a:p>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for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 1 to </a:t>
            </a:r>
            <a:r>
              <a:rPr lang="en-US" sz="1000" dirty="0" err="1" smtClean="0">
                <a:latin typeface="Courier New" pitchFamily="49" charset="0"/>
                <a:cs typeface="Courier New" pitchFamily="49" charset="0"/>
              </a:rPr>
              <a:t>m</a:t>
            </a:r>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DTW[0,i] := infinity</a:t>
            </a:r>
          </a:p>
          <a:p>
            <a:r>
              <a:rPr lang="en-US" sz="1000" dirty="0" smtClean="0">
                <a:latin typeface="Courier New" pitchFamily="49" charset="0"/>
                <a:cs typeface="Courier New" pitchFamily="49" charset="0"/>
              </a:rPr>
              <a:t>    for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 1 to </a:t>
            </a:r>
            <a:r>
              <a:rPr lang="en-US" sz="1000" dirty="0" err="1" smtClean="0">
                <a:latin typeface="Courier New" pitchFamily="49" charset="0"/>
                <a:cs typeface="Courier New" pitchFamily="49" charset="0"/>
              </a:rPr>
              <a:t>n</a:t>
            </a:r>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DTW[i,0] := infinity</a:t>
            </a:r>
          </a:p>
          <a:p>
            <a:r>
              <a:rPr lang="en-US" sz="1000" dirty="0" smtClean="0">
                <a:latin typeface="Courier New" pitchFamily="49" charset="0"/>
                <a:cs typeface="Courier New" pitchFamily="49" charset="0"/>
              </a:rPr>
              <a:t>    DTW[0,0] := 0</a:t>
            </a:r>
          </a:p>
          <a:p>
            <a:r>
              <a:rPr lang="en-US" sz="1000" dirty="0" smtClean="0">
                <a:latin typeface="Courier New" pitchFamily="49" charset="0"/>
                <a:cs typeface="Courier New" pitchFamily="49" charset="0"/>
              </a:rPr>
              <a:t>    for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 1 to </a:t>
            </a:r>
            <a:r>
              <a:rPr lang="en-US" sz="1000" dirty="0" err="1" smtClean="0">
                <a:latin typeface="Courier New" pitchFamily="49" charset="0"/>
                <a:cs typeface="Courier New" pitchFamily="49" charset="0"/>
              </a:rPr>
              <a:t>n</a:t>
            </a:r>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for </a:t>
            </a:r>
            <a:r>
              <a:rPr lang="en-US" sz="1000" dirty="0" err="1" smtClean="0">
                <a:latin typeface="Courier New" pitchFamily="49" charset="0"/>
                <a:cs typeface="Courier New" pitchFamily="49" charset="0"/>
              </a:rPr>
              <a:t>j</a:t>
            </a:r>
            <a:r>
              <a:rPr lang="en-US" sz="1000" dirty="0" smtClean="0">
                <a:latin typeface="Courier New" pitchFamily="49" charset="0"/>
                <a:cs typeface="Courier New" pitchFamily="49" charset="0"/>
              </a:rPr>
              <a:t> := 1 to </a:t>
            </a:r>
            <a:r>
              <a:rPr lang="en-US" sz="1000" dirty="0" err="1" smtClean="0">
                <a:latin typeface="Courier New" pitchFamily="49" charset="0"/>
                <a:cs typeface="Courier New" pitchFamily="49" charset="0"/>
              </a:rPr>
              <a:t>m</a:t>
            </a:r>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cost := </a:t>
            </a:r>
            <a:r>
              <a:rPr lang="en-US" sz="1000" dirty="0" err="1" smtClean="0">
                <a:latin typeface="Courier New" pitchFamily="49" charset="0"/>
                <a:cs typeface="Courier New" pitchFamily="49" charset="0"/>
              </a:rPr>
              <a:t>d[s[i],t[j</a:t>
            </a:r>
            <a:r>
              <a:rPr lang="en-US" sz="1000" dirty="0" smtClean="0">
                <a:latin typeface="Courier New" pitchFamily="49" charset="0"/>
                <a:cs typeface="Courier New" pitchFamily="49" charset="0"/>
              </a:rPr>
              <a:t>]]</a:t>
            </a: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DTW[i,j</a:t>
            </a:r>
            <a:r>
              <a:rPr lang="en-US" sz="1000" dirty="0" smtClean="0">
                <a:latin typeface="Courier New" pitchFamily="49" charset="0"/>
                <a:cs typeface="Courier New" pitchFamily="49" charset="0"/>
              </a:rPr>
              <a:t>] := cost + </a:t>
            </a:r>
            <a:r>
              <a:rPr lang="en-US" sz="1000" dirty="0" err="1" smtClean="0">
                <a:latin typeface="Courier New" pitchFamily="49" charset="0"/>
                <a:cs typeface="Courier New" pitchFamily="49" charset="0"/>
              </a:rPr>
              <a:t>minimum(DTW</a:t>
            </a:r>
            <a:r>
              <a:rPr lang="en-US" sz="1000" dirty="0" smtClean="0">
                <a:latin typeface="Courier New" pitchFamily="49" charset="0"/>
                <a:cs typeface="Courier New" pitchFamily="49" charset="0"/>
              </a:rPr>
              <a:t>[ i-1, </a:t>
            </a:r>
            <a:r>
              <a:rPr lang="en-US" sz="1000" dirty="0" err="1" smtClean="0">
                <a:latin typeface="Courier New" pitchFamily="49" charset="0"/>
                <a:cs typeface="Courier New" pitchFamily="49" charset="0"/>
              </a:rPr>
              <a:t>j</a:t>
            </a:r>
            <a:r>
              <a:rPr lang="en-US" sz="1000" dirty="0" smtClean="0">
                <a:latin typeface="Courier New" pitchFamily="49" charset="0"/>
                <a:cs typeface="Courier New" pitchFamily="49" charset="0"/>
              </a:rPr>
              <a:t>   ],    // insertion</a:t>
            </a:r>
          </a:p>
          <a:p>
            <a:r>
              <a:rPr lang="en-US" sz="1000" dirty="0" smtClean="0">
                <a:latin typeface="Courier New" pitchFamily="49" charset="0"/>
                <a:cs typeface="Courier New" pitchFamily="49" charset="0"/>
              </a:rPr>
              <a:t>                                       DTW[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 j-1 ],    // deletion</a:t>
            </a:r>
          </a:p>
          <a:p>
            <a:r>
              <a:rPr lang="en-US" sz="1000" dirty="0" smtClean="0">
                <a:latin typeface="Courier New" pitchFamily="49" charset="0"/>
                <a:cs typeface="Courier New" pitchFamily="49" charset="0"/>
              </a:rPr>
              <a:t>                                       DTW[ i-1, j-1 ])    // match</a:t>
            </a:r>
          </a:p>
          <a:p>
            <a:r>
              <a:rPr lang="en-US" sz="1000" dirty="0" smtClean="0">
                <a:latin typeface="Courier New" pitchFamily="49" charset="0"/>
                <a:cs typeface="Courier New" pitchFamily="49" charset="0"/>
              </a:rPr>
              <a:t>    return </a:t>
            </a:r>
            <a:r>
              <a:rPr lang="en-US" sz="1000" dirty="0" err="1" smtClean="0">
                <a:latin typeface="Courier New" pitchFamily="49" charset="0"/>
                <a:cs typeface="Courier New" pitchFamily="49" charset="0"/>
              </a:rPr>
              <a:t>DTW[n,m</a:t>
            </a:r>
            <a:r>
              <a:rPr lang="en-US" sz="1000" dirty="0" smtClean="0">
                <a:latin typeface="Courier New" pitchFamily="49" charset="0"/>
                <a:cs typeface="Courier New" pitchFamily="49" charset="0"/>
              </a:rPr>
              <a:t>]</a:t>
            </a:r>
          </a:p>
          <a:p>
            <a:r>
              <a:rPr lang="en-US" sz="1000" dirty="0" smtClean="0">
                <a:latin typeface="Courier New" pitchFamily="49" charset="0"/>
                <a:cs typeface="Courier New" pitchFamily="49" charset="0"/>
              </a:rPr>
              <a:t>}</a:t>
            </a:r>
            <a:endParaRPr lang="en-US" sz="1000" dirty="0">
              <a:latin typeface="Courier New" pitchFamily="49" charset="0"/>
              <a:cs typeface="Courier New" pitchFamily="49" charset="0"/>
            </a:endParaRPr>
          </a:p>
        </p:txBody>
      </p:sp>
      <p:sp>
        <p:nvSpPr>
          <p:cNvPr id="35847" name="Freeform 13"/>
          <p:cNvSpPr>
            <a:spLocks noChangeArrowheads="1"/>
          </p:cNvSpPr>
          <p:nvPr/>
        </p:nvSpPr>
        <p:spPr bwMode="auto">
          <a:xfrm>
            <a:off x="381000" y="3048000"/>
            <a:ext cx="5314950" cy="990600"/>
          </a:xfrm>
          <a:custGeom>
            <a:avLst/>
            <a:gdLst>
              <a:gd name="T0" fmla="*/ 76152 w 5283200"/>
              <a:gd name="T1" fmla="*/ 582612 h 1755774"/>
              <a:gd name="T2" fmla="*/ 76152 w 5283200"/>
              <a:gd name="T3" fmla="*/ 590550 h 1755774"/>
              <a:gd name="T4" fmla="*/ 533069 w 5283200"/>
              <a:gd name="T5" fmla="*/ 754062 h 1755774"/>
              <a:gd name="T6" fmla="*/ 960189 w 5283200"/>
              <a:gd name="T7" fmla="*/ 611187 h 1755774"/>
              <a:gd name="T8" fmla="*/ 1506503 w 5283200"/>
              <a:gd name="T9" fmla="*/ 1554168 h 1755774"/>
              <a:gd name="T10" fmla="*/ 2082614 w 5283200"/>
              <a:gd name="T11" fmla="*/ 20637 h 1755774"/>
              <a:gd name="T12" fmla="*/ 2410403 w 5283200"/>
              <a:gd name="T13" fmla="*/ 1525593 h 1755774"/>
              <a:gd name="T14" fmla="*/ 2787854 w 5283200"/>
              <a:gd name="T15" fmla="*/ 1096968 h 1755774"/>
              <a:gd name="T16" fmla="*/ 3155373 w 5283200"/>
              <a:gd name="T17" fmla="*/ 1573218 h 1755774"/>
              <a:gd name="T18" fmla="*/ 3810949 w 5283200"/>
              <a:gd name="T19" fmla="*/ 1587 h 1755774"/>
              <a:gd name="T20" fmla="*/ 4277799 w 5283200"/>
              <a:gd name="T21" fmla="*/ 1582743 h 1755774"/>
              <a:gd name="T22" fmla="*/ 4794312 w 5283200"/>
              <a:gd name="T23" fmla="*/ 982668 h 1755774"/>
              <a:gd name="T24" fmla="*/ 5509488 w 5283200"/>
              <a:gd name="T25" fmla="*/ 525462 h 17557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83200"/>
              <a:gd name="T40" fmla="*/ 0 h 1755774"/>
              <a:gd name="T41" fmla="*/ 5283200 w 5283200"/>
              <a:gd name="T42" fmla="*/ 1755774 h 17557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83200" h="1755774">
                <a:moveTo>
                  <a:pt x="73025" y="582612"/>
                </a:moveTo>
                <a:cubicBezTo>
                  <a:pt x="73025" y="583935"/>
                  <a:pt x="0" y="561975"/>
                  <a:pt x="73025" y="590550"/>
                </a:cubicBezTo>
                <a:cubicBezTo>
                  <a:pt x="146050" y="619125"/>
                  <a:pt x="369888" y="750623"/>
                  <a:pt x="511175" y="754062"/>
                </a:cubicBezTo>
                <a:cubicBezTo>
                  <a:pt x="652462" y="757501"/>
                  <a:pt x="765175" y="477837"/>
                  <a:pt x="920750" y="611187"/>
                </a:cubicBezTo>
                <a:cubicBezTo>
                  <a:pt x="1076325" y="744537"/>
                  <a:pt x="1265238" y="1652587"/>
                  <a:pt x="1444625" y="1554162"/>
                </a:cubicBezTo>
                <a:cubicBezTo>
                  <a:pt x="1624012" y="1455737"/>
                  <a:pt x="1852613" y="25399"/>
                  <a:pt x="1997075" y="20637"/>
                </a:cubicBezTo>
                <a:cubicBezTo>
                  <a:pt x="2141537" y="15875"/>
                  <a:pt x="2198688" y="1346200"/>
                  <a:pt x="2311400" y="1525587"/>
                </a:cubicBezTo>
                <a:cubicBezTo>
                  <a:pt x="2424113" y="1704975"/>
                  <a:pt x="2554288" y="1089025"/>
                  <a:pt x="2673350" y="1096962"/>
                </a:cubicBezTo>
                <a:cubicBezTo>
                  <a:pt x="2792412" y="1104899"/>
                  <a:pt x="2862263" y="1755774"/>
                  <a:pt x="3025775" y="1573212"/>
                </a:cubicBezTo>
                <a:cubicBezTo>
                  <a:pt x="3189287" y="1390650"/>
                  <a:pt x="3475038" y="0"/>
                  <a:pt x="3654425" y="1587"/>
                </a:cubicBezTo>
                <a:cubicBezTo>
                  <a:pt x="3833812" y="3174"/>
                  <a:pt x="3944938" y="1419225"/>
                  <a:pt x="4102100" y="1582737"/>
                </a:cubicBezTo>
                <a:cubicBezTo>
                  <a:pt x="4259262" y="1746249"/>
                  <a:pt x="4400550" y="1158875"/>
                  <a:pt x="4597400" y="982662"/>
                </a:cubicBezTo>
                <a:cubicBezTo>
                  <a:pt x="4794250" y="806449"/>
                  <a:pt x="4914900" y="566737"/>
                  <a:pt x="5283200" y="525462"/>
                </a:cubicBezTo>
              </a:path>
            </a:pathLst>
          </a:custGeom>
          <a:noFill/>
          <a:ln w="38100" algn="ctr">
            <a:solidFill>
              <a:schemeClr val="tx1"/>
            </a:solidFill>
            <a:round/>
            <a:headEnd/>
            <a:tailEnd/>
          </a:ln>
        </p:spPr>
        <p:txBody>
          <a:bodyPr/>
          <a:lstStyle/>
          <a:p>
            <a:endParaRPr lang="en-US"/>
          </a:p>
        </p:txBody>
      </p:sp>
      <p:sp>
        <p:nvSpPr>
          <p:cNvPr id="15" name="TextBox 14"/>
          <p:cNvSpPr txBox="1"/>
          <p:nvPr/>
        </p:nvSpPr>
        <p:spPr bwMode="auto">
          <a:xfrm>
            <a:off x="5272337" y="4622801"/>
            <a:ext cx="3583800" cy="707886"/>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000" b="0" dirty="0" smtClean="0"/>
              <a:t>Quadratic in time &amp; space</a:t>
            </a:r>
            <a:br>
              <a:rPr lang="en-US" sz="2000" b="0" dirty="0" smtClean="0"/>
            </a:br>
            <a:r>
              <a:rPr lang="en-US" sz="2000" b="0" dirty="0" smtClean="0"/>
              <a:t>But: </a:t>
            </a:r>
            <a:r>
              <a:rPr lang="en-US" sz="2000" i="1" dirty="0" err="1" smtClean="0"/>
              <a:t>n</a:t>
            </a:r>
            <a:r>
              <a:rPr lang="en-US" sz="2000" b="0" dirty="0" smtClean="0"/>
              <a:t> is small @100Hz sampling</a:t>
            </a:r>
          </a:p>
        </p:txBody>
      </p:sp>
      <p:sp>
        <p:nvSpPr>
          <p:cNvPr id="16" name="Slide Number Placeholder 15"/>
          <p:cNvSpPr>
            <a:spLocks noGrp="1"/>
          </p:cNvSpPr>
          <p:nvPr>
            <p:ph type="sldNum" sz="quarter" idx="4"/>
          </p:nvPr>
        </p:nvSpPr>
        <p:spPr/>
        <p:txBody>
          <a:bodyPr/>
          <a:lstStyle/>
          <a:p>
            <a:fld id="{B3EFDD30-2D92-BE4F-850C-B7FCC548490E}" type="slidenum">
              <a:rPr lang="en-US" smtClean="0"/>
              <a:pPr/>
              <a:t>31</a:t>
            </a:fld>
            <a:endParaRPr lang="en-US"/>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0634"/>
            <a:ext cx="8385175" cy="1022350"/>
          </a:xfrm>
        </p:spPr>
        <p:txBody>
          <a:bodyPr/>
          <a:lstStyle/>
          <a:p>
            <a:pPr algn="ctr"/>
            <a:r>
              <a:rPr lang="en-US" dirty="0" smtClean="0"/>
              <a:t>How well does this work?</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32</a:t>
            </a:fld>
            <a:endParaRPr lang="en-US"/>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Rot="1" noChangeArrowheads="1"/>
          </p:cNvSpPr>
          <p:nvPr>
            <p:ph type="title" idx="4294967295"/>
          </p:nvPr>
        </p:nvSpPr>
        <p:spPr/>
        <p:txBody>
          <a:bodyPr/>
          <a:lstStyle/>
          <a:p>
            <a:pPr eaLnBrk="1" hangingPunct="1"/>
            <a:r>
              <a:rPr lang="en-US" sz="3600" dirty="0" smtClean="0"/>
              <a:t>Triangulation of evaluation methods</a:t>
            </a:r>
            <a:endParaRPr lang="en-US" sz="3600" dirty="0"/>
          </a:p>
        </p:txBody>
      </p:sp>
      <p:sp>
        <p:nvSpPr>
          <p:cNvPr id="38915" name="Rectangle 3"/>
          <p:cNvSpPr>
            <a:spLocks noGrp="1" noRot="1" noChangeArrowheads="1"/>
          </p:cNvSpPr>
          <p:nvPr>
            <p:ph type="body" idx="4294967295"/>
          </p:nvPr>
        </p:nvSpPr>
        <p:spPr>
          <a:xfrm>
            <a:off x="838200" y="2209800"/>
            <a:ext cx="3581400" cy="4648200"/>
          </a:xfrm>
        </p:spPr>
        <p:txBody>
          <a:bodyPr/>
          <a:lstStyle/>
          <a:p>
            <a:pPr marL="0" indent="0" eaLnBrk="1" hangingPunct="1">
              <a:lnSpc>
                <a:spcPct val="80000"/>
              </a:lnSpc>
              <a:buFontTx/>
              <a:buNone/>
            </a:pPr>
            <a:r>
              <a:rPr lang="en-US" sz="2000" dirty="0" smtClean="0"/>
              <a:t>Usability Inspection</a:t>
            </a:r>
            <a:br>
              <a:rPr lang="en-US" sz="2000" dirty="0" smtClean="0"/>
            </a:br>
            <a:endParaRPr lang="en-US" sz="2000" dirty="0" smtClean="0"/>
          </a:p>
          <a:p>
            <a:pPr marL="0" indent="0" eaLnBrk="1" hangingPunct="1">
              <a:lnSpc>
                <a:spcPct val="80000"/>
              </a:lnSpc>
              <a:buFontTx/>
              <a:buNone/>
            </a:pPr>
            <a:endParaRPr lang="en-US" sz="2000" dirty="0"/>
          </a:p>
          <a:p>
            <a:pPr marL="0" indent="0" eaLnBrk="1" hangingPunct="1">
              <a:lnSpc>
                <a:spcPct val="80000"/>
              </a:lnSpc>
              <a:buFontTx/>
              <a:buNone/>
            </a:pPr>
            <a:r>
              <a:rPr lang="en-US" sz="2000" b="1" dirty="0"/>
              <a:t>First-Use Laboratory </a:t>
            </a:r>
            <a:r>
              <a:rPr lang="en-US" sz="2000" b="1" dirty="0" smtClean="0"/>
              <a:t>Studies</a:t>
            </a:r>
          </a:p>
          <a:p>
            <a:pPr marL="0" indent="0" eaLnBrk="1" hangingPunct="1">
              <a:lnSpc>
                <a:spcPct val="80000"/>
              </a:lnSpc>
              <a:buFontTx/>
              <a:buNone/>
            </a:pPr>
            <a:endParaRPr lang="en-US" sz="2000" b="1" dirty="0"/>
          </a:p>
          <a:p>
            <a:pPr marL="0" indent="0" eaLnBrk="1" hangingPunct="1">
              <a:lnSpc>
                <a:spcPct val="80000"/>
              </a:lnSpc>
              <a:buFontTx/>
              <a:buNone/>
            </a:pPr>
            <a:r>
              <a:rPr lang="en-US" sz="2000" b="1" dirty="0" smtClean="0"/>
              <a:t>Class &amp; Industry </a:t>
            </a:r>
            <a:r>
              <a:rPr lang="en-US" sz="2000" b="1" dirty="0"/>
              <a:t>Deployment</a:t>
            </a:r>
          </a:p>
          <a:p>
            <a:pPr marL="0" indent="0" eaLnBrk="1" hangingPunct="1">
              <a:lnSpc>
                <a:spcPct val="80000"/>
              </a:lnSpc>
              <a:buFontTx/>
              <a:buNone/>
            </a:pPr>
            <a:endParaRPr lang="en-US" sz="2000" dirty="0"/>
          </a:p>
          <a:p>
            <a:pPr marL="0" indent="0" eaLnBrk="1" hangingPunct="1">
              <a:lnSpc>
                <a:spcPct val="80000"/>
              </a:lnSpc>
              <a:buFontTx/>
              <a:buNone/>
            </a:pPr>
            <a:r>
              <a:rPr lang="en-US" sz="2000" dirty="0"/>
              <a:t>Used</a:t>
            </a:r>
            <a:r>
              <a:rPr lang="en-US" sz="2000" dirty="0" smtClean="0"/>
              <a:t> by authors as design tools for public exhibitions</a:t>
            </a:r>
          </a:p>
          <a:p>
            <a:pPr marL="0" indent="0" eaLnBrk="1" hangingPunct="1">
              <a:lnSpc>
                <a:spcPct val="80000"/>
              </a:lnSpc>
              <a:buFontTx/>
              <a:buNone/>
            </a:pPr>
            <a:endParaRPr lang="en-US" sz="2000" dirty="0"/>
          </a:p>
        </p:txBody>
      </p:sp>
      <p:sp>
        <p:nvSpPr>
          <p:cNvPr id="38916" name="Rectangle 3"/>
          <p:cNvSpPr>
            <a:spLocks noRot="1" noChangeArrowheads="1"/>
          </p:cNvSpPr>
          <p:nvPr/>
        </p:nvSpPr>
        <p:spPr bwMode="auto">
          <a:xfrm>
            <a:off x="4800600" y="2209800"/>
            <a:ext cx="3886200" cy="4648200"/>
          </a:xfrm>
          <a:prstGeom prst="rect">
            <a:avLst/>
          </a:prstGeom>
          <a:noFill/>
          <a:ln w="9525">
            <a:noFill/>
            <a:miter lim="800000"/>
            <a:headEnd/>
            <a:tailEnd/>
          </a:ln>
        </p:spPr>
        <p:txBody>
          <a:bodyPr>
            <a:prstTxWarp prst="textNoShape">
              <a:avLst/>
            </a:prstTxWarp>
          </a:bodyPr>
          <a:lstStyle/>
          <a:p>
            <a:pPr eaLnBrk="1" hangingPunct="1">
              <a:lnSpc>
                <a:spcPct val="80000"/>
              </a:lnSpc>
              <a:spcBef>
                <a:spcPct val="20000"/>
              </a:spcBef>
            </a:pPr>
            <a:r>
              <a:rPr lang="en-US" sz="2000" b="0" dirty="0">
                <a:solidFill>
                  <a:srgbClr val="FFFFFF"/>
                </a:solidFill>
              </a:rPr>
              <a:t>Analysis of</a:t>
            </a:r>
            <a:r>
              <a:rPr lang="en-US" sz="2000" b="0" dirty="0" smtClean="0">
                <a:solidFill>
                  <a:srgbClr val="FFFFFF"/>
                </a:solidFill>
              </a:rPr>
              <a:t> </a:t>
            </a:r>
            <a:r>
              <a:rPr lang="en-US" sz="2000" b="0" dirty="0" err="1" smtClean="0">
                <a:solidFill>
                  <a:srgbClr val="FFFFFF"/>
                </a:solidFill>
              </a:rPr>
              <a:t>d.tools</a:t>
            </a:r>
            <a:r>
              <a:rPr lang="en-US" sz="2000" b="0" dirty="0" smtClean="0">
                <a:solidFill>
                  <a:srgbClr val="FFFFFF"/>
                </a:solidFill>
              </a:rPr>
              <a:t> as </a:t>
            </a:r>
            <a:r>
              <a:rPr lang="en-US" sz="2000" b="0" dirty="0">
                <a:solidFill>
                  <a:srgbClr val="FFFFFF"/>
                </a:solidFill>
              </a:rPr>
              <a:t>a</a:t>
            </a:r>
          </a:p>
          <a:p>
            <a:pPr eaLnBrk="1" hangingPunct="1">
              <a:lnSpc>
                <a:spcPct val="80000"/>
              </a:lnSpc>
              <a:spcBef>
                <a:spcPct val="20000"/>
              </a:spcBef>
            </a:pPr>
            <a:r>
              <a:rPr lang="en-US" sz="2000" b="0" dirty="0">
                <a:solidFill>
                  <a:srgbClr val="FFFFFF"/>
                </a:solidFill>
              </a:rPr>
              <a:t>visual</a:t>
            </a:r>
            <a:r>
              <a:rPr lang="en-US" sz="2000" b="0" dirty="0" smtClean="0">
                <a:solidFill>
                  <a:srgbClr val="FFFFFF"/>
                </a:solidFill>
              </a:rPr>
              <a:t> notation</a:t>
            </a:r>
          </a:p>
          <a:p>
            <a:pPr eaLnBrk="1" hangingPunct="1">
              <a:lnSpc>
                <a:spcPct val="80000"/>
              </a:lnSpc>
              <a:spcBef>
                <a:spcPct val="20000"/>
              </a:spcBef>
            </a:pPr>
            <a:endParaRPr lang="en-US" sz="1600" b="0" dirty="0">
              <a:solidFill>
                <a:srgbClr val="FFFFFF"/>
              </a:solidFill>
            </a:endParaRPr>
          </a:p>
          <a:p>
            <a:pPr eaLnBrk="1" hangingPunct="1">
              <a:lnSpc>
                <a:spcPct val="80000"/>
              </a:lnSpc>
              <a:spcBef>
                <a:spcPct val="20000"/>
              </a:spcBef>
            </a:pPr>
            <a:r>
              <a:rPr lang="en-US" sz="2000" dirty="0">
                <a:solidFill>
                  <a:srgbClr val="FFFFFF"/>
                </a:solidFill>
              </a:rPr>
              <a:t>Threshold and usability</a:t>
            </a:r>
          </a:p>
          <a:p>
            <a:pPr eaLnBrk="1" hangingPunct="1">
              <a:lnSpc>
                <a:spcPct val="80000"/>
              </a:lnSpc>
              <a:spcBef>
                <a:spcPct val="20000"/>
              </a:spcBef>
            </a:pPr>
            <a:endParaRPr lang="en-US" sz="2000" dirty="0">
              <a:solidFill>
                <a:srgbClr val="FFFFFF"/>
              </a:solidFill>
            </a:endParaRPr>
          </a:p>
          <a:p>
            <a:pPr eaLnBrk="1" hangingPunct="1">
              <a:lnSpc>
                <a:spcPct val="80000"/>
              </a:lnSpc>
              <a:spcBef>
                <a:spcPct val="20000"/>
              </a:spcBef>
            </a:pPr>
            <a:r>
              <a:rPr lang="en-US" sz="2000" dirty="0">
                <a:solidFill>
                  <a:srgbClr val="FFFFFF"/>
                </a:solidFill>
              </a:rPr>
              <a:t>Real-world stress test</a:t>
            </a:r>
          </a:p>
          <a:p>
            <a:pPr eaLnBrk="1" hangingPunct="1">
              <a:lnSpc>
                <a:spcPct val="80000"/>
              </a:lnSpc>
              <a:spcBef>
                <a:spcPct val="20000"/>
              </a:spcBef>
            </a:pPr>
            <a:endParaRPr lang="en-US" sz="2000" b="0" dirty="0">
              <a:solidFill>
                <a:srgbClr val="FFFFFF"/>
              </a:solidFill>
            </a:endParaRPr>
          </a:p>
          <a:p>
            <a:pPr eaLnBrk="1" hangingPunct="1">
              <a:lnSpc>
                <a:spcPct val="80000"/>
              </a:lnSpc>
              <a:spcBef>
                <a:spcPct val="20000"/>
              </a:spcBef>
            </a:pPr>
            <a:r>
              <a:rPr lang="en-US" sz="2000" b="0" dirty="0">
                <a:solidFill>
                  <a:srgbClr val="FFFFFF"/>
                </a:solidFill>
              </a:rPr>
              <a:t>Complexity ceiling for knowledgeable users</a:t>
            </a:r>
          </a:p>
          <a:p>
            <a:pPr eaLnBrk="1" hangingPunct="1">
              <a:lnSpc>
                <a:spcPct val="80000"/>
              </a:lnSpc>
              <a:spcBef>
                <a:spcPct val="20000"/>
              </a:spcBef>
            </a:pPr>
            <a:endParaRPr lang="en-US" sz="2000" dirty="0">
              <a:solidFill>
                <a:schemeClr val="bg1"/>
              </a:solidFill>
            </a:endParaRPr>
          </a:p>
        </p:txBody>
      </p:sp>
      <p:sp>
        <p:nvSpPr>
          <p:cNvPr id="38917" name="Text Box 8"/>
          <p:cNvSpPr txBox="1">
            <a:spLocks noChangeArrowheads="1"/>
          </p:cNvSpPr>
          <p:nvPr/>
        </p:nvSpPr>
        <p:spPr bwMode="auto">
          <a:xfrm>
            <a:off x="898525" y="1524000"/>
            <a:ext cx="1058863" cy="457200"/>
          </a:xfrm>
          <a:prstGeom prst="rect">
            <a:avLst/>
          </a:prstGeom>
          <a:noFill/>
          <a:ln w="9525">
            <a:noFill/>
            <a:miter lim="800000"/>
            <a:headEnd/>
            <a:tailEnd/>
          </a:ln>
        </p:spPr>
        <p:txBody>
          <a:bodyPr wrap="none">
            <a:prstTxWarp prst="textNoShape">
              <a:avLst/>
            </a:prstTxWarp>
            <a:spAutoFit/>
          </a:bodyPr>
          <a:lstStyle/>
          <a:p>
            <a:r>
              <a:rPr lang="en-US" sz="2400">
                <a:solidFill>
                  <a:schemeClr val="bg2"/>
                </a:solidFill>
              </a:rPr>
              <a:t>What?</a:t>
            </a:r>
          </a:p>
        </p:txBody>
      </p:sp>
      <p:sp>
        <p:nvSpPr>
          <p:cNvPr id="38918" name="Text Box 9"/>
          <p:cNvSpPr txBox="1">
            <a:spLocks noChangeArrowheads="1"/>
          </p:cNvSpPr>
          <p:nvPr/>
        </p:nvSpPr>
        <p:spPr bwMode="auto">
          <a:xfrm>
            <a:off x="4827588" y="1524000"/>
            <a:ext cx="942975" cy="457200"/>
          </a:xfrm>
          <a:prstGeom prst="rect">
            <a:avLst/>
          </a:prstGeom>
          <a:noFill/>
          <a:ln w="9525">
            <a:noFill/>
            <a:miter lim="800000"/>
            <a:headEnd/>
            <a:tailEnd/>
          </a:ln>
        </p:spPr>
        <p:txBody>
          <a:bodyPr wrap="none">
            <a:prstTxWarp prst="textNoShape">
              <a:avLst/>
            </a:prstTxWarp>
            <a:spAutoFit/>
          </a:bodyPr>
          <a:lstStyle/>
          <a:p>
            <a:r>
              <a:rPr lang="en-US" sz="2400">
                <a:solidFill>
                  <a:schemeClr val="bg2"/>
                </a:solidFill>
              </a:rPr>
              <a:t>Why?</a:t>
            </a:r>
          </a:p>
        </p:txBody>
      </p:sp>
      <p:sp>
        <p:nvSpPr>
          <p:cNvPr id="7" name="Slide Number Placeholder 6"/>
          <p:cNvSpPr>
            <a:spLocks noGrp="1"/>
          </p:cNvSpPr>
          <p:nvPr>
            <p:ph type="sldNum" sz="quarter" idx="4"/>
          </p:nvPr>
        </p:nvSpPr>
        <p:spPr/>
        <p:txBody>
          <a:bodyPr/>
          <a:lstStyle/>
          <a:p>
            <a:fld id="{B3EFDD30-2D92-BE4F-850C-B7FCC548490E}" type="slidenum">
              <a:rPr lang="en-US" smtClean="0"/>
              <a:pPr/>
              <a:t>33</a:t>
            </a:fld>
            <a:endParaRPr lang="en-US"/>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Laboratory Studies</a:t>
            </a:r>
            <a:endParaRPr lang="en-US" dirty="0"/>
          </a:p>
        </p:txBody>
      </p:sp>
      <p:sp>
        <p:nvSpPr>
          <p:cNvPr id="6" name="Text Placeholder 5"/>
          <p:cNvSpPr>
            <a:spLocks noGrp="1"/>
          </p:cNvSpPr>
          <p:nvPr>
            <p:ph type="body" sz="half" idx="1"/>
          </p:nvPr>
        </p:nvSpPr>
        <p:spPr>
          <a:xfrm>
            <a:off x="838201" y="2101841"/>
            <a:ext cx="3784600" cy="4756150"/>
          </a:xfrm>
        </p:spPr>
        <p:txBody>
          <a:bodyPr/>
          <a:lstStyle/>
          <a:p>
            <a:r>
              <a:rPr lang="en-US" sz="2400" dirty="0" smtClean="0"/>
              <a:t>Tool: </a:t>
            </a:r>
            <a:r>
              <a:rPr lang="en-US" sz="2400" dirty="0" err="1" smtClean="0"/>
              <a:t>d.tools</a:t>
            </a:r>
            <a:endParaRPr lang="en-US" sz="2400" dirty="0" smtClean="0"/>
          </a:p>
          <a:p>
            <a:r>
              <a:rPr lang="en-US" sz="2400" dirty="0" smtClean="0"/>
              <a:t>Task: Build functional MP3 player prototype</a:t>
            </a:r>
          </a:p>
          <a:p>
            <a:r>
              <a:rPr lang="en-US" sz="2400" dirty="0" smtClean="0"/>
              <a:t>Time: 45 minutes</a:t>
            </a:r>
          </a:p>
          <a:p>
            <a:r>
              <a:rPr lang="en-US" sz="2400" dirty="0" smtClean="0"/>
              <a:t>N=10</a:t>
            </a:r>
            <a:endParaRPr lang="en-US" sz="2400" dirty="0"/>
          </a:p>
        </p:txBody>
      </p:sp>
      <p:sp>
        <p:nvSpPr>
          <p:cNvPr id="7" name="Content Placeholder 6"/>
          <p:cNvSpPr>
            <a:spLocks noGrp="1"/>
          </p:cNvSpPr>
          <p:nvPr>
            <p:ph sz="half" idx="2"/>
          </p:nvPr>
        </p:nvSpPr>
        <p:spPr>
          <a:xfrm>
            <a:off x="4918075" y="2101841"/>
            <a:ext cx="3927475" cy="4756150"/>
          </a:xfrm>
        </p:spPr>
        <p:txBody>
          <a:bodyPr/>
          <a:lstStyle/>
          <a:p>
            <a:r>
              <a:rPr lang="en-US" sz="2400" dirty="0" smtClean="0"/>
              <a:t>Tool: Exemplar</a:t>
            </a:r>
          </a:p>
          <a:p>
            <a:r>
              <a:rPr lang="en-US" sz="2400" dirty="0" smtClean="0"/>
              <a:t>Task: Create sensor-based controls for a provided game</a:t>
            </a:r>
          </a:p>
          <a:p>
            <a:r>
              <a:rPr lang="en-US" sz="2400" dirty="0" smtClean="0"/>
              <a:t>Time: 30 minutes</a:t>
            </a:r>
          </a:p>
          <a:p>
            <a:r>
              <a:rPr lang="en-US" sz="2400" dirty="0" smtClean="0"/>
              <a:t>N=12</a:t>
            </a:r>
            <a:endParaRPr lang="en-US" sz="2400" dirty="0"/>
          </a:p>
        </p:txBody>
      </p:sp>
      <p:sp>
        <p:nvSpPr>
          <p:cNvPr id="2" name="Slide Number Placeholder 1"/>
          <p:cNvSpPr>
            <a:spLocks noGrp="1"/>
          </p:cNvSpPr>
          <p:nvPr>
            <p:ph type="sldNum" sz="quarter" idx="4294967295"/>
          </p:nvPr>
        </p:nvSpPr>
        <p:spPr>
          <a:xfrm>
            <a:off x="8458200" y="6400800"/>
            <a:ext cx="685800" cy="365125"/>
          </a:xfrm>
        </p:spPr>
        <p:txBody>
          <a:bodyPr/>
          <a:lstStyle/>
          <a:p>
            <a:fld id="{B3EFDD30-2D92-BE4F-850C-B7FCC548490E}" type="slidenum">
              <a:rPr lang="en-US" smtClean="0"/>
              <a:pPr/>
              <a:t>34</a:t>
            </a:fld>
            <a:endParaRPr lang="en-US"/>
          </a:p>
        </p:txBody>
      </p:sp>
      <p:sp>
        <p:nvSpPr>
          <p:cNvPr id="8" name="TextBox 7"/>
          <p:cNvSpPr txBox="1"/>
          <p:nvPr/>
        </p:nvSpPr>
        <p:spPr bwMode="auto">
          <a:xfrm>
            <a:off x="867384" y="4707466"/>
            <a:ext cx="7699332" cy="461665"/>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400" b="0" dirty="0" smtClean="0"/>
              <a:t>Participants: graduate students in design programs + alumni</a:t>
            </a:r>
          </a:p>
        </p:txBody>
      </p:sp>
      <p:sp>
        <p:nvSpPr>
          <p:cNvPr id="9" name="TextBox 8"/>
          <p:cNvSpPr txBox="1"/>
          <p:nvPr/>
        </p:nvSpPr>
        <p:spPr bwMode="auto">
          <a:xfrm>
            <a:off x="1184112" y="1625600"/>
            <a:ext cx="1117229" cy="461665"/>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400" dirty="0" smtClean="0"/>
              <a:t>Study 1</a:t>
            </a:r>
          </a:p>
        </p:txBody>
      </p:sp>
      <p:sp>
        <p:nvSpPr>
          <p:cNvPr id="10" name="TextBox 9"/>
          <p:cNvSpPr txBox="1"/>
          <p:nvPr/>
        </p:nvSpPr>
        <p:spPr bwMode="auto">
          <a:xfrm>
            <a:off x="5286613" y="1625600"/>
            <a:ext cx="1163395" cy="461665"/>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400" dirty="0" smtClean="0"/>
              <a:t>Study 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10"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eval4.wmv">
            <a:hlinkClick r:id="" action="ppaction://media"/>
          </p:cNvPr>
          <p:cNvPicPr/>
          <p:nvPr>
            <a:videoFile r:link="rId1"/>
          </p:nvPr>
        </p:nvPicPr>
        <p:blipFill>
          <a:blip r:embed="rId4"/>
          <a:stretch>
            <a:fillRect/>
          </a:stretch>
        </p:blipFill>
        <p:spPr>
          <a:xfrm>
            <a:off x="-1557865" y="-2"/>
            <a:ext cx="12192001" cy="68580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81826" name="Rectangle 2"/>
          <p:cNvSpPr>
            <a:spLocks noGrp="1" noRot="1" noChangeArrowheads="1"/>
          </p:cNvSpPr>
          <p:nvPr>
            <p:ph type="title"/>
          </p:nvPr>
        </p:nvSpPr>
        <p:spPr>
          <a:xfrm>
            <a:off x="457200" y="325442"/>
            <a:ext cx="8385175" cy="1022350"/>
          </a:xfrm>
          <a:noFill/>
        </p:spPr>
        <p:txBody>
          <a:bodyPr/>
          <a:lstStyle/>
          <a:p>
            <a:r>
              <a:rPr lang="en-US" dirty="0" err="1" smtClean="0"/>
              <a:t>D.tools</a:t>
            </a:r>
            <a:r>
              <a:rPr lang="en-US" dirty="0" smtClean="0"/>
              <a:t> evaluation video analysis</a:t>
            </a:r>
            <a:endParaRPr lang="en-US" dirty="0"/>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F649AA80-F485-EB4A-9344-1F632C07675B}" type="slidenum">
              <a:rPr lang="ko-KR" altLang="en-US"/>
              <a:pPr/>
              <a:t>36</a:t>
            </a:fld>
            <a:endParaRPr lang="en-US" altLang="ko-KR" dirty="0"/>
          </a:p>
        </p:txBody>
      </p:sp>
      <p:pic>
        <p:nvPicPr>
          <p:cNvPr id="7" name="Picture 6" descr="dtools-video-analysis.png"/>
          <p:cNvPicPr>
            <a:picLocks noChangeAspect="1"/>
          </p:cNvPicPr>
          <p:nvPr/>
        </p:nvPicPr>
        <p:blipFill>
          <a:blip r:embed="rId3"/>
          <a:stretch>
            <a:fillRect/>
          </a:stretch>
        </p:blipFill>
        <p:spPr>
          <a:xfrm>
            <a:off x="4267011" y="1139155"/>
            <a:ext cx="3590247" cy="5290890"/>
          </a:xfrm>
          <a:prstGeom prst="rect">
            <a:avLst/>
          </a:prstGeom>
        </p:spPr>
      </p:pic>
      <p:sp>
        <p:nvSpPr>
          <p:cNvPr id="8" name="TextBox 7"/>
          <p:cNvSpPr txBox="1"/>
          <p:nvPr/>
        </p:nvSpPr>
        <p:spPr>
          <a:xfrm>
            <a:off x="711200" y="1337734"/>
            <a:ext cx="2450285" cy="646331"/>
          </a:xfrm>
          <a:prstGeom prst="rect">
            <a:avLst/>
          </a:prstGeom>
          <a:noFill/>
        </p:spPr>
        <p:txBody>
          <a:bodyPr wrap="none" rtlCol="0">
            <a:spAutoFit/>
          </a:bodyPr>
          <a:lstStyle/>
          <a:p>
            <a:r>
              <a:rPr lang="en-US" dirty="0" smtClean="0"/>
              <a:t>Task: Build a functional</a:t>
            </a:r>
          </a:p>
          <a:p>
            <a:r>
              <a:rPr lang="en-US" dirty="0" smtClean="0"/>
              <a:t>MP3 player prototype</a:t>
            </a:r>
            <a:endParaRPr lang="en-US" dirty="0"/>
          </a:p>
        </p:txBody>
      </p:sp>
      <p:pic>
        <p:nvPicPr>
          <p:cNvPr id="9" name="Picture 8" descr="dtools-study-snapshot.jpg"/>
          <p:cNvPicPr>
            <a:picLocks noChangeAspect="1"/>
          </p:cNvPicPr>
          <p:nvPr/>
        </p:nvPicPr>
        <p:blipFill>
          <a:blip r:embed="rId4"/>
          <a:stretch>
            <a:fillRect/>
          </a:stretch>
        </p:blipFill>
        <p:spPr>
          <a:xfrm>
            <a:off x="696119" y="2286001"/>
            <a:ext cx="2433638" cy="3708400"/>
          </a:xfrm>
          <a:prstGeom prst="roundRect">
            <a:avLst>
              <a:gd name="adj" fmla="val 7637"/>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D.tools post-test survey (n=10)</a:t>
            </a:r>
            <a:endParaRPr lang="en-US" dirty="0"/>
          </a:p>
        </p:txBody>
      </p:sp>
      <p:pic>
        <p:nvPicPr>
          <p:cNvPr id="3" name="Picture 2" descr="dtools-post-survey.png"/>
          <p:cNvPicPr>
            <a:picLocks noChangeAspect="1"/>
          </p:cNvPicPr>
          <p:nvPr/>
        </p:nvPicPr>
        <p:blipFill>
          <a:blip r:embed="rId3"/>
          <a:stretch>
            <a:fillRect/>
          </a:stretch>
        </p:blipFill>
        <p:spPr>
          <a:xfrm>
            <a:off x="795866" y="1391471"/>
            <a:ext cx="7540890" cy="4924663"/>
          </a:xfrm>
          <a:prstGeom prst="rect">
            <a:avLst/>
          </a:prstGeom>
        </p:spPr>
      </p:pic>
      <p:sp>
        <p:nvSpPr>
          <p:cNvPr id="4" name="Rounded Rectangle 3"/>
          <p:cNvSpPr/>
          <p:nvPr/>
        </p:nvSpPr>
        <p:spPr bwMode="auto">
          <a:xfrm>
            <a:off x="745067" y="1761068"/>
            <a:ext cx="7653866" cy="1202266"/>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5" name="Rounded Rectangle 4"/>
          <p:cNvSpPr/>
          <p:nvPr/>
        </p:nvSpPr>
        <p:spPr bwMode="auto">
          <a:xfrm>
            <a:off x="728137" y="4724400"/>
            <a:ext cx="7653866" cy="1100666"/>
          </a:xfrm>
          <a:prstGeom prst="roundRect">
            <a:avLst/>
          </a:prstGeom>
          <a:noFill/>
          <a:ln w="762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Content Placeholder 10"/>
          <p:cNvSpPr>
            <a:spLocks noGrp="1"/>
          </p:cNvSpPr>
          <p:nvPr>
            <p:ph idx="1"/>
          </p:nvPr>
        </p:nvSpPr>
        <p:spPr/>
        <p:txBody>
          <a:bodyPr/>
          <a:lstStyle/>
          <a:p>
            <a:endParaRPr lang="en-US"/>
          </a:p>
        </p:txBody>
      </p:sp>
      <p:pic>
        <p:nvPicPr>
          <p:cNvPr id="29699"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9700" name="AutoShape 5"/>
          <p:cNvSpPr>
            <a:spLocks noChangeArrowheads="1"/>
          </p:cNvSpPr>
          <p:nvPr/>
        </p:nvSpPr>
        <p:spPr bwMode="auto">
          <a:xfrm>
            <a:off x="-128589" y="309563"/>
            <a:ext cx="5174721" cy="1129770"/>
          </a:xfrm>
          <a:prstGeom prst="roundRect">
            <a:avLst>
              <a:gd name="adj" fmla="val 16667"/>
            </a:avLst>
          </a:prstGeom>
          <a:solidFill>
            <a:schemeClr val="accent4">
              <a:lumMod val="50000"/>
              <a:alpha val="79999"/>
            </a:schemeClr>
          </a:solidFill>
          <a:ln w="9525" algn="ctr">
            <a:noFill/>
            <a:round/>
            <a:headEnd/>
            <a:tailEnd/>
          </a:ln>
        </p:spPr>
        <p:txBody>
          <a:bodyPr wrap="none" anchor="ctr"/>
          <a:lstStyle/>
          <a:p>
            <a:endParaRPr lang="en-US"/>
          </a:p>
        </p:txBody>
      </p:sp>
      <p:sp>
        <p:nvSpPr>
          <p:cNvPr id="29701" name="Rectangle 6"/>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rgbClr val="FFFFCC"/>
                </a:solidFill>
                <a:ea typeface="굴림" pitchFamily="34" charset="-127"/>
              </a:rPr>
              <a:t>Class </a:t>
            </a:r>
            <a:r>
              <a:rPr lang="en-US" altLang="ko-KR" sz="4400" dirty="0" smtClean="0">
                <a:solidFill>
                  <a:srgbClr val="FFFFCC"/>
                </a:solidFill>
                <a:ea typeface="굴림" pitchFamily="34" charset="-127"/>
              </a:rPr>
              <a:t>Deployment</a:t>
            </a:r>
            <a:br>
              <a:rPr lang="en-US" altLang="ko-KR" sz="4400" dirty="0" smtClean="0">
                <a:solidFill>
                  <a:srgbClr val="FFFFCC"/>
                </a:solidFill>
                <a:ea typeface="굴림" pitchFamily="34" charset="-127"/>
              </a:rPr>
            </a:br>
            <a:r>
              <a:rPr lang="en-US" altLang="ko-KR" sz="2000" b="0" dirty="0" smtClean="0">
                <a:solidFill>
                  <a:srgbClr val="FFFFCC"/>
                </a:solidFill>
                <a:ea typeface="굴림" pitchFamily="34" charset="-127"/>
              </a:rPr>
              <a:t>(In collaboration with Leapfrog)</a:t>
            </a:r>
            <a:endParaRPr lang="en-US" altLang="ko-KR" sz="2000" b="0" dirty="0">
              <a:solidFill>
                <a:srgbClr val="FFFFCC"/>
              </a:solidFill>
              <a:ea typeface="굴림" pitchFamily="34" charset="-127"/>
            </a:endParaRPr>
          </a:p>
        </p:txBody>
      </p:sp>
      <p:sp>
        <p:nvSpPr>
          <p:cNvPr id="29702"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3"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4"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5"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39</a:t>
            </a:fld>
            <a:endParaRPr lang="en-US"/>
          </a:p>
        </p:txBody>
      </p:sp>
      <p:pic>
        <p:nvPicPr>
          <p:cNvPr id="6" name="dtools-palette.mp4">
            <a:hlinkClick r:id="" action="ppaction://media"/>
          </p:cNvPr>
          <p:cNvPicPr/>
          <p:nvPr>
            <a:videoFile r:link="rId1"/>
          </p:nvPr>
        </p:nvPicPr>
        <p:blipFill>
          <a:blip r:embed="rId4"/>
          <a:stretch>
            <a:fillRect/>
          </a:stretch>
        </p:blipFill>
        <p:spPr>
          <a:xfrm>
            <a:off x="0" y="501657"/>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bwMode="auto">
          <a:xfrm>
            <a:off x="6015938" y="5909734"/>
            <a:ext cx="2872478"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Redrawn from</a:t>
            </a:r>
            <a:br>
              <a:rPr lang="en-US" sz="1400" b="0" dirty="0" smtClean="0"/>
            </a:br>
            <a:r>
              <a:rPr lang="en-US" sz="1400" b="0" dirty="0" smtClean="0"/>
              <a:t>Buxton, Sketching User Experiences</a:t>
            </a:r>
          </a:p>
        </p:txBody>
      </p:sp>
      <p:sp>
        <p:nvSpPr>
          <p:cNvPr id="7" name="Rectangle 8"/>
          <p:cNvSpPr txBox="1">
            <a:spLocks noRot="1" noChangeArrowheads="1"/>
          </p:cNvSpPr>
          <p:nvPr/>
        </p:nvSpPr>
        <p:spPr bwMode="auto">
          <a:xfrm>
            <a:off x="182031"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ko-KR" sz="4600" kern="0" dirty="0" smtClean="0">
                <a:solidFill>
                  <a:schemeClr val="tx2"/>
                </a:solidFill>
                <a:latin typeface="+mj-lt"/>
                <a:ea typeface="굴림" charset="-127"/>
                <a:cs typeface="+mj-cs"/>
              </a:rPr>
              <a:t>Exploration: </a:t>
            </a:r>
            <a:br>
              <a:rPr lang="en-US" altLang="ko-KR" sz="4600" kern="0" dirty="0" smtClean="0">
                <a:solidFill>
                  <a:schemeClr val="tx2"/>
                </a:solidFill>
                <a:latin typeface="+mj-lt"/>
                <a:ea typeface="굴림" charset="-127"/>
                <a:cs typeface="+mj-cs"/>
              </a:rPr>
            </a:br>
            <a:r>
              <a:rPr lang="en-US" altLang="ko-KR" sz="4600" kern="0" dirty="0" smtClean="0">
                <a:solidFill>
                  <a:schemeClr val="tx2"/>
                </a:solidFill>
                <a:latin typeface="+mj-lt"/>
                <a:ea typeface="굴림" charset="-127"/>
                <a:cs typeface="+mj-cs"/>
              </a:rPr>
              <a:t>Generate Parallel Alternatives</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pic>
        <p:nvPicPr>
          <p:cNvPr id="5" name="Picture 4" descr="buxton-resave.png"/>
          <p:cNvPicPr>
            <a:picLocks noChangeAspect="1"/>
          </p:cNvPicPr>
          <p:nvPr/>
        </p:nvPicPr>
        <p:blipFill>
          <a:blip r:embed="rId3"/>
          <a:stretch>
            <a:fillRect/>
          </a:stretch>
        </p:blipFill>
        <p:spPr>
          <a:xfrm>
            <a:off x="152400" y="1702969"/>
            <a:ext cx="8923867" cy="3886595"/>
          </a:xfrm>
          <a:prstGeom prst="rect">
            <a:avLst/>
          </a:prstGeom>
        </p:spPr>
      </p:pic>
      <p:sp>
        <p:nvSpPr>
          <p:cNvPr id="6" name="Slide Number Placeholder 5"/>
          <p:cNvSpPr>
            <a:spLocks noGrp="1"/>
          </p:cNvSpPr>
          <p:nvPr>
            <p:ph type="sldNum" sz="quarter" idx="4"/>
          </p:nvPr>
        </p:nvSpPr>
        <p:spPr/>
        <p:txBody>
          <a:bodyPr/>
          <a:lstStyle/>
          <a:p>
            <a:fld id="{B3EFDD30-2D92-BE4F-850C-B7FCC548490E}" type="slidenum">
              <a:rPr lang="en-US" smtClean="0"/>
              <a:pPr/>
              <a:t>4</a:t>
            </a:fld>
            <a:endParaRPr lang="en-US"/>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Impact</a:t>
            </a:r>
            <a:endParaRPr lang="en-US" dirty="0"/>
          </a:p>
        </p:txBody>
      </p:sp>
      <p:sp>
        <p:nvSpPr>
          <p:cNvPr id="4" name="Content Placeholder 3"/>
          <p:cNvSpPr>
            <a:spLocks noGrp="1"/>
          </p:cNvSpPr>
          <p:nvPr>
            <p:ph idx="1"/>
          </p:nvPr>
        </p:nvSpPr>
        <p:spPr/>
        <p:txBody>
          <a:bodyPr/>
          <a:lstStyle/>
          <a:p>
            <a:r>
              <a:rPr lang="en-US" dirty="0" err="1" smtClean="0"/>
              <a:t>d.tools</a:t>
            </a:r>
            <a:r>
              <a:rPr lang="en-US" dirty="0" smtClean="0"/>
              <a:t> / Exemplar used for prototyping at:</a:t>
            </a:r>
          </a:p>
          <a:p>
            <a:pPr lvl="1"/>
            <a:r>
              <a:rPr lang="en-US" dirty="0" smtClean="0"/>
              <a:t>Leapfrog</a:t>
            </a:r>
          </a:p>
          <a:p>
            <a:pPr lvl="1"/>
            <a:r>
              <a:rPr lang="en-US" dirty="0" smtClean="0"/>
              <a:t>Nokia SF</a:t>
            </a:r>
          </a:p>
          <a:p>
            <a:pPr lvl="1"/>
            <a:r>
              <a:rPr lang="en-US" dirty="0" smtClean="0"/>
              <a:t>IDEO</a:t>
            </a:r>
          </a:p>
          <a:p>
            <a:pPr lvl="1"/>
            <a:r>
              <a:rPr lang="en-US" dirty="0" smtClean="0"/>
              <a:t>Frog design</a:t>
            </a:r>
          </a:p>
          <a:p>
            <a:r>
              <a:rPr lang="en-US" dirty="0" smtClean="0"/>
              <a:t>3471 </a:t>
            </a:r>
            <a:r>
              <a:rPr lang="en-US" dirty="0" err="1" smtClean="0"/>
              <a:t>d.tools</a:t>
            </a:r>
            <a:r>
              <a:rPr lang="en-US" dirty="0" smtClean="0"/>
              <a:t> downloads as of 5/27/09</a:t>
            </a:r>
            <a:endParaRPr lang="en-US"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40</a:t>
            </a:fld>
            <a:endParaRPr lang="en-US"/>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Important?</a:t>
            </a:r>
            <a:endParaRPr lang="en-US" dirty="0"/>
          </a:p>
        </p:txBody>
      </p:sp>
      <p:sp>
        <p:nvSpPr>
          <p:cNvPr id="4" name="Content Placeholder 3"/>
          <p:cNvSpPr>
            <a:spLocks noGrp="1"/>
          </p:cNvSpPr>
          <p:nvPr>
            <p:ph idx="1"/>
          </p:nvPr>
        </p:nvSpPr>
        <p:spPr>
          <a:xfrm>
            <a:off x="812800" y="1644650"/>
            <a:ext cx="8032750" cy="4756150"/>
          </a:xfrm>
        </p:spPr>
        <p:txBody>
          <a:bodyPr/>
          <a:lstStyle/>
          <a:p>
            <a:pPr marL="0" indent="0">
              <a:spcBef>
                <a:spcPts val="1200"/>
              </a:spcBef>
              <a:spcAft>
                <a:spcPts val="600"/>
              </a:spcAft>
              <a:buNone/>
            </a:pPr>
            <a:r>
              <a:rPr lang="en-US" sz="2800" b="1" dirty="0" err="1" smtClean="0"/>
              <a:t>d.tools</a:t>
            </a:r>
            <a:r>
              <a:rPr lang="en-US" sz="2800" b="1" dirty="0" smtClean="0"/>
              <a:t> successfully enabled non-programmers to prototype novel, sensor-based user interfaces.</a:t>
            </a:r>
          </a:p>
          <a:p>
            <a:pPr marL="0" indent="0">
              <a:spcBef>
                <a:spcPts val="1200"/>
              </a:spcBef>
              <a:spcAft>
                <a:spcPts val="600"/>
              </a:spcAft>
              <a:buNone/>
            </a:pPr>
            <a:r>
              <a:rPr lang="en-US" sz="2800" b="1" dirty="0" smtClean="0"/>
              <a:t>Techniques:</a:t>
            </a:r>
          </a:p>
          <a:p>
            <a:pPr marL="914400" lvl="1" indent="-514350">
              <a:spcBef>
                <a:spcPts val="1200"/>
              </a:spcBef>
              <a:spcAft>
                <a:spcPts val="600"/>
              </a:spcAft>
              <a:buFont typeface="+mj-lt"/>
              <a:buAutoNum type="arabicPeriod"/>
            </a:pPr>
            <a:r>
              <a:rPr lang="en-US" sz="2400" b="1" dirty="0" err="1" smtClean="0"/>
              <a:t>Plug&amp;play</a:t>
            </a:r>
            <a:r>
              <a:rPr lang="en-US" sz="2400" b="1" dirty="0" smtClean="0"/>
              <a:t> hardware and visual, storyboard-based environment offer low threshold to authoring.</a:t>
            </a:r>
          </a:p>
          <a:p>
            <a:pPr marL="914400" lvl="1" indent="-514350">
              <a:spcBef>
                <a:spcPts val="1200"/>
              </a:spcBef>
              <a:spcAft>
                <a:spcPts val="600"/>
              </a:spcAft>
              <a:buFont typeface="+mj-lt"/>
              <a:buAutoNum type="arabicPeriod"/>
            </a:pPr>
            <a:r>
              <a:rPr lang="en-US" sz="2400" b="1" dirty="0" smtClean="0"/>
              <a:t>Programming by demonstration for sensor events raises complexity of possible interactions.</a:t>
            </a:r>
          </a:p>
          <a:p>
            <a:pPr>
              <a:buNone/>
            </a:pPr>
            <a:r>
              <a:rPr lang="en-US" sz="2800" dirty="0" smtClean="0"/>
              <a:t/>
            </a:r>
            <a:br>
              <a:rPr lang="en-US" sz="2800" dirty="0" smtClean="0"/>
            </a:br>
            <a:endParaRPr lang="en-US" sz="28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41</a:t>
            </a:fld>
            <a:endParaRPr lang="en-US"/>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42</a:t>
            </a:fld>
            <a:endParaRPr lang="en-US"/>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
        <p:nvSpPr>
          <p:cNvPr id="25" name="Rounded Rectangle 24"/>
          <p:cNvSpPr/>
          <p:nvPr/>
        </p:nvSpPr>
        <p:spPr>
          <a:xfrm>
            <a:off x="3302003" y="2099733"/>
            <a:ext cx="3014134" cy="3793067"/>
          </a:xfrm>
          <a:prstGeom prst="roundRect">
            <a:avLst>
              <a:gd name="adj" fmla="val 8802"/>
            </a:avLst>
          </a:prstGeom>
          <a:noFill/>
          <a:ln w="1143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458200" y="6400800"/>
            <a:ext cx="685800" cy="365125"/>
          </a:xfrm>
          <a:prstGeom prst="rect">
            <a:avLst/>
          </a:prstGeom>
        </p:spPr>
        <p:txBody>
          <a:bodyPr/>
          <a:lstStyle/>
          <a:p>
            <a:fld id="{B3EFDD30-2D92-BE4F-850C-B7FCC548490E}" type="slidenum">
              <a:rPr lang="en-US" smtClean="0"/>
              <a:pPr/>
              <a:t>43</a:t>
            </a:fld>
            <a:endParaRPr lang="en-US"/>
          </a:p>
        </p:txBody>
      </p:sp>
      <p:pic>
        <p:nvPicPr>
          <p:cNvPr id="5" name="Picture 4"/>
          <p:cNvPicPr>
            <a:picLocks noChangeAspect="1"/>
          </p:cNvPicPr>
          <p:nvPr/>
        </p:nvPicPr>
        <p:blipFill>
          <a:blip r:embed="rId3"/>
          <a:stretch>
            <a:fillRect/>
          </a:stretch>
        </p:blipFill>
        <p:spPr>
          <a:xfrm>
            <a:off x="27733" y="127000"/>
            <a:ext cx="9077088" cy="6546850"/>
          </a:xfrm>
          <a:prstGeom prst="rect">
            <a:avLst/>
          </a:prstGeom>
        </p:spPr>
      </p:pic>
      <p:sp>
        <p:nvSpPr>
          <p:cNvPr id="6" name="TextBox 5"/>
          <p:cNvSpPr txBox="1"/>
          <p:nvPr/>
        </p:nvSpPr>
        <p:spPr>
          <a:xfrm>
            <a:off x="7653839" y="6570135"/>
            <a:ext cx="1479892" cy="246221"/>
          </a:xfrm>
          <a:prstGeom prst="rect">
            <a:avLst/>
          </a:prstGeom>
          <a:noFill/>
        </p:spPr>
        <p:txBody>
          <a:bodyPr wrap="none" rtlCol="0">
            <a:spAutoFit/>
          </a:bodyPr>
          <a:lstStyle/>
          <a:p>
            <a:r>
              <a:rPr lang="en-US" sz="1000" dirty="0" err="1" smtClean="0">
                <a:solidFill>
                  <a:schemeClr val="bg1">
                    <a:lumMod val="75000"/>
                  </a:schemeClr>
                </a:solidFill>
              </a:rPr>
              <a:t>Flickr</a:t>
            </a:r>
            <a:r>
              <a:rPr lang="en-US" sz="1000" dirty="0" smtClean="0">
                <a:solidFill>
                  <a:schemeClr val="bg1">
                    <a:lumMod val="75000"/>
                  </a:schemeClr>
                </a:solidFill>
              </a:rPr>
              <a:t> Image (cc) </a:t>
            </a:r>
            <a:r>
              <a:rPr lang="en-US" sz="1000" dirty="0" err="1" smtClean="0">
                <a:solidFill>
                  <a:schemeClr val="bg1">
                    <a:lumMod val="75000"/>
                  </a:schemeClr>
                </a:solidFill>
              </a:rPr>
              <a:t>brycej</a:t>
            </a:r>
            <a:endParaRPr lang="en-US" sz="1000" dirty="0">
              <a:solidFill>
                <a:schemeClr val="bg1">
                  <a:lumMod val="75000"/>
                </a:schemeClr>
              </a:solidFill>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Related Work: </a:t>
            </a:r>
            <a:br>
              <a:rPr lang="en-US" sz="3200" dirty="0" smtClean="0"/>
            </a:br>
            <a:r>
              <a:rPr lang="en-US" sz="3200" dirty="0" smtClean="0"/>
              <a:t>Capturing &amp; Managing Feedback</a:t>
            </a:r>
            <a:endParaRPr lang="en-US" sz="3200" dirty="0"/>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44</a:t>
            </a:fld>
            <a:endParaRPr lang="en-US"/>
          </a:p>
        </p:txBody>
      </p:sp>
      <p:pic>
        <p:nvPicPr>
          <p:cNvPr id="7" name="Picture 6"/>
          <p:cNvPicPr>
            <a:picLocks noChangeAspect="1" noChangeArrowheads="1"/>
          </p:cNvPicPr>
          <p:nvPr/>
        </p:nvPicPr>
        <p:blipFill>
          <a:blip r:embed="rId3"/>
          <a:srcRect l="3573" r="7446" b="6261"/>
          <a:stretch>
            <a:fillRect/>
          </a:stretch>
        </p:blipFill>
        <p:spPr bwMode="auto">
          <a:xfrm>
            <a:off x="1913466" y="2126929"/>
            <a:ext cx="4876805" cy="2920793"/>
          </a:xfrm>
          <a:prstGeom prst="roundRect">
            <a:avLst>
              <a:gd name="adj" fmla="val 5800"/>
            </a:avLst>
          </a:prstGeom>
          <a:noFill/>
          <a:ln w="9525">
            <a:noFill/>
            <a:miter lim="800000"/>
            <a:headEnd/>
            <a:tailEnd/>
          </a:ln>
          <a:effectLst/>
        </p:spPr>
      </p:pic>
      <p:sp>
        <p:nvSpPr>
          <p:cNvPr id="8" name="TextBox 7"/>
          <p:cNvSpPr txBox="1"/>
          <p:nvPr/>
        </p:nvSpPr>
        <p:spPr bwMode="auto">
          <a:xfrm>
            <a:off x="1888071" y="5084234"/>
            <a:ext cx="2564547"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smtClean="0"/>
              <a:t>I-Observe, </a:t>
            </a:r>
            <a:r>
              <a:rPr lang="en-US" sz="2000" b="0" dirty="0" err="1" smtClean="0"/>
              <a:t>Badre</a:t>
            </a:r>
            <a:r>
              <a:rPr lang="en-US" sz="2000" b="0" dirty="0" smtClean="0"/>
              <a:t>, 1995</a:t>
            </a:r>
          </a:p>
        </p:txBody>
      </p:sp>
      <p:sp>
        <p:nvSpPr>
          <p:cNvPr id="6" name="TextBox 5"/>
          <p:cNvSpPr txBox="1"/>
          <p:nvPr/>
        </p:nvSpPr>
        <p:spPr bwMode="auto">
          <a:xfrm>
            <a:off x="1871139" y="5372101"/>
            <a:ext cx="2122118"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smtClean="0"/>
              <a:t>EVA, Mackay, 1992</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8077200" y="6513513"/>
            <a:ext cx="762000" cy="274637"/>
          </a:xfrm>
          <a:prstGeom prst="rect">
            <a:avLst/>
          </a:prstGeom>
        </p:spPr>
        <p:txBody>
          <a:bodyPr/>
          <a:lstStyle/>
          <a:p>
            <a:fld id="{3C7A4D85-8A0B-604E-818C-96C75E015892}" type="slidenum">
              <a:rPr lang="ko-KR" altLang="en-US"/>
              <a:pPr/>
              <a:t>45</a:t>
            </a:fld>
            <a:endParaRPr lang="en-US" altLang="ko-KR"/>
          </a:p>
        </p:txBody>
      </p:sp>
      <p:pic>
        <p:nvPicPr>
          <p:cNvPr id="2362380" name="Picture 12" descr="dta"/>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362371" name="Arc 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2" name="Arc 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3" name="Arc 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4" name="Arc 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9" name="Rounded Rectangle 8"/>
          <p:cNvSpPr/>
          <p:nvPr/>
        </p:nvSpPr>
        <p:spPr>
          <a:xfrm>
            <a:off x="5164667" y="3285067"/>
            <a:ext cx="3657600" cy="2607733"/>
          </a:xfrm>
          <a:prstGeom prst="roundRect">
            <a:avLst>
              <a:gd name="adj" fmla="val 3680"/>
            </a:avLst>
          </a:prstGeom>
          <a:noFill/>
          <a:ln w="1143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dtools-test.wmv">
            <a:hlinkClick r:id="" action="ppaction://media"/>
          </p:cNvPr>
          <p:cNvPicPr/>
          <p:nvPr>
            <a:videoFile r:link="rId1"/>
          </p:nvPr>
        </p:nvPicPr>
        <p:blipFill>
          <a:blip r:embed="rId4"/>
          <a:srcRect/>
          <a:stretch>
            <a:fillRect/>
          </a:stretch>
        </p:blipFill>
        <p:spPr bwMode="auto">
          <a:xfrm>
            <a:off x="0" y="838200"/>
            <a:ext cx="9144000" cy="5143500"/>
          </a:xfrm>
          <a:prstGeom prst="rect">
            <a:avLst/>
          </a:prstGeom>
          <a:noFill/>
          <a:ln w="9525">
            <a:noFill/>
            <a:miter lim="800000"/>
            <a:headEnd/>
            <a:tailEnd/>
          </a:ln>
        </p:spPr>
      </p:pic>
      <p:sp>
        <p:nvSpPr>
          <p:cNvPr id="21507" name="Title 3"/>
          <p:cNvSpPr>
            <a:spLocks noGrp="1"/>
          </p:cNvSpPr>
          <p:nvPr>
            <p:ph type="title"/>
          </p:nvPr>
        </p:nvSpPr>
        <p:spPr/>
        <p:txBody>
          <a:bodyPr/>
          <a:lstStyle/>
          <a:p>
            <a:endParaRPr lang="en-US"/>
          </a:p>
        </p:txBody>
      </p:sp>
      <p:sp>
        <p:nvSpPr>
          <p:cNvPr id="4" name="Slide Number Placeholder 3"/>
          <p:cNvSpPr>
            <a:spLocks noGrp="1"/>
          </p:cNvSpPr>
          <p:nvPr>
            <p:ph type="sldNum" sz="quarter" idx="4"/>
          </p:nvPr>
        </p:nvSpPr>
        <p:spPr/>
        <p:txBody>
          <a:bodyPr/>
          <a:lstStyle/>
          <a:p>
            <a:fld id="{B3EFDD30-2D92-BE4F-850C-B7FCC548490E}" type="slidenum">
              <a:rPr lang="en-US" smtClean="0"/>
              <a:pPr/>
              <a:t>46</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Number Placeholder 3"/>
          <p:cNvSpPr>
            <a:spLocks noGrp="1"/>
          </p:cNvSpPr>
          <p:nvPr>
            <p:ph type="sldNum" sz="quarter" idx="4294967295"/>
          </p:nvPr>
        </p:nvSpPr>
        <p:spPr>
          <a:xfrm>
            <a:off x="8077200" y="6513513"/>
            <a:ext cx="762000" cy="274637"/>
          </a:xfrm>
          <a:prstGeom prst="rect">
            <a:avLst/>
          </a:prstGeom>
          <a:noFill/>
        </p:spPr>
        <p:txBody>
          <a:bodyPr/>
          <a:lstStyle/>
          <a:p>
            <a:fld id="{1386B063-69AF-344A-B164-DD3BB9039430}" type="slidenum">
              <a:rPr lang="ko-KR" altLang="en-US"/>
              <a:pPr/>
              <a:t>47</a:t>
            </a:fld>
            <a:endParaRPr lang="en-US" altLang="ko-KR"/>
          </a:p>
        </p:txBody>
      </p:sp>
      <p:pic>
        <p:nvPicPr>
          <p:cNvPr id="23555" name="Picture 10" descr="dta-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6"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3557"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3558"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3559"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Number Placeholder 3"/>
          <p:cNvSpPr>
            <a:spLocks noGrp="1"/>
          </p:cNvSpPr>
          <p:nvPr>
            <p:ph type="sldNum" sz="quarter" idx="4294967295"/>
          </p:nvPr>
        </p:nvSpPr>
        <p:spPr>
          <a:xfrm>
            <a:off x="8077200" y="6513513"/>
            <a:ext cx="762000" cy="274637"/>
          </a:xfrm>
          <a:prstGeom prst="rect">
            <a:avLst/>
          </a:prstGeom>
          <a:noFill/>
        </p:spPr>
        <p:txBody>
          <a:bodyPr/>
          <a:lstStyle/>
          <a:p>
            <a:fld id="{1CA9183C-3A25-3047-B334-5CDDBCB9FC22}" type="slidenum">
              <a:rPr lang="ko-KR" altLang="en-US"/>
              <a:pPr/>
              <a:t>48</a:t>
            </a:fld>
            <a:endParaRPr lang="en-US" altLang="ko-KR"/>
          </a:p>
        </p:txBody>
      </p:sp>
      <p:pic>
        <p:nvPicPr>
          <p:cNvPr id="20483" name="Picture 10" descr="dualscreen"/>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4" name="Rectangle 2"/>
          <p:cNvSpPr>
            <a:spLocks noGrp="1" noRot="1" noChangeArrowheads="1"/>
          </p:cNvSpPr>
          <p:nvPr>
            <p:ph type="title"/>
          </p:nvPr>
        </p:nvSpPr>
        <p:spPr/>
        <p:txBody>
          <a:bodyPr/>
          <a:lstStyle/>
          <a:p>
            <a:pPr eaLnBrk="1" hangingPunct="1"/>
            <a:endParaRPr lang="de-DE"/>
          </a:p>
        </p:txBody>
      </p:sp>
      <p:sp>
        <p:nvSpPr>
          <p:cNvPr id="20485" name="Rectangle 3"/>
          <p:cNvSpPr>
            <a:spLocks noGrp="1" noRot="1" noChangeArrowheads="1"/>
          </p:cNvSpPr>
          <p:nvPr>
            <p:ph type="body" idx="1"/>
          </p:nvPr>
        </p:nvSpPr>
        <p:spPr/>
        <p:txBody>
          <a:bodyPr/>
          <a:lstStyle/>
          <a:p>
            <a:pPr eaLnBrk="1" hangingPunct="1"/>
            <a:endParaRPr lang="de-DE" dirty="0"/>
          </a:p>
        </p:txBody>
      </p:sp>
      <p:sp>
        <p:nvSpPr>
          <p:cNvPr id="20486" name="Arc 6"/>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0487" name="Arc 7"/>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0488" name="Arc 8"/>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0489" name="Arc 9"/>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Number Placeholder 3"/>
          <p:cNvSpPr>
            <a:spLocks noGrp="1"/>
          </p:cNvSpPr>
          <p:nvPr>
            <p:ph type="sldNum" sz="quarter" idx="4294967295"/>
          </p:nvPr>
        </p:nvSpPr>
        <p:spPr>
          <a:xfrm>
            <a:off x="8077200" y="6513513"/>
            <a:ext cx="762000" cy="274637"/>
          </a:xfrm>
          <a:prstGeom prst="rect">
            <a:avLst/>
          </a:prstGeom>
          <a:noFill/>
        </p:spPr>
        <p:txBody>
          <a:bodyPr/>
          <a:lstStyle/>
          <a:p>
            <a:fld id="{A51B4B30-3096-BF40-AEAD-1AE18AFB6154}" type="slidenum">
              <a:rPr lang="ko-KR" altLang="en-US"/>
              <a:pPr/>
              <a:t>49</a:t>
            </a:fld>
            <a:endParaRPr lang="en-US" altLang="ko-KR"/>
          </a:p>
        </p:txBody>
      </p:sp>
      <p:sp>
        <p:nvSpPr>
          <p:cNvPr id="25603" name="Rectangle 2"/>
          <p:cNvSpPr>
            <a:spLocks noGrp="1" noRot="1" noChangeArrowheads="1"/>
          </p:cNvSpPr>
          <p:nvPr>
            <p:ph type="title"/>
          </p:nvPr>
        </p:nvSpPr>
        <p:spPr>
          <a:xfrm>
            <a:off x="457200" y="301625"/>
            <a:ext cx="8385175" cy="1022350"/>
          </a:xfrm>
        </p:spPr>
        <p:txBody>
          <a:bodyPr/>
          <a:lstStyle/>
          <a:p>
            <a:pPr eaLnBrk="1" hangingPunct="1"/>
            <a:r>
              <a:rPr lang="en-US" dirty="0" smtClean="0"/>
              <a:t>Review</a:t>
            </a:r>
            <a:endParaRPr lang="en-US" dirty="0"/>
          </a:p>
        </p:txBody>
      </p:sp>
      <p:sp>
        <p:nvSpPr>
          <p:cNvPr id="25604" name="Rectangle 3"/>
          <p:cNvSpPr>
            <a:spLocks noGrp="1" noRot="1" noChangeArrowheads="1"/>
          </p:cNvSpPr>
          <p:nvPr>
            <p:ph type="body" idx="1"/>
          </p:nvPr>
        </p:nvSpPr>
        <p:spPr/>
        <p:txBody>
          <a:bodyPr/>
          <a:lstStyle/>
          <a:p>
            <a:pPr eaLnBrk="1" hangingPunct="1"/>
            <a:endParaRPr lang="de-DE"/>
          </a:p>
        </p:txBody>
      </p:sp>
      <p:pic>
        <p:nvPicPr>
          <p:cNvPr id="25605" name="Picture 4" descr="dtools_vaca_basic_shot2"/>
          <p:cNvPicPr>
            <a:picLocks noChangeAspect="1" noChangeArrowheads="1"/>
          </p:cNvPicPr>
          <p:nvPr/>
        </p:nvPicPr>
        <p:blipFill>
          <a:blip r:embed="rId3"/>
          <a:srcRect/>
          <a:stretch>
            <a:fillRect/>
          </a:stretch>
        </p:blipFill>
        <p:spPr bwMode="auto">
          <a:xfrm>
            <a:off x="0" y="1144588"/>
            <a:ext cx="9144000" cy="3351212"/>
          </a:xfrm>
          <a:prstGeom prst="rect">
            <a:avLst/>
          </a:prstGeom>
          <a:noFill/>
          <a:ln w="9525">
            <a:noFill/>
            <a:miter lim="800000"/>
            <a:headEnd/>
            <a:tailEnd/>
          </a:ln>
        </p:spPr>
      </p:pic>
      <p:pic>
        <p:nvPicPr>
          <p:cNvPr id="25606" name="Picture 6" descr="single-analyze"/>
          <p:cNvPicPr>
            <a:picLocks noChangeAspect="1" noChangeArrowheads="1"/>
          </p:cNvPicPr>
          <p:nvPr/>
        </p:nvPicPr>
        <p:blipFill>
          <a:blip r:embed="rId4"/>
          <a:srcRect l="46512"/>
          <a:stretch>
            <a:fillRect/>
          </a:stretch>
        </p:blipFill>
        <p:spPr bwMode="auto">
          <a:xfrm>
            <a:off x="2438400" y="4800600"/>
            <a:ext cx="3749675" cy="17938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AutoShape 4"/>
          <p:cNvSpPr>
            <a:spLocks noChangeArrowheads="1"/>
          </p:cNvSpPr>
          <p:nvPr/>
        </p:nvSpPr>
        <p:spPr bwMode="auto">
          <a:xfrm>
            <a:off x="3339047" y="1490141"/>
            <a:ext cx="2299753" cy="1276351"/>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prstTxWarp prst="textNoShape">
              <a:avLst/>
            </a:prstTxWarp>
          </a:bodyPr>
          <a:lstStyle/>
          <a:p>
            <a:pPr algn="ctr"/>
            <a:r>
              <a:rPr lang="en-US" sz="2800" dirty="0" smtClean="0">
                <a:solidFill>
                  <a:srgbClr val="000000"/>
                </a:solidFill>
              </a:rPr>
              <a:t>ANALYZE</a:t>
            </a:r>
            <a:endParaRPr lang="en-US" sz="2800" dirty="0">
              <a:solidFill>
                <a:srgbClr val="000000"/>
              </a:solidFill>
            </a:endParaRPr>
          </a:p>
        </p:txBody>
      </p:sp>
      <p:sp>
        <p:nvSpPr>
          <p:cNvPr id="14" name="AutoShape 5"/>
          <p:cNvSpPr>
            <a:spLocks noChangeArrowheads="1"/>
          </p:cNvSpPr>
          <p:nvPr/>
        </p:nvSpPr>
        <p:spPr bwMode="auto">
          <a:xfrm>
            <a:off x="5277908" y="3121563"/>
            <a:ext cx="2449906" cy="1382712"/>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prstTxWarp prst="textNoShape">
              <a:avLst/>
            </a:prstTxWarp>
          </a:bodyPr>
          <a:lstStyle/>
          <a:p>
            <a:pPr algn="ctr"/>
            <a:r>
              <a:rPr lang="en-US" sz="2800" dirty="0">
                <a:solidFill>
                  <a:srgbClr val="000000"/>
                </a:solidFill>
              </a:rPr>
              <a:t>PROTOTYPE</a:t>
            </a:r>
          </a:p>
        </p:txBody>
      </p:sp>
      <p:sp>
        <p:nvSpPr>
          <p:cNvPr id="15" name="AutoShape 6"/>
          <p:cNvSpPr>
            <a:spLocks noChangeArrowheads="1"/>
          </p:cNvSpPr>
          <p:nvPr/>
        </p:nvSpPr>
        <p:spPr bwMode="auto">
          <a:xfrm>
            <a:off x="1334006" y="3121563"/>
            <a:ext cx="2419902" cy="1365778"/>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prstTxWarp prst="textNoShape">
              <a:avLst/>
            </a:prstTxWarp>
          </a:bodyPr>
          <a:lstStyle/>
          <a:p>
            <a:pPr algn="ctr"/>
            <a:r>
              <a:rPr lang="en-US" sz="2800" dirty="0">
                <a:solidFill>
                  <a:srgbClr val="000000"/>
                </a:solidFill>
              </a:rPr>
              <a:t>EVALUATE</a:t>
            </a:r>
          </a:p>
        </p:txBody>
      </p:sp>
      <p:cxnSp>
        <p:nvCxnSpPr>
          <p:cNvPr id="16" name="AutoShape 7"/>
          <p:cNvCxnSpPr>
            <a:cxnSpLocks noChangeShapeType="1"/>
            <a:stCxn id="15" idx="0"/>
            <a:endCxn id="13" idx="1"/>
          </p:cNvCxnSpPr>
          <p:nvPr/>
        </p:nvCxnSpPr>
        <p:spPr bwMode="auto">
          <a:xfrm rot="5400000" flipH="1" flipV="1">
            <a:off x="2444879" y="2227395"/>
            <a:ext cx="993246" cy="795090"/>
          </a:xfrm>
          <a:prstGeom prst="curvedConnector2">
            <a:avLst/>
          </a:prstGeom>
          <a:noFill/>
          <a:ln w="114300" cap="flat" cmpd="sng" algn="ctr">
            <a:solidFill>
              <a:schemeClr val="bg1">
                <a:lumMod val="20000"/>
                <a:lumOff val="80000"/>
              </a:schemeClr>
            </a:solidFill>
            <a:prstDash val="solid"/>
            <a:round/>
            <a:headEnd type="none" w="med" len="med"/>
            <a:tailEnd type="triangle" w="med" len="med"/>
          </a:ln>
          <a:effectLst/>
        </p:spPr>
      </p:cxnSp>
      <p:cxnSp>
        <p:nvCxnSpPr>
          <p:cNvPr id="18" name="AutoShape 9"/>
          <p:cNvCxnSpPr>
            <a:cxnSpLocks noChangeShapeType="1"/>
            <a:stCxn id="13" idx="3"/>
            <a:endCxn id="14" idx="0"/>
          </p:cNvCxnSpPr>
          <p:nvPr/>
        </p:nvCxnSpPr>
        <p:spPr bwMode="auto">
          <a:xfrm>
            <a:off x="5638800" y="2128317"/>
            <a:ext cx="864061" cy="993246"/>
          </a:xfrm>
          <a:prstGeom prst="curvedConnector2">
            <a:avLst/>
          </a:prstGeom>
          <a:noFill/>
          <a:ln w="114300" cap="flat" cmpd="sng" algn="ctr">
            <a:solidFill>
              <a:schemeClr val="bg1">
                <a:lumMod val="20000"/>
                <a:lumOff val="80000"/>
              </a:schemeClr>
            </a:solidFill>
            <a:prstDash val="solid"/>
            <a:round/>
            <a:headEnd type="none" w="med" len="med"/>
            <a:tailEnd type="triangle" w="med" len="med"/>
          </a:ln>
          <a:effectLst/>
        </p:spPr>
      </p:cxnSp>
      <p:cxnSp>
        <p:nvCxnSpPr>
          <p:cNvPr id="19" name="AutoShape 10"/>
          <p:cNvCxnSpPr>
            <a:cxnSpLocks noChangeShapeType="1"/>
            <a:stCxn id="14" idx="2"/>
            <a:endCxn id="15" idx="2"/>
          </p:cNvCxnSpPr>
          <p:nvPr/>
        </p:nvCxnSpPr>
        <p:spPr bwMode="auto">
          <a:xfrm rot="5400000" flipH="1">
            <a:off x="4514942" y="2516356"/>
            <a:ext cx="16934" cy="3958904"/>
          </a:xfrm>
          <a:prstGeom prst="curvedConnector3">
            <a:avLst>
              <a:gd name="adj1" fmla="val -6449746"/>
            </a:avLst>
          </a:prstGeom>
          <a:noFill/>
          <a:ln w="114300" cap="flat" cmpd="sng" algn="ctr">
            <a:solidFill>
              <a:schemeClr val="bg1">
                <a:lumMod val="20000"/>
                <a:lumOff val="80000"/>
              </a:schemeClr>
            </a:solidFill>
            <a:prstDash val="solid"/>
            <a:round/>
            <a:headEnd type="none" w="med" len="med"/>
            <a:tailEnd type="triangle" w="med" len="med"/>
          </a:ln>
          <a:effectLst/>
        </p:spPr>
      </p:cxnSp>
      <p:sp>
        <p:nvSpPr>
          <p:cNvPr id="27" name="TextBox 26"/>
          <p:cNvSpPr txBox="1"/>
          <p:nvPr/>
        </p:nvSpPr>
        <p:spPr bwMode="auto">
          <a:xfrm>
            <a:off x="685800" y="5842145"/>
            <a:ext cx="10203708" cy="738664"/>
          </a:xfrm>
          <a:prstGeom prst="rect">
            <a:avLst/>
          </a:prstGeom>
          <a:noFill/>
          <a:ln w="9525">
            <a:noFill/>
            <a:miter lim="800000"/>
            <a:headEnd/>
            <a:tailEnd/>
          </a:ln>
          <a:effectLst/>
        </p:spPr>
        <p:txBody>
          <a:bodyPr wrap="square" rtlCol="0">
            <a:spAutoFit/>
          </a:bodyPr>
          <a:lstStyle/>
          <a:p>
            <a:pPr eaLnBrk="0" hangingPunct="0">
              <a:spcBef>
                <a:spcPct val="50000"/>
              </a:spcBef>
            </a:pPr>
            <a:r>
              <a:rPr lang="en-US" sz="1400" b="0" dirty="0" err="1" smtClean="0"/>
              <a:t>Dreyfuss</a:t>
            </a:r>
            <a:r>
              <a:rPr lang="en-US" sz="1400" b="0" dirty="0" smtClean="0"/>
              <a:t>, Designing for People, 1955; </a:t>
            </a:r>
            <a:br>
              <a:rPr lang="en-US" sz="1400" b="0" dirty="0" smtClean="0"/>
            </a:br>
            <a:r>
              <a:rPr lang="en-US" sz="1400" b="0" dirty="0" smtClean="0"/>
              <a:t>Lawson, How Designers Think, 1997;</a:t>
            </a:r>
            <a:br>
              <a:rPr lang="en-US" sz="1400" b="0" dirty="0" smtClean="0"/>
            </a:br>
            <a:r>
              <a:rPr lang="en-US" sz="1400" b="0" dirty="0" smtClean="0"/>
              <a:t>Cross, </a:t>
            </a:r>
            <a:r>
              <a:rPr lang="en-US" sz="1400" b="0" dirty="0" err="1" smtClean="0"/>
              <a:t>Designerly</a:t>
            </a:r>
            <a:r>
              <a:rPr lang="en-US" sz="1400" b="0" dirty="0" smtClean="0"/>
              <a:t> Ways of Knowing, 2005 </a:t>
            </a:r>
          </a:p>
        </p:txBody>
      </p:sp>
      <p:sp>
        <p:nvSpPr>
          <p:cNvPr id="32" name="Rectangle 8"/>
          <p:cNvSpPr txBox="1">
            <a:spLocks noRot="1" noChangeArrowheads="1"/>
          </p:cNvSpPr>
          <p:nvPr/>
        </p:nvSpPr>
        <p:spPr bwMode="auto">
          <a:xfrm>
            <a:off x="182031"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ko-KR" sz="4600" kern="0" dirty="0" smtClean="0">
                <a:solidFill>
                  <a:schemeClr val="tx2"/>
                </a:solidFill>
                <a:latin typeface="+mj-lt"/>
                <a:ea typeface="굴림" charset="-127"/>
                <a:cs typeface="+mj-cs"/>
              </a:rPr>
              <a:t>Iteration: Incorporate Insight</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sp>
        <p:nvSpPr>
          <p:cNvPr id="10" name="Slide Number Placeholder 9"/>
          <p:cNvSpPr>
            <a:spLocks noGrp="1"/>
          </p:cNvSpPr>
          <p:nvPr>
            <p:ph type="sldNum" sz="quarter" idx="4"/>
          </p:nvPr>
        </p:nvSpPr>
        <p:spPr/>
        <p:txBody>
          <a:bodyPr/>
          <a:lstStyle/>
          <a:p>
            <a:fld id="{B3EFDD30-2D92-BE4F-850C-B7FCC548490E}" type="slidenum">
              <a:rPr lang="en-US" smtClean="0"/>
              <a:pPr/>
              <a:t>5</a:t>
            </a:fld>
            <a:endParaRPr lang="en-US"/>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dtools-ana1.mov">
            <a:hlinkClick r:id="" action="ppaction://media"/>
          </p:cNvPr>
          <p:cNvPicPr/>
          <p:nvPr>
            <p:ph idx="1"/>
            <a:videoFile r:link="rId1"/>
          </p:nvPr>
        </p:nvPicPr>
        <p:blipFill>
          <a:blip r:embed="rId3"/>
          <a:stretch>
            <a:fillRect/>
          </a:stretch>
        </p:blipFill>
        <p:spPr>
          <a:xfrm>
            <a:off x="-1764" y="977900"/>
            <a:ext cx="9145764" cy="5144492"/>
          </a:xfrm>
        </p:spPr>
      </p:pic>
      <p:sp>
        <p:nvSpPr>
          <p:cNvPr id="4" name="Slide Number Placeholder 3"/>
          <p:cNvSpPr>
            <a:spLocks noGrp="1"/>
          </p:cNvSpPr>
          <p:nvPr>
            <p:ph type="sldNum" sz="quarter" idx="4"/>
          </p:nvPr>
        </p:nvSpPr>
        <p:spPr/>
        <p:txBody>
          <a:bodyPr/>
          <a:lstStyle/>
          <a:p>
            <a:fld id="{B3EFDD30-2D92-BE4F-850C-B7FCC548490E}" type="slidenum">
              <a:rPr lang="en-US" smtClean="0"/>
              <a:pPr/>
              <a:t>50</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Number Placeholder 3"/>
          <p:cNvSpPr>
            <a:spLocks noGrp="1"/>
          </p:cNvSpPr>
          <p:nvPr>
            <p:ph type="sldNum" sz="quarter" idx="4294967295"/>
          </p:nvPr>
        </p:nvSpPr>
        <p:spPr>
          <a:xfrm>
            <a:off x="8077200" y="6513513"/>
            <a:ext cx="762000" cy="274637"/>
          </a:xfrm>
          <a:prstGeom prst="rect">
            <a:avLst/>
          </a:prstGeom>
          <a:noFill/>
        </p:spPr>
        <p:txBody>
          <a:bodyPr/>
          <a:lstStyle/>
          <a:p>
            <a:fld id="{D7DD10AD-2EBB-304D-BDD5-4A7ED4DC7022}" type="slidenum">
              <a:rPr lang="ko-KR" altLang="en-US"/>
              <a:pPr/>
              <a:t>51</a:t>
            </a:fld>
            <a:endParaRPr lang="en-US" altLang="ko-KR"/>
          </a:p>
        </p:txBody>
      </p:sp>
      <p:sp>
        <p:nvSpPr>
          <p:cNvPr id="26628" name="Rectangle 3"/>
          <p:cNvSpPr>
            <a:spLocks noGrp="1" noRot="1" noChangeArrowheads="1"/>
          </p:cNvSpPr>
          <p:nvPr>
            <p:ph type="body" idx="1"/>
          </p:nvPr>
        </p:nvSpPr>
        <p:spPr/>
        <p:txBody>
          <a:bodyPr/>
          <a:lstStyle/>
          <a:p>
            <a:pPr eaLnBrk="1" hangingPunct="1"/>
            <a:endParaRPr lang="de-DE"/>
          </a:p>
        </p:txBody>
      </p:sp>
      <p:pic>
        <p:nvPicPr>
          <p:cNvPr id="26630" name="Picture 5" descr="single-analyze"/>
          <p:cNvPicPr>
            <a:picLocks noChangeAspect="1" noChangeArrowheads="1"/>
          </p:cNvPicPr>
          <p:nvPr/>
        </p:nvPicPr>
        <p:blipFill>
          <a:blip r:embed="rId3"/>
          <a:srcRect r="46512"/>
          <a:stretch>
            <a:fillRect/>
          </a:stretch>
        </p:blipFill>
        <p:spPr bwMode="auto">
          <a:xfrm>
            <a:off x="3200400" y="4683125"/>
            <a:ext cx="3749675" cy="1793875"/>
          </a:xfrm>
          <a:prstGeom prst="rect">
            <a:avLst/>
          </a:prstGeom>
          <a:noFill/>
          <a:ln w="9525">
            <a:noFill/>
            <a:miter lim="800000"/>
            <a:headEnd/>
            <a:tailEnd/>
          </a:ln>
        </p:spPr>
      </p:pic>
      <p:sp>
        <p:nvSpPr>
          <p:cNvPr id="26632" name="Rectangle 7"/>
          <p:cNvSpPr>
            <a:spLocks noChangeArrowheads="1"/>
          </p:cNvSpPr>
          <p:nvPr/>
        </p:nvSpPr>
        <p:spPr bwMode="auto">
          <a:xfrm>
            <a:off x="5105400" y="4038600"/>
            <a:ext cx="1828800" cy="152400"/>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sp>
        <p:nvSpPr>
          <p:cNvPr id="26633" name="Rectangle 8"/>
          <p:cNvSpPr>
            <a:spLocks noChangeArrowheads="1"/>
          </p:cNvSpPr>
          <p:nvPr/>
        </p:nvSpPr>
        <p:spPr bwMode="auto">
          <a:xfrm>
            <a:off x="4724400" y="4038600"/>
            <a:ext cx="304800" cy="152400"/>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sp>
        <p:nvSpPr>
          <p:cNvPr id="26634" name="Rectangle 9"/>
          <p:cNvSpPr>
            <a:spLocks noChangeArrowheads="1"/>
          </p:cNvSpPr>
          <p:nvPr/>
        </p:nvSpPr>
        <p:spPr bwMode="auto">
          <a:xfrm>
            <a:off x="7086600" y="4038600"/>
            <a:ext cx="1981200" cy="152400"/>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pic>
        <p:nvPicPr>
          <p:cNvPr id="11" name="Picture 10"/>
          <p:cNvPicPr>
            <a:picLocks noChangeAspect="1"/>
          </p:cNvPicPr>
          <p:nvPr/>
        </p:nvPicPr>
        <p:blipFill>
          <a:blip r:embed="rId4"/>
          <a:stretch>
            <a:fillRect/>
          </a:stretch>
        </p:blipFill>
        <p:spPr>
          <a:xfrm>
            <a:off x="-12700" y="1231900"/>
            <a:ext cx="9169400" cy="3378200"/>
          </a:xfrm>
          <a:prstGeom prst="rect">
            <a:avLst/>
          </a:prstGeom>
        </p:spPr>
      </p:pic>
      <p:sp>
        <p:nvSpPr>
          <p:cNvPr id="10" name="Title 9"/>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Number Placeholder 3"/>
          <p:cNvSpPr>
            <a:spLocks noGrp="1"/>
          </p:cNvSpPr>
          <p:nvPr>
            <p:ph type="sldNum" sz="quarter" idx="4294967295"/>
          </p:nvPr>
        </p:nvSpPr>
        <p:spPr>
          <a:xfrm>
            <a:off x="8077200" y="6513513"/>
            <a:ext cx="762000" cy="274637"/>
          </a:xfrm>
          <a:prstGeom prst="rect">
            <a:avLst/>
          </a:prstGeom>
          <a:noFill/>
        </p:spPr>
        <p:txBody>
          <a:bodyPr/>
          <a:lstStyle/>
          <a:p>
            <a:fld id="{B674200E-BEFA-FA4F-A922-7E91541DAE93}" type="slidenum">
              <a:rPr lang="ko-KR" altLang="en-US"/>
              <a:pPr/>
              <a:t>52</a:t>
            </a:fld>
            <a:endParaRPr lang="en-US" altLang="ko-KR"/>
          </a:p>
        </p:txBody>
      </p:sp>
      <p:sp>
        <p:nvSpPr>
          <p:cNvPr id="27655" name="Arc 10"/>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7656" name="Arc 11"/>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7657" name="Arc 12"/>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7658" name="Arc 1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pic>
        <p:nvPicPr>
          <p:cNvPr id="11" name="dtools-ana2.mov">
            <a:hlinkClick r:id="" action="ppaction://media"/>
          </p:cNvPr>
          <p:cNvPicPr/>
          <p:nvPr>
            <a:videoFile r:link="rId1"/>
          </p:nvPr>
        </p:nvPicPr>
        <p:blipFill>
          <a:blip r:embed="rId4"/>
          <a:stretch>
            <a:fillRect/>
          </a:stretch>
        </p:blipFill>
        <p:spPr>
          <a:xfrm>
            <a:off x="0" y="1162050"/>
            <a:ext cx="9144000" cy="5143500"/>
          </a:xfrm>
          <a:prstGeom prst="rect">
            <a:avLst/>
          </a:prstGeom>
        </p:spPr>
      </p:pic>
      <p:sp>
        <p:nvSpPr>
          <p:cNvPr id="9" name="Title 8"/>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758825" y="2374379"/>
            <a:ext cx="8385175" cy="1022350"/>
          </a:xfrm>
        </p:spPr>
        <p:txBody>
          <a:bodyPr/>
          <a:lstStyle/>
          <a:p>
            <a:r>
              <a:rPr lang="en-US" sz="3600" dirty="0" smtClean="0"/>
              <a:t>How might tools help designers</a:t>
            </a:r>
            <a:br>
              <a:rPr lang="en-US" sz="3600" dirty="0" smtClean="0"/>
            </a:br>
            <a:r>
              <a:rPr lang="en-US" sz="3600" dirty="0" smtClean="0"/>
              <a:t>make &amp; communicate </a:t>
            </a:r>
            <a:br>
              <a:rPr lang="en-US" sz="3600" dirty="0" smtClean="0"/>
            </a:br>
            <a:r>
              <a:rPr lang="en-US" sz="3600" dirty="0" smtClean="0"/>
              <a:t>interaction design revisions?</a:t>
            </a:r>
            <a:endParaRPr lang="en-US" sz="36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53</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 </a:t>
            </a:r>
            <a:endParaRPr lang="en-US" sz="40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54</a:t>
            </a:fld>
            <a:endParaRPr lang="en-US"/>
          </a:p>
        </p:txBody>
      </p:sp>
      <p:pic>
        <p:nvPicPr>
          <p:cNvPr id="6" name="Picture 5" descr="Page1.tiff"/>
          <p:cNvPicPr>
            <a:picLocks noChangeAspect="1"/>
          </p:cNvPicPr>
          <p:nvPr/>
        </p:nvPicPr>
        <p:blipFill>
          <a:blip r:embed="rId3"/>
          <a:srcRect l="50000" t="71303" b="2140"/>
          <a:stretch>
            <a:fillRect/>
          </a:stretch>
        </p:blipFill>
        <p:spPr>
          <a:xfrm>
            <a:off x="214888" y="1896533"/>
            <a:ext cx="3934548" cy="2573867"/>
          </a:xfrm>
          <a:prstGeom prst="roundRect">
            <a:avLst>
              <a:gd name="adj" fmla="val 10598"/>
            </a:avLst>
          </a:prstGeom>
        </p:spPr>
      </p:pic>
      <p:sp>
        <p:nvSpPr>
          <p:cNvPr id="7" name="TextBox 6"/>
          <p:cNvSpPr txBox="1"/>
          <p:nvPr/>
        </p:nvSpPr>
        <p:spPr bwMode="auto">
          <a:xfrm>
            <a:off x="374181" y="4876801"/>
            <a:ext cx="2261412"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b="0" dirty="0" smtClean="0"/>
              <a:t>Movie production</a:t>
            </a:r>
          </a:p>
        </p:txBody>
      </p:sp>
      <p:sp>
        <p:nvSpPr>
          <p:cNvPr id="8" name="TextBox 7"/>
          <p:cNvSpPr txBox="1"/>
          <p:nvPr/>
        </p:nvSpPr>
        <p:spPr bwMode="auto">
          <a:xfrm>
            <a:off x="4483100" y="4876801"/>
            <a:ext cx="1723549"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b="0" dirty="0" smtClean="0"/>
              <a:t>Programming</a:t>
            </a:r>
          </a:p>
        </p:txBody>
      </p:sp>
      <p:pic>
        <p:nvPicPr>
          <p:cNvPr id="11" name="Picture 10"/>
          <p:cNvPicPr>
            <a:picLocks noChangeAspect="1"/>
          </p:cNvPicPr>
          <p:nvPr/>
        </p:nvPicPr>
        <p:blipFill>
          <a:blip r:embed="rId4"/>
          <a:srcRect t="11682" b="7477"/>
          <a:stretch>
            <a:fillRect/>
          </a:stretch>
        </p:blipFill>
        <p:spPr>
          <a:xfrm>
            <a:off x="4366738" y="1699638"/>
            <a:ext cx="4709530" cy="2855427"/>
          </a:xfrm>
          <a:prstGeom prst="roundRect">
            <a:avLst>
              <a:gd name="adj" fmla="val 8575"/>
            </a:avLst>
          </a:prstGeom>
        </p:spPr>
      </p:pic>
      <p:sp>
        <p:nvSpPr>
          <p:cNvPr id="9" name="TextBox 8"/>
          <p:cNvSpPr txBox="1"/>
          <p:nvPr/>
        </p:nvSpPr>
        <p:spPr bwMode="auto">
          <a:xfrm>
            <a:off x="424840" y="4453466"/>
            <a:ext cx="3095719" cy="246221"/>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000" b="0" dirty="0" smtClean="0"/>
              <a:t>(Pixar Image from Buxton, Sketching User Experiences)</a:t>
            </a:r>
            <a:endParaRPr lang="en-US" sz="1000" b="0" dirty="0" smtClean="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55</a:t>
            </a:fld>
            <a:endParaRPr lang="en-US"/>
          </a:p>
        </p:txBody>
      </p:sp>
      <p:pic>
        <p:nvPicPr>
          <p:cNvPr id="4" name="Picture 3" descr="concrete-add.png"/>
          <p:cNvPicPr>
            <a:picLocks noChangeAspect="1"/>
          </p:cNvPicPr>
          <p:nvPr/>
        </p:nvPicPr>
        <p:blipFill>
          <a:blip r:embed="rId3"/>
          <a:stretch>
            <a:fillRect/>
          </a:stretch>
        </p:blipFill>
        <p:spPr>
          <a:xfrm>
            <a:off x="713841" y="971029"/>
            <a:ext cx="4025900" cy="2019300"/>
          </a:xfrm>
          <a:prstGeom prst="roundRect">
            <a:avLst/>
          </a:prstGeom>
        </p:spPr>
      </p:pic>
      <p:pic>
        <p:nvPicPr>
          <p:cNvPr id="6" name="Picture 5" descr="concrete-delete.png"/>
          <p:cNvPicPr>
            <a:picLocks noChangeAspect="1"/>
          </p:cNvPicPr>
          <p:nvPr/>
        </p:nvPicPr>
        <p:blipFill>
          <a:blip r:embed="rId4"/>
          <a:srcRect b="47578"/>
          <a:stretch>
            <a:fillRect/>
          </a:stretch>
        </p:blipFill>
        <p:spPr>
          <a:xfrm>
            <a:off x="5181601" y="973440"/>
            <a:ext cx="3200400" cy="2010840"/>
          </a:xfrm>
          <a:prstGeom prst="roundRect">
            <a:avLst/>
          </a:prstGeom>
        </p:spPr>
      </p:pic>
      <p:pic>
        <p:nvPicPr>
          <p:cNvPr id="7" name="Picture 6" descr="fig1-v2.png"/>
          <p:cNvPicPr>
            <a:picLocks noChangeAspect="1"/>
          </p:cNvPicPr>
          <p:nvPr/>
        </p:nvPicPr>
        <p:blipFill>
          <a:blip r:embed="rId5"/>
          <a:srcRect l="15566" t="8518" r="48215" b="63580"/>
          <a:stretch>
            <a:fillRect/>
          </a:stretch>
        </p:blipFill>
        <p:spPr>
          <a:xfrm>
            <a:off x="4097869" y="3708408"/>
            <a:ext cx="2918226" cy="1811866"/>
          </a:xfrm>
          <a:prstGeom prst="roundRect">
            <a:avLst/>
          </a:prstGeom>
        </p:spPr>
      </p:pic>
      <p:pic>
        <p:nvPicPr>
          <p:cNvPr id="8" name="Picture 7" descr="fig1-v2.png"/>
          <p:cNvPicPr>
            <a:picLocks noChangeAspect="1"/>
          </p:cNvPicPr>
          <p:nvPr/>
        </p:nvPicPr>
        <p:blipFill>
          <a:blip r:embed="rId5"/>
          <a:srcRect l="69030" t="35075" r="16315" b="46398"/>
          <a:stretch>
            <a:fillRect/>
          </a:stretch>
        </p:blipFill>
        <p:spPr>
          <a:xfrm>
            <a:off x="1998133" y="3691473"/>
            <a:ext cx="1794934" cy="1828800"/>
          </a:xfrm>
          <a:prstGeom prst="roundRect">
            <a:avLst/>
          </a:prstGeom>
        </p:spPr>
      </p:pic>
      <p:sp>
        <p:nvSpPr>
          <p:cNvPr id="9" name="TextBox 8"/>
          <p:cNvSpPr txBox="1"/>
          <p:nvPr/>
        </p:nvSpPr>
        <p:spPr bwMode="auto">
          <a:xfrm>
            <a:off x="666434" y="3064940"/>
            <a:ext cx="1330106"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Additions</a:t>
            </a:r>
          </a:p>
        </p:txBody>
      </p:sp>
      <p:sp>
        <p:nvSpPr>
          <p:cNvPr id="10" name="TextBox 9"/>
          <p:cNvSpPr txBox="1"/>
          <p:nvPr/>
        </p:nvSpPr>
        <p:spPr bwMode="auto">
          <a:xfrm>
            <a:off x="5271735" y="3064940"/>
            <a:ext cx="1330670"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Deletions</a:t>
            </a:r>
          </a:p>
        </p:txBody>
      </p:sp>
      <p:sp>
        <p:nvSpPr>
          <p:cNvPr id="12" name="TextBox 11"/>
          <p:cNvSpPr txBox="1"/>
          <p:nvPr/>
        </p:nvSpPr>
        <p:spPr bwMode="auto">
          <a:xfrm>
            <a:off x="2000073" y="5638806"/>
            <a:ext cx="1300356" cy="769441"/>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i="1" dirty="0" smtClean="0"/>
              <a:t>Sketched </a:t>
            </a:r>
            <a:br>
              <a:rPr lang="en-US" sz="2200" i="1" dirty="0" smtClean="0"/>
            </a:br>
            <a:r>
              <a:rPr lang="en-US" sz="2200" i="1" dirty="0" smtClean="0"/>
              <a:t>Graphics</a:t>
            </a:r>
          </a:p>
        </p:txBody>
      </p:sp>
      <p:sp>
        <p:nvSpPr>
          <p:cNvPr id="13" name="TextBox 12"/>
          <p:cNvSpPr txBox="1"/>
          <p:nvPr/>
        </p:nvSpPr>
        <p:spPr bwMode="auto">
          <a:xfrm>
            <a:off x="4099768" y="5655742"/>
            <a:ext cx="2659702"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i="1" dirty="0" smtClean="0"/>
              <a:t>Freeform Comments</a:t>
            </a: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710"/>
            <a:ext cx="8385175" cy="1022350"/>
          </a:xfrm>
        </p:spPr>
        <p:txBody>
          <a:bodyPr/>
          <a:lstStyle/>
          <a:p>
            <a:endParaRPr lang="en-US" sz="3600" dirty="0"/>
          </a:p>
        </p:txBody>
      </p:sp>
      <p:pic>
        <p:nvPicPr>
          <p:cNvPr id="4" name="Picture 3" descr="study-still.png"/>
          <p:cNvPicPr>
            <a:picLocks noChangeAspect="1"/>
          </p:cNvPicPr>
          <p:nvPr/>
        </p:nvPicPr>
        <p:blipFill>
          <a:blip r:embed="rId3"/>
          <a:srcRect b="-9551"/>
          <a:stretch>
            <a:fillRect/>
          </a:stretch>
        </p:blipFill>
        <p:spPr>
          <a:xfrm>
            <a:off x="-778927" y="-110997"/>
            <a:ext cx="10307535" cy="7697130"/>
          </a:xfrm>
          <a:prstGeom prst="rect">
            <a:avLst/>
          </a:prstGeom>
        </p:spPr>
      </p:pic>
      <p:sp>
        <p:nvSpPr>
          <p:cNvPr id="5" name="Slide Number Placeholder 4"/>
          <p:cNvSpPr>
            <a:spLocks noGrp="1"/>
          </p:cNvSpPr>
          <p:nvPr>
            <p:ph type="sldNum" sz="quarter" idx="4"/>
          </p:nvPr>
        </p:nvSpPr>
        <p:spPr/>
        <p:txBody>
          <a:bodyPr/>
          <a:lstStyle/>
          <a:p>
            <a:fld id="{B3EFDD30-2D92-BE4F-850C-B7FCC548490E}" type="slidenum">
              <a:rPr lang="en-US" smtClean="0"/>
              <a:pPr/>
              <a:t>56</a:t>
            </a:fld>
            <a:endParaRPr lang="en-US"/>
          </a:p>
        </p:txBody>
      </p:sp>
      <p:sp>
        <p:nvSpPr>
          <p:cNvPr id="6" name="Arc 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7" name="Arc 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8" name="Arc 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9" name="Arc 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3EFDD30-2D92-BE4F-850C-B7FCC548490E}" type="slidenum">
              <a:rPr lang="en-US" smtClean="0"/>
              <a:pPr/>
              <a:t>57</a:t>
            </a:fld>
            <a:endParaRPr lang="en-US"/>
          </a:p>
        </p:txBody>
      </p:sp>
      <p:pic>
        <p:nvPicPr>
          <p:cNvPr id="4" name="dnote-in-use-short.mov">
            <a:hlinkClick r:id="" action="ppaction://media"/>
          </p:cNvPr>
          <p:cNvPicPr/>
          <p:nvPr>
            <a:videoFile r:link="rId1"/>
          </p:nvPr>
        </p:nvPicPr>
        <p:blipFill>
          <a:blip r:embed="rId4"/>
          <a:stretch>
            <a:fillRect/>
          </a:stretch>
        </p:blipFill>
        <p:spPr>
          <a:xfrm>
            <a:off x="0" y="1123950"/>
            <a:ext cx="9144000" cy="5143500"/>
          </a:xfrm>
          <a:prstGeom prst="rect">
            <a:avLst/>
          </a:prstGeom>
        </p:spPr>
      </p:pic>
      <p:sp>
        <p:nvSpPr>
          <p:cNvPr id="5" name="Title 4"/>
          <p:cNvSpPr>
            <a:spLocks noGrp="1"/>
          </p:cNvSpPr>
          <p:nvPr>
            <p:ph type="title"/>
          </p:nvPr>
        </p:nvSpPr>
        <p:spPr/>
        <p:txBody>
          <a:bodyPr/>
          <a:lstStyle/>
          <a:p>
            <a:endParaRPr lang="en-US" dirty="0"/>
          </a:p>
        </p:txBody>
      </p:sp>
      <p:sp>
        <p:nvSpPr>
          <p:cNvPr id="6" name="Rectangle 5"/>
          <p:cNvSpPr/>
          <p:nvPr/>
        </p:nvSpPr>
        <p:spPr>
          <a:xfrm>
            <a:off x="0" y="5486399"/>
            <a:ext cx="9144000" cy="812800"/>
          </a:xfrm>
          <a:prstGeom prst="rect">
            <a:avLst/>
          </a:prstGeom>
          <a:solidFill>
            <a:srgbClr val="0C1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tudy-still.png"/>
          <p:cNvPicPr>
            <a:picLocks noChangeAspect="1"/>
          </p:cNvPicPr>
          <p:nvPr/>
        </p:nvPicPr>
        <p:blipFill>
          <a:blip r:embed="rId5"/>
          <a:srcRect l="33780" r="5853" b="20133"/>
          <a:stretch>
            <a:fillRect/>
          </a:stretch>
        </p:blipFill>
        <p:spPr>
          <a:xfrm>
            <a:off x="355601" y="5529140"/>
            <a:ext cx="1248217" cy="1125660"/>
          </a:xfrm>
          <a:prstGeom prst="round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Comparing static &amp; dynamic revision</a:t>
            </a:r>
            <a:endParaRPr lang="en-US" sz="40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58</a:t>
            </a:fld>
            <a:endParaRPr lang="en-US"/>
          </a:p>
        </p:txBody>
      </p:sp>
      <p:sp>
        <p:nvSpPr>
          <p:cNvPr id="4" name="TextBox 3"/>
          <p:cNvSpPr txBox="1"/>
          <p:nvPr/>
        </p:nvSpPr>
        <p:spPr bwMode="auto">
          <a:xfrm>
            <a:off x="3251273" y="1591733"/>
            <a:ext cx="1928733"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12 participants</a:t>
            </a:r>
          </a:p>
        </p:txBody>
      </p:sp>
      <p:sp>
        <p:nvSpPr>
          <p:cNvPr id="5" name="TextBox 4"/>
          <p:cNvSpPr txBox="1"/>
          <p:nvPr/>
        </p:nvSpPr>
        <p:spPr bwMode="auto">
          <a:xfrm>
            <a:off x="530455" y="2607734"/>
            <a:ext cx="2634514" cy="769441"/>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12 annotated images </a:t>
            </a:r>
            <a:br>
              <a:rPr lang="en-US" sz="2200" i="1" dirty="0" smtClean="0"/>
            </a:br>
            <a:r>
              <a:rPr lang="en-US" sz="2200" i="1" dirty="0" smtClean="0"/>
              <a:t>of </a:t>
            </a:r>
            <a:r>
              <a:rPr lang="en-US" sz="2200" i="1" dirty="0" err="1" smtClean="0"/>
              <a:t>d.tools</a:t>
            </a:r>
            <a:r>
              <a:rPr lang="en-US" sz="2200" i="1" dirty="0" smtClean="0"/>
              <a:t> diagrams</a:t>
            </a:r>
          </a:p>
        </p:txBody>
      </p:sp>
      <p:sp>
        <p:nvSpPr>
          <p:cNvPr id="6" name="TextBox 5"/>
          <p:cNvSpPr txBox="1"/>
          <p:nvPr/>
        </p:nvSpPr>
        <p:spPr bwMode="auto">
          <a:xfrm>
            <a:off x="5292076" y="2675467"/>
            <a:ext cx="2512636" cy="769441"/>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12 </a:t>
            </a:r>
            <a:r>
              <a:rPr lang="en-US" sz="2200" i="1" dirty="0" err="1" smtClean="0"/>
              <a:t>d.tools</a:t>
            </a:r>
            <a:r>
              <a:rPr lang="en-US" sz="2200" i="1" dirty="0" smtClean="0"/>
              <a:t> diagrams</a:t>
            </a:r>
            <a:br>
              <a:rPr lang="en-US" sz="2200" i="1" dirty="0" smtClean="0"/>
            </a:br>
            <a:r>
              <a:rPr lang="en-US" sz="2200" i="1" dirty="0" smtClean="0"/>
              <a:t>revised with </a:t>
            </a:r>
            <a:r>
              <a:rPr lang="en-US" sz="2200" i="1" dirty="0" err="1" smtClean="0"/>
              <a:t>d.note</a:t>
            </a:r>
            <a:endParaRPr lang="en-US" sz="2200" i="1" dirty="0" smtClean="0"/>
          </a:p>
        </p:txBody>
      </p:sp>
      <p:sp>
        <p:nvSpPr>
          <p:cNvPr id="7" name="TextBox 6"/>
          <p:cNvSpPr txBox="1"/>
          <p:nvPr/>
        </p:nvSpPr>
        <p:spPr bwMode="auto">
          <a:xfrm>
            <a:off x="5602613" y="1591733"/>
            <a:ext cx="2947139" cy="769441"/>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i="1" dirty="0" smtClean="0"/>
              <a:t>2 prototypes</a:t>
            </a:r>
            <a:br>
              <a:rPr lang="en-US" sz="2200" i="1" dirty="0" smtClean="0"/>
            </a:br>
            <a:r>
              <a:rPr lang="en-US" sz="2200" i="1" dirty="0" smtClean="0"/>
              <a:t>(camera, photo viewer)</a:t>
            </a:r>
          </a:p>
        </p:txBody>
      </p:sp>
      <p:cxnSp>
        <p:nvCxnSpPr>
          <p:cNvPr id="9" name="Straight Arrow Connector 8"/>
          <p:cNvCxnSpPr/>
          <p:nvPr/>
        </p:nvCxnSpPr>
        <p:spPr>
          <a:xfrm rot="10800000">
            <a:off x="5232401" y="1864251"/>
            <a:ext cx="33866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4" idx="2"/>
          </p:cNvCxnSpPr>
          <p:nvPr/>
        </p:nvCxnSpPr>
        <p:spPr>
          <a:xfrm rot="5400000">
            <a:off x="2653464" y="1079424"/>
            <a:ext cx="618980" cy="25053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4" idx="2"/>
            <a:endCxn id="6" idx="0"/>
          </p:cNvCxnSpPr>
          <p:nvPr/>
        </p:nvCxnSpPr>
        <p:spPr>
          <a:xfrm rot="16200000" flipH="1">
            <a:off x="5055594" y="1182666"/>
            <a:ext cx="652847" cy="23327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bwMode="auto">
          <a:xfrm>
            <a:off x="2936417" y="3996267"/>
            <a:ext cx="2379060"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8 new participants</a:t>
            </a:r>
          </a:p>
        </p:txBody>
      </p:sp>
      <p:cxnSp>
        <p:nvCxnSpPr>
          <p:cNvPr id="17" name="Straight Arrow Connector 16"/>
          <p:cNvCxnSpPr>
            <a:stCxn id="5" idx="2"/>
            <a:endCxn id="15" idx="0"/>
          </p:cNvCxnSpPr>
          <p:nvPr/>
        </p:nvCxnSpPr>
        <p:spPr>
          <a:xfrm rot="16200000" flipH="1">
            <a:off x="2677283" y="2547603"/>
            <a:ext cx="619092" cy="22782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2"/>
            <a:endCxn id="15" idx="0"/>
          </p:cNvCxnSpPr>
          <p:nvPr/>
        </p:nvCxnSpPr>
        <p:spPr>
          <a:xfrm rot="5400000">
            <a:off x="5061492" y="2509364"/>
            <a:ext cx="551359" cy="24224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bwMode="auto">
          <a:xfrm>
            <a:off x="697710" y="5080001"/>
            <a:ext cx="2710999" cy="430887"/>
          </a:xfrm>
          <a:prstGeom prst="rect">
            <a:avLst/>
          </a:prstGeom>
          <a:noFill/>
          <a:ln w="9525">
            <a:noFill/>
            <a:miter lim="800000"/>
            <a:headEnd/>
            <a:tailEnd/>
          </a:ln>
          <a:effectLst/>
        </p:spPr>
        <p:txBody>
          <a:bodyPr wrap="none" rtlCol="0">
            <a:spAutoFit/>
          </a:bodyPr>
          <a:lstStyle/>
          <a:p>
            <a:pPr algn="ctr" eaLnBrk="0" hangingPunct="0">
              <a:spcBef>
                <a:spcPct val="50000"/>
              </a:spcBef>
            </a:pPr>
            <a:r>
              <a:rPr lang="en-US" sz="2200" i="1" dirty="0" smtClean="0"/>
              <a:t>List of clear revisions</a:t>
            </a:r>
          </a:p>
        </p:txBody>
      </p:sp>
      <p:sp>
        <p:nvSpPr>
          <p:cNvPr id="21" name="TextBox 20"/>
          <p:cNvSpPr txBox="1"/>
          <p:nvPr/>
        </p:nvSpPr>
        <p:spPr bwMode="auto">
          <a:xfrm>
            <a:off x="5625310" y="5113870"/>
            <a:ext cx="2800767" cy="769441"/>
          </a:xfrm>
          <a:prstGeom prst="rect">
            <a:avLst/>
          </a:prstGeom>
          <a:noFill/>
          <a:ln w="9525">
            <a:noFill/>
            <a:miter lim="800000"/>
            <a:headEnd/>
            <a:tailEnd/>
          </a:ln>
          <a:effectLst/>
        </p:spPr>
        <p:txBody>
          <a:bodyPr wrap="none" rtlCol="0">
            <a:spAutoFit/>
          </a:bodyPr>
          <a:lstStyle/>
          <a:p>
            <a:pPr algn="ctr" eaLnBrk="0" hangingPunct="0">
              <a:spcBef>
                <a:spcPct val="50000"/>
              </a:spcBef>
            </a:pPr>
            <a:r>
              <a:rPr lang="en-US" sz="2200" i="1" dirty="0" smtClean="0"/>
              <a:t>List of revisions</a:t>
            </a:r>
            <a:br>
              <a:rPr lang="en-US" sz="2200" i="1" dirty="0" smtClean="0"/>
            </a:br>
            <a:r>
              <a:rPr lang="en-US" sz="2200" i="1" dirty="0" smtClean="0"/>
              <a:t>requiring clarification</a:t>
            </a:r>
          </a:p>
        </p:txBody>
      </p:sp>
      <p:cxnSp>
        <p:nvCxnSpPr>
          <p:cNvPr id="23" name="Straight Arrow Connector 22"/>
          <p:cNvCxnSpPr>
            <a:stCxn id="15" idx="2"/>
            <a:endCxn id="20" idx="0"/>
          </p:cNvCxnSpPr>
          <p:nvPr/>
        </p:nvCxnSpPr>
        <p:spPr>
          <a:xfrm rot="5400000">
            <a:off x="2763156" y="3717209"/>
            <a:ext cx="652847" cy="20727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5" idx="2"/>
            <a:endCxn id="21" idx="0"/>
          </p:cNvCxnSpPr>
          <p:nvPr/>
        </p:nvCxnSpPr>
        <p:spPr>
          <a:xfrm rot="16200000" flipH="1">
            <a:off x="5232462" y="3320638"/>
            <a:ext cx="686716" cy="28997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5" grpId="0"/>
      <p:bldP spid="20" grpId="0"/>
      <p:bldP spid="21" grpId="0"/>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t>D.note</a:t>
            </a:r>
            <a:r>
              <a:rPr lang="en-US" sz="4000" dirty="0" smtClean="0"/>
              <a:t> evaluation</a:t>
            </a:r>
            <a:endParaRPr lang="en-US" sz="4000" b="0" dirty="0"/>
          </a:p>
        </p:txBody>
      </p:sp>
      <p:sp>
        <p:nvSpPr>
          <p:cNvPr id="3" name="Content Placeholder 2"/>
          <p:cNvSpPr>
            <a:spLocks noGrp="1"/>
          </p:cNvSpPr>
          <p:nvPr>
            <p:ph idx="1"/>
          </p:nvPr>
        </p:nvSpPr>
        <p:spPr>
          <a:xfrm>
            <a:off x="4859868" y="2423568"/>
            <a:ext cx="3850217" cy="4756150"/>
          </a:xfrm>
        </p:spPr>
        <p:txBody>
          <a:bodyPr/>
          <a:lstStyle/>
          <a:p>
            <a:r>
              <a:rPr lang="en-US" sz="2800" dirty="0" smtClean="0"/>
              <a:t>Fewer clarifications required for </a:t>
            </a:r>
            <a:r>
              <a:rPr lang="en-US" sz="2800" dirty="0" err="1" smtClean="0"/>
              <a:t>d.note</a:t>
            </a:r>
            <a:r>
              <a:rPr lang="en-US" sz="2800" dirty="0" smtClean="0"/>
              <a:t> diagrams </a:t>
            </a:r>
            <a:br>
              <a:rPr lang="en-US" sz="2800" dirty="0" smtClean="0"/>
            </a:br>
            <a:r>
              <a:rPr lang="en-US" sz="1600" dirty="0" smtClean="0"/>
              <a:t>(mean: 1.6 vs. 2.9 requests, </a:t>
            </a:r>
            <a:r>
              <a:rPr lang="en-US" sz="1600" dirty="0" err="1" smtClean="0"/>
              <a:t>p</a:t>
            </a:r>
            <a:r>
              <a:rPr lang="en-US" sz="1600" dirty="0" smtClean="0"/>
              <a:t> &lt; 0.05)</a:t>
            </a:r>
          </a:p>
        </p:txBody>
      </p:sp>
      <p:sp>
        <p:nvSpPr>
          <p:cNvPr id="4" name="Slide Number Placeholder 3"/>
          <p:cNvSpPr>
            <a:spLocks noGrp="1"/>
          </p:cNvSpPr>
          <p:nvPr>
            <p:ph type="sldNum" sz="quarter" idx="4"/>
          </p:nvPr>
        </p:nvSpPr>
        <p:spPr/>
        <p:txBody>
          <a:bodyPr/>
          <a:lstStyle/>
          <a:p>
            <a:fld id="{B3EFDD30-2D92-BE4F-850C-B7FCC548490E}" type="slidenum">
              <a:rPr lang="en-US" smtClean="0"/>
              <a:pPr/>
              <a:t>59</a:t>
            </a:fld>
            <a:endParaRPr lang="en-US"/>
          </a:p>
        </p:txBody>
      </p:sp>
      <p:sp>
        <p:nvSpPr>
          <p:cNvPr id="5" name="Content Placeholder 2"/>
          <p:cNvSpPr txBox="1">
            <a:spLocks/>
          </p:cNvSpPr>
          <p:nvPr/>
        </p:nvSpPr>
        <p:spPr bwMode="auto">
          <a:xfrm>
            <a:off x="524926" y="2440503"/>
            <a:ext cx="3850217"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6"/>
              </a:buClr>
              <a:buSzTx/>
              <a:buFont typeface="Wingdings" pitchFamily="2" charset="2"/>
              <a:buChar char="§"/>
              <a:tabLst/>
              <a:defRPr/>
            </a:pPr>
            <a:r>
              <a:rPr lang="en-US" sz="2800" b="0" kern="0" dirty="0" smtClean="0">
                <a:latin typeface="+mn-lt"/>
              </a:rPr>
              <a:t>Reported benefits: can make and </a:t>
            </a:r>
            <a:r>
              <a:rPr lang="en-US" sz="2800" kern="0" dirty="0" smtClean="0">
                <a:latin typeface="+mn-lt"/>
              </a:rPr>
              <a:t>test</a:t>
            </a:r>
            <a:r>
              <a:rPr lang="en-US" sz="2800" b="0" kern="0" dirty="0" smtClean="0">
                <a:latin typeface="+mn-lt"/>
              </a:rPr>
              <a:t> concrete changes</a:t>
            </a:r>
          </a:p>
          <a:p>
            <a:pPr marL="342900" indent="-342900">
              <a:spcBef>
                <a:spcPct val="20000"/>
              </a:spcBef>
              <a:buClr>
                <a:schemeClr val="accent6"/>
              </a:buClr>
              <a:buFont typeface="Wingdings" pitchFamily="2" charset="2"/>
              <a:buChar char="§"/>
            </a:pPr>
            <a:r>
              <a:rPr lang="en-US" sz="2800" b="0" kern="0" dirty="0" smtClean="0"/>
              <a:t>Led to more careful suggestions </a:t>
            </a:r>
            <a:br>
              <a:rPr lang="en-US" sz="2800" b="0" kern="0" dirty="0" smtClean="0"/>
            </a:br>
            <a:r>
              <a:rPr lang="en-US" sz="1600" b="0" kern="0" dirty="0" smtClean="0"/>
              <a:t>(Deletions only prevalent with </a:t>
            </a:r>
            <a:r>
              <a:rPr lang="en-US" sz="1600" b="0" kern="0" dirty="0" err="1" smtClean="0"/>
              <a:t>d.note</a:t>
            </a:r>
            <a:r>
              <a:rPr lang="en-US" sz="1600" b="0" kern="0" dirty="0" smtClean="0"/>
              <a:t>)</a:t>
            </a:r>
          </a:p>
          <a:p>
            <a:pPr marL="342900" marR="0" lvl="0" indent="-342900" algn="l" defTabSz="914400" rtl="0" eaLnBrk="0" fontAlgn="base" latinLnBrk="0" hangingPunct="0">
              <a:lnSpc>
                <a:spcPct val="100000"/>
              </a:lnSpc>
              <a:spcBef>
                <a:spcPct val="20000"/>
              </a:spcBef>
              <a:spcAft>
                <a:spcPct val="0"/>
              </a:spcAft>
              <a:buClr>
                <a:schemeClr val="accent6"/>
              </a:buClr>
              <a:buSzTx/>
              <a:tabLst/>
              <a:defRPr/>
            </a:pP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bwMode="auto">
          <a:xfrm>
            <a:off x="435229" y="1727190"/>
            <a:ext cx="3457869" cy="646331"/>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3600" dirty="0" smtClean="0"/>
              <a:t>Making revisions</a:t>
            </a:r>
          </a:p>
        </p:txBody>
      </p:sp>
      <p:sp>
        <p:nvSpPr>
          <p:cNvPr id="7" name="TextBox 6"/>
          <p:cNvSpPr txBox="1"/>
          <p:nvPr/>
        </p:nvSpPr>
        <p:spPr bwMode="auto">
          <a:xfrm>
            <a:off x="4695860" y="1744121"/>
            <a:ext cx="4448140" cy="646331"/>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3600" dirty="0" smtClean="0"/>
              <a:t>Interpreting revisions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pic>
        <p:nvPicPr>
          <p:cNvPr id="5" name="Picture 4"/>
          <p:cNvPicPr>
            <a:picLocks noChangeAspect="1"/>
          </p:cNvPicPr>
          <p:nvPr/>
        </p:nvPicPr>
        <p:blipFill>
          <a:blip r:embed="rId4"/>
          <a:srcRect l="22741" r="19626"/>
          <a:stretch>
            <a:fillRect/>
          </a:stretch>
        </p:blipFill>
        <p:spPr>
          <a:xfrm>
            <a:off x="6011333" y="0"/>
            <a:ext cx="3132667" cy="4572000"/>
          </a:xfrm>
          <a:prstGeom prst="rect">
            <a:avLst/>
          </a:prstGeom>
        </p:spPr>
      </p:pic>
      <p:sp>
        <p:nvSpPr>
          <p:cNvPr id="80899" name="Slide Number Placeholder 3"/>
          <p:cNvSpPr>
            <a:spLocks noGrp="1"/>
          </p:cNvSpPr>
          <p:nvPr>
            <p:ph type="sldNum" sz="quarter" idx="4"/>
          </p:nvPr>
        </p:nvSpPr>
        <p:spPr/>
        <p:txBody>
          <a:bodyPr/>
          <a:lstStyle/>
          <a:p>
            <a:fld id="{E98ABBD4-D73B-468C-8170-67F9E01849E3}" type="slidenum">
              <a:rPr lang="ko-KR" altLang="en-US" smtClean="0"/>
              <a:pPr/>
              <a:t>6</a:t>
            </a:fld>
            <a:endParaRPr lang="en-US" altLang="ko-KR"/>
          </a:p>
        </p:txBody>
      </p:sp>
      <p:sp>
        <p:nvSpPr>
          <p:cNvPr id="80901" name="TextBox 5"/>
          <p:cNvSpPr txBox="1">
            <a:spLocks noChangeArrowheads="1"/>
          </p:cNvSpPr>
          <p:nvPr/>
        </p:nvSpPr>
        <p:spPr bwMode="auto">
          <a:xfrm>
            <a:off x="6172200" y="5181600"/>
            <a:ext cx="2894012" cy="120015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b="0" kern="1200" dirty="0">
                <a:latin typeface="Neutra Text" pitchFamily="50" charset="0"/>
                <a:ea typeface="+mn-ea"/>
                <a:cs typeface="+mn-cs"/>
              </a:rPr>
              <a:t>Prototypes for the </a:t>
            </a:r>
          </a:p>
          <a:p>
            <a:pPr algn="l" rtl="0" eaLnBrk="0" fontAlgn="base" hangingPunct="0">
              <a:spcBef>
                <a:spcPct val="0"/>
              </a:spcBef>
              <a:spcAft>
                <a:spcPct val="0"/>
              </a:spcAft>
            </a:pPr>
            <a:r>
              <a:rPr lang="en-US" b="0" kern="1200" dirty="0">
                <a:latin typeface="Neutra Text" pitchFamily="50" charset="0"/>
                <a:ea typeface="+mn-ea"/>
                <a:cs typeface="+mn-cs"/>
              </a:rPr>
              <a:t>Microsoft mouse</a:t>
            </a:r>
          </a:p>
          <a:p>
            <a:pPr algn="l" rtl="0" eaLnBrk="0" fontAlgn="base" hangingPunct="0">
              <a:spcBef>
                <a:spcPct val="0"/>
              </a:spcBef>
              <a:spcAft>
                <a:spcPct val="0"/>
              </a:spcAft>
            </a:pPr>
            <a:r>
              <a:rPr lang="en-US" b="0" kern="1200" dirty="0">
                <a:latin typeface="Neutra Text" pitchFamily="50" charset="0"/>
                <a:ea typeface="+mn-ea"/>
                <a:cs typeface="+mn-cs"/>
              </a:rPr>
              <a:t>From </a:t>
            </a:r>
            <a:r>
              <a:rPr lang="en-US" b="0" kern="1200" dirty="0" err="1">
                <a:latin typeface="Neutra Text" pitchFamily="50" charset="0"/>
                <a:ea typeface="+mn-ea"/>
                <a:cs typeface="+mn-cs"/>
              </a:rPr>
              <a:t>Moggridge</a:t>
            </a:r>
            <a:r>
              <a:rPr lang="en-US" b="0" kern="1200" dirty="0">
                <a:latin typeface="Neutra Text" pitchFamily="50" charset="0"/>
                <a:ea typeface="+mn-ea"/>
                <a:cs typeface="+mn-cs"/>
              </a:rPr>
              <a:t>, </a:t>
            </a:r>
          </a:p>
          <a:p>
            <a:pPr algn="l" rtl="0" eaLnBrk="0" fontAlgn="base" hangingPunct="0">
              <a:spcBef>
                <a:spcPct val="0"/>
              </a:spcBef>
              <a:spcAft>
                <a:spcPct val="0"/>
              </a:spcAft>
            </a:pPr>
            <a:r>
              <a:rPr lang="en-US" b="0" i="1" kern="1200" dirty="0">
                <a:latin typeface="Neutra Text" pitchFamily="50" charset="0"/>
                <a:ea typeface="+mn-ea"/>
                <a:cs typeface="+mn-cs"/>
              </a:rPr>
              <a:t>Designing Interactions</a:t>
            </a:r>
            <a:r>
              <a:rPr lang="en-US" b="0" kern="1200" dirty="0">
                <a:latin typeface="Neutra Text" pitchFamily="50" charset="0"/>
                <a:ea typeface="+mn-ea"/>
                <a:cs typeface="+mn-cs"/>
              </a:rPr>
              <a:t>, </a:t>
            </a:r>
            <a:r>
              <a:rPr lang="en-US" b="0" kern="1200" dirty="0" smtClean="0">
                <a:latin typeface="Neutra Text" pitchFamily="50" charset="0"/>
                <a:ea typeface="+mn-ea"/>
                <a:cs typeface="+mn-cs"/>
              </a:rPr>
              <a:t>Ch2</a:t>
            </a:r>
            <a:endParaRPr lang="en-US" b="0" kern="1200" dirty="0">
              <a:latin typeface="Neutra Text" pitchFamily="50" charset="0"/>
              <a:ea typeface="+mn-ea"/>
              <a:cs typeface="+mn-cs"/>
            </a:endParaRPr>
          </a:p>
        </p:txBody>
      </p:sp>
      <p:sp>
        <p:nvSpPr>
          <p:cNvPr id="6"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8" name="Arc 1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9"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B7"/>
                </a:solidFill>
              </a:rPr>
              <a:t>What’s Important?</a:t>
            </a:r>
            <a:endParaRPr lang="en-US" dirty="0">
              <a:solidFill>
                <a:srgbClr val="FFFFB7"/>
              </a:solidFill>
            </a:endParaRPr>
          </a:p>
        </p:txBody>
      </p:sp>
      <p:sp>
        <p:nvSpPr>
          <p:cNvPr id="4" name="Content Placeholder 3"/>
          <p:cNvSpPr>
            <a:spLocks noGrp="1"/>
          </p:cNvSpPr>
          <p:nvPr>
            <p:ph idx="1"/>
          </p:nvPr>
        </p:nvSpPr>
        <p:spPr/>
        <p:txBody>
          <a:bodyPr/>
          <a:lstStyle/>
          <a:p>
            <a:pPr marL="0" indent="0">
              <a:spcBef>
                <a:spcPts val="1200"/>
              </a:spcBef>
              <a:spcAft>
                <a:spcPts val="600"/>
              </a:spcAft>
              <a:buNone/>
            </a:pPr>
            <a:r>
              <a:rPr lang="en-US" sz="2800" b="1" dirty="0" smtClean="0"/>
              <a:t>Integrating analysis of test data into a design tool can radically shorten the time to work with test videos.</a:t>
            </a:r>
          </a:p>
          <a:p>
            <a:pPr marL="0" indent="0">
              <a:spcBef>
                <a:spcPts val="1200"/>
              </a:spcBef>
              <a:spcAft>
                <a:spcPts val="600"/>
              </a:spcAft>
              <a:buNone/>
            </a:pPr>
            <a:r>
              <a:rPr lang="en-US" sz="2800" b="1" dirty="0" smtClean="0"/>
              <a:t>Integration is enabled by a high-level visual representation of the software model. </a:t>
            </a:r>
          </a:p>
          <a:p>
            <a:pPr marL="0" indent="0">
              <a:spcBef>
                <a:spcPts val="1200"/>
              </a:spcBef>
              <a:spcAft>
                <a:spcPts val="600"/>
              </a:spcAft>
              <a:buNone/>
            </a:pPr>
            <a:r>
              <a:rPr lang="en-US" sz="2800" b="1" kern="1200" dirty="0" smtClean="0">
                <a:latin typeface="Neutra Text" pitchFamily="50" charset="0"/>
              </a:rPr>
              <a:t>Interactive revision tools enable earlier testing of proposed changes, and those changes require fewer clarifications. </a:t>
            </a:r>
          </a:p>
          <a:p>
            <a:pPr>
              <a:buNone/>
            </a:pPr>
            <a:r>
              <a:rPr lang="en-US" sz="2800" dirty="0" smtClean="0"/>
              <a:t/>
            </a:r>
            <a:br>
              <a:rPr lang="en-US" sz="2800" dirty="0" smtClean="0"/>
            </a:br>
            <a:endParaRPr lang="en-US" sz="28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60</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61</a:t>
            </a:fld>
            <a:endParaRPr lang="en-US"/>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
        <p:nvSpPr>
          <p:cNvPr id="25" name="Rounded Rectangle 24"/>
          <p:cNvSpPr/>
          <p:nvPr/>
        </p:nvSpPr>
        <p:spPr>
          <a:xfrm>
            <a:off x="6299200" y="2099733"/>
            <a:ext cx="2810934" cy="3793067"/>
          </a:xfrm>
          <a:prstGeom prst="roundRect">
            <a:avLst>
              <a:gd name="adj" fmla="val 8802"/>
            </a:avLst>
          </a:prstGeom>
          <a:noFill/>
          <a:ln w="1143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694262" y="2729971"/>
            <a:ext cx="8385175" cy="1022350"/>
          </a:xfrm>
        </p:spPr>
        <p:txBody>
          <a:bodyPr/>
          <a:lstStyle/>
          <a:p>
            <a:pPr marL="0" indent="0">
              <a:spcBef>
                <a:spcPts val="0"/>
              </a:spcBef>
            </a:pPr>
            <a:r>
              <a:rPr lang="en-US" sz="3600" b="0" dirty="0" smtClean="0"/>
              <a:t>How can tools support the creation of </a:t>
            </a:r>
            <a:br>
              <a:rPr lang="en-US" sz="3600" b="0" dirty="0" smtClean="0"/>
            </a:br>
            <a:r>
              <a:rPr lang="en-US" sz="3600" dirty="0" smtClean="0"/>
              <a:t>multiple </a:t>
            </a:r>
            <a:r>
              <a:rPr lang="en-US" sz="3600" b="0" dirty="0" smtClean="0"/>
              <a:t>user interface </a:t>
            </a:r>
            <a:r>
              <a:rPr lang="en-US" sz="3600" dirty="0" smtClean="0"/>
              <a:t>alternatives</a:t>
            </a:r>
            <a:r>
              <a:rPr lang="en-US" sz="3600" b="0" dirty="0" smtClean="0"/>
              <a:t>?</a:t>
            </a:r>
            <a:endParaRPr lang="en-US" sz="3600" b="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62</a:t>
            </a:fld>
            <a:endParaRPr lang="en-US"/>
          </a:p>
        </p:txBody>
      </p:sp>
      <p:sp>
        <p:nvSpPr>
          <p:cNvPr id="4" name="TextBox 3"/>
          <p:cNvSpPr txBox="1"/>
          <p:nvPr/>
        </p:nvSpPr>
        <p:spPr bwMode="auto">
          <a:xfrm>
            <a:off x="749509" y="3945467"/>
            <a:ext cx="6202693" cy="923330"/>
          </a:xfrm>
          <a:prstGeom prst="rect">
            <a:avLst/>
          </a:prstGeom>
          <a:noFill/>
          <a:ln w="9525">
            <a:noFill/>
            <a:miter lim="800000"/>
            <a:headEnd/>
            <a:tailEnd/>
          </a:ln>
          <a:effectLst/>
        </p:spPr>
        <p:txBody>
          <a:bodyPr wrap="none" rtlCol="0">
            <a:spAutoFit/>
          </a:bodyPr>
          <a:lstStyle/>
          <a:p>
            <a:pPr>
              <a:spcBef>
                <a:spcPct val="50000"/>
              </a:spcBef>
            </a:pPr>
            <a:r>
              <a:rPr lang="en-US" b="0" dirty="0" smtClean="0"/>
              <a:t>Myers et al., VL/HCC 2008:</a:t>
            </a:r>
            <a:br>
              <a:rPr lang="en-US" b="0" dirty="0" smtClean="0"/>
            </a:br>
            <a:r>
              <a:rPr lang="en-US" b="0" dirty="0" smtClean="0"/>
              <a:t>Comparing working UI alternatives “very important” or “crucial” </a:t>
            </a:r>
            <a:br>
              <a:rPr lang="en-US" b="0" dirty="0" smtClean="0"/>
            </a:br>
            <a:r>
              <a:rPr lang="en-US" b="0" dirty="0" smtClean="0"/>
              <a:t>for 43% of surveyed interaction designers (N=210)</a:t>
            </a:r>
            <a:endParaRPr lang="en-US" b="0" i="1"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Related Work: </a:t>
            </a:r>
            <a:br>
              <a:rPr lang="en-US" sz="3200" dirty="0" smtClean="0"/>
            </a:br>
            <a:r>
              <a:rPr lang="en-US" sz="3200" dirty="0" smtClean="0"/>
              <a:t>Working with Alternatives</a:t>
            </a:r>
            <a:endParaRPr lang="en-US" sz="3200" dirty="0"/>
          </a:p>
        </p:txBody>
      </p:sp>
      <p:sp>
        <p:nvSpPr>
          <p:cNvPr id="5" name="Text Placeholder 4"/>
          <p:cNvSpPr>
            <a:spLocks noGrp="1"/>
          </p:cNvSpPr>
          <p:nvPr>
            <p:ph type="body" sz="half" idx="1"/>
          </p:nvPr>
        </p:nvSpPr>
        <p:spPr>
          <a:xfrm>
            <a:off x="524931" y="5505446"/>
            <a:ext cx="5706533" cy="1555750"/>
          </a:xfrm>
        </p:spPr>
        <p:txBody>
          <a:bodyPr/>
          <a:lstStyle/>
          <a:p>
            <a:pPr>
              <a:buNone/>
            </a:pPr>
            <a:r>
              <a:rPr lang="en-US" sz="1400" dirty="0" smtClean="0"/>
              <a:t>Subjunctive Interfaces, </a:t>
            </a:r>
            <a:r>
              <a:rPr lang="en-US" sz="1400" dirty="0" err="1" smtClean="0"/>
              <a:t>Lunzer</a:t>
            </a:r>
            <a:r>
              <a:rPr lang="en-US" sz="1400" dirty="0" smtClean="0"/>
              <a:t>, TOCHI 08</a:t>
            </a:r>
          </a:p>
          <a:p>
            <a:pPr>
              <a:buNone/>
            </a:pPr>
            <a:r>
              <a:rPr lang="en-US" sz="1400" dirty="0" smtClean="0"/>
              <a:t>Spreadsheets for Visualization, Chi, IEEE CGA 98</a:t>
            </a:r>
          </a:p>
          <a:p>
            <a:pPr>
              <a:buNone/>
            </a:pPr>
            <a:r>
              <a:rPr lang="en-US" sz="1400" dirty="0" smtClean="0"/>
              <a:t>Parameter Spectrums &amp; Parallel Pies, Terry, UIST 02 &amp; CHI 04</a:t>
            </a:r>
          </a:p>
          <a:p>
            <a:pPr>
              <a:buNone/>
            </a:pPr>
            <a:r>
              <a:rPr lang="en-US" sz="1400" dirty="0" smtClean="0"/>
              <a:t>Partials, Terry, </a:t>
            </a:r>
            <a:r>
              <a:rPr lang="en-US" sz="1400" dirty="0" err="1" smtClean="0"/>
              <a:t>Phd</a:t>
            </a:r>
            <a:r>
              <a:rPr lang="en-US" sz="1400" dirty="0" smtClean="0"/>
              <a:t> 2005</a:t>
            </a:r>
          </a:p>
          <a:p>
            <a:pPr>
              <a:buNone/>
            </a:pPr>
            <a:endParaRPr lang="en-US" sz="1400" dirty="0" smtClean="0"/>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63</a:t>
            </a:fld>
            <a:endParaRPr lang="en-US"/>
          </a:p>
        </p:txBody>
      </p:sp>
      <p:pic>
        <p:nvPicPr>
          <p:cNvPr id="7" name="Picture 6"/>
          <p:cNvPicPr>
            <a:picLocks noChangeAspect="1"/>
          </p:cNvPicPr>
          <p:nvPr/>
        </p:nvPicPr>
        <p:blipFill>
          <a:blip r:embed="rId3"/>
          <a:stretch>
            <a:fillRect/>
          </a:stretch>
        </p:blipFill>
        <p:spPr>
          <a:xfrm>
            <a:off x="5080001" y="1888822"/>
            <a:ext cx="3640666" cy="2903599"/>
          </a:xfrm>
          <a:prstGeom prst="roundRect">
            <a:avLst>
              <a:gd name="adj" fmla="val 7927"/>
            </a:avLst>
          </a:prstGeom>
          <a:ln>
            <a:solidFill>
              <a:srgbClr val="0B171F"/>
            </a:solidFill>
          </a:ln>
          <a:effectLst/>
        </p:spPr>
      </p:pic>
      <p:sp>
        <p:nvSpPr>
          <p:cNvPr id="8" name="TextBox 7"/>
          <p:cNvSpPr txBox="1"/>
          <p:nvPr/>
        </p:nvSpPr>
        <p:spPr bwMode="auto">
          <a:xfrm>
            <a:off x="5012273" y="4873475"/>
            <a:ext cx="4095993"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err="1" smtClean="0"/>
              <a:t>Levoy</a:t>
            </a:r>
            <a:r>
              <a:rPr lang="en-US" sz="2000" b="0" dirty="0" smtClean="0"/>
              <a:t>, Spreadsheets for Images, 1994</a:t>
            </a:r>
          </a:p>
        </p:txBody>
      </p:sp>
      <p:pic>
        <p:nvPicPr>
          <p:cNvPr id="9" name="Picture 8"/>
          <p:cNvPicPr>
            <a:picLocks noChangeAspect="1" noChangeArrowheads="1"/>
          </p:cNvPicPr>
          <p:nvPr/>
        </p:nvPicPr>
        <p:blipFill>
          <a:blip r:embed="rId4"/>
          <a:srcRect/>
          <a:stretch>
            <a:fillRect/>
          </a:stretch>
        </p:blipFill>
        <p:spPr bwMode="auto">
          <a:xfrm>
            <a:off x="605366" y="1886180"/>
            <a:ext cx="3509434" cy="2889016"/>
          </a:xfrm>
          <a:prstGeom prst="roundRect">
            <a:avLst>
              <a:gd name="adj" fmla="val 6050"/>
            </a:avLst>
          </a:prstGeom>
          <a:noFill/>
          <a:ln w="9525">
            <a:solidFill>
              <a:srgbClr val="0B171F"/>
            </a:solidFill>
            <a:miter lim="800000"/>
            <a:headEnd/>
            <a:tailEnd/>
          </a:ln>
          <a:effectLst>
            <a:outerShdw blurRad="50800" dist="38100" dir="2700000" algn="br">
              <a:srgbClr val="000000">
                <a:alpha val="43000"/>
              </a:srgbClr>
            </a:outerShdw>
          </a:effectLst>
        </p:spPr>
      </p:pic>
      <p:sp>
        <p:nvSpPr>
          <p:cNvPr id="10" name="TextBox 9"/>
          <p:cNvSpPr txBox="1"/>
          <p:nvPr/>
        </p:nvSpPr>
        <p:spPr bwMode="auto">
          <a:xfrm>
            <a:off x="541866" y="4852309"/>
            <a:ext cx="3249608"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smtClean="0"/>
              <a:t>Design Galleries, Marks, 1997</a:t>
            </a: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arduino.png"/>
          <p:cNvPicPr>
            <a:picLocks noChangeAspect="1"/>
          </p:cNvPicPr>
          <p:nvPr/>
        </p:nvPicPr>
        <p:blipFill>
          <a:blip r:embed="rId3"/>
          <a:srcRect t="6909" b="44615"/>
          <a:stretch>
            <a:fillRect/>
          </a:stretch>
        </p:blipFill>
        <p:spPr>
          <a:xfrm>
            <a:off x="4656666" y="1117599"/>
            <a:ext cx="3696900" cy="2150534"/>
          </a:xfrm>
          <a:prstGeom prst="roundRect">
            <a:avLst>
              <a:gd name="adj" fmla="val 8276"/>
            </a:avLst>
          </a:prstGeom>
          <a:ln>
            <a:solidFill>
              <a:schemeClr val="accent6">
                <a:lumMod val="10000"/>
              </a:schemeClr>
            </a:solidFill>
          </a:ln>
          <a:effectLst>
            <a:outerShdw blurRad="50800" dist="38100" dir="2700000" algn="br" rotWithShape="0">
              <a:srgbClr val="000000">
                <a:alpha val="43000"/>
              </a:srgbClr>
            </a:outerShdw>
          </a:effectLst>
        </p:spPr>
      </p:pic>
      <p:pic>
        <p:nvPicPr>
          <p:cNvPr id="185348" name="Picture 4"/>
          <p:cNvPicPr>
            <a:picLocks noChangeAspect="1" noChangeArrowheads="1"/>
          </p:cNvPicPr>
          <p:nvPr/>
        </p:nvPicPr>
        <p:blipFill>
          <a:blip r:embed="rId4"/>
          <a:srcRect t="10794"/>
          <a:stretch>
            <a:fillRect/>
          </a:stretch>
        </p:blipFill>
        <p:spPr bwMode="auto">
          <a:xfrm>
            <a:off x="702733" y="1151460"/>
            <a:ext cx="3107267" cy="2152406"/>
          </a:xfrm>
          <a:prstGeom prst="roundRect">
            <a:avLst>
              <a:gd name="adj" fmla="val 9453"/>
            </a:avLst>
          </a:prstGeom>
          <a:noFill/>
          <a:ln w="9525">
            <a:solidFill>
              <a:schemeClr val="accent6">
                <a:lumMod val="10000"/>
              </a:schemeClr>
            </a:solidFill>
            <a:miter lim="800000"/>
            <a:headEnd/>
            <a:tailEnd/>
          </a:ln>
          <a:effectLst>
            <a:outerShdw blurRad="50800" dist="38100" dir="2700000" algn="br">
              <a:srgbClr val="000000">
                <a:alpha val="43000"/>
              </a:srgbClr>
            </a:outerShdw>
          </a:effectLst>
        </p:spPr>
      </p:pic>
      <p:sp>
        <p:nvSpPr>
          <p:cNvPr id="185350" name="AutoShape 6"/>
          <p:cNvSpPr>
            <a:spLocks noChangeArrowheads="1"/>
          </p:cNvSpPr>
          <p:nvPr/>
        </p:nvSpPr>
        <p:spPr bwMode="auto">
          <a:xfrm>
            <a:off x="1168401" y="2209794"/>
            <a:ext cx="1999210" cy="1034074"/>
          </a:xfrm>
          <a:prstGeom prst="roundRect">
            <a:avLst>
              <a:gd name="adj" fmla="val 16667"/>
            </a:avLst>
          </a:prstGeom>
          <a:noFill/>
          <a:ln w="152400" cap="flat" cmpd="sng" algn="ctr">
            <a:solidFill>
              <a:srgbClr val="FF5050"/>
            </a:solidFill>
            <a:prstDash val="solid"/>
            <a:round/>
            <a:headEnd type="none" w="med" len="med"/>
            <a:tailEnd type="none" w="med" len="med"/>
          </a:ln>
          <a:effectLst>
            <a:outerShdw blurRad="50800" dist="38100" dir="2700000" algn="br">
              <a:srgbClr val="000000">
                <a:alpha val="43000"/>
              </a:srgbClr>
            </a:outerShdw>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9" name="TextBox 8"/>
          <p:cNvSpPr txBox="1"/>
          <p:nvPr/>
        </p:nvSpPr>
        <p:spPr>
          <a:xfrm>
            <a:off x="685800" y="3445927"/>
            <a:ext cx="642432" cy="338554"/>
          </a:xfrm>
          <a:prstGeom prst="rect">
            <a:avLst/>
          </a:prstGeom>
          <a:noFill/>
        </p:spPr>
        <p:txBody>
          <a:bodyPr wrap="none" rtlCol="0">
            <a:spAutoFit/>
          </a:bodyPr>
          <a:lstStyle/>
          <a:p>
            <a:r>
              <a:rPr lang="en-US" sz="1600" dirty="0" smtClean="0"/>
              <a:t>Flash</a:t>
            </a:r>
            <a:endParaRPr lang="en-US" sz="1600" dirty="0"/>
          </a:p>
        </p:txBody>
      </p:sp>
      <p:sp>
        <p:nvSpPr>
          <p:cNvPr id="11" name="TextBox 10"/>
          <p:cNvSpPr txBox="1"/>
          <p:nvPr/>
        </p:nvSpPr>
        <p:spPr>
          <a:xfrm>
            <a:off x="4724400" y="3310463"/>
            <a:ext cx="2018501" cy="338554"/>
          </a:xfrm>
          <a:prstGeom prst="rect">
            <a:avLst/>
          </a:prstGeom>
          <a:noFill/>
        </p:spPr>
        <p:txBody>
          <a:bodyPr wrap="none" rtlCol="0">
            <a:spAutoFit/>
          </a:bodyPr>
          <a:lstStyle/>
          <a:p>
            <a:r>
              <a:rPr lang="en-US" sz="1600" dirty="0" err="1" smtClean="0"/>
              <a:t>Arduino</a:t>
            </a:r>
            <a:r>
              <a:rPr lang="en-US" sz="1600" dirty="0" smtClean="0"/>
              <a:t> / Processing</a:t>
            </a:r>
            <a:endParaRPr lang="en-US" sz="1600" dirty="0"/>
          </a:p>
        </p:txBody>
      </p:sp>
      <p:pic>
        <p:nvPicPr>
          <p:cNvPr id="12" name="Picture 11"/>
          <p:cNvPicPr>
            <a:picLocks noChangeAspect="1"/>
          </p:cNvPicPr>
          <p:nvPr/>
        </p:nvPicPr>
        <p:blipFill>
          <a:blip r:embed="rId5"/>
          <a:srcRect t="6363" b="19310"/>
          <a:stretch>
            <a:fillRect/>
          </a:stretch>
        </p:blipFill>
        <p:spPr>
          <a:xfrm>
            <a:off x="609600" y="4030130"/>
            <a:ext cx="3540248" cy="2175933"/>
          </a:xfrm>
          <a:prstGeom prst="roundRect">
            <a:avLst>
              <a:gd name="adj" fmla="val 7663"/>
            </a:avLst>
          </a:prstGeom>
          <a:ln>
            <a:solidFill>
              <a:schemeClr val="accent6">
                <a:lumMod val="10000"/>
              </a:schemeClr>
            </a:solidFill>
          </a:ln>
          <a:effectLst>
            <a:outerShdw blurRad="50800" dist="38100" dir="2700000" algn="br">
              <a:srgbClr val="000000">
                <a:alpha val="43000"/>
              </a:srgbClr>
            </a:outerShdw>
          </a:effectLst>
        </p:spPr>
      </p:pic>
      <p:sp>
        <p:nvSpPr>
          <p:cNvPr id="13" name="TextBox 12"/>
          <p:cNvSpPr txBox="1"/>
          <p:nvPr/>
        </p:nvSpPr>
        <p:spPr>
          <a:xfrm>
            <a:off x="685800" y="6201598"/>
            <a:ext cx="1402948" cy="338554"/>
          </a:xfrm>
          <a:prstGeom prst="rect">
            <a:avLst/>
          </a:prstGeom>
          <a:noFill/>
        </p:spPr>
        <p:txBody>
          <a:bodyPr wrap="none" rtlCol="0">
            <a:spAutoFit/>
          </a:bodyPr>
          <a:lstStyle/>
          <a:p>
            <a:r>
              <a:rPr lang="en-US" sz="1600" dirty="0" smtClean="0"/>
              <a:t>Dreamweaver</a:t>
            </a:r>
            <a:endParaRPr lang="en-US" sz="1600" dirty="0"/>
          </a:p>
        </p:txBody>
      </p:sp>
      <p:sp>
        <p:nvSpPr>
          <p:cNvPr id="14" name="AutoShape 6"/>
          <p:cNvSpPr>
            <a:spLocks noChangeArrowheads="1"/>
          </p:cNvSpPr>
          <p:nvPr/>
        </p:nvSpPr>
        <p:spPr bwMode="auto">
          <a:xfrm>
            <a:off x="685800" y="4301063"/>
            <a:ext cx="2590800" cy="1143000"/>
          </a:xfrm>
          <a:prstGeom prst="roundRect">
            <a:avLst>
              <a:gd name="adj" fmla="val 16667"/>
            </a:avLst>
          </a:prstGeom>
          <a:noFill/>
          <a:ln w="152400" cap="flat" cmpd="sng" algn="ctr">
            <a:solidFill>
              <a:srgbClr val="FF5050"/>
            </a:solidFill>
            <a:prstDash val="solid"/>
            <a:round/>
            <a:headEnd type="none" w="med" len="med"/>
            <a:tailEnd type="none" w="med" len="med"/>
          </a:ln>
          <a:effectLst>
            <a:outerShdw blurRad="50800" dist="38100" dir="2700000" algn="br">
              <a:srgbClr val="000000">
                <a:alpha val="43000"/>
              </a:srgbClr>
            </a:outerShdw>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19" name="Title 18"/>
          <p:cNvSpPr>
            <a:spLocks noGrp="1"/>
          </p:cNvSpPr>
          <p:nvPr>
            <p:ph type="title"/>
          </p:nvPr>
        </p:nvSpPr>
        <p:spPr>
          <a:xfrm>
            <a:off x="457200" y="342375"/>
            <a:ext cx="8385175" cy="1022350"/>
          </a:xfrm>
        </p:spPr>
        <p:txBody>
          <a:bodyPr/>
          <a:lstStyle/>
          <a:p>
            <a:r>
              <a:rPr lang="en-US" sz="4000" dirty="0" smtClean="0"/>
              <a:t>Interaction Designers Write Code</a:t>
            </a:r>
            <a:endParaRPr lang="en-US" sz="4000" dirty="0"/>
          </a:p>
        </p:txBody>
      </p:sp>
      <p:sp>
        <p:nvSpPr>
          <p:cNvPr id="17" name="Slide Number Placeholder 16"/>
          <p:cNvSpPr>
            <a:spLocks noGrp="1"/>
          </p:cNvSpPr>
          <p:nvPr>
            <p:ph type="sldNum" sz="quarter" idx="4"/>
          </p:nvPr>
        </p:nvSpPr>
        <p:spPr>
          <a:xfrm>
            <a:off x="8382000" y="6400800"/>
            <a:ext cx="685800" cy="365125"/>
          </a:xfrm>
        </p:spPr>
        <p:txBody>
          <a:bodyPr/>
          <a:lstStyle/>
          <a:p>
            <a:fld id="{B3EFDD30-2D92-BE4F-850C-B7FCC548490E}" type="slidenum">
              <a:rPr lang="en-US" smtClean="0"/>
              <a:pPr/>
              <a:t>64</a:t>
            </a:fld>
            <a:endParaRPr lang="en-US"/>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01650"/>
            <a:ext cx="8385175" cy="1022350"/>
          </a:xfrm>
        </p:spPr>
        <p:txBody>
          <a:bodyPr/>
          <a:lstStyle/>
          <a:p>
            <a:r>
              <a:rPr lang="en-US" sz="3200" dirty="0" smtClean="0"/>
              <a:t>3 Requirements for Programmed Interactions</a:t>
            </a:r>
            <a:endParaRPr lang="en-US" sz="3200" dirty="0"/>
          </a:p>
        </p:txBody>
      </p:sp>
      <p:sp>
        <p:nvSpPr>
          <p:cNvPr id="5" name="Content Placeholder 4"/>
          <p:cNvSpPr>
            <a:spLocks noGrp="1"/>
          </p:cNvSpPr>
          <p:nvPr>
            <p:ph idx="1"/>
          </p:nvPr>
        </p:nvSpPr>
        <p:spPr/>
        <p:txBody>
          <a:bodyPr/>
          <a:lstStyle/>
          <a:p>
            <a:r>
              <a:rPr lang="en-US" dirty="0" smtClean="0"/>
              <a:t>Manage parameter variations</a:t>
            </a:r>
          </a:p>
          <a:p>
            <a:r>
              <a:rPr lang="en-US" dirty="0" smtClean="0">
                <a:solidFill>
                  <a:schemeClr val="accent6">
                    <a:lumMod val="50000"/>
                  </a:schemeClr>
                </a:solidFill>
              </a:rPr>
              <a:t>Manage code alternatives</a:t>
            </a:r>
          </a:p>
          <a:p>
            <a:r>
              <a:rPr lang="en-US" dirty="0" smtClean="0">
                <a:solidFill>
                  <a:schemeClr val="accent6">
                    <a:lumMod val="50000"/>
                  </a:schemeClr>
                </a:solidFill>
              </a:rPr>
              <a:t>Access variations &amp; alternatives at runtime</a:t>
            </a:r>
            <a:endParaRPr lang="en-US" dirty="0">
              <a:solidFill>
                <a:schemeClr val="accent6">
                  <a:lumMod val="50000"/>
                </a:schemeClr>
              </a:solidFill>
            </a:endParaRPr>
          </a:p>
        </p:txBody>
      </p:sp>
      <p:pic>
        <p:nvPicPr>
          <p:cNvPr id="7" name="Picture 6"/>
          <p:cNvPicPr>
            <a:picLocks noChangeAspect="1"/>
          </p:cNvPicPr>
          <p:nvPr/>
        </p:nvPicPr>
        <p:blipFill>
          <a:blip r:embed="rId3"/>
          <a:stretch>
            <a:fillRect/>
          </a:stretch>
        </p:blipFill>
        <p:spPr>
          <a:xfrm>
            <a:off x="1524000" y="4114800"/>
            <a:ext cx="5900738" cy="1600200"/>
          </a:xfrm>
          <a:prstGeom prst="roundRect">
            <a:avLst/>
          </a:prstGeom>
          <a:effectLst>
            <a:outerShdw blurRad="50800" dist="38100" dir="2700000" algn="br">
              <a:srgbClr val="000000">
                <a:alpha val="43000"/>
              </a:srgbClr>
            </a:outerShdw>
          </a:effectLst>
        </p:spPr>
      </p:pic>
      <p:sp>
        <p:nvSpPr>
          <p:cNvPr id="6" name="Slide Number Placeholder 5"/>
          <p:cNvSpPr>
            <a:spLocks noGrp="1"/>
          </p:cNvSpPr>
          <p:nvPr>
            <p:ph type="sldNum" sz="quarter" idx="4"/>
          </p:nvPr>
        </p:nvSpPr>
        <p:spPr/>
        <p:txBody>
          <a:bodyPr/>
          <a:lstStyle/>
          <a:p>
            <a:fld id="{B3EFDD30-2D92-BE4F-850C-B7FCC548490E}" type="slidenum">
              <a:rPr lang="en-US" smtClean="0"/>
              <a:pPr/>
              <a:t>65</a:t>
            </a:fld>
            <a:endParaRPr lang="en-US"/>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solidFill>
                  <a:srgbClr val="37749A"/>
                </a:solidFill>
              </a:rPr>
              <a:t>Manage parameter variations</a:t>
            </a:r>
          </a:p>
          <a:p>
            <a:r>
              <a:rPr lang="en-US" dirty="0" smtClean="0"/>
              <a:t>Manage code alternatives</a:t>
            </a:r>
          </a:p>
          <a:p>
            <a:r>
              <a:rPr lang="en-US" dirty="0" smtClean="0">
                <a:solidFill>
                  <a:srgbClr val="37749A"/>
                </a:solidFill>
              </a:rPr>
              <a:t>Access variations &amp; alternatives at runtime</a:t>
            </a:r>
            <a:endParaRPr lang="en-US" dirty="0">
              <a:solidFill>
                <a:srgbClr val="37749A"/>
              </a:solidFill>
            </a:endParaRPr>
          </a:p>
        </p:txBody>
      </p:sp>
      <p:pic>
        <p:nvPicPr>
          <p:cNvPr id="6" name="Picture 5"/>
          <p:cNvPicPr>
            <a:picLocks noChangeAspect="1"/>
          </p:cNvPicPr>
          <p:nvPr/>
        </p:nvPicPr>
        <p:blipFill>
          <a:blip r:embed="rId3"/>
          <a:stretch>
            <a:fillRect/>
          </a:stretch>
        </p:blipFill>
        <p:spPr>
          <a:xfrm>
            <a:off x="952500" y="3733800"/>
            <a:ext cx="7239000" cy="2466385"/>
          </a:xfrm>
          <a:prstGeom prst="roundRect">
            <a:avLst/>
          </a:prstGeom>
        </p:spPr>
      </p:pic>
      <p:sp>
        <p:nvSpPr>
          <p:cNvPr id="7" name="Slide Number Placeholder 6"/>
          <p:cNvSpPr>
            <a:spLocks noGrp="1"/>
          </p:cNvSpPr>
          <p:nvPr>
            <p:ph type="sldNum" sz="quarter" idx="4"/>
          </p:nvPr>
        </p:nvSpPr>
        <p:spPr/>
        <p:txBody>
          <a:bodyPr/>
          <a:lstStyle/>
          <a:p>
            <a:fld id="{B3EFDD30-2D92-BE4F-850C-B7FCC548490E}" type="slidenum">
              <a:rPr lang="en-US" smtClean="0"/>
              <a:pPr/>
              <a:t>66</a:t>
            </a:fld>
            <a:endParaRPr lang="en-US"/>
          </a:p>
        </p:txBody>
      </p:sp>
      <p:sp>
        <p:nvSpPr>
          <p:cNvPr id="8" name="TextBox 7"/>
          <p:cNvSpPr txBox="1"/>
          <p:nvPr/>
        </p:nvSpPr>
        <p:spPr bwMode="auto">
          <a:xfrm>
            <a:off x="3515700" y="6248400"/>
            <a:ext cx="4485300" cy="369332"/>
          </a:xfrm>
          <a:prstGeom prst="rect">
            <a:avLst/>
          </a:prstGeom>
          <a:noFill/>
          <a:ln w="9525">
            <a:noFill/>
            <a:miter lim="800000"/>
            <a:headEnd/>
            <a:tailEnd/>
          </a:ln>
          <a:effectLst/>
        </p:spPr>
        <p:txBody>
          <a:bodyPr wrap="none" rtlCol="0">
            <a:spAutoFit/>
          </a:bodyPr>
          <a:lstStyle/>
          <a:p>
            <a:pPr eaLnBrk="0" hangingPunct="0">
              <a:spcBef>
                <a:spcPct val="50000"/>
              </a:spcBef>
            </a:pPr>
            <a:r>
              <a:rPr lang="en-US" b="0" i="1" dirty="0" smtClean="0"/>
              <a:t>Processing code brought in by an interviewee</a:t>
            </a:r>
          </a:p>
        </p:txBody>
      </p:sp>
      <p:sp>
        <p:nvSpPr>
          <p:cNvPr id="12" name="Freeform 11"/>
          <p:cNvSpPr/>
          <p:nvPr/>
        </p:nvSpPr>
        <p:spPr>
          <a:xfrm>
            <a:off x="2590800" y="6248400"/>
            <a:ext cx="1003300" cy="317500"/>
          </a:xfrm>
          <a:custGeom>
            <a:avLst/>
            <a:gdLst>
              <a:gd name="connsiteX0" fmla="*/ 1003300 w 1003300"/>
              <a:gd name="connsiteY0" fmla="*/ 228600 h 317500"/>
              <a:gd name="connsiteX1" fmla="*/ 762000 w 1003300"/>
              <a:gd name="connsiteY1" fmla="*/ 254000 h 317500"/>
              <a:gd name="connsiteX2" fmla="*/ 609600 w 1003300"/>
              <a:gd name="connsiteY2" fmla="*/ 292100 h 317500"/>
              <a:gd name="connsiteX3" fmla="*/ 558800 w 1003300"/>
              <a:gd name="connsiteY3" fmla="*/ 304800 h 317500"/>
              <a:gd name="connsiteX4" fmla="*/ 457200 w 1003300"/>
              <a:gd name="connsiteY4" fmla="*/ 317500 h 317500"/>
              <a:gd name="connsiteX5" fmla="*/ 139700 w 1003300"/>
              <a:gd name="connsiteY5" fmla="*/ 279400 h 317500"/>
              <a:gd name="connsiteX6" fmla="*/ 101600 w 1003300"/>
              <a:gd name="connsiteY6" fmla="*/ 254000 h 317500"/>
              <a:gd name="connsiteX7" fmla="*/ 63500 w 1003300"/>
              <a:gd name="connsiteY7" fmla="*/ 241300 h 317500"/>
              <a:gd name="connsiteX8" fmla="*/ 12700 w 1003300"/>
              <a:gd name="connsiteY8" fmla="*/ 114300 h 317500"/>
              <a:gd name="connsiteX9" fmla="*/ 0 w 1003300"/>
              <a:gd name="connsiteY9" fmla="*/ 76200 h 317500"/>
              <a:gd name="connsiteX10" fmla="*/ 0 w 1003300"/>
              <a:gd name="connsiteY10"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300" h="317500">
                <a:moveTo>
                  <a:pt x="1003300" y="228600"/>
                </a:moveTo>
                <a:lnTo>
                  <a:pt x="762000" y="254000"/>
                </a:lnTo>
                <a:cubicBezTo>
                  <a:pt x="701836" y="262595"/>
                  <a:pt x="671345" y="275261"/>
                  <a:pt x="609600" y="292100"/>
                </a:cubicBezTo>
                <a:cubicBezTo>
                  <a:pt x="592761" y="296693"/>
                  <a:pt x="576017" y="301931"/>
                  <a:pt x="558800" y="304800"/>
                </a:cubicBezTo>
                <a:cubicBezTo>
                  <a:pt x="525134" y="310411"/>
                  <a:pt x="491067" y="313267"/>
                  <a:pt x="457200" y="317500"/>
                </a:cubicBezTo>
                <a:cubicBezTo>
                  <a:pt x="351367" y="304800"/>
                  <a:pt x="244633" y="298138"/>
                  <a:pt x="139700" y="279400"/>
                </a:cubicBezTo>
                <a:cubicBezTo>
                  <a:pt x="124674" y="276717"/>
                  <a:pt x="115252" y="260826"/>
                  <a:pt x="101600" y="254000"/>
                </a:cubicBezTo>
                <a:cubicBezTo>
                  <a:pt x="89626" y="248013"/>
                  <a:pt x="76200" y="245533"/>
                  <a:pt x="63500" y="241300"/>
                </a:cubicBezTo>
                <a:cubicBezTo>
                  <a:pt x="26126" y="166553"/>
                  <a:pt x="44087" y="208461"/>
                  <a:pt x="12700" y="114300"/>
                </a:cubicBezTo>
                <a:cubicBezTo>
                  <a:pt x="8467" y="101600"/>
                  <a:pt x="0" y="89587"/>
                  <a:pt x="0" y="76200"/>
                </a:cubicBezTo>
                <a:lnTo>
                  <a:pt x="0" y="0"/>
                </a:lnTo>
              </a:path>
            </a:pathLst>
          </a:custGeom>
          <a:ln>
            <a:solidFill>
              <a:schemeClr val="accent6"/>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8"/>
          <p:cNvSpPr>
            <a:spLocks noGrp="1"/>
          </p:cNvSpPr>
          <p:nvPr>
            <p:ph type="title"/>
          </p:nvPr>
        </p:nvSpPr>
        <p:spPr/>
        <p:txBody>
          <a:bodyPr/>
          <a:lstStyle/>
          <a:p>
            <a:endParaRPr lang="en-US"/>
          </a:p>
        </p:txBody>
      </p:sp>
      <p:sp>
        <p:nvSpPr>
          <p:cNvPr id="10" name="Title 3"/>
          <p:cNvSpPr txBox="1">
            <a:spLocks/>
          </p:cNvSpPr>
          <p:nvPr/>
        </p:nvSpPr>
        <p:spPr bwMode="auto">
          <a:xfrm>
            <a:off x="457200" y="501650"/>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outerShdw blurRad="50800" dist="38100" dir="2700000" algn="br">
                    <a:srgbClr val="000000">
                      <a:alpha val="43000"/>
                    </a:srgbClr>
                  </a:outerShdw>
                </a:effectLst>
                <a:uLnTx/>
                <a:uFillTx/>
                <a:latin typeface="+mj-lt"/>
                <a:ea typeface="+mj-ea"/>
                <a:cs typeface="+mj-cs"/>
              </a:rPr>
              <a:t>3 Requirements for Programmed Interactions</a:t>
            </a:r>
            <a:endParaRPr kumimoji="0" lang="en-US" sz="3200" b="1" i="0" u="none" strike="noStrike" kern="0" cap="none" spc="0" normalizeH="0" baseline="0" noProof="0" dirty="0">
              <a:ln>
                <a:noFill/>
              </a:ln>
              <a:solidFill>
                <a:schemeClr val="tx2"/>
              </a:solidFill>
              <a:effectLst>
                <a:outerShdw blurRad="50800" dist="38100" dir="2700000" algn="br">
                  <a:srgbClr val="000000">
                    <a:alpha val="43000"/>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solidFill>
                  <a:schemeClr val="accent6">
                    <a:lumMod val="50000"/>
                  </a:schemeClr>
                </a:solidFill>
              </a:rPr>
              <a:t>Manage parameter variations</a:t>
            </a:r>
          </a:p>
          <a:p>
            <a:r>
              <a:rPr lang="en-US" dirty="0" smtClean="0">
                <a:solidFill>
                  <a:schemeClr val="accent6">
                    <a:lumMod val="50000"/>
                  </a:schemeClr>
                </a:solidFill>
              </a:rPr>
              <a:t>Manage code alternatives</a:t>
            </a:r>
          </a:p>
          <a:p>
            <a:r>
              <a:rPr lang="en-US" dirty="0" smtClean="0"/>
              <a:t>Access variations &amp; alternatives at runtime</a:t>
            </a:r>
            <a:endParaRPr lang="en-US" dirty="0"/>
          </a:p>
        </p:txBody>
      </p:sp>
      <p:pic>
        <p:nvPicPr>
          <p:cNvPr id="8" name="Picture 7"/>
          <p:cNvPicPr>
            <a:picLocks noChangeAspect="1"/>
          </p:cNvPicPr>
          <p:nvPr/>
        </p:nvPicPr>
        <p:blipFill>
          <a:blip r:embed="rId3"/>
          <a:stretch>
            <a:fillRect/>
          </a:stretch>
        </p:blipFill>
        <p:spPr>
          <a:xfrm>
            <a:off x="2667000" y="3886200"/>
            <a:ext cx="3843518"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a:spLocks noGrp="1"/>
          </p:cNvSpPr>
          <p:nvPr>
            <p:ph type="sldNum" sz="quarter" idx="4"/>
          </p:nvPr>
        </p:nvSpPr>
        <p:spPr/>
        <p:txBody>
          <a:bodyPr/>
          <a:lstStyle/>
          <a:p>
            <a:fld id="{B3EFDD30-2D92-BE4F-850C-B7FCC548490E}" type="slidenum">
              <a:rPr lang="en-US" smtClean="0"/>
              <a:pPr/>
              <a:t>67</a:t>
            </a:fld>
            <a:endParaRPr lang="en-US"/>
          </a:p>
        </p:txBody>
      </p:sp>
      <p:sp>
        <p:nvSpPr>
          <p:cNvPr id="7" name="Title 6"/>
          <p:cNvSpPr>
            <a:spLocks noGrp="1"/>
          </p:cNvSpPr>
          <p:nvPr>
            <p:ph type="title"/>
          </p:nvPr>
        </p:nvSpPr>
        <p:spPr/>
        <p:txBody>
          <a:bodyPr/>
          <a:lstStyle/>
          <a:p>
            <a:endParaRPr lang="en-US"/>
          </a:p>
        </p:txBody>
      </p:sp>
      <p:sp>
        <p:nvSpPr>
          <p:cNvPr id="9" name="Title 3"/>
          <p:cNvSpPr txBox="1">
            <a:spLocks/>
          </p:cNvSpPr>
          <p:nvPr/>
        </p:nvSpPr>
        <p:spPr bwMode="auto">
          <a:xfrm>
            <a:off x="457200" y="501650"/>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outerShdw blurRad="50800" dist="38100" dir="2700000" algn="br">
                    <a:srgbClr val="000000">
                      <a:alpha val="43000"/>
                    </a:srgbClr>
                  </a:outerShdw>
                </a:effectLst>
                <a:uLnTx/>
                <a:uFillTx/>
                <a:latin typeface="+mj-lt"/>
                <a:ea typeface="+mj-ea"/>
                <a:cs typeface="+mj-cs"/>
              </a:rPr>
              <a:t>3 Requirements for Programmed Interactions</a:t>
            </a:r>
            <a:endParaRPr kumimoji="0" lang="en-US" sz="3200" b="1" i="0" u="none" strike="noStrike" kern="0" cap="none" spc="0" normalizeH="0" baseline="0" noProof="0" dirty="0">
              <a:ln>
                <a:noFill/>
              </a:ln>
              <a:solidFill>
                <a:schemeClr val="tx2"/>
              </a:solidFill>
              <a:effectLst>
                <a:outerShdw blurRad="50800" dist="38100" dir="2700000" algn="br">
                  <a:srgbClr val="000000">
                    <a:alpha val="43000"/>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Juxtapose: Source alternatives…</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68</a:t>
            </a:fld>
            <a:endParaRPr lang="en-US"/>
          </a:p>
        </p:txBody>
      </p:sp>
      <p:pic>
        <p:nvPicPr>
          <p:cNvPr id="6" name="Picture 5" descr="fig1-recut.png"/>
          <p:cNvPicPr>
            <a:picLocks noChangeAspect="1"/>
          </p:cNvPicPr>
          <p:nvPr/>
        </p:nvPicPr>
        <p:blipFill>
          <a:blip r:embed="rId3"/>
          <a:srcRect t="14820" r="55140"/>
          <a:stretch>
            <a:fillRect/>
          </a:stretch>
        </p:blipFill>
        <p:spPr>
          <a:xfrm>
            <a:off x="533400" y="2514600"/>
            <a:ext cx="3657600" cy="2627870"/>
          </a:xfrm>
          <a:prstGeom prst="rect">
            <a:avLst/>
          </a:prstGeom>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Juxtapose: Source alternatives…</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69</a:t>
            </a:fld>
            <a:endParaRPr lang="en-US"/>
          </a:p>
        </p:txBody>
      </p:sp>
      <p:pic>
        <p:nvPicPr>
          <p:cNvPr id="6" name="Picture 5" descr="fig1-recut.png"/>
          <p:cNvPicPr>
            <a:picLocks noChangeAspect="1"/>
          </p:cNvPicPr>
          <p:nvPr/>
        </p:nvPicPr>
        <p:blipFill>
          <a:blip r:embed="rId3"/>
          <a:srcRect r="55140"/>
          <a:stretch>
            <a:fillRect/>
          </a:stretch>
        </p:blipFill>
        <p:spPr>
          <a:xfrm>
            <a:off x="533400" y="2057400"/>
            <a:ext cx="3657600" cy="3085070"/>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421466" y="561622"/>
            <a:ext cx="4531783" cy="6042377"/>
          </a:xfrm>
          <a:prstGeom prst="rect">
            <a:avLst/>
          </a:prstGeom>
        </p:spPr>
      </p:pic>
      <p:pic>
        <p:nvPicPr>
          <p:cNvPr id="9" name="Picture 8" descr="d01.tiff"/>
          <p:cNvPicPr>
            <a:picLocks noChangeAspect="1"/>
          </p:cNvPicPr>
          <p:nvPr/>
        </p:nvPicPr>
        <p:blipFill>
          <a:blip r:embed="rId4"/>
          <a:stretch>
            <a:fillRect/>
          </a:stretch>
        </p:blipFill>
        <p:spPr>
          <a:xfrm>
            <a:off x="1490133" y="541866"/>
            <a:ext cx="6316134" cy="6095653"/>
          </a:xfrm>
          <a:prstGeom prst="rect">
            <a:avLst/>
          </a:prstGeom>
          <a:ln w="3175" cap="flat" cmpd="sng" algn="ctr">
            <a:solidFill>
              <a:srgbClr val="161616"/>
            </a:solidFill>
            <a:prstDash val="solid"/>
            <a:round/>
            <a:headEnd type="none" w="med" len="med"/>
            <a:tailEnd type="none" w="med" len="med"/>
          </a:ln>
          <a:effectLst>
            <a:outerShdw blurRad="50800" dist="38100" dir="2700000">
              <a:srgbClr val="000000">
                <a:alpha val="43000"/>
              </a:srgbClr>
            </a:outerShdw>
          </a:effectLst>
        </p:spPr>
      </p:pic>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7</a:t>
            </a:fld>
            <a:endParaRPr lang="en-US"/>
          </a:p>
        </p:txBody>
      </p:sp>
      <p:pic>
        <p:nvPicPr>
          <p:cNvPr id="4" name="Picture 3" descr="d05.tiff"/>
          <p:cNvPicPr>
            <a:picLocks noChangeAspect="1"/>
          </p:cNvPicPr>
          <p:nvPr/>
        </p:nvPicPr>
        <p:blipFill>
          <a:blip r:embed="rId5"/>
          <a:stretch>
            <a:fillRect/>
          </a:stretch>
        </p:blipFill>
        <p:spPr>
          <a:xfrm>
            <a:off x="1490132" y="541865"/>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pic>
        <p:nvPicPr>
          <p:cNvPr id="5" name="Picture 4" descr="d06.tiff"/>
          <p:cNvPicPr>
            <a:picLocks noChangeAspect="1"/>
          </p:cNvPicPr>
          <p:nvPr/>
        </p:nvPicPr>
        <p:blipFill>
          <a:blip r:embed="rId6"/>
          <a:stretch>
            <a:fillRect/>
          </a:stretch>
        </p:blipFill>
        <p:spPr>
          <a:xfrm>
            <a:off x="1473199" y="558799"/>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pic>
        <p:nvPicPr>
          <p:cNvPr id="6" name="Picture 5" descr="d07.tiff"/>
          <p:cNvPicPr>
            <a:picLocks noChangeAspect="1"/>
          </p:cNvPicPr>
          <p:nvPr/>
        </p:nvPicPr>
        <p:blipFill>
          <a:blip r:embed="rId7"/>
          <a:stretch>
            <a:fillRect/>
          </a:stretch>
        </p:blipFill>
        <p:spPr>
          <a:xfrm>
            <a:off x="1456266" y="541865"/>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pic>
        <p:nvPicPr>
          <p:cNvPr id="7" name="Picture 6" descr="d08.tiff.tiff"/>
          <p:cNvPicPr>
            <a:picLocks noChangeAspect="1"/>
          </p:cNvPicPr>
          <p:nvPr/>
        </p:nvPicPr>
        <p:blipFill>
          <a:blip r:embed="rId8"/>
          <a:stretch>
            <a:fillRect/>
          </a:stretch>
        </p:blipFill>
        <p:spPr>
          <a:xfrm>
            <a:off x="1473200" y="541867"/>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pic>
        <p:nvPicPr>
          <p:cNvPr id="8" name="Picture 7" descr="d11.tiff"/>
          <p:cNvPicPr>
            <a:picLocks noChangeAspect="1"/>
          </p:cNvPicPr>
          <p:nvPr/>
        </p:nvPicPr>
        <p:blipFill>
          <a:blip r:embed="rId9"/>
          <a:stretch>
            <a:fillRect/>
          </a:stretch>
        </p:blipFill>
        <p:spPr>
          <a:xfrm>
            <a:off x="1473199" y="558799"/>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 are executed in parallel,</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70</a:t>
            </a:fld>
            <a:endParaRPr lang="en-US"/>
          </a:p>
        </p:txBody>
      </p:sp>
      <p:pic>
        <p:nvPicPr>
          <p:cNvPr id="6" name="Picture 5" descr="fig1-recut.png"/>
          <p:cNvPicPr>
            <a:picLocks noChangeAspect="1"/>
          </p:cNvPicPr>
          <p:nvPr/>
        </p:nvPicPr>
        <p:blipFill>
          <a:blip r:embed="rId3"/>
          <a:stretch>
            <a:fillRect/>
          </a:stretch>
        </p:blipFill>
        <p:spPr>
          <a:xfrm>
            <a:off x="533400" y="2057400"/>
            <a:ext cx="8153400" cy="3085070"/>
          </a:xfrm>
          <a:prstGeom prst="rect">
            <a:avLst/>
          </a:prstGeom>
        </p:spPr>
      </p:pic>
      <p:sp>
        <p:nvSpPr>
          <p:cNvPr id="5" name="Rectangle 4"/>
          <p:cNvSpPr/>
          <p:nvPr/>
        </p:nvSpPr>
        <p:spPr>
          <a:xfrm>
            <a:off x="7620000" y="2133600"/>
            <a:ext cx="990600" cy="2895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686800" cy="1022350"/>
          </a:xfrm>
        </p:spPr>
        <p:txBody>
          <a:bodyPr/>
          <a:lstStyle/>
          <a:p>
            <a:r>
              <a:rPr lang="en-US" sz="4000" dirty="0" smtClean="0"/>
              <a:t>and tuned through an generated UI.</a:t>
            </a:r>
            <a:endParaRPr lang="en-US" sz="40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71</a:t>
            </a:fld>
            <a:endParaRPr lang="en-US"/>
          </a:p>
        </p:txBody>
      </p:sp>
      <p:pic>
        <p:nvPicPr>
          <p:cNvPr id="6" name="Picture 5" descr="fig1-recut.png"/>
          <p:cNvPicPr>
            <a:picLocks noChangeAspect="1"/>
          </p:cNvPicPr>
          <p:nvPr/>
        </p:nvPicPr>
        <p:blipFill>
          <a:blip r:embed="rId3"/>
          <a:stretch>
            <a:fillRect/>
          </a:stretch>
        </p:blipFill>
        <p:spPr>
          <a:xfrm>
            <a:off x="533400" y="2057400"/>
            <a:ext cx="8153400" cy="3085070"/>
          </a:xfrm>
          <a:prstGeom prst="rect">
            <a:avLst/>
          </a:prstGeom>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Editing</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72</a:t>
            </a:fld>
            <a:endParaRPr lang="en-US"/>
          </a:p>
        </p:txBody>
      </p:sp>
      <p:pic>
        <p:nvPicPr>
          <p:cNvPr id="6" name="Picture 5" descr="progress-bar-editor.png"/>
          <p:cNvPicPr>
            <a:picLocks noChangeAspect="1"/>
          </p:cNvPicPr>
          <p:nvPr/>
        </p:nvPicPr>
        <p:blipFill>
          <a:blip r:embed="rId3"/>
          <a:srcRect t="3081" b="2939"/>
          <a:stretch>
            <a:fillRect/>
          </a:stretch>
        </p:blipFill>
        <p:spPr>
          <a:xfrm>
            <a:off x="2133600" y="1536700"/>
            <a:ext cx="4720446" cy="4648200"/>
          </a:xfrm>
          <a:prstGeom prst="roundRect">
            <a:avLst>
              <a:gd name="adj" fmla="val 3484"/>
            </a:avLst>
          </a:prstGeom>
        </p:spPr>
      </p:pic>
      <p:sp>
        <p:nvSpPr>
          <p:cNvPr id="7" name="TextBox 6"/>
          <p:cNvSpPr txBox="1"/>
          <p:nvPr/>
        </p:nvSpPr>
        <p:spPr bwMode="auto">
          <a:xfrm>
            <a:off x="6946524" y="4508500"/>
            <a:ext cx="1997673" cy="830997"/>
          </a:xfrm>
          <a:prstGeom prst="rect">
            <a:avLst/>
          </a:prstGeom>
          <a:noFill/>
          <a:ln w="9525">
            <a:noFill/>
            <a:miter lim="800000"/>
            <a:headEnd/>
            <a:tailEnd/>
          </a:ln>
          <a:effectLst/>
        </p:spPr>
        <p:txBody>
          <a:bodyPr wrap="none" rtlCol="0">
            <a:spAutoFit/>
          </a:bodyPr>
          <a:lstStyle/>
          <a:p>
            <a:pPr eaLnBrk="0" hangingPunct="0">
              <a:spcBef>
                <a:spcPct val="50000"/>
              </a:spcBef>
            </a:pPr>
            <a:r>
              <a:rPr lang="en-US" sz="1600" b="0" i="1" dirty="0" smtClean="0"/>
              <a:t>Juxtapose editor for</a:t>
            </a:r>
            <a:br>
              <a:rPr lang="en-US" sz="1600" b="0" i="1" dirty="0" smtClean="0"/>
            </a:br>
            <a:r>
              <a:rPr lang="en-US" sz="1600" b="0" i="1" dirty="0" err="1" smtClean="0"/>
              <a:t>ActionScript</a:t>
            </a:r>
            <a:r>
              <a:rPr lang="en-US" sz="1600" b="0" i="1" dirty="0" smtClean="0"/>
              <a:t> 2.</a:t>
            </a:r>
            <a:br>
              <a:rPr lang="en-US" sz="1600" b="0" i="1" dirty="0" smtClean="0"/>
            </a:br>
            <a:r>
              <a:rPr lang="en-US" sz="1600" b="0" i="1" dirty="0" smtClean="0"/>
              <a:t>Generates Flash files.</a:t>
            </a: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Editing</a:t>
            </a:r>
            <a:endParaRPr lang="en-US" dirty="0"/>
          </a:p>
        </p:txBody>
      </p:sp>
      <p:sp>
        <p:nvSpPr>
          <p:cNvPr id="3" name="Content Placeholder 2"/>
          <p:cNvSpPr>
            <a:spLocks noGrp="1"/>
          </p:cNvSpPr>
          <p:nvPr>
            <p:ph idx="1"/>
          </p:nvPr>
        </p:nvSpPr>
        <p:spPr/>
        <p:txBody>
          <a:bodyPr/>
          <a:lstStyle/>
          <a:p>
            <a:pPr>
              <a:buNone/>
            </a:pPr>
            <a:endParaRPr lang="en-US" dirty="0"/>
          </a:p>
        </p:txBody>
      </p:sp>
      <p:sp>
        <p:nvSpPr>
          <p:cNvPr id="6" name="Slide Number Placeholder 5"/>
          <p:cNvSpPr>
            <a:spLocks noGrp="1"/>
          </p:cNvSpPr>
          <p:nvPr>
            <p:ph type="sldNum" sz="quarter" idx="4"/>
          </p:nvPr>
        </p:nvSpPr>
        <p:spPr/>
        <p:txBody>
          <a:bodyPr/>
          <a:lstStyle/>
          <a:p>
            <a:fld id="{B3EFDD30-2D92-BE4F-850C-B7FCC548490E}" type="slidenum">
              <a:rPr lang="en-US" smtClean="0"/>
              <a:pPr/>
              <a:t>73</a:t>
            </a:fld>
            <a:endParaRPr lang="en-US"/>
          </a:p>
        </p:txBody>
      </p:sp>
      <p:pic>
        <p:nvPicPr>
          <p:cNvPr id="7" name="Picture 2"/>
          <p:cNvPicPr>
            <a:picLocks noChangeAspect="1" noChangeArrowheads="1"/>
          </p:cNvPicPr>
          <p:nvPr/>
        </p:nvPicPr>
        <p:blipFill>
          <a:blip r:embed="rId3"/>
          <a:srcRect r="28880" b="73107"/>
          <a:stretch>
            <a:fillRect/>
          </a:stretch>
        </p:blipFill>
        <p:spPr bwMode="auto">
          <a:xfrm>
            <a:off x="990600" y="2514600"/>
            <a:ext cx="7543800" cy="2209800"/>
          </a:xfrm>
          <a:prstGeom prst="roundRect">
            <a:avLst>
              <a:gd name="adj" fmla="val 12314"/>
            </a:avLst>
          </a:prstGeom>
          <a:noFill/>
          <a:ln w="9525">
            <a:noFill/>
            <a:miter lim="800000"/>
            <a:headEnd/>
            <a:tailEnd/>
          </a:ln>
          <a:effectLst>
            <a:outerShdw blurRad="50800" dist="38100" dir="2700000" algn="br">
              <a:srgbClr val="000000">
                <a:alpha val="43000"/>
              </a:srgbClr>
            </a:outerShdw>
          </a:effectLst>
        </p:spPr>
      </p:pic>
      <p:sp>
        <p:nvSpPr>
          <p:cNvPr id="8" name="Rounded Rectangle 7"/>
          <p:cNvSpPr/>
          <p:nvPr/>
        </p:nvSpPr>
        <p:spPr bwMode="auto">
          <a:xfrm>
            <a:off x="990600" y="3581400"/>
            <a:ext cx="3124200" cy="7620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br"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srcRect r="28880" b="73107"/>
          <a:stretch>
            <a:fillRect/>
          </a:stretch>
        </p:blipFill>
        <p:spPr bwMode="auto">
          <a:xfrm>
            <a:off x="990600" y="2514600"/>
            <a:ext cx="7543800" cy="2209800"/>
          </a:xfrm>
          <a:prstGeom prst="roundRect">
            <a:avLst>
              <a:gd name="adj" fmla="val 12314"/>
            </a:avLst>
          </a:prstGeom>
          <a:noFill/>
          <a:ln w="9525">
            <a:noFill/>
            <a:miter lim="800000"/>
            <a:headEnd/>
            <a:tailEnd/>
          </a:ln>
          <a:effectLst>
            <a:outerShdw blurRad="50800" dist="38100" dir="2700000" algn="br">
              <a:srgbClr val="000000">
                <a:alpha val="43000"/>
              </a:srgbClr>
            </a:outerShdw>
          </a:effectLst>
        </p:spPr>
      </p:pic>
      <p:sp>
        <p:nvSpPr>
          <p:cNvPr id="2" name="Title 1"/>
          <p:cNvSpPr>
            <a:spLocks noGrp="1"/>
          </p:cNvSpPr>
          <p:nvPr>
            <p:ph type="title"/>
          </p:nvPr>
        </p:nvSpPr>
        <p:spPr/>
        <p:txBody>
          <a:bodyPr/>
          <a:lstStyle/>
          <a:p>
            <a:r>
              <a:rPr lang="en-US" dirty="0" smtClean="0"/>
              <a:t>Parallel Editing</a:t>
            </a:r>
            <a:endParaRPr lang="en-US" dirty="0"/>
          </a:p>
        </p:txBody>
      </p:sp>
      <p:sp>
        <p:nvSpPr>
          <p:cNvPr id="6" name="Slide Number Placeholder 5"/>
          <p:cNvSpPr>
            <a:spLocks noGrp="1"/>
          </p:cNvSpPr>
          <p:nvPr>
            <p:ph type="sldNum" sz="quarter" idx="4"/>
          </p:nvPr>
        </p:nvSpPr>
        <p:spPr/>
        <p:txBody>
          <a:bodyPr/>
          <a:lstStyle/>
          <a:p>
            <a:fld id="{B3EFDD30-2D92-BE4F-850C-B7FCC548490E}" type="slidenum">
              <a:rPr lang="en-US" smtClean="0"/>
              <a:pPr/>
              <a:t>74</a:t>
            </a:fld>
            <a:endParaRPr lang="en-US"/>
          </a:p>
        </p:txBody>
      </p:sp>
      <p:sp>
        <p:nvSpPr>
          <p:cNvPr id="8" name="Rounded Rectangle 7"/>
          <p:cNvSpPr/>
          <p:nvPr/>
        </p:nvSpPr>
        <p:spPr bwMode="auto">
          <a:xfrm>
            <a:off x="7171267" y="2937934"/>
            <a:ext cx="1219200" cy="7620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br"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Editing</a:t>
            </a:r>
            <a:endParaRPr lang="en-US" dirty="0"/>
          </a:p>
        </p:txBody>
      </p:sp>
      <p:sp>
        <p:nvSpPr>
          <p:cNvPr id="6" name="Slide Number Placeholder 5"/>
          <p:cNvSpPr>
            <a:spLocks noGrp="1"/>
          </p:cNvSpPr>
          <p:nvPr>
            <p:ph type="sldNum" sz="quarter" idx="4"/>
          </p:nvPr>
        </p:nvSpPr>
        <p:spPr/>
        <p:txBody>
          <a:bodyPr/>
          <a:lstStyle/>
          <a:p>
            <a:fld id="{B3EFDD30-2D92-BE4F-850C-B7FCC548490E}" type="slidenum">
              <a:rPr lang="en-US" smtClean="0"/>
              <a:pPr/>
              <a:t>75</a:t>
            </a:fld>
            <a:endParaRPr lang="en-US"/>
          </a:p>
        </p:txBody>
      </p:sp>
      <p:pic>
        <p:nvPicPr>
          <p:cNvPr id="9" name="Picture 2"/>
          <p:cNvPicPr>
            <a:picLocks noChangeAspect="1" noChangeArrowheads="1"/>
          </p:cNvPicPr>
          <p:nvPr/>
        </p:nvPicPr>
        <p:blipFill>
          <a:blip r:embed="rId3"/>
          <a:srcRect l="6667" t="13985" r="19167" b="51592"/>
          <a:stretch>
            <a:fillRect/>
          </a:stretch>
        </p:blipFill>
        <p:spPr bwMode="auto">
          <a:xfrm>
            <a:off x="1143000" y="2209800"/>
            <a:ext cx="6781800" cy="2438400"/>
          </a:xfrm>
          <a:prstGeom prst="roundRect">
            <a:avLst/>
          </a:prstGeom>
          <a:noFill/>
          <a:ln w="9525">
            <a:noFill/>
            <a:miter lim="800000"/>
            <a:headEnd/>
            <a:tailEnd/>
          </a:ln>
          <a:effectLst/>
        </p:spPr>
      </p:pic>
      <p:sp>
        <p:nvSpPr>
          <p:cNvPr id="5" name="Rounded Rectangle 4"/>
          <p:cNvSpPr/>
          <p:nvPr/>
        </p:nvSpPr>
        <p:spPr>
          <a:xfrm>
            <a:off x="618066" y="4793271"/>
            <a:ext cx="7848600" cy="1828800"/>
          </a:xfrm>
          <a:prstGeom prst="roundRect">
            <a:avLst>
              <a:gd name="adj" fmla="val 10655"/>
            </a:avLst>
          </a:prstGeom>
          <a:noFill/>
        </p:spPr>
        <p:style>
          <a:lnRef idx="0">
            <a:schemeClr val="accent3"/>
          </a:lnRef>
          <a:fillRef idx="3">
            <a:schemeClr val="accent3"/>
          </a:fillRef>
          <a:effectRef idx="3">
            <a:schemeClr val="accent3"/>
          </a:effectRef>
          <a:fontRef idx="minor">
            <a:schemeClr val="lt1"/>
          </a:fontRef>
        </p:style>
        <p:txBody>
          <a:bodyPr rtlCol="0" anchor="ctr"/>
          <a:lstStyle/>
          <a:p>
            <a:r>
              <a:rPr lang="en-US" sz="3200" dirty="0" smtClean="0"/>
              <a:t>Implementation:</a:t>
            </a:r>
            <a:br>
              <a:rPr lang="en-US" sz="3200" dirty="0" smtClean="0"/>
            </a:br>
            <a:r>
              <a:rPr lang="en-US" sz="3200" b="0" dirty="0" smtClean="0"/>
              <a:t>Longest common subsequence algorithm</a:t>
            </a:r>
            <a:br>
              <a:rPr lang="en-US" sz="3200" b="0" dirty="0" smtClean="0"/>
            </a:br>
            <a:r>
              <a:rPr lang="en-US" sz="3200" b="0" i="1" dirty="0" err="1" smtClean="0"/>
              <a:t>diff(A,B</a:t>
            </a:r>
            <a:r>
              <a:rPr lang="en-US" sz="3200" b="0" i="1" dirty="0" smtClean="0"/>
              <a:t>,…,N) </a:t>
            </a:r>
            <a:r>
              <a:rPr lang="en-US" sz="1400" b="0" dirty="0" smtClean="0"/>
              <a:t>[</a:t>
            </a:r>
            <a:r>
              <a:rPr lang="en-US" sz="1400" b="0" dirty="0" err="1" smtClean="0"/>
              <a:t>Toomim</a:t>
            </a:r>
            <a:r>
              <a:rPr lang="en-US" sz="1400" b="0" dirty="0" smtClean="0"/>
              <a:t>, VL/HCC 2004]</a:t>
            </a:r>
            <a:endParaRPr lang="en-US" sz="1400" b="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Example: Rethinking the Progress Bar</a:t>
            </a:r>
            <a:endParaRPr lang="en-US" sz="36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76</a:t>
            </a:fld>
            <a:endParaRPr lang="en-US"/>
          </a:p>
        </p:txBody>
      </p:sp>
      <p:sp>
        <p:nvSpPr>
          <p:cNvPr id="10" name="TextBox 9"/>
          <p:cNvSpPr txBox="1"/>
          <p:nvPr/>
        </p:nvSpPr>
        <p:spPr bwMode="auto">
          <a:xfrm>
            <a:off x="5454485" y="990600"/>
            <a:ext cx="2622716"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Harrison et al., UIST 2007</a:t>
            </a:r>
          </a:p>
        </p:txBody>
      </p:sp>
      <p:pic>
        <p:nvPicPr>
          <p:cNvPr id="11" name="Picture 10"/>
          <p:cNvPicPr>
            <a:picLocks noChangeAspect="1"/>
          </p:cNvPicPr>
          <p:nvPr/>
        </p:nvPicPr>
        <p:blipFill>
          <a:blip r:embed="rId3"/>
          <a:stretch>
            <a:fillRect/>
          </a:stretch>
        </p:blipFill>
        <p:spPr>
          <a:xfrm>
            <a:off x="5562600" y="2438400"/>
            <a:ext cx="2691610" cy="2590800"/>
          </a:xfrm>
          <a:prstGeom prst="roundRect">
            <a:avLst>
              <a:gd name="adj" fmla="val 7900"/>
            </a:avLst>
          </a:prstGeom>
        </p:spPr>
      </p:pic>
      <p:pic>
        <p:nvPicPr>
          <p:cNvPr id="12" name="Picture 11"/>
          <p:cNvPicPr>
            <a:picLocks noChangeAspect="1"/>
          </p:cNvPicPr>
          <p:nvPr/>
        </p:nvPicPr>
        <p:blipFill>
          <a:blip r:embed="rId4"/>
          <a:stretch>
            <a:fillRect/>
          </a:stretch>
        </p:blipFill>
        <p:spPr>
          <a:xfrm>
            <a:off x="1020679" y="2590800"/>
            <a:ext cx="3551321" cy="2190750"/>
          </a:xfrm>
          <a:prstGeom prst="roundRect">
            <a:avLst>
              <a:gd name="adj" fmla="val 6812"/>
            </a:avLst>
          </a:prstGeom>
        </p:spPr>
      </p:pic>
      <p:sp>
        <p:nvSpPr>
          <p:cNvPr id="13" name="TextBox 12"/>
          <p:cNvSpPr txBox="1"/>
          <p:nvPr/>
        </p:nvSpPr>
        <p:spPr bwMode="auto">
          <a:xfrm>
            <a:off x="6466753" y="5117068"/>
            <a:ext cx="1782026"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Progress profiles</a:t>
            </a:r>
          </a:p>
        </p:txBody>
      </p:sp>
      <p:sp>
        <p:nvSpPr>
          <p:cNvPr id="14" name="TextBox 13"/>
          <p:cNvSpPr txBox="1"/>
          <p:nvPr/>
        </p:nvSpPr>
        <p:spPr bwMode="auto">
          <a:xfrm>
            <a:off x="1654080" y="4876800"/>
            <a:ext cx="2917951"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Progress bar test application</a:t>
            </a: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77</a:t>
            </a:fld>
            <a:endParaRPr lang="en-US"/>
          </a:p>
        </p:txBody>
      </p:sp>
      <p:pic>
        <p:nvPicPr>
          <p:cNvPr id="5" name="juxtapose-progress-run-only-01.mov">
            <a:hlinkClick r:id="" action="ppaction://media"/>
          </p:cNvPr>
          <p:cNvPicPr/>
          <p:nvPr>
            <a:videoFile r:link="rId1"/>
          </p:nvPr>
        </p:nvPicPr>
        <p:blipFill>
          <a:blip r:embed="rId4"/>
          <a:stretch>
            <a:fillRect/>
          </a:stretch>
        </p:blipFill>
        <p:spPr>
          <a:xfrm>
            <a:off x="0" y="270928"/>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9144000" cy="687493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88370"/>
            <a:ext cx="8385175" cy="1022350"/>
          </a:xfrm>
        </p:spPr>
        <p:txBody>
          <a:bodyPr/>
          <a:lstStyle/>
          <a:p>
            <a:r>
              <a:rPr lang="en-US" sz="4000" dirty="0" smtClean="0"/>
              <a:t>Parallel Input: Event Echoing</a:t>
            </a:r>
            <a:endParaRPr lang="en-US" sz="40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78</a:t>
            </a:fld>
            <a:endParaRPr lang="en-US"/>
          </a:p>
        </p:txBody>
      </p:sp>
      <p:pic>
        <p:nvPicPr>
          <p:cNvPr id="9" name="progress-bar-in-parallel-1.mov">
            <a:hlinkClick r:id="" action="ppaction://media"/>
          </p:cNvPr>
          <p:cNvPicPr/>
          <p:nvPr>
            <a:videoFile r:link="rId1"/>
          </p:nvPr>
        </p:nvPicPr>
        <p:blipFill>
          <a:blip r:embed="rId4"/>
          <a:stretch>
            <a:fillRect/>
          </a:stretch>
        </p:blipFill>
        <p:spPr>
          <a:xfrm>
            <a:off x="270926" y="224368"/>
            <a:ext cx="8506175" cy="637963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Tuning</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79</a:t>
            </a:fld>
            <a:endParaRPr lang="en-US"/>
          </a:p>
        </p:txBody>
      </p:sp>
      <p:pic>
        <p:nvPicPr>
          <p:cNvPr id="6" name="Picture 5"/>
          <p:cNvPicPr>
            <a:picLocks noChangeAspect="1"/>
          </p:cNvPicPr>
          <p:nvPr/>
        </p:nvPicPr>
        <p:blipFill>
          <a:blip r:embed="rId3"/>
          <a:srcRect r="40479"/>
          <a:stretch>
            <a:fillRect/>
          </a:stretch>
        </p:blipFill>
        <p:spPr>
          <a:xfrm>
            <a:off x="281373" y="3149601"/>
            <a:ext cx="3566727" cy="1714500"/>
          </a:xfrm>
          <a:prstGeom prst="roundRect">
            <a:avLst>
              <a:gd name="adj" fmla="val 11482"/>
            </a:avLst>
          </a:prstGeom>
        </p:spPr>
      </p:pic>
      <p:pic>
        <p:nvPicPr>
          <p:cNvPr id="7" name="Picture 6"/>
          <p:cNvPicPr>
            <a:picLocks noChangeAspect="1"/>
          </p:cNvPicPr>
          <p:nvPr/>
        </p:nvPicPr>
        <p:blipFill>
          <a:blip r:embed="rId4"/>
          <a:stretch>
            <a:fillRect/>
          </a:stretch>
        </p:blipFill>
        <p:spPr>
          <a:xfrm>
            <a:off x="5156200" y="2235200"/>
            <a:ext cx="3733800" cy="3632200"/>
          </a:xfrm>
          <a:prstGeom prst="rect">
            <a:avLst/>
          </a:prstGeom>
        </p:spPr>
      </p:pic>
      <p:sp>
        <p:nvSpPr>
          <p:cNvPr id="8" name="Right Arrow 7"/>
          <p:cNvSpPr/>
          <p:nvPr/>
        </p:nvSpPr>
        <p:spPr>
          <a:xfrm>
            <a:off x="4089400" y="3937000"/>
            <a:ext cx="838200" cy="76200"/>
          </a:xfrm>
          <a:prstGeom prst="rightArrow">
            <a:avLst/>
          </a:prstGeom>
          <a:ln w="762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5299"/>
            <a:ext cx="8385175" cy="1022350"/>
          </a:xfrm>
        </p:spPr>
        <p:txBody>
          <a:bodyPr/>
          <a:lstStyle/>
          <a:p>
            <a:r>
              <a:rPr lang="en-US" sz="4000" b="0" dirty="0" smtClean="0"/>
              <a:t>Neither </a:t>
            </a:r>
            <a:r>
              <a:rPr lang="en-US" sz="4000" dirty="0" smtClean="0"/>
              <a:t>exploration</a:t>
            </a:r>
            <a:r>
              <a:rPr lang="en-US" sz="4000" b="0" dirty="0" smtClean="0"/>
              <a:t> nor </a:t>
            </a:r>
            <a:r>
              <a:rPr lang="en-US" sz="4000" dirty="0" smtClean="0"/>
              <a:t>iteration</a:t>
            </a:r>
            <a:r>
              <a:rPr lang="en-US" sz="4000" b="0" dirty="0" smtClean="0"/>
              <a:t> are supported in today’s user interface design tools.</a:t>
            </a:r>
            <a:endParaRPr lang="en-US" sz="4000" b="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8</a:t>
            </a:fld>
            <a:endParaRPr lang="en-US"/>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Tuning Phosphor</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80</a:t>
            </a:fld>
            <a:endParaRPr lang="en-US"/>
          </a:p>
        </p:txBody>
      </p:sp>
      <p:sp>
        <p:nvSpPr>
          <p:cNvPr id="6" name="TextBox 5"/>
          <p:cNvSpPr txBox="1"/>
          <p:nvPr/>
        </p:nvSpPr>
        <p:spPr bwMode="auto">
          <a:xfrm>
            <a:off x="5288803" y="1253067"/>
            <a:ext cx="2177210"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err="1" smtClean="0"/>
              <a:t>Baudisch</a:t>
            </a:r>
            <a:r>
              <a:rPr lang="en-US" b="0" dirty="0" smtClean="0"/>
              <a:t>, UIST 2006</a:t>
            </a:r>
          </a:p>
        </p:txBody>
      </p:sp>
      <p:pic>
        <p:nvPicPr>
          <p:cNvPr id="7" name="Picture 6"/>
          <p:cNvPicPr>
            <a:picLocks noChangeAspect="1"/>
          </p:cNvPicPr>
          <p:nvPr/>
        </p:nvPicPr>
        <p:blipFill>
          <a:blip r:embed="rId3"/>
          <a:srcRect l="1184" t="1356" r="1228"/>
          <a:stretch>
            <a:fillRect/>
          </a:stretch>
        </p:blipFill>
        <p:spPr>
          <a:xfrm>
            <a:off x="1168400" y="1879599"/>
            <a:ext cx="6976533" cy="4334934"/>
          </a:xfrm>
          <a:prstGeom prst="roundRect">
            <a:avLst>
              <a:gd name="adj" fmla="val 5184"/>
            </a:avLst>
          </a:prstGeom>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Tuning Phosphor</a:t>
            </a:r>
            <a:endParaRPr lang="en-US" dirty="0"/>
          </a:p>
        </p:txBody>
      </p:sp>
      <p:pic>
        <p:nvPicPr>
          <p:cNvPr id="6" name="phosphor4.mov">
            <a:hlinkClick r:id="" action="ppaction://media"/>
          </p:cNvPr>
          <p:cNvPicPr/>
          <p:nvPr>
            <p:ph idx="1"/>
            <a:videoFile r:link="rId1"/>
          </p:nvPr>
        </p:nvPicPr>
        <p:blipFill>
          <a:blip r:embed="rId4"/>
          <a:stretch>
            <a:fillRect/>
          </a:stretch>
        </p:blipFill>
        <p:spPr>
          <a:xfrm>
            <a:off x="1010708" y="1644650"/>
            <a:ext cx="7354359" cy="5515770"/>
          </a:xfrm>
        </p:spPr>
      </p:pic>
      <p:sp>
        <p:nvSpPr>
          <p:cNvPr id="4" name="Slide Number Placeholder 3"/>
          <p:cNvSpPr>
            <a:spLocks noGrp="1"/>
          </p:cNvSpPr>
          <p:nvPr>
            <p:ph type="sldNum" sz="quarter" idx="4"/>
          </p:nvPr>
        </p:nvSpPr>
        <p:spPr/>
        <p:txBody>
          <a:bodyPr/>
          <a:lstStyle/>
          <a:p>
            <a:fld id="{B3EFDD30-2D92-BE4F-850C-B7FCC548490E}" type="slidenum">
              <a:rPr lang="en-US" smtClean="0"/>
              <a:pPr/>
              <a:t>81</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Tuning Interfaces</a:t>
            </a:r>
            <a:endParaRPr lang="en-US" dirty="0"/>
          </a:p>
        </p:txBody>
      </p:sp>
      <p:sp>
        <p:nvSpPr>
          <p:cNvPr id="4" name="Rounded Rectangle 3"/>
          <p:cNvSpPr/>
          <p:nvPr/>
        </p:nvSpPr>
        <p:spPr>
          <a:xfrm>
            <a:off x="5562600" y="2438400"/>
            <a:ext cx="274320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Juxtapose User Library</a:t>
            </a:r>
            <a:endParaRPr lang="en-US" dirty="0">
              <a:solidFill>
                <a:schemeClr val="accent6">
                  <a:lumMod val="10000"/>
                </a:schemeClr>
              </a:solidFill>
            </a:endParaRPr>
          </a:p>
        </p:txBody>
      </p:sp>
      <p:sp>
        <p:nvSpPr>
          <p:cNvPr id="5" name="Rounded Rectangle 4"/>
          <p:cNvSpPr/>
          <p:nvPr/>
        </p:nvSpPr>
        <p:spPr>
          <a:xfrm>
            <a:off x="5562600" y="3124200"/>
            <a:ext cx="2743200" cy="16764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User’s Application:</a:t>
            </a:r>
          </a:p>
          <a:p>
            <a:pPr algn="ctr"/>
            <a:r>
              <a:rPr lang="en-US" dirty="0" smtClean="0">
                <a:solidFill>
                  <a:schemeClr val="accent6">
                    <a:lumMod val="10000"/>
                  </a:schemeClr>
                </a:solidFill>
                <a:latin typeface="Courier New"/>
                <a:cs typeface="Courier New"/>
              </a:rPr>
              <a:t>//…</a:t>
            </a:r>
          </a:p>
          <a:p>
            <a:pPr algn="ctr"/>
            <a:r>
              <a:rPr lang="en-US" dirty="0" smtClean="0">
                <a:solidFill>
                  <a:schemeClr val="accent6">
                    <a:lumMod val="10000"/>
                  </a:schemeClr>
                </a:solidFill>
                <a:latin typeface="Courier New"/>
                <a:cs typeface="Courier New"/>
              </a:rPr>
              <a:t>Number A = 10;</a:t>
            </a:r>
          </a:p>
          <a:p>
            <a:pPr algn="ctr"/>
            <a:r>
              <a:rPr lang="en-US" dirty="0" smtClean="0">
                <a:solidFill>
                  <a:schemeClr val="accent6">
                    <a:lumMod val="10000"/>
                  </a:schemeClr>
                </a:solidFill>
                <a:latin typeface="Courier New"/>
                <a:cs typeface="Courier New"/>
              </a:rPr>
              <a:t>Boolean B = true;</a:t>
            </a:r>
            <a:endParaRPr lang="en-US" dirty="0">
              <a:solidFill>
                <a:schemeClr val="accent6">
                  <a:lumMod val="10000"/>
                </a:schemeClr>
              </a:solidFill>
              <a:latin typeface="Courier New"/>
              <a:cs typeface="Courier New"/>
            </a:endParaRPr>
          </a:p>
        </p:txBody>
      </p:sp>
      <p:sp>
        <p:nvSpPr>
          <p:cNvPr id="6" name="TextBox 5"/>
          <p:cNvSpPr txBox="1"/>
          <p:nvPr/>
        </p:nvSpPr>
        <p:spPr bwMode="auto">
          <a:xfrm>
            <a:off x="6412274" y="5791200"/>
            <a:ext cx="171803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User Process</a:t>
            </a:r>
          </a:p>
        </p:txBody>
      </p:sp>
      <p:sp>
        <p:nvSpPr>
          <p:cNvPr id="7" name="TextBox 6"/>
          <p:cNvSpPr txBox="1"/>
          <p:nvPr/>
        </p:nvSpPr>
        <p:spPr bwMode="auto">
          <a:xfrm>
            <a:off x="1078901" y="5817513"/>
            <a:ext cx="240322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Juxtapose Process</a:t>
            </a:r>
          </a:p>
        </p:txBody>
      </p:sp>
      <p:sp>
        <p:nvSpPr>
          <p:cNvPr id="8" name="Curved Right Arrow 7"/>
          <p:cNvSpPr/>
          <p:nvPr/>
        </p:nvSpPr>
        <p:spPr>
          <a:xfrm>
            <a:off x="5029200" y="2743200"/>
            <a:ext cx="533400" cy="1295400"/>
          </a:xfrm>
          <a:prstGeom prst="curved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bwMode="auto">
          <a:xfrm>
            <a:off x="3907464" y="3124200"/>
            <a:ext cx="1048260"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Inspect</a:t>
            </a:r>
          </a:p>
        </p:txBody>
      </p:sp>
      <p:cxnSp>
        <p:nvCxnSpPr>
          <p:cNvPr id="12" name="Straight Arrow Connector 11"/>
          <p:cNvCxnSpPr/>
          <p:nvPr/>
        </p:nvCxnSpPr>
        <p:spPr>
          <a:xfrm rot="10800000">
            <a:off x="3276600" y="2667000"/>
            <a:ext cx="2209800" cy="3176"/>
          </a:xfrm>
          <a:prstGeom prst="straightConnector1">
            <a:avLst/>
          </a:prstGeom>
          <a:ln w="76200" cap="flat" cmpd="sng" algn="ctr">
            <a:solidFill>
              <a:schemeClr val="accent3"/>
            </a:solidFill>
            <a:prstDash val="solid"/>
            <a:round/>
            <a:headEnd type="none" w="med" len="med"/>
            <a:tailEnd type="arrow" w="med" len="med"/>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bwMode="auto">
          <a:xfrm>
            <a:off x="3276600" y="2133600"/>
            <a:ext cx="2281161"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Send variable info</a:t>
            </a:r>
          </a:p>
        </p:txBody>
      </p:sp>
      <p:sp>
        <p:nvSpPr>
          <p:cNvPr id="17" name="Rounded Rectangle 16"/>
          <p:cNvSpPr/>
          <p:nvPr/>
        </p:nvSpPr>
        <p:spPr>
          <a:xfrm>
            <a:off x="533400" y="2438400"/>
            <a:ext cx="2743200" cy="23622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accent6">
                  <a:lumMod val="10000"/>
                </a:schemeClr>
              </a:solidFill>
            </a:endParaRPr>
          </a:p>
        </p:txBody>
      </p:sp>
      <p:sp>
        <p:nvSpPr>
          <p:cNvPr id="21" name="Rounded Rectangle 20"/>
          <p:cNvSpPr/>
          <p:nvPr/>
        </p:nvSpPr>
        <p:spPr bwMode="auto">
          <a:xfrm rot="16200000">
            <a:off x="1447800" y="2553493"/>
            <a:ext cx="531812" cy="143933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2" name="Straight Connector 21"/>
          <p:cNvCxnSpPr>
            <a:stCxn id="21" idx="0"/>
            <a:endCxn id="21" idx="2"/>
          </p:cNvCxnSpPr>
          <p:nvPr/>
        </p:nvCxnSpPr>
        <p:spPr bwMode="auto">
          <a:xfrm rot="10800000" flipH="1">
            <a:off x="994039" y="3273160"/>
            <a:ext cx="143933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23" name="Rounded Rectangle 22"/>
          <p:cNvSpPr/>
          <p:nvPr/>
        </p:nvSpPr>
        <p:spPr bwMode="auto">
          <a:xfrm rot="16200000">
            <a:off x="1499025" y="3260884"/>
            <a:ext cx="468312" cy="45719"/>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sp>
        <p:nvSpPr>
          <p:cNvPr id="29" name="Rounded Rectangle 28"/>
          <p:cNvSpPr/>
          <p:nvPr/>
        </p:nvSpPr>
        <p:spPr bwMode="auto">
          <a:xfrm rot="16200000">
            <a:off x="991394" y="3961606"/>
            <a:ext cx="531812" cy="5334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0" name="TextBox 29"/>
          <p:cNvSpPr txBox="1"/>
          <p:nvPr/>
        </p:nvSpPr>
        <p:spPr bwMode="auto">
          <a:xfrm>
            <a:off x="1034998" y="3962400"/>
            <a:ext cx="421654"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X</a:t>
            </a:r>
          </a:p>
        </p:txBody>
      </p:sp>
      <p:sp>
        <p:nvSpPr>
          <p:cNvPr id="31" name="TextBox 30"/>
          <p:cNvSpPr txBox="1"/>
          <p:nvPr/>
        </p:nvSpPr>
        <p:spPr bwMode="auto">
          <a:xfrm>
            <a:off x="1653703" y="3962400"/>
            <a:ext cx="403700"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B</a:t>
            </a:r>
          </a:p>
        </p:txBody>
      </p:sp>
      <p:sp>
        <p:nvSpPr>
          <p:cNvPr id="32" name="TextBox 31"/>
          <p:cNvSpPr txBox="1"/>
          <p:nvPr/>
        </p:nvSpPr>
        <p:spPr bwMode="auto">
          <a:xfrm>
            <a:off x="2489982" y="2971800"/>
            <a:ext cx="428322"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A</a:t>
            </a:r>
          </a:p>
        </p:txBody>
      </p:sp>
      <p:sp>
        <p:nvSpPr>
          <p:cNvPr id="19" name="Slide Number Placeholder 18"/>
          <p:cNvSpPr>
            <a:spLocks noGrp="1"/>
          </p:cNvSpPr>
          <p:nvPr>
            <p:ph type="sldNum" sz="quarter" idx="4"/>
          </p:nvPr>
        </p:nvSpPr>
        <p:spPr/>
        <p:txBody>
          <a:bodyPr/>
          <a:lstStyle/>
          <a:p>
            <a:fld id="{B3EFDD30-2D92-BE4F-850C-B7FCC548490E}" type="slidenum">
              <a:rPr lang="en-US" smtClean="0"/>
              <a:pPr/>
              <a:t>82</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p:bldP spid="10" grpId="1"/>
      <p:bldP spid="15" grpId="0"/>
      <p:bldP spid="15" grpId="1"/>
      <p:bldP spid="21" grpId="0" animBg="1"/>
      <p:bldP spid="23" grpId="0" animBg="1"/>
      <p:bldP spid="29" grpId="0" animBg="1"/>
      <p:bldP spid="30" grpId="0"/>
      <p:bldP spid="31" grpId="0"/>
      <p:bldP spid="32" grpId="0"/>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Tuning Interfaces</a:t>
            </a:r>
            <a:endParaRPr lang="en-US" dirty="0"/>
          </a:p>
        </p:txBody>
      </p:sp>
      <p:sp>
        <p:nvSpPr>
          <p:cNvPr id="4" name="Rounded Rectangle 3"/>
          <p:cNvSpPr/>
          <p:nvPr/>
        </p:nvSpPr>
        <p:spPr>
          <a:xfrm>
            <a:off x="5562600" y="2438400"/>
            <a:ext cx="274320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Juxtapose User Library</a:t>
            </a:r>
            <a:endParaRPr lang="en-US" dirty="0">
              <a:solidFill>
                <a:schemeClr val="accent6">
                  <a:lumMod val="10000"/>
                </a:schemeClr>
              </a:solidFill>
            </a:endParaRPr>
          </a:p>
        </p:txBody>
      </p:sp>
      <p:sp>
        <p:nvSpPr>
          <p:cNvPr id="5" name="Rounded Rectangle 4"/>
          <p:cNvSpPr/>
          <p:nvPr/>
        </p:nvSpPr>
        <p:spPr>
          <a:xfrm>
            <a:off x="5562600" y="3124200"/>
            <a:ext cx="2743200" cy="16764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User’s Application:</a:t>
            </a:r>
          </a:p>
          <a:p>
            <a:pPr algn="ctr"/>
            <a:r>
              <a:rPr lang="en-US" dirty="0" smtClean="0">
                <a:solidFill>
                  <a:schemeClr val="accent6">
                    <a:lumMod val="10000"/>
                  </a:schemeClr>
                </a:solidFill>
                <a:latin typeface="Courier New"/>
                <a:cs typeface="Courier New"/>
              </a:rPr>
              <a:t>//…</a:t>
            </a:r>
          </a:p>
          <a:p>
            <a:pPr algn="ctr"/>
            <a:r>
              <a:rPr lang="en-US" dirty="0" smtClean="0">
                <a:solidFill>
                  <a:schemeClr val="accent6">
                    <a:lumMod val="10000"/>
                  </a:schemeClr>
                </a:solidFill>
                <a:latin typeface="Courier New"/>
                <a:cs typeface="Courier New"/>
              </a:rPr>
              <a:t>Number A = 10;</a:t>
            </a:r>
          </a:p>
          <a:p>
            <a:pPr algn="ctr"/>
            <a:r>
              <a:rPr lang="en-US" dirty="0" smtClean="0">
                <a:solidFill>
                  <a:schemeClr val="accent6">
                    <a:lumMod val="10000"/>
                  </a:schemeClr>
                </a:solidFill>
                <a:latin typeface="Courier New"/>
                <a:cs typeface="Courier New"/>
              </a:rPr>
              <a:t>Boolean B = true;</a:t>
            </a:r>
            <a:endParaRPr lang="en-US" dirty="0">
              <a:solidFill>
                <a:schemeClr val="accent6">
                  <a:lumMod val="10000"/>
                </a:schemeClr>
              </a:solidFill>
              <a:latin typeface="Courier New"/>
              <a:cs typeface="Courier New"/>
            </a:endParaRPr>
          </a:p>
        </p:txBody>
      </p:sp>
      <p:sp>
        <p:nvSpPr>
          <p:cNvPr id="6" name="TextBox 5"/>
          <p:cNvSpPr txBox="1"/>
          <p:nvPr/>
        </p:nvSpPr>
        <p:spPr bwMode="auto">
          <a:xfrm>
            <a:off x="6412283" y="5791200"/>
            <a:ext cx="171803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User Process</a:t>
            </a:r>
          </a:p>
        </p:txBody>
      </p:sp>
      <p:sp>
        <p:nvSpPr>
          <p:cNvPr id="7" name="TextBox 6"/>
          <p:cNvSpPr txBox="1"/>
          <p:nvPr/>
        </p:nvSpPr>
        <p:spPr bwMode="auto">
          <a:xfrm>
            <a:off x="1078901" y="5817513"/>
            <a:ext cx="240322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Juxtapose Process</a:t>
            </a:r>
          </a:p>
        </p:txBody>
      </p:sp>
      <p:sp>
        <p:nvSpPr>
          <p:cNvPr id="8" name="Curved Right Arrow 7"/>
          <p:cNvSpPr/>
          <p:nvPr/>
        </p:nvSpPr>
        <p:spPr>
          <a:xfrm>
            <a:off x="5029200" y="2743200"/>
            <a:ext cx="533400" cy="1295400"/>
          </a:xfrm>
          <a:prstGeom prst="curved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bwMode="auto">
          <a:xfrm>
            <a:off x="3907185" y="3124200"/>
            <a:ext cx="104854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Update</a:t>
            </a:r>
          </a:p>
        </p:txBody>
      </p:sp>
      <p:cxnSp>
        <p:nvCxnSpPr>
          <p:cNvPr id="12" name="Straight Arrow Connector 11"/>
          <p:cNvCxnSpPr/>
          <p:nvPr/>
        </p:nvCxnSpPr>
        <p:spPr>
          <a:xfrm>
            <a:off x="3352800" y="2667000"/>
            <a:ext cx="2209800" cy="1588"/>
          </a:xfrm>
          <a:prstGeom prst="straightConnector1">
            <a:avLst/>
          </a:prstGeom>
          <a:ln w="76200" cap="flat" cmpd="sng" algn="ctr">
            <a:solidFill>
              <a:schemeClr val="accent3"/>
            </a:solidFill>
            <a:prstDash val="solid"/>
            <a:round/>
            <a:headEnd type="none" w="med" len="med"/>
            <a:tailEnd type="arrow" w="med" len="med"/>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bwMode="auto">
          <a:xfrm>
            <a:off x="3077228" y="1905000"/>
            <a:ext cx="263777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Send tuning message</a:t>
            </a:r>
          </a:p>
        </p:txBody>
      </p:sp>
      <p:sp>
        <p:nvSpPr>
          <p:cNvPr id="17" name="Rounded Rectangle 16"/>
          <p:cNvSpPr/>
          <p:nvPr/>
        </p:nvSpPr>
        <p:spPr>
          <a:xfrm>
            <a:off x="533400" y="2438400"/>
            <a:ext cx="2743200" cy="23622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accent6">
                  <a:lumMod val="10000"/>
                </a:schemeClr>
              </a:solidFill>
            </a:endParaRPr>
          </a:p>
        </p:txBody>
      </p:sp>
      <p:sp>
        <p:nvSpPr>
          <p:cNvPr id="21" name="Rounded Rectangle 20"/>
          <p:cNvSpPr/>
          <p:nvPr/>
        </p:nvSpPr>
        <p:spPr bwMode="auto">
          <a:xfrm rot="16200000">
            <a:off x="1447800" y="2553493"/>
            <a:ext cx="531812" cy="143933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2" name="Straight Connector 21"/>
          <p:cNvCxnSpPr>
            <a:stCxn id="21" idx="0"/>
            <a:endCxn id="21" idx="2"/>
          </p:cNvCxnSpPr>
          <p:nvPr/>
        </p:nvCxnSpPr>
        <p:spPr bwMode="auto">
          <a:xfrm rot="10800000" flipH="1">
            <a:off x="994039" y="3273160"/>
            <a:ext cx="143933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23" name="Rounded Rectangle 22"/>
          <p:cNvSpPr/>
          <p:nvPr/>
        </p:nvSpPr>
        <p:spPr bwMode="auto">
          <a:xfrm rot="16200000">
            <a:off x="1854203" y="3251199"/>
            <a:ext cx="482600" cy="76202"/>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9" name="Rounded Rectangle 28"/>
          <p:cNvSpPr/>
          <p:nvPr/>
        </p:nvSpPr>
        <p:spPr bwMode="auto">
          <a:xfrm rot="16200000">
            <a:off x="991394" y="3961606"/>
            <a:ext cx="531812" cy="5334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0" name="TextBox 29"/>
          <p:cNvSpPr txBox="1"/>
          <p:nvPr/>
        </p:nvSpPr>
        <p:spPr bwMode="auto">
          <a:xfrm>
            <a:off x="1034998" y="3962400"/>
            <a:ext cx="421654"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X</a:t>
            </a:r>
          </a:p>
        </p:txBody>
      </p:sp>
      <p:sp>
        <p:nvSpPr>
          <p:cNvPr id="31" name="TextBox 30"/>
          <p:cNvSpPr txBox="1"/>
          <p:nvPr/>
        </p:nvSpPr>
        <p:spPr bwMode="auto">
          <a:xfrm>
            <a:off x="1653703" y="3962400"/>
            <a:ext cx="403700"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B</a:t>
            </a:r>
          </a:p>
        </p:txBody>
      </p:sp>
      <p:sp>
        <p:nvSpPr>
          <p:cNvPr id="32" name="TextBox 31"/>
          <p:cNvSpPr txBox="1"/>
          <p:nvPr/>
        </p:nvSpPr>
        <p:spPr bwMode="auto">
          <a:xfrm>
            <a:off x="2489982" y="2971800"/>
            <a:ext cx="428322"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A</a:t>
            </a:r>
          </a:p>
        </p:txBody>
      </p:sp>
      <p:sp>
        <p:nvSpPr>
          <p:cNvPr id="19" name="Slide Number Placeholder 18"/>
          <p:cNvSpPr>
            <a:spLocks noGrp="1"/>
          </p:cNvSpPr>
          <p:nvPr>
            <p:ph type="sldNum" sz="quarter" idx="4"/>
          </p:nvPr>
        </p:nvSpPr>
        <p:spPr/>
        <p:txBody>
          <a:bodyPr/>
          <a:lstStyle/>
          <a:p>
            <a:fld id="{B3EFDD30-2D92-BE4F-850C-B7FCC548490E}" type="slidenum">
              <a:rPr lang="en-US" smtClean="0"/>
              <a:pPr/>
              <a:t>83</a:t>
            </a:fld>
            <a:endParaRPr lang="en-US"/>
          </a:p>
        </p:txBody>
      </p:sp>
      <p:cxnSp>
        <p:nvCxnSpPr>
          <p:cNvPr id="24" name="Straight Arrow Connector 23"/>
          <p:cNvCxnSpPr/>
          <p:nvPr/>
        </p:nvCxnSpPr>
        <p:spPr>
          <a:xfrm>
            <a:off x="1752600" y="2819400"/>
            <a:ext cx="457200" cy="1588"/>
          </a:xfrm>
          <a:prstGeom prst="straightConnector1">
            <a:avLst/>
          </a:prstGeom>
          <a:ln w="76200" cap="flat" cmpd="sng" algn="ctr">
            <a:solidFill>
              <a:srgbClr val="FF505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5" grpId="0"/>
      <p:bldP spid="15" grpId="1"/>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p:txBody>
          <a:bodyPr/>
          <a:lstStyle/>
          <a:p>
            <a:fld id="{B3EFDD30-2D92-BE4F-850C-B7FCC548490E}" type="slidenum">
              <a:rPr lang="en-US" smtClean="0"/>
              <a:pPr/>
              <a:t>84</a:t>
            </a:fld>
            <a:endParaRPr lang="en-US" dirty="0"/>
          </a:p>
        </p:txBody>
      </p:sp>
      <p:sp>
        <p:nvSpPr>
          <p:cNvPr id="201730" name="Title 1"/>
          <p:cNvSpPr>
            <a:spLocks noGrp="1"/>
          </p:cNvSpPr>
          <p:nvPr>
            <p:ph type="title" idx="4294967295"/>
          </p:nvPr>
        </p:nvSpPr>
        <p:spPr/>
        <p:txBody>
          <a:bodyPr/>
          <a:lstStyle/>
          <a:p>
            <a:pPr eaLnBrk="1" hangingPunct="1"/>
            <a:r>
              <a:rPr lang="en-US" sz="4400" dirty="0" smtClean="0"/>
              <a:t>When is tuning most useful?</a:t>
            </a:r>
          </a:p>
        </p:txBody>
      </p:sp>
      <p:sp>
        <p:nvSpPr>
          <p:cNvPr id="201731" name="Content Placeholder 2"/>
          <p:cNvSpPr>
            <a:spLocks noGrp="1"/>
          </p:cNvSpPr>
          <p:nvPr>
            <p:ph idx="4294967295"/>
          </p:nvPr>
        </p:nvSpPr>
        <p:spPr/>
        <p:txBody>
          <a:bodyPr/>
          <a:lstStyle/>
          <a:p>
            <a:pPr marL="0" indent="0" eaLnBrk="1" hangingPunct="1">
              <a:buNone/>
            </a:pPr>
            <a:r>
              <a:rPr lang="en-US" sz="2800" dirty="0" smtClean="0"/>
              <a:t>Search in 4D parameter space. Given recursive drawing code for this:</a:t>
            </a:r>
            <a:br>
              <a:rPr lang="en-US" sz="2800" dirty="0" smtClean="0"/>
            </a:br>
            <a:endParaRPr lang="en-US" sz="2800" dirty="0" smtClean="0"/>
          </a:p>
          <a:p>
            <a:pPr eaLnBrk="1" hangingPunct="1">
              <a:buNone/>
            </a:pPr>
            <a:endParaRPr lang="en-US" sz="2800" dirty="0" smtClean="0"/>
          </a:p>
          <a:p>
            <a:pPr eaLnBrk="1" hangingPunct="1">
              <a:buNone/>
            </a:pPr>
            <a:endParaRPr lang="en-US" sz="2800" dirty="0" smtClean="0"/>
          </a:p>
          <a:p>
            <a:pPr eaLnBrk="1" hangingPunct="1">
              <a:buNone/>
            </a:pPr>
            <a:r>
              <a:rPr lang="en-US" sz="2800" dirty="0" smtClean="0"/>
              <a:t>Produce these:</a:t>
            </a:r>
          </a:p>
          <a:p>
            <a:pPr eaLnBrk="1" hangingPunct="1">
              <a:buNone/>
            </a:pPr>
            <a:endParaRPr lang="en-US" sz="2800" dirty="0" smtClean="0"/>
          </a:p>
          <a:p>
            <a:pPr eaLnBrk="1" hangingPunct="1">
              <a:buNone/>
            </a:pPr>
            <a:endParaRPr lang="en-US" sz="2800" dirty="0" smtClean="0"/>
          </a:p>
          <a:p>
            <a:pPr eaLnBrk="1" hangingPunct="1">
              <a:buNone/>
            </a:pPr>
            <a:r>
              <a:rPr lang="en-US" sz="2800" dirty="0" smtClean="0"/>
              <a:t>N=18; undergraduate + graduate HCI students</a:t>
            </a:r>
          </a:p>
          <a:p>
            <a:pPr eaLnBrk="1" hangingPunct="1"/>
            <a:endParaRPr lang="en-US" sz="2800" dirty="0" smtClean="0"/>
          </a:p>
        </p:txBody>
      </p:sp>
      <p:pic>
        <p:nvPicPr>
          <p:cNvPr id="292874" name="Picture 10"/>
          <p:cNvPicPr>
            <a:picLocks noChangeAspect="1" noChangeArrowheads="1"/>
          </p:cNvPicPr>
          <p:nvPr/>
        </p:nvPicPr>
        <p:blipFill>
          <a:blip r:embed="rId3">
            <a:clrChange>
              <a:clrFrom>
                <a:srgbClr val="2C3C4F"/>
              </a:clrFrom>
              <a:clrTo>
                <a:srgbClr val="2C3C4F">
                  <a:alpha val="0"/>
                </a:srgbClr>
              </a:clrTo>
            </a:clrChange>
          </a:blip>
          <a:srcRect/>
          <a:stretch>
            <a:fillRect/>
          </a:stretch>
        </p:blipFill>
        <p:spPr bwMode="auto">
          <a:xfrm>
            <a:off x="3657600" y="2514600"/>
            <a:ext cx="1905000" cy="1913880"/>
          </a:xfrm>
          <a:prstGeom prst="rect">
            <a:avLst/>
          </a:prstGeom>
          <a:noFill/>
          <a:ln w="9525">
            <a:noFill/>
            <a:miter lim="800000"/>
            <a:headEnd/>
            <a:tailEnd/>
          </a:ln>
          <a:effectLst/>
        </p:spPr>
      </p:pic>
      <p:pic>
        <p:nvPicPr>
          <p:cNvPr id="292875" name="Picture 11"/>
          <p:cNvPicPr>
            <a:picLocks noChangeAspect="1" noChangeArrowheads="1"/>
          </p:cNvPicPr>
          <p:nvPr/>
        </p:nvPicPr>
        <p:blipFill>
          <a:blip r:embed="rId4">
            <a:clrChange>
              <a:clrFrom>
                <a:srgbClr val="2C3C4F"/>
              </a:clrFrom>
              <a:clrTo>
                <a:srgbClr val="2C3C4F">
                  <a:alpha val="0"/>
                </a:srgbClr>
              </a:clrTo>
            </a:clrChange>
          </a:blip>
          <a:srcRect/>
          <a:stretch>
            <a:fillRect/>
          </a:stretch>
        </p:blipFill>
        <p:spPr bwMode="auto">
          <a:xfrm>
            <a:off x="6324600" y="4318008"/>
            <a:ext cx="1676400" cy="1672519"/>
          </a:xfrm>
          <a:prstGeom prst="rect">
            <a:avLst/>
          </a:prstGeom>
          <a:noFill/>
          <a:ln w="9525">
            <a:noFill/>
            <a:miter lim="800000"/>
            <a:headEnd/>
            <a:tailEnd/>
          </a:ln>
          <a:effectLst/>
        </p:spPr>
      </p:pic>
      <p:pic>
        <p:nvPicPr>
          <p:cNvPr id="292876" name="Picture 12"/>
          <p:cNvPicPr>
            <a:picLocks noChangeAspect="1" noChangeArrowheads="1"/>
          </p:cNvPicPr>
          <p:nvPr/>
        </p:nvPicPr>
        <p:blipFill>
          <a:blip r:embed="rId5">
            <a:clrChange>
              <a:clrFrom>
                <a:srgbClr val="2C3C4F"/>
              </a:clrFrom>
              <a:clrTo>
                <a:srgbClr val="2C3C4F">
                  <a:alpha val="0"/>
                </a:srgbClr>
              </a:clrTo>
            </a:clrChange>
          </a:blip>
          <a:srcRect t="2934"/>
          <a:stretch>
            <a:fillRect/>
          </a:stretch>
        </p:blipFill>
        <p:spPr bwMode="auto">
          <a:xfrm>
            <a:off x="4652092" y="4367213"/>
            <a:ext cx="1672508" cy="1627195"/>
          </a:xfrm>
          <a:prstGeom prst="rect">
            <a:avLst/>
          </a:prstGeom>
          <a:noFill/>
          <a:ln w="9525">
            <a:noFill/>
            <a:miter lim="800000"/>
            <a:headEnd/>
            <a:tailEnd/>
          </a:ln>
          <a:effectLst/>
        </p:spPr>
      </p:pic>
      <p:pic>
        <p:nvPicPr>
          <p:cNvPr id="292877" name="Picture 13"/>
          <p:cNvPicPr>
            <a:picLocks noChangeAspect="1" noChangeArrowheads="1"/>
          </p:cNvPicPr>
          <p:nvPr/>
        </p:nvPicPr>
        <p:blipFill>
          <a:blip r:embed="rId6">
            <a:clrChange>
              <a:clrFrom>
                <a:srgbClr val="2C3C4F"/>
              </a:clrFrom>
              <a:clrTo>
                <a:srgbClr val="2C3C4F">
                  <a:alpha val="0"/>
                </a:srgbClr>
              </a:clrTo>
            </a:clrChange>
          </a:blip>
          <a:srcRect b="4986"/>
          <a:stretch>
            <a:fillRect/>
          </a:stretch>
        </p:blipFill>
        <p:spPr bwMode="auto">
          <a:xfrm>
            <a:off x="2971800" y="4318008"/>
            <a:ext cx="1676400" cy="1600200"/>
          </a:xfrm>
          <a:prstGeom prst="rect">
            <a:avLst/>
          </a:prstGeom>
          <a:noFill/>
          <a:ln w="9525">
            <a:noFill/>
            <a:miter lim="800000"/>
            <a:headEnd/>
            <a:tailEnd/>
          </a:ln>
          <a:effectLst/>
        </p:spPr>
      </p:pic>
      <p:pic>
        <p:nvPicPr>
          <p:cNvPr id="292878" name="Picture 14"/>
          <p:cNvPicPr>
            <a:picLocks noChangeAspect="1" noChangeArrowheads="1"/>
          </p:cNvPicPr>
          <p:nvPr/>
        </p:nvPicPr>
        <p:blipFill>
          <a:blip r:embed="rId7">
            <a:clrChange>
              <a:clrFrom>
                <a:srgbClr val="2C3C4F"/>
              </a:clrFrom>
              <a:clrTo>
                <a:srgbClr val="2C3C4F">
                  <a:alpha val="0"/>
                </a:srgbClr>
              </a:clrTo>
            </a:clrChange>
          </a:blip>
          <a:srcRect/>
          <a:stretch>
            <a:fillRect/>
          </a:stretch>
        </p:blipFill>
        <p:spPr bwMode="auto">
          <a:xfrm>
            <a:off x="1295400" y="4318008"/>
            <a:ext cx="1672492" cy="1676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3EFDD30-2D92-BE4F-850C-B7FCC548490E}" type="slidenum">
              <a:rPr lang="en-US" smtClean="0"/>
              <a:pPr/>
              <a:t>85</a:t>
            </a:fld>
            <a:endParaRPr lang="en-US"/>
          </a:p>
        </p:txBody>
      </p:sp>
      <p:pic>
        <p:nvPicPr>
          <p:cNvPr id="3" name="juxtapose-trees.mov">
            <a:hlinkClick r:id="" action="ppaction://media"/>
          </p:cNvPr>
          <p:cNvPicPr/>
          <p:nvPr>
            <a:videoFile r:link="rId1"/>
          </p:nvPr>
        </p:nvPicPr>
        <p:blipFill>
          <a:blip r:embed="rId4"/>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77200" y="6513513"/>
            <a:ext cx="762000" cy="274637"/>
          </a:xfrm>
          <a:prstGeom prst="rect">
            <a:avLst/>
          </a:prstGeom>
        </p:spPr>
        <p:txBody>
          <a:bodyPr/>
          <a:lstStyle/>
          <a:p>
            <a:pPr>
              <a:defRPr/>
            </a:pPr>
            <a:fld id="{971B7D7F-0F5C-41E0-A807-ADF9AEA64943}" type="slidenum">
              <a:rPr lang="ko-KR" altLang="en-US" smtClean="0"/>
              <a:pPr>
                <a:defRPr/>
              </a:pPr>
              <a:t>86</a:t>
            </a:fld>
            <a:endParaRPr lang="en-US" altLang="ko-KR"/>
          </a:p>
        </p:txBody>
      </p:sp>
      <p:graphicFrame>
        <p:nvGraphicFramePr>
          <p:cNvPr id="3" name="Chart 2"/>
          <p:cNvGraphicFramePr/>
          <p:nvPr/>
        </p:nvGraphicFramePr>
        <p:xfrm>
          <a:off x="1981200" y="762000"/>
          <a:ext cx="5791200" cy="523621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77200" y="6513513"/>
            <a:ext cx="762000" cy="274637"/>
          </a:xfrm>
          <a:prstGeom prst="rect">
            <a:avLst/>
          </a:prstGeom>
        </p:spPr>
        <p:txBody>
          <a:bodyPr/>
          <a:lstStyle/>
          <a:p>
            <a:pPr>
              <a:defRPr/>
            </a:pPr>
            <a:fld id="{971B7D7F-0F5C-41E0-A807-ADF9AEA64943}" type="slidenum">
              <a:rPr lang="ko-KR" altLang="en-US" smtClean="0"/>
              <a:pPr>
                <a:defRPr/>
              </a:pPr>
              <a:t>87</a:t>
            </a:fld>
            <a:endParaRPr lang="en-US" altLang="ko-KR"/>
          </a:p>
        </p:txBody>
      </p:sp>
      <p:graphicFrame>
        <p:nvGraphicFramePr>
          <p:cNvPr id="3" name="Chart 2"/>
          <p:cNvGraphicFramePr/>
          <p:nvPr/>
        </p:nvGraphicFramePr>
        <p:xfrm>
          <a:off x="838200" y="914400"/>
          <a:ext cx="7696200" cy="43434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11"/>
          <p:cNvPicPr>
            <a:picLocks noChangeAspect="1" noChangeArrowheads="1"/>
          </p:cNvPicPr>
          <p:nvPr/>
        </p:nvPicPr>
        <p:blipFill>
          <a:blip r:embed="rId4">
            <a:clrChange>
              <a:clrFrom>
                <a:srgbClr val="2C3C4F"/>
              </a:clrFrom>
              <a:clrTo>
                <a:srgbClr val="2C3C4F">
                  <a:alpha val="0"/>
                </a:srgbClr>
              </a:clrTo>
            </a:clrChange>
          </a:blip>
          <a:srcRect/>
          <a:stretch>
            <a:fillRect/>
          </a:stretch>
        </p:blipFill>
        <p:spPr bwMode="auto">
          <a:xfrm>
            <a:off x="5715000" y="5028671"/>
            <a:ext cx="1447800" cy="1444448"/>
          </a:xfrm>
          <a:prstGeom prst="rect">
            <a:avLst/>
          </a:prstGeom>
          <a:noFill/>
          <a:ln w="9525">
            <a:noFill/>
            <a:miter lim="800000"/>
            <a:headEnd/>
            <a:tailEnd/>
          </a:ln>
          <a:effectLst/>
        </p:spPr>
      </p:pic>
      <p:pic>
        <p:nvPicPr>
          <p:cNvPr id="9" name="Picture 12"/>
          <p:cNvPicPr>
            <a:picLocks noChangeAspect="1" noChangeArrowheads="1"/>
          </p:cNvPicPr>
          <p:nvPr/>
        </p:nvPicPr>
        <p:blipFill>
          <a:blip r:embed="rId5">
            <a:clrChange>
              <a:clrFrom>
                <a:srgbClr val="2C3C4F"/>
              </a:clrFrom>
              <a:clrTo>
                <a:srgbClr val="2C3C4F">
                  <a:alpha val="0"/>
                </a:srgbClr>
              </a:clrTo>
            </a:clrChange>
          </a:blip>
          <a:srcRect t="2934"/>
          <a:stretch>
            <a:fillRect/>
          </a:stretch>
        </p:blipFill>
        <p:spPr bwMode="auto">
          <a:xfrm>
            <a:off x="4267200" y="5071694"/>
            <a:ext cx="1444439" cy="1405305"/>
          </a:xfrm>
          <a:prstGeom prst="rect">
            <a:avLst/>
          </a:prstGeom>
          <a:noFill/>
          <a:ln w="9525">
            <a:noFill/>
            <a:miter lim="800000"/>
            <a:headEnd/>
            <a:tailEnd/>
          </a:ln>
          <a:effectLst/>
        </p:spPr>
      </p:pic>
      <p:pic>
        <p:nvPicPr>
          <p:cNvPr id="10" name="Picture 13"/>
          <p:cNvPicPr>
            <a:picLocks noChangeAspect="1" noChangeArrowheads="1"/>
          </p:cNvPicPr>
          <p:nvPr/>
        </p:nvPicPr>
        <p:blipFill>
          <a:blip r:embed="rId6">
            <a:clrChange>
              <a:clrFrom>
                <a:srgbClr val="2C3C4F"/>
              </a:clrFrom>
              <a:clrTo>
                <a:srgbClr val="2C3C4F">
                  <a:alpha val="0"/>
                </a:srgbClr>
              </a:clrTo>
            </a:clrChange>
          </a:blip>
          <a:srcRect b="4986"/>
          <a:stretch>
            <a:fillRect/>
          </a:stretch>
        </p:blipFill>
        <p:spPr bwMode="auto">
          <a:xfrm>
            <a:off x="2895600" y="5018808"/>
            <a:ext cx="1447800" cy="1381991"/>
          </a:xfrm>
          <a:prstGeom prst="rect">
            <a:avLst/>
          </a:prstGeom>
          <a:noFill/>
          <a:ln w="9525">
            <a:noFill/>
            <a:miter lim="800000"/>
            <a:headEnd/>
            <a:tailEnd/>
          </a:ln>
          <a:effectLst/>
        </p:spPr>
      </p:pic>
      <p:pic>
        <p:nvPicPr>
          <p:cNvPr id="11" name="Picture 14"/>
          <p:cNvPicPr>
            <a:picLocks noChangeAspect="1" noChangeArrowheads="1"/>
          </p:cNvPicPr>
          <p:nvPr/>
        </p:nvPicPr>
        <p:blipFill>
          <a:blip r:embed="rId7">
            <a:clrChange>
              <a:clrFrom>
                <a:srgbClr val="2C3C4F"/>
              </a:clrFrom>
              <a:clrTo>
                <a:srgbClr val="2C3C4F">
                  <a:alpha val="0"/>
                </a:srgbClr>
              </a:clrTo>
            </a:clrChange>
          </a:blip>
          <a:srcRect/>
          <a:stretch>
            <a:fillRect/>
          </a:stretch>
        </p:blipFill>
        <p:spPr bwMode="auto">
          <a:xfrm>
            <a:off x="1603575" y="5029200"/>
            <a:ext cx="1444425" cy="1447800"/>
          </a:xfrm>
          <a:prstGeom prst="rect">
            <a:avLst/>
          </a:prstGeom>
          <a:noFill/>
          <a:ln w="9525">
            <a:noFill/>
            <a:miter lim="800000"/>
            <a:headEnd/>
            <a:tailEnd/>
          </a:ln>
          <a:effectLst/>
        </p:spPr>
      </p:pic>
      <p:sp>
        <p:nvSpPr>
          <p:cNvPr id="12" name="TextBox 11"/>
          <p:cNvSpPr txBox="1"/>
          <p:nvPr/>
        </p:nvSpPr>
        <p:spPr>
          <a:xfrm>
            <a:off x="4572000" y="6324600"/>
            <a:ext cx="761683" cy="369332"/>
          </a:xfrm>
          <a:prstGeom prst="rect">
            <a:avLst/>
          </a:prstGeom>
          <a:noFill/>
        </p:spPr>
        <p:txBody>
          <a:bodyPr wrap="none" rtlCol="0">
            <a:spAutoFit/>
          </a:bodyPr>
          <a:lstStyle/>
          <a:p>
            <a:r>
              <a:rPr lang="en-US" dirty="0" smtClean="0"/>
              <a:t> </a:t>
            </a:r>
            <a:r>
              <a:rPr lang="en-US" sz="1600" b="0" dirty="0" smtClean="0"/>
              <a:t>p&lt;0.01</a:t>
            </a:r>
            <a:endParaRPr lang="en-US" b="0" dirty="0"/>
          </a:p>
        </p:txBody>
      </p:sp>
      <p:sp>
        <p:nvSpPr>
          <p:cNvPr id="13" name="TextBox 12"/>
          <p:cNvSpPr txBox="1"/>
          <p:nvPr/>
        </p:nvSpPr>
        <p:spPr>
          <a:xfrm>
            <a:off x="6019800" y="6324600"/>
            <a:ext cx="768095" cy="369332"/>
          </a:xfrm>
          <a:prstGeom prst="rect">
            <a:avLst/>
          </a:prstGeom>
          <a:noFill/>
        </p:spPr>
        <p:txBody>
          <a:bodyPr wrap="none" rtlCol="0">
            <a:spAutoFit/>
          </a:bodyPr>
          <a:lstStyle/>
          <a:p>
            <a:r>
              <a:rPr lang="en-US" dirty="0" smtClean="0"/>
              <a:t> </a:t>
            </a:r>
            <a:r>
              <a:rPr lang="en-US" sz="1600" b="0" dirty="0" smtClean="0"/>
              <a:t>p~0.01</a:t>
            </a:r>
            <a:endParaRPr lang="en-US" b="0" dirty="0"/>
          </a:p>
        </p:txBody>
      </p:sp>
      <p:sp>
        <p:nvSpPr>
          <p:cNvPr id="14" name="TextBox 13"/>
          <p:cNvSpPr txBox="1"/>
          <p:nvPr/>
        </p:nvSpPr>
        <p:spPr>
          <a:xfrm>
            <a:off x="1905000" y="6248400"/>
            <a:ext cx="935577" cy="523220"/>
          </a:xfrm>
          <a:prstGeom prst="rect">
            <a:avLst/>
          </a:prstGeom>
          <a:noFill/>
        </p:spPr>
        <p:txBody>
          <a:bodyPr wrap="none" rtlCol="0">
            <a:spAutoFit/>
          </a:bodyPr>
          <a:lstStyle/>
          <a:p>
            <a:pPr algn="ctr"/>
            <a:r>
              <a:rPr lang="en-US" sz="1400" b="0" dirty="0" smtClean="0"/>
              <a:t>not </a:t>
            </a:r>
            <a:br>
              <a:rPr lang="en-US" sz="1400" b="0" dirty="0" smtClean="0"/>
            </a:br>
            <a:r>
              <a:rPr lang="en-US" sz="1400" b="0" dirty="0" smtClean="0"/>
              <a:t>significant</a:t>
            </a:r>
            <a:endParaRPr lang="en-US" sz="1400" b="0" dirty="0"/>
          </a:p>
        </p:txBody>
      </p:sp>
      <p:sp>
        <p:nvSpPr>
          <p:cNvPr id="15" name="TextBox 14"/>
          <p:cNvSpPr txBox="1"/>
          <p:nvPr/>
        </p:nvSpPr>
        <p:spPr>
          <a:xfrm>
            <a:off x="3124200" y="6248400"/>
            <a:ext cx="935577" cy="523220"/>
          </a:xfrm>
          <a:prstGeom prst="rect">
            <a:avLst/>
          </a:prstGeom>
          <a:noFill/>
        </p:spPr>
        <p:txBody>
          <a:bodyPr wrap="none" rtlCol="0">
            <a:spAutoFit/>
          </a:bodyPr>
          <a:lstStyle/>
          <a:p>
            <a:pPr algn="ctr"/>
            <a:r>
              <a:rPr lang="en-US" sz="1400" b="0" dirty="0" smtClean="0"/>
              <a:t>not </a:t>
            </a:r>
            <a:br>
              <a:rPr lang="en-US" sz="1400" b="0" dirty="0" smtClean="0"/>
            </a:br>
            <a:r>
              <a:rPr lang="en-US" sz="1400" b="0" dirty="0" smtClean="0"/>
              <a:t>significant</a:t>
            </a:r>
            <a:endParaRPr lang="en-US" sz="1400" b="0" dirty="0"/>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777"/>
            <a:ext cx="8385175" cy="1022350"/>
          </a:xfrm>
        </p:spPr>
        <p:txBody>
          <a:bodyPr/>
          <a:lstStyle/>
          <a:p>
            <a:r>
              <a:rPr lang="en-US" dirty="0" smtClean="0"/>
              <a:t>Tangible Control</a:t>
            </a:r>
            <a:endParaRPr lang="en-US" dirty="0"/>
          </a:p>
        </p:txBody>
      </p:sp>
      <p:pic>
        <p:nvPicPr>
          <p:cNvPr id="5" name="MixerTuning2.wmv">
            <a:hlinkClick r:id="" action="ppaction://media"/>
          </p:cNvPr>
          <p:cNvPicPr/>
          <p:nvPr>
            <p:ph idx="1"/>
            <a:videoFile r:link="rId1"/>
          </p:nvPr>
        </p:nvPicPr>
        <p:blipFill>
          <a:blip r:embed="rId4"/>
          <a:stretch>
            <a:fillRect/>
          </a:stretch>
        </p:blipFill>
        <p:spPr>
          <a:xfrm>
            <a:off x="-1" y="1127183"/>
            <a:ext cx="9134477" cy="5138143"/>
          </a:xfrm>
        </p:spPr>
      </p:pic>
      <p:sp>
        <p:nvSpPr>
          <p:cNvPr id="4" name="Slide Number Placeholder 3"/>
          <p:cNvSpPr>
            <a:spLocks noGrp="1"/>
          </p:cNvSpPr>
          <p:nvPr>
            <p:ph type="sldNum" sz="quarter" idx="4"/>
          </p:nvPr>
        </p:nvSpPr>
        <p:spPr/>
        <p:txBody>
          <a:bodyPr/>
          <a:lstStyle/>
          <a:p>
            <a:fld id="{B3EFDD30-2D92-BE4F-850C-B7FCC548490E}" type="slidenum">
              <a:rPr lang="en-US" smtClean="0"/>
              <a:pPr/>
              <a:t>88</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23334" y="2188105"/>
            <a:ext cx="8385175" cy="1022350"/>
          </a:xfrm>
        </p:spPr>
        <p:txBody>
          <a:bodyPr/>
          <a:lstStyle/>
          <a:p>
            <a:pPr algn="ctr"/>
            <a:r>
              <a:rPr lang="en-US" dirty="0" smtClean="0"/>
              <a:t>How can we extend these benefits to pervasive computing?</a:t>
            </a: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89</a:t>
            </a:fld>
            <a:endParaRPr lang="en-US"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87650"/>
            <a:ext cx="3733800" cy="3613150"/>
          </a:xfrm>
        </p:spPr>
        <p:txBody>
          <a:bodyPr/>
          <a:lstStyle/>
          <a:p>
            <a:r>
              <a:rPr lang="en-US" sz="2400" dirty="0" smtClean="0"/>
              <a:t>Rapid to construct</a:t>
            </a:r>
          </a:p>
          <a:p>
            <a:r>
              <a:rPr lang="en-US" sz="2400" dirty="0" smtClean="0"/>
              <a:t>Conveys user experience</a:t>
            </a:r>
          </a:p>
          <a:p>
            <a:r>
              <a:rPr lang="en-US" sz="2400" dirty="0" smtClean="0"/>
              <a:t>Uncovers design space</a:t>
            </a:r>
          </a:p>
          <a:p>
            <a:r>
              <a:rPr lang="en-US" sz="2400" dirty="0" smtClean="0"/>
              <a:t>Elicits the right feedback</a:t>
            </a:r>
            <a:endParaRPr lang="en-US" sz="2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9</a:t>
            </a:fld>
            <a:endParaRPr lang="en-US"/>
          </a:p>
        </p:txBody>
      </p:sp>
      <p:sp>
        <p:nvSpPr>
          <p:cNvPr id="5" name="AutoShape 7"/>
          <p:cNvSpPr>
            <a:spLocks noChangeArrowheads="1"/>
          </p:cNvSpPr>
          <p:nvPr/>
        </p:nvSpPr>
        <p:spPr bwMode="auto">
          <a:xfrm>
            <a:off x="-171450" y="309563"/>
            <a:ext cx="7829550"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6" name="Rectangle 8"/>
          <p:cNvSpPr txBox="1">
            <a:spLocks noRot="1" noChangeArrowheads="1"/>
          </p:cNvSpPr>
          <p:nvPr/>
        </p:nvSpPr>
        <p:spPr bwMode="auto">
          <a:xfrm>
            <a:off x="635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ko-KR" sz="4600" kern="0" dirty="0" smtClean="0">
                <a:solidFill>
                  <a:schemeClr val="tx2"/>
                </a:solidFill>
                <a:latin typeface="+mj-lt"/>
                <a:ea typeface="굴림" charset="-127"/>
                <a:cs typeface="+mj-cs"/>
              </a:rPr>
              <a:t>Prototyping != Development</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sp>
        <p:nvSpPr>
          <p:cNvPr id="7" name="Content Placeholder 2"/>
          <p:cNvSpPr txBox="1">
            <a:spLocks/>
          </p:cNvSpPr>
          <p:nvPr/>
        </p:nvSpPr>
        <p:spPr bwMode="auto">
          <a:xfrm>
            <a:off x="4889500" y="2787650"/>
            <a:ext cx="3733800" cy="3613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6"/>
              </a:buClr>
              <a:buSzTx/>
              <a:buFont typeface="Wingdings" pitchFamily="2" charset="2"/>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Robust</a:t>
            </a:r>
          </a:p>
          <a:p>
            <a:pPr marL="342900" marR="0" lvl="0" indent="-342900" algn="l" defTabSz="914400" rtl="0" eaLnBrk="0" fontAlgn="base" latinLnBrk="0" hangingPunct="0">
              <a:lnSpc>
                <a:spcPct val="100000"/>
              </a:lnSpc>
              <a:spcBef>
                <a:spcPct val="20000"/>
              </a:spcBef>
              <a:spcAft>
                <a:spcPct val="0"/>
              </a:spcAft>
              <a:buClr>
                <a:schemeClr val="accent6"/>
              </a:buClr>
              <a:buSzTx/>
              <a:buFont typeface="Wingdings" pitchFamily="2" charset="2"/>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Complete</a:t>
            </a:r>
          </a:p>
          <a:p>
            <a:pPr marL="342900" marR="0" lvl="0" indent="-342900" algn="l" defTabSz="914400" rtl="0" eaLnBrk="0" fontAlgn="base" latinLnBrk="0" hangingPunct="0">
              <a:lnSpc>
                <a:spcPct val="100000"/>
              </a:lnSpc>
              <a:spcBef>
                <a:spcPct val="20000"/>
              </a:spcBef>
              <a:spcAft>
                <a:spcPct val="0"/>
              </a:spcAft>
              <a:buClr>
                <a:schemeClr val="accent6"/>
              </a:buClr>
              <a:buSzTx/>
              <a:buFont typeface="Wingdings" pitchFamily="2" charset="2"/>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Polished</a:t>
            </a:r>
          </a:p>
          <a:p>
            <a:pPr marL="342900" marR="0" lvl="0" indent="-342900" algn="l" defTabSz="914400" rtl="0" eaLnBrk="0" fontAlgn="base" latinLnBrk="0" hangingPunct="0">
              <a:lnSpc>
                <a:spcPct val="100000"/>
              </a:lnSpc>
              <a:spcBef>
                <a:spcPct val="20000"/>
              </a:spcBef>
              <a:spcAft>
                <a:spcPct val="0"/>
              </a:spcAft>
              <a:buClr>
                <a:schemeClr val="accent6"/>
              </a:buClr>
              <a:buSzTx/>
              <a:buFont typeface="Wingdings" pitchFamily="2" charset="2"/>
              <a:buChar char="§"/>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bwMode="auto">
          <a:xfrm>
            <a:off x="685800" y="1866900"/>
            <a:ext cx="3646125" cy="954107"/>
          </a:xfrm>
          <a:prstGeom prst="rect">
            <a:avLst/>
          </a:prstGeom>
          <a:noFill/>
          <a:ln w="9525">
            <a:noFill/>
            <a:miter lim="800000"/>
            <a:headEnd/>
            <a:tailEnd/>
          </a:ln>
          <a:effectLst/>
        </p:spPr>
        <p:txBody>
          <a:bodyPr wrap="none" rtlCol="0">
            <a:spAutoFit/>
          </a:bodyPr>
          <a:lstStyle/>
          <a:p>
            <a:pPr eaLnBrk="0" hangingPunct="0">
              <a:spcBef>
                <a:spcPct val="50000"/>
              </a:spcBef>
            </a:pPr>
            <a:r>
              <a:rPr lang="en-US" sz="2800" i="1" dirty="0" smtClean="0"/>
              <a:t>Success criteria for </a:t>
            </a:r>
            <a:br>
              <a:rPr lang="en-US" sz="2800" i="1" dirty="0" smtClean="0"/>
            </a:br>
            <a:r>
              <a:rPr lang="en-US" sz="2800" i="1" dirty="0" smtClean="0"/>
              <a:t>interaction prototypes</a:t>
            </a:r>
          </a:p>
        </p:txBody>
      </p:sp>
      <p:sp>
        <p:nvSpPr>
          <p:cNvPr id="9" name="TextBox 8"/>
          <p:cNvSpPr txBox="1"/>
          <p:nvPr/>
        </p:nvSpPr>
        <p:spPr bwMode="auto">
          <a:xfrm>
            <a:off x="4572000" y="1866900"/>
            <a:ext cx="4237057" cy="954107"/>
          </a:xfrm>
          <a:prstGeom prst="rect">
            <a:avLst/>
          </a:prstGeom>
          <a:noFill/>
          <a:ln w="9525">
            <a:noFill/>
            <a:miter lim="800000"/>
            <a:headEnd/>
            <a:tailEnd/>
          </a:ln>
          <a:effectLst/>
        </p:spPr>
        <p:txBody>
          <a:bodyPr wrap="none" rtlCol="0">
            <a:spAutoFit/>
          </a:bodyPr>
          <a:lstStyle/>
          <a:p>
            <a:pPr eaLnBrk="0" hangingPunct="0">
              <a:spcBef>
                <a:spcPct val="50000"/>
              </a:spcBef>
            </a:pPr>
            <a:r>
              <a:rPr lang="en-US" sz="2800" i="1" dirty="0" smtClean="0"/>
              <a:t>(Some) success criteria for </a:t>
            </a:r>
            <a:br>
              <a:rPr lang="en-US" sz="2800" i="1" dirty="0" smtClean="0"/>
            </a:br>
            <a:r>
              <a:rPr lang="en-US" sz="2800" i="1" dirty="0" smtClean="0"/>
              <a:t>interactive products</a:t>
            </a: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dirty="0" smtClean="0"/>
              <a:t>Juxtapose Mobile</a:t>
            </a:r>
          </a:p>
        </p:txBody>
      </p:sp>
      <p:sp>
        <p:nvSpPr>
          <p:cNvPr id="14" name="Slide Number Placeholder 13"/>
          <p:cNvSpPr>
            <a:spLocks noGrp="1"/>
          </p:cNvSpPr>
          <p:nvPr>
            <p:ph type="sldNum" sz="quarter" idx="4"/>
          </p:nvPr>
        </p:nvSpPr>
        <p:spPr/>
        <p:txBody>
          <a:bodyPr/>
          <a:lstStyle/>
          <a:p>
            <a:fld id="{B3EFDD30-2D92-BE4F-850C-B7FCC548490E}" type="slidenum">
              <a:rPr lang="en-US" smtClean="0"/>
              <a:pPr/>
              <a:t>90</a:t>
            </a:fld>
            <a:endParaRPr lang="en-US"/>
          </a:p>
        </p:txBody>
      </p:sp>
      <p:pic>
        <p:nvPicPr>
          <p:cNvPr id="15" name="Content Placeholder 4" descr="n93.png"/>
          <p:cNvPicPr>
            <a:picLocks noChangeAspect="1"/>
          </p:cNvPicPr>
          <p:nvPr/>
        </p:nvPicPr>
        <p:blipFill>
          <a:blip r:embed="rId3" cstate="print"/>
          <a:stretch>
            <a:fillRect/>
          </a:stretch>
        </p:blipFill>
        <p:spPr bwMode="auto">
          <a:xfrm>
            <a:off x="5606627" y="2286000"/>
            <a:ext cx="868989" cy="2209800"/>
          </a:xfrm>
          <a:prstGeom prst="rect">
            <a:avLst/>
          </a:prstGeom>
          <a:noFill/>
          <a:ln w="9525">
            <a:noFill/>
            <a:miter lim="800000"/>
            <a:headEnd/>
            <a:tailEnd/>
          </a:ln>
        </p:spPr>
      </p:pic>
      <p:cxnSp>
        <p:nvCxnSpPr>
          <p:cNvPr id="19" name="Straight Arrow Connector 18"/>
          <p:cNvCxnSpPr/>
          <p:nvPr/>
        </p:nvCxnSpPr>
        <p:spPr bwMode="auto">
          <a:xfrm>
            <a:off x="4006427" y="3352800"/>
            <a:ext cx="1600200" cy="1588"/>
          </a:xfrm>
          <a:prstGeom prst="straightConnector1">
            <a:avLst/>
          </a:prstGeom>
          <a:solidFill>
            <a:schemeClr val="accent1"/>
          </a:solidFill>
          <a:ln w="76200" cap="flat" cmpd="sng" algn="ctr">
            <a:solidFill>
              <a:schemeClr val="accent6"/>
            </a:solidFill>
            <a:prstDash val="solid"/>
            <a:round/>
            <a:headEnd type="none" w="med" len="med"/>
            <a:tailEnd type="arrow"/>
          </a:ln>
          <a:effectLst/>
        </p:spPr>
      </p:cxnSp>
      <p:pic>
        <p:nvPicPr>
          <p:cNvPr id="22" name="Content Placeholder 4" descr="n93.png"/>
          <p:cNvPicPr>
            <a:picLocks noChangeAspect="1"/>
          </p:cNvPicPr>
          <p:nvPr/>
        </p:nvPicPr>
        <p:blipFill>
          <a:blip r:embed="rId4"/>
          <a:stretch>
            <a:fillRect/>
          </a:stretch>
        </p:blipFill>
        <p:spPr bwMode="auto">
          <a:xfrm>
            <a:off x="6539047" y="2057400"/>
            <a:ext cx="1048780" cy="2667000"/>
          </a:xfrm>
          <a:prstGeom prst="rect">
            <a:avLst/>
          </a:prstGeom>
          <a:noFill/>
          <a:ln w="9525">
            <a:noFill/>
            <a:miter lim="800000"/>
            <a:headEnd/>
            <a:tailEnd/>
          </a:ln>
        </p:spPr>
      </p:pic>
      <p:sp>
        <p:nvSpPr>
          <p:cNvPr id="23" name="TextBox 22"/>
          <p:cNvSpPr txBox="1"/>
          <p:nvPr/>
        </p:nvSpPr>
        <p:spPr>
          <a:xfrm>
            <a:off x="5131647" y="4611469"/>
            <a:ext cx="1313180" cy="646331"/>
          </a:xfrm>
          <a:prstGeom prst="rect">
            <a:avLst/>
          </a:prstGeom>
          <a:noFill/>
        </p:spPr>
        <p:txBody>
          <a:bodyPr wrap="none" rtlCol="0">
            <a:spAutoFit/>
          </a:bodyPr>
          <a:lstStyle/>
          <a:p>
            <a:pPr algn="ctr"/>
            <a:r>
              <a:rPr lang="en-US" dirty="0" smtClean="0">
                <a:solidFill>
                  <a:srgbClr val="FFFFFF"/>
                </a:solidFill>
              </a:rPr>
              <a:t>Alternative</a:t>
            </a:r>
          </a:p>
          <a:p>
            <a:pPr algn="ctr"/>
            <a:r>
              <a:rPr lang="en-US" dirty="0" smtClean="0">
                <a:solidFill>
                  <a:srgbClr val="FFFFFF"/>
                </a:solidFill>
              </a:rPr>
              <a:t> 1</a:t>
            </a:r>
            <a:endParaRPr lang="en-US" dirty="0">
              <a:solidFill>
                <a:srgbClr val="FFFFFF"/>
              </a:solidFill>
            </a:endParaRPr>
          </a:p>
        </p:txBody>
      </p:sp>
      <p:pic>
        <p:nvPicPr>
          <p:cNvPr id="25" name="Picture 24" descr="editor-diagram.png"/>
          <p:cNvPicPr>
            <a:picLocks noChangeAspect="1"/>
          </p:cNvPicPr>
          <p:nvPr/>
        </p:nvPicPr>
        <p:blipFill>
          <a:blip r:embed="rId5"/>
          <a:stretch>
            <a:fillRect/>
          </a:stretch>
        </p:blipFill>
        <p:spPr>
          <a:xfrm>
            <a:off x="457200" y="1981200"/>
            <a:ext cx="3320627" cy="2819400"/>
          </a:xfrm>
          <a:prstGeom prst="rect">
            <a:avLst/>
          </a:prstGeom>
        </p:spPr>
      </p:pic>
      <p:sp>
        <p:nvSpPr>
          <p:cNvPr id="26" name="TextBox 25"/>
          <p:cNvSpPr txBox="1"/>
          <p:nvPr/>
        </p:nvSpPr>
        <p:spPr>
          <a:xfrm>
            <a:off x="6444827" y="4611469"/>
            <a:ext cx="1313180" cy="646331"/>
          </a:xfrm>
          <a:prstGeom prst="rect">
            <a:avLst/>
          </a:prstGeom>
          <a:noFill/>
        </p:spPr>
        <p:txBody>
          <a:bodyPr wrap="none" rtlCol="0">
            <a:spAutoFit/>
          </a:bodyPr>
          <a:lstStyle/>
          <a:p>
            <a:pPr algn="ctr"/>
            <a:r>
              <a:rPr lang="en-US" dirty="0" smtClean="0">
                <a:solidFill>
                  <a:srgbClr val="FFFFFF"/>
                </a:solidFill>
              </a:rPr>
              <a:t>Alternative</a:t>
            </a:r>
          </a:p>
          <a:p>
            <a:pPr algn="ctr"/>
            <a:r>
              <a:rPr lang="en-US" dirty="0" smtClean="0">
                <a:solidFill>
                  <a:srgbClr val="FFFFFF"/>
                </a:solidFill>
              </a:rPr>
              <a:t> 2</a:t>
            </a:r>
            <a:endParaRPr lang="en-US" dirty="0">
              <a:solidFill>
                <a:srgbClr val="FFFFFF"/>
              </a:solidFill>
            </a:endParaRPr>
          </a:p>
        </p:txBody>
      </p:sp>
      <p:sp>
        <p:nvSpPr>
          <p:cNvPr id="27" name="TextBox 26"/>
          <p:cNvSpPr txBox="1"/>
          <p:nvPr/>
        </p:nvSpPr>
        <p:spPr>
          <a:xfrm>
            <a:off x="7664027" y="4611469"/>
            <a:ext cx="1313180" cy="646331"/>
          </a:xfrm>
          <a:prstGeom prst="rect">
            <a:avLst/>
          </a:prstGeom>
          <a:noFill/>
        </p:spPr>
        <p:txBody>
          <a:bodyPr wrap="none" rtlCol="0">
            <a:spAutoFit/>
          </a:bodyPr>
          <a:lstStyle/>
          <a:p>
            <a:pPr algn="ctr"/>
            <a:r>
              <a:rPr lang="en-US" dirty="0" smtClean="0">
                <a:solidFill>
                  <a:srgbClr val="FFFFFF"/>
                </a:solidFill>
              </a:rPr>
              <a:t>Alternative</a:t>
            </a:r>
          </a:p>
          <a:p>
            <a:pPr algn="ctr"/>
            <a:r>
              <a:rPr lang="en-US" dirty="0" smtClean="0">
                <a:solidFill>
                  <a:srgbClr val="FFFFFF"/>
                </a:solidFill>
              </a:rPr>
              <a:t>3</a:t>
            </a:r>
            <a:endParaRPr lang="en-US" dirty="0">
              <a:solidFill>
                <a:srgbClr val="FFFFFF"/>
              </a:solidFill>
            </a:endParaRPr>
          </a:p>
        </p:txBody>
      </p:sp>
      <p:pic>
        <p:nvPicPr>
          <p:cNvPr id="28" name="Content Placeholder 4" descr="n93.png"/>
          <p:cNvPicPr>
            <a:picLocks noChangeAspect="1"/>
          </p:cNvPicPr>
          <p:nvPr/>
        </p:nvPicPr>
        <p:blipFill>
          <a:blip r:embed="rId4"/>
          <a:stretch>
            <a:fillRect/>
          </a:stretch>
        </p:blipFill>
        <p:spPr bwMode="auto">
          <a:xfrm>
            <a:off x="7739403" y="2362200"/>
            <a:ext cx="839024" cy="2133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458200" y="6400800"/>
            <a:ext cx="685800" cy="365125"/>
          </a:xfrm>
          <a:prstGeom prst="rect">
            <a:avLst/>
          </a:prstGeom>
        </p:spPr>
        <p:txBody>
          <a:bodyPr/>
          <a:lstStyle/>
          <a:p>
            <a:fld id="{B3EFDD30-2D92-BE4F-850C-B7FCC548490E}" type="slidenum">
              <a:rPr lang="en-US" smtClean="0"/>
              <a:pPr/>
              <a:t>91</a:t>
            </a:fld>
            <a:endParaRPr lang="en-US"/>
          </a:p>
        </p:txBody>
      </p:sp>
      <p:pic>
        <p:nvPicPr>
          <p:cNvPr id="5" name="Juxtapose-mobile-w-callouts.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Juxtapose for Microcontrollers</a:t>
            </a:r>
            <a:endParaRPr lang="en-US" sz="4400" dirty="0"/>
          </a:p>
        </p:txBody>
      </p:sp>
      <p:pic>
        <p:nvPicPr>
          <p:cNvPr id="4" name="Content Placeholder 3" descr="arduino.png"/>
          <p:cNvPicPr>
            <a:picLocks noGrp="1" noChangeAspect="1"/>
          </p:cNvPicPr>
          <p:nvPr>
            <p:ph idx="4294967295"/>
          </p:nvPr>
        </p:nvPicPr>
        <p:blipFill>
          <a:blip r:embed="rId3"/>
          <a:stretch>
            <a:fillRect/>
          </a:stretch>
        </p:blipFill>
        <p:spPr>
          <a:xfrm>
            <a:off x="4384675" y="1600200"/>
            <a:ext cx="5140325" cy="3429000"/>
          </a:xfrm>
        </p:spPr>
      </p:pic>
      <p:cxnSp>
        <p:nvCxnSpPr>
          <p:cNvPr id="6" name="Straight Arrow Connector 5"/>
          <p:cNvCxnSpPr/>
          <p:nvPr/>
        </p:nvCxnSpPr>
        <p:spPr bwMode="auto">
          <a:xfrm>
            <a:off x="4114800" y="3427412"/>
            <a:ext cx="1600200" cy="1588"/>
          </a:xfrm>
          <a:prstGeom prst="straightConnector1">
            <a:avLst/>
          </a:prstGeom>
          <a:solidFill>
            <a:schemeClr val="accent1"/>
          </a:solidFill>
          <a:ln w="76200" cap="flat" cmpd="sng" algn="ctr">
            <a:solidFill>
              <a:schemeClr val="accent6"/>
            </a:solidFill>
            <a:prstDash val="solid"/>
            <a:round/>
            <a:headEnd type="none" w="med" len="med"/>
            <a:tailEnd type="arrow"/>
          </a:ln>
          <a:effectLst/>
        </p:spPr>
      </p:cxnSp>
      <p:sp>
        <p:nvSpPr>
          <p:cNvPr id="15" name="Slide Number Placeholder 14"/>
          <p:cNvSpPr>
            <a:spLocks noGrp="1"/>
          </p:cNvSpPr>
          <p:nvPr>
            <p:ph type="sldNum" sz="quarter" idx="4"/>
          </p:nvPr>
        </p:nvSpPr>
        <p:spPr/>
        <p:txBody>
          <a:bodyPr/>
          <a:lstStyle/>
          <a:p>
            <a:fld id="{B3EFDD30-2D92-BE4F-850C-B7FCC548490E}" type="slidenum">
              <a:rPr lang="en-US" smtClean="0"/>
              <a:pPr/>
              <a:t>92</a:t>
            </a:fld>
            <a:endParaRPr lang="en-US"/>
          </a:p>
        </p:txBody>
      </p:sp>
      <p:pic>
        <p:nvPicPr>
          <p:cNvPr id="8" name="Picture 7" descr="editor-diagram.png"/>
          <p:cNvPicPr>
            <a:picLocks noChangeAspect="1"/>
          </p:cNvPicPr>
          <p:nvPr/>
        </p:nvPicPr>
        <p:blipFill>
          <a:blip r:embed="rId4"/>
          <a:stretch>
            <a:fillRect/>
          </a:stretch>
        </p:blipFill>
        <p:spPr>
          <a:xfrm>
            <a:off x="457200" y="1981200"/>
            <a:ext cx="3320627" cy="2819400"/>
          </a:xfrm>
          <a:prstGeom prst="rect">
            <a:avLst/>
          </a:prstGeom>
        </p:spPr>
      </p:pic>
      <p:sp>
        <p:nvSpPr>
          <p:cNvPr id="9" name="TextBox 8"/>
          <p:cNvSpPr txBox="1"/>
          <p:nvPr/>
        </p:nvSpPr>
        <p:spPr bwMode="auto">
          <a:xfrm>
            <a:off x="4351867" y="4842938"/>
            <a:ext cx="3774549" cy="1107996"/>
          </a:xfrm>
          <a:prstGeom prst="rect">
            <a:avLst/>
          </a:prstGeom>
          <a:noFill/>
          <a:ln w="9525">
            <a:noFill/>
            <a:miter lim="800000"/>
            <a:headEnd/>
            <a:tailEnd/>
          </a:ln>
          <a:effectLst/>
        </p:spPr>
        <p:txBody>
          <a:bodyPr wrap="square" rtlCol="0">
            <a:spAutoFit/>
          </a:bodyPr>
          <a:lstStyle/>
          <a:p>
            <a:pPr algn="r" eaLnBrk="0" hangingPunct="0">
              <a:spcBef>
                <a:spcPct val="50000"/>
              </a:spcBef>
            </a:pPr>
            <a:r>
              <a:rPr lang="en-US" sz="2200" dirty="0" smtClean="0"/>
              <a:t>Arduino:</a:t>
            </a:r>
            <a:r>
              <a:rPr lang="en-US" sz="2200" b="0" dirty="0" smtClean="0"/>
              <a:t/>
            </a:r>
            <a:br>
              <a:rPr lang="en-US" sz="2200" b="0" dirty="0" smtClean="0"/>
            </a:br>
            <a:r>
              <a:rPr lang="en-US" sz="2200" b="0" dirty="0" smtClean="0"/>
              <a:t>8bit Atmel AVR RISC chip</a:t>
            </a:r>
            <a:br>
              <a:rPr lang="en-US" sz="2200" b="0" dirty="0" smtClean="0"/>
            </a:br>
            <a:r>
              <a:rPr lang="en-US" sz="2200" b="0" dirty="0" smtClean="0"/>
              <a:t>programmed in C with </a:t>
            </a:r>
            <a:r>
              <a:rPr lang="en-US" sz="2200" b="0" dirty="0" err="1" smtClean="0"/>
              <a:t>gcc</a:t>
            </a:r>
            <a:r>
              <a:rPr lang="en-US" sz="2200" b="0" dirty="0" smtClean="0"/>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93</a:t>
            </a:fld>
            <a:endParaRPr lang="en-US"/>
          </a:p>
        </p:txBody>
      </p:sp>
      <p:sp>
        <p:nvSpPr>
          <p:cNvPr id="4" name="TextBox 3"/>
          <p:cNvSpPr txBox="1"/>
          <p:nvPr/>
        </p:nvSpPr>
        <p:spPr bwMode="auto">
          <a:xfrm>
            <a:off x="922253" y="2501900"/>
            <a:ext cx="6968574" cy="2062103"/>
          </a:xfrm>
          <a:prstGeom prst="rect">
            <a:avLst/>
          </a:prstGeom>
          <a:noFill/>
          <a:ln w="9525">
            <a:noFill/>
            <a:miter lim="800000"/>
            <a:headEnd/>
            <a:tailEnd/>
          </a:ln>
          <a:effectLst/>
        </p:spPr>
        <p:txBody>
          <a:bodyPr wrap="none" rtlCol="0">
            <a:spAutoFit/>
          </a:bodyPr>
          <a:lstStyle/>
          <a:p>
            <a:pPr algn="ctr" eaLnBrk="0" hangingPunct="0">
              <a:spcBef>
                <a:spcPct val="50000"/>
              </a:spcBef>
            </a:pPr>
            <a:r>
              <a:rPr lang="en-US" sz="3200" i="1" dirty="0" smtClean="0"/>
              <a:t>How can we implement variable tuning </a:t>
            </a:r>
          </a:p>
          <a:p>
            <a:pPr algn="ctr" eaLnBrk="0" hangingPunct="0">
              <a:spcBef>
                <a:spcPct val="50000"/>
              </a:spcBef>
            </a:pPr>
            <a:r>
              <a:rPr lang="en-US" sz="3200" i="1" dirty="0" smtClean="0"/>
              <a:t>in a static language without reflection?</a:t>
            </a:r>
          </a:p>
          <a:p>
            <a:pPr algn="ctr" eaLnBrk="0" hangingPunct="0">
              <a:spcBef>
                <a:spcPct val="50000"/>
              </a:spcBef>
            </a:pPr>
            <a:endParaRPr lang="en-US" sz="3200" i="1" dirty="0" smtClean="0"/>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Parse code and build symbol table</a:t>
            </a:r>
            <a:endParaRPr lang="en-US" sz="4400" dirty="0"/>
          </a:p>
        </p:txBody>
      </p:sp>
      <p:graphicFrame>
        <p:nvGraphicFramePr>
          <p:cNvPr id="8" name="Table 7"/>
          <p:cNvGraphicFramePr>
            <a:graphicFrameLocks noGrp="1"/>
          </p:cNvGraphicFramePr>
          <p:nvPr/>
        </p:nvGraphicFramePr>
        <p:xfrm>
          <a:off x="1600200" y="3886200"/>
          <a:ext cx="6096000" cy="1371600"/>
        </p:xfrm>
        <a:graphic>
          <a:graphicData uri="http://schemas.openxmlformats.org/drawingml/2006/table">
            <a:tbl>
              <a:tblPr firstRow="1" bandRow="1">
                <a:tableStyleId>{00A15C55-8517-42AA-B614-E9B94910E393}</a:tableStyleId>
              </a:tblPr>
              <a:tblGrid>
                <a:gridCol w="2032000"/>
                <a:gridCol w="2032000"/>
                <a:gridCol w="2032000"/>
              </a:tblGrid>
              <a:tr h="370840">
                <a:tc>
                  <a:txBody>
                    <a:bodyPr/>
                    <a:lstStyle/>
                    <a:p>
                      <a:r>
                        <a:rPr lang="en-US" sz="2400" dirty="0" smtClean="0">
                          <a:solidFill>
                            <a:srgbClr val="37749A"/>
                          </a:solidFill>
                          <a:latin typeface="Chaparral Pro"/>
                          <a:cs typeface="Chaparral Pro"/>
                        </a:rPr>
                        <a:t>Var.</a:t>
                      </a:r>
                      <a:r>
                        <a:rPr lang="en-US" sz="2400" baseline="0" dirty="0" smtClean="0">
                          <a:solidFill>
                            <a:srgbClr val="37749A"/>
                          </a:solidFill>
                          <a:latin typeface="Chaparral Pro"/>
                          <a:cs typeface="Chaparral Pro"/>
                        </a:rPr>
                        <a:t> </a:t>
                      </a:r>
                      <a:r>
                        <a:rPr lang="en-US" sz="2400" dirty="0" smtClean="0">
                          <a:solidFill>
                            <a:srgbClr val="37749A"/>
                          </a:solidFill>
                          <a:latin typeface="Chaparral Pro"/>
                          <a:cs typeface="Chaparral Pro"/>
                        </a:rPr>
                        <a:t>Name</a:t>
                      </a:r>
                      <a:endParaRPr lang="en-US" sz="2400" dirty="0">
                        <a:solidFill>
                          <a:srgbClr val="37749A"/>
                        </a:solidFill>
                        <a:latin typeface="Chaparral Pro"/>
                        <a:cs typeface="Chaparral Pro"/>
                      </a:endParaRPr>
                    </a:p>
                  </a:txBody>
                  <a:tcPr/>
                </a:tc>
                <a:tc>
                  <a:txBody>
                    <a:bodyPr/>
                    <a:lstStyle/>
                    <a:p>
                      <a:r>
                        <a:rPr lang="en-US" sz="2400" dirty="0" smtClean="0">
                          <a:solidFill>
                            <a:srgbClr val="37749A"/>
                          </a:solidFill>
                          <a:latin typeface="Chaparral Pro"/>
                          <a:cs typeface="Chaparral Pro"/>
                        </a:rPr>
                        <a:t>Type</a:t>
                      </a:r>
                      <a:endParaRPr lang="en-US" sz="2400" dirty="0">
                        <a:solidFill>
                          <a:srgbClr val="37749A"/>
                        </a:solidFill>
                        <a:latin typeface="Chaparral Pro"/>
                        <a:cs typeface="Chaparral Pro"/>
                      </a:endParaRPr>
                    </a:p>
                  </a:txBody>
                  <a:tcPr/>
                </a:tc>
                <a:tc>
                  <a:txBody>
                    <a:bodyPr/>
                    <a:lstStyle/>
                    <a:p>
                      <a:r>
                        <a:rPr lang="en-US" sz="2400" dirty="0" smtClean="0">
                          <a:solidFill>
                            <a:srgbClr val="37749A"/>
                          </a:solidFill>
                          <a:latin typeface="Chaparral Pro"/>
                          <a:cs typeface="Chaparral Pro"/>
                        </a:rPr>
                        <a:t>Pointer</a:t>
                      </a:r>
                      <a:endParaRPr lang="en-US" sz="2400" dirty="0">
                        <a:solidFill>
                          <a:srgbClr val="37749A"/>
                        </a:solidFill>
                        <a:latin typeface="Chaparral Pro"/>
                        <a:cs typeface="Chaparral Pro"/>
                      </a:endParaRPr>
                    </a:p>
                  </a:txBody>
                  <a:tcPr/>
                </a:tc>
              </a:tr>
              <a:tr h="370840">
                <a:tc>
                  <a:txBody>
                    <a:bodyPr/>
                    <a:lstStyle/>
                    <a:p>
                      <a:r>
                        <a:rPr lang="en-US" sz="2400" dirty="0" smtClean="0">
                          <a:solidFill>
                            <a:srgbClr val="37749A"/>
                          </a:solidFill>
                          <a:latin typeface="Chaparral Pro"/>
                          <a:cs typeface="Chaparral Pro"/>
                        </a:rPr>
                        <a:t>“</a:t>
                      </a:r>
                      <a:r>
                        <a:rPr lang="en-US" sz="2400" dirty="0" err="1" smtClean="0">
                          <a:solidFill>
                            <a:srgbClr val="37749A"/>
                          </a:solidFill>
                          <a:latin typeface="Chaparral Pro"/>
                          <a:cs typeface="Chaparral Pro"/>
                        </a:rPr>
                        <a:t>dly</a:t>
                      </a:r>
                      <a:r>
                        <a:rPr lang="en-US" sz="2400" dirty="0" smtClean="0">
                          <a:solidFill>
                            <a:srgbClr val="37749A"/>
                          </a:solidFill>
                          <a:latin typeface="Chaparral Pro"/>
                          <a:cs typeface="Chaparral Pro"/>
                        </a:rPr>
                        <a:t>”</a:t>
                      </a:r>
                      <a:endParaRPr lang="en-US" sz="2400" dirty="0">
                        <a:solidFill>
                          <a:srgbClr val="37749A"/>
                        </a:solidFill>
                        <a:latin typeface="Chaparral Pro"/>
                        <a:cs typeface="Chaparral Pro"/>
                      </a:endParaRPr>
                    </a:p>
                  </a:txBody>
                  <a:tcPr/>
                </a:tc>
                <a:tc>
                  <a:txBody>
                    <a:bodyPr/>
                    <a:lstStyle/>
                    <a:p>
                      <a:r>
                        <a:rPr lang="en-US" sz="2400" dirty="0" err="1" smtClean="0">
                          <a:solidFill>
                            <a:srgbClr val="37749A"/>
                          </a:solidFill>
                          <a:latin typeface="Chaparral Pro"/>
                          <a:cs typeface="Chaparral Pro"/>
                        </a:rPr>
                        <a:t>int</a:t>
                      </a:r>
                      <a:endParaRPr lang="en-US" sz="2400" dirty="0">
                        <a:solidFill>
                          <a:srgbClr val="37749A"/>
                        </a:solidFill>
                        <a:latin typeface="Chaparral Pro"/>
                        <a:cs typeface="Chaparral Pro"/>
                      </a:endParaRPr>
                    </a:p>
                  </a:txBody>
                  <a:tcPr/>
                </a:tc>
                <a:tc>
                  <a:txBody>
                    <a:bodyPr/>
                    <a:lstStyle/>
                    <a:p>
                      <a:r>
                        <a:rPr lang="en-US" sz="2400" dirty="0" smtClean="0">
                          <a:solidFill>
                            <a:srgbClr val="37749A"/>
                          </a:solidFill>
                          <a:latin typeface="Chaparral Pro"/>
                          <a:cs typeface="Chaparral Pro"/>
                        </a:rPr>
                        <a:t>&amp;</a:t>
                      </a:r>
                      <a:r>
                        <a:rPr lang="en-US" sz="2400" dirty="0" err="1" smtClean="0">
                          <a:solidFill>
                            <a:srgbClr val="37749A"/>
                          </a:solidFill>
                          <a:latin typeface="Chaparral Pro"/>
                          <a:cs typeface="Chaparral Pro"/>
                        </a:rPr>
                        <a:t>dly</a:t>
                      </a:r>
                      <a:endParaRPr lang="en-US" sz="2400" dirty="0">
                        <a:solidFill>
                          <a:srgbClr val="37749A"/>
                        </a:solidFill>
                        <a:latin typeface="Chaparral Pro"/>
                        <a:cs typeface="Chaparral Pro"/>
                      </a:endParaRPr>
                    </a:p>
                  </a:txBody>
                  <a:tcPr/>
                </a:tc>
              </a:tr>
              <a:tr h="370840">
                <a:tc>
                  <a:txBody>
                    <a:bodyPr/>
                    <a:lstStyle/>
                    <a:p>
                      <a:r>
                        <a:rPr lang="en-US" sz="2400" dirty="0" smtClean="0">
                          <a:solidFill>
                            <a:srgbClr val="37749A"/>
                          </a:solidFill>
                          <a:latin typeface="Chaparral Pro"/>
                          <a:cs typeface="Chaparral Pro"/>
                        </a:rPr>
                        <a:t>“blink”</a:t>
                      </a:r>
                      <a:endParaRPr lang="en-US" sz="2400" dirty="0">
                        <a:solidFill>
                          <a:srgbClr val="37749A"/>
                        </a:solidFill>
                        <a:latin typeface="Chaparral Pro"/>
                        <a:cs typeface="Chaparral Pro"/>
                      </a:endParaRPr>
                    </a:p>
                  </a:txBody>
                  <a:tcPr/>
                </a:tc>
                <a:tc>
                  <a:txBody>
                    <a:bodyPr/>
                    <a:lstStyle/>
                    <a:p>
                      <a:r>
                        <a:rPr lang="en-US" sz="2400" dirty="0" err="1" smtClean="0">
                          <a:solidFill>
                            <a:srgbClr val="37749A"/>
                          </a:solidFill>
                          <a:latin typeface="Chaparral Pro"/>
                          <a:cs typeface="Chaparral Pro"/>
                        </a:rPr>
                        <a:t>boolean</a:t>
                      </a:r>
                      <a:endParaRPr lang="en-US" sz="2400" dirty="0">
                        <a:solidFill>
                          <a:srgbClr val="37749A"/>
                        </a:solidFill>
                        <a:latin typeface="Chaparral Pro"/>
                        <a:cs typeface="Chaparral Pro"/>
                      </a:endParaRPr>
                    </a:p>
                  </a:txBody>
                  <a:tcPr/>
                </a:tc>
                <a:tc>
                  <a:txBody>
                    <a:bodyPr/>
                    <a:lstStyle/>
                    <a:p>
                      <a:r>
                        <a:rPr lang="en-US" sz="2400" dirty="0" smtClean="0">
                          <a:solidFill>
                            <a:srgbClr val="37749A"/>
                          </a:solidFill>
                          <a:latin typeface="Chaparral Pro"/>
                          <a:cs typeface="Chaparral Pro"/>
                        </a:rPr>
                        <a:t>&amp;blink</a:t>
                      </a:r>
                      <a:endParaRPr lang="en-US" sz="2400" dirty="0">
                        <a:solidFill>
                          <a:srgbClr val="37749A"/>
                        </a:solidFill>
                        <a:latin typeface="Chaparral Pro"/>
                        <a:cs typeface="Chaparral Pro"/>
                      </a:endParaRPr>
                    </a:p>
                  </a:txBody>
                  <a:tcPr/>
                </a:tc>
              </a:tr>
            </a:tbl>
          </a:graphicData>
        </a:graphic>
      </p:graphicFrame>
      <p:sp>
        <p:nvSpPr>
          <p:cNvPr id="11" name="Rectangle 10"/>
          <p:cNvSpPr/>
          <p:nvPr/>
        </p:nvSpPr>
        <p:spPr>
          <a:xfrm>
            <a:off x="2057400" y="1600200"/>
            <a:ext cx="4572000" cy="1569660"/>
          </a:xfrm>
          <a:prstGeom prst="rect">
            <a:avLst/>
          </a:prstGeom>
        </p:spPr>
        <p:txBody>
          <a:bodyPr>
            <a:spAutoFit/>
          </a:bodyPr>
          <a:lstStyle/>
          <a:p>
            <a:pPr>
              <a:buNone/>
            </a:pPr>
            <a:r>
              <a:rPr lang="en-US" sz="2400" dirty="0" err="1" smtClean="0">
                <a:latin typeface="Courier New"/>
                <a:cs typeface="Courier New"/>
              </a:rPr>
              <a:t>int</a:t>
            </a:r>
            <a:r>
              <a:rPr lang="en-US" sz="2400" dirty="0" smtClean="0">
                <a:latin typeface="Courier New"/>
                <a:cs typeface="Courier New"/>
              </a:rPr>
              <a:t> </a:t>
            </a:r>
            <a:r>
              <a:rPr lang="en-US" sz="2400" dirty="0" err="1" smtClean="0">
                <a:latin typeface="Courier New"/>
                <a:cs typeface="Courier New"/>
              </a:rPr>
              <a:t>dly</a:t>
            </a:r>
            <a:r>
              <a:rPr lang="en-US" sz="2400" dirty="0" smtClean="0">
                <a:latin typeface="Courier New"/>
                <a:cs typeface="Courier New"/>
              </a:rPr>
              <a:t> = 25;</a:t>
            </a:r>
          </a:p>
          <a:p>
            <a:pPr>
              <a:buNone/>
            </a:pPr>
            <a:r>
              <a:rPr lang="en-US" sz="2400" dirty="0" err="1" smtClean="0">
                <a:latin typeface="Courier New"/>
                <a:cs typeface="Courier New"/>
              </a:rPr>
              <a:t>boolean</a:t>
            </a:r>
            <a:r>
              <a:rPr lang="en-US" sz="2400" dirty="0" smtClean="0">
                <a:latin typeface="Courier New"/>
                <a:cs typeface="Courier New"/>
              </a:rPr>
              <a:t> blink=false;</a:t>
            </a:r>
          </a:p>
          <a:p>
            <a:r>
              <a:rPr lang="en-US" sz="2400" dirty="0" smtClean="0">
                <a:latin typeface="Courier New"/>
                <a:cs typeface="Courier New"/>
              </a:rPr>
              <a:t>void setup() {...}</a:t>
            </a:r>
          </a:p>
          <a:p>
            <a:pPr>
              <a:buNone/>
            </a:pPr>
            <a:r>
              <a:rPr lang="en-US" sz="2400" dirty="0" smtClean="0">
                <a:latin typeface="Courier New"/>
                <a:cs typeface="Courier New"/>
              </a:rPr>
              <a:t>//…</a:t>
            </a:r>
          </a:p>
        </p:txBody>
      </p:sp>
      <p:cxnSp>
        <p:nvCxnSpPr>
          <p:cNvPr id="13" name="Straight Arrow Connector 12"/>
          <p:cNvCxnSpPr/>
          <p:nvPr/>
        </p:nvCxnSpPr>
        <p:spPr bwMode="auto">
          <a:xfrm rot="5400000">
            <a:off x="4251138" y="3368072"/>
            <a:ext cx="183734" cy="790"/>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sp>
        <p:nvSpPr>
          <p:cNvPr id="6" name="Slide Number Placeholder 5"/>
          <p:cNvSpPr>
            <a:spLocks noGrp="1"/>
          </p:cNvSpPr>
          <p:nvPr>
            <p:ph type="sldNum" sz="quarter" idx="4"/>
          </p:nvPr>
        </p:nvSpPr>
        <p:spPr/>
        <p:txBody>
          <a:bodyPr/>
          <a:lstStyle/>
          <a:p>
            <a:fld id="{B3EFDD30-2D92-BE4F-850C-B7FCC548490E}" type="slidenum">
              <a:rPr lang="en-US" smtClean="0"/>
              <a:pPr/>
              <a:t>94</a:t>
            </a:fld>
            <a:endParaRPr lang="en-US"/>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Emit table into code &amp; compile</a:t>
            </a:r>
            <a:endParaRPr lang="en-US" dirty="0"/>
          </a:p>
        </p:txBody>
      </p:sp>
      <p:sp>
        <p:nvSpPr>
          <p:cNvPr id="5" name="Content Placeholder 4"/>
          <p:cNvSpPr>
            <a:spLocks noGrp="1"/>
          </p:cNvSpPr>
          <p:nvPr>
            <p:ph idx="1"/>
          </p:nvPr>
        </p:nvSpPr>
        <p:spPr>
          <a:xfrm>
            <a:off x="908050" y="2025650"/>
            <a:ext cx="8007350" cy="4756150"/>
          </a:xfrm>
        </p:spPr>
        <p:txBody>
          <a:bodyPr/>
          <a:lstStyle/>
          <a:p>
            <a:pPr>
              <a:buNone/>
            </a:pPr>
            <a:r>
              <a:rPr lang="en-US" sz="2000" dirty="0" smtClean="0">
                <a:latin typeface="Courier New"/>
                <a:cs typeface="Courier New"/>
              </a:rPr>
              <a:t>void </a:t>
            </a:r>
            <a:r>
              <a:rPr lang="en-US" sz="2000" dirty="0" err="1" smtClean="0">
                <a:latin typeface="Courier New"/>
                <a:cs typeface="Courier New"/>
              </a:rPr>
              <a:t>initVarTable(void</a:t>
            </a:r>
            <a:r>
              <a:rPr lang="en-US" sz="2000" dirty="0" smtClean="0">
                <a:latin typeface="Courier New"/>
                <a:cs typeface="Courier New"/>
              </a:rPr>
              <a:t>) {</a:t>
            </a:r>
          </a:p>
          <a:p>
            <a:pPr>
              <a:buNone/>
            </a:pPr>
            <a:r>
              <a:rPr lang="en-US" sz="2000" dirty="0" smtClean="0">
                <a:latin typeface="Courier New"/>
                <a:cs typeface="Courier New"/>
              </a:rPr>
              <a:t>  varTable[1].varName = </a:t>
            </a:r>
            <a:r>
              <a:rPr lang="en-US" sz="2000" dirty="0" err="1" smtClean="0">
                <a:latin typeface="Courier New"/>
                <a:cs typeface="Courier New"/>
              </a:rPr>
              <a:t>PSTR("</a:t>
            </a:r>
            <a:r>
              <a:rPr lang="en-US" sz="2000" b="1" dirty="0" err="1" smtClean="0">
                <a:latin typeface="Courier New"/>
                <a:cs typeface="Courier New"/>
              </a:rPr>
              <a:t>dly</a:t>
            </a:r>
            <a:r>
              <a:rPr lang="en-US" sz="2000" dirty="0" smtClean="0">
                <a:latin typeface="Courier New"/>
                <a:cs typeface="Courier New"/>
              </a:rPr>
              <a:t>");</a:t>
            </a:r>
          </a:p>
          <a:p>
            <a:pPr>
              <a:buNone/>
            </a:pPr>
            <a:r>
              <a:rPr lang="en-US" sz="2000" dirty="0" smtClean="0">
                <a:latin typeface="Courier New"/>
                <a:cs typeface="Courier New"/>
              </a:rPr>
              <a:t>  varTable[1].varType = VAR_TYPE_INT;</a:t>
            </a:r>
          </a:p>
          <a:p>
            <a:pPr>
              <a:buNone/>
            </a:pPr>
            <a:r>
              <a:rPr lang="en-US" sz="2000" dirty="0" smtClean="0">
                <a:latin typeface="Courier New"/>
                <a:cs typeface="Courier New"/>
              </a:rPr>
              <a:t>  varTable[1].varPtr = &amp;</a:t>
            </a:r>
            <a:r>
              <a:rPr lang="en-US" sz="2000" b="1" dirty="0" err="1" smtClean="0">
                <a:latin typeface="Courier New"/>
                <a:cs typeface="Courier New"/>
              </a:rPr>
              <a:t>dly</a:t>
            </a:r>
            <a:r>
              <a:rPr lang="en-US" sz="2000" dirty="0" smtClean="0">
                <a:latin typeface="Courier New"/>
                <a:cs typeface="Courier New"/>
              </a:rPr>
              <a:t>;</a:t>
            </a:r>
          </a:p>
          <a:p>
            <a:pPr>
              <a:buNone/>
            </a:pPr>
            <a:endParaRPr lang="en-US" sz="2000" dirty="0" smtClean="0">
              <a:latin typeface="Courier New"/>
              <a:cs typeface="Courier New"/>
            </a:endParaRPr>
          </a:p>
          <a:p>
            <a:pPr>
              <a:buNone/>
            </a:pPr>
            <a:r>
              <a:rPr lang="en-US" sz="2000" dirty="0" smtClean="0">
                <a:latin typeface="Courier New"/>
                <a:cs typeface="Courier New"/>
              </a:rPr>
              <a:t>  varTable[2].varName = </a:t>
            </a:r>
            <a:r>
              <a:rPr lang="en-US" sz="2000" dirty="0" err="1" smtClean="0">
                <a:latin typeface="Courier New"/>
                <a:cs typeface="Courier New"/>
              </a:rPr>
              <a:t>PSTR("</a:t>
            </a:r>
            <a:r>
              <a:rPr lang="en-US" sz="2000" b="1" dirty="0" err="1" smtClean="0">
                <a:latin typeface="Courier New"/>
                <a:cs typeface="Courier New"/>
              </a:rPr>
              <a:t>blink</a:t>
            </a:r>
            <a:r>
              <a:rPr lang="en-US" sz="2000" dirty="0" smtClean="0">
                <a:latin typeface="Courier New"/>
                <a:cs typeface="Courier New"/>
              </a:rPr>
              <a:t>");</a:t>
            </a:r>
          </a:p>
          <a:p>
            <a:pPr>
              <a:buNone/>
            </a:pPr>
            <a:r>
              <a:rPr lang="en-US" sz="2000" dirty="0" smtClean="0">
                <a:latin typeface="Courier New"/>
                <a:cs typeface="Courier New"/>
              </a:rPr>
              <a:t>  varTable[2].varType = VAR_TYPE_BOOLEAN;</a:t>
            </a:r>
          </a:p>
          <a:p>
            <a:pPr>
              <a:buNone/>
            </a:pPr>
            <a:r>
              <a:rPr lang="en-US" sz="2000" dirty="0" smtClean="0">
                <a:latin typeface="Courier New"/>
                <a:cs typeface="Courier New"/>
              </a:rPr>
              <a:t>  varTable[2].varPtr = &amp;</a:t>
            </a:r>
            <a:r>
              <a:rPr lang="en-US" sz="2000" b="1" dirty="0" smtClean="0">
                <a:latin typeface="Courier New"/>
                <a:cs typeface="Courier New"/>
              </a:rPr>
              <a:t>blink</a:t>
            </a:r>
            <a:r>
              <a:rPr lang="en-US" sz="2000" dirty="0" smtClean="0">
                <a:latin typeface="Courier New"/>
                <a:cs typeface="Courier New"/>
              </a:rPr>
              <a:t>;</a:t>
            </a:r>
          </a:p>
          <a:p>
            <a:pPr>
              <a:buNone/>
            </a:pPr>
            <a:r>
              <a:rPr lang="en-US" sz="2000" dirty="0" smtClean="0">
                <a:latin typeface="Courier New"/>
                <a:cs typeface="Courier New"/>
              </a:rPr>
              <a:t>}</a:t>
            </a:r>
          </a:p>
          <a:p>
            <a:pPr>
              <a:buNone/>
            </a:pPr>
            <a:endParaRPr lang="en-US" sz="2000" dirty="0" smtClean="0">
              <a:latin typeface="Courier New"/>
              <a:cs typeface="Courier New"/>
            </a:endParaRPr>
          </a:p>
          <a:p>
            <a:pPr>
              <a:buNone/>
            </a:pPr>
            <a:r>
              <a:rPr lang="en-US" sz="2000" dirty="0" smtClean="0">
                <a:latin typeface="Courier New"/>
                <a:cs typeface="Courier New"/>
              </a:rPr>
              <a:t>// plus a bunch of communication code...</a:t>
            </a:r>
          </a:p>
          <a:p>
            <a:pPr>
              <a:buNone/>
            </a:pPr>
            <a:endParaRPr lang="en-US" sz="2000" dirty="0" smtClean="0">
              <a:latin typeface="Courier New"/>
              <a:cs typeface="Courier New"/>
            </a:endParaRPr>
          </a:p>
          <a:p>
            <a:pPr>
              <a:buNone/>
            </a:pPr>
            <a:endParaRPr lang="en-US" sz="2000" dirty="0" smtClean="0">
              <a:latin typeface="Courier New"/>
              <a:cs typeface="Courier New"/>
            </a:endParaRPr>
          </a:p>
        </p:txBody>
      </p:sp>
      <p:sp>
        <p:nvSpPr>
          <p:cNvPr id="6" name="TextBox 5"/>
          <p:cNvSpPr txBox="1"/>
          <p:nvPr/>
        </p:nvSpPr>
        <p:spPr>
          <a:xfrm>
            <a:off x="6851650" y="1295400"/>
            <a:ext cx="1830962" cy="646331"/>
          </a:xfrm>
          <a:prstGeom prst="rect">
            <a:avLst/>
          </a:prstGeom>
          <a:noFill/>
        </p:spPr>
        <p:txBody>
          <a:bodyPr wrap="none" rtlCol="0">
            <a:spAutoFit/>
          </a:bodyPr>
          <a:lstStyle/>
          <a:p>
            <a:r>
              <a:rPr lang="en-US" dirty="0" smtClean="0">
                <a:latin typeface="Chaparral Pro"/>
                <a:cs typeface="Chaparral Pro"/>
              </a:rPr>
              <a:t>Auto-generated</a:t>
            </a:r>
          </a:p>
          <a:p>
            <a:r>
              <a:rPr lang="en-US" dirty="0" smtClean="0">
                <a:latin typeface="Chaparral Pro"/>
                <a:cs typeface="Chaparral Pro"/>
              </a:rPr>
              <a:t>table</a:t>
            </a:r>
            <a:endParaRPr lang="en-US" dirty="0">
              <a:latin typeface="Chaparral Pro"/>
              <a:cs typeface="Chaparral Pro"/>
            </a:endParaRPr>
          </a:p>
        </p:txBody>
      </p:sp>
      <p:cxnSp>
        <p:nvCxnSpPr>
          <p:cNvPr id="7" name="Curved Connector 6"/>
          <p:cNvCxnSpPr>
            <a:stCxn id="6" idx="1"/>
          </p:cNvCxnSpPr>
          <p:nvPr/>
        </p:nvCxnSpPr>
        <p:spPr bwMode="auto">
          <a:xfrm rot="10800000" flipV="1">
            <a:off x="6089650" y="1618566"/>
            <a:ext cx="762000" cy="591234"/>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8" name="Slide Number Placeholder 7"/>
          <p:cNvSpPr>
            <a:spLocks noGrp="1"/>
          </p:cNvSpPr>
          <p:nvPr>
            <p:ph type="sldNum" sz="quarter" idx="4"/>
          </p:nvPr>
        </p:nvSpPr>
        <p:spPr/>
        <p:txBody>
          <a:bodyPr/>
          <a:lstStyle/>
          <a:p>
            <a:fld id="{B3EFDD30-2D92-BE4F-850C-B7FCC548490E}" type="slidenum">
              <a:rPr lang="en-US" smtClean="0"/>
              <a:pPr/>
              <a:t>95</a:t>
            </a:fld>
            <a:endParaRPr lang="en-US"/>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a:t>
            </a:r>
            <a:endParaRPr lang="en-US" dirty="0"/>
          </a:p>
        </p:txBody>
      </p:sp>
      <p:sp>
        <p:nvSpPr>
          <p:cNvPr id="5" name="Text Placeholder 4"/>
          <p:cNvSpPr>
            <a:spLocks noGrp="1"/>
          </p:cNvSpPr>
          <p:nvPr>
            <p:ph type="body" sz="half" idx="1"/>
          </p:nvPr>
        </p:nvSpPr>
        <p:spPr/>
        <p:txBody>
          <a:bodyPr/>
          <a:lstStyle/>
          <a:p>
            <a:endParaRPr lang="en-US"/>
          </a:p>
        </p:txBody>
      </p:sp>
      <p:sp>
        <p:nvSpPr>
          <p:cNvPr id="6" name="Content Placeholder 5"/>
          <p:cNvSpPr>
            <a:spLocks noGrp="1"/>
          </p:cNvSpPr>
          <p:nvPr>
            <p:ph sz="half" idx="2"/>
          </p:nvPr>
        </p:nvSpPr>
        <p:spPr/>
        <p:txBody>
          <a:bodyPr/>
          <a:lstStyle/>
          <a:p>
            <a:pPr marL="0" indent="0">
              <a:buNone/>
            </a:pPr>
            <a:r>
              <a:rPr lang="en-US" dirty="0" smtClean="0"/>
              <a:t> Plans to integrate variable tuning into Arduino IDE</a:t>
            </a:r>
            <a:endParaRPr lang="en-US" dirty="0"/>
          </a:p>
        </p:txBody>
      </p:sp>
      <p:sp>
        <p:nvSpPr>
          <p:cNvPr id="3" name="Slide Number Placeholder 2"/>
          <p:cNvSpPr>
            <a:spLocks noGrp="1"/>
          </p:cNvSpPr>
          <p:nvPr>
            <p:ph type="sldNum" sz="quarter" idx="4294967295"/>
          </p:nvPr>
        </p:nvSpPr>
        <p:spPr>
          <a:xfrm>
            <a:off x="8458200" y="6400800"/>
            <a:ext cx="685800" cy="365125"/>
          </a:xfrm>
        </p:spPr>
        <p:txBody>
          <a:bodyPr/>
          <a:lstStyle/>
          <a:p>
            <a:fld id="{B3EFDD30-2D92-BE4F-850C-B7FCC548490E}" type="slidenum">
              <a:rPr lang="en-US" smtClean="0"/>
              <a:pPr/>
              <a:t>96</a:t>
            </a:fld>
            <a:endParaRPr lang="en-US"/>
          </a:p>
        </p:txBody>
      </p:sp>
      <p:pic>
        <p:nvPicPr>
          <p:cNvPr id="4" name="Picture 3"/>
          <p:cNvPicPr>
            <a:picLocks noChangeAspect="1"/>
          </p:cNvPicPr>
          <p:nvPr/>
        </p:nvPicPr>
        <p:blipFill>
          <a:blip r:embed="rId2"/>
          <a:stretch>
            <a:fillRect/>
          </a:stretch>
        </p:blipFill>
        <p:spPr>
          <a:xfrm>
            <a:off x="520700" y="1418166"/>
            <a:ext cx="4011260" cy="5033434"/>
          </a:xfrm>
          <a:prstGeom prst="rect">
            <a:avLst/>
          </a:prstGeom>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alternatives to </a:t>
            </a:r>
            <a:r>
              <a:rPr lang="en-US" dirty="0" err="1" smtClean="0"/>
              <a:t>d.tools</a:t>
            </a: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97</a:t>
            </a:fld>
            <a:endParaRPr lang="en-US"/>
          </a:p>
        </p:txBody>
      </p:sp>
      <p:pic>
        <p:nvPicPr>
          <p:cNvPr id="5" name="Picture 4" descr="alt-container2.png"/>
          <p:cNvPicPr>
            <a:picLocks noChangeAspect="1"/>
          </p:cNvPicPr>
          <p:nvPr/>
        </p:nvPicPr>
        <p:blipFill>
          <a:blip r:embed="rId3"/>
          <a:stretch>
            <a:fillRect/>
          </a:stretch>
        </p:blipFill>
        <p:spPr>
          <a:xfrm>
            <a:off x="1940983" y="1854201"/>
            <a:ext cx="4798483" cy="3403850"/>
          </a:xfrm>
          <a:prstGeom prst="rect">
            <a:avLst/>
          </a:prstGeom>
        </p:spPr>
      </p:pic>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98</a:t>
            </a:fld>
            <a:endParaRPr lang="en-US"/>
          </a:p>
        </p:txBody>
      </p:sp>
      <p:pic>
        <p:nvPicPr>
          <p:cNvPr id="4" name="dnote-alternative-clip-only.mov">
            <a:hlinkClick r:id="" action="ppaction://media"/>
          </p:cNvPr>
          <p:cNvPicPr/>
          <p:nvPr>
            <a:videoFile r:link="rId1"/>
          </p:nvPr>
        </p:nvPicPr>
        <p:blipFill>
          <a:blip r:embed="rId4"/>
          <a:stretch>
            <a:fillRect/>
          </a:stretch>
        </p:blipFill>
        <p:spPr>
          <a:xfrm>
            <a:off x="0" y="1212843"/>
            <a:ext cx="9144000" cy="5143500"/>
          </a:xfrm>
          <a:prstGeom prst="rect">
            <a:avLst/>
          </a:prstGeom>
        </p:spPr>
      </p:pic>
      <p:sp>
        <p:nvSpPr>
          <p:cNvPr id="5" name="Rectangle 4"/>
          <p:cNvSpPr/>
          <p:nvPr/>
        </p:nvSpPr>
        <p:spPr>
          <a:xfrm>
            <a:off x="0" y="5571067"/>
            <a:ext cx="9144000" cy="931333"/>
          </a:xfrm>
          <a:prstGeom prst="rect">
            <a:avLst/>
          </a:prstGeom>
          <a:solidFill>
            <a:srgbClr val="0E1A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B7"/>
                </a:solidFill>
              </a:rPr>
              <a:t>What’s Important?</a:t>
            </a:r>
            <a:endParaRPr lang="en-US" dirty="0">
              <a:solidFill>
                <a:srgbClr val="FFFFB7"/>
              </a:solidFill>
            </a:endParaRPr>
          </a:p>
        </p:txBody>
      </p:sp>
      <p:sp>
        <p:nvSpPr>
          <p:cNvPr id="4" name="Content Placeholder 3"/>
          <p:cNvSpPr>
            <a:spLocks noGrp="1"/>
          </p:cNvSpPr>
          <p:nvPr>
            <p:ph idx="1"/>
          </p:nvPr>
        </p:nvSpPr>
        <p:spPr/>
        <p:txBody>
          <a:bodyPr/>
          <a:lstStyle/>
          <a:p>
            <a:pPr marL="0" indent="0">
              <a:spcBef>
                <a:spcPts val="1200"/>
              </a:spcBef>
              <a:spcAft>
                <a:spcPts val="600"/>
              </a:spcAft>
              <a:buNone/>
            </a:pPr>
            <a:r>
              <a:rPr lang="en-US" sz="2800" b="1" smtClean="0"/>
              <a:t>A structured approach to alternatives </a:t>
            </a:r>
            <a:br>
              <a:rPr lang="en-US" sz="2800" b="1" smtClean="0"/>
            </a:br>
            <a:r>
              <a:rPr lang="en-US" sz="2800" b="1" smtClean="0"/>
              <a:t>eliminates cruft and enables more exploration.</a:t>
            </a:r>
          </a:p>
          <a:p>
            <a:pPr marL="0" indent="0">
              <a:spcBef>
                <a:spcPts val="1200"/>
              </a:spcBef>
              <a:spcAft>
                <a:spcPts val="600"/>
              </a:spcAft>
              <a:buNone/>
            </a:pPr>
            <a:r>
              <a:rPr lang="en-US" sz="2800" b="1" kern="1200" smtClean="0">
                <a:latin typeface="Neutra Text" pitchFamily="50" charset="0"/>
              </a:rPr>
              <a:t>Tool support requires connecting authoring and </a:t>
            </a:r>
            <a:br>
              <a:rPr lang="en-US" sz="2800" b="1" kern="1200" smtClean="0">
                <a:latin typeface="Neutra Text" pitchFamily="50" charset="0"/>
              </a:rPr>
            </a:br>
            <a:r>
              <a:rPr lang="en-US" sz="2800" b="1" kern="1200" smtClean="0">
                <a:latin typeface="Neutra Text" pitchFamily="50" charset="0"/>
              </a:rPr>
              <a:t>execution environments.</a:t>
            </a:r>
          </a:p>
          <a:p>
            <a:pPr>
              <a:spcBef>
                <a:spcPts val="1200"/>
              </a:spcBef>
              <a:spcAft>
                <a:spcPts val="600"/>
              </a:spcAft>
              <a:buNone/>
            </a:pPr>
            <a:r>
              <a:rPr lang="en-US" sz="2800" b="1" kern="1200" smtClean="0">
                <a:latin typeface="Neutra Text" pitchFamily="50" charset="0"/>
              </a:rPr>
              <a:t>3 Techniques: </a:t>
            </a:r>
          </a:p>
          <a:p>
            <a:pPr lvl="1"/>
            <a:r>
              <a:rPr lang="en-US" sz="2400" b="1" kern="1200" smtClean="0">
                <a:latin typeface="Neutra Text" pitchFamily="50" charset="0"/>
              </a:rPr>
              <a:t>Linked editing to manage code alternatives</a:t>
            </a:r>
          </a:p>
          <a:p>
            <a:pPr lvl="1"/>
            <a:r>
              <a:rPr lang="en-US" sz="2400" b="1" kern="1200" smtClean="0">
                <a:latin typeface="Neutra Text" pitchFamily="50" charset="0"/>
              </a:rPr>
              <a:t>Execute set of programs side-by-side</a:t>
            </a:r>
          </a:p>
          <a:p>
            <a:pPr lvl="1"/>
            <a:r>
              <a:rPr lang="en-US" sz="2400" b="1" kern="1200" smtClean="0">
                <a:latin typeface="Neutra Text" pitchFamily="50" charset="0"/>
              </a:rPr>
              <a:t>Auto-generate tuning interface</a:t>
            </a:r>
          </a:p>
          <a:p>
            <a:pPr>
              <a:buNone/>
            </a:pPr>
            <a:r>
              <a:rPr lang="en-US" sz="2800" smtClean="0"/>
              <a:t/>
            </a:r>
            <a:br>
              <a:rPr lang="en-US" sz="2800" smtClean="0"/>
            </a:br>
            <a:endParaRPr lang="en-US" sz="28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99</a:t>
            </a:fld>
            <a:endParaRPr lang="en-US"/>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Stanford HCI">
  <a:themeElements>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Stanford HCI">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a:spAutoFit/>
      </a:bodyPr>
      <a:lstStyle>
        <a:defPPr algn="r" eaLnBrk="0" hangingPunct="0">
          <a:spcBef>
            <a:spcPct val="50000"/>
          </a:spcBef>
          <a:defRPr sz="2200" i="1" dirty="0" smtClean="0"/>
        </a:defPPr>
      </a:lstStyle>
    </a:txDef>
  </a:objectDefaults>
  <a:extraClrSchemeLst>
    <a:extraClrScheme>
      <a:clrScheme name="Stanford HCI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Stanford HCI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Stanford HCI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Stanford HCI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Stanford HCI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Stanford HCI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Stanford HCI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Stanford HCI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docProps/app.xml><?xml version="1.0" encoding="utf-8"?>
<Properties xmlns="http://schemas.openxmlformats.org/officeDocument/2006/extended-properties" xmlns:vt="http://schemas.openxmlformats.org/officeDocument/2006/docPropsVTypes">
  <Template/>
  <TotalTime>24109</TotalTime>
  <Words>7643</Words>
  <Application>Microsoft PowerPoint</Application>
  <PresentationFormat>On-screen Show (4:3)</PresentationFormat>
  <Paragraphs>931</Paragraphs>
  <Slides>106</Slides>
  <Notes>102</Notes>
  <HiddenSlides>0</HiddenSlides>
  <MMClips>19</MMClips>
  <ScaleCrop>false</ScaleCrop>
  <HeadingPairs>
    <vt:vector size="4" baseType="variant">
      <vt:variant>
        <vt:lpstr>Design Template</vt:lpstr>
      </vt:variant>
      <vt:variant>
        <vt:i4>3</vt:i4>
      </vt:variant>
      <vt:variant>
        <vt:lpstr>Slide Titles</vt:lpstr>
      </vt:variant>
      <vt:variant>
        <vt:i4>106</vt:i4>
      </vt:variant>
    </vt:vector>
  </HeadingPairs>
  <TitlesOfParts>
    <vt:vector size="109" baseType="lpstr">
      <vt:lpstr>Stanford HCI</vt:lpstr>
      <vt:lpstr>2_Custom Design</vt:lpstr>
      <vt:lpstr>1_Custom Design</vt:lpstr>
      <vt:lpstr>Slide 1</vt:lpstr>
      <vt:lpstr>Slide 2</vt:lpstr>
      <vt:lpstr>Prototypes enable exploration and iteration around concrete artifacts.</vt:lpstr>
      <vt:lpstr>Slide 4</vt:lpstr>
      <vt:lpstr>Slide 5</vt:lpstr>
      <vt:lpstr>Slide 6</vt:lpstr>
      <vt:lpstr>Slide 7</vt:lpstr>
      <vt:lpstr>Neither exploration nor iteration are supported in today’s user interface design tools.</vt:lpstr>
      <vt:lpstr>Slide 9</vt:lpstr>
      <vt:lpstr>Slide 10</vt:lpstr>
      <vt:lpstr>Related Work: Prototyping Tools exist…</vt:lpstr>
      <vt:lpstr>…but not for physical interfaces. </vt:lpstr>
      <vt:lpstr>Related Work:  Toolkits for Physical Computing</vt:lpstr>
      <vt:lpstr>Slide 14</vt:lpstr>
      <vt:lpstr>d.tools – Design Principles</vt:lpstr>
      <vt:lpstr>Example: Mobile Text Entry</vt:lpstr>
      <vt:lpstr>Slide 17</vt:lpstr>
      <vt:lpstr>Slide 18</vt:lpstr>
      <vt:lpstr>Authoring with d.tools</vt:lpstr>
      <vt:lpstr>Slide 20</vt:lpstr>
      <vt:lpstr>Slide 21</vt:lpstr>
      <vt:lpstr>Smart Hardware</vt:lpstr>
      <vt:lpstr>Slide 23</vt:lpstr>
      <vt:lpstr>How can we help designers map continuous sensor data to application events?</vt:lpstr>
      <vt:lpstr>Representation Matters</vt:lpstr>
      <vt:lpstr>Bridging HCI and Machine Learning</vt:lpstr>
      <vt:lpstr>Slide 27</vt:lpstr>
      <vt:lpstr>Generalization: Thresholds</vt:lpstr>
      <vt:lpstr>Generalization: Thresholds</vt:lpstr>
      <vt:lpstr>Generalization: Patterns</vt:lpstr>
      <vt:lpstr>Slide 31</vt:lpstr>
      <vt:lpstr>How well does this work?</vt:lpstr>
      <vt:lpstr>Triangulation of evaluation methods</vt:lpstr>
      <vt:lpstr>Laboratory Studies</vt:lpstr>
      <vt:lpstr>Slide 35</vt:lpstr>
      <vt:lpstr>D.tools evaluation video analysis</vt:lpstr>
      <vt:lpstr>D.tools post-test survey (n=10)</vt:lpstr>
      <vt:lpstr>Slide 38</vt:lpstr>
      <vt:lpstr>Slide 39</vt:lpstr>
      <vt:lpstr>Impact</vt:lpstr>
      <vt:lpstr>What’s Important?</vt:lpstr>
      <vt:lpstr>Slide 42</vt:lpstr>
      <vt:lpstr>Slide 43</vt:lpstr>
      <vt:lpstr>Related Work:  Capturing &amp; Managing Feedback</vt:lpstr>
      <vt:lpstr>Slide 45</vt:lpstr>
      <vt:lpstr>Slide 46</vt:lpstr>
      <vt:lpstr>Slide 47</vt:lpstr>
      <vt:lpstr>Slide 48</vt:lpstr>
      <vt:lpstr>Review</vt:lpstr>
      <vt:lpstr>Slide 50</vt:lpstr>
      <vt:lpstr>Slide 51</vt:lpstr>
      <vt:lpstr>Slide 52</vt:lpstr>
      <vt:lpstr>How might tools help designers make &amp; communicate  interaction design revisions?</vt:lpstr>
      <vt:lpstr> </vt:lpstr>
      <vt:lpstr>Slide 55</vt:lpstr>
      <vt:lpstr>Slide 56</vt:lpstr>
      <vt:lpstr>Slide 57</vt:lpstr>
      <vt:lpstr>Comparing static &amp; dynamic revision</vt:lpstr>
      <vt:lpstr>D.note evaluation</vt:lpstr>
      <vt:lpstr>What’s Important?</vt:lpstr>
      <vt:lpstr>Slide 61</vt:lpstr>
      <vt:lpstr>How can tools support the creation of  multiple user interface alternatives?</vt:lpstr>
      <vt:lpstr>Related Work:  Working with Alternatives</vt:lpstr>
      <vt:lpstr>Interaction Designers Write Code</vt:lpstr>
      <vt:lpstr>3 Requirements for Programmed Interactions</vt:lpstr>
      <vt:lpstr>Slide 66</vt:lpstr>
      <vt:lpstr>Slide 67</vt:lpstr>
      <vt:lpstr>Juxtapose: Source alternatives…</vt:lpstr>
      <vt:lpstr>Juxtapose: Source alternatives…</vt:lpstr>
      <vt:lpstr>… are executed in parallel,</vt:lpstr>
      <vt:lpstr>and tuned through an generated UI.</vt:lpstr>
      <vt:lpstr>Parallel Editing</vt:lpstr>
      <vt:lpstr>Parallel Editing</vt:lpstr>
      <vt:lpstr>Parallel Editing</vt:lpstr>
      <vt:lpstr>Parallel Editing</vt:lpstr>
      <vt:lpstr>Example: Rethinking the Progress Bar</vt:lpstr>
      <vt:lpstr>Slide 77</vt:lpstr>
      <vt:lpstr>Parallel Input: Event Echoing</vt:lpstr>
      <vt:lpstr>Parameter Tuning</vt:lpstr>
      <vt:lpstr>Example: Tuning Phosphor</vt:lpstr>
      <vt:lpstr>Example: Tuning Phosphor</vt:lpstr>
      <vt:lpstr>Generating Tuning Interfaces</vt:lpstr>
      <vt:lpstr>Generating Tuning Interfaces</vt:lpstr>
      <vt:lpstr>When is tuning most useful?</vt:lpstr>
      <vt:lpstr>Slide 85</vt:lpstr>
      <vt:lpstr>Slide 86</vt:lpstr>
      <vt:lpstr>Slide 87</vt:lpstr>
      <vt:lpstr>Tangible Control</vt:lpstr>
      <vt:lpstr>How can we extend these benefits to pervasive computing?</vt:lpstr>
      <vt:lpstr>Juxtapose Mobile</vt:lpstr>
      <vt:lpstr>Slide 91</vt:lpstr>
      <vt:lpstr>Juxtapose for Microcontrollers</vt:lpstr>
      <vt:lpstr>Slide 93</vt:lpstr>
      <vt:lpstr>Parse code and build symbol table</vt:lpstr>
      <vt:lpstr>Emit table into code &amp; compile</vt:lpstr>
      <vt:lpstr>Impact</vt:lpstr>
      <vt:lpstr>Adding alternatives to d.tools</vt:lpstr>
      <vt:lpstr>Slide 98</vt:lpstr>
      <vt:lpstr>What’s Important?</vt:lpstr>
      <vt:lpstr>Summary</vt:lpstr>
      <vt:lpstr>Contributions</vt:lpstr>
      <vt:lpstr>Contributions</vt:lpstr>
      <vt:lpstr>Contributions</vt:lpstr>
      <vt:lpstr>Impact</vt:lpstr>
      <vt:lpstr>Slide 105</vt:lpstr>
      <vt:lpstr>Slide 106</vt:lpstr>
    </vt:vector>
  </TitlesOfParts>
  <Company>UC Berkeley</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 Hartmann</cp:lastModifiedBy>
  <cp:revision>765</cp:revision>
  <cp:lastPrinted>2008-11-30T04:44:22Z</cp:lastPrinted>
  <dcterms:created xsi:type="dcterms:W3CDTF">2009-06-01T18:43:09Z</dcterms:created>
  <dcterms:modified xsi:type="dcterms:W3CDTF">2009-06-01T18:50:48Z</dcterms:modified>
</cp:coreProperties>
</file>