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56" r:id="rId2"/>
    <p:sldId id="262" r:id="rId3"/>
    <p:sldId id="278" r:id="rId4"/>
    <p:sldId id="297" r:id="rId5"/>
    <p:sldId id="296" r:id="rId6"/>
    <p:sldId id="261" r:id="rId7"/>
    <p:sldId id="275" r:id="rId8"/>
    <p:sldId id="269" r:id="rId9"/>
    <p:sldId id="279" r:id="rId10"/>
    <p:sldId id="274" r:id="rId11"/>
    <p:sldId id="282" r:id="rId12"/>
    <p:sldId id="286" r:id="rId13"/>
    <p:sldId id="276" r:id="rId14"/>
    <p:sldId id="277" r:id="rId15"/>
    <p:sldId id="283" r:id="rId16"/>
    <p:sldId id="285" r:id="rId17"/>
    <p:sldId id="281" r:id="rId18"/>
    <p:sldId id="273" r:id="rId19"/>
    <p:sldId id="260" r:id="rId20"/>
    <p:sldId id="259" r:id="rId21"/>
    <p:sldId id="264" r:id="rId22"/>
    <p:sldId id="284" r:id="rId23"/>
    <p:sldId id="268" r:id="rId24"/>
    <p:sldId id="280" r:id="rId25"/>
    <p:sldId id="289" r:id="rId26"/>
    <p:sldId id="293" r:id="rId27"/>
    <p:sldId id="288" r:id="rId28"/>
    <p:sldId id="270" r:id="rId29"/>
    <p:sldId id="290" r:id="rId30"/>
    <p:sldId id="271" r:id="rId31"/>
    <p:sldId id="294" r:id="rId32"/>
    <p:sldId id="258" r:id="rId33"/>
    <p:sldId id="291" r:id="rId34"/>
    <p:sldId id="292" r:id="rId35"/>
    <p:sldId id="267"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7387" autoAdjust="0"/>
  </p:normalViewPr>
  <p:slideViewPr>
    <p:cSldViewPr snapToObjects="1">
      <p:cViewPr varScale="1">
        <p:scale>
          <a:sx n="74" d="100"/>
          <a:sy n="74" d="100"/>
        </p:scale>
        <p:origin x="-1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3D730-3F04-A749-B247-223C14B855FF}" type="datetimeFigureOut">
              <a:rPr lang="en-US" smtClean="0"/>
              <a:pPr/>
              <a:t>8/19/09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9C7FA-4650-2B49-93EF-84C685BA26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Authoring tool</a:t>
            </a:r>
            <a:r>
              <a:rPr lang="en-US" dirty="0" smtClean="0"/>
              <a:t>: A software application that targets creation or editing of media. Word </a:t>
            </a:r>
            <a:r>
              <a:rPr lang="en-US" dirty="0" err="1" smtClean="0"/>
              <a:t>processorts</a:t>
            </a:r>
            <a:r>
              <a:rPr lang="en-US" dirty="0" smtClean="0"/>
              <a:t>, programming </a:t>
            </a:r>
            <a:r>
              <a:rPr lang="en-US" dirty="0" err="1" smtClean="0"/>
              <a:t>IDEs</a:t>
            </a:r>
            <a:r>
              <a:rPr lang="en-US" dirty="0" smtClean="0"/>
              <a:t>, graphics editors, video editors, etc.</a:t>
            </a:r>
          </a:p>
          <a:p>
            <a:r>
              <a:rPr lang="en-US" b="1" dirty="0" smtClean="0"/>
              <a:t>Activity trace</a:t>
            </a:r>
            <a:r>
              <a:rPr lang="en-US" dirty="0" smtClean="0"/>
              <a:t>: a log of the authoring process (i.e., actions over time)</a:t>
            </a:r>
          </a:p>
          <a:p>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 </a:t>
            </a:r>
            <a:r>
              <a:rPr lang="en-US" dirty="0" err="1" smtClean="0"/>
              <a:t>Liblit’s</a:t>
            </a:r>
            <a:r>
              <a:rPr lang="en-US" dirty="0" smtClean="0"/>
              <a:t> PHD here at </a:t>
            </a:r>
            <a:r>
              <a:rPr lang="en-US" dirty="0" err="1" smtClean="0"/>
              <a:t>berkeley</a:t>
            </a:r>
            <a:r>
              <a:rPr lang="en-US" dirty="0" smtClean="0"/>
              <a:t> proposed a</a:t>
            </a:r>
            <a:r>
              <a:rPr lang="en-US" baseline="0" dirty="0" smtClean="0"/>
              <a:t> way to </a:t>
            </a:r>
            <a:r>
              <a:rPr lang="en-US" dirty="0" smtClean="0"/>
              <a:t>support debugging based on feedback from actual users. Cooperative Bug Isolation  (CBI) leverages the key strength of user communities: their overwhelming numbers.</a:t>
            </a:r>
          </a:p>
          <a:p>
            <a:r>
              <a:rPr lang="en-US" dirty="0" smtClean="0"/>
              <a:t>His</a:t>
            </a:r>
            <a:r>
              <a:rPr lang="en-US" baseline="0" dirty="0" smtClean="0"/>
              <a:t> system </a:t>
            </a:r>
            <a:r>
              <a:rPr lang="en-US" dirty="0" smtClean="0"/>
              <a:t>instrumented</a:t>
            </a:r>
            <a:r>
              <a:rPr lang="en-US" baseline="0" dirty="0" smtClean="0"/>
              <a:t> program binaries so that they’d record certain aspects of program behavior during regular use and report feedback back to the authors.</a:t>
            </a:r>
          </a:p>
          <a:p>
            <a:r>
              <a:rPr lang="en-US" dirty="0" smtClean="0"/>
              <a:t>My question is:</a:t>
            </a:r>
            <a:r>
              <a:rPr lang="en-US" baseline="0" dirty="0" smtClean="0"/>
              <a:t> what if we follow a similar approach, but instead have an authoring environment be the instrumented application.</a:t>
            </a:r>
          </a:p>
          <a:p>
            <a:r>
              <a:rPr lang="en-US" dirty="0" smtClean="0"/>
              <a:t>Here’s an example</a:t>
            </a:r>
            <a:r>
              <a:rPr lang="en-US" baseline="0" dirty="0" smtClean="0"/>
              <a:t> from an authoring </a:t>
            </a:r>
            <a:r>
              <a:rPr lang="en-US" baseline="0" dirty="0" err="1" smtClean="0"/>
              <a:t>env</a:t>
            </a:r>
            <a:r>
              <a:rPr lang="en-US" baseline="0" dirty="0" smtClean="0"/>
              <a:t> for graphic design and illustration:</a:t>
            </a:r>
            <a:endParaRPr lang="en-US" dirty="0" smtClean="0"/>
          </a:p>
          <a:p>
            <a:r>
              <a:rPr lang="en-US" dirty="0" smtClean="0"/>
              <a:t>===</a:t>
            </a:r>
          </a:p>
          <a:p>
            <a:r>
              <a:rPr lang="en-US" dirty="0" smtClean="0"/>
              <a:t> We propose a low-overhead instrumentation strategy for gathering information from the executions experienced by large numbers of software end users. Our approach limits overhead using sparse random sampling rather than complete data collection, while simultaneously ensuring that the observed data is an unbiased, representative subset of the complete program behavior across all runs. We discuss a number of specific instrumentation schemes that may be coupled with the general sampling transformation to produce feedback data that we have found to be useful for isolating the causes of a wide variety of bugs.</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23</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Memories of Bug Fixes using Java (20K lines of code) and </a:t>
            </a:r>
            <a:r>
              <a:rPr lang="en-US" sz="1200" i="1" kern="1200" dirty="0" err="1" smtClean="0">
                <a:solidFill>
                  <a:schemeClr val="tx1"/>
                </a:solidFill>
                <a:latin typeface="+mn-lt"/>
                <a:ea typeface="+mn-ea"/>
                <a:cs typeface="+mn-cs"/>
              </a:rPr>
              <a:t>MySQL</a:t>
            </a:r>
            <a:r>
              <a:rPr lang="en-US" sz="1200" i="1" kern="1200" dirty="0" smtClean="0">
                <a:solidFill>
                  <a:schemeClr val="tx1"/>
                </a:solidFill>
                <a:latin typeface="+mn-lt"/>
                <a:ea typeface="+mn-ea"/>
                <a:cs typeface="+mn-cs"/>
              </a:rPr>
              <a:t>. Memories of Bug Fixes is a project that data-mines software change repositories, and utilizes the previous bug fixes in the repositories to predict bugs in new changes. </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DynaMine</a:t>
            </a:r>
            <a:r>
              <a:rPr lang="en-US" dirty="0" smtClean="0"/>
              <a:t>: a Framework for Finding Common Bugs by Mining Software Revision Histories.</a:t>
            </a:r>
          </a:p>
          <a:p>
            <a:r>
              <a:rPr lang="en-US" dirty="0" smtClean="0"/>
              <a:t>	</a:t>
            </a:r>
          </a:p>
          <a:p>
            <a:endParaRPr lang="en-US" dirty="0" smtClean="0"/>
          </a:p>
          <a:p>
            <a:r>
              <a:rPr lang="en-US" dirty="0" smtClean="0"/>
              <a:t>A great deal of attention has lately been given to addressing software bugs such as errors in operating system drivers or security bugs. However, there are many other lesser known errors specific to individual applications or APIs and these violations of </a:t>
            </a:r>
            <a:r>
              <a:rPr lang="en-US" dirty="0" err="1" smtClean="0"/>
              <a:t>applicationspecific</a:t>
            </a:r>
            <a:r>
              <a:rPr lang="en-US" dirty="0" smtClean="0"/>
              <a:t> coding rules are responsible for a multitude of errors. In this paper we propose </a:t>
            </a:r>
            <a:r>
              <a:rPr lang="en-US" dirty="0" err="1" smtClean="0"/>
              <a:t>DynaMine</a:t>
            </a:r>
            <a:r>
              <a:rPr lang="en-US" dirty="0" smtClean="0"/>
              <a:t>, a tool that analyzes source code check-ins to find highly correlated method calls as well as common bug fixes in order to automatically discover application-specific coding patterns. Potential patterns discovered through mining are passed to a dynamic analysis tool for validation; finally, the results of dynamic analysis are presented to the user.</a:t>
            </a:r>
          </a:p>
          <a:p>
            <a:endParaRPr lang="en-US" dirty="0" smtClean="0"/>
          </a:p>
          <a:p>
            <a:r>
              <a:rPr lang="en-US" dirty="0" smtClean="0"/>
              <a:t>The combination of revision history mining and dynamic analysis techniques leveraged in </a:t>
            </a:r>
            <a:r>
              <a:rPr lang="en-US" dirty="0" err="1" smtClean="0"/>
              <a:t>DynaMine</a:t>
            </a:r>
            <a:r>
              <a:rPr lang="en-US" dirty="0" smtClean="0"/>
              <a:t> proves effective for both discovering new application-specific patterns and for finding errors when applied to very large applications with many man-years of development and debugging effort behind them. We have analyzed Eclipse and </a:t>
            </a:r>
            <a:r>
              <a:rPr lang="en-US" dirty="0" err="1" smtClean="0"/>
              <a:t>jEdit</a:t>
            </a:r>
            <a:r>
              <a:rPr lang="en-US" dirty="0" smtClean="0"/>
              <a:t>, two widely-used, mature, highly extensible applications consisting of more than 3,600,000 lines of code combined. By mining revision histories, we have discovered 56 previously unknown, highly application-specific patterns. Out of these, 21 were dynamically confirmed as very likely valid patterns and a total of 263 pattern violations were found.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Most of our questions are asked and answered through some form of CMC these days. How should we think about the space of what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asked and how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answered in a useful </a:t>
            </a:r>
            <a:r>
              <a:rPr lang="en-US" sz="1200" b="1" kern="1200" dirty="0" err="1" smtClean="0">
                <a:solidFill>
                  <a:schemeClr val="tx1"/>
                </a:solidFill>
                <a:latin typeface="+mn-lt"/>
                <a:ea typeface="+mn-ea"/>
                <a:cs typeface="+mn-cs"/>
              </a:rPr>
              <a:t>way?Find</a:t>
            </a:r>
            <a:r>
              <a:rPr lang="en-US" sz="1200" b="1" kern="1200" dirty="0" smtClean="0">
                <a:solidFill>
                  <a:schemeClr val="tx1"/>
                </a:solidFill>
                <a:latin typeface="+mn-lt"/>
                <a:ea typeface="+mn-ea"/>
                <a:cs typeface="+mn-cs"/>
              </a:rPr>
              <a:t> some relevant structuring questions, then review existing ways of asking questions and finding answers online - where do they map into that space? Where is more opportunity?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When was the information published? pre-published, published in return to questions: with latency (stack overflow,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 real-time (aardvark, chat) (sync/</a:t>
            </a:r>
            <a:r>
              <a:rPr lang="en-US" sz="1200" b="1" kern="1200" dirty="0" err="1" smtClean="0">
                <a:solidFill>
                  <a:schemeClr val="tx1"/>
                </a:solidFill>
                <a:latin typeface="+mn-lt"/>
                <a:ea typeface="+mn-ea"/>
                <a:cs typeface="+mn-cs"/>
              </a:rPr>
              <a:t>async</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Who published the information? authoritative source (product documentation), expert, peer</a:t>
            </a:r>
          </a:p>
          <a:p>
            <a:r>
              <a:rPr lang="en-US" sz="1200" b="1" kern="1200" dirty="0" smtClean="0">
                <a:solidFill>
                  <a:schemeClr val="tx1"/>
                </a:solidFill>
                <a:latin typeface="+mn-lt"/>
                <a:ea typeface="+mn-ea"/>
                <a:cs typeface="+mn-cs"/>
              </a:rPr>
              <a:t>One author or many authors; individual or aggregate opinion?</a:t>
            </a:r>
          </a:p>
          <a:p>
            <a:r>
              <a:rPr lang="en-US" sz="1200" b="1" kern="1200" dirty="0" smtClean="0">
                <a:solidFill>
                  <a:schemeClr val="tx1"/>
                </a:solidFill>
                <a:latin typeface="+mn-lt"/>
                <a:ea typeface="+mn-ea"/>
                <a:cs typeface="+mn-cs"/>
              </a:rPr>
              <a:t>Is the source identifiable? Yes, partially, no not at all</a:t>
            </a:r>
          </a:p>
          <a:p>
            <a:r>
              <a:rPr lang="en-US" sz="1200" b="1" kern="1200" dirty="0" smtClean="0">
                <a:solidFill>
                  <a:schemeClr val="tx1"/>
                </a:solidFill>
                <a:latin typeface="+mn-lt"/>
                <a:ea typeface="+mn-ea"/>
                <a:cs typeface="+mn-cs"/>
              </a:rPr>
              <a:t>Is </a:t>
            </a:r>
            <a:r>
              <a:rPr lang="en-US" sz="1200" b="1" kern="1200" dirty="0" err="1" smtClean="0">
                <a:solidFill>
                  <a:schemeClr val="tx1"/>
                </a:solidFill>
                <a:latin typeface="+mn-lt"/>
                <a:ea typeface="+mn-ea"/>
                <a:cs typeface="+mn-cs"/>
              </a:rPr>
              <a:t>informaiton</a:t>
            </a:r>
            <a:r>
              <a:rPr lang="en-US" sz="1200" b="1" kern="1200" dirty="0" smtClean="0">
                <a:solidFill>
                  <a:schemeClr val="tx1"/>
                </a:solidFill>
                <a:latin typeface="+mn-lt"/>
                <a:ea typeface="+mn-ea"/>
                <a:cs typeface="+mn-cs"/>
              </a:rPr>
              <a:t> explicitly published as a problem solution; </a:t>
            </a:r>
          </a:p>
          <a:p>
            <a:r>
              <a:rPr lang="en-US" sz="1200" b="1" kern="1200" dirty="0" smtClean="0">
                <a:solidFill>
                  <a:schemeClr val="tx1"/>
                </a:solidFill>
                <a:latin typeface="+mn-lt"/>
                <a:ea typeface="+mn-ea"/>
                <a:cs typeface="+mn-cs"/>
              </a:rPr>
              <a:t>was it "authored"? Explicit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tutorial) Implicit (side-product e.g. open source code bases, usage logs)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many answers are required? (one, ... many)</a:t>
            </a:r>
          </a:p>
          <a:p>
            <a:r>
              <a:rPr lang="en-US" sz="1200" b="1" kern="1200" dirty="0" smtClean="0">
                <a:solidFill>
                  <a:schemeClr val="tx1"/>
                </a:solidFill>
                <a:latin typeface="+mn-lt"/>
                <a:ea typeface="+mn-ea"/>
                <a:cs typeface="+mn-cs"/>
              </a:rPr>
              <a:t>How many answers are readily available? (one, ... many)</a:t>
            </a:r>
          </a:p>
          <a:p>
            <a:r>
              <a:rPr lang="en-US" sz="1200" b="1" kern="1200" dirty="0" smtClean="0">
                <a:solidFill>
                  <a:schemeClr val="tx1"/>
                </a:solidFill>
                <a:latin typeface="+mn-lt"/>
                <a:ea typeface="+mn-ea"/>
                <a:cs typeface="+mn-cs"/>
              </a:rPr>
              <a:t>How realistic is it to ask for clarification/more detail/...?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Things to map in this </a:t>
            </a:r>
            <a:r>
              <a:rPr lang="en-US" sz="1200" b="1" kern="1200" dirty="0" err="1" smtClean="0">
                <a:solidFill>
                  <a:schemeClr val="tx1"/>
                </a:solidFill>
                <a:latin typeface="+mn-lt"/>
                <a:ea typeface="+mn-ea"/>
                <a:cs typeface="+mn-cs"/>
              </a:rPr>
              <a:t>space:Aardvark</a:t>
            </a:r>
            <a:r>
              <a:rPr lang="en-US" sz="1200" b="1" kern="1200" dirty="0" smtClean="0">
                <a:solidFill>
                  <a:schemeClr val="tx1"/>
                </a:solidFill>
                <a:latin typeface="+mn-lt"/>
                <a:ea typeface="+mn-ea"/>
                <a:cs typeface="+mn-cs"/>
              </a:rPr>
              <a:t>, IM, mechanical </a:t>
            </a:r>
            <a:r>
              <a:rPr lang="en-US" sz="1200" b="1" kern="1200" dirty="0" err="1" smtClean="0">
                <a:solidFill>
                  <a:schemeClr val="tx1"/>
                </a:solidFill>
                <a:latin typeface="+mn-lt"/>
                <a:ea typeface="+mn-ea"/>
                <a:cs typeface="+mn-cs"/>
              </a:rPr>
              <a:t>turk</a:t>
            </a:r>
            <a:r>
              <a:rPr lang="en-US" sz="1200" b="1" kern="1200" dirty="0" smtClean="0">
                <a:solidFill>
                  <a:schemeClr val="tx1"/>
                </a:solidFill>
                <a:latin typeface="+mn-lt"/>
                <a:ea typeface="+mn-ea"/>
                <a:cs typeface="+mn-cs"/>
              </a:rPr>
              <a:t>, stack overflow, </a:t>
            </a:r>
            <a:r>
              <a:rPr lang="en-US" sz="1200" b="1" kern="1200" dirty="0" err="1" smtClean="0">
                <a:solidFill>
                  <a:schemeClr val="tx1"/>
                </a:solidFill>
                <a:latin typeface="+mn-lt"/>
                <a:ea typeface="+mn-ea"/>
                <a:cs typeface="+mn-cs"/>
              </a:rPr>
              <a:t>wikipedia</a:t>
            </a:r>
            <a:r>
              <a:rPr lang="en-US" sz="1200" b="1" kern="1200" dirty="0" smtClean="0">
                <a:solidFill>
                  <a:schemeClr val="tx1"/>
                </a:solidFill>
                <a:latin typeface="+mn-lt"/>
                <a:ea typeface="+mn-ea"/>
                <a:cs typeface="+mn-cs"/>
              </a:rPr>
              <a:t>, asking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on </a:t>
            </a:r>
            <a:r>
              <a:rPr lang="en-US" sz="1200" b="1" kern="1200" dirty="0" err="1" smtClean="0">
                <a:solidFill>
                  <a:schemeClr val="tx1"/>
                </a:solidFill>
                <a:latin typeface="+mn-lt"/>
                <a:ea typeface="+mn-ea"/>
                <a:cs typeface="+mn-cs"/>
              </a:rPr>
              <a:t>twitter,fb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google</a:t>
            </a:r>
            <a:r>
              <a:rPr lang="en-US" sz="1200" b="1" kern="1200" dirty="0" smtClean="0">
                <a:solidFill>
                  <a:schemeClr val="tx1"/>
                </a:solidFill>
                <a:latin typeface="+mn-lt"/>
                <a:ea typeface="+mn-ea"/>
                <a:cs typeface="+mn-cs"/>
              </a:rPr>
              <a:t> code search, product documentation, blueprint</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Most of our questions are asked and answered through some form of CMC these days. How should we think about the space of what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asked and how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answered in a useful </a:t>
            </a:r>
            <a:r>
              <a:rPr lang="en-US" sz="1200" b="1" kern="1200" dirty="0" err="1" smtClean="0">
                <a:solidFill>
                  <a:schemeClr val="tx1"/>
                </a:solidFill>
                <a:latin typeface="+mn-lt"/>
                <a:ea typeface="+mn-ea"/>
                <a:cs typeface="+mn-cs"/>
              </a:rPr>
              <a:t>way?Find</a:t>
            </a:r>
            <a:r>
              <a:rPr lang="en-US" sz="1200" b="1" kern="1200" dirty="0" smtClean="0">
                <a:solidFill>
                  <a:schemeClr val="tx1"/>
                </a:solidFill>
                <a:latin typeface="+mn-lt"/>
                <a:ea typeface="+mn-ea"/>
                <a:cs typeface="+mn-cs"/>
              </a:rPr>
              <a:t> some relevant structuring questions, then review existing ways of asking questions and finding answers online - where do they map into that space? Where is more opportunity?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When was the information published? pre-published, published in return to questions: with latency (stack overflow,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 real-time (aardvark, chat) (sync/</a:t>
            </a:r>
            <a:r>
              <a:rPr lang="en-US" sz="1200" b="1" kern="1200" dirty="0" err="1" smtClean="0">
                <a:solidFill>
                  <a:schemeClr val="tx1"/>
                </a:solidFill>
                <a:latin typeface="+mn-lt"/>
                <a:ea typeface="+mn-ea"/>
                <a:cs typeface="+mn-cs"/>
              </a:rPr>
              <a:t>async</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Who published the information? authoritative source (product documentation), expert, peer</a:t>
            </a:r>
          </a:p>
          <a:p>
            <a:r>
              <a:rPr lang="en-US" sz="1200" b="1" kern="1200" dirty="0" smtClean="0">
                <a:solidFill>
                  <a:schemeClr val="tx1"/>
                </a:solidFill>
                <a:latin typeface="+mn-lt"/>
                <a:ea typeface="+mn-ea"/>
                <a:cs typeface="+mn-cs"/>
              </a:rPr>
              <a:t>One author or many authors; individual or aggregate opinion?</a:t>
            </a:r>
          </a:p>
          <a:p>
            <a:r>
              <a:rPr lang="en-US" sz="1200" b="1" kern="1200" dirty="0" smtClean="0">
                <a:solidFill>
                  <a:schemeClr val="tx1"/>
                </a:solidFill>
                <a:latin typeface="+mn-lt"/>
                <a:ea typeface="+mn-ea"/>
                <a:cs typeface="+mn-cs"/>
              </a:rPr>
              <a:t>Is the source identifiable? Yes, partially, no not at all</a:t>
            </a:r>
          </a:p>
          <a:p>
            <a:r>
              <a:rPr lang="en-US" sz="1200" b="1" kern="1200" dirty="0" smtClean="0">
                <a:solidFill>
                  <a:schemeClr val="tx1"/>
                </a:solidFill>
                <a:latin typeface="+mn-lt"/>
                <a:ea typeface="+mn-ea"/>
                <a:cs typeface="+mn-cs"/>
              </a:rPr>
              <a:t>Is </a:t>
            </a:r>
            <a:r>
              <a:rPr lang="en-US" sz="1200" b="1" kern="1200" dirty="0" err="1" smtClean="0">
                <a:solidFill>
                  <a:schemeClr val="tx1"/>
                </a:solidFill>
                <a:latin typeface="+mn-lt"/>
                <a:ea typeface="+mn-ea"/>
                <a:cs typeface="+mn-cs"/>
              </a:rPr>
              <a:t>informaiton</a:t>
            </a:r>
            <a:r>
              <a:rPr lang="en-US" sz="1200" b="1" kern="1200" dirty="0" smtClean="0">
                <a:solidFill>
                  <a:schemeClr val="tx1"/>
                </a:solidFill>
                <a:latin typeface="+mn-lt"/>
                <a:ea typeface="+mn-ea"/>
                <a:cs typeface="+mn-cs"/>
              </a:rPr>
              <a:t> explicitly published as a problem solution; </a:t>
            </a:r>
          </a:p>
          <a:p>
            <a:r>
              <a:rPr lang="en-US" sz="1200" b="1" kern="1200" dirty="0" smtClean="0">
                <a:solidFill>
                  <a:schemeClr val="tx1"/>
                </a:solidFill>
                <a:latin typeface="+mn-lt"/>
                <a:ea typeface="+mn-ea"/>
                <a:cs typeface="+mn-cs"/>
              </a:rPr>
              <a:t>was it "authored"? Explicit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tutorial) Implicit (side-product e.g. open source code bases, usage logs)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many answers are required? (one, ... many)</a:t>
            </a:r>
          </a:p>
          <a:p>
            <a:r>
              <a:rPr lang="en-US" sz="1200" b="1" kern="1200" dirty="0" smtClean="0">
                <a:solidFill>
                  <a:schemeClr val="tx1"/>
                </a:solidFill>
                <a:latin typeface="+mn-lt"/>
                <a:ea typeface="+mn-ea"/>
                <a:cs typeface="+mn-cs"/>
              </a:rPr>
              <a:t>How many answers are readily available? (one, ... many)</a:t>
            </a:r>
          </a:p>
          <a:p>
            <a:r>
              <a:rPr lang="en-US" sz="1200" b="1" kern="1200" dirty="0" smtClean="0">
                <a:solidFill>
                  <a:schemeClr val="tx1"/>
                </a:solidFill>
                <a:latin typeface="+mn-lt"/>
                <a:ea typeface="+mn-ea"/>
                <a:cs typeface="+mn-cs"/>
              </a:rPr>
              <a:t>How realistic is it to ask for clarification/more detail/...?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Things to map in this </a:t>
            </a:r>
            <a:r>
              <a:rPr lang="en-US" sz="1200" b="1" kern="1200" dirty="0" err="1" smtClean="0">
                <a:solidFill>
                  <a:schemeClr val="tx1"/>
                </a:solidFill>
                <a:latin typeface="+mn-lt"/>
                <a:ea typeface="+mn-ea"/>
                <a:cs typeface="+mn-cs"/>
              </a:rPr>
              <a:t>space:Aardvark</a:t>
            </a:r>
            <a:r>
              <a:rPr lang="en-US" sz="1200" b="1" kern="1200" dirty="0" smtClean="0">
                <a:solidFill>
                  <a:schemeClr val="tx1"/>
                </a:solidFill>
                <a:latin typeface="+mn-lt"/>
                <a:ea typeface="+mn-ea"/>
                <a:cs typeface="+mn-cs"/>
              </a:rPr>
              <a:t>, IM, mechanical </a:t>
            </a:r>
            <a:r>
              <a:rPr lang="en-US" sz="1200" b="1" kern="1200" dirty="0" err="1" smtClean="0">
                <a:solidFill>
                  <a:schemeClr val="tx1"/>
                </a:solidFill>
                <a:latin typeface="+mn-lt"/>
                <a:ea typeface="+mn-ea"/>
                <a:cs typeface="+mn-cs"/>
              </a:rPr>
              <a:t>turk</a:t>
            </a:r>
            <a:r>
              <a:rPr lang="en-US" sz="1200" b="1" kern="1200" dirty="0" smtClean="0">
                <a:solidFill>
                  <a:schemeClr val="tx1"/>
                </a:solidFill>
                <a:latin typeface="+mn-lt"/>
                <a:ea typeface="+mn-ea"/>
                <a:cs typeface="+mn-cs"/>
              </a:rPr>
              <a:t>, stack overflow, </a:t>
            </a:r>
            <a:r>
              <a:rPr lang="en-US" sz="1200" b="1" kern="1200" dirty="0" err="1" smtClean="0">
                <a:solidFill>
                  <a:schemeClr val="tx1"/>
                </a:solidFill>
                <a:latin typeface="+mn-lt"/>
                <a:ea typeface="+mn-ea"/>
                <a:cs typeface="+mn-cs"/>
              </a:rPr>
              <a:t>wikipedia</a:t>
            </a:r>
            <a:r>
              <a:rPr lang="en-US" sz="1200" b="1" kern="1200" dirty="0" smtClean="0">
                <a:solidFill>
                  <a:schemeClr val="tx1"/>
                </a:solidFill>
                <a:latin typeface="+mn-lt"/>
                <a:ea typeface="+mn-ea"/>
                <a:cs typeface="+mn-cs"/>
              </a:rPr>
              <a:t>, asking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on </a:t>
            </a:r>
            <a:r>
              <a:rPr lang="en-US" sz="1200" b="1" kern="1200" dirty="0" err="1" smtClean="0">
                <a:solidFill>
                  <a:schemeClr val="tx1"/>
                </a:solidFill>
                <a:latin typeface="+mn-lt"/>
                <a:ea typeface="+mn-ea"/>
                <a:cs typeface="+mn-cs"/>
              </a:rPr>
              <a:t>twitter,fb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google</a:t>
            </a:r>
            <a:r>
              <a:rPr lang="en-US" sz="1200" b="1" kern="1200" dirty="0" smtClean="0">
                <a:solidFill>
                  <a:schemeClr val="tx1"/>
                </a:solidFill>
                <a:latin typeface="+mn-lt"/>
                <a:ea typeface="+mn-ea"/>
                <a:cs typeface="+mn-cs"/>
              </a:rPr>
              <a:t> code search, product documentation, blueprint</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Most of our questions are asked and answered through some form of CMC these days. How should we think about the space of what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asked and how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can be answered in a useful </a:t>
            </a:r>
            <a:r>
              <a:rPr lang="en-US" sz="1200" b="1" kern="1200" dirty="0" err="1" smtClean="0">
                <a:solidFill>
                  <a:schemeClr val="tx1"/>
                </a:solidFill>
                <a:latin typeface="+mn-lt"/>
                <a:ea typeface="+mn-ea"/>
                <a:cs typeface="+mn-cs"/>
              </a:rPr>
              <a:t>way?Find</a:t>
            </a:r>
            <a:r>
              <a:rPr lang="en-US" sz="1200" b="1" kern="1200" dirty="0" smtClean="0">
                <a:solidFill>
                  <a:schemeClr val="tx1"/>
                </a:solidFill>
                <a:latin typeface="+mn-lt"/>
                <a:ea typeface="+mn-ea"/>
                <a:cs typeface="+mn-cs"/>
              </a:rPr>
              <a:t> some relevant structuring questions, then review existing ways of asking questions and finding answers online - where do they map into that space? Where is more opportunity?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When was the information published? pre-published, published in return to questions: with latency (stack overflow,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 real-time (aardvark, chat) (sync/</a:t>
            </a:r>
            <a:r>
              <a:rPr lang="en-US" sz="1200" b="1" kern="1200" dirty="0" err="1" smtClean="0">
                <a:solidFill>
                  <a:schemeClr val="tx1"/>
                </a:solidFill>
                <a:latin typeface="+mn-lt"/>
                <a:ea typeface="+mn-ea"/>
                <a:cs typeface="+mn-cs"/>
              </a:rPr>
              <a:t>async</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Who published the information? authoritative source (product documentation), expert, peer</a:t>
            </a:r>
          </a:p>
          <a:p>
            <a:r>
              <a:rPr lang="en-US" sz="1200" b="1" kern="1200" dirty="0" smtClean="0">
                <a:solidFill>
                  <a:schemeClr val="tx1"/>
                </a:solidFill>
                <a:latin typeface="+mn-lt"/>
                <a:ea typeface="+mn-ea"/>
                <a:cs typeface="+mn-cs"/>
              </a:rPr>
              <a:t>One author or many authors; individual or aggregate opinion?</a:t>
            </a:r>
          </a:p>
          <a:p>
            <a:r>
              <a:rPr lang="en-US" sz="1200" b="1" kern="1200" dirty="0" smtClean="0">
                <a:solidFill>
                  <a:schemeClr val="tx1"/>
                </a:solidFill>
                <a:latin typeface="+mn-lt"/>
                <a:ea typeface="+mn-ea"/>
                <a:cs typeface="+mn-cs"/>
              </a:rPr>
              <a:t>Is the source identifiable? Yes, partially, no not at all</a:t>
            </a:r>
          </a:p>
          <a:p>
            <a:r>
              <a:rPr lang="en-US" sz="1200" b="1" kern="1200" dirty="0" smtClean="0">
                <a:solidFill>
                  <a:schemeClr val="tx1"/>
                </a:solidFill>
                <a:latin typeface="+mn-lt"/>
                <a:ea typeface="+mn-ea"/>
                <a:cs typeface="+mn-cs"/>
              </a:rPr>
              <a:t>Is </a:t>
            </a:r>
            <a:r>
              <a:rPr lang="en-US" sz="1200" b="1" kern="1200" dirty="0" err="1" smtClean="0">
                <a:solidFill>
                  <a:schemeClr val="tx1"/>
                </a:solidFill>
                <a:latin typeface="+mn-lt"/>
                <a:ea typeface="+mn-ea"/>
                <a:cs typeface="+mn-cs"/>
              </a:rPr>
              <a:t>informaiton</a:t>
            </a:r>
            <a:r>
              <a:rPr lang="en-US" sz="1200" b="1" kern="1200" dirty="0" smtClean="0">
                <a:solidFill>
                  <a:schemeClr val="tx1"/>
                </a:solidFill>
                <a:latin typeface="+mn-lt"/>
                <a:ea typeface="+mn-ea"/>
                <a:cs typeface="+mn-cs"/>
              </a:rPr>
              <a:t> explicitly published as a problem solution; </a:t>
            </a:r>
          </a:p>
          <a:p>
            <a:r>
              <a:rPr lang="en-US" sz="1200" b="1" kern="1200" dirty="0" smtClean="0">
                <a:solidFill>
                  <a:schemeClr val="tx1"/>
                </a:solidFill>
                <a:latin typeface="+mn-lt"/>
                <a:ea typeface="+mn-ea"/>
                <a:cs typeface="+mn-cs"/>
              </a:rPr>
              <a:t>was it "authored"? Explicit (</a:t>
            </a:r>
            <a:r>
              <a:rPr lang="en-US" sz="1200" b="1" kern="1200" dirty="0" err="1" smtClean="0">
                <a:solidFill>
                  <a:schemeClr val="tx1"/>
                </a:solidFill>
                <a:latin typeface="+mn-lt"/>
                <a:ea typeface="+mn-ea"/>
                <a:cs typeface="+mn-cs"/>
              </a:rPr>
              <a:t>fora</a:t>
            </a:r>
            <a:r>
              <a:rPr lang="en-US" sz="1200" b="1" kern="1200" dirty="0" smtClean="0">
                <a:solidFill>
                  <a:schemeClr val="tx1"/>
                </a:solidFill>
                <a:latin typeface="+mn-lt"/>
                <a:ea typeface="+mn-ea"/>
                <a:cs typeface="+mn-cs"/>
              </a:rPr>
              <a:t>, tutorial) Implicit (side-product e.g. open source code bases, usage logs)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many answers are required? (one, ... many)</a:t>
            </a:r>
          </a:p>
          <a:p>
            <a:r>
              <a:rPr lang="en-US" sz="1200" b="1" kern="1200" dirty="0" smtClean="0">
                <a:solidFill>
                  <a:schemeClr val="tx1"/>
                </a:solidFill>
                <a:latin typeface="+mn-lt"/>
                <a:ea typeface="+mn-ea"/>
                <a:cs typeface="+mn-cs"/>
              </a:rPr>
              <a:t>How many answers are readily available? (one, ... many)</a:t>
            </a:r>
          </a:p>
          <a:p>
            <a:r>
              <a:rPr lang="en-US" sz="1200" b="1" kern="1200" dirty="0" smtClean="0">
                <a:solidFill>
                  <a:schemeClr val="tx1"/>
                </a:solidFill>
                <a:latin typeface="+mn-lt"/>
                <a:ea typeface="+mn-ea"/>
                <a:cs typeface="+mn-cs"/>
              </a:rPr>
              <a:t>How realistic is it to ask for clarification/more detail/...?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Things to map in this </a:t>
            </a:r>
            <a:r>
              <a:rPr lang="en-US" sz="1200" b="1" kern="1200" dirty="0" err="1" smtClean="0">
                <a:solidFill>
                  <a:schemeClr val="tx1"/>
                </a:solidFill>
                <a:latin typeface="+mn-lt"/>
                <a:ea typeface="+mn-ea"/>
                <a:cs typeface="+mn-cs"/>
              </a:rPr>
              <a:t>space:Aardvark</a:t>
            </a:r>
            <a:r>
              <a:rPr lang="en-US" sz="1200" b="1" kern="1200" dirty="0" smtClean="0">
                <a:solidFill>
                  <a:schemeClr val="tx1"/>
                </a:solidFill>
                <a:latin typeface="+mn-lt"/>
                <a:ea typeface="+mn-ea"/>
                <a:cs typeface="+mn-cs"/>
              </a:rPr>
              <a:t>, IM, mechanical </a:t>
            </a:r>
            <a:r>
              <a:rPr lang="en-US" sz="1200" b="1" kern="1200" dirty="0" err="1" smtClean="0">
                <a:solidFill>
                  <a:schemeClr val="tx1"/>
                </a:solidFill>
                <a:latin typeface="+mn-lt"/>
                <a:ea typeface="+mn-ea"/>
                <a:cs typeface="+mn-cs"/>
              </a:rPr>
              <a:t>turk</a:t>
            </a:r>
            <a:r>
              <a:rPr lang="en-US" sz="1200" b="1" kern="1200" dirty="0" smtClean="0">
                <a:solidFill>
                  <a:schemeClr val="tx1"/>
                </a:solidFill>
                <a:latin typeface="+mn-lt"/>
                <a:ea typeface="+mn-ea"/>
                <a:cs typeface="+mn-cs"/>
              </a:rPr>
              <a:t>, stack overflow, </a:t>
            </a:r>
            <a:r>
              <a:rPr lang="en-US" sz="1200" b="1" kern="1200" dirty="0" err="1" smtClean="0">
                <a:solidFill>
                  <a:schemeClr val="tx1"/>
                </a:solidFill>
                <a:latin typeface="+mn-lt"/>
                <a:ea typeface="+mn-ea"/>
                <a:cs typeface="+mn-cs"/>
              </a:rPr>
              <a:t>wikipedia</a:t>
            </a:r>
            <a:r>
              <a:rPr lang="en-US" sz="1200" b="1" kern="1200" dirty="0" smtClean="0">
                <a:solidFill>
                  <a:schemeClr val="tx1"/>
                </a:solidFill>
                <a:latin typeface="+mn-lt"/>
                <a:ea typeface="+mn-ea"/>
                <a:cs typeface="+mn-cs"/>
              </a:rPr>
              <a:t>, asking </a:t>
            </a:r>
            <a:r>
              <a:rPr lang="en-US" sz="1200" b="1" kern="1200" dirty="0" err="1" smtClean="0">
                <a:solidFill>
                  <a:schemeClr val="tx1"/>
                </a:solidFill>
                <a:latin typeface="+mn-lt"/>
                <a:ea typeface="+mn-ea"/>
                <a:cs typeface="+mn-cs"/>
              </a:rPr>
              <a:t>q's</a:t>
            </a:r>
            <a:r>
              <a:rPr lang="en-US" sz="1200" b="1" kern="1200" dirty="0" smtClean="0">
                <a:solidFill>
                  <a:schemeClr val="tx1"/>
                </a:solidFill>
                <a:latin typeface="+mn-lt"/>
                <a:ea typeface="+mn-ea"/>
                <a:cs typeface="+mn-cs"/>
              </a:rPr>
              <a:t> on </a:t>
            </a:r>
            <a:r>
              <a:rPr lang="en-US" sz="1200" b="1" kern="1200" dirty="0" err="1" smtClean="0">
                <a:solidFill>
                  <a:schemeClr val="tx1"/>
                </a:solidFill>
                <a:latin typeface="+mn-lt"/>
                <a:ea typeface="+mn-ea"/>
                <a:cs typeface="+mn-cs"/>
              </a:rPr>
              <a:t>twitter,fb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google</a:t>
            </a:r>
            <a:r>
              <a:rPr lang="en-US" sz="1200" b="1" kern="1200" dirty="0" smtClean="0">
                <a:solidFill>
                  <a:schemeClr val="tx1"/>
                </a:solidFill>
                <a:latin typeface="+mn-lt"/>
                <a:ea typeface="+mn-ea"/>
                <a:cs typeface="+mn-cs"/>
              </a:rPr>
              <a:t> code search, product documentation, blueprint</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Resnick</a:t>
            </a:r>
            <a:r>
              <a:rPr lang="en-US" dirty="0" smtClean="0"/>
              <a:t>: 30% of projects on Scratch website are based</a:t>
            </a:r>
            <a:r>
              <a:rPr lang="en-US" baseline="0" dirty="0" smtClean="0"/>
              <a:t> on other projects; up to 29 different remixes of pre-existing</a:t>
            </a:r>
          </a:p>
          <a:p>
            <a:r>
              <a:rPr lang="en-US" baseline="0" dirty="0" smtClean="0"/>
              <a:t>Shared is end result, not process itself.</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35</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feedback systems</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Collaborative Filtering</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2draw.net</a:t>
            </a:r>
            <a:r>
              <a:rPr lang="en-US" baseline="0" dirty="0" smtClean="0"/>
              <a:t> , developed by one of my former collaborators, offers online drawing application for creating and sharing digital illustrations. </a:t>
            </a:r>
          </a:p>
          <a:p>
            <a:r>
              <a:rPr lang="en-US" baseline="0" dirty="0" smtClean="0"/>
              <a:t>One of the key features of this web application is that it records the process of the illustration over time and makes this process visible to others.</a:t>
            </a:r>
          </a:p>
          <a:p>
            <a:r>
              <a:rPr lang="en-US" dirty="0" smtClean="0"/>
              <a:t>Watching</a:t>
            </a:r>
            <a:r>
              <a:rPr lang="en-US" baseline="0" dirty="0" smtClean="0"/>
              <a:t> a drawing evolve over time offers key insights to learners of how professionals work. such as the use of </a:t>
            </a:r>
            <a:r>
              <a:rPr lang="en-US" baseline="0" dirty="0" err="1" smtClean="0"/>
              <a:t>underdrawings</a:t>
            </a:r>
            <a:r>
              <a:rPr lang="en-US" baseline="0" dirty="0" smtClean="0"/>
              <a:t>, working in rough flat colors before shading, etc.</a:t>
            </a:r>
          </a:p>
          <a:p>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8</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present a demonstration-based system for automatically generating succinct step-by-step visual tutorials of photo manipulations. An author first demonstrates the manipulation using an instrumented version of GIMP that records all changes in interface and application state. From the example recording, our system automatically generates tutorials that illustrate the manipulation using images, text, and annotations. It leverages automated image labeling (recognition of facial features and outdoor scene structures in our implementation) to generate more precise text descriptions of many of the steps in the tutorials. A user study comparing our automatically generated tutorials to hand-designed tutorials and screen-capture video recordings finds that users are 20–44% faster and make 60–95% fewer errors using our tutorials. While our system focuses on tutorial generation, we also present some initial work on generating content-dependent macros that use image recognition to automatically transfer selection operations from the example image used in the demonstration to new target images. While our macros are limited to transferring selection operations we demonstrate automatic transfer of several common retouching techniques including eye </a:t>
            </a:r>
            <a:r>
              <a:rPr lang="en-US" dirty="0" err="1" smtClean="0"/>
              <a:t>recoloring</a:t>
            </a:r>
            <a:r>
              <a:rPr lang="en-US" dirty="0" smtClean="0"/>
              <a:t>, whitening teeth and sunset enhancement.</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explore the use of modern recommender system technology to address the problem of learning software applications. Before describing our new command recommender system, we first define relevant design considerations. We then discuss a 3 month user study we conducted with professional users to evaluate our algorithms which generated customized recommendations for each user. Analysis shows that our item-based collaborative filtering algorithm generates 2.1 times as many good suggestions as existing techniques. In addition we present a prototype user inter-face to </a:t>
            </a:r>
            <a:r>
              <a:rPr lang="en-US" dirty="0" err="1" smtClean="0"/>
              <a:t>ambiently</a:t>
            </a:r>
            <a:r>
              <a:rPr lang="en-US" dirty="0" smtClean="0"/>
              <a:t> present command recommendations to users, which has received promising initial user feedback.</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a:p>
            <a:r>
              <a:rPr lang="en-US" dirty="0" smtClean="0"/>
              <a:t>Jadeite is a new </a:t>
            </a:r>
            <a:r>
              <a:rPr lang="en-US" dirty="0" err="1" smtClean="0"/>
              <a:t>Javadoc</a:t>
            </a:r>
            <a:r>
              <a:rPr lang="en-US" dirty="0" smtClean="0"/>
              <a:t>-like API documentation </a:t>
            </a:r>
          </a:p>
          <a:p>
            <a:r>
              <a:rPr lang="en-US" dirty="0" smtClean="0"/>
              <a:t>system that takes advantage of multiple users’ </a:t>
            </a:r>
            <a:r>
              <a:rPr lang="en-US" dirty="0" err="1" smtClean="0"/>
              <a:t>aggre</a:t>
            </a:r>
            <a:r>
              <a:rPr lang="en-US" dirty="0" smtClean="0"/>
              <a:t>- </a:t>
            </a:r>
          </a:p>
          <a:p>
            <a:r>
              <a:rPr lang="en-US" dirty="0" smtClean="0"/>
              <a:t>gate experience to reduce difficulties that program- </a:t>
            </a:r>
          </a:p>
          <a:p>
            <a:r>
              <a:rPr lang="en-US" dirty="0" err="1" smtClean="0"/>
              <a:t>mers</a:t>
            </a:r>
            <a:r>
              <a:rPr lang="en-US" dirty="0" smtClean="0"/>
              <a:t> have learning new APIs. Previous studies have </a:t>
            </a:r>
          </a:p>
          <a:p>
            <a:r>
              <a:rPr lang="en-US" dirty="0" smtClean="0"/>
              <a:t>shown that programmers often guessed that certain </a:t>
            </a:r>
          </a:p>
          <a:p>
            <a:r>
              <a:rPr lang="en-US" dirty="0" smtClean="0"/>
              <a:t>classes or methods should exist, and looked for these in </a:t>
            </a:r>
          </a:p>
          <a:p>
            <a:r>
              <a:rPr lang="en-US" dirty="0" smtClean="0"/>
              <a:t>the API. Jadeite’s “placeholders” let users add new </a:t>
            </a:r>
          </a:p>
          <a:p>
            <a:r>
              <a:rPr lang="en-US" dirty="0" smtClean="0"/>
              <a:t>“pretend” classes or methods that are displayed in the </a:t>
            </a:r>
          </a:p>
          <a:p>
            <a:r>
              <a:rPr lang="en-US" dirty="0" smtClean="0"/>
              <a:t>actual API documentation, and can be annotated with </a:t>
            </a:r>
          </a:p>
          <a:p>
            <a:r>
              <a:rPr lang="en-US" dirty="0" smtClean="0"/>
              <a:t>the appropriate APIs to use instead. Since studies </a:t>
            </a:r>
          </a:p>
          <a:p>
            <a:r>
              <a:rPr lang="en-US" dirty="0" smtClean="0"/>
              <a:t>showed that programmers had difficulty finding the </a:t>
            </a:r>
          </a:p>
          <a:p>
            <a:r>
              <a:rPr lang="en-US" dirty="0" smtClean="0"/>
              <a:t>right classes from long lists in documentation, Jadeite </a:t>
            </a:r>
          </a:p>
          <a:p>
            <a:r>
              <a:rPr lang="en-US" dirty="0" smtClean="0"/>
              <a:t>takes advantage of usage statistics to display com- </a:t>
            </a:r>
          </a:p>
          <a:p>
            <a:r>
              <a:rPr lang="en-US" dirty="0" err="1" smtClean="0"/>
              <a:t>monly</a:t>
            </a:r>
            <a:r>
              <a:rPr lang="en-US" dirty="0" smtClean="0"/>
              <a:t> used classes more prominently. Programmers </a:t>
            </a:r>
          </a:p>
          <a:p>
            <a:r>
              <a:rPr lang="en-US" dirty="0" smtClean="0"/>
              <a:t>had difficulty discovering how to instantiate objects, so </a:t>
            </a:r>
          </a:p>
          <a:p>
            <a:r>
              <a:rPr lang="en-US" dirty="0" smtClean="0"/>
              <a:t>Jadeite uses a large corpus of sample code to auto- </a:t>
            </a:r>
          </a:p>
          <a:p>
            <a:r>
              <a:rPr lang="en-US" dirty="0" err="1" smtClean="0"/>
              <a:t>matically</a:t>
            </a:r>
            <a:r>
              <a:rPr lang="en-US" dirty="0" smtClean="0"/>
              <a:t> the most common ways to construct an in- </a:t>
            </a:r>
          </a:p>
          <a:p>
            <a:r>
              <a:rPr lang="en-US" dirty="0" smtClean="0"/>
              <a:t>stance of any given class. An evaluation showed that </a:t>
            </a:r>
          </a:p>
          <a:p>
            <a:r>
              <a:rPr lang="en-US" dirty="0" smtClean="0"/>
              <a:t>programmers were about three times faster at perform- </a:t>
            </a:r>
          </a:p>
          <a:p>
            <a:r>
              <a:rPr lang="en-US" dirty="0" err="1" smtClean="0"/>
              <a:t>ing</a:t>
            </a:r>
            <a:r>
              <a:rPr lang="en-US" dirty="0" smtClean="0"/>
              <a:t> common tasks with Jadeite than with standard </a:t>
            </a:r>
          </a:p>
          <a:p>
            <a:r>
              <a:rPr lang="en-US" dirty="0" err="1" smtClean="0"/>
              <a:t>Javadoc</a:t>
            </a:r>
            <a:r>
              <a:rPr lang="en-US" dirty="0" smtClean="0"/>
              <a:t>. </a:t>
            </a:r>
          </a:p>
          <a:p>
            <a:r>
              <a:rPr lang="en-US" dirty="0" smtClean="0"/>
              <a:t>Figure 1. Novel features of the Jadeite documentation system. </a:t>
            </a:r>
          </a:p>
          <a:p>
            <a:r>
              <a:rPr lang="en-US" dirty="0" smtClean="0"/>
              <a:t>Font sizes are varied based on usage data (a);  common meth- </a:t>
            </a:r>
          </a:p>
          <a:p>
            <a:r>
              <a:rPr lang="en-US" dirty="0" err="1" smtClean="0"/>
              <a:t>ods</a:t>
            </a:r>
            <a:r>
              <a:rPr lang="en-US" dirty="0" smtClean="0"/>
              <a:t> of class construction (</a:t>
            </a:r>
            <a:r>
              <a:rPr lang="en-US" dirty="0" err="1" smtClean="0"/>
              <a:t>c</a:t>
            </a:r>
            <a:r>
              <a:rPr lang="en-US" dirty="0" smtClean="0"/>
              <a:t>) are automatically determined; and </a:t>
            </a:r>
          </a:p>
          <a:p>
            <a:r>
              <a:rPr lang="en-US" dirty="0" smtClean="0"/>
              <a:t>users can add new placeholder classes or methods (</a:t>
            </a:r>
            <a:r>
              <a:rPr lang="en-US" dirty="0" err="1" smtClean="0"/>
              <a:t>b</a:t>
            </a:r>
            <a:r>
              <a:rPr lang="en-US" dirty="0" smtClean="0"/>
              <a:t>) to stand in for expected part of an </a:t>
            </a:r>
            <a:r>
              <a:rPr lang="en-US" smtClean="0"/>
              <a:t>api</a:t>
            </a:r>
            <a:endParaRPr lang="en-US"/>
          </a:p>
        </p:txBody>
      </p:sp>
      <p:sp>
        <p:nvSpPr>
          <p:cNvPr id="4" name="Slide Number Placeholder 3"/>
          <p:cNvSpPr>
            <a:spLocks noGrp="1"/>
          </p:cNvSpPr>
          <p:nvPr>
            <p:ph type="sldNum" sz="quarter" idx="10"/>
          </p:nvPr>
        </p:nvSpPr>
        <p:spPr/>
        <p:txBody>
          <a:bodyPr/>
          <a:lstStyle/>
          <a:p>
            <a:fld id="{1699C7FA-4650-2B49-93EF-84C685BA263D}"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use tonight and report back</a:t>
            </a:r>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People who bought X also bought Y:</a:t>
            </a:r>
            <a:br>
              <a:rPr lang="en-US" dirty="0" smtClean="0"/>
            </a:br>
            <a:r>
              <a:rPr lang="en-US" dirty="0" smtClean="0"/>
              <a:t>Given that I’m looking at function </a:t>
            </a:r>
            <a:r>
              <a:rPr lang="en-US" dirty="0" err="1" smtClean="0"/>
              <a:t>colorModel</a:t>
            </a:r>
            <a:r>
              <a:rPr lang="en-US" dirty="0" smtClean="0"/>
              <a:t>(), what else should I look at? </a:t>
            </a:r>
            <a:r>
              <a:rPr lang="en-US" dirty="0" smtClean="0">
                <a:solidFill>
                  <a:srgbClr val="7F7F7F"/>
                </a:solidFill>
              </a:rPr>
              <a:t>(Intuition: use nearby functions in source code)</a:t>
            </a:r>
          </a:p>
          <a:p>
            <a:endParaRPr lang="en-US" dirty="0"/>
          </a:p>
        </p:txBody>
      </p:sp>
      <p:sp>
        <p:nvSpPr>
          <p:cNvPr id="4" name="Slide Number Placeholder 3"/>
          <p:cNvSpPr>
            <a:spLocks noGrp="1"/>
          </p:cNvSpPr>
          <p:nvPr>
            <p:ph type="sldNum" sz="quarter" idx="10"/>
          </p:nvPr>
        </p:nvSpPr>
        <p:spPr/>
        <p:txBody>
          <a:bodyPr/>
          <a:lstStyle/>
          <a:p>
            <a:fld id="{1699C7FA-4650-2B49-93EF-84C685BA263D}"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A6B03-1693-FF40-BB0A-2122C3669563}" type="datetimeFigureOut">
              <a:rPr lang="en-US" smtClean="0"/>
              <a:pPr/>
              <a:t>8/19/09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A6B03-1693-FF40-BB0A-2122C3669563}" type="datetimeFigureOut">
              <a:rPr lang="en-US" smtClean="0"/>
              <a:pPr/>
              <a:t>8/19/09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A6B03-1693-FF40-BB0A-2122C3669563}" type="datetimeFigureOut">
              <a:rPr lang="en-US" smtClean="0"/>
              <a:pPr/>
              <a:t>8/19/09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A6B03-1693-FF40-BB0A-2122C3669563}" type="datetimeFigureOut">
              <a:rPr lang="en-US" smtClean="0"/>
              <a:pPr/>
              <a:t>8/19/09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A6B03-1693-FF40-BB0A-2122C3669563}" type="datetimeFigureOut">
              <a:rPr lang="en-US" smtClean="0"/>
              <a:pPr/>
              <a:t>8/19/09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A6B03-1693-FF40-BB0A-2122C3669563}" type="datetimeFigureOut">
              <a:rPr lang="en-US" smtClean="0"/>
              <a:pPr/>
              <a:t>8/19/09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A6B03-1693-FF40-BB0A-2122C3669563}" type="datetimeFigureOut">
              <a:rPr lang="en-US" smtClean="0"/>
              <a:pPr/>
              <a:t>8/19/09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A6B03-1693-FF40-BB0A-2122C3669563}" type="datetimeFigureOut">
              <a:rPr lang="en-US" smtClean="0"/>
              <a:pPr/>
              <a:t>8/19/09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A6B03-1693-FF40-BB0A-2122C3669563}" type="datetimeFigureOut">
              <a:rPr lang="en-US" smtClean="0"/>
              <a:pPr/>
              <a:t>8/19/09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A6B03-1693-FF40-BB0A-2122C3669563}" type="datetimeFigureOut">
              <a:rPr lang="en-US" smtClean="0"/>
              <a:pPr/>
              <a:t>8/19/09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A6B03-1693-FF40-BB0A-2122C3669563}" type="datetimeFigureOut">
              <a:rPr lang="en-US" smtClean="0"/>
              <a:pPr/>
              <a:t>8/19/09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2460C-7FC0-7A4C-BE7C-1DF77F2F03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A6B03-1693-FF40-BB0A-2122C3669563}" type="datetimeFigureOut">
              <a:rPr lang="en-US" smtClean="0"/>
              <a:pPr/>
              <a:t>8/19/09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2460C-7FC0-7A4C-BE7C-1DF77F2F03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video" Target="file://localhost/Users/bjoern/Dropbox/dissertation/job-talk/future-work-imgs/2draw.mov" TargetMode="External"/><Relationship Id="rId2" Type="http://schemas.openxmlformats.org/officeDocument/2006/relationships/slideLayout" Target="../slideLayouts/slideLayout2.xml"/><Relationship Id="rId3" Type="http://schemas.openxmlformats.org/officeDocument/2006/relationships/notesSlide" Target="../notesSlides/notesSlide4.xml"/><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3200" b="1" dirty="0" smtClean="0"/>
              <a:t>You Are Not Alone:</a:t>
            </a:r>
            <a:r>
              <a:rPr lang="en-US" sz="3200" dirty="0" smtClean="0"/>
              <a:t/>
            </a:r>
            <a:br>
              <a:rPr lang="en-US" sz="3200" dirty="0" smtClean="0"/>
            </a:br>
            <a:r>
              <a:rPr lang="en-US" sz="3200" dirty="0" smtClean="0"/>
              <a:t>How Authoring Tools Can Leverage Activity Traces to Help Users, Developers &amp; Researchers</a:t>
            </a:r>
            <a:endParaRPr lang="en-US" sz="3200" dirty="0"/>
          </a:p>
        </p:txBody>
      </p:sp>
      <p:sp>
        <p:nvSpPr>
          <p:cNvPr id="3" name="Subtitle 2"/>
          <p:cNvSpPr>
            <a:spLocks noGrp="1"/>
          </p:cNvSpPr>
          <p:nvPr>
            <p:ph type="subTitle" idx="1"/>
          </p:nvPr>
        </p:nvSpPr>
        <p:spPr>
          <a:xfrm>
            <a:off x="1600200" y="5257800"/>
            <a:ext cx="6400800" cy="1752600"/>
          </a:xfrm>
        </p:spPr>
        <p:txBody>
          <a:bodyPr>
            <a:normAutofit/>
          </a:bodyPr>
          <a:lstStyle/>
          <a:p>
            <a:pPr algn="r"/>
            <a:r>
              <a:rPr lang="en-US" sz="2000" dirty="0" smtClean="0"/>
              <a:t>Bjoern Hartmann</a:t>
            </a:r>
            <a:br>
              <a:rPr lang="en-US" sz="2000" dirty="0" smtClean="0"/>
            </a:br>
            <a:r>
              <a:rPr lang="en-US" sz="2000" dirty="0" smtClean="0"/>
              <a:t>Stanford HCI Lunch</a:t>
            </a:r>
            <a:br>
              <a:rPr lang="en-US" sz="2000" dirty="0" smtClean="0"/>
            </a:br>
            <a:r>
              <a:rPr lang="en-US" sz="2000" dirty="0" smtClean="0"/>
              <a:t>8/19/2009</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Terry et al., </a:t>
            </a:r>
            <a:r>
              <a:rPr lang="en-US" dirty="0" err="1" smtClean="0"/>
              <a:t>InGimp</a:t>
            </a:r>
            <a:r>
              <a:rPr lang="en-US" dirty="0" smtClean="0"/>
              <a:t> (CHI 2008)</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8021" y="1524000"/>
            <a:ext cx="3662979" cy="4895850"/>
          </a:xfrm>
          <a:prstGeom prst="rect">
            <a:avLst/>
          </a:prstGeom>
        </p:spPr>
      </p:pic>
      <p:pic>
        <p:nvPicPr>
          <p:cNvPr id="5" name="Picture 4"/>
          <p:cNvPicPr>
            <a:picLocks noChangeAspect="1"/>
          </p:cNvPicPr>
          <p:nvPr/>
        </p:nvPicPr>
        <p:blipFill>
          <a:blip r:embed="rId3"/>
          <a:stretch>
            <a:fillRect/>
          </a:stretch>
        </p:blipFill>
        <p:spPr>
          <a:xfrm>
            <a:off x="4648200" y="2133600"/>
            <a:ext cx="3913939" cy="3733800"/>
          </a:xfrm>
          <a:prstGeom prst="rect">
            <a:avLst/>
          </a:prstGeom>
        </p:spPr>
      </p:pic>
      <p:sp>
        <p:nvSpPr>
          <p:cNvPr id="6" name="TextBox 5"/>
          <p:cNvSpPr txBox="1"/>
          <p:nvPr/>
        </p:nvSpPr>
        <p:spPr>
          <a:xfrm>
            <a:off x="3292963" y="6235184"/>
            <a:ext cx="5393837" cy="369332"/>
          </a:xfrm>
          <a:prstGeom prst="rect">
            <a:avLst/>
          </a:prstGeom>
          <a:noFill/>
        </p:spPr>
        <p:txBody>
          <a:bodyPr wrap="none" rtlCol="0">
            <a:spAutoFit/>
          </a:bodyPr>
          <a:lstStyle/>
          <a:p>
            <a:r>
              <a:rPr lang="en-US" dirty="0" smtClean="0"/>
              <a:t>http://</a:t>
            </a:r>
            <a:r>
              <a:rPr lang="en-US" dirty="0" err="1" smtClean="0"/>
              <a:t>www.ingimp.org/statsjam/index.php/Main_Page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a:t>
            </a:r>
            <a:r>
              <a:rPr lang="en-US" dirty="0" err="1" smtClean="0"/>
              <a:t>InGimp</a:t>
            </a:r>
            <a:endParaRPr lang="en-US" dirty="0"/>
          </a:p>
        </p:txBody>
      </p:sp>
      <p:sp>
        <p:nvSpPr>
          <p:cNvPr id="3" name="Content Placeholder 2"/>
          <p:cNvSpPr>
            <a:spLocks noGrp="1"/>
          </p:cNvSpPr>
          <p:nvPr>
            <p:ph idx="1"/>
          </p:nvPr>
        </p:nvSpPr>
        <p:spPr/>
        <p:txBody>
          <a:bodyPr/>
          <a:lstStyle/>
          <a:p>
            <a:r>
              <a:rPr lang="en-US" b="1" dirty="0" smtClean="0"/>
              <a:t>Record</a:t>
            </a:r>
            <a:r>
              <a:rPr lang="en-US" dirty="0" smtClean="0"/>
              <a:t>: application state / command use</a:t>
            </a:r>
          </a:p>
          <a:p>
            <a:r>
              <a:rPr lang="en-US" b="1" dirty="0" smtClean="0"/>
              <a:t>Extract</a:t>
            </a:r>
            <a:r>
              <a:rPr lang="en-US" dirty="0" smtClean="0"/>
              <a:t>: </a:t>
            </a:r>
          </a:p>
          <a:p>
            <a:r>
              <a:rPr lang="en-US" b="1" dirty="0" smtClean="0"/>
              <a:t>Aggregate:</a:t>
            </a:r>
            <a:r>
              <a:rPr lang="en-US" dirty="0" smtClean="0"/>
              <a:t> send usage sessions to remote db</a:t>
            </a:r>
          </a:p>
          <a:p>
            <a:r>
              <a:rPr lang="en-US" b="1" dirty="0" smtClean="0"/>
              <a:t>Present:</a:t>
            </a:r>
            <a:r>
              <a:rPr lang="en-US" dirty="0" smtClean="0"/>
              <a:t> usage statistics</a:t>
            </a:r>
          </a:p>
          <a:p>
            <a:endParaRPr lang="en-US" dirty="0" smtClean="0"/>
          </a:p>
          <a:p>
            <a:r>
              <a:rPr lang="en-US" b="1" dirty="0" smtClean="0"/>
              <a:t>Benefit:</a:t>
            </a:r>
            <a:r>
              <a:rPr lang="en-US" dirty="0" smtClean="0"/>
              <a:t> understand aggregate user profiles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Own Experiment: </a:t>
            </a:r>
            <a:r>
              <a:rPr lang="en-US" sz="3600" dirty="0" err="1" smtClean="0"/>
              <a:t>Instrumenting</a:t>
            </a:r>
            <a:r>
              <a:rPr lang="en-US" sz="3600" dirty="0" smtClean="0"/>
              <a:t> Processing</a:t>
            </a:r>
            <a:endParaRPr lang="en-US" sz="3600" dirty="0"/>
          </a:p>
        </p:txBody>
      </p:sp>
      <p:sp>
        <p:nvSpPr>
          <p:cNvPr id="5" name="Content Placeholder 4"/>
          <p:cNvSpPr>
            <a:spLocks noGrp="1"/>
          </p:cNvSpPr>
          <p:nvPr>
            <p:ph idx="1"/>
          </p:nvPr>
        </p:nvSpPr>
        <p:spPr/>
        <p:txBody>
          <a:bodyPr>
            <a:normAutofit/>
          </a:bodyPr>
          <a:lstStyle/>
          <a:p>
            <a:r>
              <a:rPr lang="en-US" sz="2400" dirty="0" smtClean="0"/>
              <a:t>Use Distributed Version Control System to record a new revision every time the user compiles/runs program</a:t>
            </a:r>
            <a:endParaRPr lang="en-US" sz="2400" dirty="0"/>
          </a:p>
        </p:txBody>
      </p:sp>
      <p:pic>
        <p:nvPicPr>
          <p:cNvPr id="7" name="Picture 6"/>
          <p:cNvPicPr>
            <a:picLocks noChangeAspect="1"/>
          </p:cNvPicPr>
          <p:nvPr/>
        </p:nvPicPr>
        <p:blipFill>
          <a:blip r:embed="rId2"/>
          <a:stretch>
            <a:fillRect/>
          </a:stretch>
        </p:blipFill>
        <p:spPr>
          <a:xfrm>
            <a:off x="304800" y="3048000"/>
            <a:ext cx="4339298" cy="3505200"/>
          </a:xfrm>
          <a:prstGeom prst="rect">
            <a:avLst/>
          </a:prstGeom>
        </p:spPr>
      </p:pic>
      <p:pic>
        <p:nvPicPr>
          <p:cNvPr id="8" name="Picture 7"/>
          <p:cNvPicPr>
            <a:picLocks noChangeAspect="1"/>
          </p:cNvPicPr>
          <p:nvPr/>
        </p:nvPicPr>
        <p:blipFill>
          <a:blip r:embed="rId3"/>
          <a:stretch>
            <a:fillRect/>
          </a:stretch>
        </p:blipFill>
        <p:spPr>
          <a:xfrm>
            <a:off x="4676064" y="3962400"/>
            <a:ext cx="4260943" cy="2616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Grabler</a:t>
            </a:r>
            <a:r>
              <a:rPr lang="en-US" dirty="0" smtClean="0"/>
              <a:t> et al., Photo Manipulation Tutorials (SIGGRAPH 09)</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28650" y="2228850"/>
            <a:ext cx="7886700" cy="2400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979546"/>
            <a:ext cx="8686800" cy="46539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PMT</a:t>
            </a:r>
            <a:endParaRPr lang="en-US" dirty="0"/>
          </a:p>
        </p:txBody>
      </p:sp>
      <p:sp>
        <p:nvSpPr>
          <p:cNvPr id="3" name="Content Placeholder 2"/>
          <p:cNvSpPr>
            <a:spLocks noGrp="1"/>
          </p:cNvSpPr>
          <p:nvPr>
            <p:ph idx="1"/>
          </p:nvPr>
        </p:nvSpPr>
        <p:spPr/>
        <p:txBody>
          <a:bodyPr/>
          <a:lstStyle/>
          <a:p>
            <a:r>
              <a:rPr lang="en-US" b="1" dirty="0" smtClean="0"/>
              <a:t>Record</a:t>
            </a:r>
            <a:r>
              <a:rPr lang="en-US" dirty="0" smtClean="0"/>
              <a:t>: application state / command use / screenshots</a:t>
            </a:r>
          </a:p>
          <a:p>
            <a:r>
              <a:rPr lang="en-US" b="1" dirty="0" smtClean="0"/>
              <a:t>Extract</a:t>
            </a:r>
            <a:r>
              <a:rPr lang="en-US" dirty="0" smtClean="0"/>
              <a:t>: high-level commands</a:t>
            </a:r>
          </a:p>
          <a:p>
            <a:r>
              <a:rPr lang="en-US" b="1" dirty="0" smtClean="0"/>
              <a:t>Aggregate:</a:t>
            </a:r>
            <a:r>
              <a:rPr lang="en-US" dirty="0" smtClean="0"/>
              <a:t> ---</a:t>
            </a:r>
          </a:p>
          <a:p>
            <a:r>
              <a:rPr lang="en-US" b="1" dirty="0" smtClean="0"/>
              <a:t>Present:</a:t>
            </a:r>
            <a:r>
              <a:rPr lang="en-US" dirty="0" smtClean="0"/>
              <a:t> graphical, annotated tutorial</a:t>
            </a:r>
          </a:p>
          <a:p>
            <a:endParaRPr lang="en-US" dirty="0" smtClean="0"/>
          </a:p>
          <a:p>
            <a:r>
              <a:rPr lang="en-US" b="1" dirty="0" smtClean="0"/>
              <a:t>Benefit:</a:t>
            </a:r>
            <a:r>
              <a:rPr lang="en-US" dirty="0" smtClean="0"/>
              <a:t> higher quality, lower cost tutorials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CommunityCommands</a:t>
            </a:r>
            <a:r>
              <a:rPr lang="en-US" sz="3600" dirty="0" smtClean="0"/>
              <a:t> (</a:t>
            </a:r>
            <a:r>
              <a:rPr lang="en-US" sz="3600" dirty="0" err="1" smtClean="0"/>
              <a:t>Matjeka</a:t>
            </a:r>
            <a:r>
              <a:rPr lang="en-US" sz="3600" dirty="0" smtClean="0"/>
              <a:t>, UIST09)</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505200" y="1828800"/>
            <a:ext cx="4572000" cy="2794000"/>
          </a:xfrm>
          <a:prstGeom prst="rect">
            <a:avLst/>
          </a:prstGeom>
        </p:spPr>
      </p:pic>
      <p:pic>
        <p:nvPicPr>
          <p:cNvPr id="5" name="Picture 4"/>
          <p:cNvPicPr>
            <a:picLocks noChangeAspect="1"/>
          </p:cNvPicPr>
          <p:nvPr/>
        </p:nvPicPr>
        <p:blipFill>
          <a:blip r:embed="rId4"/>
          <a:stretch>
            <a:fillRect/>
          </a:stretch>
        </p:blipFill>
        <p:spPr>
          <a:xfrm>
            <a:off x="616656" y="2362200"/>
            <a:ext cx="2659944" cy="20256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Improved documentation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Stylos</a:t>
            </a:r>
            <a:r>
              <a:rPr lang="en-US" dirty="0" smtClean="0"/>
              <a:t>, Jadeite (VL/HCC 2009)</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752600" y="2057400"/>
            <a:ext cx="5156200" cy="32116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838200"/>
            <a:ext cx="7731760" cy="83413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(Not New)</a:t>
            </a:r>
            <a:endParaRPr lang="en-US" dirty="0"/>
          </a:p>
        </p:txBody>
      </p:sp>
      <p:sp>
        <p:nvSpPr>
          <p:cNvPr id="3" name="Content Placeholder 2"/>
          <p:cNvSpPr>
            <a:spLocks noGrp="1"/>
          </p:cNvSpPr>
          <p:nvPr>
            <p:ph idx="1"/>
          </p:nvPr>
        </p:nvSpPr>
        <p:spPr/>
        <p:txBody>
          <a:bodyPr>
            <a:normAutofit fontScale="92500" lnSpcReduction="20000"/>
          </a:bodyPr>
          <a:lstStyle/>
          <a:p>
            <a:pPr>
              <a:buClr>
                <a:schemeClr val="bg1">
                  <a:lumMod val="75000"/>
                </a:schemeClr>
              </a:buClr>
            </a:pPr>
            <a:r>
              <a:rPr lang="en-US" b="1" dirty="0" smtClean="0"/>
              <a:t>Record </a:t>
            </a:r>
            <a:r>
              <a:rPr lang="en-US" dirty="0" smtClean="0"/>
              <a:t>what users are doing while using an authoring tool. </a:t>
            </a:r>
            <a:br>
              <a:rPr lang="en-US" dirty="0" smtClean="0"/>
            </a:br>
            <a:r>
              <a:rPr lang="en-US" dirty="0" smtClean="0">
                <a:solidFill>
                  <a:schemeClr val="bg1">
                    <a:lumMod val="50000"/>
                  </a:schemeClr>
                </a:solidFill>
              </a:rPr>
              <a:t>(At what level of detail? Privacy? Confidentiality?)</a:t>
            </a:r>
          </a:p>
          <a:p>
            <a:pPr>
              <a:buClr>
                <a:schemeClr val="bg1">
                  <a:lumMod val="75000"/>
                </a:schemeClr>
              </a:buClr>
            </a:pPr>
            <a:r>
              <a:rPr lang="en-US" b="1" dirty="0" smtClean="0"/>
              <a:t>Extract</a:t>
            </a:r>
            <a:r>
              <a:rPr lang="en-US" dirty="0" smtClean="0"/>
              <a:t> relevant patterns from these traces. </a:t>
            </a:r>
            <a:r>
              <a:rPr lang="en-US" dirty="0" smtClean="0">
                <a:solidFill>
                  <a:schemeClr val="bg1">
                    <a:lumMod val="50000"/>
                  </a:schemeClr>
                </a:solidFill>
              </a:rPr>
              <a:t>(What patterns? Automatically or with user involvement?)</a:t>
            </a:r>
          </a:p>
          <a:p>
            <a:pPr>
              <a:buClr>
                <a:schemeClr val="bg1">
                  <a:lumMod val="75000"/>
                </a:schemeClr>
              </a:buClr>
            </a:pPr>
            <a:r>
              <a:rPr lang="en-US" b="1" dirty="0" smtClean="0">
                <a:solidFill>
                  <a:srgbClr val="000000"/>
                </a:solidFill>
              </a:rPr>
              <a:t>Aggregate</a:t>
            </a:r>
            <a:r>
              <a:rPr lang="en-US" dirty="0" smtClean="0">
                <a:solidFill>
                  <a:srgbClr val="000000"/>
                </a:solidFill>
              </a:rPr>
              <a:t> data from many users. </a:t>
            </a:r>
            <a:br>
              <a:rPr lang="en-US" dirty="0" smtClean="0">
                <a:solidFill>
                  <a:srgbClr val="000000"/>
                </a:solidFill>
              </a:rPr>
            </a:br>
            <a:r>
              <a:rPr lang="en-US" dirty="0" smtClean="0">
                <a:solidFill>
                  <a:schemeClr val="bg1">
                    <a:lumMod val="50000"/>
                  </a:schemeClr>
                </a:solidFill>
              </a:rPr>
              <a:t>(How? What is the right group boundary?)</a:t>
            </a:r>
          </a:p>
          <a:p>
            <a:pPr>
              <a:buClr>
                <a:schemeClr val="bg1">
                  <a:lumMod val="75000"/>
                </a:schemeClr>
              </a:buClr>
            </a:pPr>
            <a:r>
              <a:rPr lang="en-US" b="1" dirty="0" smtClean="0">
                <a:solidFill>
                  <a:srgbClr val="000000"/>
                </a:solidFill>
              </a:rPr>
              <a:t>Present</a:t>
            </a:r>
            <a:r>
              <a:rPr lang="en-US" dirty="0" smtClean="0">
                <a:solidFill>
                  <a:srgbClr val="000000"/>
                </a:solidFill>
              </a:rPr>
              <a:t> useful data back to either the users, or the developers. </a:t>
            </a:r>
            <a:r>
              <a:rPr lang="en-US" dirty="0" smtClean="0">
                <a:solidFill>
                  <a:srgbClr val="7F7F7F"/>
                </a:solidFill>
              </a:rPr>
              <a:t>(What is useful? In what format? Feedback loop or canned answers?)</a:t>
            </a:r>
            <a:endParaRPr lang="en-US" dirty="0">
              <a:solidFill>
                <a:srgbClr val="7F7F7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838200"/>
            <a:ext cx="7731760" cy="83413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Algorithm</a:t>
            </a:r>
            <a:endParaRPr lang="en-US" dirty="0"/>
          </a:p>
        </p:txBody>
      </p:sp>
      <p:sp>
        <p:nvSpPr>
          <p:cNvPr id="3" name="Content Placeholder 2"/>
          <p:cNvSpPr>
            <a:spLocks noGrp="1"/>
          </p:cNvSpPr>
          <p:nvPr>
            <p:ph idx="1"/>
          </p:nvPr>
        </p:nvSpPr>
        <p:spPr/>
        <p:txBody>
          <a:bodyPr/>
          <a:lstStyle/>
          <a:p>
            <a:r>
              <a:rPr lang="en-US" dirty="0" smtClean="0"/>
              <a:t>For each file in source code corpus of Processing projects </a:t>
            </a:r>
            <a:r>
              <a:rPr lang="en-US" dirty="0" smtClean="0">
                <a:solidFill>
                  <a:srgbClr val="7F7F7F"/>
                </a:solidFill>
              </a:rPr>
              <a:t>(existing documentation, forum posts, web search), </a:t>
            </a:r>
            <a:r>
              <a:rPr lang="en-US" dirty="0" smtClean="0"/>
              <a:t>calculate # of function calls for all known API functions </a:t>
            </a:r>
            <a:r>
              <a:rPr lang="en-US" dirty="0" smtClean="0">
                <a:solidFill>
                  <a:srgbClr val="7F7F7F"/>
                </a:solidFill>
              </a:rPr>
              <a:t>(use hash table </a:t>
            </a:r>
            <a:r>
              <a:rPr lang="en-US" dirty="0" err="1" smtClean="0">
                <a:solidFill>
                  <a:srgbClr val="7F7F7F"/>
                </a:solidFill>
              </a:rPr>
              <a:t>fn_name</a:t>
            </a:r>
            <a:r>
              <a:rPr lang="en-US" dirty="0" smtClean="0">
                <a:solidFill>
                  <a:srgbClr val="7F7F7F"/>
                </a:solidFill>
              </a:rPr>
              <a:t>-&gt;count)</a:t>
            </a:r>
          </a:p>
          <a:p>
            <a:r>
              <a:rPr lang="en-US" dirty="0" smtClean="0"/>
              <a:t>Rescale font size on documentation page by relative frequency of occurrence in corpus</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debugging</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Cooperative Bug Isolation </a:t>
            </a:r>
            <a:r>
              <a:rPr lang="en-US" sz="4000" b="0" dirty="0" smtClean="0"/>
              <a:t>(</a:t>
            </a:r>
            <a:r>
              <a:rPr lang="en-US" sz="4000" b="0" dirty="0" err="1" smtClean="0"/>
              <a:t>Liblit</a:t>
            </a:r>
            <a:r>
              <a:rPr lang="en-US" sz="4000" b="0" dirty="0" smtClean="0"/>
              <a:t>, UCB)</a:t>
            </a:r>
            <a:endParaRPr lang="en-US" sz="4000" b="0" dirty="0"/>
          </a:p>
        </p:txBody>
      </p:sp>
      <p:sp>
        <p:nvSpPr>
          <p:cNvPr id="4" name="Slide Number Placeholder 3"/>
          <p:cNvSpPr>
            <a:spLocks noGrp="1"/>
          </p:cNvSpPr>
          <p:nvPr>
            <p:ph type="sldNum" sz="quarter" idx="12"/>
          </p:nvPr>
        </p:nvSpPr>
        <p:spPr>
          <a:prstGeom prst="rect">
            <a:avLst/>
          </a:prstGeom>
        </p:spPr>
        <p:txBody>
          <a:bodyPr/>
          <a:lstStyle/>
          <a:p>
            <a:fld id="{B3EFDD30-2D92-BE4F-850C-B7FCC548490E}" type="slidenum">
              <a:rPr lang="en-US" smtClean="0"/>
              <a:pPr/>
              <a:t>23</a:t>
            </a:fld>
            <a:endParaRPr lang="en-US"/>
          </a:p>
        </p:txBody>
      </p:sp>
      <p:pic>
        <p:nvPicPr>
          <p:cNvPr id="5" name="Picture 4"/>
          <p:cNvPicPr>
            <a:picLocks noChangeAspect="1"/>
          </p:cNvPicPr>
          <p:nvPr/>
        </p:nvPicPr>
        <p:blipFill>
          <a:blip r:embed="rId3"/>
          <a:stretch>
            <a:fillRect/>
          </a:stretch>
        </p:blipFill>
        <p:spPr>
          <a:xfrm>
            <a:off x="1557865" y="1524000"/>
            <a:ext cx="6034617" cy="4502153"/>
          </a:xfrm>
          <a:prstGeom prst="roundRect">
            <a:avLst>
              <a:gd name="adj" fmla="val 10273"/>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CBI</a:t>
            </a:r>
            <a:endParaRPr lang="en-US" dirty="0"/>
          </a:p>
        </p:txBody>
      </p:sp>
      <p:sp>
        <p:nvSpPr>
          <p:cNvPr id="3" name="Content Placeholder 2"/>
          <p:cNvSpPr>
            <a:spLocks noGrp="1"/>
          </p:cNvSpPr>
          <p:nvPr>
            <p:ph idx="1"/>
          </p:nvPr>
        </p:nvSpPr>
        <p:spPr/>
        <p:txBody>
          <a:bodyPr>
            <a:normAutofit fontScale="92500"/>
          </a:bodyPr>
          <a:lstStyle/>
          <a:p>
            <a:r>
              <a:rPr lang="en-US" b="1" dirty="0" smtClean="0"/>
              <a:t>Record</a:t>
            </a:r>
            <a:r>
              <a:rPr lang="en-US" dirty="0" smtClean="0"/>
              <a:t>: sparse sampling of application state</a:t>
            </a:r>
          </a:p>
          <a:p>
            <a:r>
              <a:rPr lang="en-US" b="1" dirty="0" smtClean="0"/>
              <a:t>Extract</a:t>
            </a:r>
            <a:r>
              <a:rPr lang="en-US" dirty="0" smtClean="0"/>
              <a:t>: ---</a:t>
            </a:r>
          </a:p>
          <a:p>
            <a:r>
              <a:rPr lang="en-US" b="1" dirty="0" smtClean="0"/>
              <a:t>Aggregate:</a:t>
            </a:r>
            <a:r>
              <a:rPr lang="en-US" dirty="0" smtClean="0"/>
              <a:t> establish correspondence between different reports</a:t>
            </a:r>
          </a:p>
          <a:p>
            <a:r>
              <a:rPr lang="en-US" b="1" dirty="0" smtClean="0"/>
              <a:t>Present:</a:t>
            </a:r>
            <a:r>
              <a:rPr lang="en-US" dirty="0" smtClean="0"/>
              <a:t> priority list of runtime bugs to developer</a:t>
            </a:r>
          </a:p>
          <a:p>
            <a:endParaRPr lang="en-US" dirty="0" smtClean="0"/>
          </a:p>
          <a:p>
            <a:r>
              <a:rPr lang="en-US" b="1" dirty="0" smtClean="0"/>
              <a:t>Benefit:</a:t>
            </a:r>
            <a:r>
              <a:rPr lang="en-US" dirty="0" smtClean="0"/>
              <a:t> understand real defects in released software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BugMem</a:t>
            </a:r>
            <a:r>
              <a:rPr lang="en-US" dirty="0" smtClean="0"/>
              <a:t> (Kim, UCSC)</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863600" y="2095500"/>
            <a:ext cx="7416800" cy="34671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a:t>
            </a:r>
            <a:r>
              <a:rPr lang="en-US" dirty="0" err="1" smtClean="0"/>
              <a:t>BugMem</a:t>
            </a:r>
            <a:endParaRPr lang="en-US" dirty="0"/>
          </a:p>
        </p:txBody>
      </p:sp>
      <p:sp>
        <p:nvSpPr>
          <p:cNvPr id="3" name="Content Placeholder 2"/>
          <p:cNvSpPr>
            <a:spLocks noGrp="1"/>
          </p:cNvSpPr>
          <p:nvPr>
            <p:ph idx="1"/>
          </p:nvPr>
        </p:nvSpPr>
        <p:spPr/>
        <p:txBody>
          <a:bodyPr>
            <a:normAutofit fontScale="92500"/>
          </a:bodyPr>
          <a:lstStyle/>
          <a:p>
            <a:r>
              <a:rPr lang="en-US" b="1" dirty="0" smtClean="0"/>
              <a:t>Record</a:t>
            </a:r>
            <a:r>
              <a:rPr lang="en-US" dirty="0" smtClean="0"/>
              <a:t>: --- (use existing source code repository)</a:t>
            </a:r>
          </a:p>
          <a:p>
            <a:r>
              <a:rPr lang="en-US" b="1" dirty="0" smtClean="0"/>
              <a:t>Extract</a:t>
            </a:r>
            <a:r>
              <a:rPr lang="en-US" dirty="0" smtClean="0"/>
              <a:t>: bug signature and fixes</a:t>
            </a:r>
          </a:p>
          <a:p>
            <a:r>
              <a:rPr lang="en-US" b="1" dirty="0" smtClean="0"/>
              <a:t>Aggregate:</a:t>
            </a:r>
            <a:r>
              <a:rPr lang="en-US" dirty="0" smtClean="0"/>
              <a:t> ?</a:t>
            </a:r>
          </a:p>
          <a:p>
            <a:r>
              <a:rPr lang="en-US" b="1" dirty="0" smtClean="0"/>
              <a:t>Present:</a:t>
            </a:r>
            <a:r>
              <a:rPr lang="en-US" dirty="0" smtClean="0"/>
              <a:t> list of bugs in repository that match fixes in same repository</a:t>
            </a:r>
          </a:p>
          <a:p>
            <a:endParaRPr lang="en-US" dirty="0" smtClean="0"/>
          </a:p>
          <a:p>
            <a:r>
              <a:rPr lang="en-US" b="1" dirty="0" smtClean="0"/>
              <a:t>Benefit:</a:t>
            </a:r>
            <a:r>
              <a:rPr lang="en-US" dirty="0" smtClean="0"/>
              <a:t> find bugs in existing code that your team has fixed in the past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DynaMine</a:t>
            </a:r>
            <a:r>
              <a:rPr lang="en-US" dirty="0" smtClean="0"/>
              <a:t> (</a:t>
            </a:r>
            <a:r>
              <a:rPr lang="en-US" dirty="0" err="1" smtClean="0"/>
              <a:t>Livshits</a:t>
            </a:r>
            <a:r>
              <a:rPr lang="en-US" dirty="0" smtClean="0"/>
              <a:t> @ Stanford)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 y="2895600"/>
            <a:ext cx="8763000" cy="18874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l’;l</a:t>
            </a:r>
            <a:endParaRPr lang="en-US" dirty="0"/>
          </a:p>
        </p:txBody>
      </p:sp>
      <p:pic>
        <p:nvPicPr>
          <p:cNvPr id="8" name="Content Placeholder 7" descr="helpmeout-arch-overview-02.png"/>
          <p:cNvPicPr>
            <a:picLocks noGrp="1" noChangeAspect="1"/>
          </p:cNvPicPr>
          <p:nvPr>
            <p:ph idx="1"/>
          </p:nvPr>
        </p:nvPicPr>
        <p:blipFill>
          <a:blip r:embed="rId2"/>
          <a:srcRect t="-10450" b="-10450"/>
          <a:stretch>
            <a:fillRect/>
          </a:stretch>
        </p:blipFill>
        <p:spPr/>
      </p:pic>
      <p:pic>
        <p:nvPicPr>
          <p:cNvPr id="7" name="Picture 6" descr="hmo-web-header-600.png"/>
          <p:cNvPicPr>
            <a:picLocks noChangeAspect="1"/>
          </p:cNvPicPr>
          <p:nvPr/>
        </p:nvPicPr>
        <p:blipFill>
          <a:blip r:embed="rId3"/>
          <a:stretch>
            <a:fillRect/>
          </a:stretch>
        </p:blipFill>
        <p:spPr>
          <a:xfrm>
            <a:off x="2057400" y="424498"/>
            <a:ext cx="5181600" cy="9931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elpmeout-ide-fsm-02.png"/>
          <p:cNvPicPr>
            <a:picLocks noGrp="1" noChangeAspect="1"/>
          </p:cNvPicPr>
          <p:nvPr>
            <p:ph idx="1"/>
          </p:nvPr>
        </p:nvPicPr>
        <p:blipFill>
          <a:blip r:embed="rId2"/>
          <a:srcRect t="-30252" b="-30252"/>
          <a:stretch>
            <a:fillRect/>
          </a:stretch>
        </p:blipFill>
        <p:spPr/>
      </p:pic>
      <p:pic>
        <p:nvPicPr>
          <p:cNvPr id="4" name="Picture 3" descr="hmo-web-header-600.png"/>
          <p:cNvPicPr>
            <a:picLocks noChangeAspect="1"/>
          </p:cNvPicPr>
          <p:nvPr/>
        </p:nvPicPr>
        <p:blipFill>
          <a:blip r:embed="rId3"/>
          <a:stretch>
            <a:fillRect/>
          </a:stretch>
        </p:blipFill>
        <p:spPr>
          <a:xfrm>
            <a:off x="2057400" y="424498"/>
            <a:ext cx="5181600" cy="9931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600" y="152400"/>
            <a:ext cx="5133149" cy="662945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ggestion4.png"/>
          <p:cNvPicPr>
            <a:picLocks noGrp="1" noChangeAspect="1"/>
          </p:cNvPicPr>
          <p:nvPr>
            <p:ph idx="1"/>
          </p:nvPr>
        </p:nvPicPr>
        <p:blipFill>
          <a:blip r:embed="rId2"/>
          <a:srcRect l="-29753" r="-29753"/>
          <a:stretch>
            <a:fillRect/>
          </a:stretch>
        </p:blipFill>
        <p:spPr>
          <a:xfrm>
            <a:off x="-609600" y="274638"/>
            <a:ext cx="11277812" cy="620236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a:t>
            </a:r>
            <a:r>
              <a:rPr lang="en-US" dirty="0" err="1" smtClean="0"/>
              <a:t>HelpMeOut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Record</a:t>
            </a:r>
            <a:r>
              <a:rPr lang="en-US" dirty="0" smtClean="0"/>
              <a:t>: source code at every compilation step</a:t>
            </a:r>
          </a:p>
          <a:p>
            <a:r>
              <a:rPr lang="en-US" b="1" dirty="0" smtClean="0"/>
              <a:t>Extract</a:t>
            </a:r>
            <a:r>
              <a:rPr lang="en-US" dirty="0" smtClean="0"/>
              <a:t>: error messages and code </a:t>
            </a:r>
            <a:r>
              <a:rPr lang="en-US" dirty="0" err="1" smtClean="0"/>
              <a:t>diffs</a:t>
            </a:r>
            <a:endParaRPr lang="en-US" dirty="0" smtClean="0"/>
          </a:p>
          <a:p>
            <a:r>
              <a:rPr lang="en-US" b="1" dirty="0" smtClean="0"/>
              <a:t>Aggregate:</a:t>
            </a:r>
            <a:r>
              <a:rPr lang="en-US" dirty="0" smtClean="0"/>
              <a:t> collect fixes from many users in db; explanations from experts</a:t>
            </a:r>
          </a:p>
          <a:p>
            <a:r>
              <a:rPr lang="en-US" b="1" dirty="0" smtClean="0"/>
              <a:t>Present:</a:t>
            </a:r>
            <a:r>
              <a:rPr lang="en-US" dirty="0" smtClean="0"/>
              <a:t> list of fixes in db that match user’s error and code context; explanations when available</a:t>
            </a:r>
          </a:p>
          <a:p>
            <a:endParaRPr lang="en-US" dirty="0" smtClean="0"/>
          </a:p>
          <a:p>
            <a:r>
              <a:rPr lang="en-US" b="1" dirty="0" smtClean="0"/>
              <a:t>Benefit:</a:t>
            </a:r>
            <a:r>
              <a:rPr lang="en-US" dirty="0" smtClean="0"/>
              <a:t> find fixes that others have used to correct similar problems in the past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Design Space for Finding Answers to Questions from Online Data</a:t>
            </a:r>
            <a:endParaRPr lang="en-US" dirty="0"/>
          </a:p>
        </p:txBody>
      </p:sp>
      <p:sp>
        <p:nvSpPr>
          <p:cNvPr id="5" name="TextBox 4"/>
          <p:cNvSpPr txBox="1"/>
          <p:nvPr/>
        </p:nvSpPr>
        <p:spPr>
          <a:xfrm>
            <a:off x="457200" y="2057400"/>
            <a:ext cx="2005677" cy="646331"/>
          </a:xfrm>
          <a:prstGeom prst="rect">
            <a:avLst/>
          </a:prstGeom>
          <a:noFill/>
        </p:spPr>
        <p:txBody>
          <a:bodyPr wrap="none" rtlCol="0">
            <a:spAutoFit/>
          </a:bodyPr>
          <a:lstStyle/>
          <a:p>
            <a:r>
              <a:rPr lang="en-US" dirty="0" smtClean="0"/>
              <a:t>How many answers</a:t>
            </a:r>
            <a:br>
              <a:rPr lang="en-US" dirty="0" smtClean="0"/>
            </a:br>
            <a:r>
              <a:rPr lang="en-US" dirty="0" smtClean="0"/>
              <a:t>are needed?</a:t>
            </a:r>
            <a:endParaRPr lang="en-US" dirty="0"/>
          </a:p>
        </p:txBody>
      </p:sp>
      <p:sp>
        <p:nvSpPr>
          <p:cNvPr id="6" name="TextBox 5"/>
          <p:cNvSpPr txBox="1"/>
          <p:nvPr/>
        </p:nvSpPr>
        <p:spPr>
          <a:xfrm>
            <a:off x="457200" y="4114800"/>
            <a:ext cx="1920305" cy="646331"/>
          </a:xfrm>
          <a:prstGeom prst="rect">
            <a:avLst/>
          </a:prstGeom>
          <a:noFill/>
        </p:spPr>
        <p:txBody>
          <a:bodyPr wrap="none" rtlCol="0">
            <a:spAutoFit/>
          </a:bodyPr>
          <a:lstStyle/>
          <a:p>
            <a:r>
              <a:rPr lang="en-US" dirty="0" smtClean="0"/>
              <a:t>When are answers</a:t>
            </a:r>
          </a:p>
          <a:p>
            <a:r>
              <a:rPr lang="en-US" dirty="0"/>
              <a:t>a</a:t>
            </a:r>
            <a:r>
              <a:rPr lang="en-US" dirty="0" smtClean="0"/>
              <a:t>vailable?</a:t>
            </a:r>
            <a:endParaRPr lang="en-US" dirty="0"/>
          </a:p>
        </p:txBody>
      </p:sp>
      <p:sp>
        <p:nvSpPr>
          <p:cNvPr id="7" name="TextBox 6"/>
          <p:cNvSpPr txBox="1"/>
          <p:nvPr/>
        </p:nvSpPr>
        <p:spPr>
          <a:xfrm>
            <a:off x="3273460" y="4151531"/>
            <a:ext cx="2009459"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Immediately</a:t>
            </a:r>
            <a:br>
              <a:rPr lang="en-US" dirty="0" smtClean="0"/>
            </a:br>
            <a:r>
              <a:rPr lang="en-US" dirty="0" smtClean="0"/>
              <a:t>(Already published)</a:t>
            </a:r>
            <a:endParaRPr lang="en-US" dirty="0"/>
          </a:p>
        </p:txBody>
      </p:sp>
      <p:sp>
        <p:nvSpPr>
          <p:cNvPr id="8" name="TextBox 7"/>
          <p:cNvSpPr txBox="1"/>
          <p:nvPr/>
        </p:nvSpPr>
        <p:spPr>
          <a:xfrm>
            <a:off x="5434844" y="4151531"/>
            <a:ext cx="1039016"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Near </a:t>
            </a:r>
            <a:br>
              <a:rPr lang="en-US" dirty="0" smtClean="0"/>
            </a:br>
            <a:r>
              <a:rPr lang="en-US" dirty="0" smtClean="0"/>
              <a:t>real-time</a:t>
            </a:r>
            <a:endParaRPr lang="en-US" dirty="0"/>
          </a:p>
        </p:txBody>
      </p:sp>
      <p:sp>
        <p:nvSpPr>
          <p:cNvPr id="9" name="TextBox 8"/>
          <p:cNvSpPr txBox="1"/>
          <p:nvPr/>
        </p:nvSpPr>
        <p:spPr>
          <a:xfrm>
            <a:off x="6637460" y="4151531"/>
            <a:ext cx="903200"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With </a:t>
            </a:r>
            <a:br>
              <a:rPr lang="en-US" dirty="0" smtClean="0"/>
            </a:br>
            <a:r>
              <a:rPr lang="en-US" dirty="0" smtClean="0"/>
              <a:t>Latency</a:t>
            </a:r>
            <a:endParaRPr lang="en-US" dirty="0"/>
          </a:p>
        </p:txBody>
      </p:sp>
      <p:sp>
        <p:nvSpPr>
          <p:cNvPr id="10" name="TextBox 9"/>
          <p:cNvSpPr txBox="1"/>
          <p:nvPr/>
        </p:nvSpPr>
        <p:spPr>
          <a:xfrm>
            <a:off x="3273460" y="2221468"/>
            <a:ext cx="301660" cy="369332"/>
          </a:xfrm>
          <a:prstGeom prst="rect">
            <a:avLst/>
          </a:prstGeom>
          <a:noFill/>
        </p:spPr>
        <p:txBody>
          <a:bodyPr wrap="none" rtlCol="0">
            <a:spAutoFit/>
          </a:bodyPr>
          <a:lstStyle/>
          <a:p>
            <a:r>
              <a:rPr lang="en-US" dirty="0" smtClean="0"/>
              <a:t>1</a:t>
            </a:r>
            <a:endParaRPr lang="en-US" dirty="0"/>
          </a:p>
        </p:txBody>
      </p:sp>
      <p:sp>
        <p:nvSpPr>
          <p:cNvPr id="11" name="TextBox 10"/>
          <p:cNvSpPr txBox="1"/>
          <p:nvPr/>
        </p:nvSpPr>
        <p:spPr>
          <a:xfrm>
            <a:off x="4915346" y="2209800"/>
            <a:ext cx="418654" cy="369332"/>
          </a:xfrm>
          <a:prstGeom prst="rect">
            <a:avLst/>
          </a:prstGeom>
          <a:noFill/>
        </p:spPr>
        <p:txBody>
          <a:bodyPr wrap="none" rtlCol="0">
            <a:spAutoFit/>
          </a:bodyPr>
          <a:lstStyle/>
          <a:p>
            <a:r>
              <a:rPr lang="en-US" dirty="0" smtClean="0"/>
              <a:t>10</a:t>
            </a:r>
            <a:endParaRPr lang="en-US" dirty="0"/>
          </a:p>
        </p:txBody>
      </p:sp>
      <p:sp>
        <p:nvSpPr>
          <p:cNvPr id="12" name="TextBox 11"/>
          <p:cNvSpPr txBox="1"/>
          <p:nvPr/>
        </p:nvSpPr>
        <p:spPr>
          <a:xfrm>
            <a:off x="6477000" y="2209800"/>
            <a:ext cx="535648" cy="369332"/>
          </a:xfrm>
          <a:prstGeom prst="rect">
            <a:avLst/>
          </a:prstGeom>
          <a:noFill/>
        </p:spPr>
        <p:txBody>
          <a:bodyPr wrap="none" rtlCol="0">
            <a:spAutoFit/>
          </a:bodyPr>
          <a:lstStyle/>
          <a:p>
            <a:r>
              <a:rPr lang="en-US" dirty="0" smtClean="0"/>
              <a:t>100</a:t>
            </a:r>
            <a:endParaRPr lang="en-US" dirty="0"/>
          </a:p>
        </p:txBody>
      </p:sp>
      <p:cxnSp>
        <p:nvCxnSpPr>
          <p:cNvPr id="14" name="Straight Connector 13"/>
          <p:cNvCxnSpPr/>
          <p:nvPr/>
        </p:nvCxnSpPr>
        <p:spPr>
          <a:xfrm>
            <a:off x="3349660" y="2209800"/>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4916269"/>
            <a:ext cx="1571689" cy="646331"/>
          </a:xfrm>
          <a:prstGeom prst="rect">
            <a:avLst/>
          </a:prstGeom>
          <a:noFill/>
        </p:spPr>
        <p:txBody>
          <a:bodyPr wrap="none" rtlCol="0">
            <a:spAutoFit/>
          </a:bodyPr>
          <a:lstStyle/>
          <a:p>
            <a:r>
              <a:rPr lang="en-US" dirty="0" smtClean="0"/>
              <a:t>Who publishes</a:t>
            </a:r>
            <a:br>
              <a:rPr lang="en-US" dirty="0" smtClean="0"/>
            </a:br>
            <a:r>
              <a:rPr lang="en-US" dirty="0" smtClean="0"/>
              <a:t>answers?</a:t>
            </a:r>
          </a:p>
        </p:txBody>
      </p:sp>
      <p:sp>
        <p:nvSpPr>
          <p:cNvPr id="16" name="TextBox 15"/>
          <p:cNvSpPr txBox="1"/>
          <p:nvPr/>
        </p:nvSpPr>
        <p:spPr>
          <a:xfrm>
            <a:off x="3273460" y="5040868"/>
            <a:ext cx="107508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Authority</a:t>
            </a:r>
            <a:endParaRPr lang="en-US" dirty="0"/>
          </a:p>
        </p:txBody>
      </p:sp>
      <p:sp>
        <p:nvSpPr>
          <p:cNvPr id="17" name="TextBox 16"/>
          <p:cNvSpPr txBox="1"/>
          <p:nvPr/>
        </p:nvSpPr>
        <p:spPr>
          <a:xfrm>
            <a:off x="4847523" y="5040868"/>
            <a:ext cx="79127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Expert</a:t>
            </a:r>
            <a:endParaRPr lang="en-US" dirty="0"/>
          </a:p>
        </p:txBody>
      </p:sp>
      <p:sp>
        <p:nvSpPr>
          <p:cNvPr id="18" name="TextBox 17"/>
          <p:cNvSpPr txBox="1"/>
          <p:nvPr/>
        </p:nvSpPr>
        <p:spPr>
          <a:xfrm>
            <a:off x="6019800" y="5040868"/>
            <a:ext cx="60947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Peer</a:t>
            </a:r>
            <a:endParaRPr lang="en-US" dirty="0"/>
          </a:p>
        </p:txBody>
      </p:sp>
      <p:sp>
        <p:nvSpPr>
          <p:cNvPr id="19" name="TextBox 18"/>
          <p:cNvSpPr txBox="1"/>
          <p:nvPr/>
        </p:nvSpPr>
        <p:spPr>
          <a:xfrm>
            <a:off x="457200" y="3429000"/>
            <a:ext cx="1623536" cy="646331"/>
          </a:xfrm>
          <a:prstGeom prst="rect">
            <a:avLst/>
          </a:prstGeom>
          <a:noFill/>
        </p:spPr>
        <p:txBody>
          <a:bodyPr wrap="none" rtlCol="0">
            <a:spAutoFit/>
          </a:bodyPr>
          <a:lstStyle/>
          <a:p>
            <a:r>
              <a:rPr lang="en-US" dirty="0" smtClean="0"/>
              <a:t>What reporting </a:t>
            </a:r>
            <a:br>
              <a:rPr lang="en-US" dirty="0" smtClean="0"/>
            </a:br>
            <a:r>
              <a:rPr lang="en-US" dirty="0" smtClean="0"/>
              <a:t>format?</a:t>
            </a:r>
            <a:endParaRPr lang="en-US" dirty="0"/>
          </a:p>
        </p:txBody>
      </p:sp>
      <p:sp>
        <p:nvSpPr>
          <p:cNvPr id="20" name="TextBox 19"/>
          <p:cNvSpPr txBox="1"/>
          <p:nvPr/>
        </p:nvSpPr>
        <p:spPr>
          <a:xfrm>
            <a:off x="3273460" y="3541931"/>
            <a:ext cx="191951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Individual answers</a:t>
            </a:r>
            <a:endParaRPr lang="en-US" dirty="0"/>
          </a:p>
        </p:txBody>
      </p:sp>
      <p:sp>
        <p:nvSpPr>
          <p:cNvPr id="21" name="TextBox 20"/>
          <p:cNvSpPr txBox="1"/>
          <p:nvPr/>
        </p:nvSpPr>
        <p:spPr>
          <a:xfrm>
            <a:off x="5621144" y="3541931"/>
            <a:ext cx="159941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Aggregate data</a:t>
            </a:r>
            <a:endParaRPr lang="en-US" dirty="0"/>
          </a:p>
        </p:txBody>
      </p:sp>
      <p:sp>
        <p:nvSpPr>
          <p:cNvPr id="22" name="TextBox 21"/>
          <p:cNvSpPr txBox="1"/>
          <p:nvPr/>
        </p:nvSpPr>
        <p:spPr>
          <a:xfrm>
            <a:off x="457200" y="5562600"/>
            <a:ext cx="2480166" cy="646331"/>
          </a:xfrm>
          <a:prstGeom prst="rect">
            <a:avLst/>
          </a:prstGeom>
          <a:noFill/>
        </p:spPr>
        <p:txBody>
          <a:bodyPr wrap="none" rtlCol="0">
            <a:spAutoFit/>
          </a:bodyPr>
          <a:lstStyle/>
          <a:p>
            <a:r>
              <a:rPr lang="en-US" dirty="0" smtClean="0"/>
              <a:t>Can questioner</a:t>
            </a:r>
            <a:br>
              <a:rPr lang="en-US" dirty="0" smtClean="0"/>
            </a:br>
            <a:r>
              <a:rPr lang="en-US" dirty="0" smtClean="0"/>
              <a:t>seek clarification/detail?</a:t>
            </a:r>
          </a:p>
        </p:txBody>
      </p:sp>
      <p:sp>
        <p:nvSpPr>
          <p:cNvPr id="23" name="TextBox 22"/>
          <p:cNvSpPr txBox="1"/>
          <p:nvPr/>
        </p:nvSpPr>
        <p:spPr>
          <a:xfrm>
            <a:off x="457200" y="2667000"/>
            <a:ext cx="2282671" cy="646331"/>
          </a:xfrm>
          <a:prstGeom prst="rect">
            <a:avLst/>
          </a:prstGeom>
          <a:noFill/>
        </p:spPr>
        <p:txBody>
          <a:bodyPr wrap="none" rtlCol="0">
            <a:spAutoFit/>
          </a:bodyPr>
          <a:lstStyle/>
          <a:p>
            <a:r>
              <a:rPr lang="en-US" dirty="0" smtClean="0"/>
              <a:t>How many answers</a:t>
            </a:r>
            <a:br>
              <a:rPr lang="en-US" dirty="0" smtClean="0"/>
            </a:br>
            <a:r>
              <a:rPr lang="en-US" dirty="0" smtClean="0"/>
              <a:t>are shown / available?</a:t>
            </a:r>
            <a:endParaRPr lang="en-US" dirty="0"/>
          </a:p>
        </p:txBody>
      </p:sp>
      <p:sp>
        <p:nvSpPr>
          <p:cNvPr id="24" name="TextBox 23"/>
          <p:cNvSpPr txBox="1"/>
          <p:nvPr/>
        </p:nvSpPr>
        <p:spPr>
          <a:xfrm>
            <a:off x="3273460" y="2907268"/>
            <a:ext cx="301660" cy="369332"/>
          </a:xfrm>
          <a:prstGeom prst="rect">
            <a:avLst/>
          </a:prstGeom>
          <a:noFill/>
        </p:spPr>
        <p:txBody>
          <a:bodyPr wrap="none" rtlCol="0">
            <a:spAutoFit/>
          </a:bodyPr>
          <a:lstStyle/>
          <a:p>
            <a:r>
              <a:rPr lang="en-US" dirty="0" smtClean="0"/>
              <a:t>1</a:t>
            </a:r>
            <a:endParaRPr lang="en-US" dirty="0"/>
          </a:p>
        </p:txBody>
      </p:sp>
      <p:sp>
        <p:nvSpPr>
          <p:cNvPr id="25" name="TextBox 24"/>
          <p:cNvSpPr txBox="1"/>
          <p:nvPr/>
        </p:nvSpPr>
        <p:spPr>
          <a:xfrm>
            <a:off x="4915346" y="2895600"/>
            <a:ext cx="418654"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6477000" y="2895600"/>
            <a:ext cx="535648" cy="369332"/>
          </a:xfrm>
          <a:prstGeom prst="rect">
            <a:avLst/>
          </a:prstGeom>
          <a:noFill/>
        </p:spPr>
        <p:txBody>
          <a:bodyPr wrap="none" rtlCol="0">
            <a:spAutoFit/>
          </a:bodyPr>
          <a:lstStyle/>
          <a:p>
            <a:r>
              <a:rPr lang="en-US" dirty="0" smtClean="0"/>
              <a:t>100</a:t>
            </a:r>
            <a:endParaRPr lang="en-US" dirty="0"/>
          </a:p>
        </p:txBody>
      </p:sp>
      <p:cxnSp>
        <p:nvCxnSpPr>
          <p:cNvPr id="27" name="Straight Connector 26"/>
          <p:cNvCxnSpPr/>
          <p:nvPr/>
        </p:nvCxnSpPr>
        <p:spPr>
          <a:xfrm>
            <a:off x="3349660" y="2894012"/>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 y="6135469"/>
            <a:ext cx="2787943" cy="369332"/>
          </a:xfrm>
          <a:prstGeom prst="rect">
            <a:avLst/>
          </a:prstGeom>
          <a:noFill/>
        </p:spPr>
        <p:txBody>
          <a:bodyPr wrap="none" rtlCol="0">
            <a:spAutoFit/>
          </a:bodyPr>
          <a:lstStyle/>
          <a:p>
            <a:r>
              <a:rPr lang="en-US" dirty="0" smtClean="0"/>
              <a:t>How was answer authored?</a:t>
            </a:r>
          </a:p>
        </p:txBody>
      </p:sp>
      <p:sp>
        <p:nvSpPr>
          <p:cNvPr id="29" name="TextBox 28"/>
          <p:cNvSpPr txBox="1"/>
          <p:nvPr/>
        </p:nvSpPr>
        <p:spPr>
          <a:xfrm>
            <a:off x="3276600" y="6107668"/>
            <a:ext cx="100993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Explicitly</a:t>
            </a:r>
            <a:endParaRPr lang="en-US" dirty="0"/>
          </a:p>
        </p:txBody>
      </p:sp>
      <p:sp>
        <p:nvSpPr>
          <p:cNvPr id="30" name="TextBox 29"/>
          <p:cNvSpPr txBox="1"/>
          <p:nvPr/>
        </p:nvSpPr>
        <p:spPr>
          <a:xfrm>
            <a:off x="5943600" y="6096000"/>
            <a:ext cx="104387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Implicitly</a:t>
            </a:r>
            <a:endParaRPr lang="en-US" dirty="0"/>
          </a:p>
        </p:txBody>
      </p:sp>
      <p:sp>
        <p:nvSpPr>
          <p:cNvPr id="31" name="TextBox 30"/>
          <p:cNvSpPr txBox="1"/>
          <p:nvPr/>
        </p:nvSpPr>
        <p:spPr>
          <a:xfrm>
            <a:off x="3276600" y="5562600"/>
            <a:ext cx="48571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Yes</a:t>
            </a:r>
            <a:endParaRPr lang="en-US" dirty="0"/>
          </a:p>
        </p:txBody>
      </p:sp>
      <p:sp>
        <p:nvSpPr>
          <p:cNvPr id="32" name="TextBox 31"/>
          <p:cNvSpPr txBox="1"/>
          <p:nvPr/>
        </p:nvSpPr>
        <p:spPr>
          <a:xfrm>
            <a:off x="6296083" y="5562600"/>
            <a:ext cx="45539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No</a:t>
            </a:r>
            <a:endParaRPr lang="en-US" dirty="0"/>
          </a:p>
        </p:txBody>
      </p:sp>
      <p:sp>
        <p:nvSpPr>
          <p:cNvPr id="33" name="TextBox 32"/>
          <p:cNvSpPr txBox="1"/>
          <p:nvPr/>
        </p:nvSpPr>
        <p:spPr>
          <a:xfrm>
            <a:off x="6922978" y="5029200"/>
            <a:ext cx="100182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Anyone?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Rounded Rectangle 34"/>
          <p:cNvSpPr/>
          <p:nvPr/>
        </p:nvSpPr>
        <p:spPr>
          <a:xfrm>
            <a:off x="3349660" y="2907268"/>
            <a:ext cx="1984340" cy="36933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Rounded Rectangle 33"/>
          <p:cNvSpPr/>
          <p:nvPr/>
        </p:nvSpPr>
        <p:spPr>
          <a:xfrm>
            <a:off x="3349660" y="2209800"/>
            <a:ext cx="225460" cy="36933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HelpMeOut</a:t>
            </a:r>
            <a:endParaRPr lang="en-US" dirty="0"/>
          </a:p>
        </p:txBody>
      </p:sp>
      <p:sp>
        <p:nvSpPr>
          <p:cNvPr id="5" name="TextBox 4"/>
          <p:cNvSpPr txBox="1"/>
          <p:nvPr/>
        </p:nvSpPr>
        <p:spPr>
          <a:xfrm>
            <a:off x="457200" y="2057400"/>
            <a:ext cx="2005677" cy="646331"/>
          </a:xfrm>
          <a:prstGeom prst="rect">
            <a:avLst/>
          </a:prstGeom>
          <a:noFill/>
        </p:spPr>
        <p:txBody>
          <a:bodyPr wrap="none" rtlCol="0">
            <a:spAutoFit/>
          </a:bodyPr>
          <a:lstStyle/>
          <a:p>
            <a:r>
              <a:rPr lang="en-US" dirty="0" smtClean="0"/>
              <a:t>How many answers</a:t>
            </a:r>
            <a:br>
              <a:rPr lang="en-US" dirty="0" smtClean="0"/>
            </a:br>
            <a:r>
              <a:rPr lang="en-US" dirty="0" smtClean="0"/>
              <a:t>are needed?</a:t>
            </a:r>
            <a:endParaRPr lang="en-US" dirty="0"/>
          </a:p>
        </p:txBody>
      </p:sp>
      <p:sp>
        <p:nvSpPr>
          <p:cNvPr id="6" name="TextBox 5"/>
          <p:cNvSpPr txBox="1"/>
          <p:nvPr/>
        </p:nvSpPr>
        <p:spPr>
          <a:xfrm>
            <a:off x="457200" y="4114800"/>
            <a:ext cx="1920305" cy="646331"/>
          </a:xfrm>
          <a:prstGeom prst="rect">
            <a:avLst/>
          </a:prstGeom>
          <a:noFill/>
        </p:spPr>
        <p:txBody>
          <a:bodyPr wrap="none" rtlCol="0">
            <a:spAutoFit/>
          </a:bodyPr>
          <a:lstStyle/>
          <a:p>
            <a:r>
              <a:rPr lang="en-US" dirty="0" smtClean="0"/>
              <a:t>When are answers</a:t>
            </a:r>
          </a:p>
          <a:p>
            <a:r>
              <a:rPr lang="en-US" dirty="0"/>
              <a:t>a</a:t>
            </a:r>
            <a:r>
              <a:rPr lang="en-US" dirty="0" smtClean="0"/>
              <a:t>vailable?</a:t>
            </a:r>
            <a:endParaRPr lang="en-US" dirty="0"/>
          </a:p>
        </p:txBody>
      </p:sp>
      <p:sp>
        <p:nvSpPr>
          <p:cNvPr id="7" name="TextBox 6"/>
          <p:cNvSpPr txBox="1"/>
          <p:nvPr/>
        </p:nvSpPr>
        <p:spPr>
          <a:xfrm>
            <a:off x="3273460" y="4151531"/>
            <a:ext cx="2009459"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Immediately</a:t>
            </a:r>
            <a:br>
              <a:rPr lang="en-US" dirty="0" smtClean="0"/>
            </a:br>
            <a:r>
              <a:rPr lang="en-US" dirty="0" smtClean="0"/>
              <a:t>(Already published)</a:t>
            </a:r>
            <a:endParaRPr lang="en-US" dirty="0"/>
          </a:p>
        </p:txBody>
      </p:sp>
      <p:sp>
        <p:nvSpPr>
          <p:cNvPr id="8" name="TextBox 7"/>
          <p:cNvSpPr txBox="1"/>
          <p:nvPr/>
        </p:nvSpPr>
        <p:spPr>
          <a:xfrm>
            <a:off x="5434844" y="4151531"/>
            <a:ext cx="1039016"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Near </a:t>
            </a:r>
            <a:br>
              <a:rPr lang="en-US" dirty="0" smtClean="0"/>
            </a:br>
            <a:r>
              <a:rPr lang="en-US" dirty="0" smtClean="0"/>
              <a:t>real-time</a:t>
            </a:r>
            <a:endParaRPr lang="en-US" dirty="0"/>
          </a:p>
        </p:txBody>
      </p:sp>
      <p:sp>
        <p:nvSpPr>
          <p:cNvPr id="9" name="TextBox 8"/>
          <p:cNvSpPr txBox="1"/>
          <p:nvPr/>
        </p:nvSpPr>
        <p:spPr>
          <a:xfrm>
            <a:off x="6637460" y="4151531"/>
            <a:ext cx="903200"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With </a:t>
            </a:r>
            <a:br>
              <a:rPr lang="en-US" dirty="0" smtClean="0"/>
            </a:br>
            <a:r>
              <a:rPr lang="en-US" dirty="0" smtClean="0"/>
              <a:t>Latency</a:t>
            </a:r>
            <a:endParaRPr lang="en-US" dirty="0"/>
          </a:p>
        </p:txBody>
      </p:sp>
      <p:sp>
        <p:nvSpPr>
          <p:cNvPr id="10" name="TextBox 9"/>
          <p:cNvSpPr txBox="1"/>
          <p:nvPr/>
        </p:nvSpPr>
        <p:spPr>
          <a:xfrm>
            <a:off x="3273460" y="2221468"/>
            <a:ext cx="301660" cy="369332"/>
          </a:xfrm>
          <a:prstGeom prst="rect">
            <a:avLst/>
          </a:prstGeom>
          <a:noFill/>
        </p:spPr>
        <p:txBody>
          <a:bodyPr wrap="none" rtlCol="0">
            <a:spAutoFit/>
          </a:bodyPr>
          <a:lstStyle/>
          <a:p>
            <a:r>
              <a:rPr lang="en-US" dirty="0" smtClean="0"/>
              <a:t>1</a:t>
            </a:r>
            <a:endParaRPr lang="en-US" dirty="0"/>
          </a:p>
        </p:txBody>
      </p:sp>
      <p:sp>
        <p:nvSpPr>
          <p:cNvPr id="11" name="TextBox 10"/>
          <p:cNvSpPr txBox="1"/>
          <p:nvPr/>
        </p:nvSpPr>
        <p:spPr>
          <a:xfrm>
            <a:off x="4915346" y="2209800"/>
            <a:ext cx="418654" cy="369332"/>
          </a:xfrm>
          <a:prstGeom prst="rect">
            <a:avLst/>
          </a:prstGeom>
          <a:noFill/>
        </p:spPr>
        <p:txBody>
          <a:bodyPr wrap="none" rtlCol="0">
            <a:spAutoFit/>
          </a:bodyPr>
          <a:lstStyle/>
          <a:p>
            <a:r>
              <a:rPr lang="en-US" dirty="0" smtClean="0"/>
              <a:t>10</a:t>
            </a:r>
            <a:endParaRPr lang="en-US" dirty="0"/>
          </a:p>
        </p:txBody>
      </p:sp>
      <p:sp>
        <p:nvSpPr>
          <p:cNvPr id="12" name="TextBox 11"/>
          <p:cNvSpPr txBox="1"/>
          <p:nvPr/>
        </p:nvSpPr>
        <p:spPr>
          <a:xfrm>
            <a:off x="6477000" y="2209800"/>
            <a:ext cx="535648" cy="369332"/>
          </a:xfrm>
          <a:prstGeom prst="rect">
            <a:avLst/>
          </a:prstGeom>
          <a:noFill/>
        </p:spPr>
        <p:txBody>
          <a:bodyPr wrap="none" rtlCol="0">
            <a:spAutoFit/>
          </a:bodyPr>
          <a:lstStyle/>
          <a:p>
            <a:r>
              <a:rPr lang="en-US" dirty="0" smtClean="0"/>
              <a:t>100</a:t>
            </a:r>
            <a:endParaRPr lang="en-US" dirty="0"/>
          </a:p>
        </p:txBody>
      </p:sp>
      <p:cxnSp>
        <p:nvCxnSpPr>
          <p:cNvPr id="14" name="Straight Connector 13"/>
          <p:cNvCxnSpPr/>
          <p:nvPr/>
        </p:nvCxnSpPr>
        <p:spPr>
          <a:xfrm>
            <a:off x="3349660" y="2209800"/>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4916269"/>
            <a:ext cx="1571689" cy="646331"/>
          </a:xfrm>
          <a:prstGeom prst="rect">
            <a:avLst/>
          </a:prstGeom>
          <a:noFill/>
        </p:spPr>
        <p:txBody>
          <a:bodyPr wrap="none" rtlCol="0">
            <a:spAutoFit/>
          </a:bodyPr>
          <a:lstStyle/>
          <a:p>
            <a:r>
              <a:rPr lang="en-US" dirty="0" smtClean="0"/>
              <a:t>Who publishes</a:t>
            </a:r>
            <a:br>
              <a:rPr lang="en-US" dirty="0" smtClean="0"/>
            </a:br>
            <a:r>
              <a:rPr lang="en-US" dirty="0" smtClean="0"/>
              <a:t>answers?</a:t>
            </a:r>
          </a:p>
        </p:txBody>
      </p:sp>
      <p:sp>
        <p:nvSpPr>
          <p:cNvPr id="16" name="TextBox 15"/>
          <p:cNvSpPr txBox="1"/>
          <p:nvPr/>
        </p:nvSpPr>
        <p:spPr>
          <a:xfrm>
            <a:off x="3273460" y="5040868"/>
            <a:ext cx="107508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Authority</a:t>
            </a:r>
            <a:endParaRPr lang="en-US" dirty="0"/>
          </a:p>
        </p:txBody>
      </p:sp>
      <p:sp>
        <p:nvSpPr>
          <p:cNvPr id="17" name="TextBox 16"/>
          <p:cNvSpPr txBox="1"/>
          <p:nvPr/>
        </p:nvSpPr>
        <p:spPr>
          <a:xfrm>
            <a:off x="4847523" y="5040868"/>
            <a:ext cx="79127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Expert</a:t>
            </a:r>
            <a:endParaRPr lang="en-US" dirty="0"/>
          </a:p>
        </p:txBody>
      </p:sp>
      <p:sp>
        <p:nvSpPr>
          <p:cNvPr id="18" name="TextBox 17"/>
          <p:cNvSpPr txBox="1"/>
          <p:nvPr/>
        </p:nvSpPr>
        <p:spPr>
          <a:xfrm>
            <a:off x="6019800" y="5040868"/>
            <a:ext cx="60947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Peer</a:t>
            </a:r>
            <a:endParaRPr lang="en-US" dirty="0"/>
          </a:p>
        </p:txBody>
      </p:sp>
      <p:sp>
        <p:nvSpPr>
          <p:cNvPr id="19" name="TextBox 18"/>
          <p:cNvSpPr txBox="1"/>
          <p:nvPr/>
        </p:nvSpPr>
        <p:spPr>
          <a:xfrm>
            <a:off x="457200" y="3429000"/>
            <a:ext cx="1623536" cy="646331"/>
          </a:xfrm>
          <a:prstGeom prst="rect">
            <a:avLst/>
          </a:prstGeom>
          <a:noFill/>
        </p:spPr>
        <p:txBody>
          <a:bodyPr wrap="none" rtlCol="0">
            <a:spAutoFit/>
          </a:bodyPr>
          <a:lstStyle/>
          <a:p>
            <a:r>
              <a:rPr lang="en-US" dirty="0" smtClean="0"/>
              <a:t>What reporting </a:t>
            </a:r>
            <a:br>
              <a:rPr lang="en-US" dirty="0" smtClean="0"/>
            </a:br>
            <a:r>
              <a:rPr lang="en-US" dirty="0" smtClean="0"/>
              <a:t>format?</a:t>
            </a:r>
            <a:endParaRPr lang="en-US" dirty="0"/>
          </a:p>
        </p:txBody>
      </p:sp>
      <p:sp>
        <p:nvSpPr>
          <p:cNvPr id="20" name="TextBox 19"/>
          <p:cNvSpPr txBox="1"/>
          <p:nvPr/>
        </p:nvSpPr>
        <p:spPr>
          <a:xfrm>
            <a:off x="3273460" y="3541931"/>
            <a:ext cx="191951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Individual answers</a:t>
            </a:r>
            <a:endParaRPr lang="en-US" dirty="0"/>
          </a:p>
        </p:txBody>
      </p:sp>
      <p:sp>
        <p:nvSpPr>
          <p:cNvPr id="21" name="TextBox 20"/>
          <p:cNvSpPr txBox="1"/>
          <p:nvPr/>
        </p:nvSpPr>
        <p:spPr>
          <a:xfrm>
            <a:off x="5621144" y="3541931"/>
            <a:ext cx="159941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Aggregate data</a:t>
            </a:r>
            <a:endParaRPr lang="en-US" dirty="0"/>
          </a:p>
        </p:txBody>
      </p:sp>
      <p:sp>
        <p:nvSpPr>
          <p:cNvPr id="22" name="TextBox 21"/>
          <p:cNvSpPr txBox="1"/>
          <p:nvPr/>
        </p:nvSpPr>
        <p:spPr>
          <a:xfrm>
            <a:off x="457200" y="5562600"/>
            <a:ext cx="2480166" cy="646331"/>
          </a:xfrm>
          <a:prstGeom prst="rect">
            <a:avLst/>
          </a:prstGeom>
          <a:noFill/>
        </p:spPr>
        <p:txBody>
          <a:bodyPr wrap="none" rtlCol="0">
            <a:spAutoFit/>
          </a:bodyPr>
          <a:lstStyle/>
          <a:p>
            <a:r>
              <a:rPr lang="en-US" dirty="0" smtClean="0"/>
              <a:t>Can questioner</a:t>
            </a:r>
            <a:br>
              <a:rPr lang="en-US" dirty="0" smtClean="0"/>
            </a:br>
            <a:r>
              <a:rPr lang="en-US" dirty="0" smtClean="0"/>
              <a:t>seek clarification/detail?</a:t>
            </a:r>
          </a:p>
        </p:txBody>
      </p:sp>
      <p:sp>
        <p:nvSpPr>
          <p:cNvPr id="23" name="TextBox 22"/>
          <p:cNvSpPr txBox="1"/>
          <p:nvPr/>
        </p:nvSpPr>
        <p:spPr>
          <a:xfrm>
            <a:off x="457200" y="2667000"/>
            <a:ext cx="2282671" cy="646331"/>
          </a:xfrm>
          <a:prstGeom prst="rect">
            <a:avLst/>
          </a:prstGeom>
          <a:noFill/>
        </p:spPr>
        <p:txBody>
          <a:bodyPr wrap="none" rtlCol="0">
            <a:spAutoFit/>
          </a:bodyPr>
          <a:lstStyle/>
          <a:p>
            <a:r>
              <a:rPr lang="en-US" dirty="0" smtClean="0"/>
              <a:t>How many answers</a:t>
            </a:r>
            <a:br>
              <a:rPr lang="en-US" dirty="0" smtClean="0"/>
            </a:br>
            <a:r>
              <a:rPr lang="en-US" dirty="0" smtClean="0"/>
              <a:t>are shown / available?</a:t>
            </a:r>
            <a:endParaRPr lang="en-US" dirty="0"/>
          </a:p>
        </p:txBody>
      </p:sp>
      <p:sp>
        <p:nvSpPr>
          <p:cNvPr id="24" name="TextBox 23"/>
          <p:cNvSpPr txBox="1"/>
          <p:nvPr/>
        </p:nvSpPr>
        <p:spPr>
          <a:xfrm>
            <a:off x="3273460" y="2907268"/>
            <a:ext cx="301660" cy="369332"/>
          </a:xfrm>
          <a:prstGeom prst="rect">
            <a:avLst/>
          </a:prstGeom>
          <a:noFill/>
        </p:spPr>
        <p:txBody>
          <a:bodyPr wrap="none" rtlCol="0">
            <a:spAutoFit/>
          </a:bodyPr>
          <a:lstStyle/>
          <a:p>
            <a:r>
              <a:rPr lang="en-US" dirty="0" smtClean="0"/>
              <a:t>1</a:t>
            </a:r>
            <a:endParaRPr lang="en-US" dirty="0"/>
          </a:p>
        </p:txBody>
      </p:sp>
      <p:sp>
        <p:nvSpPr>
          <p:cNvPr id="25" name="TextBox 24"/>
          <p:cNvSpPr txBox="1"/>
          <p:nvPr/>
        </p:nvSpPr>
        <p:spPr>
          <a:xfrm>
            <a:off x="4915346" y="2895600"/>
            <a:ext cx="418654"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6477000" y="2895600"/>
            <a:ext cx="535648" cy="369332"/>
          </a:xfrm>
          <a:prstGeom prst="rect">
            <a:avLst/>
          </a:prstGeom>
          <a:noFill/>
        </p:spPr>
        <p:txBody>
          <a:bodyPr wrap="none" rtlCol="0">
            <a:spAutoFit/>
          </a:bodyPr>
          <a:lstStyle/>
          <a:p>
            <a:r>
              <a:rPr lang="en-US" dirty="0" smtClean="0"/>
              <a:t>100</a:t>
            </a:r>
            <a:endParaRPr lang="en-US" dirty="0"/>
          </a:p>
        </p:txBody>
      </p:sp>
      <p:cxnSp>
        <p:nvCxnSpPr>
          <p:cNvPr id="27" name="Straight Connector 26"/>
          <p:cNvCxnSpPr/>
          <p:nvPr/>
        </p:nvCxnSpPr>
        <p:spPr>
          <a:xfrm>
            <a:off x="3349660" y="2894012"/>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 y="6135469"/>
            <a:ext cx="2787943" cy="369332"/>
          </a:xfrm>
          <a:prstGeom prst="rect">
            <a:avLst/>
          </a:prstGeom>
          <a:noFill/>
        </p:spPr>
        <p:txBody>
          <a:bodyPr wrap="none" rtlCol="0">
            <a:spAutoFit/>
          </a:bodyPr>
          <a:lstStyle/>
          <a:p>
            <a:r>
              <a:rPr lang="en-US" dirty="0" smtClean="0"/>
              <a:t>How was answer authored?</a:t>
            </a:r>
          </a:p>
        </p:txBody>
      </p:sp>
      <p:sp>
        <p:nvSpPr>
          <p:cNvPr id="29" name="TextBox 28"/>
          <p:cNvSpPr txBox="1"/>
          <p:nvPr/>
        </p:nvSpPr>
        <p:spPr>
          <a:xfrm>
            <a:off x="3276600" y="6107668"/>
            <a:ext cx="100993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Explicitly</a:t>
            </a:r>
            <a:endParaRPr lang="en-US" dirty="0"/>
          </a:p>
        </p:txBody>
      </p:sp>
      <p:sp>
        <p:nvSpPr>
          <p:cNvPr id="30" name="TextBox 29"/>
          <p:cNvSpPr txBox="1"/>
          <p:nvPr/>
        </p:nvSpPr>
        <p:spPr>
          <a:xfrm>
            <a:off x="5943600" y="6096000"/>
            <a:ext cx="104387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Implicitly</a:t>
            </a:r>
            <a:endParaRPr lang="en-US" dirty="0"/>
          </a:p>
        </p:txBody>
      </p:sp>
      <p:sp>
        <p:nvSpPr>
          <p:cNvPr id="31" name="TextBox 30"/>
          <p:cNvSpPr txBox="1"/>
          <p:nvPr/>
        </p:nvSpPr>
        <p:spPr>
          <a:xfrm>
            <a:off x="3276600" y="5562600"/>
            <a:ext cx="48571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Yes</a:t>
            </a:r>
            <a:endParaRPr lang="en-US" dirty="0"/>
          </a:p>
        </p:txBody>
      </p:sp>
      <p:sp>
        <p:nvSpPr>
          <p:cNvPr id="32" name="TextBox 31"/>
          <p:cNvSpPr txBox="1"/>
          <p:nvPr/>
        </p:nvSpPr>
        <p:spPr>
          <a:xfrm>
            <a:off x="6296083" y="5562600"/>
            <a:ext cx="45539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No</a:t>
            </a:r>
            <a:endParaRPr lang="en-US" dirty="0"/>
          </a:p>
        </p:txBody>
      </p:sp>
      <p:sp>
        <p:nvSpPr>
          <p:cNvPr id="33" name="TextBox 32"/>
          <p:cNvSpPr txBox="1"/>
          <p:nvPr/>
        </p:nvSpPr>
        <p:spPr>
          <a:xfrm>
            <a:off x="6922978" y="5029200"/>
            <a:ext cx="100182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Anyone?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Rounded Rectangle 34"/>
          <p:cNvSpPr/>
          <p:nvPr/>
        </p:nvSpPr>
        <p:spPr>
          <a:xfrm>
            <a:off x="3349660" y="2907268"/>
            <a:ext cx="1984340" cy="36933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Rounded Rectangle 33"/>
          <p:cNvSpPr/>
          <p:nvPr/>
        </p:nvSpPr>
        <p:spPr>
          <a:xfrm>
            <a:off x="3349660" y="2209800"/>
            <a:ext cx="1146140" cy="36933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Stack Overflow</a:t>
            </a:r>
            <a:endParaRPr lang="en-US" dirty="0"/>
          </a:p>
        </p:txBody>
      </p:sp>
      <p:sp>
        <p:nvSpPr>
          <p:cNvPr id="5" name="TextBox 4"/>
          <p:cNvSpPr txBox="1"/>
          <p:nvPr/>
        </p:nvSpPr>
        <p:spPr>
          <a:xfrm>
            <a:off x="457200" y="2057400"/>
            <a:ext cx="2005677" cy="646331"/>
          </a:xfrm>
          <a:prstGeom prst="rect">
            <a:avLst/>
          </a:prstGeom>
          <a:noFill/>
        </p:spPr>
        <p:txBody>
          <a:bodyPr wrap="none" rtlCol="0">
            <a:spAutoFit/>
          </a:bodyPr>
          <a:lstStyle/>
          <a:p>
            <a:r>
              <a:rPr lang="en-US" dirty="0" smtClean="0"/>
              <a:t>How many answers</a:t>
            </a:r>
            <a:br>
              <a:rPr lang="en-US" dirty="0" smtClean="0"/>
            </a:br>
            <a:r>
              <a:rPr lang="en-US" dirty="0" smtClean="0"/>
              <a:t>are needed?</a:t>
            </a:r>
            <a:endParaRPr lang="en-US" dirty="0"/>
          </a:p>
        </p:txBody>
      </p:sp>
      <p:sp>
        <p:nvSpPr>
          <p:cNvPr id="6" name="TextBox 5"/>
          <p:cNvSpPr txBox="1"/>
          <p:nvPr/>
        </p:nvSpPr>
        <p:spPr>
          <a:xfrm>
            <a:off x="457200" y="4114800"/>
            <a:ext cx="1920305" cy="646331"/>
          </a:xfrm>
          <a:prstGeom prst="rect">
            <a:avLst/>
          </a:prstGeom>
          <a:noFill/>
        </p:spPr>
        <p:txBody>
          <a:bodyPr wrap="none" rtlCol="0">
            <a:spAutoFit/>
          </a:bodyPr>
          <a:lstStyle/>
          <a:p>
            <a:r>
              <a:rPr lang="en-US" dirty="0" smtClean="0"/>
              <a:t>When are answers</a:t>
            </a:r>
          </a:p>
          <a:p>
            <a:r>
              <a:rPr lang="en-US" dirty="0"/>
              <a:t>a</a:t>
            </a:r>
            <a:r>
              <a:rPr lang="en-US" dirty="0" smtClean="0"/>
              <a:t>vailable?</a:t>
            </a:r>
            <a:endParaRPr lang="en-US" dirty="0"/>
          </a:p>
        </p:txBody>
      </p:sp>
      <p:sp>
        <p:nvSpPr>
          <p:cNvPr id="7" name="TextBox 6"/>
          <p:cNvSpPr txBox="1"/>
          <p:nvPr/>
        </p:nvSpPr>
        <p:spPr>
          <a:xfrm>
            <a:off x="3273460" y="4151531"/>
            <a:ext cx="2009459"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Immediately</a:t>
            </a:r>
            <a:br>
              <a:rPr lang="en-US" dirty="0" smtClean="0"/>
            </a:br>
            <a:r>
              <a:rPr lang="en-US" dirty="0" smtClean="0"/>
              <a:t>(Already published)</a:t>
            </a:r>
            <a:endParaRPr lang="en-US" dirty="0"/>
          </a:p>
        </p:txBody>
      </p:sp>
      <p:sp>
        <p:nvSpPr>
          <p:cNvPr id="8" name="TextBox 7"/>
          <p:cNvSpPr txBox="1"/>
          <p:nvPr/>
        </p:nvSpPr>
        <p:spPr>
          <a:xfrm>
            <a:off x="5434844" y="4151531"/>
            <a:ext cx="1039016"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Near </a:t>
            </a:r>
            <a:br>
              <a:rPr lang="en-US" dirty="0" smtClean="0"/>
            </a:br>
            <a:r>
              <a:rPr lang="en-US" dirty="0" smtClean="0"/>
              <a:t>real-time</a:t>
            </a:r>
            <a:endParaRPr lang="en-US" dirty="0"/>
          </a:p>
        </p:txBody>
      </p:sp>
      <p:sp>
        <p:nvSpPr>
          <p:cNvPr id="9" name="TextBox 8"/>
          <p:cNvSpPr txBox="1"/>
          <p:nvPr/>
        </p:nvSpPr>
        <p:spPr>
          <a:xfrm>
            <a:off x="6637460" y="4151531"/>
            <a:ext cx="90320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With </a:t>
            </a:r>
            <a:br>
              <a:rPr lang="en-US" dirty="0" smtClean="0"/>
            </a:br>
            <a:r>
              <a:rPr lang="en-US" dirty="0" smtClean="0"/>
              <a:t>Latency</a:t>
            </a:r>
            <a:endParaRPr lang="en-US" dirty="0"/>
          </a:p>
        </p:txBody>
      </p:sp>
      <p:sp>
        <p:nvSpPr>
          <p:cNvPr id="10" name="TextBox 9"/>
          <p:cNvSpPr txBox="1"/>
          <p:nvPr/>
        </p:nvSpPr>
        <p:spPr>
          <a:xfrm>
            <a:off x="3273460" y="2221468"/>
            <a:ext cx="301660" cy="369332"/>
          </a:xfrm>
          <a:prstGeom prst="rect">
            <a:avLst/>
          </a:prstGeom>
          <a:noFill/>
        </p:spPr>
        <p:txBody>
          <a:bodyPr wrap="none" rtlCol="0">
            <a:spAutoFit/>
          </a:bodyPr>
          <a:lstStyle/>
          <a:p>
            <a:r>
              <a:rPr lang="en-US" dirty="0" smtClean="0"/>
              <a:t>1</a:t>
            </a:r>
            <a:endParaRPr lang="en-US" dirty="0"/>
          </a:p>
        </p:txBody>
      </p:sp>
      <p:sp>
        <p:nvSpPr>
          <p:cNvPr id="11" name="TextBox 10"/>
          <p:cNvSpPr txBox="1"/>
          <p:nvPr/>
        </p:nvSpPr>
        <p:spPr>
          <a:xfrm>
            <a:off x="4915346" y="2209800"/>
            <a:ext cx="418654" cy="369332"/>
          </a:xfrm>
          <a:prstGeom prst="rect">
            <a:avLst/>
          </a:prstGeom>
          <a:noFill/>
        </p:spPr>
        <p:txBody>
          <a:bodyPr wrap="none" rtlCol="0">
            <a:spAutoFit/>
          </a:bodyPr>
          <a:lstStyle/>
          <a:p>
            <a:r>
              <a:rPr lang="en-US" dirty="0" smtClean="0"/>
              <a:t>10</a:t>
            </a:r>
            <a:endParaRPr lang="en-US" dirty="0"/>
          </a:p>
        </p:txBody>
      </p:sp>
      <p:sp>
        <p:nvSpPr>
          <p:cNvPr id="12" name="TextBox 11"/>
          <p:cNvSpPr txBox="1"/>
          <p:nvPr/>
        </p:nvSpPr>
        <p:spPr>
          <a:xfrm>
            <a:off x="6477000" y="2209800"/>
            <a:ext cx="535648" cy="369332"/>
          </a:xfrm>
          <a:prstGeom prst="rect">
            <a:avLst/>
          </a:prstGeom>
          <a:noFill/>
        </p:spPr>
        <p:txBody>
          <a:bodyPr wrap="none" rtlCol="0">
            <a:spAutoFit/>
          </a:bodyPr>
          <a:lstStyle/>
          <a:p>
            <a:r>
              <a:rPr lang="en-US" dirty="0" smtClean="0"/>
              <a:t>100</a:t>
            </a:r>
            <a:endParaRPr lang="en-US" dirty="0"/>
          </a:p>
        </p:txBody>
      </p:sp>
      <p:cxnSp>
        <p:nvCxnSpPr>
          <p:cNvPr id="14" name="Straight Connector 13"/>
          <p:cNvCxnSpPr/>
          <p:nvPr/>
        </p:nvCxnSpPr>
        <p:spPr>
          <a:xfrm>
            <a:off x="3349660" y="2209800"/>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4916269"/>
            <a:ext cx="1571689" cy="646331"/>
          </a:xfrm>
          <a:prstGeom prst="rect">
            <a:avLst/>
          </a:prstGeom>
          <a:noFill/>
        </p:spPr>
        <p:txBody>
          <a:bodyPr wrap="none" rtlCol="0">
            <a:spAutoFit/>
          </a:bodyPr>
          <a:lstStyle/>
          <a:p>
            <a:r>
              <a:rPr lang="en-US" dirty="0" smtClean="0"/>
              <a:t>Who publishes</a:t>
            </a:r>
            <a:br>
              <a:rPr lang="en-US" dirty="0" smtClean="0"/>
            </a:br>
            <a:r>
              <a:rPr lang="en-US" dirty="0" smtClean="0"/>
              <a:t>answers?</a:t>
            </a:r>
          </a:p>
        </p:txBody>
      </p:sp>
      <p:sp>
        <p:nvSpPr>
          <p:cNvPr id="16" name="TextBox 15"/>
          <p:cNvSpPr txBox="1"/>
          <p:nvPr/>
        </p:nvSpPr>
        <p:spPr>
          <a:xfrm>
            <a:off x="3273460" y="5040868"/>
            <a:ext cx="107508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Authority</a:t>
            </a:r>
            <a:endParaRPr lang="en-US" dirty="0"/>
          </a:p>
        </p:txBody>
      </p:sp>
      <p:sp>
        <p:nvSpPr>
          <p:cNvPr id="17" name="TextBox 16"/>
          <p:cNvSpPr txBox="1"/>
          <p:nvPr/>
        </p:nvSpPr>
        <p:spPr>
          <a:xfrm>
            <a:off x="4847523" y="5040868"/>
            <a:ext cx="79127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Expert</a:t>
            </a:r>
            <a:endParaRPr lang="en-US" dirty="0"/>
          </a:p>
        </p:txBody>
      </p:sp>
      <p:sp>
        <p:nvSpPr>
          <p:cNvPr id="18" name="TextBox 17"/>
          <p:cNvSpPr txBox="1"/>
          <p:nvPr/>
        </p:nvSpPr>
        <p:spPr>
          <a:xfrm>
            <a:off x="6019800" y="5040868"/>
            <a:ext cx="60947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Peer</a:t>
            </a:r>
            <a:endParaRPr lang="en-US" dirty="0"/>
          </a:p>
        </p:txBody>
      </p:sp>
      <p:sp>
        <p:nvSpPr>
          <p:cNvPr id="19" name="TextBox 18"/>
          <p:cNvSpPr txBox="1"/>
          <p:nvPr/>
        </p:nvSpPr>
        <p:spPr>
          <a:xfrm>
            <a:off x="457200" y="3429000"/>
            <a:ext cx="1623536" cy="646331"/>
          </a:xfrm>
          <a:prstGeom prst="rect">
            <a:avLst/>
          </a:prstGeom>
          <a:noFill/>
        </p:spPr>
        <p:txBody>
          <a:bodyPr wrap="none" rtlCol="0">
            <a:spAutoFit/>
          </a:bodyPr>
          <a:lstStyle/>
          <a:p>
            <a:r>
              <a:rPr lang="en-US" dirty="0" smtClean="0"/>
              <a:t>What reporting </a:t>
            </a:r>
            <a:br>
              <a:rPr lang="en-US" dirty="0" smtClean="0"/>
            </a:br>
            <a:r>
              <a:rPr lang="en-US" dirty="0" smtClean="0"/>
              <a:t>format?</a:t>
            </a:r>
            <a:endParaRPr lang="en-US" dirty="0"/>
          </a:p>
        </p:txBody>
      </p:sp>
      <p:sp>
        <p:nvSpPr>
          <p:cNvPr id="20" name="TextBox 19"/>
          <p:cNvSpPr txBox="1"/>
          <p:nvPr/>
        </p:nvSpPr>
        <p:spPr>
          <a:xfrm>
            <a:off x="3273460" y="3541931"/>
            <a:ext cx="191951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Individual answers</a:t>
            </a:r>
            <a:endParaRPr lang="en-US" dirty="0"/>
          </a:p>
        </p:txBody>
      </p:sp>
      <p:sp>
        <p:nvSpPr>
          <p:cNvPr id="21" name="TextBox 20"/>
          <p:cNvSpPr txBox="1"/>
          <p:nvPr/>
        </p:nvSpPr>
        <p:spPr>
          <a:xfrm>
            <a:off x="5621144" y="3541931"/>
            <a:ext cx="159941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Aggregate data</a:t>
            </a:r>
            <a:endParaRPr lang="en-US" dirty="0"/>
          </a:p>
        </p:txBody>
      </p:sp>
      <p:sp>
        <p:nvSpPr>
          <p:cNvPr id="22" name="TextBox 21"/>
          <p:cNvSpPr txBox="1"/>
          <p:nvPr/>
        </p:nvSpPr>
        <p:spPr>
          <a:xfrm>
            <a:off x="457200" y="5562600"/>
            <a:ext cx="2480166" cy="646331"/>
          </a:xfrm>
          <a:prstGeom prst="rect">
            <a:avLst/>
          </a:prstGeom>
          <a:noFill/>
        </p:spPr>
        <p:txBody>
          <a:bodyPr wrap="none" rtlCol="0">
            <a:spAutoFit/>
          </a:bodyPr>
          <a:lstStyle/>
          <a:p>
            <a:r>
              <a:rPr lang="en-US" dirty="0" smtClean="0"/>
              <a:t>Can questioner</a:t>
            </a:r>
            <a:br>
              <a:rPr lang="en-US" dirty="0" smtClean="0"/>
            </a:br>
            <a:r>
              <a:rPr lang="en-US" dirty="0" smtClean="0"/>
              <a:t>seek clarification/detail?</a:t>
            </a:r>
          </a:p>
        </p:txBody>
      </p:sp>
      <p:sp>
        <p:nvSpPr>
          <p:cNvPr id="23" name="TextBox 22"/>
          <p:cNvSpPr txBox="1"/>
          <p:nvPr/>
        </p:nvSpPr>
        <p:spPr>
          <a:xfrm>
            <a:off x="457200" y="2667000"/>
            <a:ext cx="2282671" cy="646331"/>
          </a:xfrm>
          <a:prstGeom prst="rect">
            <a:avLst/>
          </a:prstGeom>
          <a:noFill/>
        </p:spPr>
        <p:txBody>
          <a:bodyPr wrap="none" rtlCol="0">
            <a:spAutoFit/>
          </a:bodyPr>
          <a:lstStyle/>
          <a:p>
            <a:r>
              <a:rPr lang="en-US" dirty="0" smtClean="0"/>
              <a:t>How many answers</a:t>
            </a:r>
            <a:br>
              <a:rPr lang="en-US" dirty="0" smtClean="0"/>
            </a:br>
            <a:r>
              <a:rPr lang="en-US" dirty="0" smtClean="0"/>
              <a:t>are shown / available?</a:t>
            </a:r>
            <a:endParaRPr lang="en-US" dirty="0"/>
          </a:p>
        </p:txBody>
      </p:sp>
      <p:sp>
        <p:nvSpPr>
          <p:cNvPr id="24" name="TextBox 23"/>
          <p:cNvSpPr txBox="1"/>
          <p:nvPr/>
        </p:nvSpPr>
        <p:spPr>
          <a:xfrm>
            <a:off x="3273460" y="2907268"/>
            <a:ext cx="301660" cy="369332"/>
          </a:xfrm>
          <a:prstGeom prst="rect">
            <a:avLst/>
          </a:prstGeom>
          <a:noFill/>
        </p:spPr>
        <p:txBody>
          <a:bodyPr wrap="none" rtlCol="0">
            <a:spAutoFit/>
          </a:bodyPr>
          <a:lstStyle/>
          <a:p>
            <a:r>
              <a:rPr lang="en-US" dirty="0" smtClean="0"/>
              <a:t>1</a:t>
            </a:r>
            <a:endParaRPr lang="en-US" dirty="0"/>
          </a:p>
        </p:txBody>
      </p:sp>
      <p:sp>
        <p:nvSpPr>
          <p:cNvPr id="25" name="TextBox 24"/>
          <p:cNvSpPr txBox="1"/>
          <p:nvPr/>
        </p:nvSpPr>
        <p:spPr>
          <a:xfrm>
            <a:off x="4915346" y="2895600"/>
            <a:ext cx="418654"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6477000" y="2895600"/>
            <a:ext cx="535648" cy="369332"/>
          </a:xfrm>
          <a:prstGeom prst="rect">
            <a:avLst/>
          </a:prstGeom>
          <a:noFill/>
        </p:spPr>
        <p:txBody>
          <a:bodyPr wrap="none" rtlCol="0">
            <a:spAutoFit/>
          </a:bodyPr>
          <a:lstStyle/>
          <a:p>
            <a:r>
              <a:rPr lang="en-US" dirty="0" smtClean="0"/>
              <a:t>100</a:t>
            </a:r>
            <a:endParaRPr lang="en-US" dirty="0"/>
          </a:p>
        </p:txBody>
      </p:sp>
      <p:cxnSp>
        <p:nvCxnSpPr>
          <p:cNvPr id="27" name="Straight Connector 26"/>
          <p:cNvCxnSpPr/>
          <p:nvPr/>
        </p:nvCxnSpPr>
        <p:spPr>
          <a:xfrm>
            <a:off x="3349660" y="2894012"/>
            <a:ext cx="434654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 y="6135469"/>
            <a:ext cx="2787943" cy="369332"/>
          </a:xfrm>
          <a:prstGeom prst="rect">
            <a:avLst/>
          </a:prstGeom>
          <a:noFill/>
        </p:spPr>
        <p:txBody>
          <a:bodyPr wrap="none" rtlCol="0">
            <a:spAutoFit/>
          </a:bodyPr>
          <a:lstStyle/>
          <a:p>
            <a:r>
              <a:rPr lang="en-US" dirty="0" smtClean="0"/>
              <a:t>How was answer authored?</a:t>
            </a:r>
          </a:p>
        </p:txBody>
      </p:sp>
      <p:sp>
        <p:nvSpPr>
          <p:cNvPr id="29" name="TextBox 28"/>
          <p:cNvSpPr txBox="1"/>
          <p:nvPr/>
        </p:nvSpPr>
        <p:spPr>
          <a:xfrm>
            <a:off x="3276600" y="6107668"/>
            <a:ext cx="100993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Explicitly</a:t>
            </a:r>
            <a:endParaRPr lang="en-US" dirty="0"/>
          </a:p>
        </p:txBody>
      </p:sp>
      <p:sp>
        <p:nvSpPr>
          <p:cNvPr id="30" name="TextBox 29"/>
          <p:cNvSpPr txBox="1"/>
          <p:nvPr/>
        </p:nvSpPr>
        <p:spPr>
          <a:xfrm>
            <a:off x="5943600" y="6096000"/>
            <a:ext cx="104387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Implicitly</a:t>
            </a:r>
            <a:endParaRPr lang="en-US" dirty="0"/>
          </a:p>
        </p:txBody>
      </p:sp>
      <p:sp>
        <p:nvSpPr>
          <p:cNvPr id="31" name="TextBox 30"/>
          <p:cNvSpPr txBox="1"/>
          <p:nvPr/>
        </p:nvSpPr>
        <p:spPr>
          <a:xfrm>
            <a:off x="3276600" y="5562600"/>
            <a:ext cx="48571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Yes</a:t>
            </a:r>
            <a:endParaRPr lang="en-US" dirty="0"/>
          </a:p>
        </p:txBody>
      </p:sp>
      <p:sp>
        <p:nvSpPr>
          <p:cNvPr id="32" name="TextBox 31"/>
          <p:cNvSpPr txBox="1"/>
          <p:nvPr/>
        </p:nvSpPr>
        <p:spPr>
          <a:xfrm>
            <a:off x="6296083" y="5562600"/>
            <a:ext cx="45539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No</a:t>
            </a:r>
            <a:endParaRPr lang="en-US" dirty="0"/>
          </a:p>
        </p:txBody>
      </p:sp>
      <p:sp>
        <p:nvSpPr>
          <p:cNvPr id="33" name="TextBox 32"/>
          <p:cNvSpPr txBox="1"/>
          <p:nvPr/>
        </p:nvSpPr>
        <p:spPr>
          <a:xfrm>
            <a:off x="6922978" y="5029200"/>
            <a:ext cx="100182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Anyone?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Non-Example: Scratch (MIT)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8382000" y="6400800"/>
            <a:ext cx="685800" cy="365125"/>
          </a:xfrm>
          <a:prstGeom prst="rect">
            <a:avLst/>
          </a:prstGeom>
        </p:spPr>
        <p:txBody>
          <a:bodyPr/>
          <a:lstStyle/>
          <a:p>
            <a:fld id="{B3EFDD30-2D92-BE4F-850C-B7FCC548490E}" type="slidenum">
              <a:rPr lang="en-US" smtClean="0"/>
              <a:pPr/>
              <a:t>35</a:t>
            </a:fld>
            <a:endParaRPr lang="en-US"/>
          </a:p>
        </p:txBody>
      </p:sp>
      <p:sp>
        <p:nvSpPr>
          <p:cNvPr id="5" name="TextBox 4"/>
          <p:cNvSpPr txBox="1"/>
          <p:nvPr/>
        </p:nvSpPr>
        <p:spPr bwMode="auto">
          <a:xfrm>
            <a:off x="372533" y="5137091"/>
            <a:ext cx="3960491" cy="307777"/>
          </a:xfrm>
          <a:prstGeom prst="rect">
            <a:avLst/>
          </a:prstGeom>
          <a:noFill/>
          <a:ln w="9525">
            <a:noFill/>
            <a:miter lim="800000"/>
            <a:headEnd/>
            <a:tailEnd/>
          </a:ln>
          <a:effectLst/>
        </p:spPr>
        <p:txBody>
          <a:bodyPr wrap="none" rtlCol="0">
            <a:spAutoFit/>
          </a:bodyPr>
          <a:lstStyle/>
          <a:p>
            <a:pPr eaLnBrk="0" hangingPunct="0">
              <a:spcBef>
                <a:spcPct val="50000"/>
              </a:spcBef>
            </a:pPr>
            <a:r>
              <a:rPr lang="en-US" sz="1400" b="0" dirty="0" smtClean="0"/>
              <a:t>Scratch authoring environment with “Share” button</a:t>
            </a:r>
          </a:p>
        </p:txBody>
      </p:sp>
      <p:pic>
        <p:nvPicPr>
          <p:cNvPr id="6" name="Picture 5"/>
          <p:cNvPicPr>
            <a:picLocks noChangeAspect="1"/>
          </p:cNvPicPr>
          <p:nvPr/>
        </p:nvPicPr>
        <p:blipFill>
          <a:blip r:embed="rId3"/>
          <a:srcRect b="28094"/>
          <a:stretch>
            <a:fillRect/>
          </a:stretch>
        </p:blipFill>
        <p:spPr>
          <a:xfrm>
            <a:off x="5055856" y="1452036"/>
            <a:ext cx="3801826" cy="4745566"/>
          </a:xfrm>
          <a:prstGeom prst="rect">
            <a:avLst/>
          </a:prstGeom>
        </p:spPr>
      </p:pic>
      <p:pic>
        <p:nvPicPr>
          <p:cNvPr id="7" name="Picture 6"/>
          <p:cNvPicPr>
            <a:picLocks noChangeAspect="1"/>
          </p:cNvPicPr>
          <p:nvPr/>
        </p:nvPicPr>
        <p:blipFill>
          <a:blip r:embed="rId4"/>
          <a:stretch>
            <a:fillRect/>
          </a:stretch>
        </p:blipFill>
        <p:spPr>
          <a:xfrm>
            <a:off x="389467" y="1970618"/>
            <a:ext cx="4431601" cy="3126316"/>
          </a:xfrm>
          <a:prstGeom prst="rect">
            <a:avLst/>
          </a:prstGeom>
        </p:spPr>
      </p:pic>
      <p:sp>
        <p:nvSpPr>
          <p:cNvPr id="8" name="TextBox 7"/>
          <p:cNvSpPr txBox="1"/>
          <p:nvPr/>
        </p:nvSpPr>
        <p:spPr bwMode="auto">
          <a:xfrm>
            <a:off x="5046133" y="6305491"/>
            <a:ext cx="2941831" cy="307777"/>
          </a:xfrm>
          <a:prstGeom prst="rect">
            <a:avLst/>
          </a:prstGeom>
          <a:noFill/>
          <a:ln w="9525">
            <a:noFill/>
            <a:miter lim="800000"/>
            <a:headEnd/>
            <a:tailEnd/>
          </a:ln>
          <a:effectLst/>
        </p:spPr>
        <p:txBody>
          <a:bodyPr wrap="none" rtlCol="0">
            <a:spAutoFit/>
          </a:bodyPr>
          <a:lstStyle/>
          <a:p>
            <a:pPr eaLnBrk="0" hangingPunct="0">
              <a:spcBef>
                <a:spcPct val="50000"/>
              </a:spcBef>
            </a:pPr>
            <a:r>
              <a:rPr lang="en-US" sz="1400" b="0" dirty="0" smtClean="0"/>
              <a:t>Scratch web site lists shared projects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0200" y="1524000"/>
            <a:ext cx="8483600" cy="4813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2388" y="838200"/>
            <a:ext cx="8360612" cy="4495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val 1"/>
          <p:cNvSpPr/>
          <p:nvPr/>
        </p:nvSpPr>
        <p:spPr>
          <a:xfrm>
            <a:off x="1066800" y="2438400"/>
            <a:ext cx="4038600" cy="4038600"/>
          </a:xfrm>
          <a:prstGeom prst="ellipse">
            <a:avLst/>
          </a:prstGeom>
          <a:gradFill flip="none" rotWithShape="1">
            <a:gsLst>
              <a:gs pos="0">
                <a:schemeClr val="accent2">
                  <a:tint val="100000"/>
                  <a:shade val="100000"/>
                  <a:satMod val="130000"/>
                  <a:alpha val="62000"/>
                </a:schemeClr>
              </a:gs>
              <a:gs pos="100000">
                <a:schemeClr val="accent2">
                  <a:tint val="50000"/>
                  <a:shade val="100000"/>
                  <a:satMod val="350000"/>
                  <a:alpha val="62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800" dirty="0" smtClean="0"/>
          </a:p>
          <a:p>
            <a:pPr algn="ctr"/>
            <a:endParaRPr lang="en-US" sz="2800" dirty="0" smtClean="0"/>
          </a:p>
          <a:p>
            <a:pPr algn="ctr"/>
            <a:r>
              <a:rPr lang="en-US" sz="2800" b="1" dirty="0" smtClean="0"/>
              <a:t>Algorithms:</a:t>
            </a:r>
          </a:p>
          <a:p>
            <a:pPr algn="ctr"/>
            <a:r>
              <a:rPr lang="en-US" sz="2800" dirty="0" smtClean="0"/>
              <a:t>Recommender systems,</a:t>
            </a:r>
          </a:p>
          <a:p>
            <a:pPr algn="ctr"/>
            <a:r>
              <a:rPr lang="en-US" sz="2800" dirty="0" smtClean="0"/>
              <a:t>Data </a:t>
            </a:r>
            <a:r>
              <a:rPr lang="en-US" sz="2800" dirty="0" smtClean="0"/>
              <a:t>mining, PL</a:t>
            </a:r>
            <a:endParaRPr lang="en-US" sz="2800" dirty="0" smtClean="0"/>
          </a:p>
        </p:txBody>
      </p:sp>
      <p:sp>
        <p:nvSpPr>
          <p:cNvPr id="3" name="Oval 2"/>
          <p:cNvSpPr/>
          <p:nvPr/>
        </p:nvSpPr>
        <p:spPr>
          <a:xfrm>
            <a:off x="4419600" y="2438400"/>
            <a:ext cx="4038600" cy="4038600"/>
          </a:xfrm>
          <a:prstGeom prst="ellipse">
            <a:avLst/>
          </a:prstGeom>
          <a:solidFill>
            <a:schemeClr val="accent3">
              <a:alpha val="43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dirty="0" smtClean="0"/>
          </a:p>
          <a:p>
            <a:pPr algn="ctr"/>
            <a:r>
              <a:rPr lang="en-US" sz="2800" b="1" dirty="0" smtClean="0"/>
              <a:t> Social Perspective:</a:t>
            </a:r>
          </a:p>
          <a:p>
            <a:pPr algn="ctr"/>
            <a:r>
              <a:rPr lang="en-US" sz="2800" dirty="0" smtClean="0"/>
              <a:t>Crowd sourcing,</a:t>
            </a:r>
          </a:p>
          <a:p>
            <a:pPr algn="ctr"/>
            <a:r>
              <a:rPr lang="en-US" sz="2800" dirty="0" smtClean="0"/>
              <a:t>User communities</a:t>
            </a:r>
            <a:endParaRPr lang="en-US" sz="2800" dirty="0"/>
          </a:p>
        </p:txBody>
      </p:sp>
      <p:sp>
        <p:nvSpPr>
          <p:cNvPr id="4" name="Oval 3"/>
          <p:cNvSpPr/>
          <p:nvPr/>
        </p:nvSpPr>
        <p:spPr>
          <a:xfrm>
            <a:off x="2743200" y="457200"/>
            <a:ext cx="3810000" cy="3810000"/>
          </a:xfrm>
          <a:prstGeom prst="ellipse">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Domain:</a:t>
            </a:r>
          </a:p>
          <a:p>
            <a:pPr algn="ctr"/>
            <a:r>
              <a:rPr lang="en-US" sz="2800" dirty="0" smtClean="0"/>
              <a:t>Authoring tools</a:t>
            </a:r>
          </a:p>
          <a:p>
            <a:pPr algn="ctr"/>
            <a:endParaRPr lang="en-US" sz="2800" dirty="0" smtClean="0"/>
          </a:p>
          <a:p>
            <a:pPr algn="ctr"/>
            <a:endParaRPr lang="en-US" sz="2800" dirty="0" smtClean="0"/>
          </a:p>
          <a:p>
            <a:pPr algn="ct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users:</a:t>
            </a:r>
          </a:p>
          <a:p>
            <a:pPr lvl="1"/>
            <a:r>
              <a:rPr lang="en-US" dirty="0" smtClean="0"/>
              <a:t>Gain expertise through tutorials </a:t>
            </a:r>
            <a:r>
              <a:rPr lang="en-US" dirty="0" smtClean="0">
                <a:solidFill>
                  <a:srgbClr val="7F7F7F"/>
                </a:solidFill>
              </a:rPr>
              <a:t>(</a:t>
            </a:r>
            <a:r>
              <a:rPr lang="en-US" dirty="0" err="1" smtClean="0">
                <a:solidFill>
                  <a:srgbClr val="7F7F7F"/>
                </a:solidFill>
              </a:rPr>
              <a:t>Grabler</a:t>
            </a:r>
            <a:r>
              <a:rPr lang="en-US" dirty="0" smtClean="0">
                <a:solidFill>
                  <a:srgbClr val="7F7F7F"/>
                </a:solidFill>
              </a:rPr>
              <a:t> SIGGRAPH09)</a:t>
            </a:r>
            <a:r>
              <a:rPr lang="en-US" dirty="0" smtClean="0"/>
              <a:t> &amp; tool suggestions </a:t>
            </a:r>
            <a:r>
              <a:rPr lang="en-US" dirty="0" smtClean="0">
                <a:solidFill>
                  <a:srgbClr val="7F7F7F"/>
                </a:solidFill>
              </a:rPr>
              <a:t>(</a:t>
            </a:r>
            <a:r>
              <a:rPr lang="en-US" dirty="0" err="1" smtClean="0">
                <a:solidFill>
                  <a:srgbClr val="7F7F7F"/>
                </a:solidFill>
              </a:rPr>
              <a:t>Matejka</a:t>
            </a:r>
            <a:r>
              <a:rPr lang="en-US" dirty="0" smtClean="0">
                <a:solidFill>
                  <a:srgbClr val="7F7F7F"/>
                </a:solidFill>
              </a:rPr>
              <a:t> UIST09)</a:t>
            </a:r>
          </a:p>
          <a:p>
            <a:pPr lvl="1"/>
            <a:r>
              <a:rPr lang="en-US" dirty="0" smtClean="0"/>
              <a:t>Understand expert practices </a:t>
            </a:r>
            <a:r>
              <a:rPr lang="en-US" dirty="0" smtClean="0">
                <a:solidFill>
                  <a:schemeClr val="bg1">
                    <a:lumMod val="50000"/>
                  </a:schemeClr>
                </a:solidFill>
              </a:rPr>
              <a:t>(2draw.net)</a:t>
            </a:r>
          </a:p>
          <a:p>
            <a:pPr lvl="1"/>
            <a:r>
              <a:rPr lang="en-US" dirty="0" smtClean="0"/>
              <a:t>Improved documentation </a:t>
            </a:r>
            <a:r>
              <a:rPr lang="en-US" dirty="0" smtClean="0">
                <a:solidFill>
                  <a:srgbClr val="7F7F7F"/>
                </a:solidFill>
              </a:rPr>
              <a:t>(</a:t>
            </a:r>
            <a:r>
              <a:rPr lang="en-US" dirty="0" err="1" smtClean="0">
                <a:solidFill>
                  <a:srgbClr val="7F7F7F"/>
                </a:solidFill>
              </a:rPr>
              <a:t>Stylos</a:t>
            </a:r>
            <a:r>
              <a:rPr lang="en-US" dirty="0" smtClean="0">
                <a:solidFill>
                  <a:srgbClr val="7F7F7F"/>
                </a:solidFill>
              </a:rPr>
              <a:t> VLHCC09)</a:t>
            </a:r>
          </a:p>
          <a:p>
            <a:pPr lvl="1"/>
            <a:r>
              <a:rPr lang="en-US" dirty="0" smtClean="0"/>
              <a:t>Help with debugging </a:t>
            </a:r>
            <a:br>
              <a:rPr lang="en-US" dirty="0" smtClean="0"/>
            </a:br>
            <a:r>
              <a:rPr lang="en-US" dirty="0" smtClean="0">
                <a:solidFill>
                  <a:srgbClr val="7F7F7F"/>
                </a:solidFill>
              </a:rPr>
              <a:t>(Kim, SIGSOFT06; </a:t>
            </a:r>
            <a:r>
              <a:rPr lang="en-US" dirty="0" err="1" smtClean="0">
                <a:solidFill>
                  <a:srgbClr val="7F7F7F"/>
                </a:solidFill>
              </a:rPr>
              <a:t>Livshits</a:t>
            </a:r>
            <a:r>
              <a:rPr lang="en-US" dirty="0" smtClean="0">
                <a:solidFill>
                  <a:srgbClr val="7F7F7F"/>
                </a:solidFill>
              </a:rPr>
              <a:t> SIGSOFT05)</a:t>
            </a:r>
            <a:endParaRPr lang="en-US" dirty="0" smtClean="0"/>
          </a:p>
          <a:p>
            <a:r>
              <a:rPr lang="en-US" dirty="0" smtClean="0"/>
              <a:t>For tool developers &amp; researchers:</a:t>
            </a:r>
          </a:p>
          <a:p>
            <a:pPr lvl="1"/>
            <a:r>
              <a:rPr lang="en-US" dirty="0" smtClean="0"/>
              <a:t>Understand user practices </a:t>
            </a:r>
            <a:r>
              <a:rPr lang="en-US" dirty="0" smtClean="0">
                <a:solidFill>
                  <a:srgbClr val="7F7F7F"/>
                </a:solidFill>
              </a:rPr>
              <a:t>(Terry CHI08)</a:t>
            </a:r>
          </a:p>
          <a:p>
            <a:pPr lvl="1"/>
            <a:r>
              <a:rPr lang="en-US" dirty="0" smtClean="0"/>
              <a:t>Understand program behavior in the wild </a:t>
            </a:r>
            <a:br>
              <a:rPr lang="en-US" dirty="0" smtClean="0"/>
            </a:br>
            <a:r>
              <a:rPr lang="en-US" dirty="0" smtClean="0">
                <a:solidFill>
                  <a:srgbClr val="7F7F7F"/>
                </a:solidFill>
              </a:rPr>
              <a:t>(</a:t>
            </a:r>
            <a:r>
              <a:rPr lang="en-US" dirty="0" err="1" smtClean="0">
                <a:solidFill>
                  <a:srgbClr val="7F7F7F"/>
                </a:solidFill>
              </a:rPr>
              <a:t>Liblit</a:t>
            </a:r>
            <a:r>
              <a:rPr lang="en-US" dirty="0" smtClean="0">
                <a:solidFill>
                  <a:srgbClr val="7F7F7F"/>
                </a:solidFill>
              </a:rPr>
              <a:t> PLDI05)</a:t>
            </a:r>
          </a:p>
          <a:p>
            <a:pPr lvl="1"/>
            <a:r>
              <a:rPr lang="en-US" dirty="0" smtClean="0"/>
              <a:t>Understand usability problems in the wild </a:t>
            </a:r>
            <a:r>
              <a:rPr lang="en-US" dirty="0" smtClean="0">
                <a:solidFill>
                  <a:schemeClr val="bg1">
                    <a:lumMod val="50000"/>
                  </a:schemeClr>
                </a:solidFill>
              </a:rPr>
              <a:t>(Hilbert 2000)</a:t>
            </a:r>
          </a:p>
          <a:p>
            <a:pPr lvl="1">
              <a:buNone/>
            </a:pPr>
            <a:endParaRPr lang="en-US" dirty="0" smtClean="0">
              <a:solidFill>
                <a:srgbClr val="7F7F7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Instrumenting</a:t>
            </a:r>
            <a:r>
              <a:rPr lang="en-US" dirty="0" smtClean="0"/>
              <a:t> </a:t>
            </a:r>
            <a:br>
              <a:rPr lang="en-US" dirty="0" smtClean="0"/>
            </a:br>
            <a:r>
              <a:rPr lang="en-US" dirty="0" smtClean="0"/>
              <a:t>image manipulation applications</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2draw.net</a:t>
            </a:r>
            <a:endParaRPr lang="en-US" dirty="0"/>
          </a:p>
        </p:txBody>
      </p:sp>
      <p:pic>
        <p:nvPicPr>
          <p:cNvPr id="5" name="2draw.mov">
            <a:hlinkClick r:id="" action="ppaction://media"/>
          </p:cNvPr>
          <p:cNvPicPr/>
          <p:nvPr>
            <p:ph idx="1"/>
            <a:videoFile r:link="rId1"/>
          </p:nvPr>
        </p:nvPicPr>
        <p:blipFill>
          <a:blip r:embed="rId4"/>
          <a:stretch>
            <a:fillRect/>
          </a:stretch>
        </p:blipFill>
        <p:spPr>
          <a:xfrm>
            <a:off x="584200" y="1424517"/>
            <a:ext cx="4756150" cy="4756150"/>
          </a:xfrm>
        </p:spPr>
      </p:pic>
      <p:sp>
        <p:nvSpPr>
          <p:cNvPr id="4" name="Slide Number Placeholder 3"/>
          <p:cNvSpPr>
            <a:spLocks noGrp="1"/>
          </p:cNvSpPr>
          <p:nvPr>
            <p:ph type="sldNum" sz="quarter" idx="4294967295"/>
          </p:nvPr>
        </p:nvSpPr>
        <p:spPr>
          <a:xfrm>
            <a:off x="8382000" y="6400800"/>
            <a:ext cx="685800" cy="365125"/>
          </a:xfrm>
          <a:prstGeom prst="rect">
            <a:avLst/>
          </a:prstGeom>
        </p:spPr>
        <p:txBody>
          <a:bodyPr/>
          <a:lstStyle/>
          <a:p>
            <a:fld id="{B3EFDD30-2D92-BE4F-850C-B7FCC548490E}" type="slidenum">
              <a:rPr lang="en-US" smtClean="0"/>
              <a:pPr/>
              <a:t>8</a:t>
            </a:fld>
            <a:endParaRPr lang="en-US"/>
          </a:p>
        </p:txBody>
      </p:sp>
      <p:pic>
        <p:nvPicPr>
          <p:cNvPr id="6" name="Picture 5"/>
          <p:cNvPicPr>
            <a:picLocks noChangeAspect="1"/>
          </p:cNvPicPr>
          <p:nvPr/>
        </p:nvPicPr>
        <p:blipFill>
          <a:blip r:embed="rId5"/>
          <a:srcRect t="9889"/>
          <a:stretch>
            <a:fillRect/>
          </a:stretch>
        </p:blipFill>
        <p:spPr>
          <a:xfrm>
            <a:off x="5552188" y="1422400"/>
            <a:ext cx="3445704" cy="47921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2draw</a:t>
            </a:r>
            <a:endParaRPr lang="en-US" dirty="0"/>
          </a:p>
        </p:txBody>
      </p:sp>
      <p:sp>
        <p:nvSpPr>
          <p:cNvPr id="3" name="Content Placeholder 2"/>
          <p:cNvSpPr>
            <a:spLocks noGrp="1"/>
          </p:cNvSpPr>
          <p:nvPr>
            <p:ph idx="1"/>
          </p:nvPr>
        </p:nvSpPr>
        <p:spPr/>
        <p:txBody>
          <a:bodyPr/>
          <a:lstStyle/>
          <a:p>
            <a:r>
              <a:rPr lang="en-US" b="1" dirty="0" smtClean="0"/>
              <a:t>Record</a:t>
            </a:r>
            <a:r>
              <a:rPr lang="en-US" dirty="0" smtClean="0"/>
              <a:t>: canvas state over time</a:t>
            </a:r>
          </a:p>
          <a:p>
            <a:r>
              <a:rPr lang="en-US" b="1" dirty="0" smtClean="0"/>
              <a:t>Extract</a:t>
            </a:r>
            <a:r>
              <a:rPr lang="en-US" dirty="0" smtClean="0"/>
              <a:t>: snapshots of drawing</a:t>
            </a:r>
          </a:p>
          <a:p>
            <a:r>
              <a:rPr lang="en-US" b="1" dirty="0" smtClean="0"/>
              <a:t>Aggregate:</a:t>
            </a:r>
            <a:r>
              <a:rPr lang="en-US" dirty="0" smtClean="0"/>
              <a:t> no aggregation across users</a:t>
            </a:r>
          </a:p>
          <a:p>
            <a:r>
              <a:rPr lang="en-US" b="1" dirty="0" smtClean="0"/>
              <a:t>Present:</a:t>
            </a:r>
            <a:r>
              <a:rPr lang="en-US" dirty="0" smtClean="0"/>
              <a:t> browse timeline of snapshots</a:t>
            </a:r>
          </a:p>
          <a:p>
            <a:endParaRPr lang="en-US" dirty="0" smtClean="0"/>
          </a:p>
          <a:p>
            <a:r>
              <a:rPr lang="en-US" b="1" dirty="0" smtClean="0"/>
              <a:t>Benefit:</a:t>
            </a:r>
            <a:r>
              <a:rPr lang="en-US" dirty="0" smtClean="0"/>
              <a:t> understand technique behind drawings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TotalTime>
  <Words>2989</Words>
  <Application>Microsoft Macintosh PowerPoint</Application>
  <PresentationFormat>On-screen Show (4:3)</PresentationFormat>
  <Paragraphs>290</Paragraphs>
  <Slides>36</Slides>
  <Notes>16</Notes>
  <HiddenSlides>0</HiddenSlides>
  <MMClips>1</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You Are Not Alone: How Authoring Tools Can Leverage Activity Traces to Help Users, Developers &amp; Researchers</vt:lpstr>
      <vt:lpstr>The Idea (Not New)</vt:lpstr>
      <vt:lpstr>Slide 3</vt:lpstr>
      <vt:lpstr>Slide 4</vt:lpstr>
      <vt:lpstr>Slide 5</vt:lpstr>
      <vt:lpstr>Potential benefits</vt:lpstr>
      <vt:lpstr>Instrumenting  image manipulation applications</vt:lpstr>
      <vt:lpstr>Example: 2draw.net</vt:lpstr>
      <vt:lpstr>Examining 2draw</vt:lpstr>
      <vt:lpstr>Terry et al., InGimp (CHI 2008)</vt:lpstr>
      <vt:lpstr>Examining InGimp</vt:lpstr>
      <vt:lpstr>Own Experiment: Instrumenting Processing</vt:lpstr>
      <vt:lpstr>Grabler et al., Photo Manipulation Tutorials (SIGGRAPH 09)</vt:lpstr>
      <vt:lpstr>Slide 14</vt:lpstr>
      <vt:lpstr>Examining PMT</vt:lpstr>
      <vt:lpstr>CommunityCommands (Matjeka, UIST09)</vt:lpstr>
      <vt:lpstr>Improved documentation</vt:lpstr>
      <vt:lpstr>Stylos, Jadeite (VL/HCC 2009)</vt:lpstr>
      <vt:lpstr>Slide 19</vt:lpstr>
      <vt:lpstr>Slide 20</vt:lpstr>
      <vt:lpstr>Documentation Algorithm</vt:lpstr>
      <vt:lpstr>debugging</vt:lpstr>
      <vt:lpstr>Cooperative Bug Isolation (Liblit, UCB)</vt:lpstr>
      <vt:lpstr>Examining CBI</vt:lpstr>
      <vt:lpstr>BugMem (Kim, UCSC)</vt:lpstr>
      <vt:lpstr>Examining BugMem</vt:lpstr>
      <vt:lpstr>DynaMine (Livshits @ Stanford)</vt:lpstr>
      <vt:lpstr>‘;l’;l</vt:lpstr>
      <vt:lpstr>Slide 29</vt:lpstr>
      <vt:lpstr>Slide 30</vt:lpstr>
      <vt:lpstr>Examining HelpMeOut</vt:lpstr>
      <vt:lpstr>A Design Space for Finding Answers to Questions from Online Data</vt:lpstr>
      <vt:lpstr>HelpMeOut</vt:lpstr>
      <vt:lpstr>Stack Overflow</vt:lpstr>
      <vt:lpstr>Non-Example: Scratch (MIT)</vt:lpstr>
      <vt:lpstr>Slide 36</vt:lpstr>
    </vt:vector>
  </TitlesOfParts>
  <Company>Stanford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Not Alone: How Authoring Tools Can Leverage Activity Traces to Help User Communities</dc:title>
  <dc:creator>Bjoern Hartmann</dc:creator>
  <cp:lastModifiedBy>Bjoern Hartmann</cp:lastModifiedBy>
  <cp:revision>9</cp:revision>
  <dcterms:created xsi:type="dcterms:W3CDTF">2009-08-19T19:03:03Z</dcterms:created>
  <dcterms:modified xsi:type="dcterms:W3CDTF">2009-08-19T20:16:15Z</dcterms:modified>
</cp:coreProperties>
</file>