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notesSlides/notesSlide30.xml" ContentType="application/vnd.openxmlformats-officedocument.presentationml.notesSlide+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theme/theme15.xml" ContentType="application/vnd.openxmlformats-officedocument.theme+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notesSlides/notesSlide18.xml" ContentType="application/vnd.openxmlformats-officedocument.presentationml.notesSlide+xml"/>
  <Default Extension="wmf" ContentType="image/x-wmf"/>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notesSlides/notesSlide48.xml" ContentType="application/vnd.openxmlformats-officedocument.presentationml.notesSlide+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notesSlides/notesSlide51.xml" ContentType="application/vnd.openxmlformats-officedocument.presentationml.notesSlide+xml"/>
  <Override PartName="/ppt/slideLayouts/slideLayout224.xml" ContentType="application/vnd.openxmlformats-officedocument.presentationml.slideLayout+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notesSlides/notesSlide23.xml" ContentType="application/vnd.openxmlformats-officedocument.presentationml.notesSlide+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Override2.xml" ContentType="application/vnd.openxmlformats-officedocument.themeOverride+xml"/>
  <Override PartName="/ppt/slideLayouts/slideLayout150.xml" ContentType="application/vnd.openxmlformats-officedocument.presentationml.slideLayout+xml"/>
  <Override PartName="/ppt/theme/theme19.xml" ContentType="application/vnd.openxmlformats-officedocument.theme+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Layouts/slideLayout100.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notesSlides/notesSlide19.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206.xml" ContentType="application/vnd.openxmlformats-officedocument.presentationml.slideLayout+xml"/>
  <Override PartName="/ppt/notesSlides/notesSlide11.xml" ContentType="application/vnd.openxmlformats-officedocument.presentationml.notesSlide+xml"/>
  <Override PartName="/ppt/theme/theme13.xml" ContentType="application/vnd.openxmlformats-officedocument.theme+xml"/>
  <Override PartName="/ppt/slideLayouts/slideLayout179.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notesSlides/notesSlide49.xml" ContentType="application/vnd.openxmlformats-officedocument.presentationml.notesSlide+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notesSlides/notesSlide5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346" r:id="rId1"/>
    <p:sldMasterId id="2147484370" r:id="rId2"/>
    <p:sldMasterId id="2147484382" r:id="rId3"/>
    <p:sldMasterId id="2147484394" r:id="rId4"/>
    <p:sldMasterId id="2147484407" r:id="rId5"/>
    <p:sldMasterId id="2147484579" r:id="rId6"/>
    <p:sldMasterId id="2147484591" r:id="rId7"/>
    <p:sldMasterId id="2147484630" r:id="rId8"/>
    <p:sldMasterId id="2147484643" r:id="rId9"/>
    <p:sldMasterId id="2147484655" r:id="rId10"/>
    <p:sldMasterId id="2147484679" r:id="rId11"/>
    <p:sldMasterId id="2147484695" r:id="rId12"/>
    <p:sldMasterId id="2147484710" r:id="rId13"/>
    <p:sldMasterId id="2147484735" r:id="rId14"/>
    <p:sldMasterId id="2147484747" r:id="rId15"/>
    <p:sldMasterId id="2147484771" r:id="rId16"/>
    <p:sldMasterId id="2147484799" r:id="rId17"/>
    <p:sldMasterId id="2147484811" r:id="rId18"/>
    <p:sldMasterId id="2147484823" r:id="rId19"/>
    <p:sldMasterId id="2147484835" r:id="rId20"/>
  </p:sldMasterIdLst>
  <p:notesMasterIdLst>
    <p:notesMasterId r:id="rId85"/>
  </p:notesMasterIdLst>
  <p:handoutMasterIdLst>
    <p:handoutMasterId r:id="rId86"/>
  </p:handoutMasterIdLst>
  <p:sldIdLst>
    <p:sldId id="1389" r:id="rId21"/>
    <p:sldId id="1640" r:id="rId22"/>
    <p:sldId id="1413" r:id="rId23"/>
    <p:sldId id="1414" r:id="rId24"/>
    <p:sldId id="1754" r:id="rId25"/>
    <p:sldId id="1737" r:id="rId26"/>
    <p:sldId id="1764" r:id="rId27"/>
    <p:sldId id="1760" r:id="rId28"/>
    <p:sldId id="1797" r:id="rId29"/>
    <p:sldId id="1768" r:id="rId30"/>
    <p:sldId id="1407" r:id="rId31"/>
    <p:sldId id="1765" r:id="rId32"/>
    <p:sldId id="1716" r:id="rId33"/>
    <p:sldId id="1408" r:id="rId34"/>
    <p:sldId id="1780" r:id="rId35"/>
    <p:sldId id="1404" r:id="rId36"/>
    <p:sldId id="1727" r:id="rId37"/>
    <p:sldId id="1295" r:id="rId38"/>
    <p:sldId id="1789" r:id="rId39"/>
    <p:sldId id="1409" r:id="rId40"/>
    <p:sldId id="1318" r:id="rId41"/>
    <p:sldId id="1321" r:id="rId42"/>
    <p:sldId id="1324" r:id="rId43"/>
    <p:sldId id="1326" r:id="rId44"/>
    <p:sldId id="1327" r:id="rId45"/>
    <p:sldId id="1328" r:id="rId46"/>
    <p:sldId id="1488" r:id="rId47"/>
    <p:sldId id="1731" r:id="rId48"/>
    <p:sldId id="1799" r:id="rId49"/>
    <p:sldId id="1419" r:id="rId50"/>
    <p:sldId id="1645" r:id="rId51"/>
    <p:sldId id="1423" r:id="rId52"/>
    <p:sldId id="1732" r:id="rId53"/>
    <p:sldId id="1733" r:id="rId54"/>
    <p:sldId id="1430" r:id="rId55"/>
    <p:sldId id="1431" r:id="rId56"/>
    <p:sldId id="1432" r:id="rId57"/>
    <p:sldId id="1433" r:id="rId58"/>
    <p:sldId id="1448" r:id="rId59"/>
    <p:sldId id="1449" r:id="rId60"/>
    <p:sldId id="1792" r:id="rId61"/>
    <p:sldId id="1800" r:id="rId62"/>
    <p:sldId id="1609" r:id="rId63"/>
    <p:sldId id="1758" r:id="rId64"/>
    <p:sldId id="1759" r:id="rId65"/>
    <p:sldId id="1611" r:id="rId66"/>
    <p:sldId id="1791" r:id="rId67"/>
    <p:sldId id="1613" r:id="rId68"/>
    <p:sldId id="1614" r:id="rId69"/>
    <p:sldId id="1615" r:id="rId70"/>
    <p:sldId id="1616" r:id="rId71"/>
    <p:sldId id="1617" r:id="rId72"/>
    <p:sldId id="1618" r:id="rId73"/>
    <p:sldId id="1632" r:id="rId74"/>
    <p:sldId id="1619" r:id="rId75"/>
    <p:sldId id="1795" r:id="rId76"/>
    <p:sldId id="1744" r:id="rId77"/>
    <p:sldId id="1794" r:id="rId78"/>
    <p:sldId id="1766" r:id="rId79"/>
    <p:sldId id="1802" r:id="rId80"/>
    <p:sldId id="1779" r:id="rId81"/>
    <p:sldId id="1803" r:id="rId82"/>
    <p:sldId id="1786" r:id="rId83"/>
    <p:sldId id="1771" r:id="rId84"/>
  </p:sldIdLst>
  <p:sldSz cx="9144000" cy="6858000" type="screen4x3"/>
  <p:notesSz cx="6997700" cy="9283700"/>
  <p:defaultTextStyle>
    <a:defPPr>
      <a:defRPr lang="en-US"/>
    </a:defPPr>
    <a:lvl1pPr algn="l" rtl="0" eaLnBrk="0" fontAlgn="base" hangingPunct="0">
      <a:spcBef>
        <a:spcPct val="0"/>
      </a:spcBef>
      <a:spcAft>
        <a:spcPct val="0"/>
      </a:spcAft>
      <a:defRPr b="1" kern="1200">
        <a:solidFill>
          <a:schemeClr val="tx1"/>
        </a:solidFill>
        <a:latin typeface="Neutra Text" pitchFamily="50" charset="0"/>
        <a:ea typeface="+mn-ea"/>
        <a:cs typeface="+mn-cs"/>
      </a:defRPr>
    </a:lvl1pPr>
    <a:lvl2pPr marL="457200" algn="l" rtl="0" eaLnBrk="0" fontAlgn="base" hangingPunct="0">
      <a:spcBef>
        <a:spcPct val="0"/>
      </a:spcBef>
      <a:spcAft>
        <a:spcPct val="0"/>
      </a:spcAft>
      <a:defRPr b="1" kern="1200">
        <a:solidFill>
          <a:schemeClr val="tx1"/>
        </a:solidFill>
        <a:latin typeface="Neutra Text" pitchFamily="50" charset="0"/>
        <a:ea typeface="+mn-ea"/>
        <a:cs typeface="+mn-cs"/>
      </a:defRPr>
    </a:lvl2pPr>
    <a:lvl3pPr marL="914400" algn="l" rtl="0" eaLnBrk="0" fontAlgn="base" hangingPunct="0">
      <a:spcBef>
        <a:spcPct val="0"/>
      </a:spcBef>
      <a:spcAft>
        <a:spcPct val="0"/>
      </a:spcAft>
      <a:defRPr b="1" kern="1200">
        <a:solidFill>
          <a:schemeClr val="tx1"/>
        </a:solidFill>
        <a:latin typeface="Neutra Text" pitchFamily="50" charset="0"/>
        <a:ea typeface="+mn-ea"/>
        <a:cs typeface="+mn-cs"/>
      </a:defRPr>
    </a:lvl3pPr>
    <a:lvl4pPr marL="1371600" algn="l" rtl="0" eaLnBrk="0" fontAlgn="base" hangingPunct="0">
      <a:spcBef>
        <a:spcPct val="0"/>
      </a:spcBef>
      <a:spcAft>
        <a:spcPct val="0"/>
      </a:spcAft>
      <a:defRPr b="1" kern="1200">
        <a:solidFill>
          <a:schemeClr val="tx1"/>
        </a:solidFill>
        <a:latin typeface="Neutra Text" pitchFamily="50" charset="0"/>
        <a:ea typeface="+mn-ea"/>
        <a:cs typeface="+mn-cs"/>
      </a:defRPr>
    </a:lvl4pPr>
    <a:lvl5pPr marL="1828800" algn="l" rtl="0" eaLnBrk="0" fontAlgn="base" hangingPunct="0">
      <a:spcBef>
        <a:spcPct val="0"/>
      </a:spcBef>
      <a:spcAft>
        <a:spcPct val="0"/>
      </a:spcAft>
      <a:defRPr b="1" kern="1200">
        <a:solidFill>
          <a:schemeClr val="tx1"/>
        </a:solidFill>
        <a:latin typeface="Neutra Text" pitchFamily="50" charset="0"/>
        <a:ea typeface="+mn-ea"/>
        <a:cs typeface="+mn-cs"/>
      </a:defRPr>
    </a:lvl5pPr>
    <a:lvl6pPr marL="2286000" algn="l" defTabSz="914400" rtl="0" eaLnBrk="1" latinLnBrk="0" hangingPunct="1">
      <a:defRPr b="1" kern="1200">
        <a:solidFill>
          <a:schemeClr val="tx1"/>
        </a:solidFill>
        <a:latin typeface="Neutra Text" pitchFamily="50" charset="0"/>
        <a:ea typeface="+mn-ea"/>
        <a:cs typeface="+mn-cs"/>
      </a:defRPr>
    </a:lvl6pPr>
    <a:lvl7pPr marL="2743200" algn="l" defTabSz="914400" rtl="0" eaLnBrk="1" latinLnBrk="0" hangingPunct="1">
      <a:defRPr b="1" kern="1200">
        <a:solidFill>
          <a:schemeClr val="tx1"/>
        </a:solidFill>
        <a:latin typeface="Neutra Text" pitchFamily="50" charset="0"/>
        <a:ea typeface="+mn-ea"/>
        <a:cs typeface="+mn-cs"/>
      </a:defRPr>
    </a:lvl7pPr>
    <a:lvl8pPr marL="3200400" algn="l" defTabSz="914400" rtl="0" eaLnBrk="1" latinLnBrk="0" hangingPunct="1">
      <a:defRPr b="1" kern="1200">
        <a:solidFill>
          <a:schemeClr val="tx1"/>
        </a:solidFill>
        <a:latin typeface="Neutra Text" pitchFamily="50" charset="0"/>
        <a:ea typeface="+mn-ea"/>
        <a:cs typeface="+mn-cs"/>
      </a:defRPr>
    </a:lvl8pPr>
    <a:lvl9pPr marL="3657600" algn="l" defTabSz="914400" rtl="0" eaLnBrk="1" latinLnBrk="0" hangingPunct="1">
      <a:defRPr b="1" kern="1200">
        <a:solidFill>
          <a:schemeClr val="tx1"/>
        </a:solidFill>
        <a:latin typeface="Neutra Text" pitchFamily="50"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000000"/>
    <a:srgbClr val="FFFFFF"/>
    <a:srgbClr val="FF5050"/>
    <a:srgbClr val="3A4D62"/>
    <a:srgbClr val="FFFFCC"/>
    <a:srgbClr val="EA0000"/>
    <a:srgbClr val="2E1A0E"/>
    <a:srgbClr val="3A2112"/>
    <a:srgbClr val="4B21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8810" autoAdjust="0"/>
    <p:restoredTop sz="80000" autoAdjust="0"/>
  </p:normalViewPr>
  <p:slideViewPr>
    <p:cSldViewPr>
      <p:cViewPr varScale="1">
        <p:scale>
          <a:sx n="90" d="100"/>
          <a:sy n="90" d="100"/>
        </p:scale>
        <p:origin x="-864" y="-108"/>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33" d="100"/>
        <a:sy n="33" d="100"/>
      </p:scale>
      <p:origin x="0" y="0"/>
    </p:cViewPr>
  </p:sorterViewPr>
  <p:notesViewPr>
    <p:cSldViewPr>
      <p:cViewPr varScale="1">
        <p:scale>
          <a:sx n="84" d="100"/>
          <a:sy n="84" d="100"/>
        </p:scale>
        <p:origin x="-3120" y="-102"/>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6.xml"/><Relationship Id="rId39" Type="http://schemas.openxmlformats.org/officeDocument/2006/relationships/slide" Target="slides/slide19.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slide" Target="slides/slide22.xml"/><Relationship Id="rId47" Type="http://schemas.openxmlformats.org/officeDocument/2006/relationships/slide" Target="slides/slide27.xml"/><Relationship Id="rId50" Type="http://schemas.openxmlformats.org/officeDocument/2006/relationships/slide" Target="slides/slide30.xml"/><Relationship Id="rId55" Type="http://schemas.openxmlformats.org/officeDocument/2006/relationships/slide" Target="slides/slide35.xml"/><Relationship Id="rId63" Type="http://schemas.openxmlformats.org/officeDocument/2006/relationships/slide" Target="slides/slide43.xml"/><Relationship Id="rId68" Type="http://schemas.openxmlformats.org/officeDocument/2006/relationships/slide" Target="slides/slide48.xml"/><Relationship Id="rId76" Type="http://schemas.openxmlformats.org/officeDocument/2006/relationships/slide" Target="slides/slide56.xml"/><Relationship Id="rId84" Type="http://schemas.openxmlformats.org/officeDocument/2006/relationships/slide" Target="slides/slide64.xml"/><Relationship Id="rId89"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5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9.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slide" Target="slides/slide38.xml"/><Relationship Id="rId66" Type="http://schemas.openxmlformats.org/officeDocument/2006/relationships/slide" Target="slides/slide46.xml"/><Relationship Id="rId74" Type="http://schemas.openxmlformats.org/officeDocument/2006/relationships/slide" Target="slides/slide54.xml"/><Relationship Id="rId79" Type="http://schemas.openxmlformats.org/officeDocument/2006/relationships/slide" Target="slides/slide59.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1.xml"/><Relationship Id="rId82" Type="http://schemas.openxmlformats.org/officeDocument/2006/relationships/slide" Target="slides/slide62.xml"/><Relationship Id="rId90" Type="http://schemas.openxmlformats.org/officeDocument/2006/relationships/tableStyles" Target="tableStyles.xml"/><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slide" Target="slides/slide44.xml"/><Relationship Id="rId69" Type="http://schemas.openxmlformats.org/officeDocument/2006/relationships/slide" Target="slides/slide49.xml"/><Relationship Id="rId77" Type="http://schemas.openxmlformats.org/officeDocument/2006/relationships/slide" Target="slides/slide57.xml"/><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slide" Target="slides/slide52.xml"/><Relationship Id="rId80" Type="http://schemas.openxmlformats.org/officeDocument/2006/relationships/slide" Target="slides/slide60.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slide" Target="slides/slide47.xml"/><Relationship Id="rId20" Type="http://schemas.openxmlformats.org/officeDocument/2006/relationships/slideMaster" Target="slideMasters/slideMaster20.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slide" Target="slides/slide42.xml"/><Relationship Id="rId70" Type="http://schemas.openxmlformats.org/officeDocument/2006/relationships/slide" Target="slides/slide50.xml"/><Relationship Id="rId75" Type="http://schemas.openxmlformats.org/officeDocument/2006/relationships/slide" Target="slides/slide55.xml"/><Relationship Id="rId83" Type="http://schemas.openxmlformats.org/officeDocument/2006/relationships/slide" Target="slides/slide63.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slide" Target="slides/slide53.xml"/><Relationship Id="rId78" Type="http://schemas.openxmlformats.org/officeDocument/2006/relationships/slide" Target="slides/slide58.xml"/><Relationship Id="rId81" Type="http://schemas.openxmlformats.org/officeDocument/2006/relationships/slide" Target="slides/slide61.xml"/><Relationship Id="rId86"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31747" name="Rectangle 3"/>
          <p:cNvSpPr>
            <a:spLocks noGrp="1" noChangeArrowheads="1"/>
          </p:cNvSpPr>
          <p:nvPr>
            <p:ph type="dt" sz="quarter" idx="1"/>
          </p:nvPr>
        </p:nvSpPr>
        <p:spPr bwMode="auto">
          <a:xfrm>
            <a:off x="3963541"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algn="r" defTabSz="930437" eaLnBrk="1" hangingPunct="1">
              <a:defRPr sz="1200" b="0">
                <a:ea typeface="굴림" pitchFamily="34" charset="-127"/>
              </a:defRPr>
            </a:lvl1pPr>
          </a:lstStyle>
          <a:p>
            <a:pPr>
              <a:defRPr/>
            </a:pPr>
            <a:endParaRPr lang="en-US" altLang="ko-KR"/>
          </a:p>
        </p:txBody>
      </p:sp>
      <p:sp>
        <p:nvSpPr>
          <p:cNvPr id="31748" name="Rectangle 4"/>
          <p:cNvSpPr>
            <a:spLocks noGrp="1" noChangeArrowheads="1"/>
          </p:cNvSpPr>
          <p:nvPr>
            <p:ph type="ftr" sz="quarter" idx="2"/>
          </p:nvPr>
        </p:nvSpPr>
        <p:spPr bwMode="auto">
          <a:xfrm>
            <a:off x="0"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31749" name="Rectangle 5"/>
          <p:cNvSpPr>
            <a:spLocks noGrp="1" noChangeArrowheads="1"/>
          </p:cNvSpPr>
          <p:nvPr>
            <p:ph type="sldNum" sz="quarter" idx="3"/>
          </p:nvPr>
        </p:nvSpPr>
        <p:spPr bwMode="auto">
          <a:xfrm>
            <a:off x="3963541"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algn="r" defTabSz="930437" eaLnBrk="1" hangingPunct="1">
              <a:defRPr sz="1200" b="0">
                <a:ea typeface="굴림" pitchFamily="34" charset="-127"/>
              </a:defRPr>
            </a:lvl1pPr>
          </a:lstStyle>
          <a:p>
            <a:pPr>
              <a:defRPr/>
            </a:pPr>
            <a:fld id="{D30B5A3C-9585-418B-B4C4-EF16093D8B0D}"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23555" name="Rectangle 3"/>
          <p:cNvSpPr>
            <a:spLocks noGrp="1" noChangeArrowheads="1"/>
          </p:cNvSpPr>
          <p:nvPr>
            <p:ph type="dt" idx="1"/>
          </p:nvPr>
        </p:nvSpPr>
        <p:spPr bwMode="auto">
          <a:xfrm>
            <a:off x="3963541"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algn="r" defTabSz="930437" eaLnBrk="1" hangingPunct="1">
              <a:defRPr sz="1200" b="0">
                <a:ea typeface="굴림" pitchFamily="34" charset="-127"/>
              </a:defRPr>
            </a:lvl1pPr>
          </a:lstStyle>
          <a:p>
            <a:pPr>
              <a:defRPr/>
            </a:pPr>
            <a:endParaRPr lang="en-US" altLang="ko-KR"/>
          </a:p>
        </p:txBody>
      </p:sp>
      <p:sp>
        <p:nvSpPr>
          <p:cNvPr id="8499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00074" y="4410065"/>
            <a:ext cx="5597553" cy="4176744"/>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p>
            <a:pPr lvl="0"/>
            <a:r>
              <a:rPr lang="en-US" altLang="ko-KR" noProof="0" smtClean="0"/>
              <a:t>Click to edit Master text styles</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23558" name="Rectangle 6"/>
          <p:cNvSpPr>
            <a:spLocks noGrp="1" noChangeArrowheads="1"/>
          </p:cNvSpPr>
          <p:nvPr>
            <p:ph type="ftr" sz="quarter" idx="4"/>
          </p:nvPr>
        </p:nvSpPr>
        <p:spPr bwMode="auto">
          <a:xfrm>
            <a:off x="0"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23559" name="Rectangle 7"/>
          <p:cNvSpPr>
            <a:spLocks noGrp="1" noChangeArrowheads="1"/>
          </p:cNvSpPr>
          <p:nvPr>
            <p:ph type="sldNum" sz="quarter" idx="5"/>
          </p:nvPr>
        </p:nvSpPr>
        <p:spPr bwMode="auto">
          <a:xfrm>
            <a:off x="3963541"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algn="r" defTabSz="930437" eaLnBrk="1" hangingPunct="1">
              <a:defRPr sz="1200" b="0">
                <a:ea typeface="굴림" pitchFamily="34" charset="-127"/>
              </a:defRPr>
            </a:lvl1pPr>
          </a:lstStyle>
          <a:p>
            <a:pPr>
              <a:defRPr/>
            </a:pPr>
            <a:fld id="{B9D79B93-1C06-49B4-A3F5-6DF022B153A0}"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Neutra Text" pitchFamily="50" charset="0"/>
        <a:ea typeface="+mn-ea"/>
        <a:cs typeface="+mn-cs"/>
      </a:defRPr>
    </a:lvl1pPr>
    <a:lvl2pPr marL="457200" algn="l" rtl="0" eaLnBrk="0" fontAlgn="base" hangingPunct="0">
      <a:spcBef>
        <a:spcPct val="30000"/>
      </a:spcBef>
      <a:spcAft>
        <a:spcPct val="0"/>
      </a:spcAft>
      <a:defRPr sz="1200" kern="1200">
        <a:solidFill>
          <a:schemeClr val="tx1"/>
        </a:solidFill>
        <a:latin typeface="Neutra Text" pitchFamily="50" charset="0"/>
        <a:ea typeface="+mn-ea"/>
        <a:cs typeface="+mn-cs"/>
      </a:defRPr>
    </a:lvl2pPr>
    <a:lvl3pPr marL="914400" algn="l" rtl="0" eaLnBrk="0" fontAlgn="base" hangingPunct="0">
      <a:spcBef>
        <a:spcPct val="30000"/>
      </a:spcBef>
      <a:spcAft>
        <a:spcPct val="0"/>
      </a:spcAft>
      <a:defRPr sz="1200" kern="1200">
        <a:solidFill>
          <a:schemeClr val="tx1"/>
        </a:solidFill>
        <a:latin typeface="Neutra Text" pitchFamily="50" charset="0"/>
        <a:ea typeface="+mn-ea"/>
        <a:cs typeface="+mn-cs"/>
      </a:defRPr>
    </a:lvl3pPr>
    <a:lvl4pPr marL="1371600" algn="l" rtl="0" eaLnBrk="0" fontAlgn="base" hangingPunct="0">
      <a:spcBef>
        <a:spcPct val="30000"/>
      </a:spcBef>
      <a:spcAft>
        <a:spcPct val="0"/>
      </a:spcAft>
      <a:defRPr sz="1200" kern="1200">
        <a:solidFill>
          <a:schemeClr val="tx1"/>
        </a:solidFill>
        <a:latin typeface="Neutra Text" pitchFamily="50" charset="0"/>
        <a:ea typeface="+mn-ea"/>
        <a:cs typeface="+mn-cs"/>
      </a:defRPr>
    </a:lvl4pPr>
    <a:lvl5pPr marL="1828800" algn="l" rtl="0" eaLnBrk="0" fontAlgn="base" hangingPunct="0">
      <a:spcBef>
        <a:spcPct val="30000"/>
      </a:spcBef>
      <a:spcAft>
        <a:spcPct val="0"/>
      </a:spcAft>
      <a:defRPr sz="1200" kern="1200">
        <a:solidFill>
          <a:schemeClr val="tx1"/>
        </a:solidFill>
        <a:latin typeface="Neutra Text"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en.wikipedia.org/wiki/Nobel_Prize_in_Chemistry"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en.wikipedia.org/wiki/Chemical_bond"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96F06C-6C1A-4C9E-9A53-4592C605E6BD}" type="slidenum">
              <a:rPr lang="ko-KR" altLang="en-US">
                <a:cs typeface="맑은 고딕"/>
              </a:rPr>
              <a:pPr fontAlgn="base">
                <a:spcBef>
                  <a:spcPct val="0"/>
                </a:spcBef>
                <a:spcAft>
                  <a:spcPct val="0"/>
                </a:spcAft>
              </a:pPr>
              <a:t>1</a:t>
            </a:fld>
            <a:endParaRPr lang="en-US" altLang="ko-KR">
              <a:cs typeface="맑은 고딕"/>
            </a:endParaRPr>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z="1200" kern="1200" dirty="0">
              <a:solidFill>
                <a:schemeClr val="tx1"/>
              </a:solidFill>
              <a:latin typeface="Neutra Text" pitchFamily="50"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C1A824B-F8EB-44E0-830D-9B188BB1DD53}" type="slidenum">
              <a:rPr lang="en-US" smtClean="0"/>
              <a:pPr/>
              <a:t>10</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altLang="ko-KR" dirty="0" smtClean="0">
                <a:ea typeface="굴림" charset="-127"/>
              </a:rPr>
              <a:t>Make the lead users / designers distinction</a:t>
            </a:r>
            <a:r>
              <a:rPr lang="en-US" altLang="ko-KR" baseline="0" dirty="0" smtClean="0">
                <a:ea typeface="굴림" charset="-127"/>
              </a:rPr>
              <a:t> here.</a:t>
            </a:r>
            <a:endParaRPr lang="en-US" altLang="ko-KR" dirty="0" smtClean="0">
              <a:ea typeface="굴림" charset="-127"/>
            </a:endParaRPr>
          </a:p>
          <a:p>
            <a:pPr eaLnBrk="1" hangingPunct="1"/>
            <a:endParaRPr lang="en-US" altLang="ko-KR" dirty="0" smtClean="0">
              <a:ea typeface="굴림" charset="-127"/>
            </a:endParaRPr>
          </a:p>
          <a:p>
            <a:pPr eaLnBrk="1" hangingPunct="1"/>
            <a:r>
              <a:rPr lang="en-US" altLang="ko-KR" dirty="0" smtClean="0">
                <a:ea typeface="굴림" charset="-127"/>
              </a:rPr>
              <a:t> * The majority of mobile and ubiquitous computing systems lie in the “long tail” of the application space.</a:t>
            </a:r>
          </a:p>
          <a:p>
            <a:pPr eaLnBrk="1" hangingPunct="1"/>
            <a:r>
              <a:rPr lang="en-US" altLang="ko-KR" dirty="0" smtClean="0">
                <a:ea typeface="굴림" charset="-127"/>
              </a:rPr>
              <a:t>Compared to “killer applications”, such as operating systems or office suites, many mobile systems contain relatively small amounts of code.  However, the total number of these systems is quite large, suggesting that this area is ripe for domain expert programming.</a:t>
            </a:r>
          </a:p>
          <a:p>
            <a:pPr eaLnBrk="1" hangingPunct="1"/>
            <a:r>
              <a:rPr lang="en-US" altLang="ko-KR" dirty="0" smtClean="0">
                <a:ea typeface="굴림" charset="-127"/>
              </a:rPr>
              <a:t> * By </a:t>
            </a:r>
            <a:r>
              <a:rPr lang="en-US" altLang="ko-KR" i="1" dirty="0" smtClean="0">
                <a:ea typeface="굴림" charset="-127"/>
              </a:rPr>
              <a:t>domain expert programming</a:t>
            </a:r>
            <a:r>
              <a:rPr lang="en-US" altLang="ko-KR" dirty="0" smtClean="0">
                <a:ea typeface="굴림" charset="-127"/>
              </a:rPr>
              <a:t>, I mean programming by individuals who are experts in a particular domain relevant to the application at hand </a:t>
            </a:r>
            <a:r>
              <a:rPr lang="en-US" altLang="ko-KR" i="1" dirty="0" smtClean="0">
                <a:ea typeface="굴림" charset="-127"/>
              </a:rPr>
              <a:t>outside of the ubiquitous computing domain</a:t>
            </a:r>
            <a:r>
              <a:rPr lang="en-US" altLang="ko-KR" dirty="0" smtClean="0">
                <a:ea typeface="굴림" charset="-127"/>
              </a:rPr>
              <a:t>.</a:t>
            </a:r>
          </a:p>
          <a:p>
            <a:pPr eaLnBrk="1" hangingPunct="1"/>
            <a:r>
              <a:rPr lang="en-US" altLang="ko-KR" dirty="0" smtClean="0">
                <a:ea typeface="굴림" charset="-127"/>
              </a:rPr>
              <a:t> * Examples of domain experts include scientists, Web 2.0 programmers, </a:t>
            </a:r>
            <a:r>
              <a:rPr lang="en-US" altLang="ko-KR" dirty="0" err="1" smtClean="0">
                <a:ea typeface="굴림" charset="-127"/>
              </a:rPr>
              <a:t>ubicomp</a:t>
            </a:r>
            <a:r>
              <a:rPr lang="en-US" altLang="ko-KR" dirty="0" smtClean="0">
                <a:ea typeface="굴림" charset="-127"/>
              </a:rPr>
              <a:t> designers, hobbyists, and so forth.</a:t>
            </a:r>
            <a:br>
              <a:rPr lang="en-US" altLang="ko-KR" dirty="0" smtClean="0">
                <a:ea typeface="굴림" charset="-127"/>
              </a:rPr>
            </a:br>
            <a:r>
              <a:rPr lang="en-US" altLang="ko-KR" dirty="0" smtClean="0">
                <a:ea typeface="굴림" charset="-127"/>
              </a:rPr>
              <a:t> * This distinction</a:t>
            </a:r>
            <a:r>
              <a:rPr lang="en-US" altLang="ko-KR" baseline="0" dirty="0" smtClean="0">
                <a:ea typeface="굴림" charset="-127"/>
              </a:rPr>
              <a:t> between big software and the long tail is obviously overly crisp, and much lies in the middle, such as the many enterprise applications for vertical markets.</a:t>
            </a:r>
            <a:endParaRPr lang="en-US" altLang="ko-KR" dirty="0" smtClean="0">
              <a:ea typeface="굴림" charset="-127"/>
            </a:endParaRPr>
          </a:p>
          <a:p>
            <a:pPr eaLnBrk="1" hangingPunct="1"/>
            <a:r>
              <a:rPr lang="en-US" altLang="ko-KR" b="1" dirty="0" smtClean="0">
                <a:ea typeface="굴림" charset="-127"/>
              </a:rPr>
              <a:t> * Our group’s main goal is to support design and development in the long tail of ubiquitous computing.</a:t>
            </a:r>
          </a:p>
          <a:p>
            <a:pPr eaLnBrk="1" hangingPunct="1"/>
            <a:r>
              <a:rPr lang="en-US" altLang="ko-KR" dirty="0" smtClean="0">
                <a:ea typeface="굴림" charset="-127"/>
              </a:rPr>
              <a:t>By enabling domain experts through programming models and tool support, we greatly increase the number of people able to work towards </a:t>
            </a:r>
            <a:r>
              <a:rPr lang="en-US" altLang="ko-KR" dirty="0" err="1" smtClean="0">
                <a:ea typeface="굴림" charset="-127"/>
              </a:rPr>
              <a:t>Weiser’s</a:t>
            </a:r>
            <a:r>
              <a:rPr lang="en-US" altLang="ko-KR" dirty="0" smtClean="0">
                <a:ea typeface="굴림" charset="-127"/>
              </a:rPr>
              <a:t> vision.</a:t>
            </a:r>
          </a:p>
          <a:p>
            <a:pPr eaLnBrk="1" hangingPunct="1"/>
            <a:r>
              <a:rPr lang="en-US" sz="1200" kern="1200" dirty="0" smtClean="0">
                <a:solidFill>
                  <a:schemeClr val="tx1"/>
                </a:solidFill>
                <a:latin typeface="Neutra Text" pitchFamily="50" charset="0"/>
                <a:ea typeface="+mn-ea"/>
                <a:cs typeface="+mn-cs"/>
              </a:rPr>
              <a:t> * one particularly important aspect here is prototyping and designers, and much of our work has concentrated on this area.</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Neutra Text" pitchFamily="50" charset="0"/>
                <a:ea typeface="+mn-ea"/>
                <a:cs typeface="+mn-cs"/>
              </a:rPr>
              <a:t>Fast forward to the 1990s.</a:t>
            </a:r>
          </a:p>
          <a:p>
            <a:r>
              <a:rPr lang="en-US" sz="1200" kern="1200" baseline="0" dirty="0" smtClean="0">
                <a:solidFill>
                  <a:schemeClr val="tx1"/>
                </a:solidFill>
                <a:latin typeface="Neutra Text" pitchFamily="50" charset="0"/>
                <a:ea typeface="+mn-ea"/>
                <a:cs typeface="+mn-cs"/>
              </a:rPr>
              <a:t>Take this prototype of a digital camera developed at IDEO, at a time when such Cameras had not yet broken into the consumer space. IDEO was tasked to find a way to make sense of possible digital camera interactions – what were the fundamental modes of use? To explore, designers built this mockup of a camera back – it’s clearly not to scale, and it’s tethered by a thick umbilical to a desktop computer that drives the graphics and application logic. What matters though is that it has the right set of inputs and co-location of input and output which allows users to experience the artifact as if it was a camera.</a:t>
            </a:r>
            <a:endParaRPr lang="en-US" sz="1200" kern="1200" dirty="0" smtClean="0">
              <a:solidFill>
                <a:schemeClr val="tx1"/>
              </a:solidFill>
              <a:latin typeface="Neutra Text" pitchFamily="50" charset="0"/>
              <a:ea typeface="+mn-ea"/>
              <a:cs typeface="+mn-cs"/>
            </a:endParaRPr>
          </a:p>
          <a:p>
            <a:endParaRPr lang="en-US" sz="1200" kern="1200" dirty="0" smtClean="0">
              <a:solidFill>
                <a:schemeClr val="tx1"/>
              </a:solidFill>
              <a:latin typeface="Neutra Text" pitchFamily="50" charset="0"/>
              <a:ea typeface="+mn-ea"/>
              <a:cs typeface="+mn-cs"/>
            </a:endParaRPr>
          </a:p>
          <a:p>
            <a:r>
              <a:rPr lang="en-US" sz="1200" kern="1200" dirty="0" smtClean="0">
                <a:solidFill>
                  <a:schemeClr val="tx1"/>
                </a:solidFill>
                <a:latin typeface="Neutra Text" pitchFamily="50" charset="0"/>
                <a:ea typeface="+mn-ea"/>
                <a:cs typeface="+mn-cs"/>
              </a:rPr>
              <a:t>Exploring such experience</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questions</a:t>
            </a:r>
            <a:r>
              <a:rPr lang="en-US" sz="1200" kern="1200" baseline="0" dirty="0" smtClean="0">
                <a:solidFill>
                  <a:schemeClr val="tx1"/>
                </a:solidFill>
                <a:latin typeface="Neutra Text" pitchFamily="50" charset="0"/>
                <a:ea typeface="+mn-ea"/>
                <a:cs typeface="+mn-cs"/>
              </a:rPr>
              <a:t> through prototypes </a:t>
            </a:r>
            <a:r>
              <a:rPr lang="en-US" sz="1200" kern="1200" dirty="0" smtClean="0">
                <a:solidFill>
                  <a:schemeClr val="tx1"/>
                </a:solidFill>
                <a:latin typeface="Neutra Text" pitchFamily="50" charset="0"/>
                <a:ea typeface="+mn-ea"/>
                <a:cs typeface="+mn-cs"/>
              </a:rPr>
              <a:t>is particularly important as computing moves off the desktop and into our pockets, homes, and environments, where interaction models and use cases are emerging.</a:t>
            </a:r>
          </a:p>
          <a:p>
            <a:endParaRPr lang="en-US" sz="1200" kern="1200" dirty="0" smtClean="0">
              <a:solidFill>
                <a:schemeClr val="tx1"/>
              </a:solidFill>
              <a:latin typeface="Neutra Text" pitchFamily="50" charset="0"/>
              <a:ea typeface="+mn-ea"/>
              <a:cs typeface="+mn-cs"/>
            </a:endParaRPr>
          </a:p>
          <a:p>
            <a:r>
              <a:rPr lang="en-US" sz="1200" kern="1200" dirty="0" smtClean="0">
                <a:solidFill>
                  <a:schemeClr val="tx1"/>
                </a:solidFill>
                <a:latin typeface="Neutra Text" pitchFamily="50" charset="0"/>
                <a:ea typeface="+mn-ea"/>
                <a:cs typeface="+mn-cs"/>
              </a:rPr>
              <a:t>Insert transition</a:t>
            </a:r>
            <a:r>
              <a:rPr lang="en-US" sz="1200" kern="1200" baseline="0" dirty="0" smtClean="0">
                <a:solidFill>
                  <a:schemeClr val="tx1"/>
                </a:solidFill>
                <a:latin typeface="Neutra Text" pitchFamily="50" charset="0"/>
                <a:ea typeface="+mn-ea"/>
                <a:cs typeface="+mn-cs"/>
              </a:rPr>
              <a:t> to design tools</a:t>
            </a:r>
            <a:endParaRPr lang="en-US" sz="1200" kern="1200" dirty="0" smtClean="0">
              <a:solidFill>
                <a:schemeClr val="tx1"/>
              </a:solidFill>
              <a:latin typeface="Neutra Text" pitchFamily="50" charset="0"/>
              <a:ea typeface="+mn-ea"/>
              <a:cs typeface="+mn-cs"/>
            </a:endParaRPr>
          </a:p>
          <a:p>
            <a:endParaRPr lang="en-US" sz="1200" kern="1200" dirty="0" smtClean="0">
              <a:solidFill>
                <a:schemeClr val="tx1"/>
              </a:solidFill>
              <a:latin typeface="Neutra Text" pitchFamily="50" charset="0"/>
              <a:ea typeface="+mn-ea"/>
              <a:cs typeface="+mn-cs"/>
            </a:endParaRPr>
          </a:p>
          <a:p>
            <a:r>
              <a:rPr lang="en-US" sz="1200" kern="1200" dirty="0" smtClean="0">
                <a:solidFill>
                  <a:schemeClr val="tx1"/>
                </a:solidFill>
                <a:latin typeface="Neutra Text" pitchFamily="50" charset="0"/>
                <a:ea typeface="+mn-ea"/>
                <a:cs typeface="+mn-cs"/>
              </a:rPr>
              <a:t>(p 261 and following</a:t>
            </a:r>
            <a:r>
              <a:rPr lang="en-US" sz="1200" kern="1200" baseline="0" dirty="0" smtClean="0">
                <a:solidFill>
                  <a:schemeClr val="tx1"/>
                </a:solidFill>
                <a:latin typeface="Neutra Text" pitchFamily="50" charset="0"/>
                <a:ea typeface="+mn-ea"/>
                <a:cs typeface="+mn-cs"/>
              </a:rPr>
              <a:t> in </a:t>
            </a:r>
            <a:r>
              <a:rPr lang="en-US" sz="1200" kern="1200" baseline="0" dirty="0" err="1" smtClean="0">
                <a:solidFill>
                  <a:schemeClr val="tx1"/>
                </a:solidFill>
                <a:latin typeface="Neutra Text" pitchFamily="50" charset="0"/>
                <a:ea typeface="+mn-ea"/>
                <a:cs typeface="+mn-cs"/>
              </a:rPr>
              <a:t>moggridge</a:t>
            </a:r>
            <a:r>
              <a:rPr lang="en-US" sz="1200" kern="1200" baseline="0" dirty="0" smtClean="0">
                <a:solidFill>
                  <a:schemeClr val="tx1"/>
                </a:solidFill>
                <a:latin typeface="Neutra Text" pitchFamily="50" charset="0"/>
                <a:ea typeface="+mn-ea"/>
                <a:cs typeface="+mn-cs"/>
              </a:rPr>
              <a:t> book)</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11</a:t>
            </a:fld>
            <a:endParaRPr lang="en-US" altLang="ko-K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How</a:t>
            </a:r>
            <a:r>
              <a:rPr lang="en-US" b="0" baseline="0" dirty="0" smtClean="0"/>
              <a:t> do you design an interior for a large passenger aircraft?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Build a full-scale</a:t>
            </a:r>
            <a:r>
              <a:rPr lang="en-US" baseline="0" dirty="0" smtClean="0"/>
              <a:t> mockup in a warehouse. This is a prototype for the interior design of a Boeing 707, the first commercially successful jet liner, 1950s.</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Walter </a:t>
            </a:r>
            <a:r>
              <a:rPr lang="en-US" b="0" dirty="0" err="1" smtClean="0"/>
              <a:t>Dorwin</a:t>
            </a:r>
            <a:r>
              <a:rPr lang="en-US" b="0" dirty="0" smtClean="0"/>
              <a:t> Teague,</a:t>
            </a:r>
            <a:r>
              <a:rPr lang="en-US" b="0" baseline="0" dirty="0" smtClean="0"/>
              <a:t> </a:t>
            </a:r>
            <a:r>
              <a:rPr lang="en-US" b="0" dirty="0" smtClean="0"/>
              <a:t>one of the industrial</a:t>
            </a:r>
            <a:r>
              <a:rPr lang="en-US" b="0" baseline="0" dirty="0" smtClean="0"/>
              <a:t> design pioneers that introduced modern design process </a:t>
            </a:r>
            <a:endParaRPr lang="en-US" b="0" dirty="0" smtClean="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12</a:t>
            </a:fld>
            <a:endParaRPr lang="en-US" altLang="ko-K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dirty="0" smtClean="0"/>
              <a:t>Second is</a:t>
            </a:r>
            <a:r>
              <a:rPr lang="en-US" baseline="0" dirty="0" smtClean="0"/>
              <a:t> a focus on process – how we go about creating new artifacts in a way that maximizes the utility and success of those artifacts. </a:t>
            </a:r>
            <a:r>
              <a:rPr lang="en-US" baseline="0" dirty="0" err="1" smtClean="0"/>
              <a:t>Dreyfuss</a:t>
            </a:r>
            <a:r>
              <a:rPr lang="en-US" baseline="0" dirty="0" smtClean="0"/>
              <a:t> outlined one such process, based on observation and fieldwork, followed by development of many sketches and prototypes, which are tested, analyzed, and iteratively improved.  While there are many other design methods, they all seem to share a core tenet: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204039-A734-4F07-96EE-DF66AA27EFE8}" type="slidenum">
              <a:rPr lang="ko-KR" altLang="en-US"/>
              <a:pPr/>
              <a:t>14</a:t>
            </a:fld>
            <a:endParaRPr lang="en-US" altLang="ko-KR"/>
          </a:p>
        </p:txBody>
      </p:sp>
      <p:sp>
        <p:nvSpPr>
          <p:cNvPr id="2343938" name="Rectangle 2"/>
          <p:cNvSpPr>
            <a:spLocks noGrp="1" noRot="1" noChangeAspect="1" noChangeArrowheads="1" noTextEdit="1"/>
          </p:cNvSpPr>
          <p:nvPr>
            <p:ph type="sldImg"/>
          </p:nvPr>
        </p:nvSpPr>
        <p:spPr>
          <a:ln/>
        </p:spPr>
      </p:sp>
      <p:sp>
        <p:nvSpPr>
          <p:cNvPr id="2343939" name="Rectangle 3"/>
          <p:cNvSpPr>
            <a:spLocks noGrp="1" noChangeArrowheads="1"/>
          </p:cNvSpPr>
          <p:nvPr>
            <p:ph type="body" idx="1"/>
          </p:nvPr>
        </p:nvSpPr>
        <p:spPr/>
        <p:txBody>
          <a:bodyPr/>
          <a:lstStyle/>
          <a:p>
            <a:pPr>
              <a:spcBef>
                <a:spcPct val="0"/>
              </a:spcBef>
              <a:spcAft>
                <a:spcPts val="577"/>
              </a:spcAft>
            </a:pPr>
            <a:r>
              <a:rPr lang="en-US" dirty="0" smtClean="0"/>
              <a:t>A theoretic lens </a:t>
            </a:r>
            <a:r>
              <a:rPr lang="en-US" dirty="0"/>
              <a:t>for </a:t>
            </a:r>
            <a:r>
              <a:rPr lang="en-US" dirty="0" smtClean="0"/>
              <a:t>understanding the </a:t>
            </a:r>
            <a:r>
              <a:rPr lang="en-US" dirty="0"/>
              <a:t>role of prototyping is the distinction is between pragmatic and epistemic design activity.</a:t>
            </a:r>
          </a:p>
          <a:p>
            <a:pPr>
              <a:spcBef>
                <a:spcPct val="0"/>
              </a:spcBef>
              <a:spcAft>
                <a:spcPts val="577"/>
              </a:spcAft>
            </a:pPr>
            <a:r>
              <a:rPr lang="en-US" i="1" dirty="0"/>
              <a:t>Pragmatic </a:t>
            </a:r>
            <a:r>
              <a:rPr lang="en-US" dirty="0"/>
              <a:t>actions are those related to directly accomplishing  a task with a known goal.</a:t>
            </a:r>
          </a:p>
          <a:p>
            <a:pPr>
              <a:spcBef>
                <a:spcPct val="0"/>
              </a:spcBef>
              <a:spcAft>
                <a:spcPts val="577"/>
              </a:spcAft>
            </a:pPr>
            <a:r>
              <a:rPr lang="en-US" dirty="0"/>
              <a:t>Broadly speaking, much prior work in software tools has been concerned with the pragmatic activity of </a:t>
            </a:r>
            <a:r>
              <a:rPr lang="en-US" i="1" dirty="0"/>
              <a:t>getting things built</a:t>
            </a:r>
            <a:r>
              <a:rPr lang="en-US" dirty="0"/>
              <a:t>.</a:t>
            </a:r>
          </a:p>
          <a:p>
            <a:pPr>
              <a:spcBef>
                <a:spcPct val="0"/>
              </a:spcBef>
              <a:spcAft>
                <a:spcPts val="577"/>
              </a:spcAft>
            </a:pPr>
            <a:r>
              <a:rPr lang="en-US" dirty="0"/>
              <a:t>But prototyping also serves an important </a:t>
            </a:r>
            <a:r>
              <a:rPr lang="en-US" i="1" dirty="0"/>
              <a:t>epistemic</a:t>
            </a:r>
            <a:r>
              <a:rPr lang="en-US" dirty="0"/>
              <a:t> function: design problems are ill-structured, meaning part of the designer’s job is to figure out what the space of solutions is in the first place . The goal itself is unclear. </a:t>
            </a:r>
          </a:p>
          <a:p>
            <a:pPr>
              <a:spcBef>
                <a:spcPct val="0"/>
              </a:spcBef>
              <a:spcAft>
                <a:spcPts val="577"/>
              </a:spcAft>
            </a:pPr>
            <a:r>
              <a:rPr lang="en-US" dirty="0"/>
              <a:t>We are particularly interested in this epistemic design activity.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dirty="0" smtClean="0"/>
              <a:t>Reflective, iterative design bears a lot of similarity to science. It’s not just a build it</a:t>
            </a:r>
            <a:r>
              <a:rPr lang="en-US" baseline="0" dirty="0" smtClean="0"/>
              <a:t> and say they liked it.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E9ACF84B-A701-4B98-8239-ED7D1CA2F306}" type="slidenum">
              <a:rPr lang="ko-KR" altLang="en-US" smtClean="0"/>
              <a:pPr/>
              <a:t>16</a:t>
            </a:fld>
            <a:endParaRPr lang="en-US" altLang="ko-KR"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altLang="ko-KR" dirty="0" smtClean="0">
                <a:ea typeface="굴림" pitchFamily="34" charset="-127"/>
              </a:rPr>
              <a:t>Prototyping is the pivotal activity that structures innovation, collaboration, and creativity in design.</a:t>
            </a:r>
          </a:p>
          <a:p>
            <a:pPr eaLnBrk="1" hangingPunct="1"/>
            <a:r>
              <a:rPr lang="en-US" altLang="ko-KR" dirty="0" smtClean="0">
                <a:ea typeface="굴림" pitchFamily="34" charset="-127"/>
              </a:rPr>
              <a:t>Prototypes embody design hypotheses and enable designers to test these hypotheses. </a:t>
            </a:r>
            <a:r>
              <a:rPr lang="en-US" dirty="0" smtClean="0"/>
              <a:t>Successful designs result from a series of “conversations with materials,” as Donald Schoen called them. </a:t>
            </a:r>
          </a:p>
          <a:p>
            <a:pPr eaLnBrk="1" hangingPunct="1"/>
            <a:r>
              <a:rPr lang="en-US" altLang="ko-KR" dirty="0" smtClean="0">
                <a:ea typeface="굴림" pitchFamily="34" charset="-127"/>
              </a:rPr>
              <a:t>The goal in prototyping is </a:t>
            </a:r>
            <a:r>
              <a:rPr lang="en-US" altLang="ko-KR" i="1" dirty="0" smtClean="0">
                <a:ea typeface="굴림" pitchFamily="34" charset="-127"/>
              </a:rPr>
              <a:t>not</a:t>
            </a:r>
            <a:r>
              <a:rPr lang="en-US" altLang="ko-KR" dirty="0" smtClean="0">
                <a:ea typeface="굴림" pitchFamily="34" charset="-127"/>
              </a:rPr>
              <a:t> the artifact – it’s feedback and iteration: you build some prototypes, evaluate them, and use what you learned to drive the next design.</a:t>
            </a:r>
          </a:p>
          <a:p>
            <a:pPr eaLnBrk="1" hangingPunct="1"/>
            <a:endParaRPr lang="en-US" dirty="0" smtClean="0"/>
          </a:p>
          <a:p>
            <a:pPr eaLnBrk="1" hangingPunct="1"/>
            <a:r>
              <a:rPr lang="en-US" dirty="0" smtClean="0"/>
              <a:t>And prototypes serve four distinct audiences:</a:t>
            </a:r>
            <a:r>
              <a:rPr lang="en-US" baseline="0" dirty="0" smtClean="0"/>
              <a:t> colleagues, clients, users and ourselves.</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a:ln/>
        </p:spPr>
      </p:sp>
      <p:sp>
        <p:nvSpPr>
          <p:cNvPr id="79874" name="Notes Placeholder 2"/>
          <p:cNvSpPr>
            <a:spLocks noGrp="1"/>
          </p:cNvSpPr>
          <p:nvPr>
            <p:ph type="body" idx="1"/>
          </p:nvPr>
        </p:nvSpPr>
        <p:spPr>
          <a:noFill/>
          <a:ln/>
        </p:spPr>
        <p:txBody>
          <a:bodyPr/>
          <a:lstStyle/>
          <a:p>
            <a:pPr eaLnBrk="1" hangingPunct="1"/>
            <a:r>
              <a:rPr lang="en-US" dirty="0" smtClean="0"/>
              <a:t>The importance</a:t>
            </a:r>
            <a:r>
              <a:rPr lang="en-US" baseline="0" dirty="0" smtClean="0"/>
              <a:t> </a:t>
            </a:r>
            <a:r>
              <a:rPr lang="en-US" baseline="0" smtClean="0"/>
              <a:t>of prototyping to succecssful design </a:t>
            </a:r>
            <a:r>
              <a:rPr lang="en-US" baseline="0" dirty="0" smtClean="0"/>
              <a:t>is underscored by the favorite quote of </a:t>
            </a:r>
            <a:r>
              <a:rPr lang="en-US" baseline="0" smtClean="0"/>
              <a:t>IDEO founder </a:t>
            </a:r>
            <a:r>
              <a:rPr lang="en-US" baseline="0" dirty="0" smtClean="0"/>
              <a:t>David Kelley, that </a:t>
            </a:r>
            <a:r>
              <a:rPr lang="en-US" b="1" dirty="0" smtClean="0"/>
              <a:t>Enlightened trial and error</a:t>
            </a:r>
            <a:r>
              <a:rPr lang="en-US" dirty="0" smtClean="0"/>
              <a:t> outperforms the planning of flawless intellects.</a:t>
            </a:r>
          </a:p>
        </p:txBody>
      </p:sp>
      <p:sp>
        <p:nvSpPr>
          <p:cNvPr id="79875" name="Slide Number Placeholder 3"/>
          <p:cNvSpPr>
            <a:spLocks noGrp="1"/>
          </p:cNvSpPr>
          <p:nvPr>
            <p:ph type="sldNum" sz="quarter" idx="5"/>
          </p:nvPr>
        </p:nvSpPr>
        <p:spPr>
          <a:noFill/>
        </p:spPr>
        <p:txBody>
          <a:bodyPr/>
          <a:lstStyle/>
          <a:p>
            <a:pPr algn="r" rtl="0" fontAlgn="base">
              <a:spcBef>
                <a:spcPct val="0"/>
              </a:spcBef>
              <a:spcAft>
                <a:spcPct val="0"/>
              </a:spcAft>
            </a:pPr>
            <a:fld id="{6BEA11A7-EE2E-4EDF-A16F-FC712827AD3F}" type="slidenum">
              <a:rPr lang="ko-KR" altLang="en-US" b="1">
                <a:solidFill>
                  <a:prstClr val="black"/>
                </a:solidFill>
                <a:ea typeface="맑은 고딕"/>
              </a:rPr>
              <a:pPr algn="r" rtl="0" fontAlgn="base">
                <a:spcBef>
                  <a:spcPct val="0"/>
                </a:spcBef>
                <a:spcAft>
                  <a:spcPct val="0"/>
                </a:spcAft>
              </a:pPr>
              <a:t>17</a:t>
            </a:fld>
            <a:endParaRPr lang="en-US" altLang="ko-KR" b="1" dirty="0">
              <a:solidFill>
                <a:prstClr val="black"/>
              </a:solidFill>
              <a:ea typeface="맑은 고딕"/>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52C7D85A-4BFB-41BF-8372-D858D3BEFF1B}" type="slidenum">
              <a:rPr lang="ko-KR" altLang="en-US" smtClean="0">
                <a:ea typeface="굴림" charset="-127"/>
              </a:rPr>
              <a:pPr/>
              <a:t>18</a:t>
            </a:fld>
            <a:endParaRPr lang="en-US" altLang="ko-KR" smtClean="0">
              <a:ea typeface="굴림" charset="-127"/>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altLang="ko-KR" dirty="0" smtClean="0">
              <a:ea typeface="굴림" charset="-127"/>
            </a:endParaRPr>
          </a:p>
          <a:p>
            <a:pPr eaLnBrk="1" hangingPunct="1"/>
            <a:r>
              <a:rPr lang="en-US" altLang="ko-KR" dirty="0" smtClean="0">
                <a:ea typeface="굴림" charset="-127"/>
              </a:rPr>
              <a:t>Now, this idea of creating tools to empower users</a:t>
            </a:r>
            <a:r>
              <a:rPr lang="en-US" altLang="ko-KR" baseline="0" dirty="0" smtClean="0">
                <a:ea typeface="굴림" charset="-127"/>
              </a:rPr>
              <a:t> </a:t>
            </a:r>
            <a:r>
              <a:rPr lang="en-US" altLang="ko-KR" dirty="0" smtClean="0">
                <a:ea typeface="굴림" charset="-127"/>
              </a:rPr>
              <a:t>has a long and storied history in computer science, beginning with Grace Hopper’s invention in the early 1950s of the first compiler. What’s inspirational for me is that she conceptualized how improved tools could provide a much wider audience with access to computation. So where are the frontiers</a:t>
            </a:r>
            <a:r>
              <a:rPr lang="en-US" altLang="ko-KR" baseline="0" dirty="0" smtClean="0">
                <a:ea typeface="굴림" charset="-127"/>
              </a:rPr>
              <a:t> in need of tool support today?</a:t>
            </a:r>
            <a:endParaRPr lang="en-US" altLang="ko-KR" dirty="0" smtClean="0">
              <a:ea typeface="굴림" charset="-127"/>
            </a:endParaRPr>
          </a:p>
          <a:p>
            <a:pPr eaLnBrk="1" hangingPunct="1"/>
            <a:endParaRPr lang="en-US" altLang="ko-KR" dirty="0" smtClean="0">
              <a:ea typeface="굴림" charset="-127"/>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19</a:t>
            </a:fld>
            <a:endParaRPr lang="en-US" altLang="ko-K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pPr algn="r" rtl="0" eaLnBrk="0" fontAlgn="base" hangingPunct="0">
              <a:spcBef>
                <a:spcPct val="0"/>
              </a:spcBef>
              <a:spcAft>
                <a:spcPct val="0"/>
              </a:spcAft>
            </a:pPr>
            <a:fld id="{792449A1-E047-45F6-8090-2994A7CA51B5}" type="slidenum">
              <a:rPr lang="ko-KR" altLang="en-US" b="1">
                <a:solidFill>
                  <a:prstClr val="black"/>
                </a:solidFill>
                <a:ea typeface="굴림"/>
                <a:cs typeface="굴림"/>
              </a:rPr>
              <a:pPr algn="r" rtl="0" eaLnBrk="0" fontAlgn="base" hangingPunct="0">
                <a:spcBef>
                  <a:spcPct val="0"/>
                </a:spcBef>
                <a:spcAft>
                  <a:spcPct val="0"/>
                </a:spcAft>
              </a:pPr>
              <a:t>2</a:t>
            </a:fld>
            <a:endParaRPr lang="en-US" altLang="ko-KR" b="1" dirty="0">
              <a:solidFill>
                <a:prstClr val="black"/>
              </a:solidFill>
              <a:ea typeface="굴림"/>
              <a:cs typeface="굴림"/>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altLang="ko-KR" sz="1000" dirty="0" smtClean="0">
                <a:latin typeface="Arial Unicode MS" pitchFamily="34" charset="-128"/>
                <a:ea typeface="굴림"/>
                <a:cs typeface="굴림"/>
              </a:rPr>
              <a:t>This is a drawing by Dan O</a:t>
            </a:r>
            <a:r>
              <a:rPr lang="en-US" altLang="ko-KR" sz="1000" dirty="0" smtClean="0">
                <a:ea typeface="굴림"/>
                <a:cs typeface="굴림"/>
              </a:rPr>
              <a:t>’</a:t>
            </a:r>
            <a:r>
              <a:rPr lang="en-US" altLang="ko-KR" sz="1000" dirty="0" smtClean="0">
                <a:latin typeface="Arial Unicode MS" pitchFamily="34" charset="-128"/>
                <a:ea typeface="굴림"/>
                <a:cs typeface="굴림"/>
              </a:rPr>
              <a:t>Sullivan. It shows how mental model, that my current PC has of me. My computer knows I have an eye </a:t>
            </a:r>
            <a:r>
              <a:rPr lang="en-US" altLang="ko-KR" sz="1000" dirty="0" smtClean="0">
                <a:ea typeface="굴림"/>
                <a:cs typeface="굴림"/>
              </a:rPr>
              <a:t>–</a:t>
            </a:r>
            <a:r>
              <a:rPr lang="en-US" altLang="ko-KR" sz="1000" dirty="0" smtClean="0">
                <a:latin typeface="Arial Unicode MS" pitchFamily="34" charset="-128"/>
                <a:ea typeface="굴림"/>
                <a:cs typeface="굴림"/>
              </a:rPr>
              <a:t> but only one </a:t>
            </a:r>
            <a:r>
              <a:rPr lang="en-US" altLang="ko-KR" sz="1000" dirty="0" smtClean="0">
                <a:ea typeface="굴림"/>
                <a:cs typeface="굴림"/>
              </a:rPr>
              <a:t>–</a:t>
            </a:r>
            <a:r>
              <a:rPr lang="en-US" altLang="ko-KR" sz="1000" dirty="0" smtClean="0">
                <a:latin typeface="Arial Unicode MS" pitchFamily="34" charset="-128"/>
                <a:ea typeface="굴림"/>
                <a:cs typeface="굴림"/>
              </a:rPr>
              <a:t> it does know that I have two ears. It knows I have a finger </a:t>
            </a:r>
            <a:r>
              <a:rPr lang="en-US" altLang="ko-KR" sz="1000" dirty="0" smtClean="0">
                <a:ea typeface="굴림"/>
                <a:cs typeface="굴림"/>
              </a:rPr>
              <a:t>–</a:t>
            </a:r>
            <a:r>
              <a:rPr lang="en-US" altLang="ko-KR" sz="1000" dirty="0" smtClean="0">
                <a:latin typeface="Arial Unicode MS" pitchFamily="34" charset="-128"/>
                <a:ea typeface="굴림"/>
                <a:cs typeface="굴림"/>
              </a:rPr>
              <a:t> but only one, maybe two </a:t>
            </a:r>
            <a:r>
              <a:rPr lang="en-US" altLang="ko-KR" sz="1000" dirty="0" smtClean="0">
                <a:ea typeface="굴림"/>
                <a:cs typeface="굴림"/>
              </a:rPr>
              <a:t>–</a:t>
            </a:r>
            <a:r>
              <a:rPr lang="en-US" altLang="ko-KR" sz="1000" dirty="0" smtClean="0">
                <a:latin typeface="Arial Unicode MS" pitchFamily="34" charset="-128"/>
                <a:ea typeface="굴림"/>
                <a:cs typeface="굴림"/>
              </a:rPr>
              <a:t> and it has no idea that I have a body. Given the richness our human experience in the physical world, it</a:t>
            </a:r>
            <a:r>
              <a:rPr lang="en-US" altLang="ko-KR" sz="1000" dirty="0" smtClean="0">
                <a:ea typeface="굴림"/>
                <a:cs typeface="굴림"/>
              </a:rPr>
              <a:t>’</a:t>
            </a:r>
            <a:r>
              <a:rPr lang="en-US" altLang="ko-KR" sz="1000" dirty="0" smtClean="0">
                <a:latin typeface="Arial Unicode MS" pitchFamily="34" charset="-128"/>
                <a:ea typeface="굴림"/>
                <a:cs typeface="굴림"/>
              </a:rPr>
              <a:t>s shocking that our experience in the digital world is so limited.</a:t>
            </a:r>
          </a:p>
          <a:p>
            <a:pPr eaLnBrk="1" hangingPunct="1"/>
            <a:endParaRPr lang="en-US" altLang="ko-KR" sz="1000" dirty="0" smtClean="0">
              <a:latin typeface="Arial Unicode MS" pitchFamily="34" charset="-128"/>
              <a:ea typeface="굴림"/>
              <a:cs typeface="굴림"/>
            </a:endParaRPr>
          </a:p>
          <a:p>
            <a:pPr eaLnBrk="1" hangingPunct="1"/>
            <a:r>
              <a:rPr lang="en-US" altLang="ko-KR" sz="1000" dirty="0" smtClean="0">
                <a:ea typeface="굴림" charset="-127"/>
              </a:rPr>
              <a:t>For traditional desktop applications that</a:t>
            </a:r>
            <a:r>
              <a:rPr lang="en-US" altLang="ko-KR" sz="1000" baseline="0" dirty="0" smtClean="0">
                <a:ea typeface="굴림" charset="-127"/>
              </a:rPr>
              <a:t> target one-finger-man, </a:t>
            </a:r>
            <a:r>
              <a:rPr lang="en-US" altLang="ko-KR" sz="1000" dirty="0" smtClean="0">
                <a:ea typeface="굴림" charset="-127"/>
              </a:rPr>
              <a:t>good programming environments exist that have enabled legions of developers to create the content that helped put a PC on every desk. The goal of our group’s research is to enable an analogous success for ubiquitous computing. Specifically, our interest lies in the move from tools for </a:t>
            </a:r>
            <a:r>
              <a:rPr lang="en-US" altLang="ko-KR" sz="1000" b="1" dirty="0" smtClean="0">
                <a:ea typeface="굴림" charset="-127"/>
              </a:rPr>
              <a:t>technology experts </a:t>
            </a:r>
            <a:r>
              <a:rPr lang="en-US" altLang="ko-KR" sz="1000" dirty="0" smtClean="0">
                <a:ea typeface="굴림" charset="-127"/>
              </a:rPr>
              <a:t>toward tools for domain experts, designers. </a:t>
            </a:r>
          </a:p>
          <a:p>
            <a:pPr eaLnBrk="1" hangingPunct="1"/>
            <a:endParaRPr lang="en-US" altLang="ko-KR" sz="1000" dirty="0" smtClean="0">
              <a:latin typeface="Arial Unicode MS" pitchFamily="34" charset="-128"/>
              <a:ea typeface="굴림"/>
              <a:cs typeface="굴림"/>
            </a:endParaRPr>
          </a:p>
          <a:p>
            <a:pPr eaLnBrk="1" hangingPunct="1"/>
            <a:endParaRPr lang="en-US" altLang="ko-KR" sz="1000" dirty="0" smtClean="0">
              <a:latin typeface="Arial Unicode MS" pitchFamily="34" charset="-128"/>
              <a:ea typeface="굴림"/>
              <a:cs typeface="굴림"/>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80200E-6724-4B98-B77B-8BA92D03CC06}" type="slidenum">
              <a:rPr lang="ko-KR" altLang="en-US"/>
              <a:pPr/>
              <a:t>20</a:t>
            </a:fld>
            <a:endParaRPr lang="en-US" altLang="ko-KR"/>
          </a:p>
        </p:txBody>
      </p:sp>
      <p:sp>
        <p:nvSpPr>
          <p:cNvPr id="2548738" name="Rectangle 2"/>
          <p:cNvSpPr>
            <a:spLocks noGrp="1" noRot="1" noChangeAspect="1" noChangeArrowheads="1" noTextEdit="1"/>
          </p:cNvSpPr>
          <p:nvPr>
            <p:ph type="sldImg"/>
          </p:nvPr>
        </p:nvSpPr>
        <p:spPr>
          <a:ln/>
        </p:spPr>
      </p:sp>
      <p:sp>
        <p:nvSpPr>
          <p:cNvPr id="2548739" name="Rectangle 3"/>
          <p:cNvSpPr>
            <a:spLocks noGrp="1" noChangeArrowheads="1"/>
          </p:cNvSpPr>
          <p:nvPr>
            <p:ph type="body" idx="1"/>
          </p:nvPr>
        </p:nvSpPr>
        <p:spPr/>
        <p:txBody>
          <a:bodyPr/>
          <a:lstStyle/>
          <a:p>
            <a:pPr marL="220005" indent="-220005"/>
            <a:r>
              <a:rPr lang="en-US" altLang="ko-KR" dirty="0">
                <a:ea typeface="굴림" pitchFamily="34" charset="-127"/>
              </a:rPr>
              <a:t>To learn about opportunities for prototyping tools in the domain of information appliances, we </a:t>
            </a:r>
            <a:r>
              <a:rPr lang="en-US" altLang="ko-KR" dirty="0" smtClean="0">
                <a:ea typeface="굴림" pitchFamily="34" charset="-127"/>
              </a:rPr>
              <a:t>interviewed eleven </a:t>
            </a:r>
            <a:r>
              <a:rPr lang="en-US" altLang="ko-KR" dirty="0">
                <a:ea typeface="굴림" pitchFamily="34" charset="-127"/>
              </a:rPr>
              <a:t>product designers at three design companies. </a:t>
            </a:r>
            <a:r>
              <a:rPr lang="en-US" altLang="ko-KR" dirty="0" smtClean="0">
                <a:ea typeface="굴림" pitchFamily="34" charset="-127"/>
              </a:rPr>
              <a:t>I </a:t>
            </a:r>
            <a:r>
              <a:rPr lang="en-US" altLang="ko-KR" dirty="0">
                <a:ea typeface="굴림" pitchFamily="34" charset="-127"/>
              </a:rPr>
              <a:t>want to highlight two key insights from our field work. We found that </a:t>
            </a:r>
          </a:p>
          <a:p>
            <a:pPr marL="220005" indent="-220005">
              <a:buFontTx/>
              <a:buAutoNum type="arabicParenR"/>
            </a:pPr>
            <a:r>
              <a:rPr lang="en-US" altLang="ko-KR" dirty="0">
                <a:ea typeface="굴림" pitchFamily="34" charset="-127"/>
              </a:rPr>
              <a:t> Professional design companies </a:t>
            </a:r>
            <a:r>
              <a:rPr lang="en-US" altLang="ko-KR" b="1" dirty="0">
                <a:ea typeface="굴림" pitchFamily="34" charset="-127"/>
              </a:rPr>
              <a:t>do</a:t>
            </a:r>
            <a:r>
              <a:rPr lang="en-US" altLang="ko-KR" dirty="0">
                <a:ea typeface="굴림" pitchFamily="34" charset="-127"/>
              </a:rPr>
              <a:t> have access to resources and expertise to create integrated functional prototypes – however, these prototypes are generally expensive one-offs used only for presentation.</a:t>
            </a:r>
          </a:p>
          <a:p>
            <a:pPr marL="220005" indent="-220005"/>
            <a:r>
              <a:rPr lang="en-US" altLang="ko-KR" dirty="0">
                <a:ea typeface="굴림" pitchFamily="34" charset="-127"/>
              </a:rPr>
              <a:t>Today’s prototyping tools are not flexible enough to create functional prototypes as tools for design thinking itself.</a:t>
            </a:r>
          </a:p>
          <a:p>
            <a:pPr marL="220005" indent="-220005"/>
            <a:r>
              <a:rPr lang="en-US" altLang="ko-KR" dirty="0">
                <a:ea typeface="굴림" pitchFamily="34" charset="-127"/>
              </a:rPr>
              <a:t>2) For documentation purposes, many test sessions with prototypes are video recorded. However, revisiting this video material is often too costly in terms of work hours so tapes just end up on the shelf.</a:t>
            </a:r>
            <a:endParaRPr lang="en-US" dirty="0">
              <a:ea typeface="굴림" pitchFamily="34" charset="-127"/>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EF788250-33D1-4415-AD3E-3D0DD50115D8}" type="slidenum">
              <a:rPr lang="ko-KR" altLang="en-US" smtClean="0">
                <a:ea typeface="굴림" charset="-127"/>
              </a:rPr>
              <a:pPr/>
              <a:t>21</a:t>
            </a:fld>
            <a:endParaRPr lang="en-US" altLang="ko-KR" smtClean="0">
              <a:ea typeface="굴림" charset="-127"/>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altLang="ko-KR" dirty="0" smtClean="0">
                <a:ea typeface="굴림" charset="-127"/>
              </a:rPr>
              <a:t>Our work on d.tools has explored how to more rapidly create and evaluate information appliances that incorporate rich </a:t>
            </a:r>
            <a:r>
              <a:rPr lang="en-US" altLang="ko-KR" smtClean="0">
                <a:ea typeface="굴림" charset="-127"/>
              </a:rPr>
              <a:t>physical interactions</a:t>
            </a:r>
            <a:endParaRPr lang="en-US" altLang="ko-KR" dirty="0" smtClean="0">
              <a:ea typeface="굴림" charset="-127"/>
            </a:endParaRPr>
          </a:p>
          <a:p>
            <a:pPr eaLnBrk="1" hangingPunct="1"/>
            <a:r>
              <a:rPr lang="en-US" dirty="0" smtClean="0"/>
              <a:t>The key</a:t>
            </a:r>
            <a:r>
              <a:rPr lang="en-US" baseline="0" dirty="0" smtClean="0"/>
              <a:t> contribution of </a:t>
            </a:r>
            <a:r>
              <a:rPr lang="en-US" dirty="0" smtClean="0"/>
              <a:t>d.tools, is</a:t>
            </a:r>
            <a:r>
              <a:rPr lang="en-US" baseline="0" dirty="0" smtClean="0"/>
              <a:t> the </a:t>
            </a:r>
            <a:r>
              <a:rPr lang="en-US" dirty="0" smtClean="0"/>
              <a:t>integration</a:t>
            </a:r>
            <a:r>
              <a:rPr lang="en-US" i="1" dirty="0" smtClean="0"/>
              <a:t> design, test, and analysis</a:t>
            </a:r>
            <a:r>
              <a:rPr lang="en-US" dirty="0" smtClean="0"/>
              <a:t> of information appliances</a:t>
            </a:r>
            <a:r>
              <a:rPr lang="en-US" baseline="0" dirty="0" smtClean="0"/>
              <a:t> in a single toolkit</a:t>
            </a:r>
            <a:endParaRPr lang="en-US" altLang="ko-KR" dirty="0" smtClean="0">
              <a:ea typeface="굴림" charset="-127"/>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E9BD012B-6A7E-4CF9-B6E2-7FED2BDCE1F3}" type="slidenum">
              <a:rPr lang="ko-KR" altLang="en-US" smtClean="0">
                <a:ea typeface="굴림" charset="-127"/>
              </a:rPr>
              <a:pPr/>
              <a:t>22</a:t>
            </a:fld>
            <a:endParaRPr lang="en-US" altLang="ko-KR" smtClean="0">
              <a:ea typeface="굴림" charset="-127"/>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smtClean="0"/>
              <a:t>As a designer plugs physical components such as sensors into the d.tools hardware interface, virtual counterparts appear in the d.tools authoring environment on the PC.</a:t>
            </a:r>
            <a:endParaRPr lang="en-US" i="1" smtClean="0"/>
          </a:p>
          <a:p>
            <a:pPr eaLnBrk="1" hangingPunct="1"/>
            <a:endParaRPr lang="en-US" b="1" smtClean="0"/>
          </a:p>
          <a:p>
            <a:pPr eaLnBrk="1" hangingPunct="1"/>
            <a:r>
              <a:rPr lang="en-US" b="1" smtClean="0"/>
              <a:t>The DESIGNER </a:t>
            </a:r>
            <a:r>
              <a:rPr lang="en-US" smtClean="0"/>
              <a:t>then authors interactions by creating visual states, which encapsulate output, and by linking them through transitions, which get triggered by input events. The control flow interface is based on designers familiarity with</a:t>
            </a:r>
            <a:r>
              <a:rPr lang="en-US" baseline="0" smtClean="0"/>
              <a:t> storyboards.</a:t>
            </a:r>
            <a:endParaRPr lang="en-US" i="1" smtClean="0"/>
          </a:p>
          <a:p>
            <a:pPr eaLnBrk="1" hangingPunct="1"/>
            <a:endParaRPr lang="en-US" b="1" smtClean="0"/>
          </a:p>
          <a:p>
            <a:pPr eaLnBrk="1" hangingPunct="1"/>
            <a:r>
              <a:rPr lang="en-US" smtClean="0"/>
              <a:t>d.Tools facilitates turning continuous sensor data into discrete events through an interactive demonstration and thresholding technique.</a:t>
            </a:r>
            <a:endParaRPr lang="en-US" i="1" smtClean="0"/>
          </a:p>
          <a:p>
            <a:pPr eaLnBrk="1" hangingPunct="1"/>
            <a:endParaRPr lang="en-US" b="1" smtClean="0"/>
          </a:p>
          <a:p>
            <a:pPr eaLnBrk="1" hangingPunct="1"/>
            <a:r>
              <a:rPr lang="en-US" b="1" smtClean="0"/>
              <a:t>In d.tools, the </a:t>
            </a:r>
            <a:r>
              <a:rPr lang="en-US" smtClean="0"/>
              <a:t>interaction model is always live and can be tried out at any point.</a:t>
            </a:r>
            <a:endParaRPr lang="en-US" b="1" smtClean="0"/>
          </a:p>
          <a:p>
            <a:pPr eaLnBrk="1" hangingPunct="1"/>
            <a:endParaRPr lang="en-US" i="1" smtClean="0"/>
          </a:p>
          <a:p>
            <a:pPr eaLnBrk="1" hangingPunct="1"/>
            <a:r>
              <a:rPr lang="en-US" smtClean="0"/>
              <a:t>To increase the complexity of prototypes, designers with programming knowledge can attach Java to visual states.</a:t>
            </a:r>
          </a:p>
          <a:p>
            <a:pPr eaLnBrk="1" hangingPunct="1"/>
            <a:r>
              <a:rPr lang="en-US" smtClean="0"/>
              <a:t>Here, Java code remote controls the Google Earth application. T</a:t>
            </a:r>
            <a:r>
              <a:rPr lang="de-DE" smtClean="0"/>
              <a:t>his is an example of how d.tools can be used to create mash-up prototypes.</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F18009A-3C01-4D4A-A76A-4B4B2A4E78CD}" type="slidenum">
              <a:rPr lang="ko-KR" altLang="en-US" smtClean="0">
                <a:ea typeface="굴림" charset="-127"/>
              </a:rPr>
              <a:pPr/>
              <a:t>23</a:t>
            </a:fld>
            <a:endParaRPr lang="en-US" altLang="ko-KR" smtClean="0">
              <a:ea typeface="굴림" charset="-127"/>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r>
              <a:rPr lang="en-US" altLang="ko-KR" smtClean="0">
                <a:ea typeface="굴림" charset="-127"/>
              </a:rPr>
              <a:t>Let’s move on to test mode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B0610800-08BB-4ADD-AD2A-F67716AB61E1}" type="slidenum">
              <a:rPr lang="ko-KR" altLang="en-US" smtClean="0">
                <a:ea typeface="굴림" charset="-127"/>
              </a:rPr>
              <a:pPr/>
              <a:t>24</a:t>
            </a:fld>
            <a:endParaRPr lang="en-US" altLang="ko-KR" smtClean="0">
              <a:ea typeface="굴림" charset="-127"/>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A camera is pointed at the tester.</a:t>
            </a:r>
          </a:p>
          <a:p>
            <a:pPr eaLnBrk="1" hangingPunct="1"/>
            <a:r>
              <a:rPr lang="en-US" dirty="0" smtClean="0"/>
              <a:t>The live video from the camera is recorded and  annotated in real-time with state transitions and input events.</a:t>
            </a:r>
          </a:p>
          <a:p>
            <a:pPr eaLnBrk="1" hangingPunct="1"/>
            <a:r>
              <a:rPr lang="en-US" dirty="0" smtClean="0"/>
              <a:t>In addition to events generated by the prototype itself, the experimenter can also add annotations with a video console.</a:t>
            </a:r>
          </a:p>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83FFBF99-7652-404C-B42B-C71DCF36D99E}" type="slidenum">
              <a:rPr lang="ko-KR" altLang="en-US" smtClean="0">
                <a:ea typeface="굴림" charset="-127"/>
              </a:rPr>
              <a:pPr/>
              <a:t>25</a:t>
            </a:fld>
            <a:endParaRPr lang="en-US" altLang="ko-KR" smtClean="0">
              <a:ea typeface="굴림" charset="-127"/>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altLang="ko-KR" smtClean="0">
                <a:ea typeface="굴림" charset="-127"/>
              </a:rPr>
              <a:t>After a test session is completed, designers can leverage tight synchronization between the graphical interaction model, the recorded video, and the recorded event traces in analyze mode.</a:t>
            </a:r>
          </a:p>
          <a:p>
            <a:pPr eaLnBrk="1" hangingPunct="1"/>
            <a:endParaRPr lang="en-US" altLang="ko-KR" smtClean="0">
              <a:ea typeface="굴림" charset="-127"/>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AFAB3867-A233-4B6A-AB3B-297246F1DE6B}" type="slidenum">
              <a:rPr lang="ko-KR" altLang="en-US" smtClean="0">
                <a:ea typeface="굴림" charset="-127"/>
              </a:rPr>
              <a:pPr/>
              <a:t>26</a:t>
            </a:fld>
            <a:endParaRPr lang="en-US" altLang="ko-KR" smtClean="0">
              <a:ea typeface="굴림" charset="-127"/>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r>
              <a:rPr lang="en-US" dirty="0" smtClean="0"/>
              <a:t>In analyze mode, video playback is synchronized with a visualization that highlights active states.</a:t>
            </a:r>
          </a:p>
          <a:p>
            <a:pPr eaLnBrk="1" hangingPunct="1"/>
            <a:r>
              <a:rPr lang="en-US" dirty="0" smtClean="0"/>
              <a:t>In the other direction, designers can select states in the </a:t>
            </a:r>
            <a:r>
              <a:rPr lang="en-US" dirty="0" err="1" smtClean="0"/>
              <a:t>statechart</a:t>
            </a:r>
            <a:r>
              <a:rPr lang="en-US" dirty="0" smtClean="0"/>
              <a:t> to access corresponding video clips.</a:t>
            </a:r>
          </a:p>
          <a:p>
            <a:pPr eaLnBrk="1" hangingPunct="1"/>
            <a:r>
              <a:rPr lang="en-US" dirty="0" smtClean="0"/>
              <a:t>Designers can query for video sequences matching input by demonstrating that input on the prototype itself.</a:t>
            </a:r>
          </a:p>
          <a:p>
            <a:pPr eaLnBrk="1" hangingPunct="1"/>
            <a:r>
              <a:rPr lang="en-US" dirty="0" smtClean="0"/>
              <a:t>Multiple test sessions can be combined into a video spreadsheet, which can be used for rapid comparative evaluation. </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recently</a:t>
            </a:r>
            <a:r>
              <a:rPr lang="en-US" baseline="0" dirty="0" smtClean="0"/>
              <a:t> we have collaborated with Nokia design San Francisco to extend the d.tools authoring approach to mobile phone prototypes. A d.tools client application runs on the Nokia phone; and sends all input events from the phone to a PC.</a:t>
            </a:r>
            <a:endParaRPr lang="en-US" dirty="0" smtClean="0"/>
          </a:p>
          <a:p>
            <a:r>
              <a:rPr lang="en-US" dirty="0" smtClean="0"/>
              <a:t>All communication is wireless here.</a:t>
            </a:r>
          </a:p>
          <a:p>
            <a:r>
              <a:rPr lang="en-US" dirty="0" smtClean="0"/>
              <a:t>The</a:t>
            </a:r>
            <a:r>
              <a:rPr lang="en-US" baseline="0" dirty="0" smtClean="0"/>
              <a:t> </a:t>
            </a:r>
            <a:r>
              <a:rPr lang="en-US" dirty="0" smtClean="0"/>
              <a:t>Application logic is handled in</a:t>
            </a:r>
            <a:r>
              <a:rPr lang="en-US" baseline="0" dirty="0" smtClean="0"/>
              <a:t> a d.tools storyboard </a:t>
            </a:r>
            <a:r>
              <a:rPr lang="en-US" dirty="0" smtClean="0"/>
              <a:t>on the desktop</a:t>
            </a:r>
            <a:r>
              <a:rPr lang="en-US" baseline="0" dirty="0" smtClean="0"/>
              <a:t> and </a:t>
            </a:r>
            <a:endParaRPr lang="en-US" dirty="0" smtClean="0"/>
          </a:p>
          <a:p>
            <a:r>
              <a:rPr lang="en-US" dirty="0" err="1" smtClean="0"/>
              <a:t>dtools</a:t>
            </a:r>
            <a:r>
              <a:rPr lang="en-US" dirty="0" smtClean="0"/>
              <a:t> sends commands back to phone to display images and play sounds.</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27</a:t>
            </a:fld>
            <a:endParaRPr lang="en-US" altLang="ko-K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defTabSz="930275"/>
            <a:fld id="{5BD50736-4A04-4B6B-81E6-8F292F855931}" type="slidenum">
              <a:rPr lang="ko-KR" altLang="en-US" smtClean="0"/>
              <a:pPr defTabSz="930275"/>
              <a:t>28</a:t>
            </a:fld>
            <a:endParaRPr lang="en-US" altLang="ko-KR"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dirty="0" smtClean="0"/>
              <a:t>In addition to traditional evaluation methods such as lab</a:t>
            </a:r>
            <a:r>
              <a:rPr lang="en-US" baseline="0" dirty="0" smtClean="0"/>
              <a:t> studies, we also deployed d.tools to students. </a:t>
            </a:r>
            <a:r>
              <a:rPr lang="en-US" dirty="0" smtClean="0"/>
              <a:t>We hand-manufactured a dozen kits which we distributed student teams in a masters level HCI design course in 2006 and 2007.</a:t>
            </a:r>
          </a:p>
          <a:p>
            <a:pPr eaLnBrk="1" hangingPunct="1"/>
            <a:r>
              <a:rPr lang="en-US" dirty="0" smtClean="0"/>
              <a:t>This image shows a color mixing interface designed with d.tools in which users can “pour” color from tangible buckets onto an LCD screen and then draw with</a:t>
            </a:r>
            <a:r>
              <a:rPr lang="en-US" baseline="0" dirty="0" smtClean="0"/>
              <a:t> those mixed colors on a tabled</a:t>
            </a:r>
            <a:r>
              <a:rPr lang="en-US" dirty="0" smtClean="0"/>
              <a:t>; this project took part in the Microsoft Design Expo in Redmond in 2006.</a:t>
            </a:r>
          </a:p>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29</a:t>
            </a:fld>
            <a:endParaRPr lang="en-US" altLang="ko-K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r>
              <a:rPr lang="en-US" smtClean="0"/>
              <a:t>Examples of Existing applications that provide a new user experience</a:t>
            </a:r>
          </a:p>
          <a:p>
            <a:endParaRPr lang="en-US" smtClean="0"/>
          </a:p>
          <a:p>
            <a:r>
              <a:rPr lang="en-US" smtClean="0"/>
              <a:t>What </a:t>
            </a:r>
            <a:r>
              <a:rPr lang="en-US" dirty="0" smtClean="0"/>
              <a:t>kind of authoring tools would you need to prototype a fitness monitoring system which measures the rhythm of your steps and adjusts music playback accordingly?</a:t>
            </a:r>
          </a:p>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r>
              <a:rPr lang="en-US" dirty="0" smtClean="0"/>
              <a:t>Reflecting on our experience with d.tools, we see sensor-based interaction design comprising three distinct steps: choosing and connecting the appropriate hardware, creating application logic, and specifying the relationship between sensor values and application logic. </a:t>
            </a:r>
          </a:p>
          <a:p>
            <a:r>
              <a:rPr lang="en-US" dirty="0" smtClean="0"/>
              <a:t> </a:t>
            </a:r>
          </a:p>
          <a:p>
            <a:r>
              <a:rPr lang="en-US" dirty="0" smtClean="0"/>
              <a:t>d.tools, as well as prior work, provides software abstractions that make connecting hardware easy. D.tools also enables designers to rapidly prototype and evaluate the application logic. However, our experience has shown that </a:t>
            </a:r>
            <a:r>
              <a:rPr lang="en-US" i="1" dirty="0" smtClean="0"/>
              <a:t>specifying the relationship</a:t>
            </a:r>
            <a:r>
              <a:rPr lang="en-US" dirty="0" smtClean="0"/>
              <a:t> between sensor values and logic often remains problematic.</a:t>
            </a:r>
          </a:p>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 Herb Simon and Don Norman have pointed out, the representation of a problem is an important factor determining how we can manipulate that problem. </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31</a:t>
            </a:fld>
            <a:endParaRPr lang="en-US" altLang="ko-K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4237E3EF-26B5-4DD2-BA91-01AA03D641A9}" type="slidenum">
              <a:rPr lang="ko-KR" altLang="en-US" smtClean="0"/>
              <a:pPr/>
              <a:t>32</a:t>
            </a:fld>
            <a:endParaRPr lang="en-US" altLang="ko-KR"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r>
              <a:rPr lang="en-US" dirty="0" smtClean="0"/>
              <a:t>For tasks like sensor-based interactions, an individual's performance of the input they would like to recognize is a very different activity from symbolically specifying that input. The motivation of our work is to leverage the embodied performance to </a:t>
            </a:r>
            <a:r>
              <a:rPr lang="en-US" b="1" dirty="0" smtClean="0"/>
              <a:t>actually do the work</a:t>
            </a:r>
            <a:r>
              <a:rPr lang="en-US" dirty="0" smtClean="0"/>
              <a:t> of specifying the computation.</a:t>
            </a:r>
          </a:p>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09B81002-B351-483E-A96E-1C3C0E4CB59F}" type="slidenum">
              <a:rPr lang="ko-KR" altLang="en-US" smtClean="0"/>
              <a:pPr/>
              <a:t>33</a:t>
            </a:fld>
            <a:endParaRPr lang="en-US" altLang="ko-KR"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r>
              <a:rPr lang="en-US" smtClean="0"/>
              <a:t>We achieve this by applying programming by demonstration to the domain of sensor-based interaction design.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eaLnBrk="1" hangingPunct="1"/>
            <a:fld id="{E33A3A83-28DF-49E8-93E0-C1CD4A365483}" type="slidenum">
              <a:rPr lang="ko-KR" altLang="en-US" sz="1200" b="0">
                <a:ea typeface="굴림" pitchFamily="34" charset="-127"/>
              </a:rPr>
              <a:pPr algn="r" defTabSz="930437" eaLnBrk="1" hangingPunct="1"/>
              <a:t>34</a:t>
            </a:fld>
            <a:endParaRPr lang="en-US" altLang="ko-KR" sz="1200" b="0" dirty="0">
              <a:ea typeface="굴림" pitchFamily="34" charset="-127"/>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mtClean="0"/>
              <a:t>Programming by demonstration (PBD) is the process of inferring general program logic from observation of examples of that logic. </a:t>
            </a:r>
          </a:p>
          <a:p>
            <a:r>
              <a:rPr lang="en-US" smtClean="0"/>
              <a:t> </a:t>
            </a:r>
          </a:p>
          <a:p>
            <a:r>
              <a:rPr lang="en-US" smtClean="0"/>
              <a:t>Our research builds upon the idea of </a:t>
            </a:r>
            <a:r>
              <a:rPr lang="en-US" i="1" smtClean="0"/>
              <a:t>using actions performed in physical space</a:t>
            </a:r>
            <a:r>
              <a:rPr lang="en-US" smtClean="0"/>
              <a:t> as the example input. </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0F90B897-1F32-41CC-93C7-C6F732C43E34}" type="slidenum">
              <a:rPr lang="ko-KR" altLang="en-US" smtClean="0"/>
              <a:pPr/>
              <a:t>35</a:t>
            </a:fld>
            <a:endParaRPr lang="en-US" altLang="ko-KR" smtClean="0"/>
          </a:p>
        </p:txBody>
      </p:sp>
      <p:sp>
        <p:nvSpPr>
          <p:cNvPr id="84995"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ln/>
        </p:spPr>
        <p:txBody>
          <a:bodyPr/>
          <a:lstStyle/>
          <a:p>
            <a:pPr>
              <a:defRPr/>
            </a:pPr>
            <a:r>
              <a:rPr lang="en-US" dirty="0" smtClean="0"/>
              <a:t>We constructed Exemplar to investigate such an approach.</a:t>
            </a:r>
          </a:p>
          <a:p>
            <a:pPr>
              <a:defRPr/>
            </a:pPr>
            <a:r>
              <a:rPr lang="en-US" dirty="0" smtClean="0"/>
              <a:t>With Exemplar</a:t>
            </a:r>
            <a:r>
              <a:rPr lang="en-US" smtClean="0"/>
              <a:t>, an interaction </a:t>
            </a:r>
            <a:r>
              <a:rPr lang="en-US" dirty="0" smtClean="0"/>
              <a:t>designer first </a:t>
            </a:r>
            <a:r>
              <a:rPr lang="en-US" i="1" dirty="0" smtClean="0"/>
              <a:t>demonstrates</a:t>
            </a:r>
            <a:r>
              <a:rPr lang="en-US" dirty="0" smtClean="0"/>
              <a:t> a sensor-based interaction to the system (</a:t>
            </a:r>
            <a:r>
              <a:rPr lang="en-US" i="1" dirty="0" smtClean="0"/>
              <a:t>e.g.</a:t>
            </a:r>
            <a:r>
              <a:rPr lang="en-US" dirty="0" smtClean="0"/>
              <a:t>, by shaking an accelerometer). </a:t>
            </a:r>
          </a:p>
          <a:p>
            <a:pPr marL="220005" indent="-220005" eaLnBrk="1" hangingPunct="1">
              <a:defRPr/>
            </a:pP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E7C7A12A-E56A-40CD-8E01-1C607A52FDA5}" type="slidenum">
              <a:rPr lang="ko-KR" altLang="en-US" smtClean="0"/>
              <a:pPr/>
              <a:t>36</a:t>
            </a:fld>
            <a:endParaRPr lang="en-US" altLang="ko-KR"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marL="220005" indent="-220005" eaLnBrk="1" hangingPunct="1"/>
            <a:r>
              <a:rPr lang="en-US" smtClean="0"/>
              <a:t>The designer </a:t>
            </a:r>
            <a:r>
              <a:rPr lang="en-US" dirty="0" smtClean="0"/>
              <a:t>then </a:t>
            </a:r>
            <a:r>
              <a:rPr lang="en-US" i="1" dirty="0" smtClean="0"/>
              <a:t>edits</a:t>
            </a:r>
            <a:r>
              <a:rPr lang="en-US" dirty="0" smtClean="0"/>
              <a:t> a visual representation of the action by marking it up, </a:t>
            </a:r>
          </a:p>
          <a:p>
            <a:pPr marL="220005" indent="-220005"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3D2E3A6D-76B8-4B78-B849-05342FD522E6}" type="slidenum">
              <a:rPr lang="ko-KR" altLang="en-US" smtClean="0"/>
              <a:pPr/>
              <a:t>37</a:t>
            </a:fld>
            <a:endParaRPr lang="en-US" altLang="ko-KR"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marL="220005" indent="-220005" eaLnBrk="1" hangingPunct="1"/>
            <a:r>
              <a:rPr lang="en-US" dirty="0" smtClean="0"/>
              <a:t>and </a:t>
            </a:r>
            <a:r>
              <a:rPr lang="en-US" i="1" dirty="0" smtClean="0"/>
              <a:t>reviews (or tests) </a:t>
            </a:r>
            <a:r>
              <a:rPr lang="en-US" dirty="0" smtClean="0"/>
              <a:t> the result by performing the action again. </a:t>
            </a:r>
          </a:p>
          <a:p>
            <a:pPr marL="220005" indent="-220005"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F192C9C4-FA5B-4123-B1F1-9FE47C3179C3}" type="slidenum">
              <a:rPr lang="ko-KR" altLang="en-US" smtClean="0"/>
              <a:pPr/>
              <a:t>38</a:t>
            </a:fld>
            <a:endParaRPr lang="en-US" altLang="ko-KR"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marL="220005" indent="-220005" eaLnBrk="1" hangingPunct="1"/>
            <a:r>
              <a:rPr lang="en-US" dirty="0" smtClean="0"/>
              <a:t>Through iteration based on real-time feedback, the designer can refine the recognized action and link it with other prototyping applications. </a:t>
            </a:r>
          </a:p>
          <a:p>
            <a:pPr marL="220005" indent="-220005" eaLnBrk="1" hangingPunct="1"/>
            <a:r>
              <a:rPr lang="en-US" dirty="0" smtClean="0"/>
              <a:t>A short video scenario will outline the main functionality of Exemplar.</a:t>
            </a:r>
          </a:p>
          <a:p>
            <a:pPr marL="220005" indent="-220005"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4343007A-969E-4588-9B8D-6E688EA30100}" type="slidenum">
              <a:rPr lang="ko-KR" altLang="en-US" smtClean="0"/>
              <a:pPr/>
              <a:t>39</a:t>
            </a:fld>
            <a:endParaRPr lang="en-US" altLang="ko-KR"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marL="220005" indent="-220005" eaLnBrk="1" hangingPunct="1"/>
            <a:r>
              <a:rPr lang="en-US" smtClean="0"/>
              <a:t>In a lab evaluation,</a:t>
            </a:r>
            <a:r>
              <a:rPr lang="en-US" baseline="0" smtClean="0"/>
              <a:t> </a:t>
            </a:r>
            <a:r>
              <a:rPr lang="en-US" smtClean="0"/>
              <a:t>We </a:t>
            </a:r>
            <a:r>
              <a:rPr lang="en-US" dirty="0" smtClean="0"/>
              <a:t>were positively surprised by the wide range of game control designs our participants came up with. The rapid feedback cycle in Exemplar enabled participants to explore up to four different control schemes for a given game in less than 45 minutes</a:t>
            </a:r>
            <a:r>
              <a:rPr lang="en-US" smtClean="0"/>
              <a:t>. The </a:t>
            </a:r>
            <a:r>
              <a:rPr lang="en-US" dirty="0" smtClean="0"/>
              <a:t>takeaway point here is that even novices could rapidly and </a:t>
            </a:r>
            <a:r>
              <a:rPr lang="en-US" smtClean="0"/>
              <a:t>successfully create novel controls.</a:t>
            </a:r>
            <a:endParaRPr lang="en-US" dirty="0" smtClean="0"/>
          </a:p>
          <a:p>
            <a:pPr marL="220005" indent="-220005" eaLnBrk="1" hangingPunct="1"/>
            <a:endParaRPr lang="en-US" dirty="0" smtClean="0"/>
          </a:p>
          <a:p>
            <a:pPr marL="220005" indent="-220005" eaLnBrk="1" hangingPunct="1"/>
            <a:r>
              <a:rPr lang="en-US" dirty="0" smtClean="0"/>
              <a:t>Let me show you three  of the creative solutions our participants came up with.</a:t>
            </a:r>
          </a:p>
          <a:p>
            <a:pPr marL="220005" indent="-220005"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r>
              <a:rPr lang="en-US" dirty="0" smtClean="0"/>
              <a:t>Or imagine you are a game designer. What kind of tools would you need to prototype an accelerometer based control for an existing game in less than 30 minutes?</a:t>
            </a:r>
          </a:p>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021FEC1-414D-48D6-BBE2-51DA2B418625}" type="slidenum">
              <a:rPr lang="ko-KR" altLang="en-US" smtClean="0"/>
              <a:pPr/>
              <a:t>40</a:t>
            </a:fld>
            <a:endParaRPr lang="en-US" altLang="ko-KR"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smtClean="0"/>
              <a:t>One participant created a make shift booth - hitting walls and stomping on the floor navigated a spaceship.</a:t>
            </a:r>
          </a:p>
          <a:p>
            <a:r>
              <a:rPr lang="en-US" smtClean="0"/>
              <a:t> </a:t>
            </a:r>
          </a:p>
          <a:p>
            <a:r>
              <a:rPr lang="en-US" smtClean="0"/>
              <a:t>Another participant modified the bicycle helmet example so that the accelerometer on his helmet would detect him ducking down to fire rocket thrusters.</a:t>
            </a:r>
          </a:p>
          <a:p>
            <a:r>
              <a:rPr lang="en-US" smtClean="0"/>
              <a:t> </a:t>
            </a:r>
          </a:p>
          <a:p>
            <a:r>
              <a:rPr lang="en-US" smtClean="0"/>
              <a:t>A third participant used the signal generated by the flicking of a bend sensor to trigger shooting of rubber bands.</a:t>
            </a:r>
          </a:p>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basic goal of Eyepatch</a:t>
            </a:r>
            <a:r>
              <a:rPr lang="en-US" baseline="0" smtClean="0"/>
              <a:t> </a:t>
            </a:r>
            <a:r>
              <a:rPr lang="en-US" smtClean="0"/>
              <a:t>is to make</a:t>
            </a:r>
            <a:r>
              <a:rPr lang="en-US" baseline="0" smtClean="0"/>
              <a:t> it easier to build computer vision applications quickly, without having to do a lot of complex programming.</a:t>
            </a:r>
          </a:p>
          <a:p>
            <a:endParaRPr lang="en-US" baseline="0" smtClean="0"/>
          </a:p>
          <a:p>
            <a:r>
              <a:rPr lang="en-US" baseline="0" smtClean="0"/>
              <a:t>Our approach to this goal was to build a visual design tool for training, tuning, and running vision algorithms </a:t>
            </a:r>
            <a:endParaRPr lang="en-US" baseline="0" dirty="0" smtClean="0"/>
          </a:p>
        </p:txBody>
      </p:sp>
      <p:sp>
        <p:nvSpPr>
          <p:cNvPr id="4" name="Slide Number Placeholder 3"/>
          <p:cNvSpPr>
            <a:spLocks noGrp="1"/>
          </p:cNvSpPr>
          <p:nvPr>
            <p:ph type="sldNum" sz="quarter" idx="10"/>
          </p:nvPr>
        </p:nvSpPr>
        <p:spPr/>
        <p:txBody>
          <a:bodyPr/>
          <a:lstStyle/>
          <a:p>
            <a:fld id="{6FD5A125-E8FF-470D-AF53-2536D34172F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42</a:t>
            </a:fld>
            <a:endParaRPr lang="en-US" altLang="ko-K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a:ln/>
        </p:spPr>
      </p:sp>
      <p:sp>
        <p:nvSpPr>
          <p:cNvPr id="79874" name="Notes Placeholder 2"/>
          <p:cNvSpPr>
            <a:spLocks noGrp="1"/>
          </p:cNvSpPr>
          <p:nvPr>
            <p:ph type="body" idx="1"/>
          </p:nvPr>
        </p:nvSpPr>
        <p:spPr>
          <a:noFill/>
          <a:ln/>
        </p:spPr>
        <p:txBody>
          <a:bodyPr/>
          <a:lstStyle/>
          <a:p>
            <a:pPr eaLnBrk="1" hangingPunct="1"/>
            <a:r>
              <a:rPr lang="en-US" b="0" dirty="0" err="1" smtClean="0"/>
              <a:t>Linus</a:t>
            </a:r>
            <a:r>
              <a:rPr lang="en-US" b="0" dirty="0" smtClean="0"/>
              <a:t> Pauling may </a:t>
            </a:r>
            <a:r>
              <a:rPr lang="en-US" dirty="0" smtClean="0"/>
              <a:t>be the premier chemist of the twentieth century. He was awarded the </a:t>
            </a:r>
            <a:r>
              <a:rPr lang="en-US" dirty="0" smtClean="0">
                <a:hlinkClick r:id="rId3" tooltip="Nobel Prize in Chemistry"/>
              </a:rPr>
              <a:t>Nobel Prize</a:t>
            </a:r>
            <a:r>
              <a:rPr lang="en-US" dirty="0" smtClean="0"/>
              <a:t> for his work on describing the nature of </a:t>
            </a:r>
            <a:r>
              <a:rPr lang="en-US" dirty="0" smtClean="0">
                <a:hlinkClick r:id="rId4" tooltip="Chemical bond"/>
              </a:rPr>
              <a:t>chemical bonds</a:t>
            </a:r>
            <a:r>
              <a:rPr lang="en-US" dirty="0" smtClean="0"/>
              <a:t>. </a:t>
            </a:r>
          </a:p>
          <a:p>
            <a:pPr eaLnBrk="1" hangingPunct="1"/>
            <a:endParaRPr lang="en-US" dirty="0" smtClean="0"/>
          </a:p>
          <a:p>
            <a:pPr eaLnBrk="1" hangingPunct="1"/>
            <a:r>
              <a:rPr lang="en-US" dirty="0" smtClean="0"/>
              <a:t>What his work philosophy shares with that of professional de signers is the practice of trying out multiple alternative ideas, approaches, solution strategies. (rewrite)</a:t>
            </a:r>
          </a:p>
          <a:p>
            <a:pPr eaLnBrk="1" hangingPunct="1"/>
            <a:endParaRPr lang="en-US" dirty="0" smtClean="0"/>
          </a:p>
        </p:txBody>
      </p:sp>
      <p:sp>
        <p:nvSpPr>
          <p:cNvPr id="79875" name="Slide Number Placeholder 3"/>
          <p:cNvSpPr>
            <a:spLocks noGrp="1"/>
          </p:cNvSpPr>
          <p:nvPr>
            <p:ph type="sldNum" sz="quarter" idx="5"/>
          </p:nvPr>
        </p:nvSpPr>
        <p:spPr>
          <a:noFill/>
        </p:spPr>
        <p:txBody>
          <a:bodyPr/>
          <a:lstStyle/>
          <a:p>
            <a:pPr algn="r" rtl="0" fontAlgn="base">
              <a:spcBef>
                <a:spcPct val="0"/>
              </a:spcBef>
              <a:spcAft>
                <a:spcPct val="0"/>
              </a:spcAft>
            </a:pPr>
            <a:fld id="{6BEA11A7-EE2E-4EDF-A16F-FC712827AD3F}" type="slidenum">
              <a:rPr lang="ko-KR" altLang="en-US" b="1">
                <a:solidFill>
                  <a:prstClr val="black"/>
                </a:solidFill>
                <a:ea typeface="맑은 고딕"/>
              </a:rPr>
              <a:pPr algn="r" rtl="0" fontAlgn="base">
                <a:spcBef>
                  <a:spcPct val="0"/>
                </a:spcBef>
                <a:spcAft>
                  <a:spcPct val="0"/>
                </a:spcAft>
              </a:pPr>
              <a:t>43</a:t>
            </a:fld>
            <a:endParaRPr lang="en-US" altLang="ko-KR" b="1" dirty="0">
              <a:solidFill>
                <a:prstClr val="black"/>
              </a:solidFill>
              <a:ea typeface="맑은 고딕"/>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Bill</a:t>
            </a:r>
            <a:r>
              <a:rPr lang="en-US" baseline="0" dirty="0" smtClean="0"/>
              <a:t> Buxton and many other reflective designers see the core of design as consisting of two activities: generating multiple possible solutions to a problem (divergence), followed by a selection of desirable solutions from that set (or convergence).</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44</a:t>
            </a:fld>
            <a:endParaRPr lang="en-US" altLang="ko-K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Alternating</a:t>
            </a:r>
            <a:r>
              <a:rPr lang="en-US" baseline="0" dirty="0" smtClean="0"/>
              <a:t> between </a:t>
            </a:r>
            <a:r>
              <a:rPr lang="en-US" dirty="0" smtClean="0"/>
              <a:t>Divergent</a:t>
            </a:r>
            <a:r>
              <a:rPr lang="en-US" baseline="0" dirty="0" smtClean="0"/>
              <a:t> and convergent steps happen at different granularities throughout a design process. While initially you may survey a range of very different concepts, the scope of experimentation narrows as a product becomes more well defined.</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45</a:t>
            </a:fld>
            <a:endParaRPr lang="en-US" altLang="ko-K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a:ln/>
        </p:spPr>
      </p:sp>
      <p:sp>
        <p:nvSpPr>
          <p:cNvPr id="81922"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are three specific ways in which construction of multiple alternatives is important in design:</a:t>
            </a:r>
          </a:p>
          <a:p>
            <a:endParaRPr lang="en-US" dirty="0" smtClean="0"/>
          </a:p>
          <a:p>
            <a:r>
              <a:rPr lang="en-US" dirty="0" smtClean="0"/>
              <a:t>First, designers may build dozens of prototypes </a:t>
            </a:r>
            <a:r>
              <a:rPr lang="en-US" b="1" dirty="0" smtClean="0"/>
              <a:t>to get a more complete understanding of a design space</a:t>
            </a:r>
            <a:r>
              <a:rPr lang="en-US" dirty="0" smtClean="0"/>
              <a:t>.</a:t>
            </a:r>
          </a:p>
          <a:p>
            <a:pPr eaLnBrk="1" hangingPunct="1"/>
            <a:r>
              <a:rPr lang="en-US" dirty="0" smtClean="0"/>
              <a:t>For example, Paul Bradley at IDEO built about eighty foam models for the original Microsoft mouse to quickly explore different directions.</a:t>
            </a:r>
          </a:p>
        </p:txBody>
      </p:sp>
      <p:sp>
        <p:nvSpPr>
          <p:cNvPr id="81923" name="Slide Number Placeholder 3"/>
          <p:cNvSpPr>
            <a:spLocks noGrp="1"/>
          </p:cNvSpPr>
          <p:nvPr>
            <p:ph type="sldNum" sz="quarter" idx="5"/>
          </p:nvPr>
        </p:nvSpPr>
        <p:spPr>
          <a:noFill/>
        </p:spPr>
        <p:txBody>
          <a:bodyPr/>
          <a:lstStyle/>
          <a:p>
            <a:pPr algn="r" rtl="0" fontAlgn="base">
              <a:spcBef>
                <a:spcPct val="0"/>
              </a:spcBef>
              <a:spcAft>
                <a:spcPct val="0"/>
              </a:spcAft>
            </a:pPr>
            <a:fld id="{D1E428B8-08D0-4411-B186-F9DE9E0CCB54}" type="slidenum">
              <a:rPr lang="ko-KR" altLang="en-US" b="1">
                <a:solidFill>
                  <a:prstClr val="black"/>
                </a:solidFill>
                <a:ea typeface="맑은 고딕"/>
              </a:rPr>
              <a:pPr algn="r" rtl="0" fontAlgn="base">
                <a:spcBef>
                  <a:spcPct val="0"/>
                </a:spcBef>
                <a:spcAft>
                  <a:spcPct val="0"/>
                </a:spcAft>
              </a:pPr>
              <a:t>46</a:t>
            </a:fld>
            <a:endParaRPr lang="en-US" altLang="ko-KR" b="1" dirty="0">
              <a:solidFill>
                <a:prstClr val="black"/>
              </a:solidFill>
              <a:ea typeface="맑은 고딕"/>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p:spPr>
        <p:txBody>
          <a:bodyPr/>
          <a:lstStyle/>
          <a:p>
            <a:r>
              <a:rPr lang="en-US" dirty="0" err="1" smtClean="0"/>
              <a:t>Second,discussing</a:t>
            </a:r>
            <a:r>
              <a:rPr lang="en-US" dirty="0" smtClean="0"/>
              <a:t> multiple prototypes allows project stakeholders </a:t>
            </a:r>
            <a:r>
              <a:rPr lang="en-US" b="1" dirty="0" smtClean="0"/>
              <a:t>to more effectively communicate </a:t>
            </a:r>
            <a:r>
              <a:rPr lang="en-US" dirty="0" smtClean="0"/>
              <a:t>their requirements. </a:t>
            </a:r>
          </a:p>
          <a:p>
            <a:pPr eaLnBrk="1" hangingPunct="1"/>
            <a:r>
              <a:rPr lang="en-US" smtClean="0"/>
              <a:t>Product</a:t>
            </a:r>
            <a:r>
              <a:rPr lang="en-US" baseline="0" smtClean="0"/>
              <a:t> design firm Altitude </a:t>
            </a:r>
            <a:r>
              <a:rPr lang="en-US" smtClean="0"/>
              <a:t>created </a:t>
            </a:r>
            <a:r>
              <a:rPr lang="en-US" dirty="0" smtClean="0"/>
              <a:t>these </a:t>
            </a:r>
            <a:r>
              <a:rPr lang="en-US" smtClean="0"/>
              <a:t>alternative renderings for a heating controller campus </a:t>
            </a:r>
            <a:r>
              <a:rPr lang="en-US" dirty="0" smtClean="0"/>
              <a:t>for the purpose of scaffolding discussions </a:t>
            </a:r>
            <a:r>
              <a:rPr lang="en-US" smtClean="0"/>
              <a:t>with their client,</a:t>
            </a:r>
            <a:r>
              <a:rPr lang="en-US" baseline="0" smtClean="0"/>
              <a:t> Malden Mills</a:t>
            </a:r>
            <a:r>
              <a:rPr lang="en-US" smtClean="0"/>
              <a:t>.</a:t>
            </a:r>
            <a:endParaRPr lang="en-US" dirty="0" smtClean="0"/>
          </a:p>
          <a:p>
            <a:pPr eaLnBrk="1" hangingPunct="1"/>
            <a:endParaRPr lang="en-US" dirty="0" smtClean="0"/>
          </a:p>
        </p:txBody>
      </p:sp>
      <p:sp>
        <p:nvSpPr>
          <p:cNvPr id="86019" name="Slide Number Placeholder 3"/>
          <p:cNvSpPr>
            <a:spLocks noGrp="1"/>
          </p:cNvSpPr>
          <p:nvPr>
            <p:ph type="sldNum" sz="quarter" idx="5"/>
          </p:nvPr>
        </p:nvSpPr>
        <p:spPr>
          <a:noFill/>
        </p:spPr>
        <p:txBody>
          <a:bodyPr/>
          <a:lstStyle/>
          <a:p>
            <a:fld id="{E06B2126-1E69-4CCF-A278-B9D186854326}" type="slidenum">
              <a:rPr lang="ko-KR" altLang="en-US" smtClean="0"/>
              <a:pPr/>
              <a:t>47</a:t>
            </a:fld>
            <a:endParaRPr lang="en-US" altLang="ko-K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ln/>
        </p:spPr>
        <p:txBody>
          <a:bodyPr/>
          <a:lstStyle/>
          <a:p>
            <a:pPr algn="l"/>
            <a:r>
              <a:rPr lang="en-US" dirty="0" smtClean="0"/>
              <a:t>Our</a:t>
            </a:r>
            <a:r>
              <a:rPr lang="en-US" baseline="0" dirty="0" smtClean="0"/>
              <a:t> software tools should support lightweight and rapid experimentation with alternative design options. </a:t>
            </a:r>
            <a:r>
              <a:rPr lang="en-US" dirty="0" smtClean="0"/>
              <a:t>However, such solutions do not yet exist for designing interactive </a:t>
            </a:r>
            <a:r>
              <a:rPr lang="en-US" i="1" dirty="0" smtClean="0"/>
              <a:t>behavior</a:t>
            </a:r>
            <a:r>
              <a:rPr lang="en-US" dirty="0" smtClean="0"/>
              <a:t>. A recent survey of designers by Brad Myers et al found  that designers lack the tools to iterate on behaviors and to </a:t>
            </a:r>
            <a:r>
              <a:rPr lang="en-US" smtClean="0"/>
              <a:t>compare interaction </a:t>
            </a:r>
            <a:r>
              <a:rPr lang="en-US" dirty="0" smtClean="0"/>
              <a:t>designs side by side.</a:t>
            </a:r>
          </a:p>
          <a:p>
            <a:pPr algn="l"/>
            <a:r>
              <a:rPr lang="en-US" dirty="0" smtClean="0"/>
              <a:t>(Click) One of the central reasons it that design of interactive </a:t>
            </a:r>
            <a:r>
              <a:rPr lang="en-US" i="1" dirty="0" smtClean="0"/>
              <a:t>behavior</a:t>
            </a:r>
            <a:r>
              <a:rPr lang="en-US" dirty="0" smtClean="0"/>
              <a:t>, even for prototypes, often happens in textual code.</a:t>
            </a:r>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noFill/>
          <a:ln/>
        </p:spPr>
        <p:txBody>
          <a:bodyPr/>
          <a:lstStyle/>
          <a:p>
            <a:r>
              <a:rPr lang="en-US" smtClean="0"/>
              <a:t>There </a:t>
            </a:r>
            <a:r>
              <a:rPr lang="en-US" dirty="0" smtClean="0"/>
              <a:t>are two distinct </a:t>
            </a:r>
            <a:r>
              <a:rPr lang="en-US" smtClean="0"/>
              <a:t>representations involved in programmed interactions: </a:t>
            </a:r>
            <a:r>
              <a:rPr lang="en-US" dirty="0" smtClean="0"/>
              <a:t>source code, where changes are </a:t>
            </a:r>
            <a:r>
              <a:rPr lang="en-US" i="1" dirty="0" smtClean="0"/>
              <a:t>authored</a:t>
            </a:r>
            <a:r>
              <a:rPr lang="en-US" dirty="0" smtClean="0"/>
              <a:t>; (click) and the running program, where changes are </a:t>
            </a:r>
            <a:r>
              <a:rPr lang="en-US" i="1" dirty="0" smtClean="0"/>
              <a:t>observed</a:t>
            </a:r>
            <a:r>
              <a:rPr lang="en-US" dirty="0" smtClean="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r>
              <a:rPr lang="en-US" dirty="0" smtClean="0"/>
              <a:t>We also used Exemplar as the back end for a wireless gaming system on display on CHI2007.</a:t>
            </a:r>
          </a:p>
          <a:p>
            <a:r>
              <a:rPr lang="en-US" dirty="0" smtClean="0"/>
              <a:t>This highlights another important aspect</a:t>
            </a:r>
            <a:r>
              <a:rPr lang="en-US" baseline="0" dirty="0" smtClean="0"/>
              <a:t> of our larger work process. Building the kinds of systems and applications that your design tools target is important – even if it’s not research itself. So over the past years, I have built a set of projects with collaborators that involve sensing and physical computing that were not done as research per se. Examples include</a:t>
            </a:r>
            <a:endParaRPr lang="en-US" dirty="0" smtClean="0"/>
          </a:p>
          <a:p>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noFill/>
          <a:ln/>
        </p:spPr>
        <p:txBody>
          <a:bodyPr/>
          <a:lstStyle/>
          <a:p>
            <a:r>
              <a:rPr lang="en-US" dirty="0" smtClean="0"/>
              <a:t>Our ongoing work on Juxtapose enables designers to interactively create and manipulate multiple alternatives of programmed interactive behaviors.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a:noFill/>
          <a:ln/>
        </p:spPr>
        <p:txBody>
          <a:bodyPr/>
          <a:lstStyle/>
          <a:p>
            <a:r>
              <a:rPr lang="en-US" dirty="0" smtClean="0"/>
              <a:t>Juxtapose demonstrates a novel environment for constructing multiple design alternatives through (selectively) parallel editing of behavior source code.</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a:noFill/>
          <a:ln/>
        </p:spPr>
        <p:txBody>
          <a:bodyPr/>
          <a:lstStyle/>
          <a:p>
            <a:r>
              <a:rPr lang="en-US" dirty="0" smtClean="0"/>
              <a:t>These source alternatives can then be executed in parallel, allowing rapid comparison between them.</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noFill/>
          <a:ln/>
        </p:spPr>
        <p:txBody>
          <a:bodyPr/>
          <a:lstStyle/>
          <a:p>
            <a:r>
              <a:rPr lang="en-US" dirty="0" smtClean="0"/>
              <a:t>Juxtapose also introduces a mechanism to automatically generate a control interface to  interactively “tune”</a:t>
            </a:r>
          </a:p>
          <a:p>
            <a:r>
              <a:rPr lang="en-US" dirty="0" smtClean="0"/>
              <a:t>parameters of the designed interaction at runtime. Arriving at a</a:t>
            </a:r>
          </a:p>
          <a:p>
            <a:r>
              <a:rPr lang="en-US" dirty="0" smtClean="0"/>
              <a:t>satisfying user experience often depends on adjusting</a:t>
            </a:r>
          </a:p>
          <a:p>
            <a:r>
              <a:rPr lang="en-US" dirty="0" smtClean="0"/>
              <a:t>interrelated application parameters. </a:t>
            </a:r>
          </a:p>
          <a:p>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The benefits</a:t>
            </a:r>
            <a:r>
              <a:rPr lang="en-US" sz="1200" kern="1200" baseline="0" dirty="0" smtClean="0">
                <a:solidFill>
                  <a:schemeClr val="tx1"/>
                </a:solidFill>
                <a:latin typeface="Neutra Text" pitchFamily="50" charset="0"/>
                <a:ea typeface="+mn-ea"/>
                <a:cs typeface="+mn-cs"/>
              </a:rPr>
              <a:t> of Juxtapose are amplified for development off the desktop, where the cost of edit-compile-test cycles is much higher. In mobile development, coding happens on the PC -- because of the rich toolset available there -- while testing happens on device -- to get the user experience in context.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Neutra Text" pitchFamily="50"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mobile phones are commodity hardware, and mobile developers already test on multiple handsets. We extended Juxtapose to leverage</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these device collections by executing different alternatives on different handsets. You write your alternatives on the PC, and the compiled applications are</a:t>
            </a:r>
            <a:r>
              <a:rPr lang="en-US" sz="1200" kern="1200" baseline="0" dirty="0" smtClean="0">
                <a:solidFill>
                  <a:schemeClr val="tx1"/>
                </a:solidFill>
                <a:latin typeface="Neutra Text" pitchFamily="50" charset="0"/>
                <a:ea typeface="+mn-ea"/>
                <a:cs typeface="+mn-cs"/>
              </a:rPr>
              <a:t> then distributed to a collection of handsets</a:t>
            </a:r>
            <a:r>
              <a:rPr lang="en-US" sz="1200" kern="1200" dirty="0" smtClean="0">
                <a:solidFill>
                  <a:schemeClr val="tx1"/>
                </a:solidFill>
                <a:latin typeface="Neutra Text" pitchFamily="50" charset="0"/>
                <a:ea typeface="+mn-ea"/>
                <a:cs typeface="+mn-cs"/>
              </a:rPr>
              <a:t>. A designer can thus rapidly switch between alternatives by putting one phone down and picking another one up. </a:t>
            </a:r>
            <a:r>
              <a:rPr lang="en-US" sz="1200" kern="1200" baseline="0" dirty="0" smtClean="0">
                <a:solidFill>
                  <a:schemeClr val="tx1"/>
                </a:solidFill>
                <a:latin typeface="Neutra Text" pitchFamily="50" charset="0"/>
                <a:ea typeface="+mn-ea"/>
                <a:cs typeface="+mn-cs"/>
              </a:rPr>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Neutra Text" pitchFamily="50" charset="0"/>
                <a:ea typeface="+mn-ea"/>
                <a:cs typeface="+mn-cs"/>
              </a:rPr>
              <a:t>Our prototype works for </a:t>
            </a:r>
            <a:r>
              <a:rPr lang="en-US" sz="1200" kern="1200" baseline="0" dirty="0" err="1" smtClean="0">
                <a:solidFill>
                  <a:schemeClr val="tx1"/>
                </a:solidFill>
                <a:latin typeface="Neutra Text" pitchFamily="50" charset="0"/>
                <a:ea typeface="+mn-ea"/>
                <a:cs typeface="+mn-cs"/>
              </a:rPr>
              <a:t>FlashLite</a:t>
            </a:r>
            <a:r>
              <a:rPr lang="en-US" sz="1200" kern="1200" baseline="0" dirty="0" smtClean="0">
                <a:solidFill>
                  <a:schemeClr val="tx1"/>
                </a:solidFill>
                <a:latin typeface="Neutra Text" pitchFamily="50" charset="0"/>
                <a:ea typeface="+mn-ea"/>
                <a:cs typeface="+mn-cs"/>
              </a:rPr>
              <a:t> applications that target Nokia N93 phones. To allow remote control of application variables, we wrap the user’s application with an RPC interface behind the scenes.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202756" name="Slide Number Placeholder 3"/>
          <p:cNvSpPr txBox="1">
            <a:spLocks noGrp="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a:fld id="{0C988DCF-4B70-4B92-9168-F9BC9754AE36}" type="slidenum">
              <a:rPr lang="ko-KR" altLang="en-US" sz="1200">
                <a:solidFill>
                  <a:prstClr val="black"/>
                </a:solidFill>
                <a:ea typeface="굴림" pitchFamily="34" charset="-127"/>
              </a:rPr>
              <a:pPr algn="r" defTabSz="930437"/>
              <a:t>54</a:t>
            </a:fld>
            <a:endParaRPr lang="en-US" altLang="ko-KR" sz="1200" dirty="0">
              <a:solidFill>
                <a:prstClr val="black"/>
              </a:solidFill>
              <a:ea typeface="굴림" pitchFamily="34" charset="-127"/>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For such parameter </a:t>
            </a:r>
            <a:r>
              <a:rPr lang="en-US" dirty="0" smtClean="0"/>
              <a:t>tuning, Juxtapose supports the use of a dedicated, spatially multiplexed hardware controller. As Fitzmaurice showed</a:t>
            </a:r>
            <a:r>
              <a:rPr lang="en-US" baseline="0" dirty="0" smtClean="0"/>
              <a:t> in 1995, such spatially multiplexed input devices outperform mouse and keyboard input for multivariate control tasks.</a:t>
            </a:r>
          </a:p>
          <a:p>
            <a:r>
              <a:rPr lang="en-US" baseline="0" dirty="0" smtClean="0"/>
              <a:t>The </a:t>
            </a:r>
            <a:r>
              <a:rPr lang="en-US" dirty="0" err="1" smtClean="0"/>
              <a:t>controll</a:t>
            </a:r>
            <a:r>
              <a:rPr lang="en-US" baseline="0" dirty="0" smtClean="0"/>
              <a:t> board</a:t>
            </a:r>
            <a:r>
              <a:rPr lang="en-US" dirty="0" smtClean="0"/>
              <a:t> enables users to modify multiple parameters simultaneously; leaves the eyes free to focus on the application being tuned; and allows for tuning of interactions that require concurrent mouse and keyboard </a:t>
            </a:r>
            <a:r>
              <a:rPr lang="en-US" smtClean="0"/>
              <a:t>input.</a:t>
            </a:r>
          </a:p>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defRPr/>
            </a:pPr>
            <a:fld id="{0BADA4EE-2C0C-4E04-80DE-111497205944}" type="slidenum">
              <a:rPr lang="ko-KR" altLang="en-US" b="1">
                <a:solidFill>
                  <a:prstClr val="black"/>
                </a:solidFill>
                <a:ea typeface="맑은 고딕"/>
              </a:rPr>
              <a:pPr algn="r" rtl="0" fontAlgn="base">
                <a:spcBef>
                  <a:spcPct val="0"/>
                </a:spcBef>
                <a:spcAft>
                  <a:spcPct val="0"/>
                </a:spcAft>
                <a:defRPr/>
              </a:pPr>
              <a:t>55</a:t>
            </a:fld>
            <a:endParaRPr lang="en-US" altLang="ko-KR" b="1" dirty="0">
              <a:solidFill>
                <a:prstClr val="black"/>
              </a:solidFill>
              <a:ea typeface="맑은 고딕"/>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56</a:t>
            </a:fld>
            <a:endParaRPr lang="en-US" altLang="ko-K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Currently, this happens by using top projection, an idea proposed by Crider and colleagues at Graphics Interface last year. &lt;click&gt; This is clearly just a research prototype – another option would be to pick commercially available hardware that integrates text LCDs above every control.</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57</a:t>
            </a:fld>
            <a:endParaRPr lang="en-US" altLang="ko-K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58</a:t>
            </a:fld>
            <a:endParaRPr lang="en-US" altLang="ko-K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Founded in 2004 by David Kelley &amp; colleagues.</a:t>
            </a:r>
          </a:p>
          <a:p>
            <a:endParaRPr lang="en-US" dirty="0" smtClean="0"/>
          </a:p>
          <a:p>
            <a:r>
              <a:rPr lang="en-US" dirty="0" smtClean="0"/>
              <a:t>Not a dept. Pulls</a:t>
            </a:r>
            <a:r>
              <a:rPr lang="en-US" baseline="0" dirty="0" smtClean="0"/>
              <a:t> from Business, MS&amp;E, CS, ME.</a:t>
            </a:r>
            <a:endParaRPr lang="en-US" dirty="0" smtClean="0"/>
          </a:p>
          <a:p>
            <a:endParaRPr lang="en-US" dirty="0" smtClean="0"/>
          </a:p>
          <a:p>
            <a:r>
              <a:rPr lang="en-US" dirty="0" smtClean="0"/>
              <a:t>Goals are to create a culture of prototyping and build</a:t>
            </a:r>
            <a:r>
              <a:rPr lang="en-US" baseline="0" dirty="0" smtClean="0"/>
              <a:t> T-shaped people.</a:t>
            </a:r>
            <a:endParaRPr lang="en-US" dirty="0" smtClean="0"/>
          </a:p>
          <a:p>
            <a:endParaRPr lang="en-US" dirty="0" smtClean="0"/>
          </a:p>
          <a:p>
            <a:r>
              <a:rPr lang="en-US" dirty="0" smtClean="0"/>
              <a:t>Concerned with professional</a:t>
            </a:r>
            <a:r>
              <a:rPr lang="en-US" baseline="0" dirty="0" smtClean="0"/>
              <a:t> education, not research</a:t>
            </a:r>
          </a:p>
          <a:p>
            <a:endParaRPr lang="en-US" baseline="0" dirty="0" smtClean="0"/>
          </a:p>
          <a:p>
            <a:r>
              <a:rPr lang="en-US" baseline="0" dirty="0" smtClean="0"/>
              <a:t>Team taught</a:t>
            </a:r>
          </a:p>
          <a:p>
            <a:r>
              <a:rPr lang="en-US" baseline="0" dirty="0" smtClean="0"/>
              <a:t>Multi-disciplinary</a:t>
            </a:r>
          </a:p>
          <a:p>
            <a:r>
              <a:rPr lang="en-US" dirty="0" smtClean="0"/>
              <a:t>Real-world project</a:t>
            </a:r>
            <a:r>
              <a:rPr lang="en-US" baseline="0" dirty="0" smtClean="0"/>
              <a:t> based – client – the value of focus</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59</a:t>
            </a:fld>
            <a:endParaRPr lang="en-US" altLang="ko-K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with d.tools, we have made Exemplar availab</a:t>
            </a:r>
            <a:r>
              <a:rPr lang="en-US" baseline="0" dirty="0" smtClean="0"/>
              <a:t>le as open source software. Last year, we demonstrated exemplar at the </a:t>
            </a:r>
            <a:r>
              <a:rPr lang="en-US" dirty="0" smtClean="0"/>
              <a:t>Maker Faire, a Bay Area DIY event with 40,000 visitors. At our</a:t>
            </a:r>
            <a:r>
              <a:rPr lang="en-US" baseline="0" dirty="0" smtClean="0"/>
              <a:t> stand, hundreds of visitors built their own game controllers from household objects such as garden gloves, staplers and frying pans.&lt;click&gt; Exemplar has also been discussed in</a:t>
            </a:r>
            <a:r>
              <a:rPr lang="en-US" dirty="0" smtClean="0"/>
              <a:t> Tom </a:t>
            </a:r>
            <a:r>
              <a:rPr lang="en-US" dirty="0" err="1" smtClean="0"/>
              <a:t>Igoe’s</a:t>
            </a:r>
            <a:r>
              <a:rPr lang="en-US" dirty="0" smtClean="0"/>
              <a:t> recent</a:t>
            </a:r>
            <a:r>
              <a:rPr lang="en-US" baseline="0" dirty="0" smtClean="0"/>
              <a:t> book on physical computing.</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a:t>
            </a:fld>
            <a:endParaRPr lang="en-US" altLang="ko-K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Founded in 2004 by David Kelley &amp; colleagues.</a:t>
            </a:r>
          </a:p>
          <a:p>
            <a:endParaRPr lang="en-US" dirty="0" smtClean="0"/>
          </a:p>
          <a:p>
            <a:r>
              <a:rPr lang="en-US" dirty="0" smtClean="0"/>
              <a:t>Not a dept. Pulls</a:t>
            </a:r>
            <a:r>
              <a:rPr lang="en-US" baseline="0" dirty="0" smtClean="0"/>
              <a:t> from Business, MS&amp;E, CS, ME.</a:t>
            </a:r>
            <a:endParaRPr lang="en-US" dirty="0" smtClean="0"/>
          </a:p>
          <a:p>
            <a:endParaRPr lang="en-US" dirty="0" smtClean="0"/>
          </a:p>
          <a:p>
            <a:r>
              <a:rPr lang="en-US" dirty="0" smtClean="0"/>
              <a:t>Goals are to create a culture of prototyping and build</a:t>
            </a:r>
            <a:r>
              <a:rPr lang="en-US" baseline="0" dirty="0" smtClean="0"/>
              <a:t> T-shaped people.</a:t>
            </a:r>
            <a:endParaRPr lang="en-US" dirty="0" smtClean="0"/>
          </a:p>
          <a:p>
            <a:endParaRPr lang="en-US" dirty="0" smtClean="0"/>
          </a:p>
          <a:p>
            <a:r>
              <a:rPr lang="en-US" dirty="0" smtClean="0"/>
              <a:t>Concerned with professional</a:t>
            </a:r>
            <a:r>
              <a:rPr lang="en-US" baseline="0" dirty="0" smtClean="0"/>
              <a:t> education, not research</a:t>
            </a:r>
          </a:p>
          <a:p>
            <a:endParaRPr lang="en-US" baseline="0" dirty="0" smtClean="0"/>
          </a:p>
          <a:p>
            <a:r>
              <a:rPr lang="en-US" baseline="0" dirty="0" smtClean="0"/>
              <a:t>Team taught</a:t>
            </a:r>
          </a:p>
          <a:p>
            <a:r>
              <a:rPr lang="en-US" baseline="0" dirty="0" smtClean="0"/>
              <a:t>Multi-disciplinary</a:t>
            </a:r>
          </a:p>
          <a:p>
            <a:r>
              <a:rPr lang="en-US" dirty="0" smtClean="0"/>
              <a:t>Real-world project</a:t>
            </a:r>
            <a:r>
              <a:rPr lang="en-US" baseline="0" dirty="0" smtClean="0"/>
              <a:t> based – client – the value of focus</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60</a:t>
            </a:fld>
            <a:endParaRPr lang="en-US" altLang="ko-K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Tell the Jim</a:t>
            </a:r>
            <a:r>
              <a:rPr lang="en-US" baseline="0" dirty="0" smtClean="0"/>
              <a:t> </a:t>
            </a:r>
            <a:r>
              <a:rPr lang="en-US" baseline="0" dirty="0" err="1" smtClean="0"/>
              <a:t>Pattel</a:t>
            </a:r>
            <a:r>
              <a:rPr lang="en-US" baseline="0" dirty="0" smtClean="0"/>
              <a:t> Story.</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61</a:t>
            </a:fld>
            <a:endParaRPr lang="en-US" altLang="ko-K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62</a:t>
            </a:fld>
            <a:endParaRPr lang="en-US" altLang="ko-K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And of course, the research that I shared today isn't mine alone or even mine mostly. This is an image of much of our group at my advisor</a:t>
            </a:r>
            <a:r>
              <a:rPr lang="en-US" sz="1200" kern="1200" baseline="0" dirty="0" smtClean="0">
                <a:solidFill>
                  <a:schemeClr val="tx1"/>
                </a:solidFill>
                <a:latin typeface="Neutra Text" pitchFamily="50" charset="0"/>
                <a:ea typeface="+mn-ea"/>
                <a:cs typeface="+mn-cs"/>
              </a:rPr>
              <a:t> Scott </a:t>
            </a:r>
            <a:r>
              <a:rPr lang="en-US" sz="1200" kern="1200" baseline="0" err="1" smtClean="0">
                <a:solidFill>
                  <a:schemeClr val="tx1"/>
                </a:solidFill>
                <a:latin typeface="Neutra Text" pitchFamily="50" charset="0"/>
                <a:ea typeface="+mn-ea"/>
                <a:cs typeface="+mn-cs"/>
              </a:rPr>
              <a:t>Klemmer’s</a:t>
            </a:r>
            <a:r>
              <a:rPr lang="en-US" sz="1200" kern="1200" baseline="0" smtClean="0">
                <a:solidFill>
                  <a:schemeClr val="tx1"/>
                </a:solidFill>
                <a:latin typeface="Neutra Text" pitchFamily="50" charset="0"/>
                <a:ea typeface="+mn-ea"/>
                <a:cs typeface="+mn-cs"/>
              </a:rPr>
              <a:t> </a:t>
            </a:r>
            <a:r>
              <a:rPr lang="en-US" sz="1200" kern="1200" smtClean="0">
                <a:solidFill>
                  <a:schemeClr val="tx1"/>
                </a:solidFill>
                <a:latin typeface="Neutra Text" pitchFamily="50" charset="0"/>
                <a:ea typeface="+mn-ea"/>
                <a:cs typeface="+mn-cs"/>
              </a:rPr>
              <a:t>house at </a:t>
            </a:r>
            <a:r>
              <a:rPr lang="en-US" sz="1200" kern="1200" dirty="0" smtClean="0">
                <a:solidFill>
                  <a:schemeClr val="tx1"/>
                </a:solidFill>
                <a:latin typeface="Neutra Text" pitchFamily="50" charset="0"/>
                <a:ea typeface="+mn-ea"/>
                <a:cs typeface="+mn-cs"/>
              </a:rPr>
              <a:t>the end of last summer. I'm fortunate to work with a truly fantastic group of graduate and undergraduate students. I'd like to thank all of my collaborators on the work I presented today, whose names are listed here. I'd in particular like to point out the contributions of the undergraduates. Stanford is building up an excellent tradition of undergraduate research, and undergraduates</a:t>
            </a:r>
            <a:r>
              <a:rPr lang="en-US" sz="1200" kern="1200" baseline="0" dirty="0" smtClean="0">
                <a:solidFill>
                  <a:schemeClr val="tx1"/>
                </a:solidFill>
                <a:latin typeface="Neutra Text" pitchFamily="50" charset="0"/>
                <a:ea typeface="+mn-ea"/>
                <a:cs typeface="+mn-cs"/>
              </a:rPr>
              <a:t> who have worked with me on research projects </a:t>
            </a:r>
            <a:r>
              <a:rPr lang="en-US" sz="1200" kern="1200" dirty="0" smtClean="0">
                <a:solidFill>
                  <a:schemeClr val="tx1"/>
                </a:solidFill>
                <a:latin typeface="Neutra Text" pitchFamily="50" charset="0"/>
                <a:ea typeface="+mn-ea"/>
                <a:cs typeface="+mn-cs"/>
              </a:rPr>
              <a:t>are now pursuing or</a:t>
            </a:r>
            <a:r>
              <a:rPr lang="en-US" sz="1200" kern="1200" baseline="0" dirty="0" smtClean="0">
                <a:solidFill>
                  <a:schemeClr val="tx1"/>
                </a:solidFill>
                <a:latin typeface="Neutra Text" pitchFamily="50" charset="0"/>
                <a:ea typeface="+mn-ea"/>
                <a:cs typeface="+mn-cs"/>
              </a:rPr>
              <a:t> planning </a:t>
            </a:r>
            <a:r>
              <a:rPr lang="en-US" sz="1200" kern="1200" dirty="0" smtClean="0">
                <a:solidFill>
                  <a:schemeClr val="tx1"/>
                </a:solidFill>
                <a:latin typeface="Neutra Text" pitchFamily="50" charset="0"/>
                <a:ea typeface="+mn-ea"/>
                <a:cs typeface="+mn-cs"/>
              </a:rPr>
              <a:t>graduate careers at MIT and other top schools.</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63</a:t>
            </a:fld>
            <a:endParaRPr lang="en-US" altLang="ko-K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E7376FFD-88F6-48A2-9437-8A25597DA2CB}" type="slidenum">
              <a:rPr lang="ko-KR" altLang="en-US" smtClean="0">
                <a:ea typeface="굴림" charset="-127"/>
              </a:rPr>
              <a:pPr/>
              <a:t>64</a:t>
            </a:fld>
            <a:endParaRPr lang="en-US" altLang="ko-KR" smtClean="0">
              <a:ea typeface="굴림" charset="-127"/>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altLang="ja-JP" dirty="0" smtClean="0"/>
              <a:t>For more information on</a:t>
            </a:r>
            <a:r>
              <a:rPr lang="en-US" altLang="ja-JP" baseline="0" dirty="0" smtClean="0"/>
              <a:t> HCI research at Stanford</a:t>
            </a:r>
            <a:r>
              <a:rPr lang="en-US" altLang="ja-JP" dirty="0" smtClean="0"/>
              <a:t>, please visit our web site. Thank you.</a:t>
            </a:r>
          </a:p>
          <a:p>
            <a:pPr eaLnBrk="1" hangingPunct="1"/>
            <a:endParaRPr lang="en-US" altLang="ja-JP"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color field camera,</a:t>
            </a:r>
            <a:r>
              <a:rPr lang="en-US" baseline="0" dirty="0" smtClean="0"/>
              <a:t> which investigated connecting physical interfaces to web services</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a:t>
            </a:fld>
            <a:endParaRPr lang="en-US" altLang="ko-K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large scale interactive art installations at the SJMA</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a:t>
            </a:fld>
            <a:endParaRPr lang="en-US" altLang="ko-K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9</a:t>
            </a:fld>
            <a:endParaRPr lang="en-US" altLang="ko-K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2.xml"/><Relationship Id="rId1" Type="http://schemas.openxmlformats.org/officeDocument/2006/relationships/themeOverride" Target="../theme/themeOverride1.xml"/><Relationship Id="rId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3.xml"/><Relationship Id="rId1" Type="http://schemas.openxmlformats.org/officeDocument/2006/relationships/themeOverride" Target="../theme/themeOverride2.xml"/><Relationship Id="rId4" Type="http://schemas.openxmlformats.org/officeDocument/2006/relationships/image" Target="../media/image3.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B3051A"/>
        </a:solidFill>
        <a:effectLst/>
      </p:bgPr>
    </p:bg>
    <p:spTree>
      <p:nvGrpSpPr>
        <p:cNvPr id="1" name=""/>
        <p:cNvGrpSpPr/>
        <p:nvPr/>
      </p:nvGrpSpPr>
      <p:grpSpPr>
        <a:xfrm>
          <a:off x="0" y="0"/>
          <a:ext cx="0" cy="0"/>
          <a:chOff x="0" y="0"/>
          <a:chExt cx="0" cy="0"/>
        </a:xfrm>
      </p:grpSpPr>
      <p:pic>
        <p:nvPicPr>
          <p:cNvPr id="4" name="Picture 14" descr="hartmann-color"/>
          <p:cNvPicPr>
            <a:picLocks noChangeAspect="1" noChangeArrowheads="1"/>
          </p:cNvPicPr>
          <p:nvPr userDrawn="1"/>
        </p:nvPicPr>
        <p:blipFill>
          <a:blip r:embed="rId3"/>
          <a:srcRect/>
          <a:stretch>
            <a:fillRect/>
          </a:stretch>
        </p:blipFill>
        <p:spPr bwMode="auto">
          <a:xfrm>
            <a:off x="0" y="231775"/>
            <a:ext cx="9144000" cy="6626225"/>
          </a:xfrm>
          <a:prstGeom prst="rect">
            <a:avLst/>
          </a:prstGeom>
          <a:noFill/>
          <a:ln w="9525">
            <a:noFill/>
            <a:miter lim="800000"/>
            <a:headEnd/>
            <a:tailEnd/>
          </a:ln>
        </p:spPr>
      </p:pic>
      <p:sp>
        <p:nvSpPr>
          <p:cNvPr id="5" name="Rectangle 12"/>
          <p:cNvSpPr>
            <a:spLocks noChangeArrowheads="1"/>
          </p:cNvSpPr>
          <p:nvPr/>
        </p:nvSpPr>
        <p:spPr bwMode="auto">
          <a:xfrm>
            <a:off x="0" y="6391275"/>
            <a:ext cx="9144000" cy="466725"/>
          </a:xfrm>
          <a:prstGeom prst="rect">
            <a:avLst/>
          </a:prstGeom>
          <a:solidFill>
            <a:srgbClr val="910516"/>
          </a:solidFill>
          <a:ln w="9525">
            <a:noFill/>
            <a:miter lim="800000"/>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6" name="Rectangle 2"/>
          <p:cNvSpPr>
            <a:spLocks noChangeArrowheads="1"/>
          </p:cNvSpPr>
          <p:nvPr/>
        </p:nvSpPr>
        <p:spPr bwMode="auto">
          <a:xfrm>
            <a:off x="0" y="0"/>
            <a:ext cx="9144000" cy="466725"/>
          </a:xfrm>
          <a:prstGeom prst="rect">
            <a:avLst/>
          </a:prstGeom>
          <a:solidFill>
            <a:srgbClr val="910516"/>
          </a:solidFill>
          <a:ln w="9525">
            <a:noFill/>
            <a:miter lim="800000"/>
            <a:headEnd/>
            <a:tailEnd/>
          </a:ln>
          <a:effectLst/>
        </p:spPr>
        <p:txBody>
          <a:bodyPr wrap="none" anchor="ctr"/>
          <a:lstStyle/>
          <a:p>
            <a:pPr algn="l" rtl="0">
              <a:defRPr/>
            </a:pPr>
            <a:endParaRPr lang="en-US" kern="1200">
              <a:solidFill>
                <a:srgbClr val="FFFFFF"/>
              </a:solidFill>
              <a:latin typeface="Neutra Text"/>
              <a:ea typeface="+mn-ea"/>
              <a:cs typeface="+mn-cs"/>
            </a:endParaRPr>
          </a:p>
        </p:txBody>
      </p:sp>
      <p:pic>
        <p:nvPicPr>
          <p:cNvPr id="7" name="Picture 5" descr="d"/>
          <p:cNvPicPr>
            <a:picLocks noChangeAspect="1" noChangeArrowheads="1"/>
          </p:cNvPicPr>
          <p:nvPr/>
        </p:nvPicPr>
        <p:blipFill>
          <a:blip r:embed="rId4"/>
          <a:srcRect/>
          <a:stretch>
            <a:fillRect/>
          </a:stretch>
        </p:blipFill>
        <p:spPr bwMode="auto">
          <a:xfrm>
            <a:off x="7337425" y="60325"/>
            <a:ext cx="1654175" cy="349250"/>
          </a:xfrm>
          <a:prstGeom prst="rect">
            <a:avLst/>
          </a:prstGeom>
          <a:noFill/>
          <a:ln w="9525">
            <a:noFill/>
            <a:miter lim="800000"/>
            <a:headEnd/>
            <a:tailEnd/>
          </a:ln>
        </p:spPr>
      </p:pic>
      <p:sp>
        <p:nvSpPr>
          <p:cNvPr id="8" name="Text Box 6"/>
          <p:cNvSpPr txBox="1">
            <a:spLocks noChangeArrowheads="1"/>
          </p:cNvSpPr>
          <p:nvPr/>
        </p:nvSpPr>
        <p:spPr bwMode="auto">
          <a:xfrm>
            <a:off x="93663" y="-41275"/>
            <a:ext cx="3355975" cy="519113"/>
          </a:xfrm>
          <a:prstGeom prst="rect">
            <a:avLst/>
          </a:prstGeom>
          <a:noFill/>
          <a:ln w="9525">
            <a:noFill/>
            <a:miter lim="800000"/>
            <a:headEnd/>
            <a:tailEnd/>
          </a:ln>
          <a:effectLst/>
        </p:spPr>
        <p:txBody>
          <a:bodyPr wrap="none">
            <a:spAutoFit/>
          </a:bodyPr>
          <a:lstStyle/>
          <a:p>
            <a:pPr algn="l" rtl="0" eaLnBrk="0" hangingPunct="0">
              <a:defRPr/>
            </a:pPr>
            <a:r>
              <a:rPr lang="en-US" sz="2800" b="1" kern="1200" dirty="0">
                <a:solidFill>
                  <a:srgbClr val="FFFFFF"/>
                </a:solidFill>
                <a:latin typeface="Neutra Text SC" pitchFamily="50" charset="0"/>
                <a:ea typeface="+mn-ea"/>
                <a:cs typeface="+mn-cs"/>
              </a:rPr>
              <a:t>stanford hci group</a:t>
            </a:r>
          </a:p>
        </p:txBody>
      </p:sp>
      <p:sp>
        <p:nvSpPr>
          <p:cNvPr id="9" name="Arc 7"/>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10" name="Arc 8"/>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11" name="Arc 9"/>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12" name="Arc 10"/>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13" name="Text Box 13"/>
          <p:cNvSpPr txBox="1">
            <a:spLocks noChangeArrowheads="1"/>
          </p:cNvSpPr>
          <p:nvPr userDrawn="1"/>
        </p:nvSpPr>
        <p:spPr bwMode="auto">
          <a:xfrm>
            <a:off x="100013" y="6384925"/>
            <a:ext cx="4419600" cy="457200"/>
          </a:xfrm>
          <a:prstGeom prst="rect">
            <a:avLst/>
          </a:prstGeom>
          <a:noFill/>
          <a:ln w="9525">
            <a:noFill/>
            <a:miter lim="800000"/>
            <a:headEnd/>
            <a:tailEnd/>
          </a:ln>
          <a:effectLst/>
        </p:spPr>
        <p:txBody>
          <a:bodyPr>
            <a:spAutoFit/>
          </a:bodyPr>
          <a:lstStyle/>
          <a:p>
            <a:pPr algn="l" rtl="0" eaLnBrk="0" hangingPunct="0">
              <a:spcBef>
                <a:spcPct val="50000"/>
              </a:spcBef>
              <a:defRPr/>
            </a:pPr>
            <a:r>
              <a:rPr lang="en-US" sz="2400" b="1" kern="1200" dirty="0">
                <a:solidFill>
                  <a:srgbClr val="FFFFFF"/>
                </a:solidFill>
                <a:effectLst>
                  <a:outerShdw blurRad="38100" dist="38100" dir="2700000" algn="tl">
                    <a:srgbClr val="000000"/>
                  </a:outerShdw>
                </a:effectLst>
                <a:latin typeface="Neutra Text SC" pitchFamily="50" charset="0"/>
                <a:ea typeface="+mn-ea"/>
                <a:cs typeface="+mn-cs"/>
              </a:rPr>
              <a:t>defense of the dissertation</a:t>
            </a:r>
          </a:p>
        </p:txBody>
      </p:sp>
      <p:sp>
        <p:nvSpPr>
          <p:cNvPr id="14" name="Text Box 15"/>
          <p:cNvSpPr txBox="1">
            <a:spLocks noChangeArrowheads="1"/>
          </p:cNvSpPr>
          <p:nvPr userDrawn="1"/>
        </p:nvSpPr>
        <p:spPr bwMode="auto">
          <a:xfrm>
            <a:off x="4916488" y="6400800"/>
            <a:ext cx="4114800" cy="427038"/>
          </a:xfrm>
          <a:prstGeom prst="rect">
            <a:avLst/>
          </a:prstGeom>
          <a:noFill/>
          <a:ln w="9525">
            <a:noFill/>
            <a:miter lim="800000"/>
            <a:headEnd/>
            <a:tailEnd/>
          </a:ln>
          <a:effectLst/>
        </p:spPr>
        <p:txBody>
          <a:bodyPr>
            <a:spAutoFit/>
          </a:bodyPr>
          <a:lstStyle/>
          <a:p>
            <a:pPr algn="r" rtl="0" eaLnBrk="0" hangingPunct="0">
              <a:spcBef>
                <a:spcPct val="50000"/>
              </a:spcBef>
              <a:defRPr/>
            </a:pPr>
            <a:r>
              <a:rPr lang="en-US" sz="2200" b="1" kern="1200" dirty="0">
                <a:solidFill>
                  <a:srgbClr val="FFFFFF"/>
                </a:solidFill>
                <a:effectLst>
                  <a:outerShdw blurRad="38100" dist="38100" dir="2700000" algn="tl">
                    <a:srgbClr val="000000"/>
                  </a:outerShdw>
                </a:effectLst>
                <a:latin typeface="Neutra Text"/>
                <a:ea typeface="+mn-ea"/>
                <a:cs typeface="+mn-cs"/>
              </a:rPr>
              <a:t>1 November 2007</a:t>
            </a:r>
          </a:p>
        </p:txBody>
      </p:sp>
      <p:sp>
        <p:nvSpPr>
          <p:cNvPr id="4099" name="Rectangle 3"/>
          <p:cNvSpPr>
            <a:spLocks noGrp="1" noRot="1" noChangeArrowheads="1"/>
          </p:cNvSpPr>
          <p:nvPr>
            <p:ph type="ctrTitle"/>
          </p:nvPr>
        </p:nvSpPr>
        <p:spPr>
          <a:xfrm>
            <a:off x="455613" y="1233488"/>
            <a:ext cx="7772400" cy="1470025"/>
          </a:xfrm>
        </p:spPr>
        <p:txBody>
          <a:bodyPr/>
          <a:lstStyle>
            <a:lvl1pPr>
              <a:defRPr/>
            </a:lvl1pPr>
          </a:lstStyle>
          <a:p>
            <a:r>
              <a:rPr lang="en-US"/>
              <a:t>Click to edit Master title style</a:t>
            </a:r>
          </a:p>
        </p:txBody>
      </p:sp>
      <p:sp>
        <p:nvSpPr>
          <p:cNvPr id="4100" name="Rectangle 4"/>
          <p:cNvSpPr>
            <a:spLocks noGrp="1" noRot="1" noChangeArrowheads="1"/>
          </p:cNvSpPr>
          <p:nvPr>
            <p:ph type="subTitle" idx="1"/>
          </p:nvPr>
        </p:nvSpPr>
        <p:spPr>
          <a:xfrm>
            <a:off x="455613" y="3427413"/>
            <a:ext cx="3198812" cy="2970212"/>
          </a:xfrm>
        </p:spPr>
        <p:txBody>
          <a:bodyPr/>
          <a:lstStyle>
            <a:lvl1pPr marL="0" indent="0" algn="ctr">
              <a:buFont typeface="Wingdings" pitchFamily="2" charset="2"/>
              <a:buNone/>
              <a:defRPr/>
            </a:lvl1pPr>
          </a:lstStyle>
          <a:p>
            <a:r>
              <a:rPr lang="en-US"/>
              <a:t>Click to edit Master subtitle style</a:t>
            </a:r>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528638"/>
            <a:ext cx="8305800" cy="1022350"/>
          </a:xfrm>
        </p:spPr>
        <p:txBody>
          <a:bodyPr/>
          <a:lstStyle/>
          <a:p>
            <a:r>
              <a:rPr lang="en-US" smtClean="0"/>
              <a:t>Click to edit Master title style</a:t>
            </a:r>
            <a:endParaRPr lang="en-US"/>
          </a:p>
        </p:txBody>
      </p:sp>
      <p:sp>
        <p:nvSpPr>
          <p:cNvPr id="3" name="Content Placeholder 2"/>
          <p:cNvSpPr>
            <a:spLocks noGrp="1"/>
          </p:cNvSpPr>
          <p:nvPr>
            <p:ph idx="1"/>
          </p:nvPr>
        </p:nvSpPr>
        <p:spPr>
          <a:xfrm>
            <a:off x="838200" y="1524000"/>
            <a:ext cx="7924800" cy="47561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 1st Level Fades Only">
    <p:spTree>
      <p:nvGrpSpPr>
        <p:cNvPr id="1" name=""/>
        <p:cNvGrpSpPr/>
        <p:nvPr/>
      </p:nvGrpSpPr>
      <p:grpSpPr>
        <a:xfrm>
          <a:off x="0" y="0"/>
          <a:ext cx="0" cy="0"/>
          <a:chOff x="0" y="0"/>
          <a:chExt cx="0" cy="0"/>
        </a:xfrm>
      </p:grpSpPr>
      <p:sp>
        <p:nvSpPr>
          <p:cNvPr id="2" name="Title 1"/>
          <p:cNvSpPr>
            <a:spLocks noGrp="1"/>
          </p:cNvSpPr>
          <p:nvPr>
            <p:ph type="title"/>
          </p:nvPr>
        </p:nvSpPr>
        <p:spPr>
          <a:xfrm>
            <a:off x="457201" y="528638"/>
            <a:ext cx="8305800" cy="1022350"/>
          </a:xfrm>
        </p:spPr>
        <p:txBody>
          <a:bodyPr/>
          <a:lstStyle/>
          <a:p>
            <a:r>
              <a:rPr lang="en-US" smtClean="0"/>
              <a:t>Click to edit Master title style</a:t>
            </a:r>
            <a:endParaRPr lang="en-US"/>
          </a:p>
        </p:txBody>
      </p:sp>
      <p:sp>
        <p:nvSpPr>
          <p:cNvPr id="3" name="Content Placeholder 2"/>
          <p:cNvSpPr>
            <a:spLocks noGrp="1"/>
          </p:cNvSpPr>
          <p:nvPr>
            <p:ph idx="1"/>
          </p:nvPr>
        </p:nvSpPr>
        <p:spPr>
          <a:xfrm>
            <a:off x="838200" y="1524000"/>
            <a:ext cx="7924800" cy="4756150"/>
          </a:xfrm>
        </p:spPr>
        <p:txBody>
          <a:bodyPr/>
          <a:lstStyle>
            <a:lvl1pPr>
              <a:buClr>
                <a:srgbClr val="62809E"/>
              </a:buClr>
              <a:defRPr/>
            </a:lvl1pPr>
            <a:lvl3pPr>
              <a:buClr>
                <a:srgbClr val="62809E"/>
              </a:buClr>
              <a:defRPr/>
            </a:lvl3pPr>
            <a:lvl5pPr>
              <a:buClr>
                <a:srgbClr val="62809E"/>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 No Text Anima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528638"/>
            <a:ext cx="8305800" cy="1022350"/>
          </a:xfrm>
        </p:spPr>
        <p:txBody>
          <a:bodyPr/>
          <a:lstStyle>
            <a:lvl1pPr>
              <a:defRPr cap="none" baseline="0"/>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000"/>
            <a:ext cx="7924800" cy="4756150"/>
          </a:xfrm>
        </p:spPr>
        <p:txBody>
          <a:bodyPr/>
          <a:lstStyle>
            <a:lvl1pPr>
              <a:buClr>
                <a:srgbClr val="62809E"/>
              </a:buClr>
              <a:defRPr/>
            </a:lvl1pPr>
            <a:lvl3pPr>
              <a:buClr>
                <a:srgbClr val="62809E"/>
              </a:buClr>
              <a:defRPr/>
            </a:lvl3pPr>
            <a:lvl5pPr>
              <a:buClr>
                <a:srgbClr val="62809E"/>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1_Title and Content - No Text Animation">
    <p:bg>
      <p:bgPr>
        <a:solidFill>
          <a:srgbClr val="792B3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528638"/>
            <a:ext cx="8305800" cy="1022350"/>
          </a:xfrm>
        </p:spPr>
        <p:txBody>
          <a:bodyPr/>
          <a:lstStyle>
            <a:lvl1pPr>
              <a:defRPr cap="none" baseline="0"/>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000"/>
            <a:ext cx="7924800" cy="4756150"/>
          </a:xfr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b"/>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buClr>
                <a:srgbClr val="62809E"/>
              </a:buClr>
              <a:defRPr sz="2800"/>
            </a:lvl1pPr>
            <a:lvl2pPr>
              <a:defRPr sz="2400"/>
            </a:lvl2pPr>
            <a:lvl3pPr>
              <a:buClr>
                <a:srgbClr val="62809E"/>
              </a:buClr>
              <a:defRPr sz="2000"/>
            </a:lvl3pPr>
            <a:lvl4pPr>
              <a:defRPr sz="1800"/>
            </a:lvl4pPr>
            <a:lvl5pPr>
              <a:buClr>
                <a:srgbClr val="62809E"/>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18075" y="1644650"/>
            <a:ext cx="3927475" cy="4756150"/>
          </a:xfrm>
        </p:spPr>
        <p:txBody>
          <a:bodyPr/>
          <a:lstStyle>
            <a:lvl1pPr>
              <a:buClr>
                <a:srgbClr val="62809E"/>
              </a:buClr>
              <a:defRPr sz="2800"/>
            </a:lvl1pPr>
            <a:lvl2pPr>
              <a:defRPr sz="2400"/>
            </a:lvl2pPr>
            <a:lvl3pPr>
              <a:buClr>
                <a:srgbClr val="62809E"/>
              </a:buClr>
              <a:defRPr sz="2000"/>
            </a:lvl3pPr>
            <a:lvl4pPr>
              <a:defRPr sz="1800"/>
            </a:lvl4pPr>
            <a:lvl5pPr>
              <a:buClr>
                <a:srgbClr val="62809E"/>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buClr>
                <a:srgbClr val="62809E"/>
              </a:buClr>
              <a:defRPr sz="2400"/>
            </a:lvl1pPr>
            <a:lvl2pPr>
              <a:defRPr sz="2000"/>
            </a:lvl2pPr>
            <a:lvl3pPr>
              <a:buClr>
                <a:srgbClr val="62809E"/>
              </a:buClr>
              <a:defRPr sz="1800"/>
            </a:lvl3pPr>
            <a:lvl4pPr>
              <a:defRPr sz="1600"/>
            </a:lvl4pPr>
            <a:lvl5pPr>
              <a:buClr>
                <a:srgbClr val="62809E"/>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buClr>
                <a:srgbClr val="62809E"/>
              </a:buClr>
              <a:defRPr sz="2400"/>
            </a:lvl1pPr>
            <a:lvl2pPr>
              <a:defRPr sz="2000"/>
            </a:lvl2pPr>
            <a:lvl3pPr>
              <a:buClr>
                <a:srgbClr val="62809E"/>
              </a:buClr>
              <a:defRPr sz="1800"/>
            </a:lvl3pPr>
            <a:lvl4pPr>
              <a:defRPr sz="1600"/>
            </a:lvl4pPr>
            <a:lvl5pPr>
              <a:buClr>
                <a:srgbClr val="62809E"/>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buClr>
                <a:srgbClr val="62809E"/>
              </a:buClr>
              <a:defRPr sz="3200"/>
            </a:lvl1pPr>
            <a:lvl2pPr>
              <a:defRPr sz="2800"/>
            </a:lvl2pPr>
            <a:lvl3pPr>
              <a:buClr>
                <a:srgbClr val="62809E"/>
              </a:buClr>
              <a:defRPr sz="2400"/>
            </a:lvl3pPr>
            <a:lvl4pPr>
              <a:defRPr sz="2000"/>
            </a:lvl4pPr>
            <a:lvl5pPr>
              <a:buClr>
                <a:srgbClr val="62809E"/>
              </a:buCl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buClr>
                <a:srgbClr val="62809E"/>
              </a:buClr>
              <a:defRPr/>
            </a:lvl1pPr>
            <a:lvl3pPr>
              <a:buClr>
                <a:srgbClr val="62809E"/>
              </a:buClr>
              <a:defRPr/>
            </a:lvl3pPr>
            <a:lvl5pPr>
              <a:buClr>
                <a:srgbClr val="62809E"/>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lvl1pPr>
              <a:buClr>
                <a:srgbClr val="62809E"/>
              </a:buClr>
              <a:defRPr/>
            </a:lvl1pPr>
            <a:lvl3pPr>
              <a:buClr>
                <a:srgbClr val="62809E"/>
              </a:buClr>
              <a:defRPr/>
            </a:lvl3pPr>
            <a:lvl5pPr>
              <a:buClr>
                <a:srgbClr val="62809E"/>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17" descr="hartmann-color"/>
          <p:cNvPicPr>
            <a:picLocks noChangeAspect="1" noChangeArrowheads="1"/>
          </p:cNvPicPr>
          <p:nvPr userDrawn="1"/>
        </p:nvPicPr>
        <p:blipFill>
          <a:blip r:embed="rId3"/>
          <a:srcRect/>
          <a:stretch>
            <a:fillRect/>
          </a:stretch>
        </p:blipFill>
        <p:spPr bwMode="auto">
          <a:xfrm>
            <a:off x="0" y="231775"/>
            <a:ext cx="9144000" cy="6626225"/>
          </a:xfrm>
          <a:prstGeom prst="rect">
            <a:avLst/>
          </a:prstGeom>
          <a:noFill/>
          <a:ln w="9525">
            <a:noFill/>
            <a:miter lim="800000"/>
            <a:headEnd/>
            <a:tailEnd/>
          </a:ln>
        </p:spPr>
      </p:pic>
      <p:sp>
        <p:nvSpPr>
          <p:cNvPr id="6" name="Rectangle 12"/>
          <p:cNvSpPr>
            <a:spLocks noChangeArrowheads="1"/>
          </p:cNvSpPr>
          <p:nvPr/>
        </p:nvSpPr>
        <p:spPr bwMode="auto">
          <a:xfrm>
            <a:off x="0" y="6391275"/>
            <a:ext cx="9144000" cy="466725"/>
          </a:xfrm>
          <a:prstGeom prst="rect">
            <a:avLst/>
          </a:prstGeom>
          <a:solidFill>
            <a:srgbClr val="910516"/>
          </a:solidFill>
          <a:ln w="9525">
            <a:noFill/>
            <a:miter lim="800000"/>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7" name="Rectangle 2"/>
          <p:cNvSpPr>
            <a:spLocks noChangeArrowheads="1"/>
          </p:cNvSpPr>
          <p:nvPr/>
        </p:nvSpPr>
        <p:spPr bwMode="auto">
          <a:xfrm>
            <a:off x="0" y="0"/>
            <a:ext cx="9144000" cy="466725"/>
          </a:xfrm>
          <a:prstGeom prst="rect">
            <a:avLst/>
          </a:prstGeom>
          <a:solidFill>
            <a:srgbClr val="910516"/>
          </a:solidFill>
          <a:ln w="9525">
            <a:noFill/>
            <a:miter lim="800000"/>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pic>
        <p:nvPicPr>
          <p:cNvPr id="8" name="Picture 5" descr="d"/>
          <p:cNvPicPr>
            <a:picLocks noChangeAspect="1" noChangeArrowheads="1"/>
          </p:cNvPicPr>
          <p:nvPr/>
        </p:nvPicPr>
        <p:blipFill>
          <a:blip r:embed="rId4"/>
          <a:srcRect/>
          <a:stretch>
            <a:fillRect/>
          </a:stretch>
        </p:blipFill>
        <p:spPr bwMode="auto">
          <a:xfrm>
            <a:off x="7337425" y="60325"/>
            <a:ext cx="1654175" cy="349250"/>
          </a:xfrm>
          <a:prstGeom prst="rect">
            <a:avLst/>
          </a:prstGeom>
          <a:noFill/>
          <a:ln w="9525">
            <a:noFill/>
            <a:miter lim="800000"/>
            <a:headEnd/>
            <a:tailEnd/>
          </a:ln>
        </p:spPr>
      </p:pic>
      <p:sp>
        <p:nvSpPr>
          <p:cNvPr id="9" name="Text Box 6"/>
          <p:cNvSpPr txBox="1">
            <a:spLocks noChangeArrowheads="1"/>
          </p:cNvSpPr>
          <p:nvPr/>
        </p:nvSpPr>
        <p:spPr bwMode="auto">
          <a:xfrm>
            <a:off x="93663" y="7938"/>
            <a:ext cx="3059112" cy="457200"/>
          </a:xfrm>
          <a:prstGeom prst="rect">
            <a:avLst/>
          </a:prstGeom>
          <a:noFill/>
          <a:ln w="9525">
            <a:noFill/>
            <a:miter lim="800000"/>
            <a:headEnd/>
            <a:tailEnd/>
          </a:ln>
          <a:effectLst/>
        </p:spPr>
        <p:txBody>
          <a:bodyPr wrap="none">
            <a:spAutoFit/>
          </a:bodyPr>
          <a:lstStyle/>
          <a:p>
            <a:pPr algn="l" rtl="0" eaLnBrk="0" fontAlgn="base" hangingPunct="0">
              <a:spcBef>
                <a:spcPct val="0"/>
              </a:spcBef>
              <a:spcAft>
                <a:spcPct val="0"/>
              </a:spcAft>
              <a:defRPr/>
            </a:pPr>
            <a:r>
              <a:rPr lang="en-US" sz="2400" b="1" kern="1200" dirty="0">
                <a:solidFill>
                  <a:srgbClr val="FFFFFF"/>
                </a:solidFill>
                <a:latin typeface="Neutra Text SC" pitchFamily="50" charset="0"/>
                <a:ea typeface="+mn-ea"/>
                <a:cs typeface="+mn-cs"/>
              </a:rPr>
              <a:t>Stanford HCI Group</a:t>
            </a:r>
          </a:p>
        </p:txBody>
      </p:sp>
      <p:sp>
        <p:nvSpPr>
          <p:cNvPr id="4099" name="Rectangle 3"/>
          <p:cNvSpPr>
            <a:spLocks noGrp="1" noRot="1" noChangeArrowheads="1"/>
          </p:cNvSpPr>
          <p:nvPr>
            <p:ph type="ctrTitle"/>
          </p:nvPr>
        </p:nvSpPr>
        <p:spPr>
          <a:xfrm>
            <a:off x="455613" y="1233488"/>
            <a:ext cx="7772400" cy="1470025"/>
          </a:xfrm>
        </p:spPr>
        <p:txBody>
          <a:bodyPr/>
          <a:lstStyle>
            <a:lvl1pPr>
              <a:tabLst>
                <a:tab pos="228600" algn="l"/>
                <a:tab pos="457200" algn="l"/>
                <a:tab pos="685800" algn="l"/>
                <a:tab pos="914400" algn="l"/>
                <a:tab pos="1143000" algn="l"/>
                <a:tab pos="1371600" algn="l"/>
                <a:tab pos="1600200" algn="l"/>
                <a:tab pos="1828800" algn="l"/>
              </a:tabLst>
              <a:defRPr>
                <a:effectLst>
                  <a:outerShdw blurRad="38100" dist="38100" dir="2700000" algn="tl">
                    <a:srgbClr val="000000"/>
                  </a:outerShdw>
                </a:effectLst>
              </a:defRPr>
            </a:lvl1pPr>
          </a:lstStyle>
          <a:p>
            <a:r>
              <a:rPr lang="en-US" dirty="0"/>
              <a:t>Click to edit Master title style</a:t>
            </a:r>
          </a:p>
        </p:txBody>
      </p:sp>
      <p:sp>
        <p:nvSpPr>
          <p:cNvPr id="4100" name="Rectangle 4"/>
          <p:cNvSpPr>
            <a:spLocks noGrp="1" noRot="1" noChangeArrowheads="1"/>
          </p:cNvSpPr>
          <p:nvPr>
            <p:ph type="subTitle" idx="1"/>
          </p:nvPr>
        </p:nvSpPr>
        <p:spPr>
          <a:xfrm>
            <a:off x="5792788" y="3584575"/>
            <a:ext cx="3198812" cy="2587625"/>
          </a:xfrm>
        </p:spPr>
        <p:txBody>
          <a:bodyPr anchor="b"/>
          <a:lstStyle>
            <a:lvl1pPr marL="0" indent="0" algn="r">
              <a:buFont typeface="Wingdings" pitchFamily="2" charset="2"/>
              <a:buNone/>
              <a:defRPr sz="2200" i="1"/>
            </a:lvl1pPr>
          </a:lstStyle>
          <a:p>
            <a:r>
              <a:rPr lang="en-US" dirty="0"/>
              <a:t>Click to edit Master subtitle style</a:t>
            </a:r>
          </a:p>
        </p:txBody>
      </p:sp>
      <p:sp>
        <p:nvSpPr>
          <p:cNvPr id="15" name="Text Placeholder 14"/>
          <p:cNvSpPr>
            <a:spLocks noGrp="1"/>
          </p:cNvSpPr>
          <p:nvPr>
            <p:ph type="body" sz="quarter" idx="10"/>
          </p:nvPr>
        </p:nvSpPr>
        <p:spPr>
          <a:xfrm>
            <a:off x="457200" y="6400800"/>
            <a:ext cx="8534400" cy="457200"/>
          </a:xfrm>
        </p:spPr>
        <p:txBody>
          <a:bodyPr/>
          <a:lstStyle>
            <a:lvl1pPr marL="342900" marR="0" indent="-342900" algn="r" defTabSz="914400" rtl="0" eaLnBrk="1" fontAlgn="base" latinLnBrk="0" hangingPunct="1">
              <a:lnSpc>
                <a:spcPct val="100000"/>
              </a:lnSpc>
              <a:spcBef>
                <a:spcPct val="20000"/>
              </a:spcBef>
              <a:spcAft>
                <a:spcPct val="0"/>
              </a:spcAft>
              <a:buClr>
                <a:schemeClr val="hlink"/>
              </a:buClr>
              <a:buSzTx/>
              <a:buFont typeface="Arial" pitchFamily="34" charset="0"/>
              <a:buNone/>
              <a:tabLst/>
              <a:defRPr sz="2200" i="0" baseline="0"/>
            </a:lvl1pPr>
            <a:lvl2pPr>
              <a:buFont typeface="Arial" pitchFamily="34" charset="0"/>
              <a:buNone/>
              <a:defRPr/>
            </a:lvl2pPr>
            <a:lvl3pPr>
              <a:buFont typeface="Arial" pitchFamily="34" charset="0"/>
              <a:buNone/>
              <a:defRPr/>
            </a:lvl3pPr>
            <a:lvl4pPr>
              <a:buFont typeface="Arial" pitchFamily="34" charset="0"/>
              <a:buNone/>
              <a:defRPr/>
            </a:lvl4pPr>
            <a:lvl5pPr>
              <a:buFont typeface="Arial" pitchFamily="34" charset="0"/>
              <a:buNone/>
              <a:defRPr/>
            </a:lvl5pPr>
          </a:lstStyle>
          <a:p>
            <a:pPr lvl="0"/>
            <a:endParaRPr lang="en-US" dirty="0" smtClean="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userDrawn="1"/>
        </p:nvSpPr>
        <p:spPr>
          <a:xfrm>
            <a:off x="-201613" y="-166688"/>
            <a:ext cx="9523413" cy="4573588"/>
          </a:xfrm>
          <a:prstGeom prst="rect">
            <a:avLst/>
          </a:prstGeom>
          <a:gradFill>
            <a:gsLst>
              <a:gs pos="0">
                <a:schemeClr val="bg1">
                  <a:lumMod val="75000"/>
                  <a:alpha val="0"/>
                </a:schemeClr>
              </a:gs>
              <a:gs pos="100000">
                <a:schemeClr val="bg1">
                  <a:lumMod val="20000"/>
                  <a:lumOff val="80000"/>
                  <a:alpha val="32000"/>
                </a:schemeClr>
              </a:gs>
            </a:gsLst>
            <a:lin ang="4050000" scaled="0"/>
          </a:gra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fontAlgn="base">
              <a:spcBef>
                <a:spcPct val="0"/>
              </a:spcBef>
              <a:spcAft>
                <a:spcPct val="0"/>
              </a:spcAft>
              <a:defRPr/>
            </a:pPr>
            <a:endParaRPr lang="en-US" sz="3200" kern="1200" baseline="-25000">
              <a:solidFill>
                <a:srgbClr val="FFFFFF"/>
              </a:solidFill>
              <a:latin typeface="Neutra Text"/>
              <a:ea typeface="+mn-ea"/>
              <a:cs typeface="+mn-cs"/>
            </a:endParaRPr>
          </a:p>
        </p:txBody>
      </p:sp>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B20612"/>
        </a:solidFill>
        <a:effectLst/>
      </p:bgPr>
    </p:bg>
    <p:spTree>
      <p:nvGrpSpPr>
        <p:cNvPr id="1" name=""/>
        <p:cNvGrpSpPr/>
        <p:nvPr/>
      </p:nvGrpSpPr>
      <p:grpSpPr>
        <a:xfrm>
          <a:off x="0" y="0"/>
          <a:ext cx="0" cy="0"/>
          <a:chOff x="0" y="0"/>
          <a:chExt cx="0" cy="0"/>
        </a:xfrm>
      </p:grpSpPr>
      <p:pic>
        <p:nvPicPr>
          <p:cNvPr id="4" name="Picture 13" descr="hartmann-color"/>
          <p:cNvPicPr>
            <a:picLocks noChangeAspect="1" noChangeArrowheads="1"/>
          </p:cNvPicPr>
          <p:nvPr/>
        </p:nvPicPr>
        <p:blipFill>
          <a:blip r:embed="rId2"/>
          <a:srcRect/>
          <a:stretch>
            <a:fillRect/>
          </a:stretch>
        </p:blipFill>
        <p:spPr bwMode="auto">
          <a:xfrm>
            <a:off x="0" y="231775"/>
            <a:ext cx="9144000" cy="6626225"/>
          </a:xfrm>
          <a:prstGeom prst="rect">
            <a:avLst/>
          </a:prstGeom>
          <a:noFill/>
          <a:ln w="9525">
            <a:noFill/>
            <a:miter lim="800000"/>
            <a:headEnd/>
            <a:tailEnd/>
          </a:ln>
        </p:spPr>
      </p:pic>
      <p:sp>
        <p:nvSpPr>
          <p:cNvPr id="5" name="Rectangle 2"/>
          <p:cNvSpPr>
            <a:spLocks noChangeArrowheads="1"/>
          </p:cNvSpPr>
          <p:nvPr/>
        </p:nvSpPr>
        <p:spPr bwMode="auto">
          <a:xfrm>
            <a:off x="0" y="0"/>
            <a:ext cx="9144000" cy="466725"/>
          </a:xfrm>
          <a:prstGeom prst="rect">
            <a:avLst/>
          </a:prstGeom>
          <a:solidFill>
            <a:srgbClr val="90060D"/>
          </a:solidFill>
          <a:ln w="9525">
            <a:noFill/>
            <a:miter lim="800000"/>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pic>
        <p:nvPicPr>
          <p:cNvPr id="6" name="Picture 6" descr="d"/>
          <p:cNvPicPr>
            <a:picLocks noChangeAspect="1" noChangeArrowheads="1"/>
          </p:cNvPicPr>
          <p:nvPr/>
        </p:nvPicPr>
        <p:blipFill>
          <a:blip r:embed="rId3"/>
          <a:srcRect/>
          <a:stretch>
            <a:fillRect/>
          </a:stretch>
        </p:blipFill>
        <p:spPr bwMode="auto">
          <a:xfrm>
            <a:off x="6934200" y="25400"/>
            <a:ext cx="1990725" cy="419100"/>
          </a:xfrm>
          <a:prstGeom prst="rect">
            <a:avLst/>
          </a:prstGeom>
          <a:noFill/>
          <a:ln w="9525">
            <a:noFill/>
            <a:miter lim="800000"/>
            <a:headEnd/>
            <a:tailEnd/>
          </a:ln>
        </p:spPr>
      </p:pic>
      <p:sp>
        <p:nvSpPr>
          <p:cNvPr id="7" name="Text Box 7"/>
          <p:cNvSpPr txBox="1">
            <a:spLocks noChangeArrowheads="1"/>
          </p:cNvSpPr>
          <p:nvPr/>
        </p:nvSpPr>
        <p:spPr bwMode="auto">
          <a:xfrm>
            <a:off x="60325" y="-52388"/>
            <a:ext cx="5121275" cy="519113"/>
          </a:xfrm>
          <a:prstGeom prst="rect">
            <a:avLst/>
          </a:prstGeom>
          <a:noFill/>
          <a:ln w="9525">
            <a:noFill/>
            <a:miter lim="800000"/>
            <a:headEnd/>
            <a:tailEnd/>
          </a:ln>
          <a:effectLst/>
        </p:spPr>
        <p:txBody>
          <a:bodyPr>
            <a:spAutoFit/>
          </a:bodyPr>
          <a:lstStyle/>
          <a:p>
            <a:pPr algn="l" rtl="0" eaLnBrk="0" fontAlgn="base" hangingPunct="0">
              <a:spcBef>
                <a:spcPct val="0"/>
              </a:spcBef>
              <a:spcAft>
                <a:spcPct val="0"/>
              </a:spcAft>
              <a:defRPr/>
            </a:pPr>
            <a:r>
              <a:rPr lang="en-US" altLang="ko-KR" sz="2800" kern="1200" dirty="0" err="1">
                <a:solidFill>
                  <a:srgbClr val="FFFFFF"/>
                </a:solidFill>
                <a:latin typeface="Neutra Text SC" pitchFamily="50" charset="0"/>
                <a:ea typeface="굴림" pitchFamily="34" charset="-127"/>
                <a:cs typeface="+mn-cs"/>
              </a:rPr>
              <a:t>stanford</a:t>
            </a:r>
            <a:r>
              <a:rPr lang="en-US" altLang="ko-KR" sz="2800" kern="1200" dirty="0">
                <a:solidFill>
                  <a:srgbClr val="FFFFFF"/>
                </a:solidFill>
                <a:latin typeface="Neutra Text SC" pitchFamily="50" charset="0"/>
                <a:ea typeface="굴림" pitchFamily="34" charset="-127"/>
                <a:cs typeface="+mn-cs"/>
              </a:rPr>
              <a:t> hci group</a:t>
            </a:r>
          </a:p>
        </p:txBody>
      </p:sp>
      <p:sp>
        <p:nvSpPr>
          <p:cNvPr id="8" name="Arc 9"/>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9" name="Arc 10"/>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10" name="Arc 11"/>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11" name="Arc 12"/>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387075" name="Rectangle 3"/>
          <p:cNvSpPr>
            <a:spLocks noGrp="1" noRot="1" noChangeArrowheads="1"/>
          </p:cNvSpPr>
          <p:nvPr>
            <p:ph type="ctrTitle"/>
          </p:nvPr>
        </p:nvSpPr>
        <p:spPr>
          <a:xfrm>
            <a:off x="455613" y="1233488"/>
            <a:ext cx="7772400" cy="1470025"/>
          </a:xfrm>
        </p:spPr>
        <p:txBody>
          <a:bodyPr/>
          <a:lstStyle>
            <a:lvl1pPr>
              <a:defRPr/>
            </a:lvl1pPr>
          </a:lstStyle>
          <a:p>
            <a:r>
              <a:rPr lang="en-US" altLang="ko-KR"/>
              <a:t>Click to edit Master title style</a:t>
            </a:r>
          </a:p>
        </p:txBody>
      </p:sp>
      <p:sp>
        <p:nvSpPr>
          <p:cNvPr id="387076" name="Rectangle 4"/>
          <p:cNvSpPr>
            <a:spLocks noGrp="1" noRot="1" noChangeArrowheads="1"/>
          </p:cNvSpPr>
          <p:nvPr>
            <p:ph type="subTitle" idx="1"/>
          </p:nvPr>
        </p:nvSpPr>
        <p:spPr>
          <a:xfrm>
            <a:off x="455613" y="3427413"/>
            <a:ext cx="3963987" cy="2970212"/>
          </a:xfrm>
        </p:spPr>
        <p:txBody>
          <a:bodyPr/>
          <a:lstStyle>
            <a:lvl1pPr marL="0" indent="0">
              <a:buFont typeface="Wingdings" pitchFamily="2" charset="2"/>
              <a:buNone/>
              <a:defRPr/>
            </a:lvl1pPr>
          </a:lstStyle>
          <a:p>
            <a:r>
              <a:rPr lang="en-US" altLang="ko-KR"/>
              <a:t>Click to edit Master subtitle style</a:t>
            </a:r>
          </a:p>
        </p:txBody>
      </p:sp>
    </p:spTree>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06AA7E-5AEB-4BDA-8B68-DF1A710993EC}" type="datetimeFigureOut">
              <a:rPr lang="en-US" smtClean="0"/>
              <a:pPr/>
              <a:t>4/19/2008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06AA7E-5AEB-4BDA-8B68-DF1A710993EC}" type="datetimeFigureOut">
              <a:rPr lang="en-US" smtClean="0"/>
              <a:pPr/>
              <a:t>4/19/2008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06AA7E-5AEB-4BDA-8B68-DF1A710993EC}" type="datetimeFigureOut">
              <a:rPr lang="en-US" smtClean="0"/>
              <a:pPr/>
              <a:t>4/19/2008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06AA7E-5AEB-4BDA-8B68-DF1A710993EC}" type="datetimeFigureOut">
              <a:rPr lang="en-US" smtClean="0"/>
              <a:pPr/>
              <a:t>4/19/2008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06AA7E-5AEB-4BDA-8B68-DF1A710993EC}" type="datetimeFigureOut">
              <a:rPr lang="en-US" smtClean="0"/>
              <a:pPr/>
              <a:t>4/19/2008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06AA7E-5AEB-4BDA-8B68-DF1A710993EC}" type="datetimeFigureOut">
              <a:rPr lang="en-US" smtClean="0"/>
              <a:pPr/>
              <a:t>4/19/2008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06AA7E-5AEB-4BDA-8B68-DF1A710993EC}" type="datetimeFigureOut">
              <a:rPr lang="en-US" smtClean="0"/>
              <a:pPr/>
              <a:t>4/19/2008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06AA7E-5AEB-4BDA-8B68-DF1A710993EC}" type="datetimeFigureOut">
              <a:rPr lang="en-US" smtClean="0"/>
              <a:pPr/>
              <a:t>4/19/2008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06AA7E-5AEB-4BDA-8B68-DF1A710993EC}" type="datetimeFigureOut">
              <a:rPr lang="en-US" smtClean="0"/>
              <a:pPr/>
              <a:t>4/19/2008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06AA7E-5AEB-4BDA-8B68-DF1A710993EC}" type="datetimeFigureOut">
              <a:rPr lang="en-US" smtClean="0"/>
              <a:pPr/>
              <a:t>4/19/2008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06AA7E-5AEB-4BDA-8B68-DF1A710993EC}" type="datetimeFigureOut">
              <a:rPr lang="en-US" smtClean="0"/>
              <a:pPr/>
              <a:t>4/19/2008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363F2A-2972-4041-9D86-911B030DEA6A}"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528638"/>
            <a:ext cx="8385175" cy="1022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838200" y="1644650"/>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918075" y="1644650"/>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838200" y="4098925"/>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918075" y="4098925"/>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B20612"/>
        </a:solidFill>
        <a:effectLst/>
      </p:bgPr>
    </p:bg>
    <p:spTree>
      <p:nvGrpSpPr>
        <p:cNvPr id="1" name=""/>
        <p:cNvGrpSpPr/>
        <p:nvPr/>
      </p:nvGrpSpPr>
      <p:grpSpPr>
        <a:xfrm>
          <a:off x="0" y="0"/>
          <a:ext cx="0" cy="0"/>
          <a:chOff x="0" y="0"/>
          <a:chExt cx="0" cy="0"/>
        </a:xfrm>
      </p:grpSpPr>
      <p:pic>
        <p:nvPicPr>
          <p:cNvPr id="4" name="Picture 13" descr="hartmann-color"/>
          <p:cNvPicPr>
            <a:picLocks noChangeAspect="1" noChangeArrowheads="1"/>
          </p:cNvPicPr>
          <p:nvPr userDrawn="1"/>
        </p:nvPicPr>
        <p:blipFill>
          <a:blip r:embed="rId2"/>
          <a:srcRect/>
          <a:stretch>
            <a:fillRect/>
          </a:stretch>
        </p:blipFill>
        <p:spPr bwMode="auto">
          <a:xfrm>
            <a:off x="0" y="231775"/>
            <a:ext cx="9144000" cy="6626225"/>
          </a:xfrm>
          <a:prstGeom prst="rect">
            <a:avLst/>
          </a:prstGeom>
          <a:noFill/>
          <a:ln w="9525">
            <a:noFill/>
            <a:miter lim="800000"/>
            <a:headEnd/>
            <a:tailEnd/>
          </a:ln>
        </p:spPr>
      </p:pic>
      <p:sp>
        <p:nvSpPr>
          <p:cNvPr id="5" name="Rectangle 2"/>
          <p:cNvSpPr>
            <a:spLocks noChangeArrowheads="1"/>
          </p:cNvSpPr>
          <p:nvPr/>
        </p:nvSpPr>
        <p:spPr bwMode="auto">
          <a:xfrm>
            <a:off x="0" y="0"/>
            <a:ext cx="9144000" cy="466725"/>
          </a:xfrm>
          <a:prstGeom prst="rect">
            <a:avLst/>
          </a:prstGeom>
          <a:solidFill>
            <a:srgbClr val="90060D"/>
          </a:solidFill>
          <a:ln w="9525">
            <a:noFill/>
            <a:miter lim="800000"/>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7" name="Text Box 7"/>
          <p:cNvSpPr txBox="1">
            <a:spLocks noChangeArrowheads="1"/>
          </p:cNvSpPr>
          <p:nvPr userDrawn="1"/>
        </p:nvSpPr>
        <p:spPr bwMode="auto">
          <a:xfrm>
            <a:off x="60325" y="-49213"/>
            <a:ext cx="2625462" cy="52322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altLang="ko-KR" sz="2800" smtClean="0">
                <a:latin typeface="Neutra Text SC" pitchFamily="50" charset="0"/>
                <a:ea typeface="굴림" pitchFamily="34" charset="-127"/>
                <a:cs typeface="+mn-cs"/>
              </a:rPr>
              <a:t>mx</a:t>
            </a:r>
            <a:r>
              <a:rPr lang="en-US" altLang="ko-KR" sz="2800" baseline="0" smtClean="0">
                <a:latin typeface="Neutra Text SC" pitchFamily="50" charset="0"/>
                <a:ea typeface="굴림" pitchFamily="34" charset="-127"/>
                <a:cs typeface="+mn-cs"/>
              </a:rPr>
              <a:t> conference</a:t>
            </a:r>
            <a:endParaRPr lang="en-US" altLang="ko-KR" sz="2800">
              <a:latin typeface="Neutra Text SC" pitchFamily="50" charset="0"/>
              <a:ea typeface="굴림" pitchFamily="34" charset="-127"/>
              <a:cs typeface="+mn-cs"/>
            </a:endParaRPr>
          </a:p>
        </p:txBody>
      </p:sp>
      <p:sp>
        <p:nvSpPr>
          <p:cNvPr id="8" name="Arc 9"/>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9" name="Arc 10"/>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10" name="Arc 11"/>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11" name="Arc 12"/>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387075" name="Rectangle 3"/>
          <p:cNvSpPr>
            <a:spLocks noGrp="1" noRot="1" noChangeArrowheads="1"/>
          </p:cNvSpPr>
          <p:nvPr>
            <p:ph type="ctrTitle"/>
          </p:nvPr>
        </p:nvSpPr>
        <p:spPr>
          <a:xfrm>
            <a:off x="455613" y="1233488"/>
            <a:ext cx="7772400" cy="1470025"/>
          </a:xfrm>
        </p:spPr>
        <p:txBody>
          <a:bodyPr/>
          <a:lstStyle>
            <a:lvl1pPr>
              <a:defRPr/>
            </a:lvl1pPr>
          </a:lstStyle>
          <a:p>
            <a:r>
              <a:rPr lang="en-US" altLang="ko-KR"/>
              <a:t>Click to edit Master title style</a:t>
            </a:r>
          </a:p>
        </p:txBody>
      </p:sp>
      <p:sp>
        <p:nvSpPr>
          <p:cNvPr id="387076" name="Rectangle 4"/>
          <p:cNvSpPr>
            <a:spLocks noGrp="1" noRot="1" noChangeArrowheads="1"/>
          </p:cNvSpPr>
          <p:nvPr>
            <p:ph type="subTitle" idx="1"/>
          </p:nvPr>
        </p:nvSpPr>
        <p:spPr>
          <a:xfrm>
            <a:off x="455613" y="3427413"/>
            <a:ext cx="3963987" cy="2970212"/>
          </a:xfrm>
        </p:spPr>
        <p:txBody>
          <a:bodyPr/>
          <a:lstStyle>
            <a:lvl1pPr marL="0" indent="0">
              <a:buFont typeface="Wingdings" pitchFamily="2" charset="2"/>
              <a:buNone/>
              <a:defRPr/>
            </a:lvl1pPr>
          </a:lstStyle>
          <a:p>
            <a:r>
              <a:rPr lang="en-US" altLang="ko-KR"/>
              <a:t>Click to edit Master subtitle style</a:t>
            </a:r>
          </a:p>
        </p:txBody>
      </p:sp>
      <p:sp>
        <p:nvSpPr>
          <p:cNvPr id="12" name="Text Box 7"/>
          <p:cNvSpPr txBox="1">
            <a:spLocks noChangeArrowheads="1"/>
          </p:cNvSpPr>
          <p:nvPr userDrawn="1"/>
        </p:nvSpPr>
        <p:spPr bwMode="auto">
          <a:xfrm>
            <a:off x="5486400" y="-49213"/>
            <a:ext cx="3555269" cy="52322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altLang="ko-KR" sz="2800" b="0" smtClean="0">
                <a:latin typeface="Neutra Text SC" pitchFamily="50" charset="0"/>
                <a:ea typeface="굴림" pitchFamily="34" charset="-127"/>
                <a:cs typeface="+mn-cs"/>
              </a:rPr>
              <a:t>san</a:t>
            </a:r>
            <a:r>
              <a:rPr lang="en-US" altLang="ko-KR" sz="2800" b="0" baseline="0" smtClean="0">
                <a:latin typeface="Neutra Text SC" pitchFamily="50" charset="0"/>
                <a:ea typeface="굴림" pitchFamily="34" charset="-127"/>
                <a:cs typeface="+mn-cs"/>
              </a:rPr>
              <a:t> francisco 4/22/08</a:t>
            </a:r>
            <a:endParaRPr lang="en-US" altLang="ko-KR" sz="2800" b="0">
              <a:latin typeface="Neutra Text SC" pitchFamily="50" charset="0"/>
              <a:ea typeface="굴림" pitchFamily="34" charset="-127"/>
              <a:cs typeface="+mn-cs"/>
            </a:endParaRPr>
          </a:p>
        </p:txBody>
      </p:sp>
    </p:spTree>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B20612"/>
        </a:solidFill>
        <a:effectLst/>
      </p:bgPr>
    </p:bg>
    <p:spTree>
      <p:nvGrpSpPr>
        <p:cNvPr id="1" name=""/>
        <p:cNvGrpSpPr/>
        <p:nvPr/>
      </p:nvGrpSpPr>
      <p:grpSpPr>
        <a:xfrm>
          <a:off x="0" y="0"/>
          <a:ext cx="0" cy="0"/>
          <a:chOff x="0" y="0"/>
          <a:chExt cx="0" cy="0"/>
        </a:xfrm>
      </p:grpSpPr>
      <p:pic>
        <p:nvPicPr>
          <p:cNvPr id="4" name="Picture 13" descr="hartmann-color"/>
          <p:cNvPicPr>
            <a:picLocks noChangeAspect="1" noChangeArrowheads="1"/>
          </p:cNvPicPr>
          <p:nvPr/>
        </p:nvPicPr>
        <p:blipFill>
          <a:blip r:embed="rId2"/>
          <a:srcRect/>
          <a:stretch>
            <a:fillRect/>
          </a:stretch>
        </p:blipFill>
        <p:spPr bwMode="auto">
          <a:xfrm>
            <a:off x="0" y="231775"/>
            <a:ext cx="9144000" cy="6626225"/>
          </a:xfrm>
          <a:prstGeom prst="rect">
            <a:avLst/>
          </a:prstGeom>
          <a:noFill/>
          <a:ln w="9525">
            <a:noFill/>
            <a:miter lim="800000"/>
            <a:headEnd/>
            <a:tailEnd/>
          </a:ln>
        </p:spPr>
      </p:pic>
      <p:sp>
        <p:nvSpPr>
          <p:cNvPr id="5" name="Rectangle 2"/>
          <p:cNvSpPr>
            <a:spLocks noChangeArrowheads="1"/>
          </p:cNvSpPr>
          <p:nvPr/>
        </p:nvSpPr>
        <p:spPr bwMode="auto">
          <a:xfrm>
            <a:off x="0" y="0"/>
            <a:ext cx="9144000" cy="466725"/>
          </a:xfrm>
          <a:prstGeom prst="rect">
            <a:avLst/>
          </a:prstGeom>
          <a:solidFill>
            <a:srgbClr val="90060D"/>
          </a:solidFill>
          <a:ln w="9525">
            <a:noFill/>
            <a:miter lim="800000"/>
            <a:headEnd/>
            <a:tailEnd/>
          </a:ln>
          <a:effectLst/>
        </p:spPr>
        <p:txBody>
          <a:bodyPr wrap="none" anchor="ctr"/>
          <a:lstStyle/>
          <a:p>
            <a:pPr>
              <a:defRPr/>
            </a:pPr>
            <a:endParaRPr lang="en-US"/>
          </a:p>
        </p:txBody>
      </p:sp>
      <p:pic>
        <p:nvPicPr>
          <p:cNvPr id="6" name="Picture 6" descr="d"/>
          <p:cNvPicPr>
            <a:picLocks noChangeAspect="1" noChangeArrowheads="1"/>
          </p:cNvPicPr>
          <p:nvPr/>
        </p:nvPicPr>
        <p:blipFill>
          <a:blip r:embed="rId3"/>
          <a:srcRect/>
          <a:stretch>
            <a:fillRect/>
          </a:stretch>
        </p:blipFill>
        <p:spPr bwMode="auto">
          <a:xfrm>
            <a:off x="6934200" y="25400"/>
            <a:ext cx="1990725" cy="419100"/>
          </a:xfrm>
          <a:prstGeom prst="rect">
            <a:avLst/>
          </a:prstGeom>
          <a:noFill/>
          <a:ln w="9525">
            <a:noFill/>
            <a:miter lim="800000"/>
            <a:headEnd/>
            <a:tailEnd/>
          </a:ln>
        </p:spPr>
      </p:pic>
      <p:sp>
        <p:nvSpPr>
          <p:cNvPr id="7" name="Text Box 7"/>
          <p:cNvSpPr txBox="1">
            <a:spLocks noChangeArrowheads="1"/>
          </p:cNvSpPr>
          <p:nvPr/>
        </p:nvSpPr>
        <p:spPr bwMode="auto">
          <a:xfrm>
            <a:off x="60325" y="-52388"/>
            <a:ext cx="5121275" cy="519113"/>
          </a:xfrm>
          <a:prstGeom prst="rect">
            <a:avLst/>
          </a:prstGeom>
          <a:noFill/>
          <a:ln w="9525">
            <a:noFill/>
            <a:miter lim="800000"/>
            <a:headEnd/>
            <a:tailEnd/>
          </a:ln>
          <a:effectLst/>
        </p:spPr>
        <p:txBody>
          <a:bodyPr>
            <a:spAutoFit/>
          </a:bodyPr>
          <a:lstStyle/>
          <a:p>
            <a:pPr>
              <a:defRPr/>
            </a:pPr>
            <a:r>
              <a:rPr lang="en-US" altLang="ko-KR" sz="2800" b="0" dirty="0" err="1">
                <a:latin typeface="Neutra Text SC" pitchFamily="50" charset="0"/>
                <a:ea typeface="굴림" pitchFamily="34" charset="-127"/>
              </a:rPr>
              <a:t>stanford</a:t>
            </a:r>
            <a:r>
              <a:rPr lang="en-US" altLang="ko-KR" sz="2800" b="0" dirty="0">
                <a:latin typeface="Neutra Text SC" pitchFamily="50" charset="0"/>
                <a:ea typeface="굴림" pitchFamily="34" charset="-127"/>
              </a:rPr>
              <a:t> hci group</a:t>
            </a:r>
          </a:p>
        </p:txBody>
      </p:sp>
      <p:sp>
        <p:nvSpPr>
          <p:cNvPr id="8" name="Arc 9"/>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9" name="Arc 10"/>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10" name="Arc 11"/>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11" name="Arc 12"/>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387075" name="Rectangle 3"/>
          <p:cNvSpPr>
            <a:spLocks noGrp="1" noRot="1" noChangeArrowheads="1"/>
          </p:cNvSpPr>
          <p:nvPr>
            <p:ph type="ctrTitle"/>
          </p:nvPr>
        </p:nvSpPr>
        <p:spPr>
          <a:xfrm>
            <a:off x="455613" y="1233488"/>
            <a:ext cx="7772400" cy="1470025"/>
          </a:xfrm>
        </p:spPr>
        <p:txBody>
          <a:bodyPr/>
          <a:lstStyle>
            <a:lvl1pPr>
              <a:defRPr/>
            </a:lvl1pPr>
          </a:lstStyle>
          <a:p>
            <a:r>
              <a:rPr lang="en-US" altLang="ko-KR"/>
              <a:t>Click to edit Master title style</a:t>
            </a:r>
          </a:p>
        </p:txBody>
      </p:sp>
      <p:sp>
        <p:nvSpPr>
          <p:cNvPr id="387076" name="Rectangle 4"/>
          <p:cNvSpPr>
            <a:spLocks noGrp="1" noRot="1" noChangeArrowheads="1"/>
          </p:cNvSpPr>
          <p:nvPr>
            <p:ph type="subTitle" idx="1"/>
          </p:nvPr>
        </p:nvSpPr>
        <p:spPr>
          <a:xfrm>
            <a:off x="455613" y="3427413"/>
            <a:ext cx="3963987" cy="2970212"/>
          </a:xfrm>
        </p:spPr>
        <p:txBody>
          <a:bodyPr/>
          <a:lstStyle>
            <a:lvl1pPr marL="0" indent="0">
              <a:buFont typeface="Wingdings" pitchFamily="2" charset="2"/>
              <a:buNone/>
              <a:defRPr/>
            </a:lvl1pPr>
          </a:lstStyle>
          <a:p>
            <a:r>
              <a:rPr lang="en-US" altLang="ko-KR"/>
              <a:t>Click to edit Master subtitle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79425" y="3810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68592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8592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381952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81952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3333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theme" Target="../theme/theme12.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heme" Target="../theme/theme13.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6.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12" Type="http://schemas.openxmlformats.org/officeDocument/2006/relationships/theme" Target="../theme/theme14.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heme" Target="../theme/theme15.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5" Type="http://schemas.openxmlformats.org/officeDocument/2006/relationships/slideLayout" Target="../slideLayouts/slideLayout164.xml"/><Relationship Id="rId10" Type="http://schemas.openxmlformats.org/officeDocument/2006/relationships/slideLayout" Target="../slideLayouts/slideLayout169.xml"/><Relationship Id="rId4" Type="http://schemas.openxmlformats.org/officeDocument/2006/relationships/slideLayout" Target="../slideLayouts/slideLayout163.xml"/><Relationship Id="rId9" Type="http://schemas.openxmlformats.org/officeDocument/2006/relationships/slideLayout" Target="../slideLayouts/slideLayout16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8.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theme" Target="../theme/theme16.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9.xml"/><Relationship Id="rId3" Type="http://schemas.openxmlformats.org/officeDocument/2006/relationships/slideLayout" Target="../slideLayouts/slideLayout184.xml"/><Relationship Id="rId7" Type="http://schemas.openxmlformats.org/officeDocument/2006/relationships/slideLayout" Target="../slideLayouts/slideLayout188.xml"/><Relationship Id="rId12" Type="http://schemas.openxmlformats.org/officeDocument/2006/relationships/theme" Target="../theme/theme17.xml"/><Relationship Id="rId2" Type="http://schemas.openxmlformats.org/officeDocument/2006/relationships/slideLayout" Target="../slideLayouts/slideLayout183.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5" Type="http://schemas.openxmlformats.org/officeDocument/2006/relationships/slideLayout" Target="../slideLayouts/slideLayout186.xml"/><Relationship Id="rId10" Type="http://schemas.openxmlformats.org/officeDocument/2006/relationships/slideLayout" Target="../slideLayouts/slideLayout191.xml"/><Relationship Id="rId4" Type="http://schemas.openxmlformats.org/officeDocument/2006/relationships/slideLayout" Target="../slideLayouts/slideLayout185.xml"/><Relationship Id="rId9" Type="http://schemas.openxmlformats.org/officeDocument/2006/relationships/slideLayout" Target="../slideLayouts/slideLayout19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0.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theme" Target="../theme/theme18.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1.xml"/><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theme" Target="../theme/theme19.xml"/><Relationship Id="rId2" Type="http://schemas.openxmlformats.org/officeDocument/2006/relationships/slideLayout" Target="../slideLayouts/slideLayout205.xml"/><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0" Type="http://schemas.openxmlformats.org/officeDocument/2006/relationships/slideLayout" Target="../slideLayouts/slideLayout213.xml"/><Relationship Id="rId4" Type="http://schemas.openxmlformats.org/officeDocument/2006/relationships/slideLayout" Target="../slideLayouts/slideLayout207.xml"/><Relationship Id="rId9" Type="http://schemas.openxmlformats.org/officeDocument/2006/relationships/slideLayout" Target="../slideLayouts/slideLayout2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2.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12" Type="http://schemas.openxmlformats.org/officeDocument/2006/relationships/theme" Target="../theme/theme20.xml"/><Relationship Id="rId2" Type="http://schemas.openxmlformats.org/officeDocument/2006/relationships/slideLayout" Target="../slideLayouts/slideLayout216.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slideLayout" Target="../slideLayouts/slideLayout225.xml"/><Relationship Id="rId5" Type="http://schemas.openxmlformats.org/officeDocument/2006/relationships/slideLayout" Target="../slideLayouts/slideLayout219.xml"/><Relationship Id="rId10" Type="http://schemas.openxmlformats.org/officeDocument/2006/relationships/slideLayout" Target="../slideLayouts/slideLayout224.xml"/><Relationship Id="rId4" Type="http://schemas.openxmlformats.org/officeDocument/2006/relationships/slideLayout" Target="../slideLayouts/slideLayout218.xml"/><Relationship Id="rId9" Type="http://schemas.openxmlformats.org/officeDocument/2006/relationships/slideLayout" Target="../slideLayouts/slideLayout2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heme" Target="../theme/theme8.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074" name="Rectangle 9"/>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3075" name="Rectangle 10"/>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718867" name="Arc 19"/>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18868" name="Arc 20"/>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18869" name="Arc 21"/>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18870" name="Arc 22"/>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4511" r:id="rId1"/>
    <p:sldLayoutId id="2147484512" r:id="rId2"/>
    <p:sldLayoutId id="2147484513" r:id="rId3"/>
    <p:sldLayoutId id="2147484514" r:id="rId4"/>
    <p:sldLayoutId id="2147484515" r:id="rId5"/>
    <p:sldLayoutId id="2147484516" r:id="rId6"/>
    <p:sldLayoutId id="2147484517" r:id="rId7"/>
    <p:sldLayoutId id="2147484518" r:id="rId8"/>
    <p:sldLayoutId id="2147484519" r:id="rId9"/>
    <p:sldLayoutId id="2147484520" r:id="rId10"/>
    <p:sldLayoutId id="2147484521"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333333"/>
        </a:solidFill>
        <a:effectLst/>
      </p:bgPr>
    </p:bg>
    <p:spTree>
      <p:nvGrpSpPr>
        <p:cNvPr id="1" name=""/>
        <p:cNvGrpSpPr/>
        <p:nvPr/>
      </p:nvGrpSpPr>
      <p:grpSpPr>
        <a:xfrm>
          <a:off x="0" y="0"/>
          <a:ext cx="0" cy="0"/>
          <a:chOff x="0" y="0"/>
          <a:chExt cx="0" cy="0"/>
        </a:xfrm>
      </p:grpSpPr>
      <p:sp>
        <p:nvSpPr>
          <p:cNvPr id="1026" name="Rectangle 9"/>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1027" name="Rectangle 10"/>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Tree>
  </p:cSld>
  <p:clrMap bg1="lt1" tx1="dk1" bg2="lt2" tx2="dk2" accent1="accent1" accent2="accent2" accent3="accent3" accent4="accent4" accent5="accent5" accent6="accent6" hlink="hlink" folHlink="folHlink"/>
  <p:sldLayoutIdLst>
    <p:sldLayoutId id="2147484656" r:id="rId1"/>
    <p:sldLayoutId id="2147484657" r:id="rId2"/>
    <p:sldLayoutId id="2147484658" r:id="rId3"/>
    <p:sldLayoutId id="2147484659" r:id="rId4"/>
    <p:sldLayoutId id="2147484660" r:id="rId5"/>
    <p:sldLayoutId id="2147484661" r:id="rId6"/>
    <p:sldLayoutId id="2147484662" r:id="rId7"/>
    <p:sldLayoutId id="2147484663" r:id="rId8"/>
    <p:sldLayoutId id="2147484664" r:id="rId9"/>
    <p:sldLayoutId id="2147484665" r:id="rId10"/>
    <p:sldLayoutId id="2147484666"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rgbClr val="DDDDDD"/>
          </a:solidFill>
          <a:latin typeface="+mj-lt"/>
          <a:ea typeface="+mj-ea"/>
          <a:cs typeface="+mj-cs"/>
        </a:defRPr>
      </a:lvl1pPr>
      <a:lvl2pPr algn="l" rtl="0" eaLnBrk="0" fontAlgn="base" hangingPunct="0">
        <a:spcBef>
          <a:spcPct val="0"/>
        </a:spcBef>
        <a:spcAft>
          <a:spcPct val="0"/>
        </a:spcAft>
        <a:defRPr sz="4400" b="1">
          <a:solidFill>
            <a:srgbClr val="DDDDDD"/>
          </a:solidFill>
          <a:latin typeface="Neutra Text" pitchFamily="50" charset="0"/>
        </a:defRPr>
      </a:lvl2pPr>
      <a:lvl3pPr algn="l" rtl="0" eaLnBrk="0" fontAlgn="base" hangingPunct="0">
        <a:spcBef>
          <a:spcPct val="0"/>
        </a:spcBef>
        <a:spcAft>
          <a:spcPct val="0"/>
        </a:spcAft>
        <a:defRPr sz="4400" b="1">
          <a:solidFill>
            <a:srgbClr val="DDDDDD"/>
          </a:solidFill>
          <a:latin typeface="Neutra Text" pitchFamily="50" charset="0"/>
        </a:defRPr>
      </a:lvl3pPr>
      <a:lvl4pPr algn="l" rtl="0" eaLnBrk="0" fontAlgn="base" hangingPunct="0">
        <a:spcBef>
          <a:spcPct val="0"/>
        </a:spcBef>
        <a:spcAft>
          <a:spcPct val="0"/>
        </a:spcAft>
        <a:defRPr sz="4400" b="1">
          <a:solidFill>
            <a:srgbClr val="DDDDDD"/>
          </a:solidFill>
          <a:latin typeface="Neutra Text" pitchFamily="50" charset="0"/>
        </a:defRPr>
      </a:lvl4pPr>
      <a:lvl5pPr algn="l" rtl="0" eaLnBrk="0" fontAlgn="base" hangingPunct="0">
        <a:spcBef>
          <a:spcPct val="0"/>
        </a:spcBef>
        <a:spcAft>
          <a:spcPct val="0"/>
        </a:spcAft>
        <a:defRPr sz="4400" b="1">
          <a:solidFill>
            <a:srgbClr val="DDDDDD"/>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18857" name="Rectangle 9"/>
          <p:cNvSpPr>
            <a:spLocks noGrp="1" noRot="1" noChangeArrowheads="1"/>
          </p:cNvSpPr>
          <p:nvPr>
            <p:ph type="title"/>
          </p:nvPr>
        </p:nvSpPr>
        <p:spPr bwMode="auto">
          <a:xfrm>
            <a:off x="457200" y="528638"/>
            <a:ext cx="8385175" cy="1022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718858" name="Rectangle 10"/>
          <p:cNvSpPr>
            <a:spLocks noGrp="1" noRot="1" noChangeArrowheads="1"/>
          </p:cNvSpPr>
          <p:nvPr>
            <p:ph type="body" idx="1"/>
          </p:nvPr>
        </p:nvSpPr>
        <p:spPr bwMode="auto">
          <a:xfrm>
            <a:off x="838200" y="1644650"/>
            <a:ext cx="8007350" cy="47561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Tree>
  </p:cSld>
  <p:clrMap bg1="lt1" tx1="dk1" bg2="lt2" tx2="dk2" accent1="accent1" accent2="accent2" accent3="accent3" accent4="accent4" accent5="accent5" accent6="accent6" hlink="hlink" folHlink="folHlink"/>
  <p:sldLayoutIdLst>
    <p:sldLayoutId id="2147484680" r:id="rId1"/>
    <p:sldLayoutId id="2147484681" r:id="rId2"/>
    <p:sldLayoutId id="2147484682" r:id="rId3"/>
    <p:sldLayoutId id="2147484683" r:id="rId4"/>
    <p:sldLayoutId id="2147484684" r:id="rId5"/>
    <p:sldLayoutId id="2147484685" r:id="rId6"/>
    <p:sldLayoutId id="2147484686" r:id="rId7"/>
    <p:sldLayoutId id="2147484687" r:id="rId8"/>
    <p:sldLayoutId id="2147484688" r:id="rId9"/>
    <p:sldLayoutId id="2147484689" r:id="rId10"/>
    <p:sldLayoutId id="2147484690" r:id="rId11"/>
  </p:sldLayoutIdLst>
  <p:transition>
    <p:fade/>
  </p:transition>
  <p:timing>
    <p:tnLst>
      <p:par>
        <p:cTn id="1" dur="indefinite" restart="never" nodeType="tmRoot"/>
      </p:par>
    </p:tnLst>
  </p:timing>
  <p:txStyles>
    <p:titleStyle>
      <a:lvl1pPr algn="l" rtl="0" fontAlgn="base">
        <a:spcBef>
          <a:spcPct val="0"/>
        </a:spcBef>
        <a:spcAft>
          <a:spcPct val="0"/>
        </a:spcAft>
        <a:defRPr sz="4400" b="1">
          <a:solidFill>
            <a:schemeClr val="bg2"/>
          </a:solidFill>
          <a:latin typeface="+mj-lt"/>
          <a:ea typeface="+mj-ea"/>
          <a:cs typeface="+mj-cs"/>
        </a:defRPr>
      </a:lvl1pPr>
      <a:lvl2pPr algn="l" rtl="0" fontAlgn="base">
        <a:spcBef>
          <a:spcPct val="0"/>
        </a:spcBef>
        <a:spcAft>
          <a:spcPct val="0"/>
        </a:spcAft>
        <a:defRPr sz="4400" b="1">
          <a:solidFill>
            <a:schemeClr val="bg2"/>
          </a:solidFill>
          <a:latin typeface="Neutra Text" pitchFamily="50" charset="0"/>
        </a:defRPr>
      </a:lvl2pPr>
      <a:lvl3pPr algn="l" rtl="0" fontAlgn="base">
        <a:spcBef>
          <a:spcPct val="0"/>
        </a:spcBef>
        <a:spcAft>
          <a:spcPct val="0"/>
        </a:spcAft>
        <a:defRPr sz="4400" b="1">
          <a:solidFill>
            <a:schemeClr val="bg2"/>
          </a:solidFill>
          <a:latin typeface="Neutra Text" pitchFamily="50" charset="0"/>
        </a:defRPr>
      </a:lvl3pPr>
      <a:lvl4pPr algn="l" rtl="0" fontAlgn="base">
        <a:spcBef>
          <a:spcPct val="0"/>
        </a:spcBef>
        <a:spcAft>
          <a:spcPct val="0"/>
        </a:spcAft>
        <a:defRPr sz="4400" b="1">
          <a:solidFill>
            <a:schemeClr val="bg2"/>
          </a:solidFill>
          <a:latin typeface="Neutra Text" pitchFamily="50" charset="0"/>
        </a:defRPr>
      </a:lvl4pPr>
      <a:lvl5pPr algn="l" rtl="0" fontAlgn="base">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fontAlgn="base">
        <a:spcBef>
          <a:spcPct val="20000"/>
        </a:spcBef>
        <a:spcAft>
          <a:spcPct val="0"/>
        </a:spcAft>
        <a:defRPr sz="3200" b="1">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394D63"/>
            </a:gs>
            <a:gs pos="100000">
              <a:srgbClr val="3E556E"/>
            </a:gs>
          </a:gsLst>
          <a:lin ang="5400000" scaled="1"/>
        </a:gradFill>
        <a:effectLst/>
      </p:bgPr>
    </p:bg>
    <p:spTree>
      <p:nvGrpSpPr>
        <p:cNvPr id="1" name=""/>
        <p:cNvGrpSpPr/>
        <p:nvPr/>
      </p:nvGrpSpPr>
      <p:grpSpPr>
        <a:xfrm>
          <a:off x="0" y="0"/>
          <a:ext cx="0" cy="0"/>
          <a:chOff x="0" y="0"/>
          <a:chExt cx="0" cy="0"/>
        </a:xfrm>
      </p:grpSpPr>
      <p:sp>
        <p:nvSpPr>
          <p:cNvPr id="1028" name="Rectangle 4"/>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9" name="Rectangle 5"/>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085" name="Arc 13"/>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3086" name="Arc 14"/>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3087" name="Arc 15"/>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
        <p:nvSpPr>
          <p:cNvPr id="3088" name="Arc 16"/>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a:defRPr/>
            </a:pPr>
            <a:endParaRPr lang="en-US" kern="1200">
              <a:solidFill>
                <a:srgbClr val="FFFFFF"/>
              </a:solidFill>
              <a:latin typeface="Neutra Text"/>
              <a:ea typeface="+mn-ea"/>
              <a:cs typeface="+mn-cs"/>
            </a:endParaRPr>
          </a:p>
        </p:txBody>
      </p:sp>
    </p:spTree>
  </p:cSld>
  <p:clrMap bg1="dk2" tx1="lt1" bg2="dk1" tx2="lt2" accent1="accent1" accent2="accent2" accent3="accent3" accent4="accent4" accent5="accent5" accent6="accent6" hlink="hlink" folHlink="folHlink"/>
  <p:sldLayoutIdLst>
    <p:sldLayoutId id="2147484696" r:id="rId1"/>
    <p:sldLayoutId id="2147484697" r:id="rId2"/>
    <p:sldLayoutId id="2147484698" r:id="rId3"/>
    <p:sldLayoutId id="2147484699" r:id="rId4"/>
    <p:sldLayoutId id="2147484700" r:id="rId5"/>
    <p:sldLayoutId id="2147484701" r:id="rId6"/>
    <p:sldLayoutId id="2147484702" r:id="rId7"/>
    <p:sldLayoutId id="2147484703" r:id="rId8"/>
    <p:sldLayoutId id="2147484704" r:id="rId9"/>
    <p:sldLayoutId id="2147484705" r:id="rId10"/>
    <p:sldLayoutId id="2147484706" r:id="rId11"/>
    <p:sldLayoutId id="2147484707" r:id="rId12"/>
    <p:sldLayoutId id="2147484708" r:id="rId13"/>
    <p:sldLayoutId id="2147484709" r:id="rId14"/>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600" b="1">
          <a:solidFill>
            <a:schemeClr val="tx2"/>
          </a:solidFill>
          <a:latin typeface="+mj-lt"/>
          <a:ea typeface="+mj-ea"/>
          <a:cs typeface="+mj-cs"/>
        </a:defRPr>
      </a:lvl1pPr>
      <a:lvl2pPr algn="l" rtl="0" eaLnBrk="0" fontAlgn="base" hangingPunct="0">
        <a:spcBef>
          <a:spcPct val="0"/>
        </a:spcBef>
        <a:spcAft>
          <a:spcPct val="0"/>
        </a:spcAft>
        <a:defRPr sz="4600" b="1">
          <a:solidFill>
            <a:schemeClr val="tx2"/>
          </a:solidFill>
          <a:latin typeface="Neutra Text" pitchFamily="50" charset="0"/>
        </a:defRPr>
      </a:lvl2pPr>
      <a:lvl3pPr algn="l" rtl="0" eaLnBrk="0" fontAlgn="base" hangingPunct="0">
        <a:spcBef>
          <a:spcPct val="0"/>
        </a:spcBef>
        <a:spcAft>
          <a:spcPct val="0"/>
        </a:spcAft>
        <a:defRPr sz="4600" b="1">
          <a:solidFill>
            <a:schemeClr val="tx2"/>
          </a:solidFill>
          <a:latin typeface="Neutra Text" pitchFamily="50" charset="0"/>
        </a:defRPr>
      </a:lvl3pPr>
      <a:lvl4pPr algn="l" rtl="0" eaLnBrk="0" fontAlgn="base" hangingPunct="0">
        <a:spcBef>
          <a:spcPct val="0"/>
        </a:spcBef>
        <a:spcAft>
          <a:spcPct val="0"/>
        </a:spcAft>
        <a:defRPr sz="4600" b="1">
          <a:solidFill>
            <a:schemeClr val="tx2"/>
          </a:solidFill>
          <a:latin typeface="Neutra Text" pitchFamily="50" charset="0"/>
        </a:defRPr>
      </a:lvl4pPr>
      <a:lvl5pPr algn="l" rtl="0" eaLnBrk="0" fontAlgn="base" hangingPunct="0">
        <a:spcBef>
          <a:spcPct val="0"/>
        </a:spcBef>
        <a:spcAft>
          <a:spcPct val="0"/>
        </a:spcAft>
        <a:defRPr sz="4600" b="1">
          <a:solidFill>
            <a:schemeClr val="tx2"/>
          </a:solidFill>
          <a:latin typeface="Neutra Text" pitchFamily="50" charset="0"/>
        </a:defRPr>
      </a:lvl5pPr>
      <a:lvl6pPr marL="457200" algn="l" rtl="0" fontAlgn="base">
        <a:spcBef>
          <a:spcPct val="0"/>
        </a:spcBef>
        <a:spcAft>
          <a:spcPct val="0"/>
        </a:spcAft>
        <a:defRPr sz="4600" b="1">
          <a:solidFill>
            <a:schemeClr val="tx2"/>
          </a:solidFill>
          <a:latin typeface="Neutra Text" pitchFamily="50" charset="0"/>
        </a:defRPr>
      </a:lvl6pPr>
      <a:lvl7pPr marL="914400" algn="l" rtl="0" fontAlgn="base">
        <a:spcBef>
          <a:spcPct val="0"/>
        </a:spcBef>
        <a:spcAft>
          <a:spcPct val="0"/>
        </a:spcAft>
        <a:defRPr sz="4600" b="1">
          <a:solidFill>
            <a:schemeClr val="tx2"/>
          </a:solidFill>
          <a:latin typeface="Neutra Text" pitchFamily="50" charset="0"/>
        </a:defRPr>
      </a:lvl7pPr>
      <a:lvl8pPr marL="1371600" algn="l" rtl="0" fontAlgn="base">
        <a:spcBef>
          <a:spcPct val="0"/>
        </a:spcBef>
        <a:spcAft>
          <a:spcPct val="0"/>
        </a:spcAft>
        <a:defRPr sz="4600" b="1">
          <a:solidFill>
            <a:schemeClr val="tx2"/>
          </a:solidFill>
          <a:latin typeface="Neutra Text" pitchFamily="50" charset="0"/>
        </a:defRPr>
      </a:lvl8pPr>
      <a:lvl9pPr marL="1828800" algn="l" rtl="0" fontAlgn="base">
        <a:spcBef>
          <a:spcPct val="0"/>
        </a:spcBef>
        <a:spcAft>
          <a:spcPct val="0"/>
        </a:spcAft>
        <a:defRPr sz="4600" b="1">
          <a:solidFill>
            <a:schemeClr val="tx2"/>
          </a:solidFill>
          <a:latin typeface="Neutra Text" pitchFamily="50" charset="0"/>
        </a:defRPr>
      </a:lvl9pPr>
    </p:titleStyle>
    <p:bodyStyle>
      <a:lvl1pPr marL="342900" indent="-342900" algn="l" rtl="0" eaLnBrk="0" fontAlgn="base" hangingPunct="0">
        <a:spcBef>
          <a:spcPct val="20000"/>
        </a:spcBef>
        <a:spcAft>
          <a:spcPct val="0"/>
        </a:spcAft>
        <a:buClr>
          <a:srgbClr val="62809E"/>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rgbClr val="62809E"/>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rgbClr val="62809E"/>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394D63"/>
        </a:solidFill>
        <a:effectLst/>
      </p:bgPr>
    </p:bg>
    <p:spTree>
      <p:nvGrpSpPr>
        <p:cNvPr id="1" name=""/>
        <p:cNvGrpSpPr/>
        <p:nvPr/>
      </p:nvGrpSpPr>
      <p:grpSpPr>
        <a:xfrm>
          <a:off x="0" y="0"/>
          <a:ext cx="0" cy="0"/>
          <a:chOff x="0" y="0"/>
          <a:chExt cx="0" cy="0"/>
        </a:xfrm>
      </p:grpSpPr>
      <p:sp>
        <p:nvSpPr>
          <p:cNvPr id="1026" name="Rectangle 4"/>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5"/>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85" name="Arc 13"/>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6" name="Arc 14"/>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7" name="Arc 15"/>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8" name="Arc 16"/>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Tree>
  </p:cSld>
  <p:clrMap bg1="dk2" tx1="lt1" bg2="dk1" tx2="lt2" accent1="accent1" accent2="accent2" accent3="accent3" accent4="accent4" accent5="accent5" accent6="accent6" hlink="hlink" folHlink="folHlink"/>
  <p:sldLayoutIdLst>
    <p:sldLayoutId id="2147484711" r:id="rId1"/>
    <p:sldLayoutId id="2147484712" r:id="rId2"/>
    <p:sldLayoutId id="2147484713" r:id="rId3"/>
    <p:sldLayoutId id="2147484714" r:id="rId4"/>
    <p:sldLayoutId id="2147484715" r:id="rId5"/>
    <p:sldLayoutId id="2147484716" r:id="rId6"/>
    <p:sldLayoutId id="2147484717" r:id="rId7"/>
    <p:sldLayoutId id="2147484718" r:id="rId8"/>
    <p:sldLayoutId id="2147484719" r:id="rId9"/>
    <p:sldLayoutId id="2147484720" r:id="rId10"/>
    <p:sldLayoutId id="2147484721" r:id="rId11"/>
  </p:sldLayoutIdLst>
  <p:transition>
    <p:fade/>
  </p:transition>
  <p:timing>
    <p:tnLst>
      <p:par>
        <p:cTn id="1" dur="indefinite" restart="never" nodeType="tmRoot"/>
      </p:par>
    </p:tnLst>
  </p:timing>
  <p:hf sldNum="0" hdr="0" ftr="0" dt="0"/>
  <p:txStyles>
    <p:titleStyle>
      <a:lvl1pPr algn="l" rtl="0" eaLnBrk="0" fontAlgn="base" hangingPunct="0">
        <a:spcBef>
          <a:spcPct val="0"/>
        </a:spcBef>
        <a:spcAft>
          <a:spcPct val="0"/>
        </a:spcAft>
        <a:defRPr sz="4800" b="1">
          <a:solidFill>
            <a:schemeClr val="tx2"/>
          </a:solidFill>
          <a:latin typeface="+mj-lt"/>
          <a:ea typeface="+mj-ea"/>
          <a:cs typeface="+mj-cs"/>
        </a:defRPr>
      </a:lvl1pPr>
      <a:lvl2pPr algn="l" rtl="0" eaLnBrk="0" fontAlgn="base" hangingPunct="0">
        <a:spcBef>
          <a:spcPct val="0"/>
        </a:spcBef>
        <a:spcAft>
          <a:spcPct val="0"/>
        </a:spcAft>
        <a:defRPr sz="4800" b="1">
          <a:solidFill>
            <a:schemeClr val="tx2"/>
          </a:solidFill>
          <a:latin typeface="Neutra Text" pitchFamily="50" charset="0"/>
        </a:defRPr>
      </a:lvl2pPr>
      <a:lvl3pPr algn="l" rtl="0" eaLnBrk="0" fontAlgn="base" hangingPunct="0">
        <a:spcBef>
          <a:spcPct val="0"/>
        </a:spcBef>
        <a:spcAft>
          <a:spcPct val="0"/>
        </a:spcAft>
        <a:defRPr sz="4800" b="1">
          <a:solidFill>
            <a:schemeClr val="tx2"/>
          </a:solidFill>
          <a:latin typeface="Neutra Text" pitchFamily="50" charset="0"/>
        </a:defRPr>
      </a:lvl3pPr>
      <a:lvl4pPr algn="l" rtl="0" eaLnBrk="0" fontAlgn="base" hangingPunct="0">
        <a:spcBef>
          <a:spcPct val="0"/>
        </a:spcBef>
        <a:spcAft>
          <a:spcPct val="0"/>
        </a:spcAft>
        <a:defRPr sz="4800" b="1">
          <a:solidFill>
            <a:schemeClr val="tx2"/>
          </a:solidFill>
          <a:latin typeface="Neutra Text" pitchFamily="50" charset="0"/>
        </a:defRPr>
      </a:lvl4pPr>
      <a:lvl5pPr algn="l" rtl="0" eaLnBrk="0" fontAlgn="base" hangingPunct="0">
        <a:spcBef>
          <a:spcPct val="0"/>
        </a:spcBef>
        <a:spcAft>
          <a:spcPct val="0"/>
        </a:spcAft>
        <a:defRPr sz="4800" b="1">
          <a:solidFill>
            <a:schemeClr val="tx2"/>
          </a:solidFill>
          <a:latin typeface="Neutra Text" pitchFamily="50" charset="0"/>
        </a:defRPr>
      </a:lvl5pPr>
      <a:lvl6pPr marL="457200" algn="l" rtl="0" fontAlgn="base">
        <a:spcBef>
          <a:spcPct val="0"/>
        </a:spcBef>
        <a:spcAft>
          <a:spcPct val="0"/>
        </a:spcAft>
        <a:defRPr sz="4800" b="1">
          <a:solidFill>
            <a:schemeClr val="tx2"/>
          </a:solidFill>
          <a:latin typeface="Neutra Text" pitchFamily="50" charset="0"/>
        </a:defRPr>
      </a:lvl6pPr>
      <a:lvl7pPr marL="914400" algn="l" rtl="0" fontAlgn="base">
        <a:spcBef>
          <a:spcPct val="0"/>
        </a:spcBef>
        <a:spcAft>
          <a:spcPct val="0"/>
        </a:spcAft>
        <a:defRPr sz="4800" b="1">
          <a:solidFill>
            <a:schemeClr val="tx2"/>
          </a:solidFill>
          <a:latin typeface="Neutra Text" pitchFamily="50" charset="0"/>
        </a:defRPr>
      </a:lvl7pPr>
      <a:lvl8pPr marL="1371600" algn="l" rtl="0" fontAlgn="base">
        <a:spcBef>
          <a:spcPct val="0"/>
        </a:spcBef>
        <a:spcAft>
          <a:spcPct val="0"/>
        </a:spcAft>
        <a:defRPr sz="4800" b="1">
          <a:solidFill>
            <a:schemeClr val="tx2"/>
          </a:solidFill>
          <a:latin typeface="Neutra Text" pitchFamily="50" charset="0"/>
        </a:defRPr>
      </a:lvl8pPr>
      <a:lvl9pPr marL="1828800" algn="l" rtl="0" fontAlgn="base">
        <a:spcBef>
          <a:spcPct val="0"/>
        </a:spcBef>
        <a:spcAft>
          <a:spcPct val="0"/>
        </a:spcAft>
        <a:defRPr sz="4800" b="1">
          <a:solidFill>
            <a:schemeClr val="tx2"/>
          </a:solidFill>
          <a:latin typeface="Neutra Text" pitchFamily="50"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3314" name="Rectangle 9"/>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13315" name="Rectangle 10"/>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718867" name="Arc 19"/>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718868" name="Arc 20"/>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718869" name="Arc 21"/>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718870" name="Arc 22"/>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Tree>
  </p:cSld>
  <p:clrMap bg1="lt1" tx1="dk1" bg2="lt2" tx2="dk2" accent1="accent1" accent2="accent2" accent3="accent3" accent4="accent4" accent5="accent5" accent6="accent6" hlink="hlink" folHlink="folHlink"/>
  <p:sldLayoutIdLst>
    <p:sldLayoutId id="2147484736" r:id="rId1"/>
    <p:sldLayoutId id="2147484737" r:id="rId2"/>
    <p:sldLayoutId id="2147484738" r:id="rId3"/>
    <p:sldLayoutId id="2147484739" r:id="rId4"/>
    <p:sldLayoutId id="2147484740" r:id="rId5"/>
    <p:sldLayoutId id="2147484741" r:id="rId6"/>
    <p:sldLayoutId id="2147484742" r:id="rId7"/>
    <p:sldLayoutId id="2147484743" r:id="rId8"/>
    <p:sldLayoutId id="2147484744" r:id="rId9"/>
    <p:sldLayoutId id="2147484745" r:id="rId10"/>
    <p:sldLayoutId id="2147484746"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25603"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Tree>
  </p:cSld>
  <p:clrMap bg1="lt1" tx1="dk1" bg2="lt2" tx2="dk2" accent1="accent1" accent2="accent2" accent3="accent3" accent4="accent4" accent5="accent5" accent6="accent6" hlink="hlink" folHlink="folHlink"/>
  <p:sldLayoutIdLst>
    <p:sldLayoutId id="2147484748" r:id="rId1"/>
    <p:sldLayoutId id="2147484749" r:id="rId2"/>
    <p:sldLayoutId id="2147484750" r:id="rId3"/>
    <p:sldLayoutId id="2147484751" r:id="rId4"/>
    <p:sldLayoutId id="2147484752" r:id="rId5"/>
    <p:sldLayoutId id="2147484753" r:id="rId6"/>
    <p:sldLayoutId id="2147484754" r:id="rId7"/>
    <p:sldLayoutId id="2147484755" r:id="rId8"/>
    <p:sldLayoutId id="2147484756" r:id="rId9"/>
    <p:sldLayoutId id="2147484757" r:id="rId10"/>
    <p:sldLayoutId id="2147484758"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A4D62"/>
            </a:gs>
            <a:gs pos="100000">
              <a:srgbClr val="40556C"/>
            </a:gs>
          </a:gsLst>
          <a:lin ang="5400000" scaled="1"/>
        </a:gradFill>
        <a:effectLst/>
      </p:bgPr>
    </p:bg>
    <p:spTree>
      <p:nvGrpSpPr>
        <p:cNvPr id="1" name=""/>
        <p:cNvGrpSpPr/>
        <p:nvPr/>
      </p:nvGrpSpPr>
      <p:grpSpPr>
        <a:xfrm>
          <a:off x="0" y="0"/>
          <a:ext cx="0" cy="0"/>
          <a:chOff x="0" y="0"/>
          <a:chExt cx="0" cy="0"/>
        </a:xfrm>
      </p:grpSpPr>
      <p:sp>
        <p:nvSpPr>
          <p:cNvPr id="9219" name="Rectangle 5"/>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9220" name="Rectangle 6"/>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386074" name="Arc 26"/>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386075" name="Arc 27"/>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386076" name="Arc 28"/>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
        <p:nvSpPr>
          <p:cNvPr id="386077" name="Arc 29"/>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FFFFFF"/>
              </a:solidFill>
              <a:latin typeface="Neutra Text" pitchFamily="50" charset="0"/>
              <a:ea typeface="+mn-ea"/>
              <a:cs typeface="+mn-cs"/>
            </a:endParaRPr>
          </a:p>
        </p:txBody>
      </p:sp>
    </p:spTree>
  </p:cSld>
  <p:clrMap bg1="dk2" tx1="lt1" bg2="dk1" tx2="lt2" accent1="accent1" accent2="accent2" accent3="accent3" accent4="accent4" accent5="accent5" accent6="accent6" hlink="hlink" folHlink="folHlink"/>
  <p:sldLayoutIdLst>
    <p:sldLayoutId id="2147484772" r:id="rId1"/>
    <p:sldLayoutId id="2147484773" r:id="rId2"/>
    <p:sldLayoutId id="2147484774" r:id="rId3"/>
    <p:sldLayoutId id="2147484775" r:id="rId4"/>
    <p:sldLayoutId id="2147484776" r:id="rId5"/>
    <p:sldLayoutId id="2147484777" r:id="rId6"/>
    <p:sldLayoutId id="2147484778" r:id="rId7"/>
    <p:sldLayoutId id="2147484779" r:id="rId8"/>
    <p:sldLayoutId id="2147484780" r:id="rId9"/>
    <p:sldLayoutId id="2147484781" r:id="rId10"/>
    <p:sldLayoutId id="2147484782"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600" b="1">
          <a:solidFill>
            <a:schemeClr val="tx2"/>
          </a:solidFill>
          <a:latin typeface="+mj-lt"/>
          <a:ea typeface="+mj-ea"/>
          <a:cs typeface="+mj-cs"/>
        </a:defRPr>
      </a:lvl1pPr>
      <a:lvl2pPr algn="l" rtl="0" eaLnBrk="0" fontAlgn="base" hangingPunct="0">
        <a:spcBef>
          <a:spcPct val="0"/>
        </a:spcBef>
        <a:spcAft>
          <a:spcPct val="0"/>
        </a:spcAft>
        <a:defRPr sz="4600" b="1">
          <a:solidFill>
            <a:schemeClr val="tx2"/>
          </a:solidFill>
          <a:latin typeface="Neutra Text" pitchFamily="50" charset="0"/>
        </a:defRPr>
      </a:lvl2pPr>
      <a:lvl3pPr algn="l" rtl="0" eaLnBrk="0" fontAlgn="base" hangingPunct="0">
        <a:spcBef>
          <a:spcPct val="0"/>
        </a:spcBef>
        <a:spcAft>
          <a:spcPct val="0"/>
        </a:spcAft>
        <a:defRPr sz="4600" b="1">
          <a:solidFill>
            <a:schemeClr val="tx2"/>
          </a:solidFill>
          <a:latin typeface="Neutra Text" pitchFamily="50" charset="0"/>
        </a:defRPr>
      </a:lvl3pPr>
      <a:lvl4pPr algn="l" rtl="0" eaLnBrk="0" fontAlgn="base" hangingPunct="0">
        <a:spcBef>
          <a:spcPct val="0"/>
        </a:spcBef>
        <a:spcAft>
          <a:spcPct val="0"/>
        </a:spcAft>
        <a:defRPr sz="4600" b="1">
          <a:solidFill>
            <a:schemeClr val="tx2"/>
          </a:solidFill>
          <a:latin typeface="Neutra Text" pitchFamily="50" charset="0"/>
        </a:defRPr>
      </a:lvl4pPr>
      <a:lvl5pPr algn="l" rtl="0" eaLnBrk="0" fontAlgn="base" hangingPunct="0">
        <a:spcBef>
          <a:spcPct val="0"/>
        </a:spcBef>
        <a:spcAft>
          <a:spcPct val="0"/>
        </a:spcAft>
        <a:defRPr sz="4600" b="1">
          <a:solidFill>
            <a:schemeClr val="tx2"/>
          </a:solidFill>
          <a:latin typeface="Neutra Text" pitchFamily="50" charset="0"/>
        </a:defRPr>
      </a:lvl5pPr>
      <a:lvl6pPr marL="457200" algn="l" rtl="0" fontAlgn="base">
        <a:spcBef>
          <a:spcPct val="0"/>
        </a:spcBef>
        <a:spcAft>
          <a:spcPct val="0"/>
        </a:spcAft>
        <a:defRPr sz="4600" b="1">
          <a:solidFill>
            <a:schemeClr val="tx2"/>
          </a:solidFill>
          <a:latin typeface="Neutra Text" pitchFamily="50" charset="0"/>
        </a:defRPr>
      </a:lvl6pPr>
      <a:lvl7pPr marL="914400" algn="l" rtl="0" fontAlgn="base">
        <a:spcBef>
          <a:spcPct val="0"/>
        </a:spcBef>
        <a:spcAft>
          <a:spcPct val="0"/>
        </a:spcAft>
        <a:defRPr sz="4600" b="1">
          <a:solidFill>
            <a:schemeClr val="tx2"/>
          </a:solidFill>
          <a:latin typeface="Neutra Text" pitchFamily="50" charset="0"/>
        </a:defRPr>
      </a:lvl7pPr>
      <a:lvl8pPr marL="1371600" algn="l" rtl="0" fontAlgn="base">
        <a:spcBef>
          <a:spcPct val="0"/>
        </a:spcBef>
        <a:spcAft>
          <a:spcPct val="0"/>
        </a:spcAft>
        <a:defRPr sz="4600" b="1">
          <a:solidFill>
            <a:schemeClr val="tx2"/>
          </a:solidFill>
          <a:latin typeface="Neutra Text" pitchFamily="50" charset="0"/>
        </a:defRPr>
      </a:lvl8pPr>
      <a:lvl9pPr marL="1828800" algn="l" rtl="0" fontAlgn="base">
        <a:spcBef>
          <a:spcPct val="0"/>
        </a:spcBef>
        <a:spcAft>
          <a:spcPct val="0"/>
        </a:spcAft>
        <a:defRPr sz="4600" b="1">
          <a:solidFill>
            <a:schemeClr val="tx2"/>
          </a:solidFill>
          <a:latin typeface="Neutra Text" pitchFamily="50" charset="0"/>
        </a:defRPr>
      </a:lvl9pPr>
    </p:titleStyle>
    <p:bodyStyle>
      <a:lvl1pPr marL="292100" indent="-2921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685800" indent="-22860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092200" indent="-1778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549400" indent="-1778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06600" indent="-1778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4638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210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3782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354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333333"/>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2051"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fontAlgn="base" hangingPunct="0">
              <a:spcBef>
                <a:spcPct val="0"/>
              </a:spcBef>
              <a:spcAft>
                <a:spcPct val="0"/>
              </a:spcAft>
              <a:defRPr/>
            </a:pPr>
            <a:endParaRPr lang="en-US" b="1" kern="1200">
              <a:solidFill>
                <a:srgbClr val="000000"/>
              </a:solidFill>
              <a:latin typeface="Neutra Text" pitchFamily="50" charset="0"/>
              <a:ea typeface="+mn-ea"/>
              <a:cs typeface="+mn-cs"/>
            </a:endParaRPr>
          </a:p>
        </p:txBody>
      </p:sp>
    </p:spTree>
  </p:cSld>
  <p:clrMap bg1="lt1" tx1="dk1" bg2="lt2" tx2="dk2" accent1="accent1" accent2="accent2" accent3="accent3" accent4="accent4" accent5="accent5" accent6="accent6" hlink="hlink" folHlink="folHlink"/>
  <p:sldLayoutIdLst>
    <p:sldLayoutId id="2147484800" r:id="rId1"/>
    <p:sldLayoutId id="2147484801" r:id="rId2"/>
    <p:sldLayoutId id="2147484802" r:id="rId3"/>
    <p:sldLayoutId id="2147484803" r:id="rId4"/>
    <p:sldLayoutId id="2147484804" r:id="rId5"/>
    <p:sldLayoutId id="2147484805" r:id="rId6"/>
    <p:sldLayoutId id="2147484806" r:id="rId7"/>
    <p:sldLayoutId id="2147484807" r:id="rId8"/>
    <p:sldLayoutId id="2147484808" r:id="rId9"/>
    <p:sldLayoutId id="2147484809" r:id="rId10"/>
    <p:sldLayoutId id="2147484810"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rgbClr val="DDDDDD"/>
          </a:solidFill>
          <a:latin typeface="+mj-lt"/>
          <a:ea typeface="+mj-ea"/>
          <a:cs typeface="+mj-cs"/>
        </a:defRPr>
      </a:lvl1pPr>
      <a:lvl2pPr algn="l" rtl="0" eaLnBrk="0" fontAlgn="base" hangingPunct="0">
        <a:spcBef>
          <a:spcPct val="0"/>
        </a:spcBef>
        <a:spcAft>
          <a:spcPct val="0"/>
        </a:spcAft>
        <a:defRPr sz="4400" b="1">
          <a:solidFill>
            <a:srgbClr val="DDDDDD"/>
          </a:solidFill>
          <a:latin typeface="Neutra Text" pitchFamily="50" charset="0"/>
        </a:defRPr>
      </a:lvl2pPr>
      <a:lvl3pPr algn="l" rtl="0" eaLnBrk="0" fontAlgn="base" hangingPunct="0">
        <a:spcBef>
          <a:spcPct val="0"/>
        </a:spcBef>
        <a:spcAft>
          <a:spcPct val="0"/>
        </a:spcAft>
        <a:defRPr sz="4400" b="1">
          <a:solidFill>
            <a:srgbClr val="DDDDDD"/>
          </a:solidFill>
          <a:latin typeface="Neutra Text" pitchFamily="50" charset="0"/>
        </a:defRPr>
      </a:lvl3pPr>
      <a:lvl4pPr algn="l" rtl="0" eaLnBrk="0" fontAlgn="base" hangingPunct="0">
        <a:spcBef>
          <a:spcPct val="0"/>
        </a:spcBef>
        <a:spcAft>
          <a:spcPct val="0"/>
        </a:spcAft>
        <a:defRPr sz="4400" b="1">
          <a:solidFill>
            <a:srgbClr val="DDDDDD"/>
          </a:solidFill>
          <a:latin typeface="Neutra Text" pitchFamily="50" charset="0"/>
        </a:defRPr>
      </a:lvl4pPr>
      <a:lvl5pPr algn="l" rtl="0" eaLnBrk="0" fontAlgn="base" hangingPunct="0">
        <a:spcBef>
          <a:spcPct val="0"/>
        </a:spcBef>
        <a:spcAft>
          <a:spcPct val="0"/>
        </a:spcAft>
        <a:defRPr sz="4400" b="1">
          <a:solidFill>
            <a:srgbClr val="DDDDDD"/>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333333"/>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2051"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5128" name="Text Box 8"/>
          <p:cNvSpPr txBox="1">
            <a:spLocks noChangeArrowheads="1"/>
          </p:cNvSpPr>
          <p:nvPr userDrawn="1"/>
        </p:nvSpPr>
        <p:spPr bwMode="auto">
          <a:xfrm>
            <a:off x="8610600" y="6497638"/>
            <a:ext cx="533400" cy="274637"/>
          </a:xfrm>
          <a:prstGeom prst="rect">
            <a:avLst/>
          </a:prstGeom>
          <a:noFill/>
          <a:ln w="9525">
            <a:noFill/>
            <a:miter lim="800000"/>
            <a:headEnd/>
            <a:tailEnd/>
          </a:ln>
          <a:effectLst/>
        </p:spPr>
        <p:txBody>
          <a:bodyPr>
            <a:spAutoFit/>
          </a:bodyPr>
          <a:lstStyle/>
          <a:p>
            <a:pPr>
              <a:spcBef>
                <a:spcPct val="50000"/>
              </a:spcBef>
              <a:defRPr/>
            </a:pPr>
            <a:fld id="{67021990-BDEF-4819-9898-C6F553363D56}" type="slidenum">
              <a:rPr lang="en-US" sz="1200" b="0">
                <a:solidFill>
                  <a:srgbClr val="DDDDDD"/>
                </a:solidFill>
              </a:rPr>
              <a:pPr>
                <a:spcBef>
                  <a:spcPct val="50000"/>
                </a:spcBef>
                <a:defRPr/>
              </a:pPr>
              <a:t>‹#›</a:t>
            </a:fld>
            <a:endParaRPr lang="en-US" sz="1200" b="0">
              <a:solidFill>
                <a:srgbClr val="DDDDDD"/>
              </a:solidFill>
            </a:endParaRPr>
          </a:p>
        </p:txBody>
      </p:sp>
    </p:spTree>
  </p:cSld>
  <p:clrMap bg1="lt1" tx1="dk1" bg2="lt2" tx2="dk2" accent1="accent1" accent2="accent2" accent3="accent3" accent4="accent4" accent5="accent5" accent6="accent6" hlink="hlink" folHlink="folHlink"/>
  <p:sldLayoutIdLst>
    <p:sldLayoutId id="2147484812" r:id="rId1"/>
    <p:sldLayoutId id="2147484813" r:id="rId2"/>
    <p:sldLayoutId id="2147484814" r:id="rId3"/>
    <p:sldLayoutId id="2147484815" r:id="rId4"/>
    <p:sldLayoutId id="2147484816" r:id="rId5"/>
    <p:sldLayoutId id="2147484817" r:id="rId6"/>
    <p:sldLayoutId id="2147484818" r:id="rId7"/>
    <p:sldLayoutId id="2147484819" r:id="rId8"/>
    <p:sldLayoutId id="2147484820" r:id="rId9"/>
    <p:sldLayoutId id="2147484821" r:id="rId10"/>
    <p:sldLayoutId id="2147484822" r:id="rId11"/>
  </p:sldLayoutIdLst>
  <p:transition>
    <p:fade/>
  </p:transition>
  <p:txStyles>
    <p:titleStyle>
      <a:lvl1pPr algn="l" rtl="0" eaLnBrk="0" fontAlgn="base" hangingPunct="0">
        <a:spcBef>
          <a:spcPct val="0"/>
        </a:spcBef>
        <a:spcAft>
          <a:spcPct val="0"/>
        </a:spcAft>
        <a:defRPr sz="4400" b="1">
          <a:solidFill>
            <a:srgbClr val="DDDDDD"/>
          </a:solidFill>
          <a:latin typeface="+mj-lt"/>
          <a:ea typeface="+mj-ea"/>
          <a:cs typeface="+mj-cs"/>
        </a:defRPr>
      </a:lvl1pPr>
      <a:lvl2pPr algn="l" rtl="0" eaLnBrk="0" fontAlgn="base" hangingPunct="0">
        <a:spcBef>
          <a:spcPct val="0"/>
        </a:spcBef>
        <a:spcAft>
          <a:spcPct val="0"/>
        </a:spcAft>
        <a:defRPr sz="4400" b="1">
          <a:solidFill>
            <a:srgbClr val="DDDDDD"/>
          </a:solidFill>
          <a:latin typeface="Neutra Text" pitchFamily="50" charset="0"/>
        </a:defRPr>
      </a:lvl2pPr>
      <a:lvl3pPr algn="l" rtl="0" eaLnBrk="0" fontAlgn="base" hangingPunct="0">
        <a:spcBef>
          <a:spcPct val="0"/>
        </a:spcBef>
        <a:spcAft>
          <a:spcPct val="0"/>
        </a:spcAft>
        <a:defRPr sz="4400" b="1">
          <a:solidFill>
            <a:srgbClr val="DDDDDD"/>
          </a:solidFill>
          <a:latin typeface="Neutra Text" pitchFamily="50" charset="0"/>
        </a:defRPr>
      </a:lvl3pPr>
      <a:lvl4pPr algn="l" rtl="0" eaLnBrk="0" fontAlgn="base" hangingPunct="0">
        <a:spcBef>
          <a:spcPct val="0"/>
        </a:spcBef>
        <a:spcAft>
          <a:spcPct val="0"/>
        </a:spcAft>
        <a:defRPr sz="4400" b="1">
          <a:solidFill>
            <a:srgbClr val="DDDDDD"/>
          </a:solidFill>
          <a:latin typeface="Neutra Text" pitchFamily="50" charset="0"/>
        </a:defRPr>
      </a:lvl4pPr>
      <a:lvl5pPr algn="l" rtl="0" eaLnBrk="0" fontAlgn="base" hangingPunct="0">
        <a:spcBef>
          <a:spcPct val="0"/>
        </a:spcBef>
        <a:spcAft>
          <a:spcPct val="0"/>
        </a:spcAft>
        <a:defRPr sz="4400" b="1">
          <a:solidFill>
            <a:srgbClr val="DDDDDD"/>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3075"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hangingPunct="0">
              <a:defRPr/>
            </a:pPr>
            <a:endParaRPr lang="en-US" b="1" kern="1200">
              <a:solidFill>
                <a:srgbClr val="000000"/>
              </a:solidFill>
              <a:latin typeface="Neutra Text"/>
              <a:ea typeface="+mn-ea"/>
              <a:cs typeface="+mn-cs"/>
            </a:endParaRPr>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hangingPunct="0">
              <a:defRPr/>
            </a:pPr>
            <a:endParaRPr lang="en-US" b="1" kern="1200">
              <a:solidFill>
                <a:srgbClr val="000000"/>
              </a:solidFill>
              <a:latin typeface="Neutra Text"/>
              <a:ea typeface="+mn-ea"/>
              <a:cs typeface="+mn-cs"/>
            </a:endParaRPr>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hangingPunct="0">
              <a:defRPr/>
            </a:pPr>
            <a:endParaRPr lang="en-US" b="1" kern="1200">
              <a:solidFill>
                <a:srgbClr val="000000"/>
              </a:solidFill>
              <a:latin typeface="Neutra Text"/>
              <a:ea typeface="+mn-ea"/>
              <a:cs typeface="+mn-cs"/>
            </a:endParaRPr>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eaLnBrk="0" hangingPunct="0">
              <a:defRPr/>
            </a:pPr>
            <a:endParaRPr lang="en-US" b="1" kern="1200">
              <a:solidFill>
                <a:srgbClr val="000000"/>
              </a:solidFill>
              <a:latin typeface="Neutra Text"/>
              <a:ea typeface="+mn-ea"/>
              <a:cs typeface="+mn-cs"/>
            </a:endParaRPr>
          </a:p>
        </p:txBody>
      </p:sp>
    </p:spTree>
  </p:cSld>
  <p:clrMap bg1="lt1" tx1="dk1" bg2="lt2" tx2="dk2" accent1="accent1" accent2="accent2" accent3="accent3" accent4="accent4" accent5="accent5" accent6="accent6" hlink="hlink" folHlink="folHlink"/>
  <p:sldLayoutIdLst>
    <p:sldLayoutId id="2147484824" r:id="rId1"/>
    <p:sldLayoutId id="2147484825" r:id="rId2"/>
    <p:sldLayoutId id="2147484826" r:id="rId3"/>
    <p:sldLayoutId id="2147484827" r:id="rId4"/>
    <p:sldLayoutId id="2147484828" r:id="rId5"/>
    <p:sldLayoutId id="2147484829" r:id="rId6"/>
    <p:sldLayoutId id="2147484830" r:id="rId7"/>
    <p:sldLayoutId id="2147484831" r:id="rId8"/>
    <p:sldLayoutId id="2147484832" r:id="rId9"/>
    <p:sldLayoutId id="2147484833" r:id="rId10"/>
    <p:sldLayoutId id="2147484834" r:id="rId11"/>
  </p:sldLayoutIdLst>
  <p:transition>
    <p:fade/>
  </p:transition>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5123"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Tree>
  </p:cSld>
  <p:clrMap bg1="lt1" tx1="dk1" bg2="lt2" tx2="dk2" accent1="accent1" accent2="accent2" accent3="accent3" accent4="accent4" accent5="accent5" accent6="accent6" hlink="hlink" folHlink="folHlink"/>
  <p:sldLayoutIdLst>
    <p:sldLayoutId id="2147484532" r:id="rId1"/>
    <p:sldLayoutId id="2147484533" r:id="rId2"/>
    <p:sldLayoutId id="2147484534" r:id="rId3"/>
    <p:sldLayoutId id="2147484535" r:id="rId4"/>
    <p:sldLayoutId id="2147484536" r:id="rId5"/>
    <p:sldLayoutId id="2147484537" r:id="rId6"/>
    <p:sldLayoutId id="2147484538" r:id="rId7"/>
    <p:sldLayoutId id="2147484539" r:id="rId8"/>
    <p:sldLayoutId id="2147484540" r:id="rId9"/>
    <p:sldLayoutId id="2147484541" r:id="rId10"/>
    <p:sldLayoutId id="2147484542"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06AA7E-5AEB-4BDA-8B68-DF1A710993EC}" type="datetimeFigureOut">
              <a:rPr lang="en-US" smtClean="0"/>
              <a:pPr/>
              <a:t>4/19/2008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63F2A-2972-4041-9D86-911B030DEA6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836" r:id="rId1"/>
    <p:sldLayoutId id="2147484837" r:id="rId2"/>
    <p:sldLayoutId id="2147484838" r:id="rId3"/>
    <p:sldLayoutId id="2147484839" r:id="rId4"/>
    <p:sldLayoutId id="2147484840" r:id="rId5"/>
    <p:sldLayoutId id="2147484841" r:id="rId6"/>
    <p:sldLayoutId id="2147484842" r:id="rId7"/>
    <p:sldLayoutId id="2147484843" r:id="rId8"/>
    <p:sldLayoutId id="2147484844" r:id="rId9"/>
    <p:sldLayoutId id="2147484845" r:id="rId10"/>
    <p:sldLayoutId id="214748484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147" name="Rectangle 3"/>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6148" name="Rectangle 4"/>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2649093" name="Arc 5"/>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649094" name="Arc 6"/>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649095" name="Arc 7"/>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649096" name="Arc 8"/>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dk2" tx1="lt1" bg2="dk1" tx2="lt2" accent1="accent1" accent2="accent2" accent3="accent3" accent4="accent4" accent5="accent5" accent6="accent6" hlink="hlink" folHlink="folHlink"/>
  <p:sldLayoutIdLst>
    <p:sldLayoutId id="2147484543" r:id="rId1"/>
    <p:sldLayoutId id="2147484544" r:id="rId2"/>
    <p:sldLayoutId id="2147484545" r:id="rId3"/>
    <p:sldLayoutId id="2147484546" r:id="rId4"/>
    <p:sldLayoutId id="2147484547" r:id="rId5"/>
    <p:sldLayoutId id="2147484548" r:id="rId6"/>
    <p:sldLayoutId id="2147484549" r:id="rId7"/>
    <p:sldLayoutId id="2147484550" r:id="rId8"/>
    <p:sldLayoutId id="2147484551" r:id="rId9"/>
    <p:sldLayoutId id="2147484552" r:id="rId10"/>
    <p:sldLayoutId id="2147484553"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600" b="1">
          <a:solidFill>
            <a:schemeClr val="bg1"/>
          </a:solidFill>
          <a:latin typeface="+mj-lt"/>
          <a:ea typeface="+mj-ea"/>
          <a:cs typeface="+mj-cs"/>
        </a:defRPr>
      </a:lvl1pPr>
      <a:lvl2pPr algn="l" rtl="0" eaLnBrk="0" fontAlgn="base" hangingPunct="0">
        <a:spcBef>
          <a:spcPct val="0"/>
        </a:spcBef>
        <a:spcAft>
          <a:spcPct val="0"/>
        </a:spcAft>
        <a:defRPr sz="4600" b="1">
          <a:solidFill>
            <a:schemeClr val="bg1"/>
          </a:solidFill>
          <a:latin typeface="Neutra Text" pitchFamily="50" charset="0"/>
        </a:defRPr>
      </a:lvl2pPr>
      <a:lvl3pPr algn="l" rtl="0" eaLnBrk="0" fontAlgn="base" hangingPunct="0">
        <a:spcBef>
          <a:spcPct val="0"/>
        </a:spcBef>
        <a:spcAft>
          <a:spcPct val="0"/>
        </a:spcAft>
        <a:defRPr sz="4600" b="1">
          <a:solidFill>
            <a:schemeClr val="bg1"/>
          </a:solidFill>
          <a:latin typeface="Neutra Text" pitchFamily="50" charset="0"/>
        </a:defRPr>
      </a:lvl3pPr>
      <a:lvl4pPr algn="l" rtl="0" eaLnBrk="0" fontAlgn="base" hangingPunct="0">
        <a:spcBef>
          <a:spcPct val="0"/>
        </a:spcBef>
        <a:spcAft>
          <a:spcPct val="0"/>
        </a:spcAft>
        <a:defRPr sz="4600" b="1">
          <a:solidFill>
            <a:schemeClr val="bg1"/>
          </a:solidFill>
          <a:latin typeface="Neutra Text" pitchFamily="50" charset="0"/>
        </a:defRPr>
      </a:lvl4pPr>
      <a:lvl5pPr algn="l" rtl="0" eaLnBrk="0" fontAlgn="base" hangingPunct="0">
        <a:spcBef>
          <a:spcPct val="0"/>
        </a:spcBef>
        <a:spcAft>
          <a:spcPct val="0"/>
        </a:spcAft>
        <a:defRPr sz="4600" b="1">
          <a:solidFill>
            <a:schemeClr val="bg1"/>
          </a:solidFill>
          <a:latin typeface="Neutra Text" pitchFamily="50" charset="0"/>
        </a:defRPr>
      </a:lvl5pPr>
      <a:lvl6pPr marL="457200" algn="l" rtl="0" fontAlgn="base">
        <a:spcBef>
          <a:spcPct val="0"/>
        </a:spcBef>
        <a:spcAft>
          <a:spcPct val="0"/>
        </a:spcAft>
        <a:defRPr sz="4600" b="1">
          <a:solidFill>
            <a:schemeClr val="bg1"/>
          </a:solidFill>
          <a:latin typeface="Neutra Text" pitchFamily="50" charset="0"/>
        </a:defRPr>
      </a:lvl6pPr>
      <a:lvl7pPr marL="914400" algn="l" rtl="0" fontAlgn="base">
        <a:spcBef>
          <a:spcPct val="0"/>
        </a:spcBef>
        <a:spcAft>
          <a:spcPct val="0"/>
        </a:spcAft>
        <a:defRPr sz="4600" b="1">
          <a:solidFill>
            <a:schemeClr val="bg1"/>
          </a:solidFill>
          <a:latin typeface="Neutra Text" pitchFamily="50" charset="0"/>
        </a:defRPr>
      </a:lvl7pPr>
      <a:lvl8pPr marL="1371600" algn="l" rtl="0" fontAlgn="base">
        <a:spcBef>
          <a:spcPct val="0"/>
        </a:spcBef>
        <a:spcAft>
          <a:spcPct val="0"/>
        </a:spcAft>
        <a:defRPr sz="4600" b="1">
          <a:solidFill>
            <a:schemeClr val="bg1"/>
          </a:solidFill>
          <a:latin typeface="Neutra Text" pitchFamily="50" charset="0"/>
        </a:defRPr>
      </a:lvl8pPr>
      <a:lvl9pPr marL="1828800" algn="l" rtl="0" fontAlgn="base">
        <a:spcBef>
          <a:spcPct val="0"/>
        </a:spcBef>
        <a:spcAft>
          <a:spcPct val="0"/>
        </a:spcAft>
        <a:defRPr sz="4600" b="1">
          <a:solidFill>
            <a:schemeClr val="bg1"/>
          </a:solidFill>
          <a:latin typeface="Neutra Text" pitchFamily="50" charset="0"/>
        </a:defRPr>
      </a:lvl9pPr>
    </p:titleStyle>
    <p:bodyStyle>
      <a:lvl1pPr marL="292100" indent="-292100" algn="l" rtl="0" eaLnBrk="0" fontAlgn="base" hangingPunct="0">
        <a:spcBef>
          <a:spcPct val="20000"/>
        </a:spcBef>
        <a:spcAft>
          <a:spcPct val="0"/>
        </a:spcAft>
        <a:buClr>
          <a:schemeClr val="hlink"/>
        </a:buClr>
        <a:buFont typeface="Wingdings" pitchFamily="2" charset="2"/>
        <a:buChar char=""/>
        <a:defRPr sz="3200">
          <a:solidFill>
            <a:schemeClr val="bg1"/>
          </a:solidFill>
          <a:latin typeface="+mn-lt"/>
          <a:ea typeface="+mn-ea"/>
          <a:cs typeface="+mn-cs"/>
        </a:defRPr>
      </a:lvl1pPr>
      <a:lvl2pPr marL="685800" indent="-228600" algn="l" rtl="0" eaLnBrk="0" fontAlgn="base" hangingPunct="0">
        <a:spcBef>
          <a:spcPct val="20000"/>
        </a:spcBef>
        <a:spcAft>
          <a:spcPct val="0"/>
        </a:spcAft>
        <a:buClr>
          <a:schemeClr val="accent2"/>
        </a:buClr>
        <a:buFont typeface="Wingdings" pitchFamily="2" charset="2"/>
        <a:buChar char=""/>
        <a:defRPr sz="2800">
          <a:solidFill>
            <a:schemeClr val="bg1"/>
          </a:solidFill>
          <a:latin typeface="+mn-lt"/>
        </a:defRPr>
      </a:lvl2pPr>
      <a:lvl3pPr marL="1092200" indent="-177800" algn="l" rtl="0" eaLnBrk="0" fontAlgn="base" hangingPunct="0">
        <a:spcBef>
          <a:spcPct val="20000"/>
        </a:spcBef>
        <a:spcAft>
          <a:spcPct val="0"/>
        </a:spcAft>
        <a:buClr>
          <a:schemeClr val="hlink"/>
        </a:buClr>
        <a:buFont typeface="Wingdings" pitchFamily="2" charset="2"/>
        <a:buChar char=""/>
        <a:defRPr sz="2400">
          <a:solidFill>
            <a:schemeClr val="bg1"/>
          </a:solidFill>
          <a:latin typeface="+mn-lt"/>
        </a:defRPr>
      </a:lvl3pPr>
      <a:lvl4pPr marL="1549400" indent="-177800" algn="l" rtl="0" eaLnBrk="0" fontAlgn="base" hangingPunct="0">
        <a:spcBef>
          <a:spcPct val="20000"/>
        </a:spcBef>
        <a:spcAft>
          <a:spcPct val="0"/>
        </a:spcAft>
        <a:buClr>
          <a:schemeClr val="accent2"/>
        </a:buClr>
        <a:buFont typeface="Wingdings" pitchFamily="2" charset="2"/>
        <a:buChar char=""/>
        <a:defRPr sz="2000">
          <a:solidFill>
            <a:schemeClr val="bg1"/>
          </a:solidFill>
          <a:latin typeface="+mn-lt"/>
        </a:defRPr>
      </a:lvl4pPr>
      <a:lvl5pPr marL="2006600" indent="-177800" algn="l" rtl="0" eaLnBrk="0" fontAlgn="base" hangingPunct="0">
        <a:spcBef>
          <a:spcPct val="20000"/>
        </a:spcBef>
        <a:spcAft>
          <a:spcPct val="0"/>
        </a:spcAft>
        <a:buClr>
          <a:schemeClr val="hlink"/>
        </a:buClr>
        <a:buFont typeface="Wingdings" pitchFamily="2" charset="2"/>
        <a:buChar char=""/>
        <a:defRPr sz="2000">
          <a:solidFill>
            <a:schemeClr val="bg1"/>
          </a:solidFill>
          <a:latin typeface="+mn-lt"/>
        </a:defRPr>
      </a:lvl5pPr>
      <a:lvl6pPr marL="2463800" indent="-177800" algn="l" rtl="0" fontAlgn="base">
        <a:spcBef>
          <a:spcPct val="20000"/>
        </a:spcBef>
        <a:spcAft>
          <a:spcPct val="0"/>
        </a:spcAft>
        <a:buClr>
          <a:schemeClr val="hlink"/>
        </a:buClr>
        <a:buFont typeface="Wingdings" pitchFamily="2" charset="2"/>
        <a:buChar char=""/>
        <a:defRPr sz="2000">
          <a:solidFill>
            <a:schemeClr val="bg1"/>
          </a:solidFill>
          <a:latin typeface="+mn-lt"/>
        </a:defRPr>
      </a:lvl6pPr>
      <a:lvl7pPr marL="2921000" indent="-177800" algn="l" rtl="0" fontAlgn="base">
        <a:spcBef>
          <a:spcPct val="20000"/>
        </a:spcBef>
        <a:spcAft>
          <a:spcPct val="0"/>
        </a:spcAft>
        <a:buClr>
          <a:schemeClr val="hlink"/>
        </a:buClr>
        <a:buFont typeface="Wingdings" pitchFamily="2" charset="2"/>
        <a:buChar char=""/>
        <a:defRPr sz="2000">
          <a:solidFill>
            <a:schemeClr val="bg1"/>
          </a:solidFill>
          <a:latin typeface="+mn-lt"/>
        </a:defRPr>
      </a:lvl7pPr>
      <a:lvl8pPr marL="3378200" indent="-177800" algn="l" rtl="0" fontAlgn="base">
        <a:spcBef>
          <a:spcPct val="20000"/>
        </a:spcBef>
        <a:spcAft>
          <a:spcPct val="0"/>
        </a:spcAft>
        <a:buClr>
          <a:schemeClr val="hlink"/>
        </a:buClr>
        <a:buFont typeface="Wingdings" pitchFamily="2" charset="2"/>
        <a:buChar char=""/>
        <a:defRPr sz="2000">
          <a:solidFill>
            <a:schemeClr val="bg1"/>
          </a:solidFill>
          <a:latin typeface="+mn-lt"/>
        </a:defRPr>
      </a:lvl8pPr>
      <a:lvl9pPr marL="3835400" indent="-177800" algn="l" rtl="0" fontAlgn="base">
        <a:spcBef>
          <a:spcPct val="20000"/>
        </a:spcBef>
        <a:spcAft>
          <a:spcPct val="0"/>
        </a:spcAft>
        <a:buClr>
          <a:schemeClr val="hlink"/>
        </a:buClr>
        <a:buFont typeface="Wingdings" pitchFamily="2"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7171"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4554" r:id="rId1"/>
    <p:sldLayoutId id="2147484555" r:id="rId2"/>
    <p:sldLayoutId id="2147484556" r:id="rId3"/>
    <p:sldLayoutId id="2147484557" r:id="rId4"/>
    <p:sldLayoutId id="2147484558" r:id="rId5"/>
    <p:sldLayoutId id="2147484559" r:id="rId6"/>
    <p:sldLayoutId id="2147484560" r:id="rId7"/>
    <p:sldLayoutId id="2147484561" r:id="rId8"/>
    <p:sldLayoutId id="2147484562" r:id="rId9"/>
    <p:sldLayoutId id="2147484563" r:id="rId10"/>
    <p:sldLayoutId id="2147484564" r:id="rId11"/>
    <p:sldLayoutId id="2147484565" r:id="rId12"/>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194" name="Rectangle 9"/>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8195" name="Rectangle 10"/>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Tree>
  </p:cSld>
  <p:clrMap bg1="lt1" tx1="dk1" bg2="lt2" tx2="dk2" accent1="accent1" accent2="accent2" accent3="accent3" accent4="accent4" accent5="accent5" accent6="accent6" hlink="hlink" folHlink="folHlink"/>
  <p:sldLayoutIdLst>
    <p:sldLayoutId id="2147484566" r:id="rId1"/>
    <p:sldLayoutId id="2147484567" r:id="rId2"/>
    <p:sldLayoutId id="2147484568" r:id="rId3"/>
    <p:sldLayoutId id="2147484569" r:id="rId4"/>
    <p:sldLayoutId id="2147484570" r:id="rId5"/>
    <p:sldLayoutId id="2147484571" r:id="rId6"/>
    <p:sldLayoutId id="2147484572" r:id="rId7"/>
    <p:sldLayoutId id="2147484573" r:id="rId8"/>
    <p:sldLayoutId id="2147484574" r:id="rId9"/>
    <p:sldLayoutId id="2147484575" r:id="rId10"/>
    <p:sldLayoutId id="2147484576"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3075"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Tree>
  </p:cSld>
  <p:clrMap bg1="lt1" tx1="dk1" bg2="lt2" tx2="dk2" accent1="accent1" accent2="accent2" accent3="accent3" accent4="accent4" accent5="accent5" accent6="accent6" hlink="hlink" folHlink="folHlink"/>
  <p:sldLayoutIdLst>
    <p:sldLayoutId id="2147484580" r:id="rId1"/>
    <p:sldLayoutId id="2147484581" r:id="rId2"/>
    <p:sldLayoutId id="2147484582" r:id="rId3"/>
    <p:sldLayoutId id="2147484583" r:id="rId4"/>
    <p:sldLayoutId id="2147484584" r:id="rId5"/>
    <p:sldLayoutId id="2147484585" r:id="rId6"/>
    <p:sldLayoutId id="2147484586" r:id="rId7"/>
    <p:sldLayoutId id="2147484587" r:id="rId8"/>
    <p:sldLayoutId id="2147484588" r:id="rId9"/>
    <p:sldLayoutId id="2147484589" r:id="rId10"/>
    <p:sldLayoutId id="2147484590"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A4D62"/>
            </a:gs>
            <a:gs pos="100000">
              <a:srgbClr val="40556C"/>
            </a:gs>
          </a:gsLst>
          <a:lin ang="5400000" scaled="1"/>
        </a:gradFill>
        <a:effectLst/>
      </p:bgPr>
    </p:bg>
    <p:spTree>
      <p:nvGrpSpPr>
        <p:cNvPr id="1" name=""/>
        <p:cNvGrpSpPr/>
        <p:nvPr/>
      </p:nvGrpSpPr>
      <p:grpSpPr>
        <a:xfrm>
          <a:off x="0" y="0"/>
          <a:ext cx="0" cy="0"/>
          <a:chOff x="0" y="0"/>
          <a:chExt cx="0" cy="0"/>
        </a:xfrm>
      </p:grpSpPr>
      <p:sp>
        <p:nvSpPr>
          <p:cNvPr id="1027" name="Rectangle 5"/>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1028" name="Rectangle 6"/>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386074" name="Arc 26"/>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386075" name="Arc 27"/>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386076" name="Arc 28"/>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
        <p:nvSpPr>
          <p:cNvPr id="386077" name="Arc 29"/>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fontAlgn="auto">
              <a:spcBef>
                <a:spcPts val="0"/>
              </a:spcBef>
              <a:spcAft>
                <a:spcPts val="0"/>
              </a:spcAft>
              <a:defRPr/>
            </a:pPr>
            <a:endParaRPr lang="en-US">
              <a:latin typeface="+mn-lt"/>
              <a:cs typeface="+mn-cs"/>
            </a:endParaRPr>
          </a:p>
        </p:txBody>
      </p:sp>
    </p:spTree>
  </p:cSld>
  <p:clrMap bg1="dk2" tx1="lt1" bg2="dk1" tx2="lt2" accent1="accent1" accent2="accent2" accent3="accent3" accent4="accent4" accent5="accent5" accent6="accent6" hlink="hlink" folHlink="folHlink"/>
  <p:sldLayoutIdLst>
    <p:sldLayoutId id="2147484592" r:id="rId1"/>
    <p:sldLayoutId id="2147484593" r:id="rId2"/>
    <p:sldLayoutId id="2147484594" r:id="rId3"/>
    <p:sldLayoutId id="2147484595" r:id="rId4"/>
    <p:sldLayoutId id="2147484596" r:id="rId5"/>
    <p:sldLayoutId id="2147484597" r:id="rId6"/>
    <p:sldLayoutId id="2147484598" r:id="rId7"/>
    <p:sldLayoutId id="2147484599" r:id="rId8"/>
    <p:sldLayoutId id="2147484600" r:id="rId9"/>
    <p:sldLayoutId id="2147484601" r:id="rId10"/>
    <p:sldLayoutId id="2147484602"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600" b="1">
          <a:solidFill>
            <a:schemeClr val="tx2"/>
          </a:solidFill>
          <a:latin typeface="+mj-lt"/>
          <a:ea typeface="+mj-ea"/>
          <a:cs typeface="+mj-cs"/>
        </a:defRPr>
      </a:lvl1pPr>
      <a:lvl2pPr algn="l" rtl="0" eaLnBrk="0" fontAlgn="base" hangingPunct="0">
        <a:spcBef>
          <a:spcPct val="0"/>
        </a:spcBef>
        <a:spcAft>
          <a:spcPct val="0"/>
        </a:spcAft>
        <a:defRPr sz="4600" b="1">
          <a:solidFill>
            <a:schemeClr val="tx2"/>
          </a:solidFill>
          <a:latin typeface="Neutra Text" pitchFamily="50" charset="0"/>
        </a:defRPr>
      </a:lvl2pPr>
      <a:lvl3pPr algn="l" rtl="0" eaLnBrk="0" fontAlgn="base" hangingPunct="0">
        <a:spcBef>
          <a:spcPct val="0"/>
        </a:spcBef>
        <a:spcAft>
          <a:spcPct val="0"/>
        </a:spcAft>
        <a:defRPr sz="4600" b="1">
          <a:solidFill>
            <a:schemeClr val="tx2"/>
          </a:solidFill>
          <a:latin typeface="Neutra Text" pitchFamily="50" charset="0"/>
        </a:defRPr>
      </a:lvl3pPr>
      <a:lvl4pPr algn="l" rtl="0" eaLnBrk="0" fontAlgn="base" hangingPunct="0">
        <a:spcBef>
          <a:spcPct val="0"/>
        </a:spcBef>
        <a:spcAft>
          <a:spcPct val="0"/>
        </a:spcAft>
        <a:defRPr sz="4600" b="1">
          <a:solidFill>
            <a:schemeClr val="tx2"/>
          </a:solidFill>
          <a:latin typeface="Neutra Text" pitchFamily="50" charset="0"/>
        </a:defRPr>
      </a:lvl4pPr>
      <a:lvl5pPr algn="l" rtl="0" eaLnBrk="0" fontAlgn="base" hangingPunct="0">
        <a:spcBef>
          <a:spcPct val="0"/>
        </a:spcBef>
        <a:spcAft>
          <a:spcPct val="0"/>
        </a:spcAft>
        <a:defRPr sz="4600" b="1">
          <a:solidFill>
            <a:schemeClr val="tx2"/>
          </a:solidFill>
          <a:latin typeface="Neutra Text" pitchFamily="50" charset="0"/>
        </a:defRPr>
      </a:lvl5pPr>
      <a:lvl6pPr marL="457200" algn="l" rtl="0" fontAlgn="base">
        <a:spcBef>
          <a:spcPct val="0"/>
        </a:spcBef>
        <a:spcAft>
          <a:spcPct val="0"/>
        </a:spcAft>
        <a:defRPr sz="4600" b="1">
          <a:solidFill>
            <a:schemeClr val="tx2"/>
          </a:solidFill>
          <a:latin typeface="Neutra Text" pitchFamily="50" charset="0"/>
        </a:defRPr>
      </a:lvl6pPr>
      <a:lvl7pPr marL="914400" algn="l" rtl="0" fontAlgn="base">
        <a:spcBef>
          <a:spcPct val="0"/>
        </a:spcBef>
        <a:spcAft>
          <a:spcPct val="0"/>
        </a:spcAft>
        <a:defRPr sz="4600" b="1">
          <a:solidFill>
            <a:schemeClr val="tx2"/>
          </a:solidFill>
          <a:latin typeface="Neutra Text" pitchFamily="50" charset="0"/>
        </a:defRPr>
      </a:lvl7pPr>
      <a:lvl8pPr marL="1371600" algn="l" rtl="0" fontAlgn="base">
        <a:spcBef>
          <a:spcPct val="0"/>
        </a:spcBef>
        <a:spcAft>
          <a:spcPct val="0"/>
        </a:spcAft>
        <a:defRPr sz="4600" b="1">
          <a:solidFill>
            <a:schemeClr val="tx2"/>
          </a:solidFill>
          <a:latin typeface="Neutra Text" pitchFamily="50" charset="0"/>
        </a:defRPr>
      </a:lvl8pPr>
      <a:lvl9pPr marL="1828800" algn="l" rtl="0" fontAlgn="base">
        <a:spcBef>
          <a:spcPct val="0"/>
        </a:spcBef>
        <a:spcAft>
          <a:spcPct val="0"/>
        </a:spcAft>
        <a:defRPr sz="4600" b="1">
          <a:solidFill>
            <a:schemeClr val="tx2"/>
          </a:solidFill>
          <a:latin typeface="Neutra Text" pitchFamily="50" charset="0"/>
        </a:defRPr>
      </a:lvl9pPr>
    </p:titleStyle>
    <p:bodyStyle>
      <a:lvl1pPr marL="292100" indent="-2921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685800" indent="-22860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092200" indent="-1778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549400" indent="-1778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06600" indent="-1778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4638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210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3782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354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A4D62"/>
            </a:gs>
            <a:gs pos="100000">
              <a:srgbClr val="40556C"/>
            </a:gs>
          </a:gsLst>
          <a:lin ang="5400000" scaled="1"/>
        </a:gradFill>
        <a:effectLst/>
      </p:bgPr>
    </p:bg>
    <p:spTree>
      <p:nvGrpSpPr>
        <p:cNvPr id="1" name=""/>
        <p:cNvGrpSpPr/>
        <p:nvPr/>
      </p:nvGrpSpPr>
      <p:grpSpPr>
        <a:xfrm>
          <a:off x="0" y="0"/>
          <a:ext cx="0" cy="0"/>
          <a:chOff x="0" y="0"/>
          <a:chExt cx="0" cy="0"/>
        </a:xfrm>
      </p:grpSpPr>
      <p:sp>
        <p:nvSpPr>
          <p:cNvPr id="3075" name="Rectangle 5"/>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3076" name="Rectangle 6"/>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386074" name="Arc 26"/>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386075" name="Arc 27"/>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386076" name="Arc 28"/>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386077" name="Arc 29"/>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dk2" tx1="lt1" bg2="dk1" tx2="lt2" accent1="accent1" accent2="accent2" accent3="accent3" accent4="accent4" accent5="accent5" accent6="accent6" hlink="hlink" folHlink="folHlink"/>
  <p:sldLayoutIdLst>
    <p:sldLayoutId id="2147484631" r:id="rId1"/>
    <p:sldLayoutId id="2147484632" r:id="rId2"/>
    <p:sldLayoutId id="2147484633" r:id="rId3"/>
    <p:sldLayoutId id="2147484634" r:id="rId4"/>
    <p:sldLayoutId id="2147484635" r:id="rId5"/>
    <p:sldLayoutId id="2147484636" r:id="rId6"/>
    <p:sldLayoutId id="2147484637" r:id="rId7"/>
    <p:sldLayoutId id="2147484638" r:id="rId8"/>
    <p:sldLayoutId id="2147484639" r:id="rId9"/>
    <p:sldLayoutId id="2147484640" r:id="rId10"/>
    <p:sldLayoutId id="2147484641" r:id="rId11"/>
    <p:sldLayoutId id="2147484642" r:id="rId12"/>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600" b="1">
          <a:solidFill>
            <a:schemeClr val="tx2"/>
          </a:solidFill>
          <a:latin typeface="+mj-lt"/>
          <a:ea typeface="+mj-ea"/>
          <a:cs typeface="+mj-cs"/>
        </a:defRPr>
      </a:lvl1pPr>
      <a:lvl2pPr algn="l" rtl="0" eaLnBrk="0" fontAlgn="base" hangingPunct="0">
        <a:spcBef>
          <a:spcPct val="0"/>
        </a:spcBef>
        <a:spcAft>
          <a:spcPct val="0"/>
        </a:spcAft>
        <a:defRPr sz="4600" b="1">
          <a:solidFill>
            <a:schemeClr val="tx2"/>
          </a:solidFill>
          <a:latin typeface="Neutra Text" pitchFamily="50" charset="0"/>
        </a:defRPr>
      </a:lvl2pPr>
      <a:lvl3pPr algn="l" rtl="0" eaLnBrk="0" fontAlgn="base" hangingPunct="0">
        <a:spcBef>
          <a:spcPct val="0"/>
        </a:spcBef>
        <a:spcAft>
          <a:spcPct val="0"/>
        </a:spcAft>
        <a:defRPr sz="4600" b="1">
          <a:solidFill>
            <a:schemeClr val="tx2"/>
          </a:solidFill>
          <a:latin typeface="Neutra Text" pitchFamily="50" charset="0"/>
        </a:defRPr>
      </a:lvl3pPr>
      <a:lvl4pPr algn="l" rtl="0" eaLnBrk="0" fontAlgn="base" hangingPunct="0">
        <a:spcBef>
          <a:spcPct val="0"/>
        </a:spcBef>
        <a:spcAft>
          <a:spcPct val="0"/>
        </a:spcAft>
        <a:defRPr sz="4600" b="1">
          <a:solidFill>
            <a:schemeClr val="tx2"/>
          </a:solidFill>
          <a:latin typeface="Neutra Text" pitchFamily="50" charset="0"/>
        </a:defRPr>
      </a:lvl4pPr>
      <a:lvl5pPr algn="l" rtl="0" eaLnBrk="0" fontAlgn="base" hangingPunct="0">
        <a:spcBef>
          <a:spcPct val="0"/>
        </a:spcBef>
        <a:spcAft>
          <a:spcPct val="0"/>
        </a:spcAft>
        <a:defRPr sz="4600" b="1">
          <a:solidFill>
            <a:schemeClr val="tx2"/>
          </a:solidFill>
          <a:latin typeface="Neutra Text" pitchFamily="50" charset="0"/>
        </a:defRPr>
      </a:lvl5pPr>
      <a:lvl6pPr marL="457200" algn="l" rtl="0" fontAlgn="base">
        <a:spcBef>
          <a:spcPct val="0"/>
        </a:spcBef>
        <a:spcAft>
          <a:spcPct val="0"/>
        </a:spcAft>
        <a:defRPr sz="4600" b="1">
          <a:solidFill>
            <a:schemeClr val="tx2"/>
          </a:solidFill>
          <a:latin typeface="Neutra Text" pitchFamily="50" charset="0"/>
        </a:defRPr>
      </a:lvl6pPr>
      <a:lvl7pPr marL="914400" algn="l" rtl="0" fontAlgn="base">
        <a:spcBef>
          <a:spcPct val="0"/>
        </a:spcBef>
        <a:spcAft>
          <a:spcPct val="0"/>
        </a:spcAft>
        <a:defRPr sz="4600" b="1">
          <a:solidFill>
            <a:schemeClr val="tx2"/>
          </a:solidFill>
          <a:latin typeface="Neutra Text" pitchFamily="50" charset="0"/>
        </a:defRPr>
      </a:lvl7pPr>
      <a:lvl8pPr marL="1371600" algn="l" rtl="0" fontAlgn="base">
        <a:spcBef>
          <a:spcPct val="0"/>
        </a:spcBef>
        <a:spcAft>
          <a:spcPct val="0"/>
        </a:spcAft>
        <a:defRPr sz="4600" b="1">
          <a:solidFill>
            <a:schemeClr val="tx2"/>
          </a:solidFill>
          <a:latin typeface="Neutra Text" pitchFamily="50" charset="0"/>
        </a:defRPr>
      </a:lvl8pPr>
      <a:lvl9pPr marL="1828800" algn="l" rtl="0" fontAlgn="base">
        <a:spcBef>
          <a:spcPct val="0"/>
        </a:spcBef>
        <a:spcAft>
          <a:spcPct val="0"/>
        </a:spcAft>
        <a:defRPr sz="4600" b="1">
          <a:solidFill>
            <a:schemeClr val="tx2"/>
          </a:solidFill>
          <a:latin typeface="Neutra Text" pitchFamily="50" charset="0"/>
        </a:defRPr>
      </a:lvl9pPr>
    </p:titleStyle>
    <p:bodyStyle>
      <a:lvl1pPr marL="292100" indent="-2921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685800" indent="-22860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092200" indent="-1778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549400" indent="-1778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06600" indent="-1778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4638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210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3782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35400" indent="-1778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333333"/>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2051"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49" r:id="rId6"/>
    <p:sldLayoutId id="2147484650" r:id="rId7"/>
    <p:sldLayoutId id="2147484651" r:id="rId8"/>
    <p:sldLayoutId id="2147484652" r:id="rId9"/>
    <p:sldLayoutId id="2147484653" r:id="rId10"/>
    <p:sldLayoutId id="2147484654"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4400" b="1">
          <a:solidFill>
            <a:srgbClr val="DDDDDD"/>
          </a:solidFill>
          <a:latin typeface="+mj-lt"/>
          <a:ea typeface="+mj-ea"/>
          <a:cs typeface="+mj-cs"/>
        </a:defRPr>
      </a:lvl1pPr>
      <a:lvl2pPr algn="l" rtl="0" eaLnBrk="0" fontAlgn="base" hangingPunct="0">
        <a:spcBef>
          <a:spcPct val="0"/>
        </a:spcBef>
        <a:spcAft>
          <a:spcPct val="0"/>
        </a:spcAft>
        <a:defRPr sz="4400" b="1">
          <a:solidFill>
            <a:srgbClr val="DDDDDD"/>
          </a:solidFill>
          <a:latin typeface="Neutra Text" pitchFamily="50" charset="0"/>
        </a:defRPr>
      </a:lvl2pPr>
      <a:lvl3pPr algn="l" rtl="0" eaLnBrk="0" fontAlgn="base" hangingPunct="0">
        <a:spcBef>
          <a:spcPct val="0"/>
        </a:spcBef>
        <a:spcAft>
          <a:spcPct val="0"/>
        </a:spcAft>
        <a:defRPr sz="4400" b="1">
          <a:solidFill>
            <a:srgbClr val="DDDDDD"/>
          </a:solidFill>
          <a:latin typeface="Neutra Text" pitchFamily="50" charset="0"/>
        </a:defRPr>
      </a:lvl3pPr>
      <a:lvl4pPr algn="l" rtl="0" eaLnBrk="0" fontAlgn="base" hangingPunct="0">
        <a:spcBef>
          <a:spcPct val="0"/>
        </a:spcBef>
        <a:spcAft>
          <a:spcPct val="0"/>
        </a:spcAft>
        <a:defRPr sz="4400" b="1">
          <a:solidFill>
            <a:srgbClr val="DDDDDD"/>
          </a:solidFill>
          <a:latin typeface="Neutra Text" pitchFamily="50" charset="0"/>
        </a:defRPr>
      </a:lvl4pPr>
      <a:lvl5pPr algn="l" rtl="0" eaLnBrk="0" fontAlgn="base" hangingPunct="0">
        <a:spcBef>
          <a:spcPct val="0"/>
        </a:spcBef>
        <a:spcAft>
          <a:spcPct val="0"/>
        </a:spcAft>
        <a:defRPr sz="4400" b="1">
          <a:solidFill>
            <a:srgbClr val="DDDDDD"/>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8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ideo" Target="file:///C:\Users\bjoern\Desktop\talks\dtools-design.wmv" TargetMode="Externa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ideo" Target="file:///C:\Users\bjoern\Desktop\talks\dtools-test.wmv" TargetMode="Externa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6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video" Target="file:///C:\Users\bjoern\Desktop\talks\dtools-analyze.wmv" TargetMode="Externa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0.xml"/><Relationship Id="rId1" Type="http://schemas.openxmlformats.org/officeDocument/2006/relationships/slideLayout" Target="../slideLayouts/slideLayout9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3.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9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97.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9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9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9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92.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9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ideo" Target="file:///C:\Users\bjoern\Desktop\talks\eval4.wmv" TargetMode="Externa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2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7.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50.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66.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6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6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61.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6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61.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61.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5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54.xml"/><Relationship Id="rId7" Type="http://schemas.openxmlformats.org/officeDocument/2006/relationships/image" Target="../media/image51.png"/><Relationship Id="rId2" Type="http://schemas.openxmlformats.org/officeDocument/2006/relationships/slideLayout" Target="../slideLayouts/slideLayout24.xml"/><Relationship Id="rId1" Type="http://schemas.openxmlformats.org/officeDocument/2006/relationships/vmlDrawing" Target="../drawings/vmlDrawing6.v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oleObject" Target="../embeddings/oleObject6.bin"/></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16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ideo" Target="file:///C:\Users\bjoern\Desktop\talks\juxtapose-uist2008-video-03-short.wmv" TargetMode="Externa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187.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3.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58.png"/></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10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ideo" Target="file:///C:\Users\bjoern\Desktop\talks\pandacan.wmv"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3276600" y="5031938"/>
            <a:ext cx="5638800" cy="1292662"/>
          </a:xfrm>
          <a:prstGeom prst="rect">
            <a:avLst/>
          </a:prstGeom>
          <a:solidFill>
            <a:srgbClr val="B20612">
              <a:alpha val="55000"/>
            </a:srgbClr>
          </a:solidFill>
          <a:ln w="9525">
            <a:noFill/>
            <a:miter lim="800000"/>
            <a:headEnd/>
            <a:tailEnd/>
          </a:ln>
        </p:spPr>
        <p:txBody>
          <a:bodyPr wrap="square">
            <a:spAutoFit/>
          </a:bodyPr>
          <a:lstStyle/>
          <a:p>
            <a:pPr algn="r">
              <a:spcBef>
                <a:spcPct val="50000"/>
              </a:spcBef>
            </a:pPr>
            <a:r>
              <a:rPr lang="en-US" altLang="ko-KR" sz="2600" smtClean="0">
                <a:latin typeface="+mj-lt"/>
                <a:ea typeface="굴림"/>
                <a:cs typeface="굴림"/>
              </a:rPr>
              <a:t>Björn Hartmann</a:t>
            </a:r>
            <a:br>
              <a:rPr lang="en-US" altLang="ko-KR" sz="2600" smtClean="0">
                <a:latin typeface="+mj-lt"/>
                <a:ea typeface="굴림"/>
                <a:cs typeface="굴림"/>
              </a:rPr>
            </a:br>
            <a:r>
              <a:rPr lang="en-US" altLang="ko-KR" sz="2600" b="0" i="1" smtClean="0">
                <a:latin typeface="+mj-lt"/>
                <a:ea typeface="굴림"/>
                <a:cs typeface="굴림"/>
              </a:rPr>
              <a:t>Stanford University HCI Group</a:t>
            </a:r>
            <a:r>
              <a:rPr lang="en-US" altLang="ko-KR" sz="2600" b="0" i="1">
                <a:latin typeface="+mj-lt"/>
                <a:ea typeface="굴림"/>
                <a:cs typeface="굴림"/>
              </a:rPr>
              <a:t/>
            </a:r>
            <a:br>
              <a:rPr lang="en-US" altLang="ko-KR" sz="2600" b="0" i="1">
                <a:latin typeface="+mj-lt"/>
                <a:ea typeface="굴림"/>
                <a:cs typeface="굴림"/>
              </a:rPr>
            </a:br>
            <a:r>
              <a:rPr lang="en-US" altLang="ko-KR" sz="2600" b="0" i="1" smtClean="0">
                <a:latin typeface="+mj-lt"/>
                <a:ea typeface="굴림"/>
                <a:cs typeface="굴림"/>
              </a:rPr>
              <a:t>&amp; Microsoft Research</a:t>
            </a:r>
          </a:p>
        </p:txBody>
      </p:sp>
      <p:sp>
        <p:nvSpPr>
          <p:cNvPr id="6147" name="Text Box 5"/>
          <p:cNvSpPr txBox="1">
            <a:spLocks noChangeArrowheads="1"/>
          </p:cNvSpPr>
          <p:nvPr/>
        </p:nvSpPr>
        <p:spPr bwMode="auto">
          <a:xfrm>
            <a:off x="533400" y="1295400"/>
            <a:ext cx="8001000" cy="2225225"/>
          </a:xfrm>
          <a:prstGeom prst="rect">
            <a:avLst/>
          </a:prstGeom>
          <a:solidFill>
            <a:srgbClr val="B20612">
              <a:alpha val="54901"/>
            </a:srgbClr>
          </a:solidFill>
          <a:ln w="9525">
            <a:noFill/>
            <a:miter lim="800000"/>
            <a:headEnd/>
            <a:tailEnd/>
          </a:ln>
        </p:spPr>
        <p:txBody>
          <a:bodyPr wrap="square">
            <a:spAutoFit/>
          </a:bodyPr>
          <a:lstStyle/>
          <a:p>
            <a:pPr>
              <a:lnSpc>
                <a:spcPct val="90000"/>
              </a:lnSpc>
              <a:tabLst>
                <a:tab pos="742950" algn="l"/>
              </a:tabLst>
            </a:pPr>
            <a:r>
              <a:rPr lang="en-US" altLang="ko-KR" sz="6500" dirty="0" smtClean="0">
                <a:latin typeface="+mj-lt"/>
                <a:ea typeface="굴림"/>
                <a:cs typeface="굴림"/>
              </a:rPr>
              <a:t>Enlightened </a:t>
            </a:r>
            <a:br>
              <a:rPr lang="en-US" altLang="ko-KR" sz="6500" dirty="0" smtClean="0">
                <a:latin typeface="+mj-lt"/>
                <a:ea typeface="굴림"/>
                <a:cs typeface="굴림"/>
              </a:rPr>
            </a:br>
            <a:r>
              <a:rPr lang="en-US" altLang="ko-KR" sz="6500" dirty="0" smtClean="0">
                <a:latin typeface="+mj-lt"/>
                <a:ea typeface="굴림"/>
                <a:cs typeface="굴림"/>
              </a:rPr>
              <a:t>Trial </a:t>
            </a:r>
            <a:r>
              <a:rPr lang="en-US" altLang="ko-KR" sz="6500" smtClean="0">
                <a:latin typeface="+mj-lt"/>
                <a:ea typeface="굴림"/>
                <a:cs typeface="굴림"/>
              </a:rPr>
              <a:t>&amp; </a:t>
            </a:r>
            <a:r>
              <a:rPr lang="en-US" altLang="ko-KR" sz="6500" smtClean="0">
                <a:latin typeface="+mj-lt"/>
                <a:ea typeface="굴림"/>
                <a:cs typeface="굴림"/>
              </a:rPr>
              <a:t>Error</a:t>
            </a:r>
            <a:endParaRPr lang="en-US" altLang="ko-KR" sz="6500" dirty="0">
              <a:latin typeface="+mj-lt"/>
              <a:ea typeface="굴림"/>
              <a:cs typeface="굴림"/>
            </a:endParaRPr>
          </a:p>
          <a:p>
            <a:pPr>
              <a:lnSpc>
                <a:spcPct val="90000"/>
              </a:lnSpc>
              <a:tabLst>
                <a:tab pos="742950" algn="l"/>
              </a:tabLst>
            </a:pPr>
            <a:r>
              <a:rPr lang="en-US" altLang="ko-KR" sz="2400" b="0" i="1" smtClean="0">
                <a:latin typeface="+mj-lt"/>
                <a:ea typeface="굴림"/>
                <a:cs typeface="굴림"/>
              </a:rPr>
              <a:t>Envisioning New User Experiences</a:t>
            </a:r>
            <a:endParaRPr lang="en-US" altLang="ko-KR" sz="2400" b="0" i="1" smtClean="0">
              <a:latin typeface="+mj-lt"/>
              <a:ea typeface="굴림"/>
              <a:cs typeface="굴림"/>
            </a:endParaRPr>
          </a:p>
        </p:txBody>
      </p:sp>
      <p:sp>
        <p:nvSpPr>
          <p:cNvPr id="6148" name="Arc 10"/>
          <p:cNvSpPr>
            <a:spLocks noChangeAspect="1"/>
          </p:cNvSpPr>
          <p:nvPr/>
        </p:nvSpPr>
        <p:spPr bwMode="auto">
          <a:xfrm rot="5400000">
            <a:off x="8950325" y="6664325"/>
            <a:ext cx="255588" cy="255588"/>
          </a:xfrm>
          <a:custGeom>
            <a:avLst/>
            <a:gdLst>
              <a:gd name="T0" fmla="*/ 0 w 21600"/>
              <a:gd name="T1" fmla="*/ 0 h 21600"/>
              <a:gd name="T2" fmla="*/ 255588 w 21600"/>
              <a:gd name="T3" fmla="*/ 255588 h 21600"/>
              <a:gd name="T4" fmla="*/ 0 w 21600"/>
              <a:gd name="T5" fmla="*/ 25558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latin typeface="Neutra Text" pitchFamily="50"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14341" name="Rectangle 2"/>
          <p:cNvSpPr>
            <a:spLocks noGrp="1" noRot="1" noChangeArrowheads="1"/>
          </p:cNvSpPr>
          <p:nvPr>
            <p:ph type="title"/>
          </p:nvPr>
        </p:nvSpPr>
        <p:spPr/>
        <p:txBody>
          <a:bodyPr/>
          <a:lstStyle/>
          <a:p>
            <a:pPr eaLnBrk="1" hangingPunct="1"/>
            <a:r>
              <a:rPr lang="en-US" sz="3600" smtClean="0"/>
              <a:t>Interaction </a:t>
            </a:r>
            <a:r>
              <a:rPr lang="en-US" sz="3600" smtClean="0"/>
              <a:t>Design for the </a:t>
            </a:r>
            <a:br>
              <a:rPr lang="en-US" sz="3600" smtClean="0"/>
            </a:br>
            <a:r>
              <a:rPr lang="en-US" sz="3600" smtClean="0"/>
              <a:t>Post-</a:t>
            </a:r>
            <a:r>
              <a:rPr lang="en-US" sz="3600" smtClean="0"/>
              <a:t>Desktop Computing Era</a:t>
            </a:r>
            <a:endParaRPr lang="en-US" sz="3600" dirty="0" smtClean="0"/>
          </a:p>
        </p:txBody>
      </p:sp>
      <p:sp>
        <p:nvSpPr>
          <p:cNvPr id="14342" name="Text Box 5"/>
          <p:cNvSpPr txBox="1">
            <a:spLocks noChangeArrowheads="1"/>
          </p:cNvSpPr>
          <p:nvPr/>
        </p:nvSpPr>
        <p:spPr bwMode="auto">
          <a:xfrm>
            <a:off x="1790700" y="5486400"/>
            <a:ext cx="1638300" cy="430213"/>
          </a:xfrm>
          <a:prstGeom prst="rect">
            <a:avLst/>
          </a:prstGeom>
          <a:noFill/>
          <a:ln w="9525">
            <a:noFill/>
            <a:miter lim="800000"/>
            <a:headEnd/>
            <a:tailEnd/>
          </a:ln>
        </p:spPr>
        <p:txBody>
          <a:bodyPr wrap="none">
            <a:spAutoFit/>
          </a:bodyPr>
          <a:lstStyle/>
          <a:p>
            <a:r>
              <a:rPr lang="en-US" sz="2200" baseline="0"/>
              <a:t>Applications</a:t>
            </a:r>
          </a:p>
        </p:txBody>
      </p:sp>
      <p:sp>
        <p:nvSpPr>
          <p:cNvPr id="314374" name="AutoShape 6"/>
          <p:cNvSpPr>
            <a:spLocks noChangeArrowheads="1"/>
          </p:cNvSpPr>
          <p:nvPr/>
        </p:nvSpPr>
        <p:spPr bwMode="auto">
          <a:xfrm>
            <a:off x="1828800" y="1981200"/>
            <a:ext cx="762000" cy="3429000"/>
          </a:xfrm>
          <a:prstGeom prst="roundRect">
            <a:avLst>
              <a:gd name="adj" fmla="val 16667"/>
            </a:avLst>
          </a:prstGeom>
          <a:solidFill>
            <a:schemeClr val="accent3"/>
          </a:solidFill>
          <a:ln w="9525">
            <a:noFill/>
            <a:round/>
            <a:headEnd/>
            <a:tailEnd/>
          </a:ln>
        </p:spPr>
        <p:txBody>
          <a:bodyPr wrap="none" anchor="ctr"/>
          <a:lstStyle/>
          <a:p>
            <a:endParaRPr lang="en-US" baseline="0"/>
          </a:p>
        </p:txBody>
      </p:sp>
      <p:sp>
        <p:nvSpPr>
          <p:cNvPr id="314375" name="AutoShape 7"/>
          <p:cNvSpPr>
            <a:spLocks noChangeArrowheads="1"/>
          </p:cNvSpPr>
          <p:nvPr/>
        </p:nvSpPr>
        <p:spPr bwMode="auto">
          <a:xfrm>
            <a:off x="2667000" y="4495800"/>
            <a:ext cx="4953000" cy="914400"/>
          </a:xfrm>
          <a:prstGeom prst="roundRect">
            <a:avLst>
              <a:gd name="adj" fmla="val 16667"/>
            </a:avLst>
          </a:prstGeom>
          <a:solidFill>
            <a:schemeClr val="tx2"/>
          </a:solidFill>
          <a:ln w="9525">
            <a:noFill/>
            <a:round/>
            <a:headEnd/>
            <a:tailEnd/>
          </a:ln>
        </p:spPr>
        <p:txBody>
          <a:bodyPr wrap="none" anchor="ctr"/>
          <a:lstStyle/>
          <a:p>
            <a:pPr algn="ctr"/>
            <a:endParaRPr lang="en-US" baseline="0">
              <a:latin typeface="Neutra Display" pitchFamily="50" charset="0"/>
            </a:endParaRPr>
          </a:p>
        </p:txBody>
      </p:sp>
      <p:sp>
        <p:nvSpPr>
          <p:cNvPr id="14345" name="Text Box 10"/>
          <p:cNvSpPr txBox="1">
            <a:spLocks noChangeArrowheads="1"/>
          </p:cNvSpPr>
          <p:nvPr/>
        </p:nvSpPr>
        <p:spPr bwMode="auto">
          <a:xfrm rot="-5400000">
            <a:off x="370681" y="3999707"/>
            <a:ext cx="2333625" cy="430212"/>
          </a:xfrm>
          <a:prstGeom prst="rect">
            <a:avLst/>
          </a:prstGeom>
          <a:noFill/>
          <a:ln w="9525">
            <a:noFill/>
            <a:miter lim="800000"/>
            <a:headEnd/>
            <a:tailEnd/>
          </a:ln>
        </p:spPr>
        <p:txBody>
          <a:bodyPr wrap="none">
            <a:spAutoFit/>
          </a:bodyPr>
          <a:lstStyle/>
          <a:p>
            <a:r>
              <a:rPr lang="en-US" sz="2200" baseline="0"/>
              <a:t># of Lines of Code</a:t>
            </a:r>
          </a:p>
        </p:txBody>
      </p:sp>
      <p:sp>
        <p:nvSpPr>
          <p:cNvPr id="314379" name="Text Box 11"/>
          <p:cNvSpPr txBox="1">
            <a:spLocks noChangeArrowheads="1"/>
          </p:cNvSpPr>
          <p:nvPr/>
        </p:nvSpPr>
        <p:spPr bwMode="auto">
          <a:xfrm>
            <a:off x="2773363" y="2589213"/>
            <a:ext cx="2648867" cy="461665"/>
          </a:xfrm>
          <a:prstGeom prst="rect">
            <a:avLst/>
          </a:prstGeom>
          <a:noFill/>
          <a:ln w="9525">
            <a:noFill/>
            <a:miter lim="800000"/>
            <a:headEnd/>
            <a:tailEnd/>
          </a:ln>
        </p:spPr>
        <p:txBody>
          <a:bodyPr wrap="none">
            <a:spAutoFit/>
          </a:bodyPr>
          <a:lstStyle/>
          <a:p>
            <a:r>
              <a:rPr lang="en-US" sz="2400" i="1" baseline="0" dirty="0" smtClean="0">
                <a:solidFill>
                  <a:schemeClr val="accent3"/>
                </a:solidFill>
              </a:rPr>
              <a:t>Alpha </a:t>
            </a:r>
            <a:r>
              <a:rPr lang="en-US" sz="2400" i="1" baseline="0" dirty="0">
                <a:solidFill>
                  <a:schemeClr val="accent3"/>
                </a:solidFill>
              </a:rPr>
              <a:t>Applications</a:t>
            </a:r>
          </a:p>
        </p:txBody>
      </p:sp>
      <p:sp>
        <p:nvSpPr>
          <p:cNvPr id="314380" name="Text Box 12"/>
          <p:cNvSpPr txBox="1">
            <a:spLocks noChangeArrowheads="1"/>
          </p:cNvSpPr>
          <p:nvPr/>
        </p:nvSpPr>
        <p:spPr bwMode="auto">
          <a:xfrm>
            <a:off x="3962400" y="3865563"/>
            <a:ext cx="3323539" cy="461665"/>
          </a:xfrm>
          <a:prstGeom prst="rect">
            <a:avLst/>
          </a:prstGeom>
          <a:noFill/>
          <a:ln w="9525">
            <a:noFill/>
            <a:miter lim="800000"/>
            <a:headEnd/>
            <a:tailEnd/>
          </a:ln>
        </p:spPr>
        <p:txBody>
          <a:bodyPr wrap="none">
            <a:spAutoFit/>
          </a:bodyPr>
          <a:lstStyle/>
          <a:p>
            <a:r>
              <a:rPr lang="en-US" sz="2400" i="1" baseline="0" dirty="0" smtClean="0">
                <a:solidFill>
                  <a:schemeClr val="tx2"/>
                </a:solidFill>
              </a:rPr>
              <a:t>Situational</a:t>
            </a:r>
            <a:r>
              <a:rPr lang="en-US" sz="2400" i="1" dirty="0" smtClean="0">
                <a:solidFill>
                  <a:schemeClr val="tx2"/>
                </a:solidFill>
              </a:rPr>
              <a:t> Applications</a:t>
            </a:r>
            <a:endParaRPr lang="en-US" sz="2400" i="1" baseline="0" dirty="0">
              <a:solidFill>
                <a:schemeClr val="tx2"/>
              </a:solidFill>
            </a:endParaRPr>
          </a:p>
        </p:txBody>
      </p:sp>
      <p:sp>
        <p:nvSpPr>
          <p:cNvPr id="314381" name="Freeform 13"/>
          <p:cNvSpPr>
            <a:spLocks/>
          </p:cNvSpPr>
          <p:nvPr/>
        </p:nvSpPr>
        <p:spPr bwMode="auto">
          <a:xfrm>
            <a:off x="2438400" y="2819400"/>
            <a:ext cx="381000" cy="228600"/>
          </a:xfrm>
          <a:custGeom>
            <a:avLst/>
            <a:gdLst>
              <a:gd name="T0" fmla="*/ 0 w 240"/>
              <a:gd name="T1" fmla="*/ 362902445 h 144"/>
              <a:gd name="T2" fmla="*/ 241935038 w 240"/>
              <a:gd name="T3" fmla="*/ 120967498 h 144"/>
              <a:gd name="T4" fmla="*/ 604837545 w 240"/>
              <a:gd name="T5" fmla="*/ 0 h 144"/>
              <a:gd name="T6" fmla="*/ 0 60000 65536"/>
              <a:gd name="T7" fmla="*/ 0 60000 65536"/>
              <a:gd name="T8" fmla="*/ 0 60000 65536"/>
              <a:gd name="T9" fmla="*/ 0 w 240"/>
              <a:gd name="T10" fmla="*/ 0 h 144"/>
              <a:gd name="T11" fmla="*/ 240 w 240"/>
              <a:gd name="T12" fmla="*/ 144 h 144"/>
            </a:gdLst>
            <a:ahLst/>
            <a:cxnLst>
              <a:cxn ang="T6">
                <a:pos x="T0" y="T1"/>
              </a:cxn>
              <a:cxn ang="T7">
                <a:pos x="T2" y="T3"/>
              </a:cxn>
              <a:cxn ang="T8">
                <a:pos x="T4" y="T5"/>
              </a:cxn>
            </a:cxnLst>
            <a:rect l="T9" t="T10" r="T11" b="T12"/>
            <a:pathLst>
              <a:path w="240" h="144">
                <a:moveTo>
                  <a:pt x="0" y="144"/>
                </a:moveTo>
                <a:cubicBezTo>
                  <a:pt x="28" y="108"/>
                  <a:pt x="56" y="72"/>
                  <a:pt x="96" y="48"/>
                </a:cubicBezTo>
                <a:cubicBezTo>
                  <a:pt x="136" y="24"/>
                  <a:pt x="188" y="12"/>
                  <a:pt x="240" y="0"/>
                </a:cubicBezTo>
              </a:path>
            </a:pathLst>
          </a:custGeom>
          <a:noFill/>
          <a:ln w="19050">
            <a:solidFill>
              <a:schemeClr val="accent1"/>
            </a:solidFill>
            <a:round/>
            <a:headEnd type="triangle" w="med" len="med"/>
            <a:tailEnd/>
          </a:ln>
        </p:spPr>
        <p:txBody>
          <a:bodyPr/>
          <a:lstStyle/>
          <a:p>
            <a:endParaRPr lang="en-US" baseline="0"/>
          </a:p>
        </p:txBody>
      </p:sp>
      <p:sp>
        <p:nvSpPr>
          <p:cNvPr id="314382" name="Freeform 14"/>
          <p:cNvSpPr>
            <a:spLocks/>
          </p:cNvSpPr>
          <p:nvPr/>
        </p:nvSpPr>
        <p:spPr bwMode="auto">
          <a:xfrm rot="-2364040">
            <a:off x="4389438" y="4400550"/>
            <a:ext cx="381000" cy="228600"/>
          </a:xfrm>
          <a:custGeom>
            <a:avLst/>
            <a:gdLst>
              <a:gd name="T0" fmla="*/ 0 w 240"/>
              <a:gd name="T1" fmla="*/ 362902445 h 144"/>
              <a:gd name="T2" fmla="*/ 241935038 w 240"/>
              <a:gd name="T3" fmla="*/ 120967498 h 144"/>
              <a:gd name="T4" fmla="*/ 604837545 w 240"/>
              <a:gd name="T5" fmla="*/ 0 h 144"/>
              <a:gd name="T6" fmla="*/ 0 60000 65536"/>
              <a:gd name="T7" fmla="*/ 0 60000 65536"/>
              <a:gd name="T8" fmla="*/ 0 60000 65536"/>
              <a:gd name="T9" fmla="*/ 0 w 240"/>
              <a:gd name="T10" fmla="*/ 0 h 144"/>
              <a:gd name="T11" fmla="*/ 240 w 240"/>
              <a:gd name="T12" fmla="*/ 144 h 144"/>
            </a:gdLst>
            <a:ahLst/>
            <a:cxnLst>
              <a:cxn ang="T6">
                <a:pos x="T0" y="T1"/>
              </a:cxn>
              <a:cxn ang="T7">
                <a:pos x="T2" y="T3"/>
              </a:cxn>
              <a:cxn ang="T8">
                <a:pos x="T4" y="T5"/>
              </a:cxn>
            </a:cxnLst>
            <a:rect l="T9" t="T10" r="T11" b="T12"/>
            <a:pathLst>
              <a:path w="240" h="144">
                <a:moveTo>
                  <a:pt x="0" y="144"/>
                </a:moveTo>
                <a:cubicBezTo>
                  <a:pt x="28" y="108"/>
                  <a:pt x="56" y="72"/>
                  <a:pt x="96" y="48"/>
                </a:cubicBezTo>
                <a:cubicBezTo>
                  <a:pt x="136" y="24"/>
                  <a:pt x="188" y="12"/>
                  <a:pt x="240" y="0"/>
                </a:cubicBezTo>
              </a:path>
            </a:pathLst>
          </a:custGeom>
          <a:noFill/>
          <a:ln w="19050">
            <a:solidFill>
              <a:schemeClr val="accent1"/>
            </a:solidFill>
            <a:round/>
            <a:headEnd type="triangle" w="med" len="med"/>
            <a:tailEnd/>
          </a:ln>
        </p:spPr>
        <p:txBody>
          <a:bodyPr/>
          <a:lstStyle/>
          <a:p>
            <a:endParaRPr lang="en-US" baseline="0"/>
          </a:p>
        </p:txBody>
      </p:sp>
      <p:sp>
        <p:nvSpPr>
          <p:cNvPr id="25" name="Freeform 24"/>
          <p:cNvSpPr/>
          <p:nvPr/>
        </p:nvSpPr>
        <p:spPr>
          <a:xfrm>
            <a:off x="1844675" y="2487613"/>
            <a:ext cx="5545138" cy="2911475"/>
          </a:xfrm>
          <a:custGeom>
            <a:avLst/>
            <a:gdLst>
              <a:gd name="connsiteX0" fmla="*/ 1373 w 5545438"/>
              <a:gd name="connsiteY0" fmla="*/ 0 h 2910703"/>
              <a:gd name="connsiteX1" fmla="*/ 1373 w 5545438"/>
              <a:gd name="connsiteY1" fmla="*/ 57665 h 2910703"/>
              <a:gd name="connsiteX2" fmla="*/ 9611 w 5545438"/>
              <a:gd name="connsiteY2" fmla="*/ 156519 h 2910703"/>
              <a:gd name="connsiteX3" fmla="*/ 26086 w 5545438"/>
              <a:gd name="connsiteY3" fmla="*/ 593124 h 2910703"/>
              <a:gd name="connsiteX4" fmla="*/ 67275 w 5545438"/>
              <a:gd name="connsiteY4" fmla="*/ 1112108 h 2910703"/>
              <a:gd name="connsiteX5" fmla="*/ 124940 w 5545438"/>
              <a:gd name="connsiteY5" fmla="*/ 1639330 h 2910703"/>
              <a:gd name="connsiteX6" fmla="*/ 215556 w 5545438"/>
              <a:gd name="connsiteY6" fmla="*/ 1902941 h 2910703"/>
              <a:gd name="connsiteX7" fmla="*/ 372075 w 5545438"/>
              <a:gd name="connsiteY7" fmla="*/ 2141838 h 2910703"/>
              <a:gd name="connsiteX8" fmla="*/ 734540 w 5545438"/>
              <a:gd name="connsiteY8" fmla="*/ 2413687 h 2910703"/>
              <a:gd name="connsiteX9" fmla="*/ 1129956 w 5545438"/>
              <a:gd name="connsiteY9" fmla="*/ 2578443 h 2910703"/>
              <a:gd name="connsiteX10" fmla="*/ 1484183 w 5545438"/>
              <a:gd name="connsiteY10" fmla="*/ 2669059 h 2910703"/>
              <a:gd name="connsiteX11" fmla="*/ 2069070 w 5545438"/>
              <a:gd name="connsiteY11" fmla="*/ 2734962 h 2910703"/>
              <a:gd name="connsiteX12" fmla="*/ 2925805 w 5545438"/>
              <a:gd name="connsiteY12" fmla="*/ 2784389 h 2910703"/>
              <a:gd name="connsiteX13" fmla="*/ 3428313 w 5545438"/>
              <a:gd name="connsiteY13" fmla="*/ 2817341 h 2910703"/>
              <a:gd name="connsiteX14" fmla="*/ 4276811 w 5545438"/>
              <a:gd name="connsiteY14" fmla="*/ 2850292 h 2910703"/>
              <a:gd name="connsiteX15" fmla="*/ 4878173 w 5545438"/>
              <a:gd name="connsiteY15" fmla="*/ 2875005 h 2910703"/>
              <a:gd name="connsiteX16" fmla="*/ 5265351 w 5545438"/>
              <a:gd name="connsiteY16" fmla="*/ 2883243 h 2910703"/>
              <a:gd name="connsiteX17" fmla="*/ 5487773 w 5545438"/>
              <a:gd name="connsiteY17" fmla="*/ 2891481 h 2910703"/>
              <a:gd name="connsiteX18" fmla="*/ 5545438 w 5545438"/>
              <a:gd name="connsiteY18" fmla="*/ 2891481 h 29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45438" h="2910703">
                <a:moveTo>
                  <a:pt x="1373" y="0"/>
                </a:moveTo>
                <a:cubicBezTo>
                  <a:pt x="686" y="15789"/>
                  <a:pt x="0" y="31579"/>
                  <a:pt x="1373" y="57665"/>
                </a:cubicBezTo>
                <a:cubicBezTo>
                  <a:pt x="2746" y="83751"/>
                  <a:pt x="5492" y="67276"/>
                  <a:pt x="9611" y="156519"/>
                </a:cubicBezTo>
                <a:cubicBezTo>
                  <a:pt x="13730" y="245762"/>
                  <a:pt x="16475" y="433859"/>
                  <a:pt x="26086" y="593124"/>
                </a:cubicBezTo>
                <a:cubicBezTo>
                  <a:pt x="35697" y="752389"/>
                  <a:pt x="50799" y="937740"/>
                  <a:pt x="67275" y="1112108"/>
                </a:cubicBezTo>
                <a:cubicBezTo>
                  <a:pt x="83751" y="1286476"/>
                  <a:pt x="100227" y="1507525"/>
                  <a:pt x="124940" y="1639330"/>
                </a:cubicBezTo>
                <a:cubicBezTo>
                  <a:pt x="149653" y="1771135"/>
                  <a:pt x="174367" y="1819190"/>
                  <a:pt x="215556" y="1902941"/>
                </a:cubicBezTo>
                <a:cubicBezTo>
                  <a:pt x="256745" y="1986692"/>
                  <a:pt x="285578" y="2056714"/>
                  <a:pt x="372075" y="2141838"/>
                </a:cubicBezTo>
                <a:cubicBezTo>
                  <a:pt x="458572" y="2226962"/>
                  <a:pt x="608227" y="2340920"/>
                  <a:pt x="734540" y="2413687"/>
                </a:cubicBezTo>
                <a:cubicBezTo>
                  <a:pt x="860853" y="2486454"/>
                  <a:pt x="1005016" y="2535881"/>
                  <a:pt x="1129956" y="2578443"/>
                </a:cubicBezTo>
                <a:cubicBezTo>
                  <a:pt x="1254897" y="2621005"/>
                  <a:pt x="1327664" y="2642973"/>
                  <a:pt x="1484183" y="2669059"/>
                </a:cubicBezTo>
                <a:cubicBezTo>
                  <a:pt x="1640702" y="2695145"/>
                  <a:pt x="1828800" y="2715740"/>
                  <a:pt x="2069070" y="2734962"/>
                </a:cubicBezTo>
                <a:cubicBezTo>
                  <a:pt x="2309340" y="2754184"/>
                  <a:pt x="2925805" y="2784389"/>
                  <a:pt x="2925805" y="2784389"/>
                </a:cubicBezTo>
                <a:lnTo>
                  <a:pt x="3428313" y="2817341"/>
                </a:lnTo>
                <a:lnTo>
                  <a:pt x="4276811" y="2850292"/>
                </a:lnTo>
                <a:lnTo>
                  <a:pt x="4878173" y="2875005"/>
                </a:lnTo>
                <a:cubicBezTo>
                  <a:pt x="5042930" y="2880497"/>
                  <a:pt x="5163751" y="2880497"/>
                  <a:pt x="5265351" y="2883243"/>
                </a:cubicBezTo>
                <a:cubicBezTo>
                  <a:pt x="5366951" y="2885989"/>
                  <a:pt x="5441092" y="2890108"/>
                  <a:pt x="5487773" y="2891481"/>
                </a:cubicBezTo>
                <a:cubicBezTo>
                  <a:pt x="5534454" y="2892854"/>
                  <a:pt x="5480908" y="2910703"/>
                  <a:pt x="5545438" y="2891481"/>
                </a:cubicBezTo>
              </a:path>
            </a:pathLst>
          </a:custGeom>
          <a:ln w="50800">
            <a:headEnd type="triangle"/>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baseline="0"/>
          </a:p>
        </p:txBody>
      </p:sp>
      <p:grpSp>
        <p:nvGrpSpPr>
          <p:cNvPr id="2" name="Group 31"/>
          <p:cNvGrpSpPr>
            <a:grpSpLocks/>
          </p:cNvGrpSpPr>
          <p:nvPr/>
        </p:nvGrpSpPr>
        <p:grpSpPr bwMode="auto">
          <a:xfrm>
            <a:off x="1371600" y="2209800"/>
            <a:ext cx="6477000" cy="3657600"/>
            <a:chOff x="1676400" y="2209800"/>
            <a:chExt cx="6477000" cy="3657600"/>
          </a:xfrm>
        </p:grpSpPr>
        <p:cxnSp>
          <p:nvCxnSpPr>
            <p:cNvPr id="27" name="Straight Arrow Connector 26"/>
            <p:cNvCxnSpPr/>
            <p:nvPr/>
          </p:nvCxnSpPr>
          <p:spPr>
            <a:xfrm>
              <a:off x="1676400" y="5484813"/>
              <a:ext cx="6477000" cy="1587"/>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229394" y="4037806"/>
              <a:ext cx="3657600" cy="1588"/>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4374"/>
                                        </p:tgtEl>
                                        <p:attrNameLst>
                                          <p:attrName>style.visibility</p:attrName>
                                        </p:attrNameLst>
                                      </p:cBhvr>
                                      <p:to>
                                        <p:strVal val="visible"/>
                                      </p:to>
                                    </p:set>
                                    <p:animEffect transition="in" filter="fade">
                                      <p:cBhvr>
                                        <p:cTn id="7" dur="500"/>
                                        <p:tgtEl>
                                          <p:spTgt spid="3143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4379"/>
                                        </p:tgtEl>
                                        <p:attrNameLst>
                                          <p:attrName>style.visibility</p:attrName>
                                        </p:attrNameLst>
                                      </p:cBhvr>
                                      <p:to>
                                        <p:strVal val="visible"/>
                                      </p:to>
                                    </p:set>
                                    <p:animEffect transition="in" filter="fade">
                                      <p:cBhvr>
                                        <p:cTn id="11" dur="500"/>
                                        <p:tgtEl>
                                          <p:spTgt spid="314379"/>
                                        </p:tgtEl>
                                      </p:cBhvr>
                                    </p:animEffect>
                                  </p:childTnLst>
                                </p:cTn>
                              </p:par>
                              <p:par>
                                <p:cTn id="12" presetID="10" presetClass="entr" presetSubtype="0" fill="hold" nodeType="withEffect">
                                  <p:stCondLst>
                                    <p:cond delay="0"/>
                                  </p:stCondLst>
                                  <p:childTnLst>
                                    <p:set>
                                      <p:cBhvr>
                                        <p:cTn id="13" dur="1" fill="hold">
                                          <p:stCondLst>
                                            <p:cond delay="0"/>
                                          </p:stCondLst>
                                        </p:cTn>
                                        <p:tgtEl>
                                          <p:spTgt spid="314381"/>
                                        </p:tgtEl>
                                        <p:attrNameLst>
                                          <p:attrName>style.visibility</p:attrName>
                                        </p:attrNameLst>
                                      </p:cBhvr>
                                      <p:to>
                                        <p:strVal val="visible"/>
                                      </p:to>
                                    </p:set>
                                    <p:animEffect transition="in" filter="fade">
                                      <p:cBhvr>
                                        <p:cTn id="14" dur="500"/>
                                        <p:tgtEl>
                                          <p:spTgt spid="31438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14375"/>
                                        </p:tgtEl>
                                        <p:attrNameLst>
                                          <p:attrName>style.visibility</p:attrName>
                                        </p:attrNameLst>
                                      </p:cBhvr>
                                      <p:to>
                                        <p:strVal val="visible"/>
                                      </p:to>
                                    </p:set>
                                    <p:animEffect transition="in" filter="fade">
                                      <p:cBhvr>
                                        <p:cTn id="19" dur="500"/>
                                        <p:tgtEl>
                                          <p:spTgt spid="31437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14380"/>
                                        </p:tgtEl>
                                        <p:attrNameLst>
                                          <p:attrName>style.visibility</p:attrName>
                                        </p:attrNameLst>
                                      </p:cBhvr>
                                      <p:to>
                                        <p:strVal val="visible"/>
                                      </p:to>
                                    </p:set>
                                    <p:animEffect transition="in" filter="fade">
                                      <p:cBhvr>
                                        <p:cTn id="23" dur="500"/>
                                        <p:tgtEl>
                                          <p:spTgt spid="314380"/>
                                        </p:tgtEl>
                                      </p:cBhvr>
                                    </p:animEffect>
                                  </p:childTnLst>
                                </p:cTn>
                              </p:par>
                              <p:par>
                                <p:cTn id="24" presetID="10" presetClass="entr" presetSubtype="0" fill="hold" nodeType="withEffect">
                                  <p:stCondLst>
                                    <p:cond delay="0"/>
                                  </p:stCondLst>
                                  <p:childTnLst>
                                    <p:set>
                                      <p:cBhvr>
                                        <p:cTn id="25" dur="1" fill="hold">
                                          <p:stCondLst>
                                            <p:cond delay="0"/>
                                          </p:stCondLst>
                                        </p:cTn>
                                        <p:tgtEl>
                                          <p:spTgt spid="314382"/>
                                        </p:tgtEl>
                                        <p:attrNameLst>
                                          <p:attrName>style.visibility</p:attrName>
                                        </p:attrNameLst>
                                      </p:cBhvr>
                                      <p:to>
                                        <p:strVal val="visible"/>
                                      </p:to>
                                    </p:set>
                                    <p:animEffect transition="in" filter="fade">
                                      <p:cBhvr>
                                        <p:cTn id="26" dur="500"/>
                                        <p:tgtEl>
                                          <p:spTgt spid="314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4" grpId="0" animBg="1"/>
      <p:bldP spid="314375" grpId="0" animBg="1"/>
      <p:bldP spid="314379" grpId="0"/>
      <p:bldP spid="31438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DEO-Camera.jpg"/>
          <p:cNvPicPr>
            <a:picLocks noGrp="1" noChangeAspect="1"/>
          </p:cNvPicPr>
          <p:nvPr>
            <p:ph idx="1"/>
          </p:nvPr>
        </p:nvPicPr>
        <p:blipFill>
          <a:blip r:embed="rId3"/>
          <a:stretch>
            <a:fillRect/>
          </a:stretch>
        </p:blipFill>
        <p:spPr>
          <a:xfrm>
            <a:off x="0" y="0"/>
            <a:ext cx="9144000" cy="6858001"/>
          </a:xfrm>
        </p:spPr>
      </p:pic>
      <p:sp>
        <p:nvSpPr>
          <p:cNvPr id="5" name="Arc 26"/>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6" name="Arc 27"/>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 name="Arc 28"/>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8" name="Arc 29"/>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9" name="AutoShape 7"/>
          <p:cNvSpPr>
            <a:spLocks noChangeArrowheads="1"/>
          </p:cNvSpPr>
          <p:nvPr/>
        </p:nvSpPr>
        <p:spPr bwMode="auto">
          <a:xfrm>
            <a:off x="-171450" y="309563"/>
            <a:ext cx="4210050" cy="822325"/>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10" name="Rectangle 8"/>
          <p:cNvSpPr txBox="1">
            <a:spLocks noRot="1" noChangeArrowheads="1"/>
          </p:cNvSpPr>
          <p:nvPr/>
        </p:nvSpPr>
        <p:spPr bwMode="auto">
          <a:xfrm>
            <a:off x="63500"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4600" b="1" i="0" u="none" strike="noStrike" kern="0" cap="none" spc="0" normalizeH="0" baseline="0" noProof="0" dirty="0" smtClean="0">
                <a:ln>
                  <a:noFill/>
                </a:ln>
                <a:solidFill>
                  <a:schemeClr val="tx2"/>
                </a:solidFill>
                <a:effectLst/>
                <a:uLnTx/>
                <a:uFillTx/>
                <a:latin typeface="+mj-lt"/>
                <a:ea typeface="굴림" charset="-127"/>
                <a:cs typeface="+mj-cs"/>
              </a:rPr>
              <a:t>IDEO Camera</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history_of_id-teague-707.png"/>
          <p:cNvPicPr>
            <a:picLocks noGrp="1" noChangeAspect="1"/>
          </p:cNvPicPr>
          <p:nvPr>
            <p:ph idx="1"/>
          </p:nvPr>
        </p:nvPicPr>
        <p:blipFill>
          <a:blip r:embed="rId3"/>
          <a:stretch>
            <a:fillRect/>
          </a:stretch>
        </p:blipFill>
        <p:spPr>
          <a:xfrm>
            <a:off x="0" y="-228600"/>
            <a:ext cx="9144000" cy="7679530"/>
          </a:xfrm>
        </p:spPr>
      </p:pic>
      <p:sp>
        <p:nvSpPr>
          <p:cNvPr id="4" name="Arc 26"/>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5" name="Arc 27"/>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 name="Arc 28"/>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8" name="Arc 29"/>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9" name="AutoShape 7"/>
          <p:cNvSpPr>
            <a:spLocks noChangeArrowheads="1"/>
          </p:cNvSpPr>
          <p:nvPr/>
        </p:nvSpPr>
        <p:spPr bwMode="auto">
          <a:xfrm>
            <a:off x="-171450" y="309563"/>
            <a:ext cx="4210050" cy="822325"/>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10" name="Rectangle 8"/>
          <p:cNvSpPr txBox="1">
            <a:spLocks noRot="1" noChangeArrowheads="1"/>
          </p:cNvSpPr>
          <p:nvPr/>
        </p:nvSpPr>
        <p:spPr bwMode="auto">
          <a:xfrm>
            <a:off x="63500"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4600" b="1" i="0" u="none" strike="noStrike" kern="0" cap="none" spc="0" normalizeH="0" baseline="0" noProof="0" smtClean="0">
                <a:ln>
                  <a:noFill/>
                </a:ln>
                <a:solidFill>
                  <a:schemeClr val="tx2"/>
                </a:solidFill>
                <a:effectLst/>
                <a:uLnTx/>
                <a:uFillTx/>
                <a:latin typeface="+mj-lt"/>
                <a:ea typeface="굴림" charset="-127"/>
                <a:cs typeface="+mj-cs"/>
              </a:rPr>
              <a:t>W.D. Teague</a:t>
            </a:r>
            <a:endParaRPr kumimoji="0" lang="en-US" altLang="ko-KR" sz="4600" b="1" i="0" u="none" strike="noStrike" kern="0" cap="none" spc="0" normalizeH="0" baseline="0" noProof="0" dirty="0" smtClean="0">
              <a:ln>
                <a:noFill/>
              </a:ln>
              <a:solidFill>
                <a:schemeClr val="tx2"/>
              </a:solidFill>
              <a:effectLst/>
              <a:uLnTx/>
              <a:uFillTx/>
              <a:latin typeface="+mj-lt"/>
              <a:ea typeface="굴림" charset="-127"/>
              <a:cs typeface="+mj-cs"/>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4" descr="Dreyfuss-HowWeWork.jpg"/>
          <p:cNvPicPr>
            <a:picLocks noChangeAspect="1"/>
          </p:cNvPicPr>
          <p:nvPr/>
        </p:nvPicPr>
        <p:blipFill>
          <a:blip r:embed="rId3"/>
          <a:srcRect/>
          <a:stretch>
            <a:fillRect/>
          </a:stretch>
        </p:blipFill>
        <p:spPr bwMode="auto">
          <a:xfrm>
            <a:off x="0" y="776288"/>
            <a:ext cx="9144000" cy="5305425"/>
          </a:xfrm>
          <a:prstGeom prst="rect">
            <a:avLst/>
          </a:prstGeom>
          <a:noFill/>
          <a:ln w="9525">
            <a:noFill/>
            <a:miter lim="800000"/>
            <a:headEnd/>
            <a:tailEnd/>
          </a:ln>
        </p:spPr>
      </p:pic>
      <p:sp>
        <p:nvSpPr>
          <p:cNvPr id="11267" name="Rectangle 10"/>
          <p:cNvSpPr>
            <a:spLocks noGrp="1" noRot="1" noChangeArrowheads="1"/>
          </p:cNvSpPr>
          <p:nvPr>
            <p:ph type="title"/>
          </p:nvPr>
        </p:nvSpPr>
        <p:spPr>
          <a:xfrm>
            <a:off x="61913" y="261938"/>
            <a:ext cx="4738687" cy="1109662"/>
          </a:xfrm>
          <a:solidFill>
            <a:schemeClr val="tx1"/>
          </a:solidFill>
        </p:spPr>
        <p:txBody>
          <a:bodyPr/>
          <a:lstStyle/>
          <a:p>
            <a:pPr eaLnBrk="1" hangingPunct="1"/>
            <a:r>
              <a:rPr lang="en-US" altLang="ko-KR" smtClean="0">
                <a:solidFill>
                  <a:srgbClr val="394859"/>
                </a:solidFill>
                <a:ea typeface="굴림" pitchFamily="34" charset="-127"/>
              </a:rPr>
              <a:t>Henry Dreyfuss</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2324482" name="Rectangle 2"/>
          <p:cNvSpPr>
            <a:spLocks noGrp="1" noRot="1" noChangeArrowheads="1"/>
          </p:cNvSpPr>
          <p:nvPr>
            <p:ph type="title"/>
          </p:nvPr>
        </p:nvSpPr>
        <p:spPr>
          <a:xfrm>
            <a:off x="457200" y="273050"/>
            <a:ext cx="8385175" cy="1022350"/>
          </a:xfrm>
        </p:spPr>
        <p:txBody>
          <a:bodyPr/>
          <a:lstStyle/>
          <a:p>
            <a:r>
              <a:rPr lang="en-US" sz="4200"/>
              <a:t>Pragmatic v. Epistemic Activity</a:t>
            </a:r>
          </a:p>
        </p:txBody>
      </p:sp>
      <p:sp>
        <p:nvSpPr>
          <p:cNvPr id="2324484" name="Oval 4"/>
          <p:cNvSpPr>
            <a:spLocks noChangeArrowheads="1"/>
          </p:cNvSpPr>
          <p:nvPr/>
        </p:nvSpPr>
        <p:spPr bwMode="auto">
          <a:xfrm>
            <a:off x="1600200" y="1676400"/>
            <a:ext cx="685800" cy="685800"/>
          </a:xfrm>
          <a:prstGeom prst="ellipse">
            <a:avLst/>
          </a:prstGeom>
          <a:solidFill>
            <a:schemeClr val="bg2"/>
          </a:solidFill>
          <a:ln w="9525">
            <a:solidFill>
              <a:schemeClr val="tx1"/>
            </a:solidFill>
            <a:round/>
            <a:headEnd/>
            <a:tailEnd/>
          </a:ln>
          <a:effectLst/>
        </p:spPr>
        <p:txBody>
          <a:bodyPr wrap="none" anchor="ctr"/>
          <a:lstStyle/>
          <a:p>
            <a:pPr algn="ctr"/>
            <a:r>
              <a:rPr lang="en-US" sz="1600">
                <a:solidFill>
                  <a:srgbClr val="000000"/>
                </a:solidFill>
              </a:rPr>
              <a:t>START</a:t>
            </a:r>
          </a:p>
        </p:txBody>
      </p:sp>
      <p:sp>
        <p:nvSpPr>
          <p:cNvPr id="2324486" name="Oval 6"/>
          <p:cNvSpPr>
            <a:spLocks noChangeArrowheads="1"/>
          </p:cNvSpPr>
          <p:nvPr/>
        </p:nvSpPr>
        <p:spPr bwMode="auto">
          <a:xfrm>
            <a:off x="6705600" y="1676400"/>
            <a:ext cx="685800" cy="685800"/>
          </a:xfrm>
          <a:prstGeom prst="ellipse">
            <a:avLst/>
          </a:prstGeom>
          <a:solidFill>
            <a:schemeClr val="bg2"/>
          </a:solidFill>
          <a:ln w="9525">
            <a:solidFill>
              <a:schemeClr val="tx1"/>
            </a:solidFill>
            <a:round/>
            <a:headEnd/>
            <a:tailEnd/>
          </a:ln>
          <a:effectLst/>
        </p:spPr>
        <p:txBody>
          <a:bodyPr wrap="none" anchor="ctr"/>
          <a:lstStyle/>
          <a:p>
            <a:pPr algn="ctr"/>
            <a:r>
              <a:rPr lang="en-US">
                <a:solidFill>
                  <a:srgbClr val="000000"/>
                </a:solidFill>
              </a:rPr>
              <a:t>GOAL</a:t>
            </a:r>
          </a:p>
        </p:txBody>
      </p:sp>
      <p:sp>
        <p:nvSpPr>
          <p:cNvPr id="2324487" name="Line 7"/>
          <p:cNvSpPr>
            <a:spLocks noChangeShapeType="1"/>
          </p:cNvSpPr>
          <p:nvPr/>
        </p:nvSpPr>
        <p:spPr bwMode="auto">
          <a:xfrm>
            <a:off x="2286000" y="2057400"/>
            <a:ext cx="4343400" cy="0"/>
          </a:xfrm>
          <a:prstGeom prst="line">
            <a:avLst/>
          </a:prstGeom>
          <a:noFill/>
          <a:ln w="38100">
            <a:solidFill>
              <a:schemeClr val="accent2"/>
            </a:solidFill>
            <a:prstDash val="sysDot"/>
            <a:round/>
            <a:headEnd/>
            <a:tailEnd type="triangle" w="med" len="med"/>
          </a:ln>
          <a:effectLst/>
        </p:spPr>
        <p:txBody>
          <a:bodyPr/>
          <a:lstStyle/>
          <a:p>
            <a:endParaRPr lang="en-US"/>
          </a:p>
        </p:txBody>
      </p:sp>
      <p:sp>
        <p:nvSpPr>
          <p:cNvPr id="2324488" name="Line 8"/>
          <p:cNvSpPr>
            <a:spLocks noChangeShapeType="1"/>
          </p:cNvSpPr>
          <p:nvPr/>
        </p:nvSpPr>
        <p:spPr bwMode="auto">
          <a:xfrm>
            <a:off x="2286000" y="2057400"/>
            <a:ext cx="2286000" cy="0"/>
          </a:xfrm>
          <a:prstGeom prst="line">
            <a:avLst/>
          </a:prstGeom>
          <a:noFill/>
          <a:ln w="76200">
            <a:solidFill>
              <a:schemeClr val="tx1"/>
            </a:solidFill>
            <a:round/>
            <a:headEnd/>
            <a:tailEnd type="triangle" w="med" len="med"/>
          </a:ln>
          <a:effectLst/>
        </p:spPr>
        <p:txBody>
          <a:bodyPr/>
          <a:lstStyle/>
          <a:p>
            <a:endParaRPr lang="en-US"/>
          </a:p>
        </p:txBody>
      </p:sp>
      <p:sp>
        <p:nvSpPr>
          <p:cNvPr id="2324489" name="Oval 9"/>
          <p:cNvSpPr>
            <a:spLocks noChangeArrowheads="1"/>
          </p:cNvSpPr>
          <p:nvPr/>
        </p:nvSpPr>
        <p:spPr bwMode="auto">
          <a:xfrm>
            <a:off x="4800600" y="4876800"/>
            <a:ext cx="685800" cy="685800"/>
          </a:xfrm>
          <a:prstGeom prst="ellipse">
            <a:avLst/>
          </a:prstGeom>
          <a:solidFill>
            <a:schemeClr val="bg2"/>
          </a:solidFill>
          <a:ln w="9525">
            <a:solidFill>
              <a:schemeClr val="tx1"/>
            </a:solidFill>
            <a:round/>
            <a:headEnd/>
            <a:tailEnd/>
          </a:ln>
          <a:effectLst/>
        </p:spPr>
        <p:txBody>
          <a:bodyPr wrap="none" anchor="ctr"/>
          <a:lstStyle/>
          <a:p>
            <a:pPr algn="ctr"/>
            <a:r>
              <a:rPr lang="en-US" sz="1600">
                <a:solidFill>
                  <a:srgbClr val="000000"/>
                </a:solidFill>
              </a:rPr>
              <a:t>START</a:t>
            </a:r>
          </a:p>
        </p:txBody>
      </p:sp>
      <p:sp>
        <p:nvSpPr>
          <p:cNvPr id="2324491" name="Oval 11"/>
          <p:cNvSpPr>
            <a:spLocks noChangeArrowheads="1"/>
          </p:cNvSpPr>
          <p:nvPr/>
        </p:nvSpPr>
        <p:spPr bwMode="auto">
          <a:xfrm>
            <a:off x="6477000" y="3733800"/>
            <a:ext cx="685800" cy="685800"/>
          </a:xfrm>
          <a:prstGeom prst="ellipse">
            <a:avLst/>
          </a:prstGeom>
          <a:solidFill>
            <a:srgbClr val="FFCC66"/>
          </a:solidFill>
          <a:ln w="9525">
            <a:solidFill>
              <a:schemeClr val="tx1"/>
            </a:solidFill>
            <a:prstDash val="sysDot"/>
            <a:round/>
            <a:headEnd/>
            <a:tailEnd/>
          </a:ln>
          <a:effectLst/>
        </p:spPr>
        <p:txBody>
          <a:bodyPr wrap="none" anchor="ctr"/>
          <a:lstStyle/>
          <a:p>
            <a:pPr algn="ctr"/>
            <a:r>
              <a:rPr lang="en-US">
                <a:solidFill>
                  <a:srgbClr val="000000"/>
                </a:solidFill>
              </a:rPr>
              <a:t>???</a:t>
            </a:r>
          </a:p>
        </p:txBody>
      </p:sp>
      <p:sp>
        <p:nvSpPr>
          <p:cNvPr id="2324494" name="Freeform 14"/>
          <p:cNvSpPr>
            <a:spLocks/>
          </p:cNvSpPr>
          <p:nvPr/>
        </p:nvSpPr>
        <p:spPr bwMode="auto">
          <a:xfrm>
            <a:off x="4273550" y="3886200"/>
            <a:ext cx="679450" cy="990600"/>
          </a:xfrm>
          <a:custGeom>
            <a:avLst/>
            <a:gdLst/>
            <a:ahLst/>
            <a:cxnLst>
              <a:cxn ang="0">
                <a:pos x="592" y="864"/>
              </a:cxn>
              <a:cxn ang="0">
                <a:pos x="496" y="624"/>
              </a:cxn>
              <a:cxn ang="0">
                <a:pos x="64" y="288"/>
              </a:cxn>
              <a:cxn ang="0">
                <a:pos x="112" y="0"/>
              </a:cxn>
            </a:cxnLst>
            <a:rect l="0" t="0" r="r" b="b"/>
            <a:pathLst>
              <a:path w="592" h="864">
                <a:moveTo>
                  <a:pt x="592" y="864"/>
                </a:moveTo>
                <a:cubicBezTo>
                  <a:pt x="588" y="792"/>
                  <a:pt x="584" y="720"/>
                  <a:pt x="496" y="624"/>
                </a:cubicBezTo>
                <a:cubicBezTo>
                  <a:pt x="408" y="528"/>
                  <a:pt x="128" y="392"/>
                  <a:pt x="64" y="288"/>
                </a:cubicBezTo>
                <a:cubicBezTo>
                  <a:pt x="0" y="184"/>
                  <a:pt x="104" y="40"/>
                  <a:pt x="112" y="0"/>
                </a:cubicBezTo>
              </a:path>
            </a:pathLst>
          </a:custGeom>
          <a:noFill/>
          <a:ln w="76200" cap="flat" cmpd="sng">
            <a:solidFill>
              <a:schemeClr val="tx1"/>
            </a:solidFill>
            <a:prstDash val="sysDot"/>
            <a:round/>
            <a:headEnd type="none" w="med" len="med"/>
            <a:tailEnd type="triangle" w="med" len="med"/>
          </a:ln>
          <a:effectLst/>
        </p:spPr>
        <p:txBody>
          <a:bodyPr/>
          <a:lstStyle/>
          <a:p>
            <a:endParaRPr lang="en-US"/>
          </a:p>
        </p:txBody>
      </p:sp>
      <p:sp>
        <p:nvSpPr>
          <p:cNvPr id="2324495" name="Oval 15"/>
          <p:cNvSpPr>
            <a:spLocks noChangeArrowheads="1"/>
          </p:cNvSpPr>
          <p:nvPr/>
        </p:nvSpPr>
        <p:spPr bwMode="auto">
          <a:xfrm>
            <a:off x="4267200" y="3200400"/>
            <a:ext cx="685800" cy="685800"/>
          </a:xfrm>
          <a:prstGeom prst="ellipse">
            <a:avLst/>
          </a:prstGeom>
          <a:solidFill>
            <a:schemeClr val="tx2"/>
          </a:solidFill>
          <a:ln w="9525">
            <a:solidFill>
              <a:schemeClr val="tx1"/>
            </a:solidFill>
            <a:round/>
            <a:headEnd/>
            <a:tailEnd/>
          </a:ln>
          <a:effectLst/>
        </p:spPr>
        <p:txBody>
          <a:bodyPr wrap="none" anchor="ctr"/>
          <a:lstStyle/>
          <a:p>
            <a:pPr algn="ctr"/>
            <a:r>
              <a:rPr lang="en-US">
                <a:solidFill>
                  <a:srgbClr val="000000"/>
                </a:solidFill>
              </a:rPr>
              <a:t>B</a:t>
            </a:r>
          </a:p>
        </p:txBody>
      </p:sp>
      <p:sp>
        <p:nvSpPr>
          <p:cNvPr id="2324496" name="Freeform 16"/>
          <p:cNvSpPr>
            <a:spLocks/>
          </p:cNvSpPr>
          <p:nvPr/>
        </p:nvSpPr>
        <p:spPr bwMode="auto">
          <a:xfrm>
            <a:off x="5562600" y="4419600"/>
            <a:ext cx="990600" cy="889000"/>
          </a:xfrm>
          <a:custGeom>
            <a:avLst/>
            <a:gdLst/>
            <a:ahLst/>
            <a:cxnLst>
              <a:cxn ang="0">
                <a:pos x="0" y="480"/>
              </a:cxn>
              <a:cxn ang="0">
                <a:pos x="240" y="480"/>
              </a:cxn>
              <a:cxn ang="0">
                <a:pos x="624" y="0"/>
              </a:cxn>
            </a:cxnLst>
            <a:rect l="0" t="0" r="r" b="b"/>
            <a:pathLst>
              <a:path w="624" h="560">
                <a:moveTo>
                  <a:pt x="0" y="480"/>
                </a:moveTo>
                <a:cubicBezTo>
                  <a:pt x="68" y="520"/>
                  <a:pt x="136" y="560"/>
                  <a:pt x="240" y="480"/>
                </a:cubicBezTo>
                <a:cubicBezTo>
                  <a:pt x="344" y="400"/>
                  <a:pt x="568" y="64"/>
                  <a:pt x="624" y="0"/>
                </a:cubicBezTo>
              </a:path>
            </a:pathLst>
          </a:custGeom>
          <a:noFill/>
          <a:ln w="76200" cap="flat" cmpd="sng">
            <a:solidFill>
              <a:schemeClr val="tx1"/>
            </a:solidFill>
            <a:prstDash val="sysDot"/>
            <a:round/>
            <a:headEnd type="none" w="med" len="med"/>
            <a:tailEnd type="triangle" w="med" len="med"/>
          </a:ln>
          <a:effectLst/>
        </p:spPr>
        <p:txBody>
          <a:bodyPr/>
          <a:lstStyle/>
          <a:p>
            <a:endParaRPr lang="en-US"/>
          </a:p>
        </p:txBody>
      </p:sp>
      <p:sp>
        <p:nvSpPr>
          <p:cNvPr id="2324497" name="Text Box 17"/>
          <p:cNvSpPr txBox="1">
            <a:spLocks noChangeArrowheads="1"/>
          </p:cNvSpPr>
          <p:nvPr/>
        </p:nvSpPr>
        <p:spPr bwMode="auto">
          <a:xfrm>
            <a:off x="4733925" y="4044950"/>
            <a:ext cx="366713" cy="519113"/>
          </a:xfrm>
          <a:prstGeom prst="rect">
            <a:avLst/>
          </a:prstGeom>
          <a:noFill/>
          <a:ln w="9525">
            <a:noFill/>
            <a:miter lim="800000"/>
            <a:headEnd/>
            <a:tailEnd/>
          </a:ln>
          <a:effectLst/>
        </p:spPr>
        <p:txBody>
          <a:bodyPr wrap="none">
            <a:spAutoFit/>
          </a:bodyPr>
          <a:lstStyle/>
          <a:p>
            <a:r>
              <a:rPr lang="en-US" sz="2800"/>
              <a:t>?</a:t>
            </a:r>
          </a:p>
        </p:txBody>
      </p:sp>
      <p:sp>
        <p:nvSpPr>
          <p:cNvPr id="2324499" name="Freeform 19"/>
          <p:cNvSpPr>
            <a:spLocks/>
          </p:cNvSpPr>
          <p:nvPr/>
        </p:nvSpPr>
        <p:spPr bwMode="auto">
          <a:xfrm>
            <a:off x="3429000" y="4972050"/>
            <a:ext cx="1447800" cy="768350"/>
          </a:xfrm>
          <a:custGeom>
            <a:avLst/>
            <a:gdLst/>
            <a:ahLst/>
            <a:cxnLst>
              <a:cxn ang="0">
                <a:pos x="1056" y="448"/>
              </a:cxn>
              <a:cxn ang="0">
                <a:pos x="720" y="496"/>
              </a:cxn>
              <a:cxn ang="0">
                <a:pos x="480" y="64"/>
              </a:cxn>
              <a:cxn ang="0">
                <a:pos x="0" y="112"/>
              </a:cxn>
            </a:cxnLst>
            <a:rect l="0" t="0" r="r" b="b"/>
            <a:pathLst>
              <a:path w="1056" h="560">
                <a:moveTo>
                  <a:pt x="1056" y="448"/>
                </a:moveTo>
                <a:cubicBezTo>
                  <a:pt x="936" y="504"/>
                  <a:pt x="816" y="560"/>
                  <a:pt x="720" y="496"/>
                </a:cubicBezTo>
                <a:cubicBezTo>
                  <a:pt x="624" y="432"/>
                  <a:pt x="600" y="128"/>
                  <a:pt x="480" y="64"/>
                </a:cubicBezTo>
                <a:cubicBezTo>
                  <a:pt x="360" y="0"/>
                  <a:pt x="16" y="104"/>
                  <a:pt x="0" y="112"/>
                </a:cubicBezTo>
              </a:path>
            </a:pathLst>
          </a:custGeom>
          <a:noFill/>
          <a:ln w="76200" cap="flat" cmpd="sng">
            <a:solidFill>
              <a:schemeClr val="tx1"/>
            </a:solidFill>
            <a:prstDash val="sysDot"/>
            <a:round/>
            <a:headEnd type="none" w="med" len="med"/>
            <a:tailEnd type="triangle" w="med" len="med"/>
          </a:ln>
          <a:effectLst/>
        </p:spPr>
        <p:txBody>
          <a:bodyPr/>
          <a:lstStyle/>
          <a:p>
            <a:endParaRPr lang="en-US"/>
          </a:p>
        </p:txBody>
      </p:sp>
      <p:sp>
        <p:nvSpPr>
          <p:cNvPr id="2324500" name="Oval 20"/>
          <p:cNvSpPr>
            <a:spLocks noChangeArrowheads="1"/>
          </p:cNvSpPr>
          <p:nvPr/>
        </p:nvSpPr>
        <p:spPr bwMode="auto">
          <a:xfrm>
            <a:off x="2667000" y="4800600"/>
            <a:ext cx="685800" cy="685800"/>
          </a:xfrm>
          <a:prstGeom prst="ellipse">
            <a:avLst/>
          </a:prstGeom>
          <a:solidFill>
            <a:schemeClr val="accent2"/>
          </a:solidFill>
          <a:ln w="9525">
            <a:solidFill>
              <a:schemeClr val="tx1"/>
            </a:solidFill>
            <a:round/>
            <a:headEnd/>
            <a:tailEnd/>
          </a:ln>
          <a:effectLst/>
        </p:spPr>
        <p:txBody>
          <a:bodyPr wrap="none" anchor="ctr"/>
          <a:lstStyle/>
          <a:p>
            <a:pPr algn="ctr"/>
            <a:r>
              <a:rPr lang="en-US">
                <a:solidFill>
                  <a:srgbClr val="000000"/>
                </a:solidFill>
              </a:rPr>
              <a:t>A</a:t>
            </a:r>
          </a:p>
        </p:txBody>
      </p:sp>
      <p:sp>
        <p:nvSpPr>
          <p:cNvPr id="2324501" name="Text Box 21"/>
          <p:cNvSpPr txBox="1">
            <a:spLocks noChangeArrowheads="1"/>
          </p:cNvSpPr>
          <p:nvPr/>
        </p:nvSpPr>
        <p:spPr bwMode="auto">
          <a:xfrm>
            <a:off x="5791200" y="4572000"/>
            <a:ext cx="366713" cy="519113"/>
          </a:xfrm>
          <a:prstGeom prst="rect">
            <a:avLst/>
          </a:prstGeom>
          <a:noFill/>
          <a:ln w="9525">
            <a:noFill/>
            <a:miter lim="800000"/>
            <a:headEnd/>
            <a:tailEnd/>
          </a:ln>
          <a:effectLst/>
        </p:spPr>
        <p:txBody>
          <a:bodyPr wrap="none">
            <a:spAutoFit/>
          </a:bodyPr>
          <a:lstStyle/>
          <a:p>
            <a:r>
              <a:rPr lang="en-US" sz="2800"/>
              <a:t>?</a:t>
            </a:r>
          </a:p>
        </p:txBody>
      </p:sp>
      <p:sp>
        <p:nvSpPr>
          <p:cNvPr id="2324502" name="Text Box 22"/>
          <p:cNvSpPr txBox="1">
            <a:spLocks noChangeArrowheads="1"/>
          </p:cNvSpPr>
          <p:nvPr/>
        </p:nvSpPr>
        <p:spPr bwMode="auto">
          <a:xfrm>
            <a:off x="3824288" y="4510088"/>
            <a:ext cx="366712" cy="519112"/>
          </a:xfrm>
          <a:prstGeom prst="rect">
            <a:avLst/>
          </a:prstGeom>
          <a:noFill/>
          <a:ln w="9525">
            <a:noFill/>
            <a:miter lim="800000"/>
            <a:headEnd/>
            <a:tailEnd/>
          </a:ln>
          <a:effectLst/>
        </p:spPr>
        <p:txBody>
          <a:bodyPr wrap="none">
            <a:spAutoFit/>
          </a:bodyPr>
          <a:lstStyle/>
          <a:p>
            <a:r>
              <a:rPr lang="en-US" sz="2800"/>
              <a:t>?</a:t>
            </a:r>
          </a:p>
        </p:txBody>
      </p:sp>
      <p:sp>
        <p:nvSpPr>
          <p:cNvPr id="2324504" name="Text Box 24"/>
          <p:cNvSpPr txBox="1">
            <a:spLocks noChangeArrowheads="1"/>
          </p:cNvSpPr>
          <p:nvPr/>
        </p:nvSpPr>
        <p:spPr bwMode="auto">
          <a:xfrm>
            <a:off x="593725" y="5867400"/>
            <a:ext cx="3817938" cy="641350"/>
          </a:xfrm>
          <a:prstGeom prst="rect">
            <a:avLst/>
          </a:prstGeom>
          <a:noFill/>
          <a:ln w="9525">
            <a:noFill/>
            <a:miter lim="800000"/>
            <a:headEnd/>
            <a:tailEnd/>
          </a:ln>
          <a:effectLst/>
        </p:spPr>
        <p:txBody>
          <a:bodyPr wrap="none">
            <a:spAutoFit/>
          </a:bodyPr>
          <a:lstStyle/>
          <a:p>
            <a:r>
              <a:rPr lang="en-US" b="0"/>
              <a:t>[Kirsh, Maglio 1994]</a:t>
            </a:r>
          </a:p>
          <a:p>
            <a:r>
              <a:rPr lang="en-US" b="0"/>
              <a:t>[Klemmer, Hartmann, Takayama 2006]</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descr="SciencesTwoFaces.png"/>
          <p:cNvPicPr>
            <a:picLocks noChangeAspect="1"/>
          </p:cNvPicPr>
          <p:nvPr/>
        </p:nvPicPr>
        <p:blipFill>
          <a:blip r:embed="rId3"/>
          <a:srcRect t="6364" b="9180"/>
          <a:stretch>
            <a:fillRect/>
          </a:stretch>
        </p:blipFill>
        <p:spPr>
          <a:xfrm>
            <a:off x="0" y="1066800"/>
            <a:ext cx="9144000" cy="4572000"/>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4294967295"/>
          </p:nvPr>
        </p:nvSpPr>
        <p:spPr>
          <a:xfrm>
            <a:off x="8077200" y="6513513"/>
            <a:ext cx="762000" cy="274637"/>
          </a:xfrm>
          <a:prstGeom prst="rect">
            <a:avLst/>
          </a:prstGeom>
          <a:noFill/>
        </p:spPr>
        <p:txBody>
          <a:bodyPr/>
          <a:lstStyle/>
          <a:p>
            <a:fld id="{E5934D30-58D5-4C74-A253-CF82620C5E5F}" type="slidenum">
              <a:rPr lang="ko-KR" altLang="en-US" smtClean="0"/>
              <a:pPr/>
              <a:t>16</a:t>
            </a:fld>
            <a:endParaRPr lang="en-US" altLang="ko-KR" smtClean="0"/>
          </a:p>
        </p:txBody>
      </p:sp>
      <p:pic>
        <p:nvPicPr>
          <p:cNvPr id="22531" name="Picture 2" descr="prototyping"/>
          <p:cNvPicPr>
            <a:picLocks noChangeAspect="1" noChangeArrowheads="1"/>
          </p:cNvPicPr>
          <p:nvPr/>
        </p:nvPicPr>
        <p:blipFill>
          <a:blip r:embed="rId3"/>
          <a:srcRect/>
          <a:stretch>
            <a:fillRect/>
          </a:stretch>
        </p:blipFill>
        <p:spPr bwMode="auto">
          <a:xfrm>
            <a:off x="-304800" y="-228600"/>
            <a:ext cx="9753600" cy="7315200"/>
          </a:xfrm>
          <a:prstGeom prst="rect">
            <a:avLst/>
          </a:prstGeom>
          <a:noFill/>
          <a:ln w="9525">
            <a:noFill/>
            <a:miter lim="800000"/>
            <a:headEnd/>
            <a:tailEnd/>
          </a:ln>
        </p:spPr>
      </p:pic>
      <p:sp>
        <p:nvSpPr>
          <p:cNvPr id="22532"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3"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4"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5"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6" name="AutoShape 7"/>
          <p:cNvSpPr>
            <a:spLocks noChangeArrowheads="1"/>
          </p:cNvSpPr>
          <p:nvPr/>
        </p:nvSpPr>
        <p:spPr bwMode="auto">
          <a:xfrm>
            <a:off x="-533400" y="309563"/>
            <a:ext cx="8329613" cy="822325"/>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22537" name="Rectangle 8"/>
          <p:cNvSpPr>
            <a:spLocks noGrp="1" noRot="1" noChangeArrowheads="1"/>
          </p:cNvSpPr>
          <p:nvPr>
            <p:ph type="title"/>
          </p:nvPr>
        </p:nvSpPr>
        <p:spPr>
          <a:xfrm>
            <a:off x="61913" y="261938"/>
            <a:ext cx="8385175" cy="1022350"/>
          </a:xfrm>
        </p:spPr>
        <p:txBody>
          <a:bodyPr/>
          <a:lstStyle/>
          <a:p>
            <a:pPr eaLnBrk="1" hangingPunct="1"/>
            <a:r>
              <a:rPr lang="en-US" altLang="ko-KR" smtClean="0">
                <a:ea typeface="굴림" pitchFamily="34" charset="-127"/>
              </a:rPr>
              <a:t>Thinking Through Prototyping</a:t>
            </a:r>
          </a:p>
        </p:txBody>
      </p:sp>
      <p:sp>
        <p:nvSpPr>
          <p:cNvPr id="10" name="AutoShape 12"/>
          <p:cNvSpPr>
            <a:spLocks noChangeArrowheads="1"/>
          </p:cNvSpPr>
          <p:nvPr/>
        </p:nvSpPr>
        <p:spPr bwMode="auto">
          <a:xfrm>
            <a:off x="2252663" y="2039938"/>
            <a:ext cx="4638675" cy="4056062"/>
          </a:xfrm>
          <a:prstGeom prst="roundRect">
            <a:avLst>
              <a:gd name="adj" fmla="val 16667"/>
            </a:avLst>
          </a:prstGeom>
          <a:solidFill>
            <a:schemeClr val="bg1">
              <a:alpha val="30000"/>
            </a:schemeClr>
          </a:solidFill>
          <a:ln w="9525">
            <a:noFill/>
            <a:round/>
            <a:headEnd/>
            <a:tailEnd/>
          </a:ln>
          <a:effectLst/>
        </p:spPr>
        <p:txBody>
          <a:bodyPr wrap="none" lIns="0" tIns="0" rIns="0" bIns="0" anchor="ctr"/>
          <a:lstStyle/>
          <a:p>
            <a:pPr algn="ctr">
              <a:lnSpc>
                <a:spcPts val="7000"/>
              </a:lnSpc>
              <a:defRPr/>
            </a:pPr>
            <a:r>
              <a:rPr lang="en-US" sz="6500" dirty="0">
                <a:effectLst>
                  <a:outerShdw blurRad="38100" dist="38100" dir="2700000" algn="tl">
                    <a:srgbClr val="000000"/>
                  </a:outerShdw>
                </a:effectLst>
              </a:rPr>
              <a:t>Colleagues</a:t>
            </a:r>
          </a:p>
          <a:p>
            <a:pPr algn="ctr">
              <a:lnSpc>
                <a:spcPts val="7000"/>
              </a:lnSpc>
              <a:defRPr/>
            </a:pPr>
            <a:r>
              <a:rPr lang="en-US" sz="6500" dirty="0">
                <a:effectLst>
                  <a:outerShdw blurRad="38100" dist="38100" dir="2700000" algn="tl">
                    <a:srgbClr val="000000"/>
                  </a:outerShdw>
                </a:effectLst>
              </a:rPr>
              <a:t>Clients</a:t>
            </a:r>
          </a:p>
          <a:p>
            <a:pPr algn="ctr">
              <a:lnSpc>
                <a:spcPts val="7000"/>
              </a:lnSpc>
              <a:defRPr/>
            </a:pPr>
            <a:r>
              <a:rPr lang="en-US" sz="6500" dirty="0">
                <a:effectLst>
                  <a:outerShdw blurRad="38100" dist="38100" dir="2700000" algn="tl">
                    <a:srgbClr val="000000"/>
                  </a:outerShdw>
                </a:effectLst>
              </a:rPr>
              <a:t>Users</a:t>
            </a:r>
          </a:p>
          <a:p>
            <a:pPr algn="ctr">
              <a:lnSpc>
                <a:spcPts val="7000"/>
              </a:lnSpc>
              <a:defRPr/>
            </a:pPr>
            <a:r>
              <a:rPr lang="en-US" sz="6500" dirty="0">
                <a:effectLst>
                  <a:outerShdw blurRad="38100" dist="38100" dir="2700000" algn="tl">
                    <a:srgbClr val="000000"/>
                  </a:outerShdw>
                </a:effectLst>
              </a:rPr>
              <a:t>Ourselves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1000"/>
                                        <p:tgtEl>
                                          <p:spTgt spid="10">
                                            <p:txEl>
                                              <p:pRg st="2" end="2"/>
                                            </p:txEl>
                                          </p:spTgt>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1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78850" name="Content Placeholder 2"/>
          <p:cNvSpPr>
            <a:spLocks noGrp="1"/>
          </p:cNvSpPr>
          <p:nvPr>
            <p:ph idx="1"/>
          </p:nvPr>
        </p:nvSpPr>
        <p:spPr>
          <a:xfrm>
            <a:off x="838200" y="2711450"/>
            <a:ext cx="7315200" cy="4756150"/>
          </a:xfrm>
        </p:spPr>
        <p:txBody>
          <a:bodyPr/>
          <a:lstStyle/>
          <a:p>
            <a:pPr eaLnBrk="1" hangingPunct="1">
              <a:buNone/>
            </a:pPr>
            <a:r>
              <a:rPr lang="en-US" dirty="0" smtClean="0"/>
              <a:t>“</a:t>
            </a:r>
            <a:r>
              <a:rPr lang="en-US" b="1" dirty="0" smtClean="0"/>
              <a:t>Enlightened trial and error</a:t>
            </a:r>
            <a:r>
              <a:rPr lang="en-US" dirty="0" smtClean="0"/>
              <a:t> </a:t>
            </a:r>
            <a:r>
              <a:rPr lang="en-US" b="0" dirty="0" smtClean="0"/>
              <a:t>outperforms the planning of flawless intellects.”</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UNIVAC-1-GraceHopper"/>
          <p:cNvPicPr>
            <a:picLocks noChangeAspect="1" noChangeArrowheads="1"/>
          </p:cNvPicPr>
          <p:nvPr/>
        </p:nvPicPr>
        <p:blipFill>
          <a:blip r:embed="rId3"/>
          <a:srcRect t="2339" b="2339"/>
          <a:stretch>
            <a:fillRect/>
          </a:stretch>
        </p:blipFill>
        <p:spPr bwMode="auto">
          <a:xfrm>
            <a:off x="0" y="0"/>
            <a:ext cx="9144000" cy="6858000"/>
          </a:xfrm>
          <a:prstGeom prst="rect">
            <a:avLst/>
          </a:prstGeom>
          <a:noFill/>
          <a:ln w="9525">
            <a:noFill/>
            <a:miter lim="800000"/>
            <a:headEnd/>
            <a:tailEnd/>
          </a:ln>
        </p:spPr>
      </p:pic>
      <p:sp>
        <p:nvSpPr>
          <p:cNvPr id="13315"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3316"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3317"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3318"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3319" name="AutoShape 7"/>
          <p:cNvSpPr>
            <a:spLocks noChangeArrowheads="1"/>
          </p:cNvSpPr>
          <p:nvPr/>
        </p:nvSpPr>
        <p:spPr bwMode="auto">
          <a:xfrm>
            <a:off x="-171450" y="309563"/>
            <a:ext cx="6426200" cy="822325"/>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13320" name="Rectangle 8"/>
          <p:cNvSpPr>
            <a:spLocks noGrp="1" noRot="1" noChangeArrowheads="1"/>
          </p:cNvSpPr>
          <p:nvPr>
            <p:ph type="title"/>
          </p:nvPr>
        </p:nvSpPr>
        <p:spPr>
          <a:xfrm>
            <a:off x="63500" y="261938"/>
            <a:ext cx="8385175" cy="1022350"/>
          </a:xfrm>
          <a:noFill/>
        </p:spPr>
        <p:txBody>
          <a:bodyPr/>
          <a:lstStyle/>
          <a:p>
            <a:pPr eaLnBrk="1" hangingPunct="1"/>
            <a:r>
              <a:rPr lang="en-US" altLang="ko-KR" dirty="0" smtClean="0">
                <a:ea typeface="굴림" charset="-127"/>
              </a:rPr>
              <a:t>Toward Design Tools</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Three Ideas </a:t>
            </a:r>
            <a:r>
              <a:rPr lang="en-US" sz="4000" smtClean="0"/>
              <a:t>For </a:t>
            </a:r>
            <a:r>
              <a:rPr lang="en-US" sz="4000" smtClean="0"/>
              <a:t>Future Design </a:t>
            </a:r>
            <a:r>
              <a:rPr lang="en-US" sz="4000" smtClean="0"/>
              <a:t>Tools</a:t>
            </a:r>
            <a:endParaRPr lang="en-US" sz="4000"/>
          </a:p>
        </p:txBody>
      </p:sp>
      <p:sp>
        <p:nvSpPr>
          <p:cNvPr id="3" name="Content Placeholder 2"/>
          <p:cNvSpPr>
            <a:spLocks noGrp="1"/>
          </p:cNvSpPr>
          <p:nvPr>
            <p:ph idx="1"/>
          </p:nvPr>
        </p:nvSpPr>
        <p:spPr/>
        <p:txBody>
          <a:bodyPr/>
          <a:lstStyle/>
          <a:p>
            <a:pPr marL="514350" indent="-514350">
              <a:buFont typeface="+mj-lt"/>
              <a:buAutoNum type="arabicPeriod"/>
              <a:defRPr/>
            </a:pPr>
            <a:r>
              <a:rPr lang="en-US" smtClean="0">
                <a:effectLst>
                  <a:outerShdw blurRad="38100" dist="38100" dir="2700000" algn="tl">
                    <a:srgbClr val="000000"/>
                  </a:outerShdw>
                </a:effectLst>
              </a:rPr>
              <a:t>Integrate Design, Test, and Analysis</a:t>
            </a:r>
            <a:br>
              <a:rPr lang="en-US" smtClean="0">
                <a:effectLst>
                  <a:outerShdw blurRad="38100" dist="38100" dir="2700000" algn="tl">
                    <a:srgbClr val="000000"/>
                  </a:outerShdw>
                </a:effectLst>
              </a:rPr>
            </a:br>
            <a:endParaRPr lang="en-US" smtClean="0">
              <a:effectLst>
                <a:outerShdw blurRad="38100" dist="38100" dir="2700000" algn="tl">
                  <a:srgbClr val="000000"/>
                </a:outerShdw>
              </a:effectLst>
            </a:endParaRPr>
          </a:p>
          <a:p>
            <a:pPr marL="514350" indent="-514350">
              <a:buFont typeface="+mj-lt"/>
              <a:buAutoNum type="arabicPeriod"/>
              <a:defRPr/>
            </a:pPr>
            <a:r>
              <a:rPr lang="en-US" b="0" smtClean="0">
                <a:effectLst>
                  <a:outerShdw blurRad="38100" dist="38100" dir="2700000" algn="tl">
                    <a:srgbClr val="000000"/>
                  </a:outerShdw>
                </a:effectLst>
              </a:rPr>
              <a:t>Programming </a:t>
            </a:r>
            <a:r>
              <a:rPr lang="en-US" b="0" smtClean="0">
                <a:effectLst>
                  <a:outerShdw blurRad="38100" dist="38100" dir="2700000" algn="tl">
                    <a:srgbClr val="000000"/>
                  </a:outerShdw>
                </a:effectLst>
              </a:rPr>
              <a:t>by Demonstration </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defRPr/>
            </a:pPr>
            <a:r>
              <a:rPr lang="en-US" b="0" smtClean="0">
                <a:effectLst>
                  <a:outerShdw blurRad="38100" dist="38100" dir="2700000" algn="tl">
                    <a:srgbClr val="000000"/>
                  </a:outerShdw>
                </a:effectLst>
              </a:rPr>
              <a:t>Support </a:t>
            </a:r>
            <a:r>
              <a:rPr lang="en-US" b="0" smtClean="0">
                <a:effectLst>
                  <a:outerShdw blurRad="38100" dist="38100" dir="2700000" algn="tl">
                    <a:srgbClr val="000000"/>
                  </a:outerShdw>
                </a:effectLst>
              </a:rPr>
              <a:t>Designing Multiple Alternatives</a:t>
            </a:r>
            <a:r>
              <a:rPr lang="en-US" b="0" smtClean="0">
                <a:effectLst>
                  <a:outerShdw blurRad="38100" dist="38100" dir="2700000" algn="tl">
                    <a:srgbClr val="000000"/>
                  </a:outerShdw>
                </a:effectLst>
              </a:rPr>
              <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pPr>
            <a:endParaRPr lang="en-US"/>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2" descr="GUI-Perception-Trans"/>
          <p:cNvPicPr>
            <a:picLocks noChangeAspect="1" noChangeArrowheads="1"/>
          </p:cNvPicPr>
          <p:nvPr/>
        </p:nvPicPr>
        <p:blipFill>
          <a:blip r:embed="rId3"/>
          <a:srcRect/>
          <a:stretch>
            <a:fillRect/>
          </a:stretch>
        </p:blipFill>
        <p:spPr bwMode="auto">
          <a:xfrm>
            <a:off x="2695575" y="228600"/>
            <a:ext cx="4391025" cy="6218238"/>
          </a:xfrm>
          <a:prstGeom prst="rect">
            <a:avLst/>
          </a:prstGeom>
          <a:noFill/>
          <a:ln w="9525">
            <a:noFill/>
            <a:miter lim="800000"/>
            <a:headEnd/>
            <a:tailEnd/>
          </a:ln>
        </p:spPr>
      </p:pic>
      <p:sp>
        <p:nvSpPr>
          <p:cNvPr id="24580" name="Text Box 3"/>
          <p:cNvSpPr txBox="1">
            <a:spLocks noChangeArrowheads="1"/>
          </p:cNvSpPr>
          <p:nvPr/>
        </p:nvSpPr>
        <p:spPr bwMode="auto">
          <a:xfrm>
            <a:off x="7391400" y="5981700"/>
            <a:ext cx="1279525" cy="366713"/>
          </a:xfrm>
          <a:prstGeom prst="rect">
            <a:avLst/>
          </a:prstGeom>
          <a:noFill/>
          <a:ln w="9525">
            <a:noFill/>
            <a:miter lim="800000"/>
            <a:headEnd/>
            <a:tailEnd/>
          </a:ln>
        </p:spPr>
        <p:txBody>
          <a:bodyPr wrap="none">
            <a:spAutoFit/>
          </a:bodyPr>
          <a:lstStyle/>
          <a:p>
            <a:pPr algn="l" rtl="0" eaLnBrk="0" fontAlgn="base" hangingPunct="0">
              <a:spcBef>
                <a:spcPct val="0"/>
              </a:spcBef>
              <a:spcAft>
                <a:spcPct val="0"/>
              </a:spcAft>
            </a:pPr>
            <a:r>
              <a:rPr lang="en-US" altLang="ko-KR" kern="1200" dirty="0">
                <a:solidFill>
                  <a:srgbClr val="CFECFF"/>
                </a:solidFill>
                <a:latin typeface="Neutra Text" pitchFamily="50" charset="0"/>
                <a:ea typeface="굴림"/>
                <a:cs typeface="굴림"/>
              </a:rPr>
              <a:t>[O’Sullivan]</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7714" name="Rectangle 2"/>
          <p:cNvSpPr>
            <a:spLocks noGrp="1" noRot="1" noChangeArrowheads="1"/>
          </p:cNvSpPr>
          <p:nvPr>
            <p:ph type="title"/>
          </p:nvPr>
        </p:nvSpPr>
        <p:spPr/>
        <p:txBody>
          <a:bodyPr/>
          <a:lstStyle/>
          <a:p>
            <a:r>
              <a:rPr lang="en-US" sz="4200" dirty="0" smtClean="0"/>
              <a:t>Prototyping Today</a:t>
            </a:r>
            <a:endParaRPr lang="en-US" sz="4200" dirty="0"/>
          </a:p>
        </p:txBody>
      </p:sp>
      <p:sp>
        <p:nvSpPr>
          <p:cNvPr id="2547729" name="Text Box 17"/>
          <p:cNvSpPr txBox="1">
            <a:spLocks noChangeArrowheads="1"/>
          </p:cNvSpPr>
          <p:nvPr/>
        </p:nvSpPr>
        <p:spPr bwMode="auto">
          <a:xfrm>
            <a:off x="822325" y="1716088"/>
            <a:ext cx="7788275" cy="3046988"/>
          </a:xfrm>
          <a:prstGeom prst="rect">
            <a:avLst/>
          </a:prstGeom>
          <a:noFill/>
          <a:ln w="9525">
            <a:noFill/>
            <a:miter lim="800000"/>
            <a:headEnd/>
            <a:tailEnd/>
          </a:ln>
          <a:effectLst/>
        </p:spPr>
        <p:txBody>
          <a:bodyPr>
            <a:spAutoFit/>
          </a:bodyPr>
          <a:lstStyle/>
          <a:p>
            <a:r>
              <a:rPr lang="en-US" sz="3200" dirty="0">
                <a:solidFill>
                  <a:schemeClr val="bg1"/>
                </a:solidFill>
              </a:rPr>
              <a:t>Comprehensive prototypes are being built,</a:t>
            </a:r>
          </a:p>
          <a:p>
            <a:r>
              <a:rPr lang="en-US" sz="3200" dirty="0">
                <a:solidFill>
                  <a:schemeClr val="bg1"/>
                </a:solidFill>
              </a:rPr>
              <a:t>but only for presentation.</a:t>
            </a:r>
          </a:p>
          <a:p>
            <a:endParaRPr lang="en-US" sz="3200" dirty="0">
              <a:solidFill>
                <a:schemeClr val="bg1"/>
              </a:solidFill>
            </a:endParaRPr>
          </a:p>
          <a:p>
            <a:r>
              <a:rPr lang="en-US" sz="3200" dirty="0">
                <a:solidFill>
                  <a:schemeClr val="bg1"/>
                </a:solidFill>
              </a:rPr>
              <a:t>Video recording is pervasive, </a:t>
            </a:r>
          </a:p>
          <a:p>
            <a:r>
              <a:rPr lang="en-US" sz="3200" dirty="0">
                <a:solidFill>
                  <a:schemeClr val="bg1"/>
                </a:solidFill>
              </a:rPr>
              <a:t>but revisiting video is too expensive.</a:t>
            </a:r>
          </a:p>
          <a:p>
            <a:endParaRPr lang="en-US" sz="32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4294967295"/>
          </p:nvPr>
        </p:nvSpPr>
        <p:spPr bwMode="auto">
          <a:xfrm>
            <a:off x="8382000" y="6513513"/>
            <a:ext cx="762000" cy="274637"/>
          </a:xfrm>
          <a:prstGeom prst="rect">
            <a:avLst/>
          </a:prstGeom>
          <a:noFill/>
          <a:ln>
            <a:miter lim="800000"/>
            <a:headEnd/>
            <a:tailEnd/>
          </a:ln>
        </p:spPr>
        <p:txBody>
          <a:bodyPr/>
          <a:lstStyle/>
          <a:p>
            <a:fld id="{EB02B29C-487F-4D43-A68E-B3B46FCF6588}" type="slidenum">
              <a:rPr lang="ko-KR" altLang="en-US">
                <a:ea typeface="굴림" charset="-127"/>
              </a:rPr>
              <a:pPr/>
              <a:t>21</a:t>
            </a:fld>
            <a:endParaRPr lang="en-US" altLang="ko-KR">
              <a:ea typeface="굴림" charset="-127"/>
            </a:endParaRPr>
          </a:p>
        </p:txBody>
      </p:sp>
      <p:pic>
        <p:nvPicPr>
          <p:cNvPr id="20483" name="Picture 2" descr="dta"/>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484"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0485"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0486"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0487"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0488" name="Text Box 7"/>
          <p:cNvSpPr txBox="1">
            <a:spLocks noChangeArrowheads="1"/>
          </p:cNvSpPr>
          <p:nvPr/>
        </p:nvSpPr>
        <p:spPr bwMode="auto">
          <a:xfrm>
            <a:off x="288925" y="381000"/>
            <a:ext cx="1619250" cy="579438"/>
          </a:xfrm>
          <a:prstGeom prst="rect">
            <a:avLst/>
          </a:prstGeom>
          <a:noFill/>
          <a:ln w="9525">
            <a:noFill/>
            <a:miter lim="800000"/>
            <a:headEnd/>
            <a:tailEnd/>
          </a:ln>
        </p:spPr>
        <p:txBody>
          <a:bodyPr wrap="none">
            <a:spAutoFit/>
          </a:bodyPr>
          <a:lstStyle/>
          <a:p>
            <a:r>
              <a:rPr lang="en-US" sz="3200">
                <a:solidFill>
                  <a:schemeClr val="bg1"/>
                </a:solidFill>
                <a:latin typeface="Neutra Text SC" pitchFamily="50" charset="0"/>
              </a:rPr>
              <a:t>d.tools</a:t>
            </a:r>
          </a:p>
        </p:txBody>
      </p:sp>
      <p:sp>
        <p:nvSpPr>
          <p:cNvPr id="20489" name="Text Box 17"/>
          <p:cNvSpPr txBox="1">
            <a:spLocks noChangeArrowheads="1"/>
          </p:cNvSpPr>
          <p:nvPr/>
        </p:nvSpPr>
        <p:spPr bwMode="auto">
          <a:xfrm>
            <a:off x="304800" y="6183313"/>
            <a:ext cx="1260473" cy="369332"/>
          </a:xfrm>
          <a:prstGeom prst="rect">
            <a:avLst/>
          </a:prstGeom>
          <a:solidFill>
            <a:schemeClr val="tx1">
              <a:alpha val="50980"/>
            </a:schemeClr>
          </a:solid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uist</a:t>
            </a:r>
            <a:r>
              <a:rPr lang="en-US" b="0" dirty="0" smtClean="0">
                <a:solidFill>
                  <a:schemeClr val="bg1"/>
                </a:solidFill>
              </a:rPr>
              <a:t> 2006</a:t>
            </a:r>
            <a:r>
              <a:rPr lang="en-US" b="0" dirty="0">
                <a:solidFill>
                  <a:schemeClr val="bg1"/>
                </a:solidFill>
              </a:rPr>
              <a:t>]</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dtools-design.wmv">
            <a:hlinkClick r:id="" action="ppaction://media"/>
          </p:cNvPr>
          <p:cNvPicPr>
            <a:picLocks noRot="1" noChangeAspect="1"/>
          </p:cNvPicPr>
          <p:nvPr>
            <a:videoFile r:link="rId1"/>
          </p:nvPr>
        </p:nvPicPr>
        <p:blipFill>
          <a:blip r:embed="rId4"/>
          <a:stretch>
            <a:fillRect/>
          </a:stretch>
        </p:blipFill>
        <p:spPr>
          <a:xfrm>
            <a:off x="0" y="72390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6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4294967295"/>
          </p:nvPr>
        </p:nvSpPr>
        <p:spPr bwMode="auto">
          <a:xfrm>
            <a:off x="8382000" y="6513513"/>
            <a:ext cx="762000" cy="274637"/>
          </a:xfrm>
          <a:prstGeom prst="rect">
            <a:avLst/>
          </a:prstGeom>
          <a:noFill/>
          <a:ln>
            <a:miter lim="800000"/>
            <a:headEnd/>
            <a:tailEnd/>
          </a:ln>
        </p:spPr>
        <p:txBody>
          <a:bodyPr/>
          <a:lstStyle/>
          <a:p>
            <a:fld id="{321D0E5F-27AF-4FCD-A79B-DA76D702E0BA}" type="slidenum">
              <a:rPr lang="ko-KR" altLang="en-US">
                <a:ea typeface="굴림" charset="-127"/>
              </a:rPr>
              <a:pPr/>
              <a:t>23</a:t>
            </a:fld>
            <a:endParaRPr lang="en-US" altLang="ko-KR">
              <a:ea typeface="굴림" charset="-127"/>
            </a:endParaRPr>
          </a:p>
        </p:txBody>
      </p:sp>
      <p:pic>
        <p:nvPicPr>
          <p:cNvPr id="23555" name="Picture 2" descr="dta-t"/>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556"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7"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8"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9"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advTm="1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dtools-test.wmv">
            <a:hlinkClick r:id="" action="ppaction://media"/>
          </p:cNvPr>
          <p:cNvPicPr>
            <a:picLocks noRot="1" noChangeAspect="1"/>
          </p:cNvPicPr>
          <p:nvPr>
            <a:videoFile r:link="rId1"/>
          </p:nvPr>
        </p:nvPicPr>
        <p:blipFill>
          <a:blip r:embed="rId4"/>
          <a:stretch>
            <a:fillRect/>
          </a:stretch>
        </p:blipFill>
        <p:spPr>
          <a:xfrm>
            <a:off x="0" y="80010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4294967295"/>
          </p:nvPr>
        </p:nvSpPr>
        <p:spPr bwMode="auto">
          <a:xfrm>
            <a:off x="8382000" y="6513513"/>
            <a:ext cx="762000" cy="274637"/>
          </a:xfrm>
          <a:prstGeom prst="rect">
            <a:avLst/>
          </a:prstGeom>
          <a:noFill/>
          <a:ln>
            <a:miter lim="800000"/>
            <a:headEnd/>
            <a:tailEnd/>
          </a:ln>
        </p:spPr>
        <p:txBody>
          <a:bodyPr/>
          <a:lstStyle/>
          <a:p>
            <a:fld id="{6C21B3ED-796F-47B5-8266-8DEC46144063}" type="slidenum">
              <a:rPr lang="ko-KR" altLang="en-US">
                <a:ea typeface="굴림" charset="-127"/>
              </a:rPr>
              <a:pPr/>
              <a:t>25</a:t>
            </a:fld>
            <a:endParaRPr lang="en-US" altLang="ko-KR">
              <a:ea typeface="굴림" charset="-127"/>
            </a:endParaRPr>
          </a:p>
        </p:txBody>
      </p:sp>
      <p:pic>
        <p:nvPicPr>
          <p:cNvPr id="25603" name="Picture 2" descr="dta-a"/>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5604"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5"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6"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7"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advTm="1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dtools-analyze.wmv">
            <a:hlinkClick r:id="" action="ppaction://media"/>
          </p:cNvPr>
          <p:cNvPicPr>
            <a:picLocks noRot="1" noChangeAspect="1"/>
          </p:cNvPicPr>
          <p:nvPr>
            <a:videoFile r:link="rId1"/>
          </p:nvPr>
        </p:nvPicPr>
        <p:blipFill>
          <a:blip r:embed="rId4"/>
          <a:stretch>
            <a:fillRect/>
          </a:stretch>
        </p:blipFill>
        <p:spPr>
          <a:xfrm>
            <a:off x="0" y="83820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2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7460" name="Picture 4" descr="phone"/>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Arc 6"/>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4" name="Arc 7"/>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5" name="Arc 8"/>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6" name="Arc 9"/>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a:p>
        </p:txBody>
      </p:sp>
      <p:sp>
        <p:nvSpPr>
          <p:cNvPr id="11" name="Content Placeholder 10"/>
          <p:cNvSpPr>
            <a:spLocks noGrp="1"/>
          </p:cNvSpPr>
          <p:nvPr>
            <p:ph idx="1"/>
          </p:nvPr>
        </p:nvSpPr>
        <p:spPr/>
        <p:txBody>
          <a:bodyPr/>
          <a:lstStyle/>
          <a:p>
            <a:endParaRPr lang="en-US"/>
          </a:p>
        </p:txBody>
      </p:sp>
      <p:pic>
        <p:nvPicPr>
          <p:cNvPr id="29699"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9700" name="AutoShape 5"/>
          <p:cNvSpPr>
            <a:spLocks noChangeArrowheads="1"/>
          </p:cNvSpPr>
          <p:nvPr/>
        </p:nvSpPr>
        <p:spPr bwMode="auto">
          <a:xfrm>
            <a:off x="-128588" y="309563"/>
            <a:ext cx="4776788" cy="757237"/>
          </a:xfrm>
          <a:prstGeom prst="roundRect">
            <a:avLst>
              <a:gd name="adj" fmla="val 16667"/>
            </a:avLst>
          </a:prstGeom>
          <a:solidFill>
            <a:schemeClr val="bg1">
              <a:alpha val="79999"/>
            </a:schemeClr>
          </a:solidFill>
          <a:ln w="9525" algn="ctr">
            <a:noFill/>
            <a:round/>
            <a:headEnd/>
            <a:tailEnd/>
          </a:ln>
        </p:spPr>
        <p:txBody>
          <a:bodyPr wrap="none" anchor="ctr"/>
          <a:lstStyle/>
          <a:p>
            <a:endParaRPr lang="en-US"/>
          </a:p>
        </p:txBody>
      </p:sp>
      <p:sp>
        <p:nvSpPr>
          <p:cNvPr id="29701" name="Rectangle 6"/>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dirty="0">
                <a:solidFill>
                  <a:srgbClr val="FFFFCC"/>
                </a:solidFill>
                <a:ea typeface="굴림" pitchFamily="34" charset="-127"/>
              </a:rPr>
              <a:t>Class Deployment</a:t>
            </a:r>
          </a:p>
        </p:txBody>
      </p:sp>
      <p:sp>
        <p:nvSpPr>
          <p:cNvPr id="29702"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3"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4"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5"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Three Ideas </a:t>
            </a:r>
            <a:r>
              <a:rPr lang="en-US" sz="4000" smtClean="0"/>
              <a:t>For </a:t>
            </a:r>
            <a:r>
              <a:rPr lang="en-US" sz="4000" smtClean="0"/>
              <a:t>Future Design </a:t>
            </a:r>
            <a:r>
              <a:rPr lang="en-US" sz="4000" smtClean="0"/>
              <a:t>Tools</a:t>
            </a:r>
            <a:endParaRPr lang="en-US" sz="4000"/>
          </a:p>
        </p:txBody>
      </p:sp>
      <p:sp>
        <p:nvSpPr>
          <p:cNvPr id="3" name="Content Placeholder 2"/>
          <p:cNvSpPr>
            <a:spLocks noGrp="1"/>
          </p:cNvSpPr>
          <p:nvPr>
            <p:ph idx="1"/>
          </p:nvPr>
        </p:nvSpPr>
        <p:spPr/>
        <p:txBody>
          <a:bodyPr/>
          <a:lstStyle/>
          <a:p>
            <a:pPr marL="514350" indent="-514350">
              <a:buFont typeface="+mj-lt"/>
              <a:buAutoNum type="arabicPeriod"/>
              <a:defRPr/>
            </a:pPr>
            <a:r>
              <a:rPr lang="en-US" b="0" smtClean="0">
                <a:effectLst>
                  <a:outerShdw blurRad="38100" dist="38100" dir="2700000" algn="tl">
                    <a:srgbClr val="000000"/>
                  </a:outerShdw>
                </a:effectLst>
              </a:rPr>
              <a:t>Integrate Design, Test, and Analysis</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defRPr/>
            </a:pPr>
            <a:r>
              <a:rPr lang="en-US" smtClean="0">
                <a:effectLst>
                  <a:outerShdw blurRad="38100" dist="38100" dir="2700000" algn="tl">
                    <a:srgbClr val="000000"/>
                  </a:outerShdw>
                </a:effectLst>
              </a:rPr>
              <a:t>Programming </a:t>
            </a:r>
            <a:r>
              <a:rPr lang="en-US" smtClean="0">
                <a:effectLst>
                  <a:outerShdw blurRad="38100" dist="38100" dir="2700000" algn="tl">
                    <a:srgbClr val="000000"/>
                  </a:outerShdw>
                </a:effectLst>
              </a:rPr>
              <a:t>by Demonstration </a:t>
            </a:r>
            <a:br>
              <a:rPr lang="en-US" smtClean="0">
                <a:effectLst>
                  <a:outerShdw blurRad="38100" dist="38100" dir="2700000" algn="tl">
                    <a:srgbClr val="000000"/>
                  </a:outerShdw>
                </a:effectLst>
              </a:rPr>
            </a:br>
            <a:endParaRPr lang="en-US" smtClean="0">
              <a:effectLst>
                <a:outerShdw blurRad="38100" dist="38100" dir="2700000" algn="tl">
                  <a:srgbClr val="000000"/>
                </a:outerShdw>
              </a:effectLst>
            </a:endParaRPr>
          </a:p>
          <a:p>
            <a:pPr marL="514350" indent="-514350">
              <a:buFont typeface="+mj-lt"/>
              <a:buAutoNum type="arabicPeriod"/>
              <a:defRPr/>
            </a:pPr>
            <a:r>
              <a:rPr lang="en-US" b="0" smtClean="0">
                <a:effectLst>
                  <a:outerShdw blurRad="38100" dist="38100" dir="2700000" algn="tl">
                    <a:srgbClr val="000000"/>
                  </a:outerShdw>
                </a:effectLst>
              </a:rPr>
              <a:t>Support </a:t>
            </a:r>
            <a:r>
              <a:rPr lang="en-US" b="0" smtClean="0">
                <a:effectLst>
                  <a:outerShdw blurRad="38100" dist="38100" dir="2700000" algn="tl">
                    <a:srgbClr val="000000"/>
                  </a:outerShdw>
                </a:effectLst>
              </a:rPr>
              <a:t>Designing Multiple Alternatives</a:t>
            </a:r>
            <a:r>
              <a:rPr lang="en-US" b="0" smtClean="0">
                <a:effectLst>
                  <a:outerShdw blurRad="38100" dist="38100" dir="2700000" algn="tl">
                    <a:srgbClr val="000000"/>
                  </a:outerShdw>
                </a:effectLst>
              </a:rPr>
              <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pPr>
            <a:endParaRPr lang="en-US"/>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r>
              <a:rPr lang="en-US" smtClean="0"/>
              <a:t>How would you prototype…</a:t>
            </a:r>
          </a:p>
        </p:txBody>
      </p:sp>
      <p:pic>
        <p:nvPicPr>
          <p:cNvPr id="5123" name="Picture 4"/>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1295400" y="1981200"/>
            <a:ext cx="4492625" cy="2495550"/>
          </a:xfrm>
          <a:prstGeom prst="rect">
            <a:avLst/>
          </a:prstGeom>
          <a:noFill/>
          <a:ln w="9525">
            <a:noFill/>
            <a:miter lim="800000"/>
            <a:headEnd/>
            <a:tailEnd/>
          </a:ln>
        </p:spPr>
      </p:pic>
      <p:pic>
        <p:nvPicPr>
          <p:cNvPr id="5125" name="Picture 6"/>
          <p:cNvPicPr>
            <a:picLocks noChangeAspect="1" noChangeArrowheads="1"/>
          </p:cNvPicPr>
          <p:nvPr/>
        </p:nvPicPr>
        <p:blipFill>
          <a:blip r:embed="rId4">
            <a:clrChange>
              <a:clrFrom>
                <a:srgbClr val="000000"/>
              </a:clrFrom>
              <a:clrTo>
                <a:srgbClr val="000000">
                  <a:alpha val="0"/>
                </a:srgbClr>
              </a:clrTo>
            </a:clrChange>
          </a:blip>
          <a:srcRect/>
          <a:stretch>
            <a:fillRect/>
          </a:stretch>
        </p:blipFill>
        <p:spPr bwMode="auto">
          <a:xfrm>
            <a:off x="5257800" y="1828800"/>
            <a:ext cx="4389438" cy="2438400"/>
          </a:xfrm>
          <a:prstGeom prst="rect">
            <a:avLst/>
          </a:prstGeom>
          <a:noFill/>
          <a:ln w="9525">
            <a:noFill/>
            <a:miter lim="800000"/>
            <a:headEnd/>
            <a:tailEnd/>
          </a:ln>
        </p:spPr>
      </p:pic>
      <p:sp>
        <p:nvSpPr>
          <p:cNvPr id="5126" name="Text Box 5"/>
          <p:cNvSpPr txBox="1">
            <a:spLocks noChangeArrowheads="1"/>
          </p:cNvSpPr>
          <p:nvPr/>
        </p:nvSpPr>
        <p:spPr bwMode="auto">
          <a:xfrm>
            <a:off x="7756525" y="6248400"/>
            <a:ext cx="1158875" cy="304800"/>
          </a:xfrm>
          <a:prstGeom prst="rect">
            <a:avLst/>
          </a:prstGeom>
          <a:noFill/>
          <a:ln w="9525">
            <a:noFill/>
            <a:miter lim="800000"/>
            <a:headEnd/>
            <a:tailEnd/>
          </a:ln>
        </p:spPr>
        <p:txBody>
          <a:bodyPr wrap="none">
            <a:spAutoFit/>
          </a:bodyPr>
          <a:lstStyle/>
          <a:p>
            <a:r>
              <a:rPr lang="en-US" sz="1400" b="0">
                <a:solidFill>
                  <a:srgbClr val="DDDDDD"/>
                </a:solidFill>
              </a:rPr>
              <a:t>[Apple, Nike]</a:t>
            </a:r>
          </a:p>
        </p:txBody>
      </p:sp>
      <p:sp>
        <p:nvSpPr>
          <p:cNvPr id="5127" name="Rectangle 9"/>
          <p:cNvSpPr>
            <a:spLocks noRot="1" noChangeArrowheads="1"/>
          </p:cNvSpPr>
          <p:nvPr/>
        </p:nvSpPr>
        <p:spPr bwMode="auto">
          <a:xfrm>
            <a:off x="457200" y="4800600"/>
            <a:ext cx="8385175" cy="1022350"/>
          </a:xfrm>
          <a:prstGeom prst="rect">
            <a:avLst/>
          </a:prstGeom>
          <a:noFill/>
          <a:ln w="9525">
            <a:noFill/>
            <a:miter lim="800000"/>
            <a:headEnd/>
            <a:tailEnd/>
          </a:ln>
        </p:spPr>
        <p:txBody>
          <a:bodyPr/>
          <a:lstStyle/>
          <a:p>
            <a:pPr algn="r"/>
            <a:r>
              <a:rPr lang="en-US" sz="4400">
                <a:solidFill>
                  <a:srgbClr val="DDDDDD"/>
                </a:solidFill>
              </a:rPr>
              <a:t>…a workout monitoring system?</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r>
              <a:rPr lang="en-US" sz="4000" dirty="0" smtClean="0">
                <a:solidFill>
                  <a:srgbClr val="FFFFCC"/>
                </a:solidFill>
              </a:rPr>
              <a:t>Designing Sensor-based Interactions</a:t>
            </a:r>
          </a:p>
        </p:txBody>
      </p:sp>
      <p:sp>
        <p:nvSpPr>
          <p:cNvPr id="11267" name="Rectangle 3"/>
          <p:cNvSpPr>
            <a:spLocks noChangeArrowheads="1"/>
          </p:cNvSpPr>
          <p:nvPr/>
        </p:nvSpPr>
        <p:spPr bwMode="auto">
          <a:xfrm>
            <a:off x="685800" y="1752600"/>
            <a:ext cx="7620000" cy="1295400"/>
          </a:xfrm>
          <a:prstGeom prst="rect">
            <a:avLst/>
          </a:prstGeom>
          <a:noFill/>
          <a:ln w="9525">
            <a:solidFill>
              <a:schemeClr val="bg1"/>
            </a:solidFill>
            <a:miter lim="800000"/>
            <a:headEnd/>
            <a:tailEnd/>
          </a:ln>
        </p:spPr>
        <p:txBody>
          <a:bodyPr wrap="none" anchor="ctr"/>
          <a:lstStyle/>
          <a:p>
            <a:pPr algn="ctr"/>
            <a:r>
              <a:rPr lang="en-US">
                <a:solidFill>
                  <a:schemeClr val="bg1"/>
                </a:solidFill>
              </a:rPr>
              <a:t>PROTOTYPE APPLICATION LOGIC</a:t>
            </a:r>
          </a:p>
        </p:txBody>
      </p:sp>
      <p:sp>
        <p:nvSpPr>
          <p:cNvPr id="11268" name="Rectangle 4"/>
          <p:cNvSpPr>
            <a:spLocks noChangeArrowheads="1"/>
          </p:cNvSpPr>
          <p:nvPr/>
        </p:nvSpPr>
        <p:spPr bwMode="auto">
          <a:xfrm>
            <a:off x="685800" y="3048000"/>
            <a:ext cx="7620000" cy="1295400"/>
          </a:xfrm>
          <a:prstGeom prst="rect">
            <a:avLst/>
          </a:prstGeom>
          <a:noFill/>
          <a:ln w="9525">
            <a:solidFill>
              <a:schemeClr val="bg1"/>
            </a:solidFill>
            <a:miter lim="800000"/>
            <a:headEnd/>
            <a:tailEnd/>
          </a:ln>
        </p:spPr>
        <p:txBody>
          <a:bodyPr wrap="none" anchor="ctr"/>
          <a:lstStyle/>
          <a:p>
            <a:pPr algn="ctr"/>
            <a:r>
              <a:rPr lang="en-US">
                <a:solidFill>
                  <a:schemeClr val="bg1"/>
                </a:solidFill>
              </a:rPr>
              <a:t>SPECIFY RELATIONSHIP </a:t>
            </a:r>
          </a:p>
          <a:p>
            <a:pPr algn="ctr"/>
            <a:r>
              <a:rPr lang="en-US">
                <a:solidFill>
                  <a:schemeClr val="bg1"/>
                </a:solidFill>
              </a:rPr>
              <a:t>BETWEEN SENSOR DATA </a:t>
            </a:r>
          </a:p>
          <a:p>
            <a:pPr algn="ctr"/>
            <a:r>
              <a:rPr lang="en-US">
                <a:solidFill>
                  <a:schemeClr val="bg1"/>
                </a:solidFill>
              </a:rPr>
              <a:t>AND APPLICATION LOGIC</a:t>
            </a:r>
          </a:p>
        </p:txBody>
      </p:sp>
      <p:sp>
        <p:nvSpPr>
          <p:cNvPr id="11269" name="Rectangle 5"/>
          <p:cNvSpPr>
            <a:spLocks noChangeArrowheads="1"/>
          </p:cNvSpPr>
          <p:nvPr/>
        </p:nvSpPr>
        <p:spPr bwMode="auto">
          <a:xfrm>
            <a:off x="685800" y="4343400"/>
            <a:ext cx="7620000" cy="1295400"/>
          </a:xfrm>
          <a:prstGeom prst="rect">
            <a:avLst/>
          </a:prstGeom>
          <a:noFill/>
          <a:ln w="9525">
            <a:solidFill>
              <a:schemeClr val="bg1"/>
            </a:solidFill>
            <a:miter lim="800000"/>
            <a:headEnd/>
            <a:tailEnd/>
          </a:ln>
        </p:spPr>
        <p:txBody>
          <a:bodyPr wrap="none" anchor="ctr"/>
          <a:lstStyle/>
          <a:p>
            <a:pPr algn="ctr"/>
            <a:r>
              <a:rPr lang="en-US">
                <a:solidFill>
                  <a:schemeClr val="bg1"/>
                </a:solidFill>
              </a:rPr>
              <a:t>PROVIDE SOFTWARE ABSTRACTION</a:t>
            </a:r>
          </a:p>
          <a:p>
            <a:pPr algn="ctr"/>
            <a:r>
              <a:rPr lang="en-US">
                <a:solidFill>
                  <a:schemeClr val="bg1"/>
                </a:solidFill>
              </a:rPr>
              <a:t>FOR HARDWARE</a:t>
            </a:r>
          </a:p>
        </p:txBody>
      </p:sp>
      <p:pic>
        <p:nvPicPr>
          <p:cNvPr id="154630" name="Picture 6" descr="MCj03970440000[1]"/>
          <p:cNvPicPr>
            <a:picLocks noChangeAspect="1" noChangeArrowheads="1"/>
          </p:cNvPicPr>
          <p:nvPr/>
        </p:nvPicPr>
        <p:blipFill>
          <a:blip r:embed="rId3"/>
          <a:srcRect/>
          <a:stretch>
            <a:fillRect/>
          </a:stretch>
        </p:blipFill>
        <p:spPr bwMode="auto">
          <a:xfrm>
            <a:off x="6705600" y="1905000"/>
            <a:ext cx="903288" cy="919163"/>
          </a:xfrm>
          <a:prstGeom prst="rect">
            <a:avLst/>
          </a:prstGeom>
          <a:noFill/>
          <a:ln w="9525">
            <a:noFill/>
            <a:miter lim="800000"/>
            <a:headEnd/>
            <a:tailEnd/>
          </a:ln>
        </p:spPr>
      </p:pic>
      <p:pic>
        <p:nvPicPr>
          <p:cNvPr id="154631" name="Picture 7" descr="MCj03970440000[1]"/>
          <p:cNvPicPr>
            <a:picLocks noChangeAspect="1" noChangeArrowheads="1"/>
          </p:cNvPicPr>
          <p:nvPr/>
        </p:nvPicPr>
        <p:blipFill>
          <a:blip r:embed="rId3"/>
          <a:srcRect/>
          <a:stretch>
            <a:fillRect/>
          </a:stretch>
        </p:blipFill>
        <p:spPr bwMode="auto">
          <a:xfrm>
            <a:off x="6640513" y="4495800"/>
            <a:ext cx="903287" cy="919163"/>
          </a:xfrm>
          <a:prstGeom prst="rect">
            <a:avLst/>
          </a:prstGeom>
          <a:noFill/>
          <a:ln w="9525">
            <a:noFill/>
            <a:miter lim="800000"/>
            <a:headEnd/>
            <a:tailEnd/>
          </a:ln>
        </p:spPr>
      </p:pic>
      <p:sp>
        <p:nvSpPr>
          <p:cNvPr id="154632" name="Rectangle 8"/>
          <p:cNvSpPr>
            <a:spLocks noChangeArrowheads="1"/>
          </p:cNvSpPr>
          <p:nvPr/>
        </p:nvSpPr>
        <p:spPr bwMode="auto">
          <a:xfrm>
            <a:off x="685800" y="3048000"/>
            <a:ext cx="7620000" cy="1295400"/>
          </a:xfrm>
          <a:prstGeom prst="rect">
            <a:avLst/>
          </a:prstGeom>
          <a:solidFill>
            <a:srgbClr val="A50021"/>
          </a:solidFill>
          <a:ln w="9525">
            <a:solidFill>
              <a:schemeClr val="bg1"/>
            </a:solidFill>
            <a:miter lim="800000"/>
            <a:headEnd/>
            <a:tailEnd/>
          </a:ln>
        </p:spPr>
        <p:txBody>
          <a:bodyPr wrap="none" anchor="ctr"/>
          <a:lstStyle/>
          <a:p>
            <a:pPr algn="ctr"/>
            <a:r>
              <a:rPr lang="en-US">
                <a:solidFill>
                  <a:schemeClr val="bg1"/>
                </a:solidFill>
              </a:rPr>
              <a:t>SPECIFY RELATIONSHIP </a:t>
            </a:r>
          </a:p>
          <a:p>
            <a:pPr algn="ctr"/>
            <a:r>
              <a:rPr lang="en-US">
                <a:solidFill>
                  <a:schemeClr val="bg1"/>
                </a:solidFill>
              </a:rPr>
              <a:t>BETWEEN SENSOR DATA </a:t>
            </a:r>
          </a:p>
          <a:p>
            <a:pPr algn="ctr"/>
            <a:r>
              <a:rPr lang="en-US">
                <a:solidFill>
                  <a:schemeClr val="bg1"/>
                </a:solidFill>
              </a:rPr>
              <a:t>AND APPLICATION LOGIC</a:t>
            </a:r>
          </a:p>
        </p:txBody>
      </p:sp>
      <p:sp>
        <p:nvSpPr>
          <p:cNvPr id="11273" name="Line 9"/>
          <p:cNvSpPr>
            <a:spLocks noChangeShapeType="1"/>
          </p:cNvSpPr>
          <p:nvPr/>
        </p:nvSpPr>
        <p:spPr bwMode="auto">
          <a:xfrm flipV="1">
            <a:off x="685800" y="1752600"/>
            <a:ext cx="0" cy="3886200"/>
          </a:xfrm>
          <a:prstGeom prst="line">
            <a:avLst/>
          </a:prstGeom>
          <a:noFill/>
          <a:ln w="254000">
            <a:solidFill>
              <a:schemeClr val="bg1"/>
            </a:solidFill>
            <a:round/>
            <a:headEnd/>
            <a:tailEnd type="triangle" w="med" len="med"/>
          </a:ln>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631"/>
                                        </p:tgtEl>
                                        <p:attrNameLst>
                                          <p:attrName>style.visibility</p:attrName>
                                        </p:attrNameLst>
                                      </p:cBhvr>
                                      <p:to>
                                        <p:strVal val="visible"/>
                                      </p:to>
                                    </p:set>
                                    <p:animEffect transition="in" filter="fade">
                                      <p:cBhvr>
                                        <p:cTn id="7" dur="500"/>
                                        <p:tgtEl>
                                          <p:spTgt spid="1546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630"/>
                                        </p:tgtEl>
                                        <p:attrNameLst>
                                          <p:attrName>style.visibility</p:attrName>
                                        </p:attrNameLst>
                                      </p:cBhvr>
                                      <p:to>
                                        <p:strVal val="visible"/>
                                      </p:to>
                                    </p:set>
                                    <p:animEffect transition="in" filter="fade">
                                      <p:cBhvr>
                                        <p:cTn id="12" dur="500"/>
                                        <p:tgtEl>
                                          <p:spTgt spid="1546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4632"/>
                                        </p:tgtEl>
                                        <p:attrNameLst>
                                          <p:attrName>style.visibility</p:attrName>
                                        </p:attrNameLst>
                                      </p:cBhvr>
                                      <p:to>
                                        <p:strVal val="visible"/>
                                      </p:to>
                                    </p:set>
                                    <p:animEffect transition="in" filter="fade">
                                      <p:cBhvr>
                                        <p:cTn id="17" dur="500"/>
                                        <p:tgtEl>
                                          <p:spTgt spid="154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z="4000" smtClean="0"/>
              <a:t>Problem Solving as Representation</a:t>
            </a:r>
          </a:p>
        </p:txBody>
      </p:sp>
      <p:sp>
        <p:nvSpPr>
          <p:cNvPr id="14339" name="Content Placeholder 2"/>
          <p:cNvSpPr>
            <a:spLocks noGrp="1"/>
          </p:cNvSpPr>
          <p:nvPr>
            <p:ph idx="1"/>
          </p:nvPr>
        </p:nvSpPr>
        <p:spPr/>
        <p:txBody>
          <a:bodyPr/>
          <a:lstStyle/>
          <a:p>
            <a:pPr>
              <a:buFont typeface="Wingdings" pitchFamily="2" charset="2"/>
              <a:buNone/>
            </a:pPr>
            <a:r>
              <a:rPr lang="en-US" sz="4400" dirty="0" smtClean="0"/>
              <a:t>“Solving a problem simply means representing it so as to make the solution transparent”</a:t>
            </a:r>
          </a:p>
          <a:p>
            <a:pPr algn="r">
              <a:buFont typeface="Wingdings" pitchFamily="2" charset="2"/>
              <a:buNone/>
            </a:pPr>
            <a:r>
              <a:rPr lang="en-US" dirty="0" smtClean="0"/>
              <a:t> </a:t>
            </a:r>
            <a:r>
              <a:rPr lang="en-US" sz="2800" dirty="0" smtClean="0">
                <a:solidFill>
                  <a:schemeClr val="bg2"/>
                </a:solidFill>
              </a:rPr>
              <a:t>—Herbert Simon, The Sciences of the Artificial</a:t>
            </a:r>
            <a:endParaRPr lang="en-US" dirty="0" smtClean="0">
              <a:solidFill>
                <a:schemeClr val="bg2"/>
              </a:solidFill>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eaLnBrk="1" hangingPunct="1"/>
            <a:r>
              <a:rPr lang="en-US" sz="3600" dirty="0" smtClean="0">
                <a:solidFill>
                  <a:srgbClr val="FFFFCC"/>
                </a:solidFill>
              </a:rPr>
              <a:t>Representation Matters</a:t>
            </a:r>
          </a:p>
        </p:txBody>
      </p:sp>
      <p:pic>
        <p:nvPicPr>
          <p:cNvPr id="15363" name="Picture 3" descr="wave-only.png"/>
          <p:cNvPicPr>
            <a:picLocks noChangeAspect="1"/>
          </p:cNvPicPr>
          <p:nvPr/>
        </p:nvPicPr>
        <p:blipFill>
          <a:blip r:embed="rId3"/>
          <a:srcRect/>
          <a:stretch>
            <a:fillRect/>
          </a:stretch>
        </p:blipFill>
        <p:spPr bwMode="auto">
          <a:xfrm>
            <a:off x="914400" y="1473200"/>
            <a:ext cx="5816600" cy="4394200"/>
          </a:xfrm>
          <a:prstGeom prst="rect">
            <a:avLst/>
          </a:prstGeom>
          <a:noFill/>
          <a:ln w="9525">
            <a:noFill/>
            <a:miter lim="800000"/>
            <a:headEnd/>
            <a:tailEnd/>
          </a:ln>
        </p:spPr>
      </p:pic>
      <p:sp>
        <p:nvSpPr>
          <p:cNvPr id="15364" name="TextBox 4"/>
          <p:cNvSpPr txBox="1">
            <a:spLocks noChangeArrowheads="1"/>
          </p:cNvSpPr>
          <p:nvPr/>
        </p:nvSpPr>
        <p:spPr bwMode="auto">
          <a:xfrm>
            <a:off x="5486400" y="3505200"/>
            <a:ext cx="4176713" cy="3046413"/>
          </a:xfrm>
          <a:prstGeom prst="rect">
            <a:avLst/>
          </a:prstGeom>
          <a:noFill/>
          <a:ln w="9525">
            <a:noFill/>
            <a:miter lim="800000"/>
            <a:headEnd/>
            <a:tailEnd/>
          </a:ln>
        </p:spPr>
        <p:txBody>
          <a:bodyPr wrap="none">
            <a:spAutoFit/>
          </a:bodyPr>
          <a:lstStyle/>
          <a:p>
            <a:r>
              <a:rPr lang="en-US" sz="1200">
                <a:solidFill>
                  <a:schemeClr val="bg1"/>
                </a:solidFill>
                <a:latin typeface="Courier New" pitchFamily="49" charset="0"/>
                <a:cs typeface="Courier New" pitchFamily="49" charset="0"/>
              </a:rPr>
              <a:t>//detect accelerometer peaks</a:t>
            </a:r>
          </a:p>
          <a:p>
            <a:endParaRPr lang="en-US" sz="1200">
              <a:solidFill>
                <a:schemeClr val="bg1"/>
              </a:solidFill>
              <a:latin typeface="Courier New" pitchFamily="49" charset="0"/>
              <a:cs typeface="Courier New" pitchFamily="49" charset="0"/>
            </a:endParaRPr>
          </a:p>
          <a:p>
            <a:r>
              <a:rPr lang="en-US" sz="1200">
                <a:solidFill>
                  <a:schemeClr val="bg1"/>
                </a:solidFill>
                <a:latin typeface="Courier New" pitchFamily="49" charset="0"/>
                <a:cs typeface="Courier New" pitchFamily="49" charset="0"/>
              </a:rPr>
              <a:t>//read data sample</a:t>
            </a:r>
          </a:p>
          <a:p>
            <a:r>
              <a:rPr lang="en-US" sz="1200">
                <a:solidFill>
                  <a:schemeClr val="bg1"/>
                </a:solidFill>
                <a:latin typeface="Courier New" pitchFamily="49" charset="0"/>
                <a:cs typeface="Courier New" pitchFamily="49" charset="0"/>
              </a:rPr>
              <a:t>xVal[t++]=readA2DValue(xPin);</a:t>
            </a:r>
          </a:p>
          <a:p>
            <a:endParaRPr lang="en-US" sz="1200">
              <a:solidFill>
                <a:schemeClr val="bg1"/>
              </a:solidFill>
              <a:latin typeface="Courier New" pitchFamily="49" charset="0"/>
              <a:cs typeface="Courier New" pitchFamily="49" charset="0"/>
            </a:endParaRPr>
          </a:p>
          <a:p>
            <a:r>
              <a:rPr lang="en-US" sz="1200">
                <a:solidFill>
                  <a:schemeClr val="bg1"/>
                </a:solidFill>
                <a:latin typeface="Courier New" pitchFamily="49" charset="0"/>
                <a:cs typeface="Courier New" pitchFamily="49" charset="0"/>
              </a:rPr>
              <a:t>//look for changes in derivative </a:t>
            </a:r>
          </a:p>
          <a:p>
            <a:r>
              <a:rPr lang="en-US" sz="1200">
                <a:solidFill>
                  <a:schemeClr val="bg1"/>
                </a:solidFill>
                <a:latin typeface="Courier New" pitchFamily="49" charset="0"/>
                <a:cs typeface="Courier New" pitchFamily="49" charset="0"/>
              </a:rPr>
              <a:t>if(((xVal[t]-xVal[t-1]) &gt;= 0 </a:t>
            </a:r>
          </a:p>
          <a:p>
            <a:r>
              <a:rPr lang="en-US" sz="1200">
                <a:solidFill>
                  <a:schemeClr val="bg1"/>
                </a:solidFill>
                <a:latin typeface="Courier New" pitchFamily="49" charset="0"/>
                <a:cs typeface="Courier New" pitchFamily="49" charset="0"/>
              </a:rPr>
              <a:t>	&amp;&amp; (xVal[t-1]-xVal[t-2]) &lt; 0) ||</a:t>
            </a:r>
          </a:p>
          <a:p>
            <a:r>
              <a:rPr lang="en-US" sz="1200">
                <a:solidFill>
                  <a:schemeClr val="bg1"/>
                </a:solidFill>
                <a:latin typeface="Courier New" pitchFamily="49" charset="0"/>
                <a:cs typeface="Courier New" pitchFamily="49" charset="0"/>
              </a:rPr>
              <a:t>   (((xVal[t]-xVal[t-1]) &lt; 0 </a:t>
            </a:r>
          </a:p>
          <a:p>
            <a:r>
              <a:rPr lang="en-US" sz="1200">
                <a:solidFill>
                  <a:schemeClr val="bg1"/>
                </a:solidFill>
                <a:latin typeface="Courier New" pitchFamily="49" charset="0"/>
                <a:cs typeface="Courier New" pitchFamily="49" charset="0"/>
              </a:rPr>
              <a:t>	&amp;&amp; (xVal[t-1]-xVal[t-2]) &gt;= 0)) {</a:t>
            </a:r>
          </a:p>
          <a:p>
            <a:r>
              <a:rPr lang="en-US" sz="1200">
                <a:solidFill>
                  <a:schemeClr val="bg1"/>
                </a:solidFill>
                <a:latin typeface="Courier New" pitchFamily="49" charset="0"/>
                <a:cs typeface="Courier New" pitchFamily="49" charset="0"/>
              </a:rPr>
              <a:t>  //peak detected</a:t>
            </a:r>
          </a:p>
          <a:p>
            <a:r>
              <a:rPr lang="en-US" sz="1200">
                <a:solidFill>
                  <a:schemeClr val="bg1"/>
                </a:solidFill>
                <a:latin typeface="Courier New" pitchFamily="49" charset="0"/>
                <a:cs typeface="Courier New" pitchFamily="49" charset="0"/>
              </a:rPr>
              <a:t>  //send message</a:t>
            </a:r>
          </a:p>
          <a:p>
            <a:r>
              <a:rPr lang="en-US" sz="1200">
                <a:solidFill>
                  <a:schemeClr val="bg1"/>
                </a:solidFill>
                <a:latin typeface="Courier New" pitchFamily="49" charset="0"/>
                <a:cs typeface="Courier New" pitchFamily="49" charset="0"/>
              </a:rPr>
              <a:t>  oscSendMessageInt("/x/peak",1);</a:t>
            </a:r>
          </a:p>
          <a:p>
            <a:r>
              <a:rPr lang="en-US" sz="1200">
                <a:solidFill>
                  <a:schemeClr val="bg1"/>
                </a:solidFill>
                <a:latin typeface="Courier New" pitchFamily="49" charset="0"/>
                <a:cs typeface="Courier New" pitchFamily="49" charset="0"/>
              </a:rPr>
              <a:t>} else {</a:t>
            </a:r>
          </a:p>
          <a:p>
            <a:r>
              <a:rPr lang="en-US" sz="1200">
                <a:solidFill>
                  <a:schemeClr val="bg1"/>
                </a:solidFill>
                <a:latin typeface="Courier New" pitchFamily="49" charset="0"/>
                <a:cs typeface="Courier New" pitchFamily="49" charset="0"/>
              </a:rPr>
              <a:t> //no peak</a:t>
            </a:r>
          </a:p>
          <a:p>
            <a:r>
              <a:rPr lang="en-US" sz="1200">
                <a:solidFill>
                  <a:schemeClr val="bg1"/>
                </a:solidFill>
                <a:latin typeface="Courier New" pitchFamily="49" charset="0"/>
                <a:cs typeface="Courier New" pitchFamily="49" charset="0"/>
              </a:rPr>
              <a:t>} </a:t>
            </a:r>
          </a:p>
        </p:txBody>
      </p:sp>
      <p:sp>
        <p:nvSpPr>
          <p:cNvPr id="6" name="Rectangle 5"/>
          <p:cNvSpPr/>
          <p:nvPr/>
        </p:nvSpPr>
        <p:spPr bwMode="auto">
          <a:xfrm>
            <a:off x="5715000" y="1295400"/>
            <a:ext cx="3048000" cy="609600"/>
          </a:xfrm>
          <a:prstGeom prst="rect">
            <a:avLst/>
          </a:prstGeom>
          <a:noFill/>
          <a:ln w="9525" cap="flat" cmpd="sng" algn="ctr">
            <a:solidFill>
              <a:schemeClr val="bg1">
                <a:lumMod val="85000"/>
              </a:schemeClr>
            </a:solidFill>
            <a:prstDash val="solid"/>
            <a:round/>
            <a:headEnd type="none" w="med" len="med"/>
            <a:tailEnd type="none" w="med" len="med"/>
          </a:ln>
          <a:effectLst/>
        </p:spPr>
        <p:txBody>
          <a:bodyPr/>
          <a:lstStyle/>
          <a:p>
            <a:pPr>
              <a:defRPr/>
            </a:pPr>
            <a:endParaRPr lang="en-US"/>
          </a:p>
        </p:txBody>
      </p:sp>
      <p:sp>
        <p:nvSpPr>
          <p:cNvPr id="15366" name="TextBox 6"/>
          <p:cNvSpPr txBox="1">
            <a:spLocks noChangeArrowheads="1"/>
          </p:cNvSpPr>
          <p:nvPr/>
        </p:nvSpPr>
        <p:spPr bwMode="auto">
          <a:xfrm>
            <a:off x="5638800" y="838200"/>
            <a:ext cx="2306638" cy="369888"/>
          </a:xfrm>
          <a:prstGeom prst="rect">
            <a:avLst/>
          </a:prstGeom>
          <a:noFill/>
          <a:ln w="9525">
            <a:noFill/>
            <a:miter lim="800000"/>
            <a:headEnd/>
            <a:tailEnd/>
          </a:ln>
        </p:spPr>
        <p:txBody>
          <a:bodyPr wrap="none">
            <a:spAutoFit/>
          </a:bodyPr>
          <a:lstStyle/>
          <a:p>
            <a:r>
              <a:rPr lang="en-US">
                <a:solidFill>
                  <a:schemeClr val="bg1"/>
                </a:solidFill>
              </a:rPr>
              <a:t>Accelerometer X axis</a:t>
            </a:r>
          </a:p>
        </p:txBody>
      </p:sp>
      <p:sp>
        <p:nvSpPr>
          <p:cNvPr id="15367" name="Freeform 7"/>
          <p:cNvSpPr>
            <a:spLocks noChangeArrowheads="1"/>
          </p:cNvSpPr>
          <p:nvPr/>
        </p:nvSpPr>
        <p:spPr bwMode="auto">
          <a:xfrm>
            <a:off x="5710238" y="1398588"/>
            <a:ext cx="3048000" cy="371475"/>
          </a:xfrm>
          <a:custGeom>
            <a:avLst/>
            <a:gdLst>
              <a:gd name="T0" fmla="*/ 0 w 3048000"/>
              <a:gd name="T1" fmla="*/ 189406 h 371642"/>
              <a:gd name="T2" fmla="*/ 288758 w 3048000"/>
              <a:gd name="T3" fmla="*/ 29345 h 371642"/>
              <a:gd name="T4" fmla="*/ 529390 w 3048000"/>
              <a:gd name="T5" fmla="*/ 285443 h 371642"/>
              <a:gd name="T6" fmla="*/ 1187116 w 3048000"/>
              <a:gd name="T7" fmla="*/ 45352 h 371642"/>
              <a:gd name="T8" fmla="*/ 1299411 w 3048000"/>
              <a:gd name="T9" fmla="*/ 365473 h 371642"/>
              <a:gd name="T10" fmla="*/ 1475874 w 3048000"/>
              <a:gd name="T11" fmla="*/ 13338 h 371642"/>
              <a:gd name="T12" fmla="*/ 1652337 w 3048000"/>
              <a:gd name="T13" fmla="*/ 285443 h 371642"/>
              <a:gd name="T14" fmla="*/ 1684422 w 3048000"/>
              <a:gd name="T15" fmla="*/ 221416 h 371642"/>
              <a:gd name="T16" fmla="*/ 1941095 w 3048000"/>
              <a:gd name="T17" fmla="*/ 13338 h 371642"/>
              <a:gd name="T18" fmla="*/ 2454442 w 3048000"/>
              <a:gd name="T19" fmla="*/ 285443 h 371642"/>
              <a:gd name="T20" fmla="*/ 2759242 w 3048000"/>
              <a:gd name="T21" fmla="*/ 109376 h 371642"/>
              <a:gd name="T22" fmla="*/ 3048000 w 3048000"/>
              <a:gd name="T23" fmla="*/ 125383 h 3716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48000"/>
              <a:gd name="T37" fmla="*/ 0 h 371642"/>
              <a:gd name="T38" fmla="*/ 3048000 w 3048000"/>
              <a:gd name="T39" fmla="*/ 371642 h 3716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48000" h="371642">
                <a:moveTo>
                  <a:pt x="0" y="189831"/>
                </a:moveTo>
                <a:cubicBezTo>
                  <a:pt x="100263" y="101599"/>
                  <a:pt x="200526" y="13368"/>
                  <a:pt x="288758" y="29410"/>
                </a:cubicBezTo>
                <a:cubicBezTo>
                  <a:pt x="376990" y="45452"/>
                  <a:pt x="379664" y="283410"/>
                  <a:pt x="529390" y="286084"/>
                </a:cubicBezTo>
                <a:cubicBezTo>
                  <a:pt x="679116" y="288758"/>
                  <a:pt x="1058779" y="32084"/>
                  <a:pt x="1187116" y="45452"/>
                </a:cubicBezTo>
                <a:cubicBezTo>
                  <a:pt x="1315453" y="58821"/>
                  <a:pt x="1251285" y="371642"/>
                  <a:pt x="1299411" y="366295"/>
                </a:cubicBezTo>
                <a:cubicBezTo>
                  <a:pt x="1347537" y="360948"/>
                  <a:pt x="1417053" y="26736"/>
                  <a:pt x="1475874" y="13368"/>
                </a:cubicBezTo>
                <a:cubicBezTo>
                  <a:pt x="1534695" y="0"/>
                  <a:pt x="1617579" y="251326"/>
                  <a:pt x="1652337" y="286084"/>
                </a:cubicBezTo>
                <a:cubicBezTo>
                  <a:pt x="1687095" y="320842"/>
                  <a:pt x="1636296" y="267369"/>
                  <a:pt x="1684422" y="221916"/>
                </a:cubicBezTo>
                <a:cubicBezTo>
                  <a:pt x="1732548" y="176463"/>
                  <a:pt x="1812758" y="2673"/>
                  <a:pt x="1941095" y="13368"/>
                </a:cubicBezTo>
                <a:cubicBezTo>
                  <a:pt x="2069432" y="24063"/>
                  <a:pt x="2318085" y="270042"/>
                  <a:pt x="2454443" y="286084"/>
                </a:cubicBezTo>
                <a:cubicBezTo>
                  <a:pt x="2590801" y="302126"/>
                  <a:pt x="2660317" y="136358"/>
                  <a:pt x="2759243" y="109621"/>
                </a:cubicBezTo>
                <a:cubicBezTo>
                  <a:pt x="2858169" y="82884"/>
                  <a:pt x="3013242" y="122989"/>
                  <a:pt x="3048000" y="125663"/>
                </a:cubicBezTo>
              </a:path>
            </a:pathLst>
          </a:custGeom>
          <a:noFill/>
          <a:ln w="9525" algn="ctr">
            <a:solidFill>
              <a:schemeClr val="bg1"/>
            </a:solidFill>
            <a:round/>
            <a:headEnd/>
            <a:tailEnd/>
          </a:ln>
        </p:spPr>
        <p:txBody>
          <a:bodyPr/>
          <a:lstStyle/>
          <a:p>
            <a:endParaRPr lang="en-US"/>
          </a:p>
        </p:txBody>
      </p:sp>
      <p:sp>
        <p:nvSpPr>
          <p:cNvPr id="9" name="Rectangle 8"/>
          <p:cNvSpPr/>
          <p:nvPr/>
        </p:nvSpPr>
        <p:spPr bwMode="auto">
          <a:xfrm>
            <a:off x="5715000" y="2438400"/>
            <a:ext cx="3048000" cy="609600"/>
          </a:xfrm>
          <a:prstGeom prst="rect">
            <a:avLst/>
          </a:prstGeom>
          <a:noFill/>
          <a:ln w="9525" cap="flat" cmpd="sng" algn="ctr">
            <a:solidFill>
              <a:schemeClr val="bg1">
                <a:lumMod val="85000"/>
              </a:schemeClr>
            </a:solidFill>
            <a:prstDash val="solid"/>
            <a:round/>
            <a:headEnd type="none" w="med" len="med"/>
            <a:tailEnd type="none" w="med" len="med"/>
          </a:ln>
          <a:effectLst/>
        </p:spPr>
        <p:txBody>
          <a:bodyPr/>
          <a:lstStyle/>
          <a:p>
            <a:pPr>
              <a:defRPr/>
            </a:pPr>
            <a:endParaRPr lang="en-US"/>
          </a:p>
        </p:txBody>
      </p:sp>
      <p:sp>
        <p:nvSpPr>
          <p:cNvPr id="15369" name="TextBox 9"/>
          <p:cNvSpPr txBox="1">
            <a:spLocks noChangeArrowheads="1"/>
          </p:cNvSpPr>
          <p:nvPr/>
        </p:nvSpPr>
        <p:spPr bwMode="auto">
          <a:xfrm>
            <a:off x="5638800" y="1981200"/>
            <a:ext cx="2311400" cy="369888"/>
          </a:xfrm>
          <a:prstGeom prst="rect">
            <a:avLst/>
          </a:prstGeom>
          <a:noFill/>
          <a:ln w="9525">
            <a:noFill/>
            <a:miter lim="800000"/>
            <a:headEnd/>
            <a:tailEnd/>
          </a:ln>
        </p:spPr>
        <p:txBody>
          <a:bodyPr wrap="none">
            <a:spAutoFit/>
          </a:bodyPr>
          <a:lstStyle/>
          <a:p>
            <a:r>
              <a:rPr lang="en-US">
                <a:solidFill>
                  <a:schemeClr val="bg1"/>
                </a:solidFill>
              </a:rPr>
              <a:t>Accelerometer Y axis</a:t>
            </a:r>
          </a:p>
        </p:txBody>
      </p:sp>
      <p:sp>
        <p:nvSpPr>
          <p:cNvPr id="15370" name="Freeform 11"/>
          <p:cNvSpPr>
            <a:spLocks noChangeArrowheads="1"/>
          </p:cNvSpPr>
          <p:nvPr/>
        </p:nvSpPr>
        <p:spPr bwMode="auto">
          <a:xfrm>
            <a:off x="5743575" y="2513013"/>
            <a:ext cx="3201988" cy="412750"/>
          </a:xfrm>
          <a:custGeom>
            <a:avLst/>
            <a:gdLst>
              <a:gd name="T0" fmla="*/ 0 w 3203073"/>
              <a:gd name="T1" fmla="*/ 216515 h 411746"/>
              <a:gd name="T2" fmla="*/ 160151 w 3203073"/>
              <a:gd name="T3" fmla="*/ 135321 h 411746"/>
              <a:gd name="T4" fmla="*/ 336314 w 3203073"/>
              <a:gd name="T5" fmla="*/ 167798 h 411746"/>
              <a:gd name="T6" fmla="*/ 496465 w 3203073"/>
              <a:gd name="T7" fmla="*/ 248992 h 411746"/>
              <a:gd name="T8" fmla="*/ 640599 w 3203073"/>
              <a:gd name="T9" fmla="*/ 200276 h 411746"/>
              <a:gd name="T10" fmla="*/ 800750 w 3203073"/>
              <a:gd name="T11" fmla="*/ 151560 h 411746"/>
              <a:gd name="T12" fmla="*/ 1089019 w 3203073"/>
              <a:gd name="T13" fmla="*/ 232753 h 411746"/>
              <a:gd name="T14" fmla="*/ 1233155 w 3203073"/>
              <a:gd name="T15" fmla="*/ 281469 h 411746"/>
              <a:gd name="T16" fmla="*/ 1393304 w 3203073"/>
              <a:gd name="T17" fmla="*/ 248992 h 411746"/>
              <a:gd name="T18" fmla="*/ 1521424 w 3203073"/>
              <a:gd name="T19" fmla="*/ 378901 h 411746"/>
              <a:gd name="T20" fmla="*/ 1665559 w 3203073"/>
              <a:gd name="T21" fmla="*/ 21651 h 411746"/>
              <a:gd name="T22" fmla="*/ 1809693 w 3203073"/>
              <a:gd name="T23" fmla="*/ 411378 h 411746"/>
              <a:gd name="T24" fmla="*/ 1905783 w 3203073"/>
              <a:gd name="T25" fmla="*/ 5412 h 411746"/>
              <a:gd name="T26" fmla="*/ 2097960 w 3203073"/>
              <a:gd name="T27" fmla="*/ 378901 h 411746"/>
              <a:gd name="T28" fmla="*/ 2178037 w 3203073"/>
              <a:gd name="T29" fmla="*/ 37889 h 411746"/>
              <a:gd name="T30" fmla="*/ 2274126 w 3203073"/>
              <a:gd name="T31" fmla="*/ 248992 h 411746"/>
              <a:gd name="T32" fmla="*/ 2402245 w 3203073"/>
              <a:gd name="T33" fmla="*/ 167798 h 411746"/>
              <a:gd name="T34" fmla="*/ 2514351 w 3203073"/>
              <a:gd name="T35" fmla="*/ 200276 h 411746"/>
              <a:gd name="T36" fmla="*/ 2834648 w 3203073"/>
              <a:gd name="T37" fmla="*/ 184037 h 411746"/>
              <a:gd name="T38" fmla="*/ 3010813 w 3203073"/>
              <a:gd name="T39" fmla="*/ 184037 h 4117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3073"/>
              <a:gd name="T61" fmla="*/ 0 h 411746"/>
              <a:gd name="T62" fmla="*/ 3203073 w 3203073"/>
              <a:gd name="T63" fmla="*/ 411746 h 4117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3073" h="411746">
                <a:moveTo>
                  <a:pt x="0" y="213894"/>
                </a:moveTo>
                <a:cubicBezTo>
                  <a:pt x="52137" y="177799"/>
                  <a:pt x="104274" y="141704"/>
                  <a:pt x="160421" y="133683"/>
                </a:cubicBezTo>
                <a:cubicBezTo>
                  <a:pt x="216568" y="125662"/>
                  <a:pt x="280737" y="147052"/>
                  <a:pt x="336884" y="165768"/>
                </a:cubicBezTo>
                <a:cubicBezTo>
                  <a:pt x="393031" y="184484"/>
                  <a:pt x="446505" y="240631"/>
                  <a:pt x="497305" y="245978"/>
                </a:cubicBezTo>
                <a:cubicBezTo>
                  <a:pt x="548105" y="251325"/>
                  <a:pt x="590884" y="213894"/>
                  <a:pt x="641684" y="197852"/>
                </a:cubicBezTo>
                <a:cubicBezTo>
                  <a:pt x="692484" y="181810"/>
                  <a:pt x="727242" y="144378"/>
                  <a:pt x="802105" y="149725"/>
                </a:cubicBezTo>
                <a:cubicBezTo>
                  <a:pt x="876968" y="155072"/>
                  <a:pt x="1018674" y="208547"/>
                  <a:pt x="1090863" y="229936"/>
                </a:cubicBezTo>
                <a:cubicBezTo>
                  <a:pt x="1163052" y="251325"/>
                  <a:pt x="1184442" y="275388"/>
                  <a:pt x="1235242" y="278062"/>
                </a:cubicBezTo>
                <a:cubicBezTo>
                  <a:pt x="1286042" y="280736"/>
                  <a:pt x="1347537" y="229936"/>
                  <a:pt x="1395663" y="245978"/>
                </a:cubicBezTo>
                <a:cubicBezTo>
                  <a:pt x="1443789" y="262020"/>
                  <a:pt x="1478547" y="411746"/>
                  <a:pt x="1524000" y="374315"/>
                </a:cubicBezTo>
                <a:cubicBezTo>
                  <a:pt x="1569453" y="336884"/>
                  <a:pt x="1620253" y="16042"/>
                  <a:pt x="1668379" y="21389"/>
                </a:cubicBezTo>
                <a:cubicBezTo>
                  <a:pt x="1716505" y="26736"/>
                  <a:pt x="1772653" y="409073"/>
                  <a:pt x="1812758" y="406399"/>
                </a:cubicBezTo>
                <a:cubicBezTo>
                  <a:pt x="1852863" y="403725"/>
                  <a:pt x="1860884" y="10694"/>
                  <a:pt x="1909010" y="5347"/>
                </a:cubicBezTo>
                <a:cubicBezTo>
                  <a:pt x="1957136" y="0"/>
                  <a:pt x="2056062" y="368968"/>
                  <a:pt x="2101515" y="374315"/>
                </a:cubicBezTo>
                <a:cubicBezTo>
                  <a:pt x="2146968" y="379662"/>
                  <a:pt x="2152315" y="58821"/>
                  <a:pt x="2181726" y="37431"/>
                </a:cubicBezTo>
                <a:cubicBezTo>
                  <a:pt x="2211137" y="16042"/>
                  <a:pt x="2240548" y="224589"/>
                  <a:pt x="2277979" y="245978"/>
                </a:cubicBezTo>
                <a:cubicBezTo>
                  <a:pt x="2315410" y="267367"/>
                  <a:pt x="2366210" y="173789"/>
                  <a:pt x="2406315" y="165768"/>
                </a:cubicBezTo>
                <a:cubicBezTo>
                  <a:pt x="2446420" y="157747"/>
                  <a:pt x="2446421" y="195178"/>
                  <a:pt x="2518610" y="197852"/>
                </a:cubicBezTo>
                <a:cubicBezTo>
                  <a:pt x="2590799" y="200526"/>
                  <a:pt x="2756568" y="184484"/>
                  <a:pt x="2839452" y="181810"/>
                </a:cubicBezTo>
                <a:cubicBezTo>
                  <a:pt x="2922336" y="179136"/>
                  <a:pt x="3203073" y="80210"/>
                  <a:pt x="3015915" y="181810"/>
                </a:cubicBezTo>
              </a:path>
            </a:pathLst>
          </a:custGeom>
          <a:noFill/>
          <a:ln w="9525" algn="ctr">
            <a:solidFill>
              <a:schemeClr val="bg1"/>
            </a:solidFill>
            <a:round/>
            <a:headEnd/>
            <a:tailEnd/>
          </a:ln>
        </p:spPr>
        <p:txBody>
          <a:bodyPr/>
          <a:lstStyle/>
          <a:p>
            <a:endParaRPr lang="en-US"/>
          </a:p>
        </p:txBody>
      </p:sp>
      <p:cxnSp>
        <p:nvCxnSpPr>
          <p:cNvPr id="16" name="Straight Arrow Connector 15"/>
          <p:cNvCxnSpPr/>
          <p:nvPr/>
        </p:nvCxnSpPr>
        <p:spPr bwMode="auto">
          <a:xfrm flipV="1">
            <a:off x="3657600" y="2743200"/>
            <a:ext cx="1600200" cy="1066800"/>
          </a:xfrm>
          <a:prstGeom prst="straightConnector1">
            <a:avLst/>
          </a:prstGeom>
          <a:solidFill>
            <a:schemeClr val="accent1"/>
          </a:solidFill>
          <a:ln w="76200" cap="flat" cmpd="sng" algn="ctr">
            <a:solidFill>
              <a:schemeClr val="bg1">
                <a:lumMod val="75000"/>
              </a:schemeClr>
            </a:solidFill>
            <a:prstDash val="solid"/>
            <a:round/>
            <a:headEnd type="none" w="med" len="med"/>
            <a:tailEnd type="arrow"/>
          </a:ln>
          <a:effectLst/>
        </p:spPr>
      </p:cxnSp>
      <p:cxnSp>
        <p:nvCxnSpPr>
          <p:cNvPr id="17" name="Straight Arrow Connector 16"/>
          <p:cNvCxnSpPr/>
          <p:nvPr/>
        </p:nvCxnSpPr>
        <p:spPr bwMode="auto">
          <a:xfrm>
            <a:off x="3657600" y="3810000"/>
            <a:ext cx="1524000" cy="1066800"/>
          </a:xfrm>
          <a:prstGeom prst="straightConnector1">
            <a:avLst/>
          </a:prstGeom>
          <a:solidFill>
            <a:schemeClr val="accent1"/>
          </a:solidFill>
          <a:ln w="76200" cap="flat" cmpd="sng" algn="ctr">
            <a:solidFill>
              <a:schemeClr val="bg1">
                <a:lumMod val="75000"/>
              </a:schemeClr>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eaLnBrk="1" hangingPunct="1"/>
            <a:r>
              <a:rPr lang="en-US" sz="3600" smtClean="0"/>
              <a:t>Idea: Programming by Demonstration</a:t>
            </a:r>
          </a:p>
        </p:txBody>
      </p:sp>
      <p:pic>
        <p:nvPicPr>
          <p:cNvPr id="16387" name="Picture 5" descr="pbdsketch1"/>
          <p:cNvPicPr>
            <a:picLocks noChangeAspect="1" noChangeArrowheads="1"/>
          </p:cNvPicPr>
          <p:nvPr/>
        </p:nvPicPr>
        <p:blipFill>
          <a:blip r:embed="rId3">
            <a:clrChange>
              <a:clrFrom>
                <a:srgbClr val="333333"/>
              </a:clrFrom>
              <a:clrTo>
                <a:srgbClr val="333333">
                  <a:alpha val="0"/>
                </a:srgbClr>
              </a:clrTo>
            </a:clrChange>
          </a:blip>
          <a:srcRect/>
          <a:stretch>
            <a:fillRect/>
          </a:stretch>
        </p:blipFill>
        <p:spPr bwMode="auto">
          <a:xfrm>
            <a:off x="1663700" y="1701800"/>
            <a:ext cx="5816600" cy="4394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idx="4294967295"/>
          </p:nvPr>
        </p:nvSpPr>
        <p:spPr/>
        <p:txBody>
          <a:bodyPr/>
          <a:lstStyle/>
          <a:p>
            <a:pPr eaLnBrk="1" hangingPunct="1"/>
            <a:r>
              <a:rPr lang="en-US" sz="3600" smtClean="0"/>
              <a:t>Idea: Programming by Demonstration</a:t>
            </a:r>
          </a:p>
        </p:txBody>
      </p:sp>
      <p:pic>
        <p:nvPicPr>
          <p:cNvPr id="17411" name="Picture 4" descr="pbdsketch2"/>
          <p:cNvPicPr>
            <a:picLocks noChangeAspect="1" noChangeArrowheads="1"/>
          </p:cNvPicPr>
          <p:nvPr/>
        </p:nvPicPr>
        <p:blipFill>
          <a:blip r:embed="rId3">
            <a:clrChange>
              <a:clrFrom>
                <a:srgbClr val="333333"/>
              </a:clrFrom>
              <a:clrTo>
                <a:srgbClr val="333333">
                  <a:alpha val="0"/>
                </a:srgbClr>
              </a:clrTo>
            </a:clrChange>
          </a:blip>
          <a:srcRect/>
          <a:stretch>
            <a:fillRect/>
          </a:stretch>
        </p:blipFill>
        <p:spPr bwMode="auto">
          <a:xfrm>
            <a:off x="1663700" y="1625600"/>
            <a:ext cx="5816600" cy="4394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1"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2"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3"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5" name="Rectangle 14"/>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dirty="0">
                <a:solidFill>
                  <a:srgbClr val="FFFFCC"/>
                </a:solidFill>
                <a:ea typeface="굴림" pitchFamily="34" charset="-127"/>
              </a:rPr>
              <a:t>Exemplar</a:t>
            </a:r>
          </a:p>
        </p:txBody>
      </p:sp>
      <p:pic>
        <p:nvPicPr>
          <p:cNvPr id="22536" name="Picture 8" descr="circle-in-steps-01..png"/>
          <p:cNvPicPr>
            <a:picLocks noChangeAspect="1"/>
          </p:cNvPicPr>
          <p:nvPr/>
        </p:nvPicPr>
        <p:blipFill>
          <a:blip r:embed="rId3"/>
          <a:srcRect/>
          <a:stretch>
            <a:fillRect/>
          </a:stretch>
        </p:blipFill>
        <p:spPr bwMode="auto">
          <a:xfrm>
            <a:off x="0" y="723900"/>
            <a:ext cx="9144000" cy="5410200"/>
          </a:xfrm>
          <a:prstGeom prst="rect">
            <a:avLst/>
          </a:prstGeom>
          <a:noFill/>
          <a:ln w="9525">
            <a:noFill/>
            <a:miter lim="800000"/>
            <a:headEnd/>
            <a:tailEnd/>
          </a:ln>
        </p:spPr>
      </p:pic>
      <p:sp>
        <p:nvSpPr>
          <p:cNvPr id="10" name="Text Box 17"/>
          <p:cNvSpPr txBox="1">
            <a:spLocks noChangeArrowheads="1"/>
          </p:cNvSpPr>
          <p:nvPr/>
        </p:nvSpPr>
        <p:spPr bwMode="auto">
          <a:xfrm>
            <a:off x="304800" y="6183313"/>
            <a:ext cx="1182183" cy="369332"/>
          </a:xfrm>
          <a:prstGeom prst="rect">
            <a:avLst/>
          </a:prstGeom>
          <a:no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chi</a:t>
            </a:r>
            <a:r>
              <a:rPr lang="en-US" b="0" dirty="0" smtClean="0">
                <a:solidFill>
                  <a:schemeClr val="bg1"/>
                </a:solidFill>
              </a:rPr>
              <a:t> 2007]</a:t>
            </a:r>
            <a:endParaRPr lang="en-US" b="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5"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6"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7"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3559" name="Rectangle 14"/>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a:solidFill>
                  <a:srgbClr val="FFFFCC"/>
                </a:solidFill>
                <a:ea typeface="굴림" pitchFamily="34" charset="-127"/>
              </a:rPr>
              <a:t>Exemplar</a:t>
            </a:r>
          </a:p>
        </p:txBody>
      </p:sp>
      <p:pic>
        <p:nvPicPr>
          <p:cNvPr id="23560" name="Picture 9" descr="circle-in-steps-02.png"/>
          <p:cNvPicPr>
            <a:picLocks noChangeAspect="1"/>
          </p:cNvPicPr>
          <p:nvPr/>
        </p:nvPicPr>
        <p:blipFill>
          <a:blip r:embed="rId3"/>
          <a:srcRect/>
          <a:stretch>
            <a:fillRect/>
          </a:stretch>
        </p:blipFill>
        <p:spPr bwMode="auto">
          <a:xfrm>
            <a:off x="0" y="723900"/>
            <a:ext cx="9144000" cy="5410200"/>
          </a:xfrm>
          <a:prstGeom prst="rect">
            <a:avLst/>
          </a:prstGeom>
          <a:noFill/>
          <a:ln w="9525">
            <a:noFill/>
            <a:miter lim="800000"/>
            <a:headEnd/>
            <a:tailEnd/>
          </a:ln>
        </p:spPr>
      </p:pic>
      <p:sp>
        <p:nvSpPr>
          <p:cNvPr id="8" name="Text Box 17"/>
          <p:cNvSpPr txBox="1">
            <a:spLocks noChangeArrowheads="1"/>
          </p:cNvSpPr>
          <p:nvPr/>
        </p:nvSpPr>
        <p:spPr bwMode="auto">
          <a:xfrm>
            <a:off x="304800" y="6183313"/>
            <a:ext cx="1182183" cy="369332"/>
          </a:xfrm>
          <a:prstGeom prst="rect">
            <a:avLst/>
          </a:prstGeom>
          <a:no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chi</a:t>
            </a:r>
            <a:r>
              <a:rPr lang="en-US" b="0" dirty="0" smtClean="0">
                <a:solidFill>
                  <a:schemeClr val="bg1"/>
                </a:solidFill>
              </a:rPr>
              <a:t> 2007]</a:t>
            </a:r>
            <a:endParaRPr lang="en-US" b="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4579"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4580"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4581"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4583" name="Rectangle 14"/>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a:solidFill>
                  <a:srgbClr val="FFFFCC"/>
                </a:solidFill>
                <a:ea typeface="굴림" pitchFamily="34" charset="-127"/>
              </a:rPr>
              <a:t>Exemplar</a:t>
            </a:r>
          </a:p>
        </p:txBody>
      </p:sp>
      <p:pic>
        <p:nvPicPr>
          <p:cNvPr id="24584" name="Picture 8" descr="circle-in-steps-03.png"/>
          <p:cNvPicPr>
            <a:picLocks noChangeAspect="1"/>
          </p:cNvPicPr>
          <p:nvPr/>
        </p:nvPicPr>
        <p:blipFill>
          <a:blip r:embed="rId3"/>
          <a:srcRect/>
          <a:stretch>
            <a:fillRect/>
          </a:stretch>
        </p:blipFill>
        <p:spPr bwMode="auto">
          <a:xfrm>
            <a:off x="0" y="723900"/>
            <a:ext cx="9144000" cy="5410200"/>
          </a:xfrm>
          <a:prstGeom prst="rect">
            <a:avLst/>
          </a:prstGeom>
          <a:noFill/>
          <a:ln w="9525">
            <a:noFill/>
            <a:miter lim="800000"/>
            <a:headEnd/>
            <a:tailEnd/>
          </a:ln>
        </p:spPr>
      </p:pic>
      <p:sp>
        <p:nvSpPr>
          <p:cNvPr id="8" name="Text Box 17"/>
          <p:cNvSpPr txBox="1">
            <a:spLocks noChangeArrowheads="1"/>
          </p:cNvSpPr>
          <p:nvPr/>
        </p:nvSpPr>
        <p:spPr bwMode="auto">
          <a:xfrm>
            <a:off x="304800" y="6183313"/>
            <a:ext cx="1182183" cy="369332"/>
          </a:xfrm>
          <a:prstGeom prst="rect">
            <a:avLst/>
          </a:prstGeom>
          <a:no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chi</a:t>
            </a:r>
            <a:r>
              <a:rPr lang="en-US" b="0" dirty="0" smtClean="0">
                <a:solidFill>
                  <a:schemeClr val="bg1"/>
                </a:solidFill>
              </a:rPr>
              <a:t> 2007]</a:t>
            </a:r>
            <a:endParaRPr lang="en-US" b="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3"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4"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5"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5607" name="Rectangle 14"/>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a:solidFill>
                  <a:srgbClr val="FFFFCC"/>
                </a:solidFill>
                <a:ea typeface="굴림" pitchFamily="34" charset="-127"/>
              </a:rPr>
              <a:t>Exemplar</a:t>
            </a:r>
          </a:p>
        </p:txBody>
      </p:sp>
      <p:pic>
        <p:nvPicPr>
          <p:cNvPr id="25608" name="Picture 8" descr="circle-in-steps-03.png"/>
          <p:cNvPicPr>
            <a:picLocks noChangeAspect="1"/>
          </p:cNvPicPr>
          <p:nvPr/>
        </p:nvPicPr>
        <p:blipFill>
          <a:blip r:embed="rId3"/>
          <a:srcRect/>
          <a:stretch>
            <a:fillRect/>
          </a:stretch>
        </p:blipFill>
        <p:spPr bwMode="auto">
          <a:xfrm>
            <a:off x="0" y="723900"/>
            <a:ext cx="9144000" cy="5410200"/>
          </a:xfrm>
          <a:prstGeom prst="rect">
            <a:avLst/>
          </a:prstGeom>
          <a:noFill/>
          <a:ln w="9525">
            <a:noFill/>
            <a:miter lim="800000"/>
            <a:headEnd/>
            <a:tailEnd/>
          </a:ln>
        </p:spPr>
      </p:pic>
      <p:pic>
        <p:nvPicPr>
          <p:cNvPr id="25609" name="Picture 9" descr="circle-in-steps-04.png"/>
          <p:cNvPicPr>
            <a:picLocks noChangeAspect="1"/>
          </p:cNvPicPr>
          <p:nvPr/>
        </p:nvPicPr>
        <p:blipFill>
          <a:blip r:embed="rId4"/>
          <a:srcRect/>
          <a:stretch>
            <a:fillRect/>
          </a:stretch>
        </p:blipFill>
        <p:spPr bwMode="auto">
          <a:xfrm>
            <a:off x="0" y="723900"/>
            <a:ext cx="9144000" cy="5410200"/>
          </a:xfrm>
          <a:prstGeom prst="rect">
            <a:avLst/>
          </a:prstGeom>
          <a:noFill/>
          <a:ln w="9525">
            <a:noFill/>
            <a:miter lim="800000"/>
            <a:headEnd/>
            <a:tailEnd/>
          </a:ln>
        </p:spPr>
      </p:pic>
      <p:sp>
        <p:nvSpPr>
          <p:cNvPr id="9" name="Text Box 17"/>
          <p:cNvSpPr txBox="1">
            <a:spLocks noChangeArrowheads="1"/>
          </p:cNvSpPr>
          <p:nvPr/>
        </p:nvSpPr>
        <p:spPr bwMode="auto">
          <a:xfrm>
            <a:off x="304800" y="6183313"/>
            <a:ext cx="1182183" cy="369332"/>
          </a:xfrm>
          <a:prstGeom prst="rect">
            <a:avLst/>
          </a:prstGeom>
          <a:no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chi</a:t>
            </a:r>
            <a:r>
              <a:rPr lang="en-US" b="0" dirty="0" smtClean="0">
                <a:solidFill>
                  <a:schemeClr val="bg1"/>
                </a:solidFill>
              </a:rPr>
              <a:t> 2007]</a:t>
            </a:r>
            <a:endParaRPr lang="en-US" b="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5"/>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a:solidFill>
                  <a:srgbClr val="FFFFCC"/>
                </a:solidFill>
                <a:ea typeface="굴림" pitchFamily="34" charset="-127"/>
              </a:rPr>
              <a:t>Lab Study</a:t>
            </a:r>
          </a:p>
        </p:txBody>
      </p:sp>
      <p:pic>
        <p:nvPicPr>
          <p:cNvPr id="40964" name="Picture 8" descr="skechtes-for-ppt-reversed"/>
          <p:cNvPicPr>
            <a:picLocks noChangeAspect="1" noChangeArrowheads="1"/>
          </p:cNvPicPr>
          <p:nvPr/>
        </p:nvPicPr>
        <p:blipFill>
          <a:blip r:embed="rId3"/>
          <a:srcRect/>
          <a:stretch>
            <a:fillRect/>
          </a:stretch>
        </p:blipFill>
        <p:spPr bwMode="auto">
          <a:xfrm>
            <a:off x="1219200" y="1295400"/>
            <a:ext cx="6781800" cy="5086350"/>
          </a:xfrm>
          <a:prstGeom prst="rect">
            <a:avLst/>
          </a:prstGeom>
          <a:noFill/>
          <a:ln w="9525">
            <a:noFill/>
            <a:miter lim="800000"/>
            <a:headEnd/>
            <a:tailEnd/>
          </a:ln>
        </p:spPr>
      </p:pic>
      <p:sp>
        <p:nvSpPr>
          <p:cNvPr id="40965" name="Text Box 8"/>
          <p:cNvSpPr txBox="1">
            <a:spLocks noChangeArrowheads="1"/>
          </p:cNvSpPr>
          <p:nvPr/>
        </p:nvSpPr>
        <p:spPr bwMode="auto">
          <a:xfrm>
            <a:off x="7086600" y="6324600"/>
            <a:ext cx="1962150" cy="304800"/>
          </a:xfrm>
          <a:prstGeom prst="rect">
            <a:avLst/>
          </a:prstGeom>
          <a:noFill/>
          <a:ln w="9525">
            <a:noFill/>
            <a:miter lim="800000"/>
            <a:headEnd/>
            <a:tailEnd/>
          </a:ln>
        </p:spPr>
        <p:txBody>
          <a:bodyPr wrap="none">
            <a:spAutoFit/>
          </a:bodyPr>
          <a:lstStyle/>
          <a:p>
            <a:r>
              <a:rPr lang="en-US" sz="1400" b="0">
                <a:solidFill>
                  <a:srgbClr val="DDDDDD"/>
                </a:solidFill>
              </a:rPr>
              <a:t>[sketches by Wendy Ju]</a:t>
            </a:r>
          </a:p>
        </p:txBody>
      </p:sp>
      <p:sp>
        <p:nvSpPr>
          <p:cNvPr id="40966" name="Text Box 10"/>
          <p:cNvSpPr txBox="1">
            <a:spLocks noChangeArrowheads="1"/>
          </p:cNvSpPr>
          <p:nvPr/>
        </p:nvSpPr>
        <p:spPr bwMode="auto">
          <a:xfrm>
            <a:off x="1676400" y="6019800"/>
            <a:ext cx="831850" cy="366713"/>
          </a:xfrm>
          <a:prstGeom prst="rect">
            <a:avLst/>
          </a:prstGeom>
          <a:noFill/>
          <a:ln w="9525">
            <a:noFill/>
            <a:miter lim="800000"/>
            <a:headEnd/>
            <a:tailEnd/>
          </a:ln>
        </p:spPr>
        <p:txBody>
          <a:bodyPr wrap="none">
            <a:spAutoFit/>
          </a:bodyPr>
          <a:lstStyle/>
          <a:p>
            <a:r>
              <a:rPr lang="en-US">
                <a:solidFill>
                  <a:schemeClr val="bg1"/>
                </a:solidFill>
              </a:rPr>
              <a:t>47 min</a:t>
            </a:r>
          </a:p>
        </p:txBody>
      </p:sp>
      <p:sp>
        <p:nvSpPr>
          <p:cNvPr id="40967" name="Text Box 11"/>
          <p:cNvSpPr txBox="1">
            <a:spLocks noChangeArrowheads="1"/>
          </p:cNvSpPr>
          <p:nvPr/>
        </p:nvSpPr>
        <p:spPr bwMode="auto">
          <a:xfrm>
            <a:off x="4648200" y="6019800"/>
            <a:ext cx="812800" cy="366713"/>
          </a:xfrm>
          <a:prstGeom prst="rect">
            <a:avLst/>
          </a:prstGeom>
          <a:noFill/>
          <a:ln w="9525">
            <a:noFill/>
            <a:miter lim="800000"/>
            <a:headEnd/>
            <a:tailEnd/>
          </a:ln>
        </p:spPr>
        <p:txBody>
          <a:bodyPr wrap="none">
            <a:spAutoFit/>
          </a:bodyPr>
          <a:lstStyle/>
          <a:p>
            <a:r>
              <a:rPr lang="en-US">
                <a:solidFill>
                  <a:schemeClr val="bg1"/>
                </a:solidFill>
              </a:rPr>
              <a:t>22 min</a:t>
            </a:r>
          </a:p>
        </p:txBody>
      </p:sp>
      <p:sp>
        <p:nvSpPr>
          <p:cNvPr id="40968" name="Text Box 12"/>
          <p:cNvSpPr txBox="1">
            <a:spLocks noChangeArrowheads="1"/>
          </p:cNvSpPr>
          <p:nvPr/>
        </p:nvSpPr>
        <p:spPr bwMode="auto">
          <a:xfrm>
            <a:off x="1676400" y="3276600"/>
            <a:ext cx="825500" cy="366713"/>
          </a:xfrm>
          <a:prstGeom prst="rect">
            <a:avLst/>
          </a:prstGeom>
          <a:noFill/>
          <a:ln w="9525">
            <a:noFill/>
            <a:miter lim="800000"/>
            <a:headEnd/>
            <a:tailEnd/>
          </a:ln>
        </p:spPr>
        <p:txBody>
          <a:bodyPr wrap="none">
            <a:spAutoFit/>
          </a:bodyPr>
          <a:lstStyle/>
          <a:p>
            <a:r>
              <a:rPr lang="en-US">
                <a:solidFill>
                  <a:schemeClr val="bg1"/>
                </a:solidFill>
              </a:rPr>
              <a:t>26 min</a:t>
            </a:r>
          </a:p>
        </p:txBody>
      </p:sp>
      <p:sp>
        <p:nvSpPr>
          <p:cNvPr id="40969" name="Text Box 13"/>
          <p:cNvSpPr txBox="1">
            <a:spLocks noChangeArrowheads="1"/>
          </p:cNvSpPr>
          <p:nvPr/>
        </p:nvSpPr>
        <p:spPr bwMode="auto">
          <a:xfrm>
            <a:off x="6731000" y="6019800"/>
            <a:ext cx="788988" cy="366713"/>
          </a:xfrm>
          <a:prstGeom prst="rect">
            <a:avLst/>
          </a:prstGeom>
          <a:noFill/>
          <a:ln w="9525">
            <a:noFill/>
            <a:miter lim="800000"/>
            <a:headEnd/>
            <a:tailEnd/>
          </a:ln>
        </p:spPr>
        <p:txBody>
          <a:bodyPr wrap="none">
            <a:spAutoFit/>
          </a:bodyPr>
          <a:lstStyle/>
          <a:p>
            <a:r>
              <a:rPr lang="en-US">
                <a:solidFill>
                  <a:schemeClr val="bg1"/>
                </a:solidFill>
              </a:rPr>
              <a:t>31 min</a:t>
            </a:r>
          </a:p>
        </p:txBody>
      </p:sp>
      <p:sp>
        <p:nvSpPr>
          <p:cNvPr id="40970" name="Text Box 14"/>
          <p:cNvSpPr txBox="1">
            <a:spLocks noChangeArrowheads="1"/>
          </p:cNvSpPr>
          <p:nvPr/>
        </p:nvSpPr>
        <p:spPr bwMode="auto">
          <a:xfrm>
            <a:off x="6754813" y="3290888"/>
            <a:ext cx="814387" cy="366712"/>
          </a:xfrm>
          <a:prstGeom prst="rect">
            <a:avLst/>
          </a:prstGeom>
          <a:noFill/>
          <a:ln w="9525">
            <a:noFill/>
            <a:miter lim="800000"/>
            <a:headEnd/>
            <a:tailEnd/>
          </a:ln>
        </p:spPr>
        <p:txBody>
          <a:bodyPr wrap="none">
            <a:spAutoFit/>
          </a:bodyPr>
          <a:lstStyle/>
          <a:p>
            <a:r>
              <a:rPr lang="en-US">
                <a:solidFill>
                  <a:schemeClr val="bg1"/>
                </a:solidFill>
              </a:rPr>
              <a:t>27 min</a:t>
            </a:r>
          </a:p>
        </p:txBody>
      </p:sp>
      <p:sp>
        <p:nvSpPr>
          <p:cNvPr id="40971" name="Text Box 15"/>
          <p:cNvSpPr txBox="1">
            <a:spLocks noChangeArrowheads="1"/>
          </p:cNvSpPr>
          <p:nvPr/>
        </p:nvSpPr>
        <p:spPr bwMode="auto">
          <a:xfrm>
            <a:off x="4214813" y="3290888"/>
            <a:ext cx="793750" cy="366712"/>
          </a:xfrm>
          <a:prstGeom prst="rect">
            <a:avLst/>
          </a:prstGeom>
          <a:noFill/>
          <a:ln w="9525">
            <a:noFill/>
            <a:miter lim="800000"/>
            <a:headEnd/>
            <a:tailEnd/>
          </a:ln>
        </p:spPr>
        <p:txBody>
          <a:bodyPr wrap="none">
            <a:spAutoFit/>
          </a:bodyPr>
          <a:lstStyle/>
          <a:p>
            <a:r>
              <a:rPr lang="en-US">
                <a:solidFill>
                  <a:schemeClr val="bg1"/>
                </a:solidFill>
              </a:rPr>
              <a:t>18 min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ChangeArrowheads="1"/>
          </p:cNvSpPr>
          <p:nvPr/>
        </p:nvSpPr>
        <p:spPr bwMode="auto">
          <a:xfrm>
            <a:off x="0" y="1524000"/>
            <a:ext cx="9144000" cy="3429000"/>
          </a:xfrm>
          <a:prstGeom prst="rect">
            <a:avLst/>
          </a:prstGeom>
          <a:solidFill>
            <a:schemeClr val="bg1"/>
          </a:solidFill>
          <a:ln w="9525">
            <a:noFill/>
            <a:miter lim="800000"/>
            <a:headEnd/>
            <a:tailEnd/>
          </a:ln>
        </p:spPr>
        <p:txBody>
          <a:bodyPr wrap="none" anchor="ctr"/>
          <a:lstStyle/>
          <a:p>
            <a:endParaRPr lang="en-US"/>
          </a:p>
        </p:txBody>
      </p:sp>
      <p:sp>
        <p:nvSpPr>
          <p:cNvPr id="6147" name="Rectangle 2"/>
          <p:cNvSpPr>
            <a:spLocks noGrp="1" noRot="1" noChangeArrowheads="1"/>
          </p:cNvSpPr>
          <p:nvPr>
            <p:ph type="title"/>
          </p:nvPr>
        </p:nvSpPr>
        <p:spPr/>
        <p:txBody>
          <a:bodyPr/>
          <a:lstStyle/>
          <a:p>
            <a:r>
              <a:rPr lang="en-US" smtClean="0"/>
              <a:t>How would you explore…</a:t>
            </a:r>
          </a:p>
        </p:txBody>
      </p:sp>
      <p:sp>
        <p:nvSpPr>
          <p:cNvPr id="6148" name="Text Box 5"/>
          <p:cNvSpPr txBox="1">
            <a:spLocks noChangeArrowheads="1"/>
          </p:cNvSpPr>
          <p:nvPr/>
        </p:nvSpPr>
        <p:spPr bwMode="auto">
          <a:xfrm>
            <a:off x="7391400" y="6248400"/>
            <a:ext cx="989013" cy="304800"/>
          </a:xfrm>
          <a:prstGeom prst="rect">
            <a:avLst/>
          </a:prstGeom>
          <a:noFill/>
          <a:ln w="9525">
            <a:noFill/>
            <a:miter lim="800000"/>
            <a:headEnd/>
            <a:tailEnd/>
          </a:ln>
        </p:spPr>
        <p:txBody>
          <a:bodyPr wrap="none">
            <a:spAutoFit/>
          </a:bodyPr>
          <a:lstStyle/>
          <a:p>
            <a:r>
              <a:rPr lang="en-US" sz="1400" b="0">
                <a:solidFill>
                  <a:srgbClr val="DDDDDD"/>
                </a:solidFill>
              </a:rPr>
              <a:t>[Nintendo]</a:t>
            </a:r>
          </a:p>
        </p:txBody>
      </p:sp>
      <p:sp>
        <p:nvSpPr>
          <p:cNvPr id="6149" name="Rectangle 7"/>
          <p:cNvSpPr>
            <a:spLocks noRot="1" noChangeArrowheads="1"/>
          </p:cNvSpPr>
          <p:nvPr/>
        </p:nvSpPr>
        <p:spPr bwMode="auto">
          <a:xfrm>
            <a:off x="-307975" y="5073650"/>
            <a:ext cx="9375775" cy="1022350"/>
          </a:xfrm>
          <a:prstGeom prst="rect">
            <a:avLst/>
          </a:prstGeom>
          <a:noFill/>
          <a:ln w="9525">
            <a:noFill/>
            <a:miter lim="800000"/>
            <a:headEnd/>
            <a:tailEnd/>
          </a:ln>
        </p:spPr>
        <p:txBody>
          <a:bodyPr/>
          <a:lstStyle/>
          <a:p>
            <a:pPr algn="r"/>
            <a:r>
              <a:rPr lang="en-US" sz="4000">
                <a:solidFill>
                  <a:srgbClr val="DDDDDD"/>
                </a:solidFill>
              </a:rPr>
              <a:t>…motion-based game controllers?</a:t>
            </a:r>
          </a:p>
        </p:txBody>
      </p:sp>
      <p:pic>
        <p:nvPicPr>
          <p:cNvPr id="6150" name="Picture 8"/>
          <p:cNvPicPr>
            <a:picLocks noChangeAspect="1" noChangeArrowheads="1"/>
          </p:cNvPicPr>
          <p:nvPr/>
        </p:nvPicPr>
        <p:blipFill>
          <a:blip r:embed="rId3">
            <a:clrChange>
              <a:clrFrom>
                <a:srgbClr val="FFFFFF"/>
              </a:clrFrom>
              <a:clrTo>
                <a:srgbClr val="FFFFFF">
                  <a:alpha val="0"/>
                </a:srgbClr>
              </a:clrTo>
            </a:clrChange>
          </a:blip>
          <a:srcRect l="7378" t="4210" r="10655" b="3159"/>
          <a:stretch>
            <a:fillRect/>
          </a:stretch>
        </p:blipFill>
        <p:spPr bwMode="auto">
          <a:xfrm>
            <a:off x="2590800" y="1219200"/>
            <a:ext cx="4243388" cy="3733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val4.wmv">
            <a:hlinkClick r:id="" action="ppaction://media"/>
          </p:cNvPr>
          <p:cNvPicPr>
            <a:picLocks noRot="1" noChangeAspect="1"/>
          </p:cNvPicPr>
          <p:nvPr>
            <a:videoFile r:link="rId1"/>
          </p:nvPr>
        </p:nvPicPr>
        <p:blipFill>
          <a:blip r:embed="rId4"/>
          <a:stretch>
            <a:fillRect/>
          </a:stretch>
        </p:blipFill>
        <p:spPr>
          <a:xfrm>
            <a:off x="-1524000" y="0"/>
            <a:ext cx="12192000" cy="6858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7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effectLst/>
      </p:bgPr>
    </p:bg>
    <p:spTree>
      <p:nvGrpSpPr>
        <p:cNvPr id="1" name=""/>
        <p:cNvGrpSpPr/>
        <p:nvPr/>
      </p:nvGrpSpPr>
      <p:grpSpPr>
        <a:xfrm>
          <a:off x="0" y="0"/>
          <a:ext cx="0" cy="0"/>
          <a:chOff x="0" y="0"/>
          <a:chExt cx="0" cy="0"/>
        </a:xfrm>
      </p:grpSpPr>
      <p:pic>
        <p:nvPicPr>
          <p:cNvPr id="5" name="Picture 4" descr="eyepatch-sample.png"/>
          <p:cNvPicPr>
            <a:picLocks noChangeAspect="1"/>
          </p:cNvPicPr>
          <p:nvPr/>
        </p:nvPicPr>
        <p:blipFill>
          <a:blip r:embed="rId3"/>
          <a:stretch>
            <a:fillRect/>
          </a:stretch>
        </p:blipFill>
        <p:spPr>
          <a:xfrm>
            <a:off x="533400" y="2209800"/>
            <a:ext cx="4572000" cy="3436673"/>
          </a:xfrm>
          <a:prstGeom prst="rect">
            <a:avLst/>
          </a:prstGeom>
        </p:spPr>
      </p:pic>
      <p:pic>
        <p:nvPicPr>
          <p:cNvPr id="7" name="Picture 6" descr="eyepatch-title.png"/>
          <p:cNvPicPr>
            <a:picLocks noChangeAspect="1"/>
          </p:cNvPicPr>
          <p:nvPr/>
        </p:nvPicPr>
        <p:blipFill>
          <a:blip r:embed="rId4"/>
          <a:stretch>
            <a:fillRect/>
          </a:stretch>
        </p:blipFill>
        <p:spPr>
          <a:xfrm>
            <a:off x="457200" y="457200"/>
            <a:ext cx="3581400" cy="571500"/>
          </a:xfrm>
          <a:prstGeom prst="rect">
            <a:avLst/>
          </a:prstGeom>
        </p:spPr>
      </p:pic>
      <p:sp>
        <p:nvSpPr>
          <p:cNvPr id="8" name="TextBox 7"/>
          <p:cNvSpPr txBox="1"/>
          <p:nvPr/>
        </p:nvSpPr>
        <p:spPr>
          <a:xfrm>
            <a:off x="533400" y="1143000"/>
            <a:ext cx="8610600" cy="415498"/>
          </a:xfrm>
          <a:prstGeom prst="rect">
            <a:avLst/>
          </a:prstGeom>
          <a:noFill/>
        </p:spPr>
        <p:txBody>
          <a:bodyPr wrap="square" lIns="0" tIns="0" rIns="0" bIns="0" rtlCol="0">
            <a:spAutoFit/>
          </a:bodyPr>
          <a:lstStyle/>
          <a:p>
            <a:r>
              <a:rPr lang="en-US" sz="2600" dirty="0" smtClean="0">
                <a:latin typeface="Myriad Pro" pitchFamily="34" charset="0"/>
              </a:rPr>
              <a:t>Prototyping Camera-based Interaction through Examples</a:t>
            </a:r>
            <a:endParaRPr lang="en-US" sz="2600" dirty="0">
              <a:latin typeface="Myriad Pro" pitchFamily="34" charset="0"/>
            </a:endParaRPr>
          </a:p>
        </p:txBody>
      </p:sp>
      <p:sp>
        <p:nvSpPr>
          <p:cNvPr id="9" name="TextBox 8"/>
          <p:cNvSpPr txBox="1"/>
          <p:nvPr/>
        </p:nvSpPr>
        <p:spPr>
          <a:xfrm>
            <a:off x="533400" y="6248400"/>
            <a:ext cx="7848600" cy="338554"/>
          </a:xfrm>
          <a:prstGeom prst="rect">
            <a:avLst/>
          </a:prstGeom>
          <a:noFill/>
        </p:spPr>
        <p:txBody>
          <a:bodyPr wrap="square" lIns="0" tIns="0" rIns="0" bIns="0" rtlCol="0">
            <a:spAutoFit/>
          </a:bodyPr>
          <a:lstStyle/>
          <a:p>
            <a:r>
              <a:rPr lang="en-US" sz="2200" dirty="0" smtClean="0">
                <a:latin typeface="Myriad Pro" pitchFamily="34" charset="0"/>
              </a:rPr>
              <a:t>http://eyepatch.stanford.edu/</a:t>
            </a:r>
            <a:endParaRPr lang="en-US" sz="2200" dirty="0">
              <a:latin typeface="Myriad Pro" pitchFamily="34" charset="0"/>
            </a:endParaRPr>
          </a:p>
        </p:txBody>
      </p:sp>
      <p:sp>
        <p:nvSpPr>
          <p:cNvPr id="12" name="Content Placeholder 2"/>
          <p:cNvSpPr txBox="1">
            <a:spLocks/>
          </p:cNvSpPr>
          <p:nvPr/>
        </p:nvSpPr>
        <p:spPr>
          <a:xfrm>
            <a:off x="5257800" y="2209800"/>
            <a:ext cx="3657600" cy="3581400"/>
          </a:xfrm>
          <a:prstGeom prst="rect">
            <a:avLst/>
          </a:prstGeom>
        </p:spPr>
        <p:txBody>
          <a:bodyPr lIns="0" tIns="0" rIns="0" bIns="0"/>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Neutra Text" pitchFamily="50" charset="0"/>
              </a:rPr>
              <a:t>Free, open-source, rapid </a:t>
            </a:r>
            <a:r>
              <a:rPr kumimoji="0" lang="en-US" sz="2400" b="0" i="0" u="none" strike="noStrike" kern="1200" cap="none" spc="0" normalizeH="0" baseline="0" noProof="0" dirty="0" smtClean="0">
                <a:ln>
                  <a:noFill/>
                </a:ln>
                <a:solidFill>
                  <a:schemeClr val="tx1"/>
                </a:solidFill>
                <a:effectLst/>
                <a:uLnTx/>
                <a:uFillTx/>
                <a:latin typeface="Neutra Text" pitchFamily="50" charset="0"/>
              </a:rPr>
              <a:t>prototyping tool for computer vision applications.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Neutra Text" pitchFamily="50" charset="0"/>
              </a:rPr>
              <a:t>Create,</a:t>
            </a:r>
            <a:r>
              <a:rPr kumimoji="0" lang="en-US" sz="2400" b="0" i="0" u="none" strike="noStrike" kern="1200" cap="none" spc="0" normalizeH="0" noProof="0" dirty="0" smtClean="0">
                <a:ln>
                  <a:noFill/>
                </a:ln>
                <a:solidFill>
                  <a:schemeClr val="tx1"/>
                </a:solidFill>
                <a:effectLst/>
                <a:uLnTx/>
                <a:uFillTx/>
                <a:latin typeface="Neutra Text" pitchFamily="50" charset="0"/>
              </a:rPr>
              <a:t> test, and refine your own vision classifiers without programming, using visual examples from recorded video.</a:t>
            </a:r>
            <a:endParaRPr kumimoji="0" lang="en-US" sz="2400" b="0" i="0" u="none" strike="noStrike" kern="1200" cap="none" spc="0" normalizeH="0" baseline="0" noProof="0" dirty="0" smtClean="0">
              <a:ln>
                <a:noFill/>
              </a:ln>
              <a:solidFill>
                <a:schemeClr val="tx1"/>
              </a:solidFill>
              <a:effectLst/>
              <a:uLnTx/>
              <a:uFillTx/>
              <a:latin typeface="Neutra Text" pitchFamily="50"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Three Ideas </a:t>
            </a:r>
            <a:r>
              <a:rPr lang="en-US" sz="4000" smtClean="0"/>
              <a:t>For </a:t>
            </a:r>
            <a:r>
              <a:rPr lang="en-US" sz="4000" smtClean="0"/>
              <a:t>Future Design </a:t>
            </a:r>
            <a:r>
              <a:rPr lang="en-US" sz="4000" smtClean="0"/>
              <a:t>Tools</a:t>
            </a:r>
            <a:endParaRPr lang="en-US" sz="4000"/>
          </a:p>
        </p:txBody>
      </p:sp>
      <p:sp>
        <p:nvSpPr>
          <p:cNvPr id="3" name="Content Placeholder 2"/>
          <p:cNvSpPr>
            <a:spLocks noGrp="1"/>
          </p:cNvSpPr>
          <p:nvPr>
            <p:ph idx="1"/>
          </p:nvPr>
        </p:nvSpPr>
        <p:spPr/>
        <p:txBody>
          <a:bodyPr/>
          <a:lstStyle/>
          <a:p>
            <a:pPr marL="514350" indent="-514350">
              <a:buFont typeface="+mj-lt"/>
              <a:buAutoNum type="arabicPeriod"/>
              <a:defRPr/>
            </a:pPr>
            <a:r>
              <a:rPr lang="en-US" b="0" smtClean="0">
                <a:effectLst>
                  <a:outerShdw blurRad="38100" dist="38100" dir="2700000" algn="tl">
                    <a:srgbClr val="000000"/>
                  </a:outerShdw>
                </a:effectLst>
              </a:rPr>
              <a:t>Integrate Design, Test, and Analysis</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defRPr/>
            </a:pPr>
            <a:r>
              <a:rPr lang="en-US" b="0" smtClean="0">
                <a:effectLst>
                  <a:outerShdw blurRad="38100" dist="38100" dir="2700000" algn="tl">
                    <a:srgbClr val="000000"/>
                  </a:outerShdw>
                </a:effectLst>
              </a:rPr>
              <a:t>Programming </a:t>
            </a:r>
            <a:r>
              <a:rPr lang="en-US" b="0" smtClean="0">
                <a:effectLst>
                  <a:outerShdw blurRad="38100" dist="38100" dir="2700000" algn="tl">
                    <a:srgbClr val="000000"/>
                  </a:outerShdw>
                </a:effectLst>
              </a:rPr>
              <a:t>by Demonstration </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defRPr/>
            </a:pPr>
            <a:r>
              <a:rPr lang="en-US" smtClean="0">
                <a:effectLst>
                  <a:outerShdw blurRad="38100" dist="38100" dir="2700000" algn="tl">
                    <a:srgbClr val="000000"/>
                  </a:outerShdw>
                </a:effectLst>
              </a:rPr>
              <a:t>Support </a:t>
            </a:r>
            <a:r>
              <a:rPr lang="en-US" smtClean="0">
                <a:effectLst>
                  <a:outerShdw blurRad="38100" dist="38100" dir="2700000" algn="tl">
                    <a:srgbClr val="000000"/>
                  </a:outerShdw>
                </a:effectLst>
              </a:rPr>
              <a:t>Designing Multiple Alternatives</a:t>
            </a:r>
            <a:r>
              <a:rPr lang="en-US" b="0" smtClean="0">
                <a:effectLst>
                  <a:outerShdw blurRad="38100" dist="38100" dir="2700000" algn="tl">
                    <a:srgbClr val="000000"/>
                  </a:outerShdw>
                </a:effectLst>
              </a:rPr>
              <a:t/>
            </a:r>
            <a:br>
              <a:rPr lang="en-US" b="0" smtClean="0">
                <a:effectLst>
                  <a:outerShdw blurRad="38100" dist="38100" dir="2700000" algn="tl">
                    <a:srgbClr val="000000"/>
                  </a:outerShdw>
                </a:effectLst>
              </a:rPr>
            </a:br>
            <a:endParaRPr lang="en-US" b="0" smtClean="0">
              <a:effectLst>
                <a:outerShdw blurRad="38100" dist="38100" dir="2700000" algn="tl">
                  <a:srgbClr val="000000"/>
                </a:outerShdw>
              </a:effectLst>
            </a:endParaRPr>
          </a:p>
          <a:p>
            <a:pPr marL="514350" indent="-514350">
              <a:buFont typeface="+mj-lt"/>
              <a:buAutoNum type="arabicPeriod"/>
            </a:pPr>
            <a:endParaRPr lang="en-US"/>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78850" name="Content Placeholder 2"/>
          <p:cNvSpPr>
            <a:spLocks noGrp="1"/>
          </p:cNvSpPr>
          <p:nvPr>
            <p:ph idx="4294967295"/>
          </p:nvPr>
        </p:nvSpPr>
        <p:spPr>
          <a:xfrm>
            <a:off x="990600" y="2101850"/>
            <a:ext cx="8007350" cy="4756150"/>
          </a:xfrm>
        </p:spPr>
        <p:txBody>
          <a:bodyPr/>
          <a:lstStyle/>
          <a:p>
            <a:pPr eaLnBrk="1" hangingPunct="1">
              <a:buFont typeface="Wingdings" pitchFamily="2" charset="2"/>
              <a:buNone/>
            </a:pPr>
            <a:r>
              <a:rPr lang="en-US" b="0" dirty="0" smtClean="0"/>
              <a:t>	“The best way to have a good idea is </a:t>
            </a:r>
            <a:br>
              <a:rPr lang="en-US" b="0" dirty="0" smtClean="0"/>
            </a:br>
            <a:r>
              <a:rPr lang="en-US" b="0" dirty="0" smtClean="0"/>
              <a:t>  to have lots of ideas</a:t>
            </a:r>
            <a:r>
              <a:rPr lang="en-US" b="0" i="1" dirty="0" smtClean="0"/>
              <a:t>.”</a:t>
            </a:r>
            <a:endParaRPr lang="en-US" b="0" dirty="0" smtClean="0"/>
          </a:p>
        </p:txBody>
      </p:sp>
      <p:sp>
        <p:nvSpPr>
          <p:cNvPr id="78852" name="TextBox 4"/>
          <p:cNvSpPr txBox="1">
            <a:spLocks noChangeArrowheads="1"/>
          </p:cNvSpPr>
          <p:nvPr/>
        </p:nvSpPr>
        <p:spPr bwMode="auto">
          <a:xfrm>
            <a:off x="5257800" y="3073400"/>
            <a:ext cx="2547937" cy="584200"/>
          </a:xfrm>
          <a:prstGeom prst="rect">
            <a:avLst/>
          </a:prstGeom>
          <a:noFill/>
          <a:ln w="9525">
            <a:noFill/>
            <a:miter lim="800000"/>
            <a:headEnd/>
            <a:tailEnd/>
          </a:ln>
        </p:spPr>
        <p:txBody>
          <a:bodyPr wrap="none">
            <a:spAutoFit/>
          </a:bodyPr>
          <a:lstStyle/>
          <a:p>
            <a:pPr algn="l" rtl="0" eaLnBrk="0" fontAlgn="base" hangingPunct="0">
              <a:spcBef>
                <a:spcPct val="0"/>
              </a:spcBef>
              <a:spcAft>
                <a:spcPct val="0"/>
              </a:spcAft>
            </a:pPr>
            <a:r>
              <a:rPr lang="en-US" sz="3200" b="0" i="1" kern="1200" dirty="0">
                <a:solidFill>
                  <a:srgbClr val="FFFFFF"/>
                </a:solidFill>
                <a:latin typeface="Neutra Text" pitchFamily="50" charset="0"/>
                <a:ea typeface="+mn-ea"/>
                <a:cs typeface="+mn-cs"/>
              </a:rPr>
              <a:t>-</a:t>
            </a:r>
            <a:r>
              <a:rPr lang="en-US" sz="3200" b="0" i="1" kern="1200" dirty="0" err="1">
                <a:solidFill>
                  <a:srgbClr val="FFFFFF"/>
                </a:solidFill>
                <a:latin typeface="Neutra Text" pitchFamily="50" charset="0"/>
                <a:ea typeface="+mn-ea"/>
                <a:cs typeface="+mn-cs"/>
              </a:rPr>
              <a:t>Linus</a:t>
            </a:r>
            <a:r>
              <a:rPr lang="en-US" sz="3200" b="0" i="1" kern="1200" dirty="0">
                <a:solidFill>
                  <a:srgbClr val="FFFFFF"/>
                </a:solidFill>
                <a:latin typeface="Neutra Text" pitchFamily="50" charset="0"/>
                <a:ea typeface="+mn-ea"/>
                <a:cs typeface="+mn-cs"/>
              </a:rPr>
              <a:t> Pauling</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uxton-fig53.png"/>
          <p:cNvPicPr>
            <a:picLocks noGrp="1" noChangeAspect="1"/>
          </p:cNvPicPr>
          <p:nvPr>
            <p:ph idx="4294967295"/>
          </p:nvPr>
        </p:nvPicPr>
        <p:blipFill>
          <a:blip r:embed="rId3"/>
          <a:stretch>
            <a:fillRect/>
          </a:stretch>
        </p:blipFill>
        <p:spPr>
          <a:xfrm>
            <a:off x="838200" y="1371600"/>
            <a:ext cx="8007350" cy="3471863"/>
          </a:xfrm>
        </p:spPr>
      </p:pic>
      <p:sp>
        <p:nvSpPr>
          <p:cNvPr id="5" name="TextBox 4"/>
          <p:cNvSpPr txBox="1"/>
          <p:nvPr/>
        </p:nvSpPr>
        <p:spPr>
          <a:xfrm>
            <a:off x="6019800" y="5791200"/>
            <a:ext cx="2676567" cy="276999"/>
          </a:xfrm>
          <a:prstGeom prst="rect">
            <a:avLst/>
          </a:prstGeom>
          <a:noFill/>
        </p:spPr>
        <p:txBody>
          <a:bodyPr wrap="none" rtlCol="0">
            <a:spAutoFit/>
          </a:bodyPr>
          <a:lstStyle/>
          <a:p>
            <a:r>
              <a:rPr lang="en-US" sz="1200" dirty="0" smtClean="0">
                <a:solidFill>
                  <a:srgbClr val="000000"/>
                </a:solidFill>
              </a:rPr>
              <a:t>[Buxton, Sketching User Experiences]</a:t>
            </a:r>
            <a:endParaRPr lang="en-US" sz="1200" dirty="0">
              <a:solidFill>
                <a:srgbClr val="000000"/>
              </a:solidFill>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xton-fig56.png"/>
          <p:cNvPicPr>
            <a:picLocks noChangeAspect="1"/>
          </p:cNvPicPr>
          <p:nvPr/>
        </p:nvPicPr>
        <p:blipFill>
          <a:blip r:embed="rId3"/>
          <a:stretch>
            <a:fillRect/>
          </a:stretch>
        </p:blipFill>
        <p:spPr>
          <a:xfrm>
            <a:off x="503291" y="0"/>
            <a:ext cx="7802509" cy="6575748"/>
          </a:xfrm>
          <a:prstGeom prst="rect">
            <a:avLst/>
          </a:prstGeom>
        </p:spPr>
      </p:pic>
      <p:sp>
        <p:nvSpPr>
          <p:cNvPr id="3" name="TextBox 2"/>
          <p:cNvSpPr txBox="1"/>
          <p:nvPr/>
        </p:nvSpPr>
        <p:spPr>
          <a:xfrm>
            <a:off x="5410200" y="6553200"/>
            <a:ext cx="2676567" cy="276999"/>
          </a:xfrm>
          <a:prstGeom prst="rect">
            <a:avLst/>
          </a:prstGeom>
          <a:noFill/>
        </p:spPr>
        <p:txBody>
          <a:bodyPr wrap="none" rtlCol="0">
            <a:spAutoFit/>
          </a:bodyPr>
          <a:lstStyle/>
          <a:p>
            <a:r>
              <a:rPr lang="en-US" sz="1200" dirty="0" smtClean="0">
                <a:solidFill>
                  <a:srgbClr val="000000"/>
                </a:solidFill>
              </a:rPr>
              <a:t>[Buxton, Sketching User Experiences]</a:t>
            </a:r>
            <a:endParaRPr lang="en-US" sz="1200" dirty="0">
              <a:solidFill>
                <a:srgbClr val="000000"/>
              </a:solidFill>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pPr eaLnBrk="1" hangingPunct="1"/>
            <a:endParaRPr lang="en-US" smtClean="0"/>
          </a:p>
        </p:txBody>
      </p:sp>
      <p:sp>
        <p:nvSpPr>
          <p:cNvPr id="80898" name="Content Placeholder 2"/>
          <p:cNvSpPr>
            <a:spLocks noGrp="1"/>
          </p:cNvSpPr>
          <p:nvPr>
            <p:ph idx="1"/>
          </p:nvPr>
        </p:nvSpPr>
        <p:spPr/>
        <p:txBody>
          <a:bodyPr/>
          <a:lstStyle/>
          <a:p>
            <a:pPr eaLnBrk="1" hangingPunct="1">
              <a:buFontTx/>
              <a:buNone/>
            </a:pPr>
            <a:endParaRPr lang="en-US" smtClean="0"/>
          </a:p>
        </p:txBody>
      </p:sp>
      <p:sp>
        <p:nvSpPr>
          <p:cNvPr id="80899" name="Slide Number Placeholder 3"/>
          <p:cNvSpPr>
            <a:spLocks noGrp="1"/>
          </p:cNvSpPr>
          <p:nvPr>
            <p:ph type="sldNum" sz="quarter" idx="4294967295"/>
          </p:nvPr>
        </p:nvSpPr>
        <p:spPr bwMode="auto">
          <a:xfrm>
            <a:off x="8382000" y="6513513"/>
            <a:ext cx="762000" cy="274637"/>
          </a:xfrm>
          <a:prstGeom prst="rect">
            <a:avLst/>
          </a:prstGeom>
          <a:noFill/>
          <a:ln>
            <a:miter lim="800000"/>
            <a:headEnd/>
            <a:tailEnd/>
          </a:ln>
        </p:spPr>
        <p:txBody>
          <a:bodyPr/>
          <a:lstStyle/>
          <a:p>
            <a:pPr algn="l" rtl="0" eaLnBrk="0" fontAlgn="base" hangingPunct="0">
              <a:spcBef>
                <a:spcPct val="0"/>
              </a:spcBef>
              <a:spcAft>
                <a:spcPct val="0"/>
              </a:spcAft>
            </a:pPr>
            <a:fld id="{E98ABBD4-D73B-468C-8170-67F9E01849E3}" type="slidenum">
              <a:rPr lang="ko-KR" altLang="en-US" b="1" kern="1200">
                <a:solidFill>
                  <a:srgbClr val="000000"/>
                </a:solidFill>
                <a:latin typeface="Neutra Text" pitchFamily="50" charset="0"/>
                <a:ea typeface="굴림" pitchFamily="34" charset="-127"/>
                <a:cs typeface="+mn-cs"/>
              </a:rPr>
              <a:pPr algn="l" rtl="0" eaLnBrk="0" fontAlgn="base" hangingPunct="0">
                <a:spcBef>
                  <a:spcPct val="0"/>
                </a:spcBef>
                <a:spcAft>
                  <a:spcPct val="0"/>
                </a:spcAft>
              </a:pPr>
              <a:t>46</a:t>
            </a:fld>
            <a:endParaRPr lang="en-US" altLang="ko-KR" b="1" kern="1200">
              <a:solidFill>
                <a:srgbClr val="000000"/>
              </a:solidFill>
              <a:latin typeface="Neutra Text" pitchFamily="50" charset="0"/>
              <a:ea typeface="굴림" pitchFamily="34" charset="-127"/>
              <a:cs typeface="+mn-cs"/>
            </a:endParaRPr>
          </a:p>
        </p:txBody>
      </p:sp>
      <p:pic>
        <p:nvPicPr>
          <p:cNvPr id="80900" name="Picture 2"/>
          <p:cNvPicPr>
            <a:picLocks noChangeAspect="1" noChangeArrowheads="1"/>
          </p:cNvPicPr>
          <p:nvPr/>
        </p:nvPicPr>
        <p:blipFill>
          <a:blip r:embed="rId3"/>
          <a:srcRect/>
          <a:stretch>
            <a:fillRect/>
          </a:stretch>
        </p:blipFill>
        <p:spPr bwMode="auto">
          <a:xfrm>
            <a:off x="0" y="-25400"/>
            <a:ext cx="6019800" cy="6883400"/>
          </a:xfrm>
          <a:prstGeom prst="rect">
            <a:avLst/>
          </a:prstGeom>
          <a:noFill/>
          <a:ln w="9525">
            <a:noFill/>
            <a:miter lim="800000"/>
            <a:headEnd/>
            <a:tailEnd/>
          </a:ln>
        </p:spPr>
      </p:pic>
      <p:sp>
        <p:nvSpPr>
          <p:cNvPr id="80901" name="TextBox 5"/>
          <p:cNvSpPr txBox="1">
            <a:spLocks noChangeArrowheads="1"/>
          </p:cNvSpPr>
          <p:nvPr/>
        </p:nvSpPr>
        <p:spPr bwMode="auto">
          <a:xfrm>
            <a:off x="6173788" y="5486400"/>
            <a:ext cx="2894012" cy="1200150"/>
          </a:xfrm>
          <a:prstGeom prst="rect">
            <a:avLst/>
          </a:prstGeom>
          <a:noFill/>
          <a:ln w="9525">
            <a:noFill/>
            <a:miter lim="800000"/>
            <a:headEnd/>
            <a:tailEnd/>
          </a:ln>
        </p:spPr>
        <p:txBody>
          <a:bodyPr wrap="none">
            <a:spAutoFit/>
          </a:bodyPr>
          <a:lstStyle/>
          <a:p>
            <a:pPr algn="l" rtl="0" eaLnBrk="0" fontAlgn="base" hangingPunct="0">
              <a:spcBef>
                <a:spcPct val="0"/>
              </a:spcBef>
              <a:spcAft>
                <a:spcPct val="0"/>
              </a:spcAft>
            </a:pPr>
            <a:r>
              <a:rPr lang="en-US" b="1" kern="1200">
                <a:solidFill>
                  <a:srgbClr val="FFFFFF"/>
                </a:solidFill>
                <a:latin typeface="Neutra Text" pitchFamily="50" charset="0"/>
                <a:ea typeface="+mn-ea"/>
                <a:cs typeface="+mn-cs"/>
              </a:rPr>
              <a:t>Prototypes for the </a:t>
            </a:r>
          </a:p>
          <a:p>
            <a:pPr algn="l" rtl="0" eaLnBrk="0" fontAlgn="base" hangingPunct="0">
              <a:spcBef>
                <a:spcPct val="0"/>
              </a:spcBef>
              <a:spcAft>
                <a:spcPct val="0"/>
              </a:spcAft>
            </a:pPr>
            <a:r>
              <a:rPr lang="en-US" b="1" kern="1200">
                <a:solidFill>
                  <a:srgbClr val="FFFFFF"/>
                </a:solidFill>
                <a:latin typeface="Neutra Text" pitchFamily="50" charset="0"/>
                <a:ea typeface="+mn-ea"/>
                <a:cs typeface="+mn-cs"/>
              </a:rPr>
              <a:t>Microsoft mouse</a:t>
            </a:r>
          </a:p>
          <a:p>
            <a:pPr algn="l" rtl="0" eaLnBrk="0" fontAlgn="base" hangingPunct="0">
              <a:spcBef>
                <a:spcPct val="0"/>
              </a:spcBef>
              <a:spcAft>
                <a:spcPct val="0"/>
              </a:spcAft>
            </a:pPr>
            <a:r>
              <a:rPr lang="en-US" b="1" kern="1200">
                <a:solidFill>
                  <a:srgbClr val="FFFFFF"/>
                </a:solidFill>
                <a:latin typeface="Neutra Text" pitchFamily="50" charset="0"/>
                <a:ea typeface="+mn-ea"/>
                <a:cs typeface="+mn-cs"/>
              </a:rPr>
              <a:t>From Moggridge, </a:t>
            </a:r>
          </a:p>
          <a:p>
            <a:pPr algn="l" rtl="0" eaLnBrk="0" fontAlgn="base" hangingPunct="0">
              <a:spcBef>
                <a:spcPct val="0"/>
              </a:spcBef>
              <a:spcAft>
                <a:spcPct val="0"/>
              </a:spcAft>
            </a:pPr>
            <a:r>
              <a:rPr lang="en-US" b="1" kern="1200">
                <a:solidFill>
                  <a:srgbClr val="FFFFFF"/>
                </a:solidFill>
                <a:latin typeface="Neutra Text" pitchFamily="50" charset="0"/>
                <a:ea typeface="+mn-ea"/>
                <a:cs typeface="+mn-cs"/>
              </a:rPr>
              <a:t>Designing Interactions, Ch2</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5" name="Slide Number Placeholder 3"/>
          <p:cNvSpPr>
            <a:spLocks noGrp="1"/>
          </p:cNvSpPr>
          <p:nvPr>
            <p:ph type="sldNum" sz="quarter" idx="4294967295"/>
          </p:nvPr>
        </p:nvSpPr>
        <p:spPr bwMode="auto">
          <a:xfrm>
            <a:off x="8382000" y="6513513"/>
            <a:ext cx="762000" cy="274637"/>
          </a:xfrm>
          <a:prstGeom prst="rect">
            <a:avLst/>
          </a:prstGeom>
          <a:noFill/>
          <a:ln>
            <a:miter lim="800000"/>
            <a:headEnd/>
            <a:tailEnd/>
          </a:ln>
        </p:spPr>
        <p:txBody>
          <a:bodyPr/>
          <a:lstStyle/>
          <a:p>
            <a:pPr eaLnBrk="0" hangingPunct="0"/>
            <a:fld id="{92EED864-564B-441A-86B3-CF9F368BCAF8}" type="slidenum">
              <a:rPr lang="ko-KR" altLang="en-US">
                <a:ea typeface="굴림" pitchFamily="34" charset="-127"/>
              </a:rPr>
              <a:pPr eaLnBrk="0" hangingPunct="0"/>
              <a:t>47</a:t>
            </a:fld>
            <a:endParaRPr lang="en-US" altLang="ko-KR">
              <a:ea typeface="굴림" pitchFamily="34" charset="-127"/>
            </a:endParaRPr>
          </a:p>
        </p:txBody>
      </p:sp>
      <p:sp>
        <p:nvSpPr>
          <p:cNvPr id="6" name="Rectangle 5"/>
          <p:cNvSpPr/>
          <p:nvPr/>
        </p:nvSpPr>
        <p:spPr bwMode="auto">
          <a:xfrm>
            <a:off x="4343400" y="1219200"/>
            <a:ext cx="838200" cy="4953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eaLnBrk="0" hangingPunct="0">
              <a:defRPr/>
            </a:pPr>
            <a:endParaRPr lang="en-US">
              <a:solidFill>
                <a:schemeClr val="tx1"/>
              </a:solidFill>
            </a:endParaRPr>
          </a:p>
        </p:txBody>
      </p:sp>
      <p:sp>
        <p:nvSpPr>
          <p:cNvPr id="7" name="Rectangle 6"/>
          <p:cNvSpPr/>
          <p:nvPr/>
        </p:nvSpPr>
        <p:spPr bwMode="auto">
          <a:xfrm>
            <a:off x="5029200" y="990600"/>
            <a:ext cx="381000" cy="22098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eaLnBrk="0" hangingPunct="0">
              <a:defRPr/>
            </a:pPr>
            <a:endParaRPr lang="en-US">
              <a:solidFill>
                <a:schemeClr val="tx1"/>
              </a:solidFill>
            </a:endParaRPr>
          </a:p>
        </p:txBody>
      </p:sp>
      <p:sp>
        <p:nvSpPr>
          <p:cNvPr id="8" name="Rectangle 7"/>
          <p:cNvSpPr/>
          <p:nvPr/>
        </p:nvSpPr>
        <p:spPr bwMode="auto">
          <a:xfrm>
            <a:off x="5105400" y="2895600"/>
            <a:ext cx="304800" cy="24384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eaLnBrk="0" hangingPunct="0">
              <a:defRPr/>
            </a:pPr>
            <a:endParaRPr lang="en-US">
              <a:solidFill>
                <a:schemeClr val="tx1"/>
              </a:solidFill>
            </a:endParaRPr>
          </a:p>
        </p:txBody>
      </p:sp>
      <p:pic>
        <p:nvPicPr>
          <p:cNvPr id="9" name="Picture 8" descr="design-secrets-malden-mills-sketches.png"/>
          <p:cNvPicPr>
            <a:picLocks noChangeAspect="1"/>
          </p:cNvPicPr>
          <p:nvPr/>
        </p:nvPicPr>
        <p:blipFill>
          <a:blip r:embed="rId3"/>
          <a:stretch>
            <a:fillRect/>
          </a:stretch>
        </p:blipFill>
        <p:spPr>
          <a:xfrm>
            <a:off x="304800" y="276746"/>
            <a:ext cx="8534400" cy="6581254"/>
          </a:xfrm>
          <a:prstGeom prst="rect">
            <a:avLst/>
          </a:prstGeom>
        </p:spPr>
      </p:pic>
      <p:sp>
        <p:nvSpPr>
          <p:cNvPr id="10" name="TextBox 9"/>
          <p:cNvSpPr txBox="1"/>
          <p:nvPr/>
        </p:nvSpPr>
        <p:spPr>
          <a:xfrm>
            <a:off x="6008182" y="6474023"/>
            <a:ext cx="2678618" cy="307777"/>
          </a:xfrm>
          <a:prstGeom prst="rect">
            <a:avLst/>
          </a:prstGeom>
          <a:solidFill>
            <a:schemeClr val="bg1"/>
          </a:solidFill>
        </p:spPr>
        <p:txBody>
          <a:bodyPr wrap="none" rtlCol="0">
            <a:spAutoFit/>
          </a:bodyPr>
          <a:lstStyle/>
          <a:p>
            <a:r>
              <a:rPr lang="en-US" sz="1400" smtClean="0"/>
              <a:t>From Design Secrets: Products 2</a:t>
            </a:r>
            <a:endParaRPr lang="en-US" sz="140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Grp="1" noRot="1" noChangeArrowheads="1"/>
          </p:cNvSpPr>
          <p:nvPr>
            <p:ph type="body" idx="1"/>
          </p:nvPr>
        </p:nvSpPr>
        <p:spPr/>
        <p:txBody>
          <a:bodyPr/>
          <a:lstStyle/>
          <a:p>
            <a:endParaRPr lang="en-US" smtClean="0"/>
          </a:p>
        </p:txBody>
      </p:sp>
      <p:pic>
        <p:nvPicPr>
          <p:cNvPr id="185348" name="Picture 4"/>
          <p:cNvPicPr>
            <a:picLocks noChangeAspect="1" noChangeArrowheads="1"/>
          </p:cNvPicPr>
          <p:nvPr/>
        </p:nvPicPr>
        <p:blipFill>
          <a:blip r:embed="rId3"/>
          <a:srcRect/>
          <a:stretch>
            <a:fillRect/>
          </a:stretch>
        </p:blipFill>
        <p:spPr bwMode="auto">
          <a:xfrm>
            <a:off x="-76200" y="-304800"/>
            <a:ext cx="10058400" cy="7810500"/>
          </a:xfrm>
          <a:prstGeom prst="rect">
            <a:avLst/>
          </a:prstGeom>
          <a:noFill/>
          <a:ln w="9525">
            <a:noFill/>
            <a:miter lim="800000"/>
            <a:headEnd/>
            <a:tailEnd/>
          </a:ln>
          <a:effectLst/>
        </p:spPr>
      </p:pic>
      <p:sp>
        <p:nvSpPr>
          <p:cNvPr id="185350" name="AutoShape 6"/>
          <p:cNvSpPr>
            <a:spLocks noChangeArrowheads="1"/>
          </p:cNvSpPr>
          <p:nvPr/>
        </p:nvSpPr>
        <p:spPr bwMode="auto">
          <a:xfrm>
            <a:off x="1600200" y="4191000"/>
            <a:ext cx="6248400" cy="2438400"/>
          </a:xfrm>
          <a:prstGeom prst="roundRect">
            <a:avLst>
              <a:gd name="adj" fmla="val 16667"/>
            </a:avLst>
          </a:prstGeom>
          <a:noFill/>
          <a:ln w="76200">
            <a:solidFill>
              <a:srgbClr val="FF5050"/>
            </a:solidFill>
            <a:round/>
            <a:headEnd/>
            <a:tailEnd/>
          </a:ln>
          <a:effectLst/>
        </p:spPr>
        <p:txBody>
          <a:bodyPr wrap="none" anchor="ctr"/>
          <a:lstStyle/>
          <a:p>
            <a:pPr algn="l" rtl="0" fontAlgn="base">
              <a:spcBef>
                <a:spcPct val="0"/>
              </a:spcBef>
              <a:spcAft>
                <a:spcPct val="0"/>
              </a:spcAft>
            </a:pPr>
            <a:endParaRPr lang="en-US" b="1" kern="1200">
              <a:solidFill>
                <a:srgbClr val="000000"/>
              </a:solidFill>
              <a:latin typeface="Neutra Text" pitchFamily="50" charset="0"/>
              <a:ea typeface="+mn-ea"/>
              <a:cs typeface="+mn-cs"/>
            </a:endParaRPr>
          </a:p>
        </p:txBody>
      </p:sp>
      <p:sp>
        <p:nvSpPr>
          <p:cNvPr id="5" name="Arc 5"/>
          <p:cNvSpPr>
            <a:spLocks noChangeAspect="1"/>
          </p:cNvSpPr>
          <p:nvPr/>
        </p:nvSpPr>
        <p:spPr bwMode="auto">
          <a:xfrm>
            <a:off x="9013826"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6" name="Arc 6"/>
          <p:cNvSpPr>
            <a:spLocks noChangeAspect="1"/>
          </p:cNvSpPr>
          <p:nvPr/>
        </p:nvSpPr>
        <p:spPr bwMode="auto">
          <a:xfrm rot="16200000">
            <a:off x="1"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 name="Arc 7"/>
          <p:cNvSpPr>
            <a:spLocks noChangeAspect="1"/>
          </p:cNvSpPr>
          <p:nvPr/>
        </p:nvSpPr>
        <p:spPr bwMode="auto">
          <a:xfrm rot="10800000">
            <a:off x="1"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8" name="Arc 8"/>
          <p:cNvSpPr>
            <a:spLocks noChangeAspect="1"/>
          </p:cNvSpPr>
          <p:nvPr/>
        </p:nvSpPr>
        <p:spPr bwMode="auto">
          <a:xfrm rot="5400000">
            <a:off x="9013826"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9" name="TextBox 8"/>
          <p:cNvSpPr txBox="1"/>
          <p:nvPr/>
        </p:nvSpPr>
        <p:spPr>
          <a:xfrm>
            <a:off x="1524000" y="1295400"/>
            <a:ext cx="2015808" cy="461665"/>
          </a:xfrm>
          <a:prstGeom prst="rect">
            <a:avLst/>
          </a:prstGeom>
          <a:noFill/>
        </p:spPr>
        <p:txBody>
          <a:bodyPr wrap="none" rtlCol="0">
            <a:spAutoFit/>
          </a:bodyPr>
          <a:lstStyle/>
          <a:p>
            <a:r>
              <a:rPr lang="en-US" sz="2400" smtClean="0"/>
              <a:t>[Adobe Flash]</a:t>
            </a:r>
            <a:endParaRPr lang="en-US" sz="24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3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7" name="Rectangle 5"/>
          <p:cNvSpPr>
            <a:spLocks noGrp="1" noRot="1" noChangeArrowheads="1"/>
          </p:cNvSpPr>
          <p:nvPr>
            <p:ph type="title"/>
          </p:nvPr>
        </p:nvSpPr>
        <p:spPr/>
        <p:txBody>
          <a:bodyPr/>
          <a:lstStyle/>
          <a:p>
            <a:endParaRPr lang="en-US" dirty="0" smtClean="0"/>
          </a:p>
        </p:txBody>
      </p:sp>
      <p:graphicFrame>
        <p:nvGraphicFramePr>
          <p:cNvPr id="187405" name="Object 13"/>
          <p:cNvGraphicFramePr>
            <a:graphicFrameLocks noChangeAspect="1"/>
          </p:cNvGraphicFramePr>
          <p:nvPr>
            <p:ph idx="1"/>
          </p:nvPr>
        </p:nvGraphicFramePr>
        <p:xfrm>
          <a:off x="838200" y="2290763"/>
          <a:ext cx="8007350" cy="3463925"/>
        </p:xfrm>
        <a:graphic>
          <a:graphicData uri="http://schemas.openxmlformats.org/presentationml/2006/ole">
            <p:oleObj spid="_x0000_s16386" name="Image" r:id="rId4" imgW="9333333" imgH="4038095" progId="Photoshop.Image.9">
              <p:embed/>
            </p:oleObj>
          </a:graphicData>
        </a:graphic>
      </p:graphicFrame>
      <p:sp>
        <p:nvSpPr>
          <p:cNvPr id="4" name="Rectangle 3"/>
          <p:cNvSpPr/>
          <p:nvPr/>
        </p:nvSpPr>
        <p:spPr bwMode="auto">
          <a:xfrm>
            <a:off x="4953000" y="1905000"/>
            <a:ext cx="3886200" cy="411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b="1" kern="1200">
              <a:solidFill>
                <a:srgbClr val="000000"/>
              </a:solidFill>
              <a:latin typeface="Neutra Text" pitchFamily="50" charset="0"/>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1" descr="pig-octo3.pn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7107" name="Arc 5"/>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47108" name="Arc 6"/>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47109" name="Arc 7"/>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47110" name="Arc 8"/>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47113" name="Rectangle 8"/>
          <p:cNvSpPr>
            <a:spLocks noChangeArrowheads="1"/>
          </p:cNvSpPr>
          <p:nvPr/>
        </p:nvSpPr>
        <p:spPr bwMode="auto">
          <a:xfrm>
            <a:off x="5410200" y="5943600"/>
            <a:ext cx="3384550" cy="369888"/>
          </a:xfrm>
          <a:prstGeom prst="rect">
            <a:avLst/>
          </a:prstGeom>
          <a:noFill/>
          <a:ln w="9525">
            <a:noFill/>
            <a:miter lim="800000"/>
            <a:headEnd/>
            <a:tailEnd/>
          </a:ln>
        </p:spPr>
        <p:txBody>
          <a:bodyPr wrap="none">
            <a:spAutoFit/>
          </a:bodyPr>
          <a:lstStyle/>
          <a:p>
            <a:r>
              <a:rPr lang="en-US" b="0">
                <a:solidFill>
                  <a:srgbClr val="333333"/>
                </a:solidFill>
              </a:rPr>
              <a:t>[Control Freaks by Haiyan Zhang]</a:t>
            </a:r>
            <a:endParaRPr lang="en-US">
              <a:solidFill>
                <a:srgbClr val="333333"/>
              </a:solidFill>
            </a:endParaRPr>
          </a:p>
        </p:txBody>
      </p:sp>
      <p:sp>
        <p:nvSpPr>
          <p:cNvPr id="10" name="AutoShape 12"/>
          <p:cNvSpPr>
            <a:spLocks noChangeArrowheads="1"/>
          </p:cNvSpPr>
          <p:nvPr/>
        </p:nvSpPr>
        <p:spPr bwMode="auto">
          <a:xfrm>
            <a:off x="-76200" y="473075"/>
            <a:ext cx="2209800" cy="757238"/>
          </a:xfrm>
          <a:prstGeom prst="roundRect">
            <a:avLst>
              <a:gd name="adj" fmla="val 16667"/>
            </a:avLst>
          </a:prstGeom>
          <a:solidFill>
            <a:schemeClr val="bg2">
              <a:alpha val="79999"/>
            </a:schemeClr>
          </a:solidFill>
          <a:ln w="9525" algn="ctr">
            <a:noFill/>
            <a:round/>
            <a:headEnd/>
            <a:tailEnd/>
          </a:ln>
        </p:spPr>
        <p:txBody>
          <a:bodyPr wrap="none" anchor="ctr"/>
          <a:lstStyle/>
          <a:p>
            <a:endParaRPr lang="en-US"/>
          </a:p>
        </p:txBody>
      </p:sp>
      <p:sp>
        <p:nvSpPr>
          <p:cNvPr id="11" name="Rectangle 13"/>
          <p:cNvSpPr>
            <a:spLocks noRot="1" noChangeArrowheads="1"/>
          </p:cNvSpPr>
          <p:nvPr/>
        </p:nvSpPr>
        <p:spPr bwMode="auto">
          <a:xfrm>
            <a:off x="61913" y="425450"/>
            <a:ext cx="8385175" cy="1022350"/>
          </a:xfrm>
          <a:prstGeom prst="rect">
            <a:avLst/>
          </a:prstGeom>
          <a:noFill/>
          <a:ln w="9525">
            <a:noFill/>
            <a:miter lim="800000"/>
            <a:headEnd/>
            <a:tailEnd/>
          </a:ln>
        </p:spPr>
        <p:txBody>
          <a:bodyPr/>
          <a:lstStyle/>
          <a:p>
            <a:pPr eaLnBrk="1" hangingPunct="1"/>
            <a:r>
              <a:rPr lang="en-US" altLang="ko-KR" sz="4400" smtClean="0">
                <a:solidFill>
                  <a:srgbClr val="FFFFCC"/>
                </a:solidFill>
                <a:ea typeface="굴림" pitchFamily="34" charset="-127"/>
              </a:rPr>
              <a:t>Gaming</a:t>
            </a:r>
            <a:endParaRPr lang="en-US" altLang="ko-KR" sz="4400" dirty="0">
              <a:solidFill>
                <a:srgbClr val="FFFFCC"/>
              </a:solidFill>
              <a:ea typeface="굴림" pitchFamily="34" charset="-127"/>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7" name="Rectangle 5"/>
          <p:cNvSpPr>
            <a:spLocks noGrp="1" noRot="1" noChangeArrowheads="1"/>
          </p:cNvSpPr>
          <p:nvPr>
            <p:ph type="title"/>
          </p:nvPr>
        </p:nvSpPr>
        <p:spPr/>
        <p:txBody>
          <a:bodyPr/>
          <a:lstStyle/>
          <a:p>
            <a:r>
              <a:rPr lang="en-US" smtClean="0"/>
              <a:t>Juxtapose</a:t>
            </a:r>
          </a:p>
        </p:txBody>
      </p:sp>
      <p:graphicFrame>
        <p:nvGraphicFramePr>
          <p:cNvPr id="187405" name="Object 13"/>
          <p:cNvGraphicFramePr>
            <a:graphicFrameLocks noChangeAspect="1"/>
          </p:cNvGraphicFramePr>
          <p:nvPr>
            <p:ph idx="1"/>
          </p:nvPr>
        </p:nvGraphicFramePr>
        <p:xfrm>
          <a:off x="838200" y="2290763"/>
          <a:ext cx="8007350" cy="3463925"/>
        </p:xfrm>
        <a:graphic>
          <a:graphicData uri="http://schemas.openxmlformats.org/presentationml/2006/ole">
            <p:oleObj spid="_x0000_s17410" name="Image" r:id="rId4" imgW="9333333" imgH="4038095" progId="Photoshop.Image.9">
              <p:embed/>
            </p:oleObj>
          </a:graphicData>
        </a:graphic>
      </p:graphicFrame>
      <p:sp>
        <p:nvSpPr>
          <p:cNvPr id="4" name="Rectangle 3"/>
          <p:cNvSpPr/>
          <p:nvPr/>
        </p:nvSpPr>
        <p:spPr bwMode="auto">
          <a:xfrm>
            <a:off x="4953000" y="1905000"/>
            <a:ext cx="4648200" cy="411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en-US" b="1" kern="1200">
              <a:solidFill>
                <a:srgbClr val="000000"/>
              </a:solidFill>
              <a:latin typeface="Neutra Text" pitchFamily="50" charset="0"/>
              <a:ea typeface="+mn-ea"/>
              <a:cs typeface="+mn-cs"/>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rrowheads="1"/>
          </p:cNvSpPr>
          <p:nvPr>
            <p:ph type="title"/>
          </p:nvPr>
        </p:nvSpPr>
        <p:spPr/>
        <p:txBody>
          <a:bodyPr/>
          <a:lstStyle/>
          <a:p>
            <a:r>
              <a:rPr lang="en-US" smtClean="0"/>
              <a:t>Juxtapose</a:t>
            </a:r>
          </a:p>
        </p:txBody>
      </p:sp>
      <p:graphicFrame>
        <p:nvGraphicFramePr>
          <p:cNvPr id="190468" name="Object 4"/>
          <p:cNvGraphicFramePr>
            <a:graphicFrameLocks noChangeAspect="1"/>
          </p:cNvGraphicFramePr>
          <p:nvPr>
            <p:ph idx="1"/>
          </p:nvPr>
        </p:nvGraphicFramePr>
        <p:xfrm>
          <a:off x="838200" y="2290763"/>
          <a:ext cx="8007350" cy="3463925"/>
        </p:xfrm>
        <a:graphic>
          <a:graphicData uri="http://schemas.openxmlformats.org/presentationml/2006/ole">
            <p:oleObj spid="_x0000_s18434" name="Image" r:id="rId4" imgW="9333333" imgH="4038095" progId="Photoshop.Image.9">
              <p:embed/>
            </p:oleObj>
          </a:graphicData>
        </a:graphic>
      </p:graphicFrame>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rrowheads="1"/>
          </p:cNvSpPr>
          <p:nvPr>
            <p:ph type="title"/>
          </p:nvPr>
        </p:nvSpPr>
        <p:spPr/>
        <p:txBody>
          <a:bodyPr/>
          <a:lstStyle/>
          <a:p>
            <a:r>
              <a:rPr lang="en-US" smtClean="0"/>
              <a:t>Juxtapose</a:t>
            </a:r>
          </a:p>
        </p:txBody>
      </p:sp>
      <p:graphicFrame>
        <p:nvGraphicFramePr>
          <p:cNvPr id="192516" name="Object 4"/>
          <p:cNvGraphicFramePr>
            <a:graphicFrameLocks noChangeAspect="1"/>
          </p:cNvGraphicFramePr>
          <p:nvPr>
            <p:ph idx="1"/>
          </p:nvPr>
        </p:nvGraphicFramePr>
        <p:xfrm>
          <a:off x="838200" y="2290763"/>
          <a:ext cx="8007350" cy="3463925"/>
        </p:xfrm>
        <a:graphic>
          <a:graphicData uri="http://schemas.openxmlformats.org/presentationml/2006/ole">
            <p:oleObj spid="_x0000_s19458" name="Image" r:id="rId4" imgW="9333333" imgH="4038095" progId="Photoshop.Image.9">
              <p:embed/>
            </p:oleObj>
          </a:graphicData>
        </a:graphic>
      </p:graphicFrame>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rrowheads="1"/>
          </p:cNvSpPr>
          <p:nvPr>
            <p:ph type="title"/>
          </p:nvPr>
        </p:nvSpPr>
        <p:spPr/>
        <p:txBody>
          <a:bodyPr/>
          <a:lstStyle/>
          <a:p>
            <a:r>
              <a:rPr lang="en-US" smtClean="0"/>
              <a:t>Juxtapose</a:t>
            </a:r>
          </a:p>
        </p:txBody>
      </p:sp>
      <p:graphicFrame>
        <p:nvGraphicFramePr>
          <p:cNvPr id="194564" name="Object 4"/>
          <p:cNvGraphicFramePr>
            <a:graphicFrameLocks noChangeAspect="1"/>
          </p:cNvGraphicFramePr>
          <p:nvPr>
            <p:ph idx="1"/>
          </p:nvPr>
        </p:nvGraphicFramePr>
        <p:xfrm>
          <a:off x="838200" y="2290763"/>
          <a:ext cx="8007350" cy="3463925"/>
        </p:xfrm>
        <a:graphic>
          <a:graphicData uri="http://schemas.openxmlformats.org/presentationml/2006/ole">
            <p:oleObj spid="_x0000_s20482" name="Image" r:id="rId4" imgW="9333333" imgH="4038095" progId="Photoshop.Image.9">
              <p:embed/>
            </p:oleObj>
          </a:graphicData>
        </a:graphic>
      </p:graphicFrame>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05507" name="Object 3"/>
          <p:cNvGraphicFramePr>
            <a:graphicFrameLocks noChangeAspect="1"/>
          </p:cNvGraphicFramePr>
          <p:nvPr/>
        </p:nvGraphicFramePr>
        <p:xfrm>
          <a:off x="533400" y="1600200"/>
          <a:ext cx="8007350" cy="3463925"/>
        </p:xfrm>
        <a:graphic>
          <a:graphicData uri="http://schemas.openxmlformats.org/presentationml/2006/ole">
            <p:oleObj spid="_x0000_s405507" name="Image" r:id="rId4" imgW="9333333" imgH="4038095" progId="Photoshop.Image.9">
              <p:embed/>
            </p:oleObj>
          </a:graphicData>
        </a:graphic>
      </p:graphicFrame>
      <p:sp>
        <p:nvSpPr>
          <p:cNvPr id="201730" name="Title 1"/>
          <p:cNvSpPr>
            <a:spLocks noGrp="1"/>
          </p:cNvSpPr>
          <p:nvPr>
            <p:ph type="title"/>
          </p:nvPr>
        </p:nvSpPr>
        <p:spPr/>
        <p:txBody>
          <a:bodyPr/>
          <a:lstStyle/>
          <a:p>
            <a:pPr eaLnBrk="1" hangingPunct="1"/>
            <a:r>
              <a:rPr lang="en-US" sz="4400" dirty="0" smtClean="0"/>
              <a:t>Juxtapose Extensions</a:t>
            </a:r>
          </a:p>
        </p:txBody>
      </p:sp>
      <p:pic>
        <p:nvPicPr>
          <p:cNvPr id="5" name="Content Placeholder 4" descr="n93.png"/>
          <p:cNvPicPr>
            <a:picLocks noGrp="1" noChangeAspect="1"/>
          </p:cNvPicPr>
          <p:nvPr>
            <p:ph idx="1"/>
          </p:nvPr>
        </p:nvPicPr>
        <p:blipFill>
          <a:blip r:embed="rId5" cstate="print"/>
          <a:stretch>
            <a:fillRect/>
          </a:stretch>
        </p:blipFill>
        <p:spPr>
          <a:xfrm>
            <a:off x="7239000" y="1981200"/>
            <a:ext cx="911440" cy="2317750"/>
          </a:xfrm>
        </p:spPr>
      </p:pic>
      <p:pic>
        <p:nvPicPr>
          <p:cNvPr id="6" name="Content Placeholder 4" descr="n93.png"/>
          <p:cNvPicPr>
            <a:picLocks noChangeAspect="1"/>
          </p:cNvPicPr>
          <p:nvPr/>
        </p:nvPicPr>
        <p:blipFill>
          <a:blip r:embed="rId6" cstate="print"/>
          <a:stretch>
            <a:fillRect/>
          </a:stretch>
        </p:blipFill>
        <p:spPr bwMode="auto">
          <a:xfrm>
            <a:off x="5715000" y="1981200"/>
            <a:ext cx="868989" cy="2209800"/>
          </a:xfrm>
          <a:prstGeom prst="rect">
            <a:avLst/>
          </a:prstGeom>
          <a:noFill/>
          <a:ln w="9525">
            <a:noFill/>
            <a:miter lim="800000"/>
            <a:headEnd/>
            <a:tailEnd/>
          </a:ln>
        </p:spPr>
      </p:pic>
      <p:pic>
        <p:nvPicPr>
          <p:cNvPr id="7" name="Content Placeholder 4" descr="n93.png"/>
          <p:cNvPicPr>
            <a:picLocks noChangeAspect="1"/>
          </p:cNvPicPr>
          <p:nvPr/>
        </p:nvPicPr>
        <p:blipFill>
          <a:blip r:embed="rId7" cstate="print"/>
          <a:stretch>
            <a:fillRect/>
          </a:stretch>
        </p:blipFill>
        <p:spPr bwMode="auto">
          <a:xfrm>
            <a:off x="7924800" y="2362200"/>
            <a:ext cx="689198" cy="1752600"/>
          </a:xfrm>
          <a:prstGeom prst="rect">
            <a:avLst/>
          </a:prstGeom>
          <a:noFill/>
          <a:ln w="9525">
            <a:noFill/>
            <a:miter lim="800000"/>
            <a:headEnd/>
            <a:tailEnd/>
          </a:ln>
        </p:spPr>
      </p:pic>
      <p:cxnSp>
        <p:nvCxnSpPr>
          <p:cNvPr id="10" name="Straight Arrow Connector 9"/>
          <p:cNvCxnSpPr/>
          <p:nvPr/>
        </p:nvCxnSpPr>
        <p:spPr bwMode="auto">
          <a:xfrm>
            <a:off x="4191000" y="3048000"/>
            <a:ext cx="1600200" cy="1588"/>
          </a:xfrm>
          <a:prstGeom prst="straightConnector1">
            <a:avLst/>
          </a:prstGeom>
          <a:solidFill>
            <a:schemeClr val="accent1"/>
          </a:solidFill>
          <a:ln w="76200" cap="flat" cmpd="sng" algn="ctr">
            <a:solidFill>
              <a:srgbClr val="000000"/>
            </a:solidFill>
            <a:prstDash val="solid"/>
            <a:round/>
            <a:headEnd type="none" w="med" len="med"/>
            <a:tailEnd type="arrow"/>
          </a:ln>
          <a:effectLst/>
        </p:spPr>
      </p:cxnSp>
      <p:pic>
        <p:nvPicPr>
          <p:cNvPr id="16" name="Content Placeholder 4" descr="n93.png"/>
          <p:cNvPicPr>
            <a:picLocks noChangeAspect="1"/>
          </p:cNvPicPr>
          <p:nvPr/>
        </p:nvPicPr>
        <p:blipFill>
          <a:blip r:embed="rId8"/>
          <a:stretch>
            <a:fillRect/>
          </a:stretch>
        </p:blipFill>
        <p:spPr bwMode="auto">
          <a:xfrm>
            <a:off x="6400800" y="1752600"/>
            <a:ext cx="1048780" cy="2667000"/>
          </a:xfrm>
          <a:prstGeom prst="rect">
            <a:avLst/>
          </a:prstGeom>
          <a:noFill/>
          <a:ln w="9525">
            <a:noFill/>
            <a:miter lim="800000"/>
            <a:headEnd/>
            <a:tailEnd/>
          </a:ln>
        </p:spPr>
      </p:pic>
      <p:sp>
        <p:nvSpPr>
          <p:cNvPr id="17" name="TextBox 16"/>
          <p:cNvSpPr txBox="1"/>
          <p:nvPr/>
        </p:nvSpPr>
        <p:spPr>
          <a:xfrm>
            <a:off x="5791200" y="4495800"/>
            <a:ext cx="338554" cy="369332"/>
          </a:xfrm>
          <a:prstGeom prst="rect">
            <a:avLst/>
          </a:prstGeom>
          <a:noFill/>
        </p:spPr>
        <p:txBody>
          <a:bodyPr wrap="none" rtlCol="0">
            <a:spAutoFit/>
          </a:bodyPr>
          <a:lstStyle/>
          <a:p>
            <a:r>
              <a:rPr lang="en-US" dirty="0" smtClean="0">
                <a:solidFill>
                  <a:schemeClr val="bg1"/>
                </a:solidFill>
              </a:rPr>
              <a:t>A</a:t>
            </a:r>
            <a:endParaRPr lang="en-US" dirty="0">
              <a:solidFill>
                <a:schemeClr val="bg1"/>
              </a:solidFill>
            </a:endParaRPr>
          </a:p>
        </p:txBody>
      </p:sp>
      <p:sp>
        <p:nvSpPr>
          <p:cNvPr id="18" name="TextBox 17"/>
          <p:cNvSpPr txBox="1"/>
          <p:nvPr/>
        </p:nvSpPr>
        <p:spPr>
          <a:xfrm>
            <a:off x="6553200" y="4495800"/>
            <a:ext cx="338554" cy="369332"/>
          </a:xfrm>
          <a:prstGeom prst="rect">
            <a:avLst/>
          </a:prstGeom>
          <a:noFill/>
        </p:spPr>
        <p:txBody>
          <a:bodyPr wrap="none" rtlCol="0">
            <a:spAutoFit/>
          </a:bodyPr>
          <a:lstStyle/>
          <a:p>
            <a:r>
              <a:rPr lang="en-US" dirty="0" smtClean="0">
                <a:solidFill>
                  <a:schemeClr val="bg1"/>
                </a:solidFill>
              </a:rPr>
              <a:t>B</a:t>
            </a:r>
            <a:endParaRPr lang="en-US" dirty="0">
              <a:solidFill>
                <a:schemeClr val="bg1"/>
              </a:solidFill>
            </a:endParaRPr>
          </a:p>
        </p:txBody>
      </p:sp>
      <p:sp>
        <p:nvSpPr>
          <p:cNvPr id="20" name="TextBox 19"/>
          <p:cNvSpPr txBox="1"/>
          <p:nvPr/>
        </p:nvSpPr>
        <p:spPr>
          <a:xfrm>
            <a:off x="7391400" y="4495800"/>
            <a:ext cx="349776" cy="369332"/>
          </a:xfrm>
          <a:prstGeom prst="rect">
            <a:avLst/>
          </a:prstGeom>
          <a:noFill/>
        </p:spPr>
        <p:txBody>
          <a:bodyPr wrap="none" rtlCol="0">
            <a:spAutoFit/>
          </a:bodyPr>
          <a:lstStyle/>
          <a:p>
            <a:r>
              <a:rPr lang="en-US" dirty="0" smtClean="0">
                <a:solidFill>
                  <a:schemeClr val="bg1"/>
                </a:solidFill>
              </a:rPr>
              <a:t>C</a:t>
            </a:r>
            <a:endParaRPr lang="en-US" dirty="0">
              <a:solidFill>
                <a:schemeClr val="bg1"/>
              </a:solidFill>
            </a:endParaRPr>
          </a:p>
        </p:txBody>
      </p:sp>
      <p:sp>
        <p:nvSpPr>
          <p:cNvPr id="21" name="TextBox 20"/>
          <p:cNvSpPr txBox="1"/>
          <p:nvPr/>
        </p:nvSpPr>
        <p:spPr>
          <a:xfrm>
            <a:off x="7924800" y="4495800"/>
            <a:ext cx="343364" cy="369332"/>
          </a:xfrm>
          <a:prstGeom prst="rect">
            <a:avLst/>
          </a:prstGeom>
          <a:noFill/>
        </p:spPr>
        <p:txBody>
          <a:bodyPr wrap="none" rtlCol="0">
            <a:spAutoFit/>
          </a:bodyPr>
          <a:lstStyle/>
          <a:p>
            <a:r>
              <a:rPr lang="en-US" dirty="0" smtClean="0">
                <a:solidFill>
                  <a:schemeClr val="bg1"/>
                </a:solidFill>
              </a:rPr>
              <a:t>D</a:t>
            </a: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Juxtapose</a:t>
            </a:r>
            <a:endParaRPr lang="en-US" dirty="0"/>
          </a:p>
        </p:txBody>
      </p:sp>
      <p:pic>
        <p:nvPicPr>
          <p:cNvPr id="285698" name="Picture 2"/>
          <p:cNvPicPr>
            <a:picLocks noGrp="1" noChangeAspect="1" noChangeArrowheads="1"/>
          </p:cNvPicPr>
          <p:nvPr>
            <p:ph idx="1"/>
          </p:nvPr>
        </p:nvPicPr>
        <p:blipFill>
          <a:blip r:embed="rId3"/>
          <a:srcRect/>
          <a:stretch>
            <a:fillRect/>
          </a:stretch>
        </p:blipFill>
        <p:spPr bwMode="auto">
          <a:xfrm>
            <a:off x="838200" y="2823884"/>
            <a:ext cx="8007350" cy="239768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juxtapose-uist2008-video-03-short.wmv">
            <a:hlinkClick r:id="" action="ppaction://media"/>
          </p:cNvPr>
          <p:cNvPicPr>
            <a:picLocks noRot="1" noChangeAspect="1"/>
          </p:cNvPicPr>
          <p:nvPr>
            <a:videoFile r:link="rId1"/>
          </p:nvPr>
        </p:nvPicPr>
        <p:blipFill>
          <a:blip r:embed="rId4"/>
          <a:stretch>
            <a:fillRect/>
          </a:stretch>
        </p:blipFill>
        <p:spPr>
          <a:xfrm>
            <a:off x="-838200" y="233362"/>
            <a:ext cx="11049000" cy="62150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5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xer-isolated.png"/>
          <p:cNvPicPr>
            <a:picLocks noChangeAspect="1"/>
          </p:cNvPicPr>
          <p:nvPr/>
        </p:nvPicPr>
        <p:blipFill>
          <a:blip r:embed="rId3"/>
          <a:stretch>
            <a:fillRect/>
          </a:stretch>
        </p:blipFill>
        <p:spPr>
          <a:xfrm>
            <a:off x="2529840" y="0"/>
            <a:ext cx="4084320" cy="6858000"/>
          </a:xfrm>
          <a:prstGeom prst="rect">
            <a:avLst/>
          </a:prstGeom>
        </p:spPr>
      </p:pic>
      <p:sp>
        <p:nvSpPr>
          <p:cNvPr id="3" name="TextBox 2"/>
          <p:cNvSpPr txBox="1"/>
          <p:nvPr/>
        </p:nvSpPr>
        <p:spPr>
          <a:xfrm>
            <a:off x="6705600" y="1600200"/>
            <a:ext cx="1853008" cy="369332"/>
          </a:xfrm>
          <a:prstGeom prst="rect">
            <a:avLst/>
          </a:prstGeom>
          <a:noFill/>
        </p:spPr>
        <p:txBody>
          <a:bodyPr wrap="square" rtlCol="0">
            <a:spAutoFit/>
          </a:bodyPr>
          <a:lstStyle/>
          <a:p>
            <a:r>
              <a:rPr lang="en-US" dirty="0" smtClean="0">
                <a:solidFill>
                  <a:schemeClr val="bg1"/>
                </a:solidFill>
              </a:rPr>
              <a:t>Pocket projector</a:t>
            </a:r>
            <a:endParaRPr lang="en-US" dirty="0">
              <a:solidFill>
                <a:schemeClr val="bg1"/>
              </a:solidFill>
            </a:endParaRPr>
          </a:p>
        </p:txBody>
      </p:sp>
      <p:cxnSp>
        <p:nvCxnSpPr>
          <p:cNvPr id="7" name="Straight Arrow Connector 6"/>
          <p:cNvCxnSpPr/>
          <p:nvPr/>
        </p:nvCxnSpPr>
        <p:spPr bwMode="auto">
          <a:xfrm rot="10800000">
            <a:off x="5105400" y="1219200"/>
            <a:ext cx="1524000" cy="457200"/>
          </a:xfrm>
          <a:prstGeom prst="straightConnector1">
            <a:avLst/>
          </a:prstGeom>
          <a:solidFill>
            <a:schemeClr val="accent1"/>
          </a:solidFill>
          <a:ln w="76200" cap="flat" cmpd="sng" algn="ctr">
            <a:solidFill>
              <a:schemeClr val="bg1"/>
            </a:solidFill>
            <a:prstDash val="solid"/>
            <a:round/>
            <a:headEnd type="none" w="med" len="med"/>
            <a:tailEnd type="arrow"/>
          </a:ln>
          <a:effectLst/>
        </p:spPr>
      </p:cxnSp>
      <p:sp>
        <p:nvSpPr>
          <p:cNvPr id="5" name="TextBox 4"/>
          <p:cNvSpPr txBox="1"/>
          <p:nvPr/>
        </p:nvSpPr>
        <p:spPr>
          <a:xfrm>
            <a:off x="6703706" y="6172200"/>
            <a:ext cx="1830694" cy="307777"/>
          </a:xfrm>
          <a:prstGeom prst="rect">
            <a:avLst/>
          </a:prstGeom>
          <a:noFill/>
        </p:spPr>
        <p:txBody>
          <a:bodyPr wrap="none" rtlCol="0">
            <a:spAutoFit/>
          </a:bodyPr>
          <a:lstStyle/>
          <a:p>
            <a:r>
              <a:rPr lang="en-US" sz="1400" b="0" dirty="0" smtClean="0">
                <a:solidFill>
                  <a:schemeClr val="bg1"/>
                </a:solidFill>
              </a:rPr>
              <a:t>[Crider et al, GI 2007]</a:t>
            </a:r>
            <a:endParaRPr lang="en-US" sz="1400" b="0"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0" name="Picture 2"/>
          <p:cNvPicPr>
            <a:picLocks noChangeAspect="1" noChangeArrowheads="1"/>
          </p:cNvPicPr>
          <p:nvPr/>
        </p:nvPicPr>
        <p:blipFill>
          <a:blip r:embed="rId3"/>
          <a:srcRect/>
          <a:stretch>
            <a:fillRect/>
          </a:stretch>
        </p:blipFill>
        <p:spPr bwMode="auto">
          <a:xfrm>
            <a:off x="350044" y="-2743200"/>
            <a:ext cx="7650956" cy="11430000"/>
          </a:xfrm>
          <a:prstGeom prst="rect">
            <a:avLst/>
          </a:prstGeom>
          <a:noFill/>
          <a:ln w="9525">
            <a:noFill/>
            <a:miter lim="800000"/>
            <a:headEnd/>
            <a:tailEnd/>
          </a:ln>
          <a:effectLst/>
        </p:spPr>
      </p:pic>
      <p:sp>
        <p:nvSpPr>
          <p:cNvPr id="5" name="TextBox 4"/>
          <p:cNvSpPr txBox="1"/>
          <p:nvPr/>
        </p:nvSpPr>
        <p:spPr>
          <a:xfrm>
            <a:off x="8077200" y="5943600"/>
            <a:ext cx="939296" cy="523220"/>
          </a:xfrm>
          <a:prstGeom prst="rect">
            <a:avLst/>
          </a:prstGeom>
          <a:noFill/>
        </p:spPr>
        <p:txBody>
          <a:bodyPr wrap="none" rtlCol="0">
            <a:spAutoFit/>
          </a:bodyPr>
          <a:lstStyle/>
          <a:p>
            <a:r>
              <a:rPr lang="en-US" sz="1400" smtClean="0">
                <a:solidFill>
                  <a:schemeClr val="bg1"/>
                </a:solidFill>
              </a:rPr>
              <a:t>Microsoft</a:t>
            </a:r>
          </a:p>
          <a:p>
            <a:r>
              <a:rPr lang="en-US" sz="1400" smtClean="0">
                <a:solidFill>
                  <a:schemeClr val="bg1"/>
                </a:solidFill>
              </a:rPr>
              <a:t>Surface</a:t>
            </a:r>
            <a:endParaRPr lang="en-US" sz="1400">
              <a:solidFill>
                <a:schemeClr val="bg1"/>
              </a:solidFill>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2797175"/>
            <a:ext cx="7772400" cy="1470025"/>
          </a:xfrm>
        </p:spPr>
        <p:txBody>
          <a:bodyPr/>
          <a:lstStyle/>
          <a:p>
            <a:r>
              <a:rPr lang="en-US" smtClean="0"/>
              <a:t>Experience Design @ Stanford</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6098" name="Picture 2"/>
          <p:cNvPicPr>
            <a:picLocks noChangeAspect="1" noChangeArrowheads="1"/>
          </p:cNvPicPr>
          <p:nvPr/>
        </p:nvPicPr>
        <p:blipFill>
          <a:blip r:embed="rId3"/>
          <a:srcRect/>
          <a:stretch>
            <a:fillRect/>
          </a:stretch>
        </p:blipFill>
        <p:spPr bwMode="auto">
          <a:xfrm>
            <a:off x="0" y="0"/>
            <a:ext cx="9753600" cy="7315200"/>
          </a:xfrm>
          <a:prstGeom prst="rect">
            <a:avLst/>
          </a:prstGeom>
          <a:noFill/>
          <a:ln w="9525">
            <a:noFill/>
            <a:miter lim="800000"/>
            <a:headEnd/>
            <a:tailEnd/>
          </a:ln>
          <a:effectLst/>
        </p:spPr>
      </p:pic>
      <p:sp>
        <p:nvSpPr>
          <p:cNvPr id="6" name="Arc 5"/>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7" name="Arc 6"/>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8" name="Arc 7"/>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9" name="Arc 8"/>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12" name="AutoShape 12"/>
          <p:cNvSpPr>
            <a:spLocks noChangeArrowheads="1"/>
          </p:cNvSpPr>
          <p:nvPr/>
        </p:nvSpPr>
        <p:spPr bwMode="auto">
          <a:xfrm>
            <a:off x="-76200" y="473075"/>
            <a:ext cx="2209800" cy="757238"/>
          </a:xfrm>
          <a:prstGeom prst="roundRect">
            <a:avLst>
              <a:gd name="adj" fmla="val 16667"/>
            </a:avLst>
          </a:prstGeom>
          <a:solidFill>
            <a:schemeClr val="bg2">
              <a:alpha val="79999"/>
            </a:schemeClr>
          </a:solidFill>
          <a:ln w="9525" algn="ctr">
            <a:noFill/>
            <a:round/>
            <a:headEnd/>
            <a:tailEnd/>
          </a:ln>
        </p:spPr>
        <p:txBody>
          <a:bodyPr wrap="none" anchor="ctr"/>
          <a:lstStyle/>
          <a:p>
            <a:endParaRPr lang="en-US"/>
          </a:p>
        </p:txBody>
      </p:sp>
      <p:sp>
        <p:nvSpPr>
          <p:cNvPr id="13" name="Rectangle 13"/>
          <p:cNvSpPr>
            <a:spLocks noRot="1" noChangeArrowheads="1"/>
          </p:cNvSpPr>
          <p:nvPr/>
        </p:nvSpPr>
        <p:spPr bwMode="auto">
          <a:xfrm>
            <a:off x="61913" y="425450"/>
            <a:ext cx="8385175" cy="1022350"/>
          </a:xfrm>
          <a:prstGeom prst="rect">
            <a:avLst/>
          </a:prstGeom>
          <a:noFill/>
          <a:ln w="9525">
            <a:noFill/>
            <a:miter lim="800000"/>
            <a:headEnd/>
            <a:tailEnd/>
          </a:ln>
        </p:spPr>
        <p:txBody>
          <a:bodyPr/>
          <a:lstStyle/>
          <a:p>
            <a:pPr eaLnBrk="1" hangingPunct="1"/>
            <a:r>
              <a:rPr lang="en-US" altLang="ko-KR" sz="4400" smtClean="0">
                <a:solidFill>
                  <a:srgbClr val="FFFFCC"/>
                </a:solidFill>
                <a:ea typeface="굴림" pitchFamily="34" charset="-127"/>
              </a:rPr>
              <a:t>Gaming</a:t>
            </a:r>
            <a:endParaRPr lang="en-US" altLang="ko-KR" sz="4400" dirty="0">
              <a:solidFill>
                <a:srgbClr val="FFFFCC"/>
              </a:solidFill>
              <a:ea typeface="굴림" pitchFamily="34" charset="-127"/>
            </a:endParaRP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d.school</a:t>
            </a:r>
            <a:endParaRPr lang="en-US" dirty="0"/>
          </a:p>
        </p:txBody>
      </p:sp>
      <p:pic>
        <p:nvPicPr>
          <p:cNvPr id="436226" name="Picture 2"/>
          <p:cNvPicPr>
            <a:picLocks noChangeAspect="1" noChangeArrowheads="1"/>
          </p:cNvPicPr>
          <p:nvPr/>
        </p:nvPicPr>
        <p:blipFill>
          <a:blip r:embed="rId3"/>
          <a:srcRect/>
          <a:stretch>
            <a:fillRect/>
          </a:stretch>
        </p:blipFill>
        <p:spPr bwMode="auto">
          <a:xfrm>
            <a:off x="0" y="1981200"/>
            <a:ext cx="9209784" cy="3200400"/>
          </a:xfrm>
          <a:prstGeom prst="rect">
            <a:avLst/>
          </a:prstGeom>
          <a:noFill/>
          <a:ln w="9525">
            <a:noFill/>
            <a:miter lim="800000"/>
            <a:headEnd/>
            <a:tailEnd/>
          </a:ln>
          <a:effectLst/>
        </p:spPr>
      </p:pic>
      <p:pic>
        <p:nvPicPr>
          <p:cNvPr id="4" name="Picture 6" descr="d"/>
          <p:cNvPicPr>
            <a:picLocks noChangeAspect="1" noChangeArrowheads="1"/>
          </p:cNvPicPr>
          <p:nvPr/>
        </p:nvPicPr>
        <p:blipFill>
          <a:blip r:embed="rId4"/>
          <a:srcRect/>
          <a:stretch>
            <a:fillRect/>
          </a:stretch>
        </p:blipFill>
        <p:spPr bwMode="auto">
          <a:xfrm>
            <a:off x="6934200" y="25400"/>
            <a:ext cx="1990725" cy="4191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2"/>
          <p:cNvPicPr>
            <a:picLocks noChangeAspect="1" noChangeArrowheads="1"/>
          </p:cNvPicPr>
          <p:nvPr/>
        </p:nvPicPr>
        <p:blipFill>
          <a:blip r:embed="rId3"/>
          <a:srcRect/>
          <a:stretch>
            <a:fillRect/>
          </a:stretch>
        </p:blipFill>
        <p:spPr bwMode="auto">
          <a:xfrm>
            <a:off x="0" y="1981200"/>
            <a:ext cx="9209784" cy="3200400"/>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l="45000" t="11050" r="32188" b="34200"/>
          <a:stretch>
            <a:fillRect/>
          </a:stretch>
        </p:blipFill>
        <p:spPr bwMode="auto">
          <a:xfrm>
            <a:off x="762000" y="0"/>
            <a:ext cx="4572000" cy="6858000"/>
          </a:xfrm>
          <a:prstGeom prst="rect">
            <a:avLst/>
          </a:prstGeom>
          <a:noFill/>
          <a:ln w="9525">
            <a:noFill/>
            <a:miter lim="800000"/>
            <a:headEnd/>
            <a:tailEnd/>
          </a:ln>
          <a:effectLst/>
        </p:spPr>
      </p:pic>
      <p:pic>
        <p:nvPicPr>
          <p:cNvPr id="4" name="Picture 6" descr="d"/>
          <p:cNvPicPr>
            <a:picLocks noChangeAspect="1" noChangeArrowheads="1"/>
          </p:cNvPicPr>
          <p:nvPr/>
        </p:nvPicPr>
        <p:blipFill>
          <a:blip r:embed="rId5"/>
          <a:srcRect/>
          <a:stretch>
            <a:fillRect/>
          </a:stretch>
        </p:blipFill>
        <p:spPr bwMode="auto">
          <a:xfrm>
            <a:off x="6934200" y="25400"/>
            <a:ext cx="1990725" cy="4191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515" name="Picture 3"/>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152400" y="685800"/>
            <a:ext cx="3027274" cy="3962400"/>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448516" name="Picture 4"/>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4343400" y="609600"/>
            <a:ext cx="2865483" cy="3505200"/>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448518" name="Picture 6"/>
          <p:cNvPicPr>
            <a:picLocks noChangeAspect="1" noChangeArrowheads="1"/>
          </p:cNvPicPr>
          <p:nvPr/>
        </p:nvPicPr>
        <p:blipFill>
          <a:blip r:embed="rId5" cstate="print">
            <a:clrChange>
              <a:clrFrom>
                <a:srgbClr val="000000"/>
              </a:clrFrom>
              <a:clrTo>
                <a:srgbClr val="000000">
                  <a:alpha val="0"/>
                </a:srgbClr>
              </a:clrTo>
            </a:clrChange>
          </a:blip>
          <a:srcRect/>
          <a:stretch>
            <a:fillRect/>
          </a:stretch>
        </p:blipFill>
        <p:spPr bwMode="auto">
          <a:xfrm>
            <a:off x="6019800" y="2667000"/>
            <a:ext cx="2644496" cy="3733800"/>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448517" name="Picture 5"/>
          <p:cNvPicPr>
            <a:picLocks noChangeAspect="1" noChangeArrowheads="1"/>
          </p:cNvPicPr>
          <p:nvPr/>
        </p:nvPicPr>
        <p:blipFill>
          <a:blip r:embed="rId6" cstate="print">
            <a:clrChange>
              <a:clrFrom>
                <a:srgbClr val="000000"/>
              </a:clrFrom>
              <a:clrTo>
                <a:srgbClr val="000000">
                  <a:alpha val="0"/>
                </a:srgbClr>
              </a:clrTo>
            </a:clrChange>
          </a:blip>
          <a:srcRect/>
          <a:stretch>
            <a:fillRect/>
          </a:stretch>
        </p:blipFill>
        <p:spPr bwMode="auto">
          <a:xfrm>
            <a:off x="2362200" y="3124200"/>
            <a:ext cx="2887308" cy="3505200"/>
          </a:xfrm>
          <a:prstGeom prst="rect">
            <a:avLst/>
          </a:prstGeom>
          <a:noFill/>
          <a:ln w="9525">
            <a:noFill/>
            <a:miter lim="800000"/>
            <a:headEnd/>
            <a:tailEnd/>
          </a:ln>
          <a:effectLst>
            <a:outerShdw blurRad="50800" dist="38100" dir="8100000" algn="tr"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122" name="Picture 2"/>
          <p:cNvPicPr>
            <a:picLocks noChangeAspect="1" noChangeArrowheads="1"/>
          </p:cNvPicPr>
          <p:nvPr/>
        </p:nvPicPr>
        <p:blipFill>
          <a:blip r:embed="rId3"/>
          <a:srcRect/>
          <a:stretch>
            <a:fillRect/>
          </a:stretch>
        </p:blipFill>
        <p:spPr bwMode="auto">
          <a:xfrm>
            <a:off x="-304799" y="0"/>
            <a:ext cx="10322590" cy="6885087"/>
          </a:xfrm>
          <a:prstGeom prst="rect">
            <a:avLst/>
          </a:prstGeom>
          <a:noFill/>
          <a:ln w="9525">
            <a:noFill/>
            <a:miter lim="800000"/>
            <a:headEnd/>
            <a:tailEnd/>
          </a:ln>
          <a:effectLst/>
        </p:spPr>
      </p:pic>
      <p:sp>
        <p:nvSpPr>
          <p:cNvPr id="6" name="Arc 9"/>
          <p:cNvSpPr>
            <a:spLocks noChangeAspect="1"/>
          </p:cNvSpPr>
          <p:nvPr/>
        </p:nvSpPr>
        <p:spPr bwMode="auto">
          <a:xfrm>
            <a:off x="8950325" y="-762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7" name="Arc 10"/>
          <p:cNvSpPr>
            <a:spLocks noChangeAspect="1"/>
          </p:cNvSpPr>
          <p:nvPr/>
        </p:nvSpPr>
        <p:spPr bwMode="auto">
          <a:xfrm rot="-5400000">
            <a:off x="-63500" y="-746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8" name="Arc 11"/>
          <p:cNvSpPr>
            <a:spLocks noChangeAspect="1"/>
          </p:cNvSpPr>
          <p:nvPr/>
        </p:nvSpPr>
        <p:spPr bwMode="auto">
          <a:xfrm rot="10800000">
            <a:off x="-63500" y="66548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9" name="Arc 12"/>
          <p:cNvSpPr>
            <a:spLocks noChangeAspect="1"/>
          </p:cNvSpPr>
          <p:nvPr/>
        </p:nvSpPr>
        <p:spPr bwMode="auto">
          <a:xfrm rot="5400000">
            <a:off x="8950325" y="66516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0" name="AutoShape 12"/>
          <p:cNvSpPr>
            <a:spLocks noChangeArrowheads="1"/>
          </p:cNvSpPr>
          <p:nvPr/>
        </p:nvSpPr>
        <p:spPr bwMode="auto">
          <a:xfrm>
            <a:off x="301752" y="457200"/>
            <a:ext cx="4114800" cy="5943600"/>
          </a:xfrm>
          <a:prstGeom prst="roundRect">
            <a:avLst>
              <a:gd name="adj" fmla="val 16667"/>
            </a:avLst>
          </a:prstGeom>
          <a:solidFill>
            <a:schemeClr val="bg2">
              <a:alpha val="65000"/>
            </a:schemeClr>
          </a:solidFill>
          <a:ln w="9525">
            <a:noFill/>
            <a:round/>
            <a:headEnd/>
            <a:tailEnd/>
          </a:ln>
          <a:effectLst/>
        </p:spPr>
        <p:txBody>
          <a:bodyPr wrap="none" lIns="0" tIns="0" rIns="0" bIns="0" anchor="ctr"/>
          <a:lstStyle/>
          <a:p>
            <a:pPr algn="ctr">
              <a:defRPr/>
            </a:pPr>
            <a:r>
              <a:rPr lang="en-US" sz="3000" smtClean="0">
                <a:solidFill>
                  <a:schemeClr val="bg1"/>
                </a:solidFill>
                <a:effectLst>
                  <a:outerShdw blurRad="38100" dist="38100" dir="2700000" algn="tl">
                    <a:srgbClr val="000000"/>
                  </a:outerShdw>
                </a:effectLst>
              </a:rPr>
              <a:t>Andrew Adams</a:t>
            </a:r>
          </a:p>
          <a:p>
            <a:pPr algn="ctr">
              <a:defRPr/>
            </a:pPr>
            <a:r>
              <a:rPr lang="en-US" sz="3000" smtClean="0">
                <a:solidFill>
                  <a:schemeClr val="bg1"/>
                </a:solidFill>
                <a:effectLst>
                  <a:outerShdw blurRad="38100" dist="38100" dir="2700000" algn="tl">
                    <a:srgbClr val="000000"/>
                  </a:outerShdw>
                </a:effectLst>
              </a:rPr>
              <a:t>Leith </a:t>
            </a:r>
            <a:r>
              <a:rPr lang="en-US" sz="3000" dirty="0" smtClean="0">
                <a:solidFill>
                  <a:schemeClr val="bg1"/>
                </a:solidFill>
                <a:effectLst>
                  <a:outerShdw blurRad="38100" dist="38100" dir="2700000" algn="tl">
                    <a:srgbClr val="000000"/>
                  </a:outerShdw>
                </a:effectLst>
              </a:rPr>
              <a:t>Abdulla</a:t>
            </a:r>
          </a:p>
          <a:p>
            <a:pPr algn="ctr">
              <a:defRPr/>
            </a:pPr>
            <a:r>
              <a:rPr lang="en-US" sz="3000" dirty="0" smtClean="0">
                <a:solidFill>
                  <a:schemeClr val="bg1"/>
                </a:solidFill>
                <a:effectLst>
                  <a:outerShdw blurRad="38100" dist="38100" dir="2700000" algn="tl">
                    <a:srgbClr val="000000"/>
                  </a:outerShdw>
                </a:effectLst>
              </a:rPr>
              <a:t>Michael Bernstein</a:t>
            </a:r>
          </a:p>
          <a:p>
            <a:pPr algn="ctr">
              <a:defRPr/>
            </a:pPr>
            <a:r>
              <a:rPr lang="en-US" sz="3000" dirty="0" smtClean="0">
                <a:solidFill>
                  <a:schemeClr val="bg1"/>
                </a:solidFill>
                <a:effectLst>
                  <a:outerShdw blurRad="38100" dist="38100" dir="2700000" algn="tl">
                    <a:srgbClr val="000000"/>
                  </a:outerShdw>
                </a:effectLst>
              </a:rPr>
              <a:t>Brandon Burr</a:t>
            </a:r>
          </a:p>
          <a:p>
            <a:pPr algn="ctr">
              <a:defRPr/>
            </a:pPr>
            <a:r>
              <a:rPr lang="en-US" sz="3000" dirty="0" smtClean="0">
                <a:solidFill>
                  <a:schemeClr val="bg1"/>
                </a:solidFill>
                <a:effectLst>
                  <a:outerShdw blurRad="38100" dist="38100" dir="2700000" algn="tl">
                    <a:srgbClr val="000000"/>
                  </a:outerShdw>
                </a:effectLst>
              </a:rPr>
              <a:t>Kevin Collins</a:t>
            </a:r>
          </a:p>
          <a:p>
            <a:pPr algn="ctr">
              <a:defRPr/>
            </a:pPr>
            <a:r>
              <a:rPr lang="en-US" sz="3000" dirty="0" smtClean="0">
                <a:solidFill>
                  <a:schemeClr val="bg1"/>
                </a:solidFill>
                <a:effectLst>
                  <a:outerShdw blurRad="38100" dist="38100" dir="2700000" algn="tl">
                    <a:srgbClr val="000000"/>
                  </a:outerShdw>
                </a:effectLst>
              </a:rPr>
              <a:t>Jennifer Gee</a:t>
            </a:r>
          </a:p>
          <a:p>
            <a:pPr algn="ctr">
              <a:defRPr/>
            </a:pPr>
            <a:r>
              <a:rPr lang="en-US" sz="3000" dirty="0" smtClean="0">
                <a:solidFill>
                  <a:schemeClr val="bg1"/>
                </a:solidFill>
                <a:effectLst>
                  <a:outerShdw blurRad="38100" dist="38100" dir="2700000" algn="tl">
                    <a:srgbClr val="000000"/>
                  </a:outerShdw>
                </a:effectLst>
              </a:rPr>
              <a:t>Wendy </a:t>
            </a:r>
            <a:r>
              <a:rPr lang="en-US" sz="3000" dirty="0" err="1" smtClean="0">
                <a:solidFill>
                  <a:schemeClr val="bg1"/>
                </a:solidFill>
                <a:effectLst>
                  <a:outerShdw blurRad="38100" dist="38100" dir="2700000" algn="tl">
                    <a:srgbClr val="000000"/>
                  </a:outerShdw>
                </a:effectLst>
              </a:rPr>
              <a:t>Ju</a:t>
            </a:r>
            <a:endParaRPr lang="en-US" sz="3000" dirty="0" smtClean="0">
              <a:solidFill>
                <a:schemeClr val="bg1"/>
              </a:solidFill>
              <a:effectLst>
                <a:outerShdw blurRad="38100" dist="38100" dir="2700000" algn="tl">
                  <a:srgbClr val="000000"/>
                </a:outerShdw>
              </a:effectLst>
            </a:endParaRPr>
          </a:p>
        </p:txBody>
      </p:sp>
      <p:sp>
        <p:nvSpPr>
          <p:cNvPr id="11" name="AutoShape 12"/>
          <p:cNvSpPr>
            <a:spLocks noChangeArrowheads="1"/>
          </p:cNvSpPr>
          <p:nvPr/>
        </p:nvSpPr>
        <p:spPr bwMode="auto">
          <a:xfrm>
            <a:off x="4718304" y="457200"/>
            <a:ext cx="4114800" cy="5943600"/>
          </a:xfrm>
          <a:prstGeom prst="roundRect">
            <a:avLst>
              <a:gd name="adj" fmla="val 16667"/>
            </a:avLst>
          </a:prstGeom>
          <a:solidFill>
            <a:schemeClr val="bg2">
              <a:alpha val="65000"/>
            </a:schemeClr>
          </a:solidFill>
          <a:ln w="9525">
            <a:noFill/>
            <a:round/>
            <a:headEnd/>
            <a:tailEnd/>
          </a:ln>
          <a:effectLst/>
        </p:spPr>
        <p:txBody>
          <a:bodyPr wrap="none" lIns="0" tIns="0" rIns="0" bIns="0" anchor="ctr"/>
          <a:lstStyle/>
          <a:p>
            <a:pPr algn="ctr">
              <a:defRPr/>
            </a:pPr>
            <a:r>
              <a:rPr lang="en-US" sz="3000" smtClean="0">
                <a:solidFill>
                  <a:schemeClr val="bg1"/>
                </a:solidFill>
                <a:effectLst>
                  <a:outerShdw blurRad="38100" dist="38100" dir="2700000" algn="tl">
                    <a:srgbClr val="000000"/>
                  </a:outerShdw>
                </a:effectLst>
              </a:rPr>
              <a:t>Dan Maynes-Aminzade</a:t>
            </a:r>
          </a:p>
          <a:p>
            <a:pPr algn="ctr">
              <a:defRPr/>
            </a:pPr>
            <a:r>
              <a:rPr lang="en-US" sz="3000" smtClean="0">
                <a:solidFill>
                  <a:schemeClr val="bg1"/>
                </a:solidFill>
                <a:effectLst>
                  <a:outerShdw blurRad="38100" dist="38100" dir="2700000" algn="tl">
                    <a:srgbClr val="000000"/>
                  </a:outerShdw>
                </a:effectLst>
              </a:rPr>
              <a:t>Manas </a:t>
            </a:r>
            <a:r>
              <a:rPr lang="en-US" sz="3000" dirty="0" err="1" smtClean="0">
                <a:solidFill>
                  <a:schemeClr val="bg1"/>
                </a:solidFill>
                <a:effectLst>
                  <a:outerShdw blurRad="38100" dist="38100" dir="2700000" algn="tl">
                    <a:srgbClr val="000000"/>
                  </a:outerShdw>
                </a:effectLst>
              </a:rPr>
              <a:t>Mittal</a:t>
            </a:r>
            <a:endParaRPr lang="en-US" sz="3000" dirty="0" smtClean="0">
              <a:solidFill>
                <a:schemeClr val="bg1"/>
              </a:solidFill>
              <a:effectLst>
                <a:outerShdw blurRad="38100" dist="38100" dir="2700000" algn="tl">
                  <a:srgbClr val="000000"/>
                </a:outerShdw>
              </a:effectLst>
            </a:endParaRPr>
          </a:p>
          <a:p>
            <a:pPr algn="ctr">
              <a:defRPr/>
            </a:pPr>
            <a:r>
              <a:rPr lang="en-US" sz="3000" dirty="0" err="1" smtClean="0">
                <a:solidFill>
                  <a:schemeClr val="bg1"/>
                </a:solidFill>
                <a:effectLst>
                  <a:outerShdw blurRad="38100" dist="38100" dir="2700000" algn="tl">
                    <a:srgbClr val="000000"/>
                  </a:outerShdw>
                </a:effectLst>
              </a:rPr>
              <a:t>Avi</a:t>
            </a:r>
            <a:r>
              <a:rPr lang="en-US" sz="3000" dirty="0" smtClean="0">
                <a:solidFill>
                  <a:schemeClr val="bg1"/>
                </a:solidFill>
                <a:effectLst>
                  <a:outerShdw blurRad="38100" dist="38100" dir="2700000" algn="tl">
                    <a:srgbClr val="000000"/>
                  </a:outerShdw>
                </a:effectLst>
              </a:rPr>
              <a:t> Robinson-Mosher</a:t>
            </a:r>
          </a:p>
          <a:p>
            <a:pPr algn="ctr">
              <a:defRPr/>
            </a:pPr>
            <a:r>
              <a:rPr lang="en-US" sz="3000" dirty="0" smtClean="0">
                <a:solidFill>
                  <a:schemeClr val="bg1"/>
                </a:solidFill>
                <a:effectLst>
                  <a:outerShdw blurRad="38100" dist="38100" dir="2700000" algn="tl">
                    <a:srgbClr val="000000"/>
                  </a:outerShdw>
                </a:effectLst>
              </a:rPr>
              <a:t>Leila </a:t>
            </a:r>
            <a:r>
              <a:rPr lang="en-US" sz="3000" err="1" smtClean="0">
                <a:solidFill>
                  <a:schemeClr val="bg1"/>
                </a:solidFill>
                <a:effectLst>
                  <a:outerShdw blurRad="38100" dist="38100" dir="2700000" algn="tl">
                    <a:srgbClr val="000000"/>
                  </a:outerShdw>
                </a:effectLst>
              </a:rPr>
              <a:t>Takayama</a:t>
            </a:r>
            <a:r>
              <a:rPr lang="en-US" sz="3000" smtClean="0">
                <a:solidFill>
                  <a:schemeClr val="bg1"/>
                </a:solidFill>
                <a:effectLst>
                  <a:outerShdw blurRad="38100" dist="38100" dir="2700000" algn="tl">
                    <a:srgbClr val="000000"/>
                  </a:outerShdw>
                </a:effectLst>
              </a:rPr>
              <a:t> </a:t>
            </a:r>
            <a:endParaRPr lang="en-US" sz="3000" smtClean="0">
              <a:solidFill>
                <a:schemeClr val="bg1"/>
              </a:solidFill>
              <a:effectLst>
                <a:outerShdw blurRad="38100" dist="38100" dir="2700000" algn="tl">
                  <a:srgbClr val="000000"/>
                </a:outerShdw>
              </a:effectLst>
            </a:endParaRPr>
          </a:p>
          <a:p>
            <a:pPr algn="ctr">
              <a:defRPr/>
            </a:pPr>
            <a:r>
              <a:rPr lang="en-US" sz="3000" smtClean="0">
                <a:solidFill>
                  <a:schemeClr val="bg1"/>
                </a:solidFill>
                <a:effectLst>
                  <a:outerShdw blurRad="38100" dist="38100" dir="2700000" algn="tl">
                    <a:srgbClr val="000000"/>
                  </a:outerShdw>
                </a:effectLst>
              </a:rPr>
              <a:t>Eino-Ville Talvala</a:t>
            </a:r>
            <a:endParaRPr lang="en-US" sz="3000" dirty="0" smtClean="0">
              <a:solidFill>
                <a:schemeClr val="bg1"/>
              </a:solidFill>
              <a:effectLst>
                <a:outerShdw blurRad="38100" dist="38100" dir="2700000" algn="tl">
                  <a:srgbClr val="000000"/>
                </a:outerShdw>
              </a:effectLst>
            </a:endParaRPr>
          </a:p>
          <a:p>
            <a:pPr algn="ctr">
              <a:defRPr/>
            </a:pPr>
            <a:r>
              <a:rPr lang="en-US" sz="3000" dirty="0" smtClean="0">
                <a:solidFill>
                  <a:schemeClr val="bg1"/>
                </a:solidFill>
                <a:effectLst>
                  <a:outerShdw blurRad="38100" dist="38100" dir="2700000" algn="tl">
                    <a:srgbClr val="000000"/>
                  </a:outerShdw>
                </a:effectLst>
              </a:rPr>
              <a:t>Loren Yu</a:t>
            </a:r>
          </a:p>
          <a:p>
            <a:pPr algn="ctr">
              <a:defRPr/>
            </a:pPr>
            <a:r>
              <a:rPr lang="en-US" sz="3000" dirty="0" smtClean="0">
                <a:solidFill>
                  <a:schemeClr val="bg1"/>
                </a:solidFill>
                <a:effectLst>
                  <a:outerShdw blurRad="38100" dist="38100" dir="2700000" algn="tl">
                    <a:srgbClr val="000000"/>
                  </a:outerShdw>
                </a:effectLst>
              </a:rPr>
              <a:t>Leslie Wu</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animEffect transition="in" filter="fade">
                                      <p:cBhvr>
                                        <p:cTn id="16" dur="500"/>
                                        <p:tgtEl>
                                          <p:spTgt spid="10">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fade">
                                      <p:cBhvr>
                                        <p:cTn id="19" dur="500"/>
                                        <p:tgtEl>
                                          <p:spTgt spid="10">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fade">
                                      <p:cBhvr>
                                        <p:cTn id="22" dur="500"/>
                                        <p:tgtEl>
                                          <p:spTgt spid="10">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animEffect transition="in" filter="fade">
                                      <p:cBhvr>
                                        <p:cTn id="25" dur="500"/>
                                        <p:tgtEl>
                                          <p:spTgt spid="10">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xEl>
                                              <p:pRg st="6" end="6"/>
                                            </p:txEl>
                                          </p:spTgt>
                                        </p:tgtEl>
                                        <p:attrNameLst>
                                          <p:attrName>style.visibility</p:attrName>
                                        </p:attrNameLst>
                                      </p:cBhvr>
                                      <p:to>
                                        <p:strVal val="visible"/>
                                      </p:to>
                                    </p:set>
                                    <p:animEffect transition="in" filter="fade">
                                      <p:cBhvr>
                                        <p:cTn id="28" dur="500"/>
                                        <p:tgtEl>
                                          <p:spTgt spid="10">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animEffect transition="in" filter="fade">
                                      <p:cBhvr>
                                        <p:cTn id="33" dur="500"/>
                                        <p:tgtEl>
                                          <p:spTgt spid="11">
                                            <p:bg/>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xEl>
                                              <p:pRg st="0" end="0"/>
                                            </p:txEl>
                                          </p:spTgt>
                                        </p:tgtEl>
                                        <p:attrNameLst>
                                          <p:attrName>style.visibility</p:attrName>
                                        </p:attrNameLst>
                                      </p:cBhvr>
                                      <p:to>
                                        <p:strVal val="visible"/>
                                      </p:to>
                                    </p:set>
                                    <p:animEffect transition="in" filter="fade">
                                      <p:cBhvr>
                                        <p:cTn id="36" dur="500"/>
                                        <p:tgtEl>
                                          <p:spTgt spid="11">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xEl>
                                              <p:pRg st="1" end="1"/>
                                            </p:txEl>
                                          </p:spTgt>
                                        </p:tgtEl>
                                        <p:attrNameLst>
                                          <p:attrName>style.visibility</p:attrName>
                                        </p:attrNameLst>
                                      </p:cBhvr>
                                      <p:to>
                                        <p:strVal val="visible"/>
                                      </p:to>
                                    </p:set>
                                    <p:animEffect transition="in" filter="fade">
                                      <p:cBhvr>
                                        <p:cTn id="39" dur="500"/>
                                        <p:tgtEl>
                                          <p:spTgt spid="11">
                                            <p:txEl>
                                              <p:pRg st="1" end="1"/>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xEl>
                                              <p:pRg st="2" end="2"/>
                                            </p:txEl>
                                          </p:spTgt>
                                        </p:tgtEl>
                                        <p:attrNameLst>
                                          <p:attrName>style.visibility</p:attrName>
                                        </p:attrNameLst>
                                      </p:cBhvr>
                                      <p:to>
                                        <p:strVal val="visible"/>
                                      </p:to>
                                    </p:set>
                                    <p:animEffect transition="in" filter="fade">
                                      <p:cBhvr>
                                        <p:cTn id="42" dur="500"/>
                                        <p:tgtEl>
                                          <p:spTgt spid="11">
                                            <p:txEl>
                                              <p:pRg st="2" end="2"/>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xEl>
                                              <p:pRg st="3" end="3"/>
                                            </p:txEl>
                                          </p:spTgt>
                                        </p:tgtEl>
                                        <p:attrNameLst>
                                          <p:attrName>style.visibility</p:attrName>
                                        </p:attrNameLst>
                                      </p:cBhvr>
                                      <p:to>
                                        <p:strVal val="visible"/>
                                      </p:to>
                                    </p:set>
                                    <p:animEffect transition="in" filter="fade">
                                      <p:cBhvr>
                                        <p:cTn id="45" dur="500"/>
                                        <p:tgtEl>
                                          <p:spTgt spid="11">
                                            <p:txEl>
                                              <p:pRg st="3" end="3"/>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xEl>
                                              <p:pRg st="4" end="4"/>
                                            </p:txEl>
                                          </p:spTgt>
                                        </p:tgtEl>
                                        <p:attrNameLst>
                                          <p:attrName>style.visibility</p:attrName>
                                        </p:attrNameLst>
                                      </p:cBhvr>
                                      <p:to>
                                        <p:strVal val="visible"/>
                                      </p:to>
                                    </p:set>
                                    <p:animEffect transition="in" filter="fade">
                                      <p:cBhvr>
                                        <p:cTn id="48" dur="500"/>
                                        <p:tgtEl>
                                          <p:spTgt spid="11">
                                            <p:txEl>
                                              <p:pRg st="4" end="4"/>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
                                            <p:txEl>
                                              <p:pRg st="5" end="5"/>
                                            </p:txEl>
                                          </p:spTgt>
                                        </p:tgtEl>
                                        <p:attrNameLst>
                                          <p:attrName>style.visibility</p:attrName>
                                        </p:attrNameLst>
                                      </p:cBhvr>
                                      <p:to>
                                        <p:strVal val="visible"/>
                                      </p:to>
                                    </p:set>
                                    <p:animEffect transition="in" filter="fade">
                                      <p:cBhvr>
                                        <p:cTn id="51" dur="500"/>
                                        <p:tgtEl>
                                          <p:spTgt spid="11">
                                            <p:txEl>
                                              <p:pRg st="5" end="5"/>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xEl>
                                              <p:pRg st="6" end="6"/>
                                            </p:txEl>
                                          </p:spTgt>
                                        </p:tgtEl>
                                        <p:attrNameLst>
                                          <p:attrName>style.visibility</p:attrName>
                                        </p:attrNameLst>
                                      </p:cBhvr>
                                      <p:to>
                                        <p:strVal val="visible"/>
                                      </p:to>
                                    </p:set>
                                    <p:animEffect transition="in" filter="fade">
                                      <p:cBhvr>
                                        <p:cTn id="54"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1" grpId="0" build="allAtOnce"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0" y="2673350"/>
            <a:ext cx="9144000" cy="1865126"/>
          </a:xfrm>
          <a:prstGeom prst="rect">
            <a:avLst/>
          </a:prstGeom>
          <a:noFill/>
          <a:ln w="9525">
            <a:noFill/>
            <a:miter lim="800000"/>
            <a:headEnd/>
            <a:tailEnd/>
          </a:ln>
        </p:spPr>
        <p:txBody>
          <a:bodyPr>
            <a:spAutoFit/>
          </a:bodyPr>
          <a:lstStyle/>
          <a:p>
            <a:pPr algn="ctr">
              <a:lnSpc>
                <a:spcPct val="90000"/>
              </a:lnSpc>
            </a:pPr>
            <a:r>
              <a:rPr lang="en-US" altLang="ko-KR" sz="4800" b="0">
                <a:ea typeface="굴림" charset="-127"/>
              </a:rPr>
              <a:t>http://</a:t>
            </a:r>
            <a:r>
              <a:rPr lang="en-US" altLang="ko-KR" sz="4800" smtClean="0">
                <a:ea typeface="굴림" charset="-127"/>
              </a:rPr>
              <a:t>hci.stanford.edu</a:t>
            </a:r>
          </a:p>
          <a:p>
            <a:pPr algn="ctr">
              <a:lnSpc>
                <a:spcPct val="90000"/>
              </a:lnSpc>
            </a:pPr>
            <a:r>
              <a:rPr lang="en-US" altLang="ko-KR" sz="4800" b="0" smtClean="0">
                <a:ea typeface="굴림" charset="-127"/>
              </a:rPr>
              <a:t>http://</a:t>
            </a:r>
            <a:r>
              <a:rPr lang="en-US" altLang="ko-KR" sz="4800" smtClean="0">
                <a:ea typeface="굴림" charset="-127"/>
              </a:rPr>
              <a:t>ambidextrousmag.org</a:t>
            </a:r>
            <a:endParaRPr lang="en-US" altLang="ko-KR" sz="4800" smtClean="0">
              <a:ea typeface="굴림" charset="-127"/>
            </a:endParaRPr>
          </a:p>
          <a:p>
            <a:pPr algn="ctr">
              <a:lnSpc>
                <a:spcPct val="90000"/>
              </a:lnSpc>
            </a:pPr>
            <a:endParaRPr lang="en-US" altLang="ko-KR" sz="3200" b="0">
              <a:ea typeface="굴림" charset="-127"/>
            </a:endParaRPr>
          </a:p>
        </p:txBody>
      </p:sp>
      <p:sp>
        <p:nvSpPr>
          <p:cNvPr id="83971" name="Arc 3"/>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514" name="Picture 2"/>
          <p:cNvPicPr>
            <a:picLocks noChangeAspect="1" noChangeArrowheads="1"/>
          </p:cNvPicPr>
          <p:nvPr/>
        </p:nvPicPr>
        <p:blipFill>
          <a:blip r:embed="rId3"/>
          <a:srcRect/>
          <a:stretch>
            <a:fillRect/>
          </a:stretch>
        </p:blipFill>
        <p:spPr bwMode="auto">
          <a:xfrm>
            <a:off x="-1254456" y="1447800"/>
            <a:ext cx="5826455" cy="3886200"/>
          </a:xfrm>
          <a:prstGeom prst="rect">
            <a:avLst/>
          </a:prstGeom>
          <a:noFill/>
          <a:ln w="9525">
            <a:noFill/>
            <a:miter lim="800000"/>
            <a:headEnd/>
            <a:tailEnd/>
          </a:ln>
          <a:effectLst/>
        </p:spPr>
      </p:pic>
      <p:pic>
        <p:nvPicPr>
          <p:cNvPr id="40961" name="Picture 1"/>
          <p:cNvPicPr>
            <a:picLocks noChangeAspect="1" noChangeArrowheads="1"/>
          </p:cNvPicPr>
          <p:nvPr/>
        </p:nvPicPr>
        <p:blipFill>
          <a:blip r:embed="rId4"/>
          <a:srcRect/>
          <a:stretch>
            <a:fillRect/>
          </a:stretch>
        </p:blipFill>
        <p:spPr bwMode="auto">
          <a:xfrm>
            <a:off x="3622344" y="1447800"/>
            <a:ext cx="5826456" cy="3886200"/>
          </a:xfrm>
          <a:prstGeom prst="rect">
            <a:avLst/>
          </a:prstGeom>
          <a:noFill/>
          <a:ln w="9525">
            <a:noFill/>
            <a:miter lim="800000"/>
            <a:headEnd/>
            <a:tailEnd/>
          </a:ln>
          <a:effectLst/>
        </p:spPr>
      </p:pic>
      <p:sp>
        <p:nvSpPr>
          <p:cNvPr id="7" name="AutoShape 12"/>
          <p:cNvSpPr>
            <a:spLocks noChangeArrowheads="1"/>
          </p:cNvSpPr>
          <p:nvPr/>
        </p:nvSpPr>
        <p:spPr bwMode="auto">
          <a:xfrm>
            <a:off x="-76200" y="473075"/>
            <a:ext cx="3505200" cy="757238"/>
          </a:xfrm>
          <a:prstGeom prst="roundRect">
            <a:avLst>
              <a:gd name="adj" fmla="val 16667"/>
            </a:avLst>
          </a:prstGeom>
          <a:solidFill>
            <a:schemeClr val="bg2">
              <a:alpha val="79999"/>
            </a:schemeClr>
          </a:solidFill>
          <a:ln w="9525" algn="ctr">
            <a:noFill/>
            <a:round/>
            <a:headEnd/>
            <a:tailEnd/>
          </a:ln>
        </p:spPr>
        <p:txBody>
          <a:bodyPr wrap="none" anchor="ctr"/>
          <a:lstStyle/>
          <a:p>
            <a:endParaRPr lang="en-US"/>
          </a:p>
        </p:txBody>
      </p:sp>
      <p:sp>
        <p:nvSpPr>
          <p:cNvPr id="8" name="Rectangle 13"/>
          <p:cNvSpPr>
            <a:spLocks noRot="1" noChangeArrowheads="1"/>
          </p:cNvSpPr>
          <p:nvPr/>
        </p:nvSpPr>
        <p:spPr bwMode="auto">
          <a:xfrm>
            <a:off x="61913" y="425450"/>
            <a:ext cx="8385175" cy="1022350"/>
          </a:xfrm>
          <a:prstGeom prst="rect">
            <a:avLst/>
          </a:prstGeom>
          <a:noFill/>
          <a:ln w="9525">
            <a:noFill/>
            <a:miter lim="800000"/>
            <a:headEnd/>
            <a:tailEnd/>
          </a:ln>
        </p:spPr>
        <p:txBody>
          <a:bodyPr/>
          <a:lstStyle/>
          <a:p>
            <a:pPr eaLnBrk="1" hangingPunct="1"/>
            <a:r>
              <a:rPr lang="en-US" altLang="ko-KR" sz="4400" smtClean="0">
                <a:solidFill>
                  <a:srgbClr val="FFFFCC"/>
                </a:solidFill>
                <a:ea typeface="굴림" pitchFamily="34" charset="-127"/>
              </a:rPr>
              <a:t>Photography</a:t>
            </a:r>
            <a:endParaRPr lang="en-US" altLang="ko-KR" sz="4400" dirty="0">
              <a:solidFill>
                <a:srgbClr val="FFFFCC"/>
              </a:solidFill>
              <a:ea typeface="굴림" pitchFamily="34" charset="-127"/>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1" name="Picture 3"/>
          <p:cNvPicPr>
            <a:picLocks noChangeAspect="1" noChangeArrowheads="1"/>
          </p:cNvPicPr>
          <p:nvPr/>
        </p:nvPicPr>
        <p:blipFill>
          <a:blip r:embed="rId3"/>
          <a:srcRect/>
          <a:stretch>
            <a:fillRect/>
          </a:stretch>
        </p:blipFill>
        <p:spPr bwMode="auto">
          <a:xfrm>
            <a:off x="-304800" y="-76200"/>
            <a:ext cx="9753600" cy="7315200"/>
          </a:xfrm>
          <a:prstGeom prst="rect">
            <a:avLst/>
          </a:prstGeom>
          <a:noFill/>
          <a:ln w="9525">
            <a:noFill/>
            <a:miter lim="800000"/>
            <a:headEnd/>
            <a:tailEnd/>
          </a:ln>
          <a:effectLst/>
        </p:spPr>
      </p:pic>
      <p:sp>
        <p:nvSpPr>
          <p:cNvPr id="6" name="AutoShape 12"/>
          <p:cNvSpPr>
            <a:spLocks noChangeArrowheads="1"/>
          </p:cNvSpPr>
          <p:nvPr/>
        </p:nvSpPr>
        <p:spPr bwMode="auto">
          <a:xfrm>
            <a:off x="-76200" y="473075"/>
            <a:ext cx="3886200" cy="757238"/>
          </a:xfrm>
          <a:prstGeom prst="roundRect">
            <a:avLst>
              <a:gd name="adj" fmla="val 16667"/>
            </a:avLst>
          </a:prstGeom>
          <a:solidFill>
            <a:schemeClr val="bg2">
              <a:alpha val="79999"/>
            </a:schemeClr>
          </a:solidFill>
          <a:ln w="9525" algn="ctr">
            <a:noFill/>
            <a:round/>
            <a:headEnd/>
            <a:tailEnd/>
          </a:ln>
        </p:spPr>
        <p:txBody>
          <a:bodyPr wrap="none" anchor="ctr"/>
          <a:lstStyle/>
          <a:p>
            <a:endParaRPr lang="en-US"/>
          </a:p>
        </p:txBody>
      </p:sp>
      <p:sp>
        <p:nvSpPr>
          <p:cNvPr id="7" name="Rectangle 13"/>
          <p:cNvSpPr>
            <a:spLocks noRot="1" noChangeArrowheads="1"/>
          </p:cNvSpPr>
          <p:nvPr/>
        </p:nvSpPr>
        <p:spPr bwMode="auto">
          <a:xfrm>
            <a:off x="61913" y="425450"/>
            <a:ext cx="8385175" cy="1022350"/>
          </a:xfrm>
          <a:prstGeom prst="rect">
            <a:avLst/>
          </a:prstGeom>
          <a:noFill/>
          <a:ln w="9525">
            <a:noFill/>
            <a:miter lim="800000"/>
            <a:headEnd/>
            <a:tailEnd/>
          </a:ln>
        </p:spPr>
        <p:txBody>
          <a:bodyPr/>
          <a:lstStyle/>
          <a:p>
            <a:pPr eaLnBrk="1" hangingPunct="1"/>
            <a:r>
              <a:rPr lang="en-US" altLang="ko-KR" sz="4400" smtClean="0">
                <a:solidFill>
                  <a:srgbClr val="FFFFCC"/>
                </a:solidFill>
                <a:ea typeface="굴림" pitchFamily="34" charset="-127"/>
              </a:rPr>
              <a:t>Interactive Art</a:t>
            </a:r>
            <a:endParaRPr lang="en-US" altLang="ko-KR" sz="4400" dirty="0">
              <a:solidFill>
                <a:srgbClr val="FFFFCC"/>
              </a:solidFill>
              <a:ea typeface="굴림" pitchFamily="34" charset="-127"/>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ndacan.wmv">
            <a:hlinkClick r:id="" action="ppaction://media"/>
          </p:cNvPr>
          <p:cNvPicPr>
            <a:picLocks noRot="1" noChangeAspect="1"/>
          </p:cNvPicPr>
          <p:nvPr>
            <a:videoFile r:link="rId1"/>
          </p:nvPr>
        </p:nvPicPr>
        <p:blipFill>
          <a:blip r:embed="rId4"/>
          <a:stretch>
            <a:fillRect/>
          </a:stretch>
        </p:blipFill>
        <p:spPr>
          <a:xfrm>
            <a:off x="0" y="0"/>
            <a:ext cx="9144000" cy="6858000"/>
          </a:xfrm>
          <a:prstGeom prst="rect">
            <a:avLst/>
          </a:prstGeom>
        </p:spPr>
      </p:pic>
      <p:sp>
        <p:nvSpPr>
          <p:cNvPr id="3" name="AutoShape 12"/>
          <p:cNvSpPr>
            <a:spLocks noChangeArrowheads="1"/>
          </p:cNvSpPr>
          <p:nvPr/>
        </p:nvSpPr>
        <p:spPr bwMode="auto">
          <a:xfrm>
            <a:off x="-76200" y="473075"/>
            <a:ext cx="3886200" cy="757238"/>
          </a:xfrm>
          <a:prstGeom prst="roundRect">
            <a:avLst>
              <a:gd name="adj" fmla="val 16667"/>
            </a:avLst>
          </a:prstGeom>
          <a:solidFill>
            <a:schemeClr val="bg2">
              <a:alpha val="79999"/>
            </a:schemeClr>
          </a:solidFill>
          <a:ln w="9525" algn="ctr">
            <a:noFill/>
            <a:round/>
            <a:headEnd/>
            <a:tailEnd/>
          </a:ln>
        </p:spPr>
        <p:txBody>
          <a:bodyPr wrap="none" anchor="ctr"/>
          <a:lstStyle/>
          <a:p>
            <a:endParaRPr lang="en-US"/>
          </a:p>
        </p:txBody>
      </p:sp>
      <p:sp>
        <p:nvSpPr>
          <p:cNvPr id="4" name="Rectangle 13"/>
          <p:cNvSpPr>
            <a:spLocks noRot="1" noChangeArrowheads="1"/>
          </p:cNvSpPr>
          <p:nvPr/>
        </p:nvSpPr>
        <p:spPr bwMode="auto">
          <a:xfrm>
            <a:off x="61913" y="425450"/>
            <a:ext cx="8385175" cy="1022350"/>
          </a:xfrm>
          <a:prstGeom prst="rect">
            <a:avLst/>
          </a:prstGeom>
          <a:noFill/>
          <a:ln w="9525">
            <a:noFill/>
            <a:miter lim="800000"/>
            <a:headEnd/>
            <a:tailEnd/>
          </a:ln>
        </p:spPr>
        <p:txBody>
          <a:bodyPr/>
          <a:lstStyle/>
          <a:p>
            <a:pPr eaLnBrk="1" hangingPunct="1"/>
            <a:r>
              <a:rPr lang="en-US" altLang="ko-KR" sz="4400" smtClean="0">
                <a:solidFill>
                  <a:srgbClr val="FFFFCC"/>
                </a:solidFill>
                <a:ea typeface="굴림" pitchFamily="34" charset="-127"/>
              </a:rPr>
              <a:t>Smart Gadgets</a:t>
            </a:r>
            <a:endParaRPr lang="en-US" altLang="ko-KR" sz="4400" dirty="0">
              <a:solidFill>
                <a:srgbClr val="FFFFCC"/>
              </a:solidFill>
              <a:ea typeface="굴림" pitchFamily="34" charset="-127"/>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7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_Glass Layers">
  <a:themeElements>
    <a:clrScheme name="1_Glass Layers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fontScheme name="1_Glass Layers">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1_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1_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1_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1_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1_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1_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1_Glass Layers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4">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FF0066"/>
        </a:hlink>
        <a:folHlink>
          <a:srgbClr val="FFFF66"/>
        </a:folHlink>
      </a:clrScheme>
      <a:clrMap bg1="dk2" tx1="lt1" bg2="dk1" tx2="lt2" accent1="accent1" accent2="accent2" accent3="accent3" accent4="accent4" accent5="accent5" accent6="accent6" hlink="hlink" folHlink="folHlink"/>
    </a:extraClrScheme>
    <a:extraClrScheme>
      <a:clrScheme name="1_Glass Layers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Stanford HCI">
  <a:themeElements>
    <a:clrScheme name="Stanford HCI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fontScheme name="Stanford HCI">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effectLst/>
      </a:spPr>
      <a:bodyPr>
        <a:spAutoFit/>
      </a:bodyPr>
      <a:lstStyle>
        <a:defPPr algn="r" eaLnBrk="0" hangingPunct="0">
          <a:spcBef>
            <a:spcPct val="50000"/>
          </a:spcBef>
          <a:defRPr sz="2200" i="1" dirty="0" smtClean="0"/>
        </a:defPPr>
      </a:lstStyle>
    </a:txDef>
  </a:objectDefaults>
  <a:extraClrSchemeLst>
    <a:extraClrScheme>
      <a:clrScheme name="Stanford HCI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Stanford HCI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Stanford HCI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Stanford HCI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Stanford HCI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Stanford HCI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Stanford HCI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Stanford HCI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4">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FF0066"/>
        </a:hlink>
        <a:folHlink>
          <a:srgbClr val="FFFF66"/>
        </a:folHlink>
      </a:clrScheme>
      <a:clrMap bg1="dk2" tx1="lt1" bg2="dk1" tx2="lt2" accent1="accent1" accent2="accent2" accent3="accent3" accent4="accent4" accent5="accent5" accent6="accent6" hlink="hlink" folHlink="folHlink"/>
    </a:extraClrScheme>
    <a:extraClrScheme>
      <a:clrScheme name="Stanford HCI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8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9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9_Glass Layers">
  <a:themeElements>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fontScheme name="1_Glass Layers">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1_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1_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1_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1_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1_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1_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1_Glass Layers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Glass Layers">
  <a:themeElements>
    <a:clrScheme name="2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fontScheme name="2_Glass Layers">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2_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2_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2_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2_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2_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2_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2_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2_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2_Glass Layers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2_Glass Layers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2_Glass Layers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2_Glass Layers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2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Glass Layers">
  <a:themeElements>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fontScheme name="1_Glass Layers">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1_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1_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1_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1_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1_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1_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1_Glass Layers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Glass Layers">
  <a:themeElements>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fontScheme name="1_Glass Layers">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1_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1_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1_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1_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1_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1_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1_Glass Layers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1_Glass Layers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themeOverride>
</file>

<file path=ppt/theme/themeOverride2.xml><?xml version="1.0" encoding="utf-8"?>
<a:themeOverride xmlns:a="http://schemas.openxmlformats.org/drawingml/2006/main">
  <a:clrScheme name="Stanford HCI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themeOverride>
</file>

<file path=docProps/app.xml><?xml version="1.0" encoding="utf-8"?>
<Properties xmlns="http://schemas.openxmlformats.org/officeDocument/2006/extended-properties" xmlns:vt="http://schemas.openxmlformats.org/officeDocument/2006/docPropsVTypes">
  <Template/>
  <TotalTime>10947</TotalTime>
  <Words>3722</Words>
  <Application>Microsoft PowerPoint</Application>
  <PresentationFormat>On-screen Show (4:3)</PresentationFormat>
  <Paragraphs>379</Paragraphs>
  <Slides>64</Slides>
  <Notes>64</Notes>
  <HiddenSlides>0</HiddenSlides>
  <MMClips>6</MMClips>
  <ScaleCrop>false</ScaleCrop>
  <HeadingPairs>
    <vt:vector size="6" baseType="variant">
      <vt:variant>
        <vt:lpstr>Theme</vt:lpstr>
      </vt:variant>
      <vt:variant>
        <vt:i4>20</vt:i4>
      </vt:variant>
      <vt:variant>
        <vt:lpstr>Embedded OLE Servers</vt:lpstr>
      </vt:variant>
      <vt:variant>
        <vt:i4>1</vt:i4>
      </vt:variant>
      <vt:variant>
        <vt:lpstr>Slide Titles</vt:lpstr>
      </vt:variant>
      <vt:variant>
        <vt:i4>64</vt:i4>
      </vt:variant>
    </vt:vector>
  </HeadingPairs>
  <TitlesOfParts>
    <vt:vector size="85" baseType="lpstr">
      <vt:lpstr>Custom Design</vt:lpstr>
      <vt:lpstr>2_Custom Design</vt:lpstr>
      <vt:lpstr>2_Glass Layers</vt:lpstr>
      <vt:lpstr>1_Custom Design</vt:lpstr>
      <vt:lpstr>3_Custom Design</vt:lpstr>
      <vt:lpstr>5_Custom Design</vt:lpstr>
      <vt:lpstr>5_Glass Layers</vt:lpstr>
      <vt:lpstr>7_Glass Layers</vt:lpstr>
      <vt:lpstr>4_Custom Design</vt:lpstr>
      <vt:lpstr>6_Custom Design</vt:lpstr>
      <vt:lpstr>7_Custom Design</vt:lpstr>
      <vt:lpstr>3_Glass Layers</vt:lpstr>
      <vt:lpstr>Stanford HCI</vt:lpstr>
      <vt:lpstr>8_Custom Design</vt:lpstr>
      <vt:lpstr>9_Custom Design</vt:lpstr>
      <vt:lpstr>9_Glass Layers</vt:lpstr>
      <vt:lpstr>10_Custom Design</vt:lpstr>
      <vt:lpstr>11_Custom Design</vt:lpstr>
      <vt:lpstr>12_Custom Design</vt:lpstr>
      <vt:lpstr>Office Theme</vt:lpstr>
      <vt:lpstr>Image</vt:lpstr>
      <vt:lpstr>Slide 1</vt:lpstr>
      <vt:lpstr>Slide 2</vt:lpstr>
      <vt:lpstr>How would you prototype…</vt:lpstr>
      <vt:lpstr>How would you explore…</vt:lpstr>
      <vt:lpstr>Slide 5</vt:lpstr>
      <vt:lpstr>Slide 6</vt:lpstr>
      <vt:lpstr>Slide 7</vt:lpstr>
      <vt:lpstr>Slide 8</vt:lpstr>
      <vt:lpstr>Slide 9</vt:lpstr>
      <vt:lpstr>Interaction Design for the  Post-Desktop Computing Era</vt:lpstr>
      <vt:lpstr>Slide 11</vt:lpstr>
      <vt:lpstr>Slide 12</vt:lpstr>
      <vt:lpstr>Henry Dreyfuss</vt:lpstr>
      <vt:lpstr>Pragmatic v. Epistemic Activity</vt:lpstr>
      <vt:lpstr>Slide 15</vt:lpstr>
      <vt:lpstr>Thinking Through Prototyping</vt:lpstr>
      <vt:lpstr>Slide 17</vt:lpstr>
      <vt:lpstr>Toward Design Tools</vt:lpstr>
      <vt:lpstr>Three Ideas For Future Design Tools</vt:lpstr>
      <vt:lpstr>Prototyping Today</vt:lpstr>
      <vt:lpstr>Slide 21</vt:lpstr>
      <vt:lpstr>Slide 22</vt:lpstr>
      <vt:lpstr>Slide 23</vt:lpstr>
      <vt:lpstr>Slide 24</vt:lpstr>
      <vt:lpstr>Slide 25</vt:lpstr>
      <vt:lpstr>Slide 26</vt:lpstr>
      <vt:lpstr>Slide 27</vt:lpstr>
      <vt:lpstr>Slide 28</vt:lpstr>
      <vt:lpstr>Three Ideas For Future Design Tools</vt:lpstr>
      <vt:lpstr>Designing Sensor-based Interactions</vt:lpstr>
      <vt:lpstr>Problem Solving as Representation</vt:lpstr>
      <vt:lpstr>Representation Matters</vt:lpstr>
      <vt:lpstr>Idea: Programming by Demonstration</vt:lpstr>
      <vt:lpstr>Idea: Programming by Demonstration</vt:lpstr>
      <vt:lpstr>Slide 35</vt:lpstr>
      <vt:lpstr>Slide 36</vt:lpstr>
      <vt:lpstr>Slide 37</vt:lpstr>
      <vt:lpstr>Slide 38</vt:lpstr>
      <vt:lpstr>Slide 39</vt:lpstr>
      <vt:lpstr>Slide 40</vt:lpstr>
      <vt:lpstr>Slide 41</vt:lpstr>
      <vt:lpstr>Three Ideas For Future Design Tools</vt:lpstr>
      <vt:lpstr>Slide 43</vt:lpstr>
      <vt:lpstr>Slide 44</vt:lpstr>
      <vt:lpstr>Slide 45</vt:lpstr>
      <vt:lpstr>Slide 46</vt:lpstr>
      <vt:lpstr>Slide 47</vt:lpstr>
      <vt:lpstr>Slide 48</vt:lpstr>
      <vt:lpstr>Slide 49</vt:lpstr>
      <vt:lpstr>Juxtapose</vt:lpstr>
      <vt:lpstr>Juxtapose</vt:lpstr>
      <vt:lpstr>Juxtapose</vt:lpstr>
      <vt:lpstr>Juxtapose</vt:lpstr>
      <vt:lpstr>Juxtapose Extensions</vt:lpstr>
      <vt:lpstr>Juxtapose</vt:lpstr>
      <vt:lpstr>Slide 56</vt:lpstr>
      <vt:lpstr>Slide 57</vt:lpstr>
      <vt:lpstr>Slide 58</vt:lpstr>
      <vt:lpstr>Experience Design @ Stanford</vt:lpstr>
      <vt:lpstr>the d.school</vt:lpstr>
      <vt:lpstr>Slide 61</vt:lpstr>
      <vt:lpstr>Slide 62</vt:lpstr>
      <vt:lpstr>Slide 63</vt:lpstr>
      <vt:lpstr>Slide 64</vt:lpstr>
    </vt:vector>
  </TitlesOfParts>
  <Company>UC Berkeley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CS376 Introduction</dc:title>
  <dc:creator>Scott Klemmer</dc:creator>
  <cp:lastModifiedBy>bjoern</cp:lastModifiedBy>
  <cp:revision>616</cp:revision>
  <dcterms:created xsi:type="dcterms:W3CDTF">2002-06-23T18:01:23Z</dcterms:created>
  <dcterms:modified xsi:type="dcterms:W3CDTF">2008-04-19T21:00:27Z</dcterms:modified>
</cp:coreProperties>
</file>