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s/slide14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slideLayouts/slideLayout15.xml" ContentType="application/vnd.openxmlformats-officedocument.presentationml.slideLayout+xml"/>
  <Override PartName="/ppt/slides/slide27.xml" ContentType="application/vnd.openxmlformats-officedocument.presentationml.slide+xml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notesSlides/notesSlide8.xml" ContentType="application/vnd.openxmlformats-officedocument.presentationml.notesSlide+xml"/>
  <Default Extension="png" ContentType="image/png"/>
  <Override PartName="/ppt/slideLayouts/slideLayout4.xml" ContentType="application/vnd.openxmlformats-officedocument.presentationml.slideLayout+xml"/>
  <Override PartName="/ppt/slides/slide12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slides/slide26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42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ppt/notesSlides/notesSlide12.xml" ContentType="application/vnd.openxmlformats-officedocument.presentationml.notesSlide+xml"/>
  <Override PartName="/docProps/app.xml" ContentType="application/vnd.openxmlformats-officedocument.extended-properties+xml"/>
  <Override PartName="/ppt/notesSlides/notesSlide4.xml" ContentType="application/vnd.openxmlformats-officedocument.presentationml.notesSlide+xml"/>
  <Override PartName="/ppt/slides/slide41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24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Default Extension="jpeg" ContentType="image/jpeg"/>
  <Override PartName="/ppt/viewProps.xml" ContentType="application/vnd.openxmlformats-officedocument.presentationml.viewProps+xml"/>
  <Override PartName="/ppt/notesSlides/notesSlide1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40.xml" ContentType="application/vnd.openxmlformats-officedocument.presentationml.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39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734" r:id="rId1"/>
  </p:sldMasterIdLst>
  <p:notesMasterIdLst>
    <p:notesMasterId r:id="rId44"/>
  </p:notesMasterIdLst>
  <p:sldIdLst>
    <p:sldId id="256" r:id="rId2"/>
    <p:sldId id="257" r:id="rId3"/>
    <p:sldId id="263" r:id="rId4"/>
    <p:sldId id="262" r:id="rId5"/>
    <p:sldId id="298" r:id="rId6"/>
    <p:sldId id="264" r:id="rId7"/>
    <p:sldId id="265" r:id="rId8"/>
    <p:sldId id="258" r:id="rId9"/>
    <p:sldId id="270" r:id="rId10"/>
    <p:sldId id="268" r:id="rId11"/>
    <p:sldId id="266" r:id="rId12"/>
    <p:sldId id="271" r:id="rId13"/>
    <p:sldId id="272" r:id="rId14"/>
    <p:sldId id="273" r:id="rId15"/>
    <p:sldId id="269" r:id="rId16"/>
    <p:sldId id="274" r:id="rId17"/>
    <p:sldId id="275" r:id="rId18"/>
    <p:sldId id="259" r:id="rId19"/>
    <p:sldId id="277" r:id="rId20"/>
    <p:sldId id="276" r:id="rId21"/>
    <p:sldId id="278" r:id="rId22"/>
    <p:sldId id="279" r:id="rId23"/>
    <p:sldId id="280" r:id="rId24"/>
    <p:sldId id="260" r:id="rId25"/>
    <p:sldId id="282" r:id="rId26"/>
    <p:sldId id="283" r:id="rId27"/>
    <p:sldId id="285" r:id="rId28"/>
    <p:sldId id="284" r:id="rId29"/>
    <p:sldId id="287" r:id="rId30"/>
    <p:sldId id="286" r:id="rId31"/>
    <p:sldId id="288" r:id="rId32"/>
    <p:sldId id="281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61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34606" autoAdjust="0"/>
    <p:restoredTop sz="86424" autoAdjust="0"/>
  </p:normalViewPr>
  <p:slideViewPr>
    <p:cSldViewPr snapToGrid="0" snapToObjects="1">
      <p:cViewPr varScale="1">
        <p:scale>
          <a:sx n="92" d="100"/>
          <a:sy n="92" d="100"/>
        </p:scale>
        <p:origin x="-440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printerSettings" Target="printerSettings/printerSettings1.bin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7E64FD-E780-414A-89E8-4A76C06A968A}" type="datetimeFigureOut">
              <a:rPr lang="en-US" smtClean="0"/>
              <a:t>3/11/10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9B953B-EEEB-944D-927F-72999741900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Details or other people in the background may distract from the focus of the shot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B953B-EEEB-944D-927F-72999741900B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Finding SIFT</a:t>
            </a:r>
            <a:r>
              <a:rPr lang="en-US" baseline="0" dirty="0" smtClean="0"/>
              <a:t> features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B953B-EEEB-944D-927F-72999741900B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Probably better if</a:t>
            </a:r>
            <a:r>
              <a:rPr lang="en-US" baseline="0" dirty="0" smtClean="0"/>
              <a:t> had selected chair but this is illustrative of the scene sensitivity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B953B-EEEB-944D-927F-72999741900B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B953B-EEEB-944D-927F-72999741900B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Very sensitive to features and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B953B-EEEB-944D-927F-72999741900B}" type="slidenum">
              <a:rPr lang="en-US" smtClean="0"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Simple idea can actually go quite a way…  We can focus on different depth planes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B953B-EEEB-944D-927F-72999741900B}" type="slidenum">
              <a:rPr lang="en-US" smtClean="0"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Here, selected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forground</a:t>
            </a:r>
            <a:r>
              <a:rPr lang="en-US" baseline="0" dirty="0" smtClean="0"/>
              <a:t> and background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B953B-EEEB-944D-927F-72999741900B}" type="slidenum">
              <a:rPr lang="en-US" smtClean="0"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B953B-EEEB-944D-927F-72999741900B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May help with lowlight photography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B953B-EEEB-944D-927F-72999741900B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approach attempts to minimize motion blur and sparsely (but uniformly) sample.  To reduce motion blur, user should know when photos are taken to minimize motion during the shot</a:t>
            </a:r>
          </a:p>
          <a:p>
            <a:pPr lvl="1"/>
            <a:r>
              <a:rPr lang="en-US" dirty="0" smtClean="0"/>
              <a:t>Wacky interface based on anchoring finger/pen on the </a:t>
            </a:r>
            <a:r>
              <a:rPr lang="en-US" dirty="0" err="1" smtClean="0"/>
              <a:t>touchscreen</a:t>
            </a:r>
            <a:endParaRPr lang="en-US" dirty="0" smtClean="0"/>
          </a:p>
          <a:p>
            <a:pPr lvl="1"/>
            <a:r>
              <a:rPr lang="en-US" dirty="0" smtClean="0"/>
              <a:t>Can control sampling density</a:t>
            </a:r>
          </a:p>
          <a:p>
            <a:r>
              <a:rPr lang="en-US" dirty="0" smtClean="0"/>
              <a:t>Unfortunately, this is slow (on the user side)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B953B-EEEB-944D-927F-72999741900B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Rest of the</a:t>
            </a:r>
            <a:r>
              <a:rPr lang="en-US" dirty="0" smtClean="0"/>
              <a:t> pipeline occurs offline.</a:t>
            </a:r>
          </a:p>
          <a:p>
            <a:r>
              <a:rPr lang="en-US" baseline="0" dirty="0" smtClean="0"/>
              <a:t>Registration</a:t>
            </a:r>
            <a:r>
              <a:rPr lang="en-US" dirty="0" smtClean="0"/>
              <a:t> uses SIFT to find feature points.  All of this is performed at the “blur” resolution.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B953B-EEEB-944D-927F-72999741900B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User</a:t>
            </a:r>
            <a:r>
              <a:rPr lang="en-US" dirty="0" smtClean="0"/>
              <a:t> selects a region to indicate features in the plane in focus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B953B-EEEB-944D-927F-72999741900B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RANSAC used to estimate camera position.  Also makes it slightly more robust to user feature selection.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B953B-EEEB-944D-927F-72999741900B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Look at </a:t>
            </a:r>
            <a:r>
              <a:rPr lang="en-US" dirty="0" err="1" smtClean="0"/>
              <a:t>matricies</a:t>
            </a:r>
            <a:r>
              <a:rPr lang="en-US" dirty="0" smtClean="0"/>
              <a:t> or optical flow to</a:t>
            </a:r>
            <a:r>
              <a:rPr lang="en-US" baseline="0" dirty="0" smtClean="0"/>
              <a:t> determine how much each region moved. For stable regions, sample from “detail”.  For others, sample from “blur”</a:t>
            </a:r>
            <a:endParaRPr lang="en-US" dirty="0" smtClean="0"/>
          </a:p>
          <a:p>
            <a:r>
              <a:rPr lang="en-US" dirty="0" smtClean="0"/>
              <a:t>Binary matte would work fine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B953B-EEEB-944D-927F-72999741900B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Use books because they are planar</a:t>
            </a:r>
          </a:p>
          <a:p>
            <a:r>
              <a:rPr lang="en-US" dirty="0" smtClean="0"/>
              <a:t>For a portrait, motion of the person may be OK if we can use the detail for</a:t>
            </a:r>
            <a:r>
              <a:rPr lang="en-US" baseline="0" dirty="0" smtClean="0"/>
              <a:t> the foreground and features are mostly on the silhouette or stationary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B953B-EEEB-944D-927F-72999741900B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aperBackingColor.jpg"/>
          <p:cNvPicPr>
            <a:picLocks noChangeAspect="1"/>
          </p:cNvPicPr>
          <p:nvPr/>
        </p:nvPicPr>
        <p:blipFill>
          <a:blip r:embed="rId2"/>
          <a:srcRect l="469" t="13915"/>
          <a:stretch>
            <a:fillRect/>
          </a:stretch>
        </p:blipFill>
        <p:spPr>
          <a:xfrm>
            <a:off x="1613903" y="699248"/>
            <a:ext cx="5916194" cy="3837694"/>
          </a:xfrm>
          <a:prstGeom prst="rect">
            <a:avLst/>
          </a:prstGeom>
          <a:solidFill>
            <a:srgbClr val="FFFFFF">
              <a:shade val="85000"/>
            </a:srgbClr>
          </a:solidFill>
          <a:ln w="22225" cap="sq">
            <a:solidFill>
              <a:srgbClr val="FDFDFD"/>
            </a:solidFill>
            <a:miter lim="800000"/>
          </a:ln>
          <a:effectLst>
            <a:outerShdw blurRad="57150" dist="37500" dir="7560000" sy="98000" kx="80000" ky="63000" algn="tl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4A282-D4BE-1942-906A-3FC7108FA4AD}" type="datetimeFigureOut">
              <a:rPr lang="en-US" smtClean="0"/>
              <a:t>3/10/10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90BA-A4A1-41C2-9DD3-1F9AED156E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09569" y="1143000"/>
            <a:ext cx="5724862" cy="1846961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69" y="2994212"/>
            <a:ext cx="5724862" cy="10072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0"/>
              </a:spcBef>
              <a:buSzPct val="90000"/>
              <a:buFont typeface="Wingdings" pitchFamily="2" charset="2"/>
              <a:buNone/>
              <a:defRPr sz="2000" kern="120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4A282-D4BE-1942-906A-3FC7108FA4AD}" type="datetimeFigureOut">
              <a:rPr lang="en-US" smtClean="0"/>
              <a:t>3/10/10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6459F-5199-BE48-A6EF-8CCBDF59AF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4A282-D4BE-1942-906A-3FC7108FA4AD}" type="datetimeFigureOut">
              <a:rPr lang="en-US" smtClean="0"/>
              <a:t>3/10/10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6459F-5199-BE48-A6EF-8CCBDF59AF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363" y="1143000"/>
            <a:ext cx="3807662" cy="1341344"/>
          </a:xfrm>
        </p:spPr>
        <p:txBody>
          <a:bodyPr anchor="b"/>
          <a:lstStyle>
            <a:lvl1pPr algn="ctr">
              <a:defRPr sz="4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199" y="605118"/>
            <a:ext cx="3776472" cy="556549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0363" y="2618815"/>
            <a:ext cx="3807662" cy="3133164"/>
          </a:xfrm>
        </p:spPr>
        <p:txBody>
          <a:bodyPr>
            <a:normAutofit/>
          </a:bodyPr>
          <a:lstStyle>
            <a:lvl1pPr marL="0" indent="0" algn="ctr">
              <a:spcBef>
                <a:spcPts val="18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4A282-D4BE-1942-906A-3FC7108FA4AD}" type="datetimeFigureOut">
              <a:rPr lang="en-US" smtClean="0"/>
              <a:t>3/10/10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6459F-5199-BE48-A6EF-8CCBDF59AF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4A282-D4BE-1942-906A-3FC7108FA4AD}" type="datetimeFigureOut">
              <a:rPr lang="en-US" smtClean="0"/>
              <a:t>3/10/10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6459F-5199-BE48-A6EF-8CCBDF59AF47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pictureCaptionBacking.png"/>
          <p:cNvPicPr>
            <a:picLocks noChangeAspect="1"/>
          </p:cNvPicPr>
          <p:nvPr/>
        </p:nvPicPr>
        <p:blipFill>
          <a:blip r:embed="rId2"/>
          <a:srcRect l="52272" t="8889" r="5152" b="16566"/>
          <a:stretch>
            <a:fillRect/>
          </a:stretch>
        </p:blipFill>
        <p:spPr>
          <a:xfrm>
            <a:off x="4594412" y="663388"/>
            <a:ext cx="3893127" cy="5112327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725487" y="1143000"/>
            <a:ext cx="3792537" cy="1341344"/>
          </a:xfrm>
        </p:spPr>
        <p:txBody>
          <a:bodyPr anchor="b"/>
          <a:lstStyle>
            <a:lvl1pPr algn="ctr">
              <a:defRPr sz="4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725487" y="2618815"/>
            <a:ext cx="3792537" cy="3133164"/>
          </a:xfrm>
        </p:spPr>
        <p:txBody>
          <a:bodyPr>
            <a:normAutofit/>
          </a:bodyPr>
          <a:lstStyle>
            <a:lvl1pPr marL="0" indent="0" algn="ctr">
              <a:spcBef>
                <a:spcPts val="18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29938" y="864971"/>
            <a:ext cx="3422075" cy="47091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487" y="462896"/>
            <a:ext cx="7718425" cy="828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5489" y="1598613"/>
            <a:ext cx="7718424" cy="4572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4A282-D4BE-1942-906A-3FC7108FA4AD}" type="datetimeFigureOut">
              <a:rPr lang="en-US" smtClean="0"/>
              <a:t>3/10/10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6459F-5199-BE48-A6EF-8CCBDF59AF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0" y="685801"/>
            <a:ext cx="1066800" cy="54848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5488" y="685757"/>
            <a:ext cx="6437312" cy="548222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4A282-D4BE-1942-906A-3FC7108FA4AD}" type="datetimeFigureOut">
              <a:rPr lang="en-US" smtClean="0"/>
              <a:t>3/10/10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6459F-5199-BE48-A6EF-8CCBDF59AF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4A282-D4BE-1942-906A-3FC7108FA4AD}" type="datetimeFigureOut">
              <a:rPr lang="en-US" smtClean="0"/>
              <a:t>3/10/10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6459F-5199-BE48-A6EF-8CCBDF59AF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Title Slide with Pictur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tlePhotoBacking-r.png"/>
          <p:cNvPicPr>
            <a:picLocks noChangeAspect="1"/>
          </p:cNvPicPr>
          <p:nvPr/>
        </p:nvPicPr>
        <p:blipFill>
          <a:blip r:embed="rId2"/>
          <a:srcRect l="17353" t="9412" r="17500" b="32353"/>
          <a:stretch>
            <a:fillRect/>
          </a:stretch>
        </p:blipFill>
        <p:spPr>
          <a:xfrm>
            <a:off x="1586753" y="645459"/>
            <a:ext cx="5957047" cy="3993776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24600"/>
            <a:ext cx="2133600" cy="273050"/>
          </a:xfrm>
        </p:spPr>
        <p:txBody>
          <a:bodyPr/>
          <a:lstStyle>
            <a:lvl1pPr>
              <a:defRPr sz="14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1454A282-D4BE-1942-906A-3FC7108FA4AD}" type="datetimeFigureOut">
              <a:rPr lang="en-US" smtClean="0"/>
              <a:t>3/10/10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2895600" cy="273050"/>
          </a:xfrm>
        </p:spPr>
        <p:txBody>
          <a:bodyPr/>
          <a:lstStyle>
            <a:lvl1pPr>
              <a:defRPr sz="14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24600"/>
            <a:ext cx="2133600" cy="273050"/>
          </a:xfrm>
        </p:spPr>
        <p:txBody>
          <a:bodyPr/>
          <a:lstStyle>
            <a:lvl1pPr>
              <a:defRPr sz="14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8536459F-5199-BE48-A6EF-8CCBDF59AF4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4435" y="4953000"/>
            <a:ext cx="8095130" cy="857250"/>
          </a:xfrm>
        </p:spPr>
        <p:txBody>
          <a:bodyPr anchor="b" anchorCtr="0">
            <a:noAutofit/>
          </a:bodyPr>
          <a:lstStyle>
            <a:lvl1pPr>
              <a:defRPr sz="540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4435" y="5791200"/>
            <a:ext cx="8095130" cy="5072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1764792" y="804672"/>
            <a:ext cx="5638800" cy="3657600"/>
          </a:xfrm>
        </p:spPr>
        <p:txBody>
          <a:bodyPr/>
          <a:lstStyle>
            <a:lvl1pPr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818" y="2514600"/>
            <a:ext cx="8162365" cy="914400"/>
          </a:xfrm>
        </p:spPr>
        <p:txBody>
          <a:bodyPr anchor="b" anchorCtr="0"/>
          <a:lstStyle>
            <a:lvl1pPr algn="ctr">
              <a:defRPr sz="5400" b="0" cap="none" baseline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0818" y="3429000"/>
            <a:ext cx="8162365" cy="701000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80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4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1454A282-D4BE-1942-906A-3FC7108FA4AD}" type="datetimeFigureOut">
              <a:rPr lang="en-US" smtClean="0"/>
              <a:t>3/10/10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14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4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8536459F-5199-BE48-A6EF-8CCBDF59AF47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3900" y="1586753"/>
            <a:ext cx="3776472" cy="458386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86753"/>
            <a:ext cx="3776472" cy="458386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4A282-D4BE-1942-906A-3FC7108FA4AD}" type="datetimeFigureOut">
              <a:rPr lang="en-US" smtClean="0"/>
              <a:t>3/10/10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6459F-5199-BE48-A6EF-8CCBDF59AF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3900" y="1598613"/>
            <a:ext cx="3773488" cy="427877"/>
          </a:xfrm>
        </p:spPr>
        <p:txBody>
          <a:bodyPr anchor="b">
            <a:normAutofit/>
          </a:bodyPr>
          <a:lstStyle>
            <a:lvl1pPr marL="0" indent="0" algn="ctr">
              <a:spcBef>
                <a:spcPts val="0"/>
              </a:spcBef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3900" y="2174875"/>
            <a:ext cx="3773488" cy="3997325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98613"/>
            <a:ext cx="3776472" cy="427877"/>
          </a:xfrm>
        </p:spPr>
        <p:txBody>
          <a:bodyPr anchor="b">
            <a:normAutofit/>
          </a:bodyPr>
          <a:lstStyle>
            <a:lvl1pPr marL="0" indent="0" algn="ctr">
              <a:spcBef>
                <a:spcPts val="0"/>
              </a:spcBef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3776472" cy="3997325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4A282-D4BE-1942-906A-3FC7108FA4AD}" type="datetimeFigureOut">
              <a:rPr lang="en-US" smtClean="0"/>
              <a:t>3/10/10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6459F-5199-BE48-A6EF-8CCBDF59AF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3900" y="1586753"/>
            <a:ext cx="7707406" cy="223113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4A282-D4BE-1942-906A-3FC7108FA4AD}" type="datetimeFigureOut">
              <a:rPr lang="en-US" smtClean="0"/>
              <a:t>3/10/10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6459F-5199-BE48-A6EF-8CCBDF59AF4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723900" y="3914170"/>
            <a:ext cx="7707406" cy="223113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3900" y="1586753"/>
            <a:ext cx="3776472" cy="458386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4A282-D4BE-1942-906A-3FC7108FA4AD}" type="datetimeFigureOut">
              <a:rPr lang="en-US" smtClean="0"/>
              <a:t>3/10/10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6459F-5199-BE48-A6EF-8CCBDF59AF4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86753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648200" y="3913094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4A282-D4BE-1942-906A-3FC7108FA4AD}" type="datetimeFigureOut">
              <a:rPr lang="en-US" smtClean="0"/>
              <a:t>3/10/10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6459F-5199-BE48-A6EF-8CCBDF59AF4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723900" y="1586753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86753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723900" y="3913094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648200" y="3913094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6141" y="314979"/>
            <a:ext cx="769171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/>
              <a:t>Click to edit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6141" y="1586753"/>
            <a:ext cx="7691719" cy="4571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454A282-D4BE-1942-906A-3FC7108FA4AD}" type="datetimeFigureOut">
              <a:rPr lang="en-US" smtClean="0"/>
              <a:t>3/10/10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536459F-5199-BE48-A6EF-8CCBDF59AF4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  <p:sldLayoutId id="2147483748" r:id="rId14"/>
    <p:sldLayoutId id="2147483749" r:id="rId15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2400"/>
        </a:spcBef>
        <a:buSzPct val="90000"/>
        <a:buFont typeface="Wingdings" pitchFamily="2" charset="2"/>
        <a:buChar char="v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12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v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263650" indent="-349250" algn="l" defTabSz="914400" rtl="0" eaLnBrk="1" latinLnBrk="0" hangingPunct="1">
        <a:spcBef>
          <a:spcPts val="1200"/>
        </a:spcBef>
        <a:buSzPct val="90000"/>
        <a:buFont typeface="Wingdings" pitchFamily="2" charset="2"/>
        <a:buChar char="v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336550" algn="l" defTabSz="914400" rtl="0" eaLnBrk="1" latinLnBrk="0" hangingPunct="1">
        <a:spcBef>
          <a:spcPts val="12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v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457200" algn="l" defTabSz="914400" rtl="0" eaLnBrk="1" latinLnBrk="0" hangingPunct="1">
        <a:spcBef>
          <a:spcPts val="1200"/>
        </a:spcBef>
        <a:buSzPct val="90000"/>
        <a:buFont typeface="Wingdings" pitchFamily="2" charset="2"/>
        <a:buChar char="v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818" y="4701025"/>
            <a:ext cx="8162365" cy="977900"/>
          </a:xfrm>
        </p:spPr>
        <p:txBody>
          <a:bodyPr/>
          <a:lstStyle/>
          <a:p>
            <a:r>
              <a:rPr lang="en-US" sz="4800" dirty="0" smtClean="0"/>
              <a:t>Painted Aperture for Portraits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body" idx="1"/>
          </p:nvPr>
        </p:nvSpPr>
        <p:spPr>
          <a:xfrm>
            <a:off x="490818" y="5678925"/>
            <a:ext cx="8162365" cy="701000"/>
          </a:xfrm>
        </p:spPr>
        <p:txBody>
          <a:bodyPr>
            <a:normAutofit/>
          </a:bodyPr>
          <a:lstStyle/>
          <a:p>
            <a:r>
              <a:rPr lang="en-US" dirty="0" smtClean="0"/>
              <a:t>Edward Luong</a:t>
            </a:r>
          </a:p>
          <a:p>
            <a:r>
              <a:rPr lang="en-US" dirty="0" smtClean="0"/>
              <a:t>Advisor: </a:t>
            </a:r>
            <a:r>
              <a:rPr lang="en-US" dirty="0" err="1" smtClean="0"/>
              <a:t>Jongmin</a:t>
            </a:r>
            <a:r>
              <a:rPr lang="en-US" dirty="0" smtClean="0"/>
              <a:t> </a:t>
            </a:r>
            <a:r>
              <a:rPr lang="en-US" dirty="0" err="1" smtClean="0"/>
              <a:t>Baek</a:t>
            </a:r>
            <a:endParaRPr lang="en-US" dirty="0" smtClean="0"/>
          </a:p>
        </p:txBody>
      </p:sp>
      <p:pic>
        <p:nvPicPr>
          <p:cNvPr id="5" name="Picture Placeholder 4" descr="Screen shot 2010-03-10 at 10.26.31 PM.png"/>
          <p:cNvPicPr>
            <a:picLocks noGrp="1" noChangeAspect="1"/>
          </p:cNvPicPr>
          <p:nvPr>
            <p:ph type="pic" sz="quarter" idx="4294967295"/>
          </p:nvPr>
        </p:nvPicPr>
        <p:blipFill>
          <a:blip r:embed="rId2"/>
          <a:srcRect l="13325" t="22569" r="13038" b="23958"/>
          <a:stretch>
            <a:fillRect/>
          </a:stretch>
        </p:blipFill>
        <p:spPr>
          <a:xfrm>
            <a:off x="965200" y="413799"/>
            <a:ext cx="7213600" cy="43225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Capture: Video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Can achieve much higher sampling density if we stream frames from the sensor.  </a:t>
            </a:r>
          </a:p>
          <a:p>
            <a:r>
              <a:rPr lang="en-US" dirty="0" smtClean="0"/>
              <a:t>This is fast and much easier to use, but:</a:t>
            </a:r>
          </a:p>
          <a:p>
            <a:pPr lvl="1"/>
            <a:r>
              <a:rPr lang="en-US" dirty="0" smtClean="0"/>
              <a:t>Motion blur: can combat this by only grabbing frames when non-blurred (using sharpness mask).</a:t>
            </a:r>
          </a:p>
          <a:p>
            <a:pPr lvl="1"/>
            <a:r>
              <a:rPr lang="en-US" dirty="0" smtClean="0"/>
              <a:t>Non-uniform sampling: UI can guide the user into regions that are not sufficiently sampled</a:t>
            </a:r>
          </a:p>
          <a:p>
            <a:r>
              <a:rPr lang="en-US" dirty="0" smtClean="0"/>
              <a:t>These problems can also (hopefully) be solved during reconstruction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Registration</a:t>
            </a:r>
            <a:endParaRPr lang="en-US" dirty="0"/>
          </a:p>
        </p:txBody>
      </p:sp>
      <p:pic>
        <p:nvPicPr>
          <p:cNvPr id="9" name="Content Placeholder 8" descr="Screen shot 2010-03-10 at 10.06.13 PM.png"/>
          <p:cNvPicPr>
            <a:picLocks noGrp="1" noChangeAspect="1"/>
          </p:cNvPicPr>
          <p:nvPr>
            <p:ph idx="1"/>
          </p:nvPr>
        </p:nvPicPr>
        <p:blipFill>
          <a:blip r:embed="rId3"/>
          <a:srcRect l="-19427" r="-19427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Registration</a:t>
            </a:r>
            <a:endParaRPr lang="en-US" dirty="0"/>
          </a:p>
        </p:txBody>
      </p:sp>
      <p:pic>
        <p:nvPicPr>
          <p:cNvPr id="6" name="Content Placeholder 5" descr="Screen shot 2010-03-10 at 10.06.13 PM.png"/>
          <p:cNvPicPr>
            <a:picLocks noGrp="1" noChangeAspect="1"/>
          </p:cNvPicPr>
          <p:nvPr>
            <p:ph idx="1"/>
          </p:nvPr>
        </p:nvPicPr>
        <p:blipFill>
          <a:blip r:embed="rId3"/>
          <a:srcRect l="-19427" r="-19427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4265704" y="3106291"/>
            <a:ext cx="966696" cy="1372576"/>
          </a:xfrm>
          <a:prstGeom prst="rect">
            <a:avLst/>
          </a:prstGeom>
          <a:solidFill>
            <a:schemeClr val="accent2">
              <a:alpha val="32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Registration</a:t>
            </a:r>
            <a:endParaRPr lang="en-US" dirty="0"/>
          </a:p>
        </p:txBody>
      </p:sp>
      <p:pic>
        <p:nvPicPr>
          <p:cNvPr id="6" name="Content Placeholder 5" descr="Screen shot 2010-03-10 at 10.07.52 PM.png"/>
          <p:cNvPicPr>
            <a:picLocks noGrp="1" noChangeAspect="1"/>
          </p:cNvPicPr>
          <p:nvPr>
            <p:ph idx="1"/>
          </p:nvPr>
        </p:nvPicPr>
        <p:blipFill>
          <a:blip r:embed="rId3"/>
          <a:srcRect t="-3892" b="-3892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Registration</a:t>
            </a:r>
            <a:endParaRPr lang="en-US" dirty="0"/>
          </a:p>
        </p:txBody>
      </p:sp>
      <p:pic>
        <p:nvPicPr>
          <p:cNvPr id="4" name="Content Placeholder 3" descr="Screen shot 2010-03-10 at 10.07.58 PM.png"/>
          <p:cNvPicPr>
            <a:picLocks noGrp="1" noChangeAspect="1"/>
          </p:cNvPicPr>
          <p:nvPr>
            <p:ph idx="1"/>
          </p:nvPr>
        </p:nvPicPr>
        <p:blipFill>
          <a:blip r:embed="rId2"/>
          <a:srcRect t="-3892" b="-3892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Reconstruction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Ideally, we would reconstruct the signal and resample the synthetic aperture.  This can help with problems with non-uniform sampling</a:t>
            </a:r>
          </a:p>
          <a:p>
            <a:r>
              <a:rPr lang="en-US" dirty="0" smtClean="0"/>
              <a:t>Simpler approach is just to align on the foreground features and blend (average) all the images.</a:t>
            </a:r>
          </a:p>
          <a:p>
            <a:r>
              <a:rPr lang="en-US" dirty="0" smtClean="0"/>
              <a:t>Parallax causes background objects to shift more, creating effect of defocus blur.</a:t>
            </a:r>
          </a:p>
          <a:p>
            <a:r>
              <a:rPr lang="en-US" dirty="0" smtClean="0"/>
              <a:t>Combine “detail” image with up-sampled version of the combined “blur” image.  [Not implemented]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Blend</a:t>
            </a:r>
            <a:endParaRPr lang="en-US" dirty="0"/>
          </a:p>
        </p:txBody>
      </p:sp>
      <p:pic>
        <p:nvPicPr>
          <p:cNvPr id="4" name="Content Placeholder 3" descr="Screen shot 2010-03-10 at 10.08.21 PM.png"/>
          <p:cNvPicPr>
            <a:picLocks noGrp="1" noChangeAspect="1"/>
          </p:cNvPicPr>
          <p:nvPr>
            <p:ph idx="1"/>
          </p:nvPr>
        </p:nvPicPr>
        <p:blipFill>
          <a:blip r:embed="rId2"/>
          <a:srcRect l="-25319" r="-25319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Blend</a:t>
            </a:r>
            <a:endParaRPr lang="en-US" dirty="0"/>
          </a:p>
        </p:txBody>
      </p:sp>
      <p:pic>
        <p:nvPicPr>
          <p:cNvPr id="4" name="Content Placeholder 3" descr="Screen shot 2010-03-10 at 10.05.41 PM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9427" r="-19427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Only works on certain scenes, and to varying degrees of success</a:t>
            </a:r>
          </a:p>
          <a:p>
            <a:pPr lvl="1"/>
            <a:r>
              <a:rPr lang="en-US" dirty="0" smtClean="0"/>
              <a:t>Alignment depends on features that can be found robustly.  May be difficult to guarantee in some scenes</a:t>
            </a:r>
          </a:p>
          <a:p>
            <a:pPr lvl="1"/>
            <a:r>
              <a:rPr lang="en-US" dirty="0" smtClean="0"/>
              <a:t>Foreground alignment assumes foreground is approximately planar to avoid parallax.  Either the subject is indeed planar, or the camera is far.</a:t>
            </a:r>
          </a:p>
          <a:p>
            <a:pPr lvl="1"/>
            <a:r>
              <a:rPr lang="en-US" dirty="0" smtClean="0"/>
              <a:t>Defocus is dependent on background parallax.  This means the background should be far relative to the foreground.</a:t>
            </a:r>
          </a:p>
          <a:p>
            <a:pPr lvl="1"/>
            <a:r>
              <a:rPr lang="en-US" dirty="0" smtClean="0"/>
              <a:t>Capture is slow.  May suffer from motion in scene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Lack of SIFT Features</a:t>
            </a:r>
            <a:endParaRPr lang="en-US" dirty="0"/>
          </a:p>
        </p:txBody>
      </p:sp>
      <p:pic>
        <p:nvPicPr>
          <p:cNvPr id="4" name="Content Placeholder 3" descr="Screen shot 2010-03-10 at 10.41.14 PM.png"/>
          <p:cNvPicPr>
            <a:picLocks noGrp="1" noChangeAspect="1"/>
          </p:cNvPicPr>
          <p:nvPr>
            <p:ph idx="1"/>
          </p:nvPr>
        </p:nvPicPr>
        <p:blipFill>
          <a:blip r:embed="rId2"/>
          <a:srcRect l="-20005" r="-20005"/>
          <a:stretch>
            <a:fillRect/>
          </a:stretch>
        </p:blipFill>
        <p:spPr/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26141" y="646317"/>
            <a:ext cx="7691719" cy="1143000"/>
          </a:xfrm>
        </p:spPr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2000" y="2125222"/>
            <a:ext cx="6480001" cy="4320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Lack of SIFT Features</a:t>
            </a:r>
            <a:endParaRPr lang="en-US" dirty="0"/>
          </a:p>
        </p:txBody>
      </p:sp>
      <p:pic>
        <p:nvPicPr>
          <p:cNvPr id="4" name="Content Placeholder 3" descr="Screen shot 2010-03-10 at 10.41.11 PM.png"/>
          <p:cNvPicPr>
            <a:picLocks noGrp="1" noChangeAspect="1"/>
          </p:cNvPicPr>
          <p:nvPr>
            <p:ph idx="1"/>
          </p:nvPr>
        </p:nvPicPr>
        <p:blipFill>
          <a:blip r:embed="rId3"/>
          <a:srcRect l="-20005" r="-20005"/>
          <a:stretch>
            <a:fillRect/>
          </a:stretch>
        </p:blipFill>
        <p:spPr/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Lack of SIFT Features</a:t>
            </a:r>
            <a:endParaRPr lang="en-US" dirty="0"/>
          </a:p>
        </p:txBody>
      </p:sp>
      <p:pic>
        <p:nvPicPr>
          <p:cNvPr id="4" name="Content Placeholder 3" descr="Screen shot 2010-03-10 at 10.41.26 PM.png"/>
          <p:cNvPicPr>
            <a:picLocks noGrp="1" noChangeAspect="1"/>
          </p:cNvPicPr>
          <p:nvPr>
            <p:ph idx="1"/>
          </p:nvPr>
        </p:nvPicPr>
        <p:blipFill>
          <a:blip r:embed="rId2"/>
          <a:srcRect l="-20005" r="-20005"/>
          <a:stretch>
            <a:fillRect/>
          </a:stretch>
        </p:blipFill>
        <p:spPr/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Lack of SIFT Features</a:t>
            </a:r>
            <a:endParaRPr lang="en-US" dirty="0"/>
          </a:p>
        </p:txBody>
      </p:sp>
      <p:pic>
        <p:nvPicPr>
          <p:cNvPr id="4" name="Content Placeholder 3" descr="Screen shot 2010-03-10 at 10.41.36 PM.png"/>
          <p:cNvPicPr>
            <a:picLocks noGrp="1" noChangeAspect="1"/>
          </p:cNvPicPr>
          <p:nvPr>
            <p:ph idx="1"/>
          </p:nvPr>
        </p:nvPicPr>
        <p:blipFill>
          <a:blip r:embed="rId3"/>
          <a:srcRect l="-20005" r="-20005"/>
          <a:stretch>
            <a:fillRect/>
          </a:stretch>
        </p:blipFill>
        <p:spPr/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Lack of SIFT Features</a:t>
            </a:r>
            <a:endParaRPr lang="en-US" dirty="0"/>
          </a:p>
        </p:txBody>
      </p:sp>
      <p:pic>
        <p:nvPicPr>
          <p:cNvPr id="4" name="Content Placeholder 3" descr="Screen shot 2010-03-10 at 10.42.48 PM.png"/>
          <p:cNvPicPr>
            <a:picLocks noGrp="1" noChangeAspect="1"/>
          </p:cNvPicPr>
          <p:nvPr>
            <p:ph idx="1"/>
          </p:nvPr>
        </p:nvPicPr>
        <p:blipFill>
          <a:blip r:embed="rId3"/>
          <a:srcRect t="-9930" b="-9930"/>
          <a:stretch>
            <a:fillRect/>
          </a:stretch>
        </p:blipFill>
        <p:spPr/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Synthesized image has poor</a:t>
            </a:r>
            <a:r>
              <a:rPr lang="en-US" baseline="0" dirty="0" smtClean="0"/>
              <a:t> quality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Ghosting if not densely sampled or not reconstructed properly.</a:t>
            </a:r>
          </a:p>
          <a:p>
            <a:pPr lvl="1"/>
            <a:r>
              <a:rPr lang="en-US" dirty="0" smtClean="0"/>
              <a:t>Alignment on foreground blurs out sharp features that we want to preserve.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Ghosting (1+6 images)</a:t>
            </a:r>
            <a:endParaRPr lang="en-US" dirty="0"/>
          </a:p>
        </p:txBody>
      </p:sp>
      <p:pic>
        <p:nvPicPr>
          <p:cNvPr id="4" name="Content Placeholder 3" descr="Screen shot 2010-03-10 at 10.22.55 PM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9496" r="-19496"/>
          <a:stretch>
            <a:fillRect/>
          </a:stretch>
        </p:blipFill>
        <p:spPr/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Ghosting (1+6 images)</a:t>
            </a:r>
            <a:endParaRPr lang="en-US" dirty="0"/>
          </a:p>
        </p:txBody>
      </p:sp>
      <p:pic>
        <p:nvPicPr>
          <p:cNvPr id="4" name="Content Placeholder 3" descr="Screen shot 2010-03-10 at 10.23.04 PM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9496" r="-19496"/>
          <a:stretch>
            <a:fillRect/>
          </a:stretch>
        </p:blipFill>
        <p:spPr/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Ghosting (1+16</a:t>
            </a:r>
            <a:r>
              <a:rPr lang="en-US" baseline="0" dirty="0" smtClean="0"/>
              <a:t> images)</a:t>
            </a:r>
            <a:endParaRPr lang="en-US" dirty="0"/>
          </a:p>
        </p:txBody>
      </p:sp>
      <p:pic>
        <p:nvPicPr>
          <p:cNvPr id="4" name="Content Placeholder 3" descr="Screen shot 2010-03-10 at 10.24.05 PM.png"/>
          <p:cNvPicPr>
            <a:picLocks noGrp="1" noChangeAspect="1"/>
          </p:cNvPicPr>
          <p:nvPr>
            <p:ph idx="1"/>
          </p:nvPr>
        </p:nvPicPr>
        <p:blipFill>
          <a:blip r:embed="rId2"/>
          <a:srcRect l="-20735" r="-20735"/>
          <a:stretch>
            <a:fillRect/>
          </a:stretch>
        </p:blipFill>
        <p:spPr/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Ghosting (1+16 images)</a:t>
            </a:r>
            <a:endParaRPr lang="en-US" dirty="0"/>
          </a:p>
        </p:txBody>
      </p:sp>
      <p:pic>
        <p:nvPicPr>
          <p:cNvPr id="4" name="Content Placeholder 3" descr="Screen shot 2010-03-10 at 10.24.11 PM.png"/>
          <p:cNvPicPr>
            <a:picLocks noGrp="1" noChangeAspect="1"/>
          </p:cNvPicPr>
          <p:nvPr>
            <p:ph idx="1"/>
          </p:nvPr>
        </p:nvPicPr>
        <p:blipFill>
          <a:blip r:embed="rId2"/>
          <a:srcRect l="-20735" r="-20735"/>
          <a:stretch>
            <a:fillRect/>
          </a:stretch>
        </p:blipFill>
        <p:spPr/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Weird Ghosting</a:t>
            </a:r>
            <a:endParaRPr lang="en-US" dirty="0"/>
          </a:p>
        </p:txBody>
      </p:sp>
      <p:pic>
        <p:nvPicPr>
          <p:cNvPr id="4" name="Content Placeholder 3" descr="Screen shot 2010-03-10 at 10.15.25 PM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9546" r="-19546"/>
          <a:stretch>
            <a:fillRect/>
          </a:stretch>
        </p:blipFill>
        <p:spPr/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723899" y="1586753"/>
            <a:ext cx="4287267" cy="458386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Shallow depth of field is useful to direct attention to foreground</a:t>
            </a:r>
          </a:p>
          <a:p>
            <a:endParaRPr lang="en-US" dirty="0" smtClean="0"/>
          </a:p>
          <a:p>
            <a:r>
              <a:rPr lang="en-US" dirty="0" smtClean="0"/>
              <a:t>Controlled primarily by the size of the aperture.  A larger aperture leads to a shallower depth of field.</a:t>
            </a:r>
          </a:p>
          <a:p>
            <a:endParaRPr lang="en-US" dirty="0" smtClean="0"/>
          </a:p>
          <a:p>
            <a:r>
              <a:rPr lang="en-US" sz="1600" dirty="0" err="1" smtClean="0"/>
              <a:t>http://silverbased.org/shallowest-dof</a:t>
            </a:r>
            <a:r>
              <a:rPr lang="en-US" sz="1600" dirty="0" smtClean="0"/>
              <a:t>/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2699" y="1586753"/>
            <a:ext cx="3064245" cy="458386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Weird Ghosting</a:t>
            </a:r>
            <a:endParaRPr lang="en-US" dirty="0"/>
          </a:p>
        </p:txBody>
      </p:sp>
      <p:pic>
        <p:nvPicPr>
          <p:cNvPr id="4" name="Content Placeholder 3" descr="Screen shot 2010-03-10 at 10.16.04 PM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9546" r="-19546"/>
          <a:stretch>
            <a:fillRect/>
          </a:stretch>
        </p:blipFill>
        <p:spPr/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Weird Ghosting</a:t>
            </a:r>
            <a:endParaRPr lang="en-US" dirty="0"/>
          </a:p>
        </p:txBody>
      </p:sp>
      <p:pic>
        <p:nvPicPr>
          <p:cNvPr id="4" name="Content Placeholder 3" descr="Screen shot 2010-03-10 at 10.16.54 PM.png"/>
          <p:cNvPicPr>
            <a:picLocks noGrp="1" noChangeAspect="1"/>
          </p:cNvPicPr>
          <p:nvPr>
            <p:ph idx="1"/>
          </p:nvPr>
        </p:nvPicPr>
        <p:blipFill>
          <a:blip r:embed="rId3"/>
          <a:srcRect l="-19546" r="-19546"/>
          <a:stretch>
            <a:fillRect/>
          </a:stretch>
        </p:blipFill>
        <p:spPr/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Performance:</a:t>
            </a:r>
          </a:p>
          <a:p>
            <a:pPr lvl="1"/>
            <a:r>
              <a:rPr lang="en-US" dirty="0" smtClean="0"/>
              <a:t>Slowest step is SIFT.  </a:t>
            </a:r>
            <a:r>
              <a:rPr lang="en-US" dirty="0" err="1" smtClean="0"/>
              <a:t>Homography</a:t>
            </a:r>
            <a:r>
              <a:rPr lang="en-US" dirty="0" smtClean="0"/>
              <a:t> is performed on a sparse set of of samples and is quite fast.</a:t>
            </a:r>
          </a:p>
          <a:p>
            <a:pPr lvl="1"/>
            <a:r>
              <a:rPr lang="en-US" dirty="0" smtClean="0"/>
              <a:t>Being able to do real-time feature detection would be really useful for many different applications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4" name="Content Placeholder 3" descr="Screen shot 2010-03-10 at 10.26.07 PM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9425" r="-19425"/>
          <a:stretch>
            <a:fillRect/>
          </a:stretch>
        </p:blipFill>
        <p:spPr/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4" name="Content Placeholder 3" descr="Screen shot 2010-03-10 at 10.26.31 PM.png"/>
          <p:cNvPicPr>
            <a:picLocks noGrp="1" noChangeAspect="1"/>
          </p:cNvPicPr>
          <p:nvPr>
            <p:ph idx="1"/>
          </p:nvPr>
        </p:nvPicPr>
        <p:blipFill>
          <a:blip r:embed="rId3"/>
          <a:srcRect l="-19425" r="-19425"/>
          <a:stretch>
            <a:fillRect/>
          </a:stretch>
        </p:blipFill>
        <p:spPr/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(</a:t>
            </a:r>
            <a:r>
              <a:rPr lang="en-US" dirty="0" err="1" smtClean="0"/>
              <a:t>bg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Content Placeholder 3" descr="Screen shot 2010-03-10 at 10.26.56 PM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9425" r="-19425"/>
          <a:stretch>
            <a:fillRect/>
          </a:stretch>
        </p:blipFill>
        <p:spPr/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(</a:t>
            </a:r>
            <a:r>
              <a:rPr lang="en-US" dirty="0" err="1" smtClean="0"/>
              <a:t>bg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Content Placeholder 3" descr="Screen shot 2010-03-10 at 10.26.53 PM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9425" r="-19425"/>
          <a:stretch>
            <a:fillRect/>
          </a:stretch>
        </p:blipFill>
        <p:spPr/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(</a:t>
            </a:r>
            <a:r>
              <a:rPr lang="en-US" dirty="0" err="1" smtClean="0"/>
              <a:t>bg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Content Placeholder 3" descr="Screen shot 2010-03-10 at 10.27.20 PM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9425" r="-19425"/>
          <a:stretch>
            <a:fillRect/>
          </a:stretch>
        </p:blipFill>
        <p:spPr/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(</a:t>
            </a:r>
            <a:r>
              <a:rPr lang="en-US" dirty="0" err="1" smtClean="0"/>
              <a:t>bg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Content Placeholder 3" descr="Screen shot 2010-03-10 at 10.27.13 PM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9425" r="-19425"/>
          <a:stretch>
            <a:fillRect/>
          </a:stretch>
        </p:blipFill>
        <p:spPr/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(</a:t>
            </a:r>
            <a:r>
              <a:rPr lang="en-US" dirty="0" err="1" smtClean="0"/>
              <a:t>fg</a:t>
            </a:r>
            <a:r>
              <a:rPr lang="en-US" dirty="0" smtClean="0"/>
              <a:t> + </a:t>
            </a:r>
            <a:r>
              <a:rPr lang="en-US" dirty="0" err="1" smtClean="0"/>
              <a:t>bg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6" name="Content Placeholder 5" descr="Screen shot 2010-03-10 at 11.18.05 PM.png"/>
          <p:cNvPicPr>
            <a:picLocks noGrp="1" noChangeAspect="1"/>
          </p:cNvPicPr>
          <p:nvPr>
            <p:ph idx="1"/>
          </p:nvPr>
        </p:nvPicPr>
        <p:blipFill>
          <a:blip r:embed="rId3"/>
          <a:srcRect l="-19370" r="-19370"/>
          <a:stretch>
            <a:fillRect/>
          </a:stretch>
        </p:blipFill>
        <p:spPr/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Cameras on mobile devices are small and have limited capabilities (lens, sensor size, field of view)</a:t>
            </a:r>
            <a:endParaRPr lang="en-US" baseline="0" dirty="0" smtClean="0"/>
          </a:p>
          <a:p>
            <a:r>
              <a:rPr lang="en-US" baseline="0" dirty="0" smtClean="0"/>
              <a:t>N900 has an actual lens and the</a:t>
            </a:r>
            <a:r>
              <a:rPr lang="en-US" dirty="0" smtClean="0"/>
              <a:t> ability to control depth of field to some degree.</a:t>
            </a:r>
            <a:endParaRPr lang="en-US" baseline="0" dirty="0" smtClean="0"/>
          </a:p>
          <a:p>
            <a:r>
              <a:rPr lang="en-US" dirty="0" smtClean="0"/>
              <a:t>However:</a:t>
            </a:r>
          </a:p>
          <a:p>
            <a:pPr lvl="1"/>
            <a:r>
              <a:rPr lang="en-US" baseline="0" dirty="0" smtClean="0"/>
              <a:t>Most</a:t>
            </a:r>
            <a:r>
              <a:rPr lang="en-US" dirty="0" smtClean="0"/>
              <a:t> camera phones are not as powerful as the N900</a:t>
            </a:r>
            <a:endParaRPr lang="en-US" baseline="0" dirty="0" smtClean="0"/>
          </a:p>
          <a:p>
            <a:pPr lvl="1"/>
            <a:r>
              <a:rPr lang="en-US" dirty="0" smtClean="0"/>
              <a:t>Controlling DOF may be hard to use for an amateur </a:t>
            </a:r>
          </a:p>
          <a:p>
            <a:pPr lvl="1"/>
            <a:r>
              <a:rPr lang="en-US" dirty="0" smtClean="0"/>
              <a:t>Ranges where it can be utilized may be restrictive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(</a:t>
            </a:r>
            <a:r>
              <a:rPr lang="en-US" dirty="0" err="1" smtClean="0"/>
              <a:t>fg</a:t>
            </a:r>
            <a:r>
              <a:rPr lang="en-US" baseline="0" dirty="0" smtClean="0"/>
              <a:t> + </a:t>
            </a:r>
            <a:r>
              <a:rPr lang="en-US" baseline="0" dirty="0" err="1" smtClean="0"/>
              <a:t>bg</a:t>
            </a:r>
            <a:r>
              <a:rPr lang="en-US" baseline="0" dirty="0" smtClean="0"/>
              <a:t>)</a:t>
            </a:r>
            <a:endParaRPr lang="en-US" dirty="0"/>
          </a:p>
        </p:txBody>
      </p:sp>
      <p:pic>
        <p:nvPicPr>
          <p:cNvPr id="8" name="Content Placeholder 7" descr="Screen shot 2010-03-10 at 11.19.57 PM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9648" r="-19648"/>
          <a:stretch>
            <a:fillRect/>
          </a:stretch>
        </p:blipFill>
        <p:spPr/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(</a:t>
            </a:r>
            <a:r>
              <a:rPr lang="en-US" dirty="0" err="1" smtClean="0"/>
              <a:t>fg</a:t>
            </a:r>
            <a:r>
              <a:rPr lang="en-US" dirty="0" smtClean="0"/>
              <a:t> + </a:t>
            </a:r>
            <a:r>
              <a:rPr lang="en-US" dirty="0" err="1" smtClean="0"/>
              <a:t>bg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726141" y="2026489"/>
            <a:ext cx="3773488" cy="427877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Aligned on </a:t>
            </a:r>
            <a:r>
              <a:rPr lang="en-US" dirty="0" err="1" smtClean="0"/>
              <a:t>fg</a:t>
            </a:r>
            <a:endParaRPr lang="en-US" dirty="0"/>
          </a:p>
        </p:txBody>
      </p:sp>
      <p:pic>
        <p:nvPicPr>
          <p:cNvPr id="10" name="Content Placeholder 9" descr="Screen shot 2010-03-10 at 11.20.09 PM.pn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13980" b="-13980"/>
          <a:stretch>
            <a:fillRect/>
          </a:stretch>
        </p:blipFill>
        <p:spPr/>
      </p:pic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4647267" y="2026489"/>
            <a:ext cx="3776472" cy="427877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A</a:t>
            </a:r>
            <a:r>
              <a:rPr lang="en-US" dirty="0" smtClean="0"/>
              <a:t>ligned on </a:t>
            </a:r>
            <a:r>
              <a:rPr lang="en-US" dirty="0" err="1" smtClean="0"/>
              <a:t>bg</a:t>
            </a:r>
            <a:endParaRPr lang="en-US" dirty="0"/>
          </a:p>
        </p:txBody>
      </p:sp>
      <p:pic>
        <p:nvPicPr>
          <p:cNvPr id="11" name="Content Placeholder 10" descr="Screen shot 2010-03-10 at 11.20.27 PM.png"/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 t="-13926" b="-13926"/>
          <a:stretch>
            <a:fillRect/>
          </a:stretch>
        </p:blipFill>
        <p:spPr/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Extensions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Finish</a:t>
            </a:r>
            <a:r>
              <a:rPr lang="en-US" baseline="0" dirty="0" smtClean="0"/>
              <a:t> implementation that uses the “detail” image and </a:t>
            </a:r>
            <a:r>
              <a:rPr lang="en-US" baseline="0" dirty="0" err="1" smtClean="0"/>
              <a:t>upsamples</a:t>
            </a:r>
            <a:r>
              <a:rPr lang="en-US" baseline="0" dirty="0" smtClean="0"/>
              <a:t> the “blur” images</a:t>
            </a:r>
            <a:endParaRPr lang="en-US" dirty="0" smtClean="0"/>
          </a:p>
          <a:p>
            <a:r>
              <a:rPr lang="en-US" dirty="0" smtClean="0"/>
              <a:t>Pick which aperture samples to use.  This can be used to control the amount of defocus blur.  (Andrew Adams light field viewer)</a:t>
            </a:r>
          </a:p>
          <a:p>
            <a:r>
              <a:rPr lang="en-US" dirty="0" smtClean="0"/>
              <a:t>If we could draw the aperture samples that we use, we could also synthetically shape the </a:t>
            </a:r>
            <a:r>
              <a:rPr lang="en-US" dirty="0" err="1" smtClean="0"/>
              <a:t>bokeh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</a:t>
            </a:r>
            <a:r>
              <a:rPr lang="en-US" baseline="0" dirty="0" smtClean="0"/>
              <a:t> not “fake” it?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are.</a:t>
            </a:r>
          </a:p>
          <a:p>
            <a:r>
              <a:rPr lang="en-US" dirty="0" smtClean="0"/>
              <a:t>Merging multiple images has other benefits</a:t>
            </a:r>
          </a:p>
          <a:p>
            <a:pPr lvl="1"/>
            <a:r>
              <a:rPr lang="en-US" dirty="0" smtClean="0"/>
              <a:t>Reducing noise</a:t>
            </a:r>
          </a:p>
          <a:p>
            <a:pPr lvl="1"/>
            <a:r>
              <a:rPr lang="en-US" dirty="0" smtClean="0"/>
              <a:t>May be hard to matte a plane to keep in focus</a:t>
            </a:r>
          </a:p>
          <a:p>
            <a:pPr lvl="1"/>
            <a:r>
              <a:rPr lang="en-US" dirty="0" smtClean="0"/>
              <a:t>Would still need a depth mask to apply blur (sure, can fake with gradient.. OK)</a:t>
            </a:r>
          </a:p>
          <a:p>
            <a:r>
              <a:rPr lang="en-US" dirty="0" smtClean="0"/>
              <a:t>Approaches are not mutually exclusive.  One could imagine a hybrid strategy.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Idea: Painted Aperture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Capture multiple (sharp, </a:t>
            </a:r>
            <a:r>
              <a:rPr lang="en-US" dirty="0" err="1" smtClean="0"/>
              <a:t>infocus</a:t>
            </a:r>
            <a:r>
              <a:rPr lang="en-US" dirty="0" smtClean="0"/>
              <a:t>) images of the subject  from shifted points of view, and combine them into a single image.</a:t>
            </a:r>
          </a:p>
          <a:p>
            <a:pPr lvl="1"/>
            <a:r>
              <a:rPr lang="en-US" dirty="0" smtClean="0"/>
              <a:t>User can move camera in circular motion while the camera streams in frames</a:t>
            </a:r>
          </a:p>
          <a:p>
            <a:pPr lvl="1"/>
            <a:r>
              <a:rPr lang="en-US" dirty="0" smtClean="0"/>
              <a:t>Reconstruct image that would have been captured by a camera with a larger aperture by aligning images and blending.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Previous Work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Synthetic </a:t>
            </a:r>
            <a:r>
              <a:rPr lang="en-US" dirty="0" smtClean="0"/>
              <a:t>Aperture Focusing using a Shear-Warp Factorization of the Viewing Transform </a:t>
            </a:r>
            <a:r>
              <a:rPr lang="en-US" dirty="0" smtClean="0"/>
              <a:t>[</a:t>
            </a:r>
            <a:r>
              <a:rPr lang="en-US" dirty="0" err="1" smtClean="0"/>
              <a:t>Vaish</a:t>
            </a:r>
            <a:r>
              <a:rPr lang="en-US" dirty="0" smtClean="0"/>
              <a:t> 2005</a:t>
            </a:r>
            <a:r>
              <a:rPr lang="en-US" dirty="0" smtClean="0"/>
              <a:t>]</a:t>
            </a:r>
          </a:p>
          <a:p>
            <a:r>
              <a:rPr lang="en-US" dirty="0" smtClean="0"/>
              <a:t>Using Plane + Parallax to Calibrate Dense Camera Arrays </a:t>
            </a:r>
            <a:r>
              <a:rPr lang="en-US" dirty="0" smtClean="0"/>
              <a:t>[</a:t>
            </a:r>
            <a:r>
              <a:rPr lang="en-US" dirty="0" err="1" smtClean="0"/>
              <a:t>Vaish</a:t>
            </a:r>
            <a:r>
              <a:rPr lang="en-US" dirty="0" smtClean="0"/>
              <a:t> 2004]</a:t>
            </a:r>
          </a:p>
          <a:p>
            <a:r>
              <a:rPr lang="en-US" dirty="0" err="1" smtClean="0"/>
              <a:t>Lightfield</a:t>
            </a:r>
            <a:r>
              <a:rPr lang="en-US" dirty="0" smtClean="0"/>
              <a:t> Fax project by Abe Davis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Capturing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Take a single high-res “detail” image and numerous low-res “blur” images.</a:t>
            </a:r>
          </a:p>
          <a:p>
            <a:r>
              <a:rPr lang="en-US" dirty="0" smtClean="0"/>
              <a:t>Trying to reconstruct an image for a synthetic aperture from point samples.  Also can be seen as sampling the light field.</a:t>
            </a:r>
          </a:p>
          <a:p>
            <a:r>
              <a:rPr lang="en-US" dirty="0" smtClean="0"/>
              <a:t>Sampling is important!  Goals:</a:t>
            </a:r>
          </a:p>
          <a:p>
            <a:pPr lvl="1"/>
            <a:r>
              <a:rPr lang="en-US" baseline="0" dirty="0" smtClean="0"/>
              <a:t>Minimize</a:t>
            </a:r>
            <a:r>
              <a:rPr lang="en-US" dirty="0" smtClean="0"/>
              <a:t> motion blur</a:t>
            </a:r>
          </a:p>
          <a:p>
            <a:pPr lvl="1"/>
            <a:r>
              <a:rPr lang="en-US" baseline="0" dirty="0" smtClean="0"/>
              <a:t>Sample</a:t>
            </a:r>
            <a:r>
              <a:rPr lang="en-US" dirty="0" smtClean="0"/>
              <a:t> “aperture” well (uniformly)</a:t>
            </a:r>
          </a:p>
          <a:p>
            <a:pPr lvl="0"/>
            <a:r>
              <a:rPr lang="en-US" dirty="0" smtClean="0"/>
              <a:t>Implemented two modes: Spots and Stream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Capture: Spots</a:t>
            </a:r>
            <a:endParaRPr lang="en-US" dirty="0"/>
          </a:p>
        </p:txBody>
      </p:sp>
      <p:pic>
        <p:nvPicPr>
          <p:cNvPr id="41" name="Content Placeholder 40" descr="spots.png"/>
          <p:cNvPicPr>
            <a:picLocks noGrp="1" noChangeAspect="1"/>
          </p:cNvPicPr>
          <p:nvPr>
            <p:ph idx="1"/>
          </p:nvPr>
        </p:nvPicPr>
        <p:blipFill>
          <a:blip r:embed="rId3"/>
          <a:srcRect l="-479" r="-479"/>
          <a:stretch>
            <a:fillRect/>
          </a:stretch>
        </p:blipFill>
        <p:spPr/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Venture">
  <a:themeElements>
    <a:clrScheme name="Venture">
      <a:dk1>
        <a:sysClr val="windowText" lastClr="000000"/>
      </a:dk1>
      <a:lt1>
        <a:sysClr val="window" lastClr="FFFFFF"/>
      </a:lt1>
      <a:dk2>
        <a:srgbClr val="738450"/>
      </a:dk2>
      <a:lt2>
        <a:srgbClr val="E8E9D1"/>
      </a:lt2>
      <a:accent1>
        <a:srgbClr val="9EB060"/>
      </a:accent1>
      <a:accent2>
        <a:srgbClr val="D09A08"/>
      </a:accent2>
      <a:accent3>
        <a:srgbClr val="F2EC86"/>
      </a:accent3>
      <a:accent4>
        <a:srgbClr val="824F1C"/>
      </a:accent4>
      <a:accent5>
        <a:srgbClr val="511818"/>
      </a:accent5>
      <a:accent6>
        <a:srgbClr val="553876"/>
      </a:accent6>
      <a:hlink>
        <a:srgbClr val="929547"/>
      </a:hlink>
      <a:folHlink>
        <a:srgbClr val="56633C"/>
      </a:folHlink>
    </a:clrScheme>
    <a:fontScheme name="Venture">
      <a:majorFont>
        <a:latin typeface="Calisto MT"/>
        <a:ea typeface=""/>
        <a:cs typeface=""/>
        <a:font script="Jpan" typeface="ＭＳ Ｐ明朝"/>
      </a:majorFont>
      <a:minorFont>
        <a:latin typeface="Calisto MT"/>
        <a:ea typeface=""/>
        <a:cs typeface=""/>
        <a:font script="Jpan" typeface="ＭＳ Ｐ明朝"/>
      </a:minorFont>
    </a:fontScheme>
    <a:fmtScheme name="Ventur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  <a:alpha val="50000"/>
                <a:satMod val="150000"/>
              </a:schemeClr>
              <a:schemeClr val="phClr">
                <a:tint val="50000"/>
                <a:alpha val="10000"/>
                <a:satMod val="15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30000"/>
                <a:alpha val="50000"/>
                <a:satMod val="150000"/>
              </a:schemeClr>
              <a:schemeClr val="phClr">
                <a:tint val="50000"/>
                <a:alpha val="10000"/>
                <a:satMod val="150000"/>
              </a:schemeClr>
            </a:duotone>
          </a:blip>
          <a:stretch/>
        </a:blipFill>
      </a:fillStyleLst>
      <a:lnStyleLst>
        <a:ln w="190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76200" dist="25400" dir="13500000">
              <a:srgbClr val="4B4B4B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3">
            <a:duotone>
              <a:schemeClr val="phClr">
                <a:shade val="10000"/>
                <a:alpha val="30000"/>
                <a:satMod val="60000"/>
              </a:schemeClr>
              <a:schemeClr val="phClr">
                <a:tint val="20000"/>
                <a:alpha val="5000"/>
                <a:satMod val="300000"/>
              </a:schemeClr>
            </a:duotone>
          </a:blip>
          <a:stretch/>
        </a:blipFill>
        <a:blipFill rotWithShape="1">
          <a:blip xmlns:r="http://schemas.openxmlformats.org/officeDocument/2006/relationships" r:embed="rId4">
            <a:duotone>
              <a:schemeClr val="phClr">
                <a:shade val="30000"/>
                <a:alpha val="50000"/>
                <a:satMod val="150000"/>
              </a:schemeClr>
              <a:schemeClr val="phClr">
                <a:tint val="50000"/>
                <a:alpha val="10000"/>
                <a:satMod val="1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Venture.thmx</Template>
  <TotalTime>408</TotalTime>
  <Words>1094</Words>
  <Application>Microsoft Macintosh PowerPoint</Application>
  <PresentationFormat>On-screen Show (4:3)</PresentationFormat>
  <Paragraphs>132</Paragraphs>
  <Slides>42</Slides>
  <Notes>15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Venture</vt:lpstr>
      <vt:lpstr>Painted Aperture for Portraits</vt:lpstr>
      <vt:lpstr>Motivation</vt:lpstr>
      <vt:lpstr>Motivation</vt:lpstr>
      <vt:lpstr>Motivation</vt:lpstr>
      <vt:lpstr>Why not “fake” it?</vt:lpstr>
      <vt:lpstr>Idea: Painted Aperture</vt:lpstr>
      <vt:lpstr>Previous Work</vt:lpstr>
      <vt:lpstr>Capturing</vt:lpstr>
      <vt:lpstr>Capture: Spots</vt:lpstr>
      <vt:lpstr>Capture: Video</vt:lpstr>
      <vt:lpstr>Registration</vt:lpstr>
      <vt:lpstr>Registration</vt:lpstr>
      <vt:lpstr>Registration</vt:lpstr>
      <vt:lpstr>Registration</vt:lpstr>
      <vt:lpstr>Reconstruction</vt:lpstr>
      <vt:lpstr>Blend</vt:lpstr>
      <vt:lpstr>Blend</vt:lpstr>
      <vt:lpstr>Limitations</vt:lpstr>
      <vt:lpstr>Lack of SIFT Features</vt:lpstr>
      <vt:lpstr>Lack of SIFT Features</vt:lpstr>
      <vt:lpstr>Lack of SIFT Features</vt:lpstr>
      <vt:lpstr>Lack of SIFT Features</vt:lpstr>
      <vt:lpstr>Lack of SIFT Features</vt:lpstr>
      <vt:lpstr>Limitations</vt:lpstr>
      <vt:lpstr>Ghosting (1+6 images)</vt:lpstr>
      <vt:lpstr>Ghosting (1+6 images)</vt:lpstr>
      <vt:lpstr>Ghosting (1+16 images)</vt:lpstr>
      <vt:lpstr>Ghosting (1+16 images)</vt:lpstr>
      <vt:lpstr>Weird Ghosting</vt:lpstr>
      <vt:lpstr>Weird Ghosting</vt:lpstr>
      <vt:lpstr>Weird Ghosting</vt:lpstr>
      <vt:lpstr>Limitations</vt:lpstr>
      <vt:lpstr>Results</vt:lpstr>
      <vt:lpstr>Results</vt:lpstr>
      <vt:lpstr>Results (bg)</vt:lpstr>
      <vt:lpstr>Results (bg)</vt:lpstr>
      <vt:lpstr>Results (bg)</vt:lpstr>
      <vt:lpstr>Results (bg)</vt:lpstr>
      <vt:lpstr>Results (fg + bg)</vt:lpstr>
      <vt:lpstr>Results (fg + bg)</vt:lpstr>
      <vt:lpstr>Results (fg + bg)</vt:lpstr>
      <vt:lpstr>Extensions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Painted Aperture for Portraits</dc:title>
  <dc:creator>Edward Luong</dc:creator>
  <cp:lastModifiedBy>Edward Luong</cp:lastModifiedBy>
  <cp:revision>9</cp:revision>
  <dcterms:created xsi:type="dcterms:W3CDTF">2010-03-11T03:11:08Z</dcterms:created>
  <dcterms:modified xsi:type="dcterms:W3CDTF">2010-03-11T09:59:42Z</dcterms:modified>
</cp:coreProperties>
</file>