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Default Extension="wmf" ContentType="image/x-wmf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5.xml" ContentType="application/vnd.openxmlformats-officedocument.theme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embeddings/Microsoft_Equation3.bin" ContentType="application/vnd.openxmlformats-officedocument.oleObject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85" r:id="rId2"/>
    <p:sldMasterId id="2147483697" r:id="rId3"/>
  </p:sldMasterIdLst>
  <p:notesMasterIdLst>
    <p:notesMasterId r:id="rId10"/>
  </p:notesMasterIdLst>
  <p:handoutMasterIdLst>
    <p:handoutMasterId r:id="rId11"/>
  </p:handoutMasterIdLst>
  <p:sldIdLst>
    <p:sldId id="1163" r:id="rId4"/>
    <p:sldId id="1213" r:id="rId5"/>
    <p:sldId id="1219" r:id="rId6"/>
    <p:sldId id="1218" r:id="rId7"/>
    <p:sldId id="1216" r:id="rId8"/>
    <p:sldId id="1217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3A4680"/>
    <a:srgbClr val="525252"/>
    <a:srgbClr val="435838"/>
    <a:srgbClr val="534E39"/>
    <a:srgbClr val="565179"/>
    <a:srgbClr val="0E0D13"/>
    <a:srgbClr val="000000"/>
    <a:srgbClr val="FF23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2381" autoAdjust="0"/>
  </p:normalViewPr>
  <p:slideViewPr>
    <p:cSldViewPr snapToGrid="0" snapToObjects="1">
      <p:cViewPr varScale="1">
        <p:scale>
          <a:sx n="103" d="100"/>
          <a:sy n="103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650" y="-870"/>
      </p:cViewPr>
      <p:guideLst>
        <p:guide orient="horz" pos="1550"/>
        <p:guide pos="377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tableStyles" Target="tableStyles.xml"/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2.wmf"/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000" i="1">
                <a:latin typeface="Arial" charset="0"/>
              </a:defRPr>
            </a:lvl1pPr>
          </a:lstStyle>
          <a:p>
            <a:r>
              <a:rPr lang="en-US"/>
              <a:t>Time =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000" i="1">
                <a:latin typeface="Arial" charset="0"/>
              </a:defRPr>
            </a:lvl1pPr>
          </a:lstStyle>
          <a:p>
            <a:fld id="{828081D2-436D-924E-99BE-F742462EAC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268788" y="6967538"/>
            <a:ext cx="1063625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3" tIns="46985" rIns="92293" bIns="46985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8DC2F264-28D1-CE4E-8A81-BB2F2185A819}" type="slidenum">
              <a:rPr lang="en-US" sz="1200">
                <a:latin typeface="Arial" charset="0"/>
              </a:rPr>
              <a:pPr algn="ctr" defTabSz="919163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000" i="1"/>
            </a:lvl1pPr>
          </a:lstStyle>
          <a:p>
            <a:r>
              <a:rPr lang="en-US"/>
              <a:t>Time =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000" i="1"/>
            </a:lvl1pPr>
          </a:lstStyle>
          <a:p>
            <a:fld id="{69553FEF-5C05-3544-B9DC-29307701A4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175" y="2112963"/>
            <a:ext cx="3644900" cy="2733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00500" y="487363"/>
            <a:ext cx="544195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7" tIns="48664" rIns="97327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»"/>
      <a:defRPr sz="1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–"/>
      <a:defRPr sz="1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Time =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0F474-710B-C94C-9A24-2C108AE291CF}" type="slidenum">
              <a:rPr lang="en-US"/>
              <a:pPr/>
              <a:t>1</a:t>
            </a:fld>
            <a:endParaRPr lang="en-US"/>
          </a:p>
        </p:txBody>
      </p:sp>
      <p:sp>
        <p:nvSpPr>
          <p:cNvPr id="34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2088" y="488950"/>
            <a:ext cx="5438775" cy="6337300"/>
          </a:xfrm>
        </p:spPr>
        <p:txBody>
          <a:bodyPr/>
          <a:lstStyle/>
          <a:p>
            <a:r>
              <a:rPr lang="en-US"/>
              <a:t>40 minutes at a fast pace</a:t>
            </a:r>
          </a:p>
        </p:txBody>
      </p:sp>
      <p:sp>
        <p:nvSpPr>
          <p:cNvPr id="3434500" name="Text Box 4"/>
          <p:cNvSpPr txBox="1">
            <a:spLocks noChangeArrowheads="1"/>
          </p:cNvSpPr>
          <p:nvPr/>
        </p:nvSpPr>
        <p:spPr bwMode="auto">
          <a:xfrm>
            <a:off x="0" y="6888163"/>
            <a:ext cx="1954213" cy="260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6294" tIns="48148" rIns="96294" bIns="48148">
            <a:prstTxWarp prst="textNoShape">
              <a:avLst/>
            </a:prstTxWarp>
            <a:spAutoFit/>
          </a:bodyPr>
          <a:lstStyle/>
          <a:p>
            <a:pPr defTabSz="963613"/>
            <a:r>
              <a:rPr lang="en-US" sz="1000"/>
              <a:t>34:15 total + 30% = ~45 minutes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Time =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2643E-B330-A545-8629-215A1D6E3FC7}" type="slidenum">
              <a:rPr lang="en-US"/>
              <a:pPr/>
              <a:t>5</a:t>
            </a:fld>
            <a:endParaRPr lang="en-US"/>
          </a:p>
        </p:txBody>
      </p:sp>
      <p:sp>
        <p:nvSpPr>
          <p:cNvPr id="35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763" y="2112963"/>
            <a:ext cx="3644900" cy="2733675"/>
          </a:xfrm>
          <a:ln/>
        </p:spPr>
      </p:sp>
      <p:sp>
        <p:nvSpPr>
          <p:cNvPr id="35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0" y="488950"/>
            <a:ext cx="5440363" cy="63373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Time = 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55655B-98E5-0846-B5F3-17E036105A9C}" type="slidenum">
              <a:rPr lang="en-US"/>
              <a:pPr/>
              <a:t>6</a:t>
            </a:fld>
            <a:endParaRPr lang="en-US"/>
          </a:p>
        </p:txBody>
      </p:sp>
      <p:sp>
        <p:nvSpPr>
          <p:cNvPr id="273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6B9D1-2365-7440-A2A4-C3611D3F4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6ACC-1949-3240-9C33-38853DED7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4263" y="96838"/>
            <a:ext cx="1590675" cy="6075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9063" y="96838"/>
            <a:ext cx="4622800" cy="6075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165C9-7CF9-284E-897B-31DC1D976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89063" y="96838"/>
            <a:ext cx="6365875" cy="6075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1200" y="6248400"/>
            <a:ext cx="1897063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4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35738" y="6248400"/>
            <a:ext cx="1897062" cy="457200"/>
          </a:xfrm>
        </p:spPr>
        <p:txBody>
          <a:bodyPr/>
          <a:lstStyle>
            <a:lvl1pPr>
              <a:defRPr/>
            </a:lvl1pPr>
          </a:lstStyle>
          <a:p>
            <a:fld id="{CFE70E5F-4F50-D544-B558-78FBB2AC9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A6D23-131B-E54F-958E-48E84F841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A8D85-8B70-0F4B-9C23-4D96A323D9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2EF5B-E030-FE41-A4DE-AEB16D97B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9063" y="2057400"/>
            <a:ext cx="31067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1067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76CAA-44AF-3E4F-A9C9-A80DA2CCD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CFE68-8EA2-A845-8902-C78E40201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3E750-1642-D44F-98F2-81FADA03E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9F6A9-C7FB-3F44-82EA-53A545F11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483F5-A501-4145-9F63-80BA0DA8B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A3327-8A4F-D647-8722-2B40A276D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F33E-A581-8245-A627-AE3BB7105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FC8B3-DC66-544C-A6CC-BD354214F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4263" y="152400"/>
            <a:ext cx="1590675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9063" y="152400"/>
            <a:ext cx="46228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C7FEE-A329-334C-B414-601878CF1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E2AD-5A4E-304B-BAC0-E8C584A91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5246F-3696-4E44-8EDA-A9EBE3817D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9063" y="2057400"/>
            <a:ext cx="31067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1067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671B4-8201-CD47-A563-311589A93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08CF8-CE84-A748-823E-6E6C43F00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6D2A-CD03-D34F-B303-2759EC7DF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D27E9-9E94-5844-99BF-4BC4582BB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A2C73-AD10-BB45-A488-3361B3756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9B695-65CF-F44F-A4D4-A6EC1D31A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484970"/>
            </a:gs>
            <a:gs pos="100000">
              <a:srgbClr val="484970">
                <a:gamma/>
                <a:shade val="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16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5738" y="6248400"/>
            <a:ext cx="189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3276DE-03FC-CA4F-960A-86C837C428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16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89063" y="96838"/>
            <a:ext cx="636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416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9063" y="2057400"/>
            <a:ext cx="6365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6199" name="Line 7"/>
          <p:cNvSpPr>
            <a:spLocks noChangeShapeType="1"/>
          </p:cNvSpPr>
          <p:nvPr/>
        </p:nvSpPr>
        <p:spPr bwMode="auto">
          <a:xfrm>
            <a:off x="642938" y="1352550"/>
            <a:ext cx="778986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6200" name="Rectangle 8"/>
          <p:cNvSpPr>
            <a:spLocks noChangeArrowheads="1"/>
          </p:cNvSpPr>
          <p:nvPr/>
        </p:nvSpPr>
        <p:spPr bwMode="auto">
          <a:xfrm>
            <a:off x="8096250" y="6673850"/>
            <a:ext cx="1122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484970"/>
                </a:solidFill>
                <a:latin typeface="Symbol" charset="2"/>
              </a:rPr>
              <a:t>Ó 2008 </a:t>
            </a:r>
            <a:r>
              <a:rPr lang="en-US" sz="900">
                <a:solidFill>
                  <a:srgbClr val="484970"/>
                </a:solidFill>
              </a:rPr>
              <a:t>Marc Levoy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2857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484970"/>
            </a:gs>
            <a:gs pos="100000">
              <a:srgbClr val="484970">
                <a:gamma/>
                <a:shade val="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72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16723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16723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5738" y="6248400"/>
            <a:ext cx="189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8F360A-096B-9443-A7CF-EE0C0C19BC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67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89063" y="152400"/>
            <a:ext cx="636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31672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9063" y="2057400"/>
            <a:ext cx="6365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67239" name="Line 7"/>
          <p:cNvSpPr>
            <a:spLocks noChangeShapeType="1"/>
          </p:cNvSpPr>
          <p:nvPr/>
        </p:nvSpPr>
        <p:spPr bwMode="auto">
          <a:xfrm>
            <a:off x="642938" y="1447800"/>
            <a:ext cx="778986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67240" name="Rectangle 8"/>
          <p:cNvSpPr>
            <a:spLocks noChangeArrowheads="1"/>
          </p:cNvSpPr>
          <p:nvPr/>
        </p:nvSpPr>
        <p:spPr bwMode="auto">
          <a:xfrm>
            <a:off x="8096250" y="6673850"/>
            <a:ext cx="1122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484970"/>
                </a:solidFill>
                <a:latin typeface="Symbol" charset="2"/>
              </a:rPr>
              <a:t>Ó 2008 </a:t>
            </a:r>
            <a:r>
              <a:rPr lang="en-US" sz="900">
                <a:solidFill>
                  <a:srgbClr val="484970"/>
                </a:solidFill>
              </a:rPr>
              <a:t>Marc Levoy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</a:defRPr>
      </a:lvl9pPr>
    </p:titleStyle>
    <p:bodyStyle>
      <a:lvl1pPr marL="2857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484970"/>
            </a:gs>
            <a:gs pos="100000">
              <a:srgbClr val="484970">
                <a:gamma/>
                <a:shade val="9804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11865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1186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5738" y="6248400"/>
            <a:ext cx="189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3706B33-9CCB-794A-B4EC-11AF14A022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186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89063" y="96838"/>
            <a:ext cx="636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1186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9063" y="2057400"/>
            <a:ext cx="6365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18663" name="Line 7"/>
          <p:cNvSpPr>
            <a:spLocks noChangeShapeType="1"/>
          </p:cNvSpPr>
          <p:nvPr/>
        </p:nvSpPr>
        <p:spPr bwMode="auto">
          <a:xfrm>
            <a:off x="642938" y="1352550"/>
            <a:ext cx="7789862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8664" name="Rectangle 8"/>
          <p:cNvSpPr>
            <a:spLocks noChangeArrowheads="1"/>
          </p:cNvSpPr>
          <p:nvPr/>
        </p:nvSpPr>
        <p:spPr bwMode="auto">
          <a:xfrm>
            <a:off x="8096250" y="6673850"/>
            <a:ext cx="1122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900">
                <a:solidFill>
                  <a:srgbClr val="484970"/>
                </a:solidFill>
                <a:latin typeface="Symbol" charset="2"/>
              </a:rPr>
              <a:t>Ó 2007 </a:t>
            </a:r>
            <a:r>
              <a:rPr lang="en-US" sz="900">
                <a:solidFill>
                  <a:srgbClr val="484970"/>
                </a:solidFill>
              </a:rPr>
              <a:t>Marc Levoy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2857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video" Target="file://localhost/Users/levoy/scratch/for-microsoft/crowd0-sap.mov" TargetMode="External"/><Relationship Id="rId2" Type="http://schemas.openxmlformats.org/officeDocument/2006/relationships/slideLayout" Target="../slideLayouts/slideLayout14.xml"/><Relationship Id="rId3" Type="http://schemas.openxmlformats.org/officeDocument/2006/relationships/image" Target="../media/image2.png"/><Relationship Id="rId5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video" Target="file://localhost/Users/levoy/scratch/for-microsoft/crowd0-sap.mp4" TargetMode="External"/><Relationship Id="rId2" Type="http://schemas.openxmlformats.org/officeDocument/2006/relationships/slideLayout" Target="../slideLayouts/slideLayout14.xml"/><Relationship Id="rId3" Type="http://schemas.openxmlformats.org/officeDocument/2006/relationships/image" Target="../media/image5.png"/><Relationship Id="rId5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video" Target="file://localhost/Users/levoy/scratch/for-microsoft/fern83.mov" TargetMode="External"/><Relationship Id="rId2" Type="http://schemas.openxmlformats.org/officeDocument/2006/relationships/slideLayout" Target="../slideLayouts/slideLayout14.xml"/><Relationship Id="rId3" Type="http://schemas.openxmlformats.org/officeDocument/2006/relationships/image" Target="../media/image3.jpeg"/><Relationship Id="rId5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1" Type="http://schemas.openxmlformats.org/officeDocument/2006/relationships/video" Target="file://localhost/Users/levoy/videos/neurons15-pan-big.mov" TargetMode="External"/><Relationship Id="rId2" Type="http://schemas.openxmlformats.org/officeDocument/2006/relationships/video" Target="file://localhost/Users/levoy/videos/embryo1-shortpan.mov" TargetMode="External"/><Relationship Id="rId3" Type="http://schemas.openxmlformats.org/officeDocument/2006/relationships/video" Target="file://localhost/Users/levoy/scratch/for-microsoft/fern83.mov" TargetMode="External"/><Relationship Id="rId6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7" Type="http://schemas.openxmlformats.org/officeDocument/2006/relationships/oleObject" Target="../embeddings/Microsoft_Equation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4.xml"/><Relationship Id="rId3" Type="http://schemas.openxmlformats.org/officeDocument/2006/relationships/notesSlide" Target="../notesSlides/notesSlide3.xml"/><Relationship Id="rId6" Type="http://schemas.openxmlformats.org/officeDocument/2006/relationships/oleObject" Target="../embeddings/Microsoft_Equation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3474" name="Rectangle 2"/>
          <p:cNvSpPr>
            <a:spLocks noChangeArrowheads="1"/>
          </p:cNvSpPr>
          <p:nvPr/>
        </p:nvSpPr>
        <p:spPr bwMode="auto">
          <a:xfrm>
            <a:off x="101600" y="909638"/>
            <a:ext cx="90090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4000">
                <a:solidFill>
                  <a:schemeClr val="accent1"/>
                </a:solidFill>
                <a:ea typeface="Arial" charset="0"/>
                <a:cs typeface="Arial" charset="0"/>
              </a:rPr>
              <a:t>New Techniques in</a:t>
            </a:r>
            <a:br>
              <a:rPr lang="en-US" sz="4000">
                <a:solidFill>
                  <a:schemeClr val="accent1"/>
                </a:solidFill>
                <a:ea typeface="Arial" charset="0"/>
                <a:cs typeface="Arial" charset="0"/>
              </a:rPr>
            </a:br>
            <a:r>
              <a:rPr lang="en-US" sz="4000">
                <a:solidFill>
                  <a:schemeClr val="accent1"/>
                </a:solidFill>
                <a:ea typeface="Arial" charset="0"/>
                <a:cs typeface="Arial" charset="0"/>
              </a:rPr>
              <a:t>Computational photography</a:t>
            </a:r>
          </a:p>
        </p:txBody>
      </p:sp>
      <p:sp>
        <p:nvSpPr>
          <p:cNvPr id="3433475" name="Rectangle 3"/>
          <p:cNvSpPr>
            <a:spLocks noChangeArrowheads="1"/>
          </p:cNvSpPr>
          <p:nvPr/>
        </p:nvSpPr>
        <p:spPr bwMode="auto">
          <a:xfrm>
            <a:off x="830263" y="2673350"/>
            <a:ext cx="7935912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ctr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3600" i="1">
                <a:solidFill>
                  <a:schemeClr val="accent1"/>
                </a:solidFill>
                <a:ea typeface="Arial" charset="0"/>
                <a:cs typeface="Arial" charset="0"/>
              </a:rPr>
              <a:t>Marc Levoy</a:t>
            </a:r>
            <a:endParaRPr lang="en-US" sz="2800" i="1">
              <a:solidFill>
                <a:schemeClr val="accent1"/>
              </a:solidFill>
              <a:ea typeface="Arial" charset="0"/>
              <a:cs typeface="Arial" charset="0"/>
            </a:endParaRPr>
          </a:p>
        </p:txBody>
      </p:sp>
      <p:sp>
        <p:nvSpPr>
          <p:cNvPr id="3433476" name="Rectangle 4"/>
          <p:cNvSpPr>
            <a:spLocks noChangeArrowheads="1"/>
          </p:cNvSpPr>
          <p:nvPr/>
        </p:nvSpPr>
        <p:spPr bwMode="auto">
          <a:xfrm>
            <a:off x="344488" y="4292600"/>
            <a:ext cx="8421687" cy="127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2088"/>
            </a:solidFill>
            <a:miter lim="800000"/>
            <a:headEnd/>
            <a:tailEnd/>
          </a:ln>
          <a:effectLst>
            <a:prstShdw prst="shdw17" dist="17961" dir="2700000">
              <a:srgbClr val="002088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33477" name="Group 5"/>
          <p:cNvGrpSpPr>
            <a:grpSpLocks/>
          </p:cNvGrpSpPr>
          <p:nvPr/>
        </p:nvGrpSpPr>
        <p:grpSpPr bwMode="auto">
          <a:xfrm>
            <a:off x="565150" y="4635500"/>
            <a:ext cx="1935163" cy="1892300"/>
            <a:chOff x="400" y="2920"/>
            <a:chExt cx="1372" cy="1192"/>
          </a:xfrm>
        </p:grpSpPr>
        <p:sp>
          <p:nvSpPr>
            <p:cNvPr id="3433478" name="Rectangle 6"/>
            <p:cNvSpPr>
              <a:spLocks noChangeArrowheads="1"/>
            </p:cNvSpPr>
            <p:nvPr/>
          </p:nvSpPr>
          <p:spPr bwMode="auto">
            <a:xfrm>
              <a:off x="400" y="2920"/>
              <a:ext cx="1372" cy="1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433479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" y="2992"/>
              <a:ext cx="1256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433480" name="Rectangle 8"/>
          <p:cNvSpPr>
            <a:spLocks noChangeArrowheads="1"/>
          </p:cNvSpPr>
          <p:nvPr/>
        </p:nvSpPr>
        <p:spPr bwMode="auto">
          <a:xfrm>
            <a:off x="3175000" y="5045075"/>
            <a:ext cx="5197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hlink"/>
                </a:solidFill>
              </a:rPr>
              <a:t>Computer Science Department</a:t>
            </a:r>
          </a:p>
          <a:p>
            <a:pPr algn="ctr"/>
            <a:r>
              <a:rPr lang="en-US" sz="3200">
                <a:solidFill>
                  <a:schemeClr val="hlink"/>
                </a:solidFill>
              </a:rPr>
              <a:t>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rowd0-sap.mo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82036" y="2348944"/>
            <a:ext cx="3956863" cy="2963997"/>
          </a:xfrm>
          <a:prstGeom prst="rect">
            <a:avLst/>
          </a:prstGeom>
        </p:spPr>
      </p:pic>
      <p:pic>
        <p:nvPicPr>
          <p:cNvPr id="5" name="Picture 2" descr="crowd0-csn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854" y="2348945"/>
            <a:ext cx="3949678" cy="296399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4" name="Picture 4" descr="frame_0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81575" y="2478373"/>
            <a:ext cx="3606800" cy="27051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rowd0-sap.mp4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68918" y="2178496"/>
            <a:ext cx="4184408" cy="3134446"/>
          </a:xfrm>
          <a:prstGeom prst="rect">
            <a:avLst/>
          </a:prstGeom>
        </p:spPr>
      </p:pic>
      <p:pic>
        <p:nvPicPr>
          <p:cNvPr id="5" name="Picture 2" descr="crowd0-csna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854" y="2348945"/>
            <a:ext cx="3949678" cy="296399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4" name="Picture 4" descr="frame_08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81575" y="2478373"/>
            <a:ext cx="3606800" cy="27051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rowd0-csn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854" y="2348945"/>
            <a:ext cx="3949678" cy="296399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4" name="Picture 4" descr="frame_0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81575" y="2478373"/>
            <a:ext cx="3606800" cy="27051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8" name="fern83.mov">
            <a:hlinkClick r:id="" action="ppaction://media"/>
          </p:cNvPr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661558" y="2662874"/>
            <a:ext cx="2286000" cy="2286000"/>
          </a:xfrm>
          <a:prstGeom prst="rect">
            <a:avLst/>
          </a:prstGeom>
          <a:ln>
            <a:solidFill>
              <a:srgbClr val="AAAB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2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neurons15-pan-big.mov">
            <a:hlinkClick r:id="" action="ppaction://media"/>
          </p:cNvPr>
          <p:cNvPicPr/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6643687" y="2944354"/>
            <a:ext cx="1671637" cy="1671637"/>
          </a:xfrm>
          <a:prstGeom prst="rect">
            <a:avLst/>
          </a:prstGeom>
          <a:ln>
            <a:solidFill>
              <a:schemeClr val="accent3"/>
            </a:solidFill>
          </a:ln>
        </p:spPr>
      </p:pic>
      <p:sp>
        <p:nvSpPr>
          <p:cNvPr id="35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examples</a:t>
            </a:r>
          </a:p>
        </p:txBody>
      </p:sp>
      <p:sp>
        <p:nvSpPr>
          <p:cNvPr id="3506180" name="Text Box 4"/>
          <p:cNvSpPr txBox="1">
            <a:spLocks noChangeArrowheads="1"/>
          </p:cNvSpPr>
          <p:nvPr/>
        </p:nvSpPr>
        <p:spPr bwMode="auto">
          <a:xfrm>
            <a:off x="566738" y="4887913"/>
            <a:ext cx="18637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fern spore</a:t>
            </a:r>
          </a:p>
          <a:p>
            <a:pPr algn="ctr"/>
            <a:r>
              <a:rPr lang="en-US" sz="1400"/>
              <a:t>(60</a:t>
            </a:r>
            <a:r>
              <a:rPr lang="en-US" sz="1400">
                <a:ea typeface="Times New Roman" charset="0"/>
                <a:cs typeface="Times New Roman" charset="0"/>
              </a:rPr>
              <a:t>x</a:t>
            </a:r>
            <a:r>
              <a:rPr lang="en-US" sz="1400"/>
              <a:t>, autofluorescence)</a:t>
            </a:r>
          </a:p>
        </p:txBody>
      </p:sp>
      <p:sp>
        <p:nvSpPr>
          <p:cNvPr id="3506184" name="Text Box 8"/>
          <p:cNvSpPr txBox="1">
            <a:spLocks noChangeArrowheads="1"/>
          </p:cNvSpPr>
          <p:nvPr/>
        </p:nvSpPr>
        <p:spPr bwMode="auto">
          <a:xfrm>
            <a:off x="6216650" y="4887913"/>
            <a:ext cx="2435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zebrafish optic tectum</a:t>
            </a:r>
          </a:p>
          <a:p>
            <a:pPr algn="ctr"/>
            <a:r>
              <a:rPr lang="en-US" sz="1400"/>
              <a:t>(calcium imaging</a:t>
            </a:r>
            <a:br>
              <a:rPr lang="en-US" sz="1400"/>
            </a:br>
            <a:r>
              <a:rPr lang="en-US" sz="1400"/>
              <a:t>of neural activity)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91263" y="4852988"/>
            <a:ext cx="160813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mouse oocyte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(40x, DIC)</a:t>
            </a:r>
          </a:p>
        </p:txBody>
      </p:sp>
      <p:pic>
        <p:nvPicPr>
          <p:cNvPr id="14" name="embryo1-shortpan.mov">
            <a:hlinkClick r:id="" action="ppaction://media"/>
          </p:cNvPr>
          <p:cNvPicPr/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3759789" y="3157079"/>
            <a:ext cx="1458912" cy="1458912"/>
          </a:xfrm>
          <a:prstGeom prst="rect">
            <a:avLst/>
          </a:prstGeom>
          <a:ln>
            <a:solidFill>
              <a:srgbClr val="AAABC0"/>
            </a:solidFill>
          </a:ln>
        </p:spPr>
      </p:pic>
      <p:pic>
        <p:nvPicPr>
          <p:cNvPr id="12" name="fern83.mov">
            <a:hlinkClick r:id="" action="ppaction://media"/>
          </p:cNvPr>
          <p:cNvPicPr/>
          <p:nvPr>
            <a:videoFile r:link="rId3"/>
          </p:nvPr>
        </p:nvPicPr>
        <p:blipFill>
          <a:blip r:embed="rId8"/>
          <a:stretch>
            <a:fillRect/>
          </a:stretch>
        </p:blipFill>
        <p:spPr>
          <a:xfrm>
            <a:off x="446103" y="2329991"/>
            <a:ext cx="2286000" cy="2286000"/>
          </a:xfrm>
          <a:prstGeom prst="rect">
            <a:avLst/>
          </a:prstGeom>
          <a:ln>
            <a:solidFill>
              <a:srgbClr val="AAAB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13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>
                <p:cTn id="19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Axial resolution</a:t>
            </a:r>
            <a:br>
              <a:rPr lang="en-US"/>
            </a:br>
            <a:r>
              <a:rPr lang="en-US"/>
              <a:t>(a.k.a. depth of field)</a:t>
            </a:r>
          </a:p>
        </p:txBody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250" y="1803400"/>
            <a:ext cx="7494588" cy="4114800"/>
          </a:xfrm>
        </p:spPr>
        <p:txBody>
          <a:bodyPr/>
          <a:lstStyle/>
          <a:p>
            <a:r>
              <a:rPr lang="en-US" sz="2400"/>
              <a:t>wave term + geometrical optics term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ordinary microscope  (16x/0.4NA (dry), </a:t>
            </a:r>
            <a:r>
              <a:rPr lang="en-US" sz="2400" i="1"/>
              <a:t>e = </a:t>
            </a:r>
            <a:r>
              <a:rPr lang="en-US" sz="2400"/>
              <a:t>0)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with microlens array  (</a:t>
            </a:r>
            <a:r>
              <a:rPr lang="en-US" sz="2400" i="1"/>
              <a:t>e</a:t>
            </a:r>
            <a:r>
              <a:rPr lang="en-US" sz="2400"/>
              <a:t> = 125</a:t>
            </a:r>
            <a:r>
              <a:rPr lang="el-GR" sz="2400">
                <a:ea typeface="Times New Roman" charset="0"/>
                <a:cs typeface="Times New Roman" charset="0"/>
              </a:rPr>
              <a:t>μ</a:t>
            </a:r>
            <a:r>
              <a:rPr lang="en-US" sz="2400"/>
              <a:t>)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stopped down to one pixel per microlens</a:t>
            </a:r>
          </a:p>
        </p:txBody>
      </p:sp>
      <p:graphicFrame>
        <p:nvGraphicFramePr>
          <p:cNvPr id="2732036" name="Object 4"/>
          <p:cNvGraphicFramePr>
            <a:graphicFrameLocks noChangeAspect="1"/>
          </p:cNvGraphicFramePr>
          <p:nvPr/>
        </p:nvGraphicFramePr>
        <p:xfrm>
          <a:off x="1243013" y="2257425"/>
          <a:ext cx="3236912" cy="642938"/>
        </p:xfrm>
        <a:graphic>
          <a:graphicData uri="http://schemas.openxmlformats.org/presentationml/2006/ole">
            <p:oleObj spid="_x0000_s201730" name="Equation" r:id="rId4" imgW="1981080" imgH="393480" progId="Equation.3">
              <p:embed/>
            </p:oleObj>
          </a:graphicData>
        </a:graphic>
      </p:graphicFrame>
      <p:graphicFrame>
        <p:nvGraphicFramePr>
          <p:cNvPr id="2732037" name="Object 5"/>
          <p:cNvGraphicFramePr>
            <a:graphicFrameLocks noChangeAspect="1"/>
          </p:cNvGraphicFramePr>
          <p:nvPr/>
        </p:nvGraphicFramePr>
        <p:xfrm>
          <a:off x="2076450" y="3590925"/>
          <a:ext cx="2200275" cy="642938"/>
        </p:xfrm>
        <a:graphic>
          <a:graphicData uri="http://schemas.openxmlformats.org/presentationml/2006/ole">
            <p:oleObj spid="_x0000_s201731" name="Equation" r:id="rId5" imgW="1346040" imgH="393480" progId="Equation.3">
              <p:embed/>
            </p:oleObj>
          </a:graphicData>
        </a:graphic>
      </p:graphicFrame>
      <p:graphicFrame>
        <p:nvGraphicFramePr>
          <p:cNvPr id="2732038" name="Object 6"/>
          <p:cNvGraphicFramePr>
            <a:graphicFrameLocks noChangeAspect="1"/>
          </p:cNvGraphicFramePr>
          <p:nvPr/>
        </p:nvGraphicFramePr>
        <p:xfrm>
          <a:off x="2003425" y="4967288"/>
          <a:ext cx="6042025" cy="642937"/>
        </p:xfrm>
        <a:graphic>
          <a:graphicData uri="http://schemas.openxmlformats.org/presentationml/2006/ole">
            <p:oleObj spid="_x0000_s201732" name="Equation" r:id="rId6" imgW="3695400" imgH="393480" progId="Equation.3">
              <p:embed/>
            </p:oleObj>
          </a:graphicData>
        </a:graphic>
      </p:graphicFrame>
      <p:graphicFrame>
        <p:nvGraphicFramePr>
          <p:cNvPr id="2732039" name="Object 7"/>
          <p:cNvGraphicFramePr>
            <a:graphicFrameLocks noChangeAspect="1"/>
          </p:cNvGraphicFramePr>
          <p:nvPr/>
        </p:nvGraphicFramePr>
        <p:xfrm>
          <a:off x="2035175" y="6294438"/>
          <a:ext cx="3757613" cy="333375"/>
        </p:xfrm>
        <a:graphic>
          <a:graphicData uri="http://schemas.openxmlformats.org/presentationml/2006/ole">
            <p:oleObj spid="_x0000_s201733" name="Equation" r:id="rId7" imgW="2298600" imgH="203040" progId="Equation.3">
              <p:embed/>
            </p:oleObj>
          </a:graphicData>
        </a:graphic>
      </p:graphicFrame>
      <p:sp>
        <p:nvSpPr>
          <p:cNvPr id="2732042" name="Text Box 10"/>
          <p:cNvSpPr txBox="1">
            <a:spLocks noChangeArrowheads="1"/>
          </p:cNvSpPr>
          <p:nvPr/>
        </p:nvSpPr>
        <p:spPr bwMode="auto">
          <a:xfrm>
            <a:off x="6464300" y="5641975"/>
            <a:ext cx="2047875" cy="9255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ea typeface="Times New Roman" charset="0"/>
                <a:cs typeface="Times New Roman" charset="0"/>
              </a:rPr>
              <a:t>→  </a:t>
            </a:r>
            <a:r>
              <a:rPr lang="en-US" sz="1800"/>
              <a:t>number of slices</a:t>
            </a:r>
          </a:p>
          <a:p>
            <a:r>
              <a:rPr lang="en-US" sz="1800"/>
              <a:t>in focal stack</a:t>
            </a:r>
            <a:br>
              <a:rPr lang="en-US" sz="1800"/>
            </a:br>
            <a:r>
              <a:rPr lang="en-US" sz="1800"/>
              <a:t>=  12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821363" y="4351338"/>
            <a:ext cx="3321050" cy="793750"/>
            <a:chOff x="3667" y="2741"/>
            <a:chExt cx="2092" cy="500"/>
          </a:xfrm>
        </p:grpSpPr>
        <p:sp>
          <p:nvSpPr>
            <p:cNvPr id="2732045" name="Text Box 13"/>
            <p:cNvSpPr txBox="1">
              <a:spLocks noChangeArrowheads="1"/>
            </p:cNvSpPr>
            <p:nvPr/>
          </p:nvSpPr>
          <p:spPr bwMode="auto">
            <a:xfrm>
              <a:off x="3667" y="2741"/>
              <a:ext cx="20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(geometrical optics dominates)</a:t>
              </a:r>
            </a:p>
          </p:txBody>
        </p:sp>
        <p:sp>
          <p:nvSpPr>
            <p:cNvPr id="2732046" name="Line 14"/>
            <p:cNvSpPr>
              <a:spLocks noChangeShapeType="1"/>
            </p:cNvSpPr>
            <p:nvPr/>
          </p:nvSpPr>
          <p:spPr bwMode="auto">
            <a:xfrm flipH="1">
              <a:off x="4885" y="2991"/>
              <a:ext cx="183" cy="2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641850" y="3679825"/>
            <a:ext cx="3311525" cy="396875"/>
            <a:chOff x="2924" y="2318"/>
            <a:chExt cx="2086" cy="250"/>
          </a:xfrm>
        </p:grpSpPr>
        <p:sp>
          <p:nvSpPr>
            <p:cNvPr id="2732043" name="Text Box 11"/>
            <p:cNvSpPr txBox="1">
              <a:spLocks noChangeArrowheads="1"/>
            </p:cNvSpPr>
            <p:nvPr/>
          </p:nvSpPr>
          <p:spPr bwMode="auto">
            <a:xfrm>
              <a:off x="3333" y="2318"/>
              <a:ext cx="16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(wave optics dominates)</a:t>
              </a:r>
            </a:p>
          </p:txBody>
        </p:sp>
        <p:sp>
          <p:nvSpPr>
            <p:cNvPr id="2732047" name="Line 15"/>
            <p:cNvSpPr>
              <a:spLocks noChangeShapeType="1"/>
            </p:cNvSpPr>
            <p:nvPr/>
          </p:nvSpPr>
          <p:spPr bwMode="auto">
            <a:xfrm flipH="1">
              <a:off x="2924" y="2455"/>
              <a:ext cx="409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3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2035" grpId="0" build="p"/>
      <p:bldP spid="2732042" grpId="0" animBg="1"/>
    </p:bldLst>
  </p:timing>
</p:sld>
</file>

<file path=ppt/theme/theme1.xml><?xml version="1.0" encoding="utf-8"?>
<a:theme xmlns:a="http://schemas.openxmlformats.org/drawingml/2006/main" name="4_talks">
  <a:themeElements>
    <a:clrScheme name="">
      <a:dk1>
        <a:srgbClr val="081D58"/>
      </a:dk1>
      <a:lt1>
        <a:srgbClr val="FFFFFF"/>
      </a:lt1>
      <a:dk2>
        <a:srgbClr val="002080"/>
      </a:dk2>
      <a:lt2>
        <a:srgbClr val="FAFD00"/>
      </a:lt2>
      <a:accent1>
        <a:srgbClr val="ECE55C"/>
      </a:accent1>
      <a:accent2>
        <a:srgbClr val="FFA976"/>
      </a:accent2>
      <a:accent3>
        <a:srgbClr val="AAABC0"/>
      </a:accent3>
      <a:accent4>
        <a:srgbClr val="DADADA"/>
      </a:accent4>
      <a:accent5>
        <a:srgbClr val="F4F0B5"/>
      </a:accent5>
      <a:accent6>
        <a:srgbClr val="E7996A"/>
      </a:accent6>
      <a:hlink>
        <a:srgbClr val="CECECE"/>
      </a:hlink>
      <a:folHlink>
        <a:srgbClr val="919191"/>
      </a:folHlink>
    </a:clrScheme>
    <a:fontScheme name="4_talks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4_talk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talk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alks">
  <a:themeElements>
    <a:clrScheme name="">
      <a:dk1>
        <a:srgbClr val="081D58"/>
      </a:dk1>
      <a:lt1>
        <a:srgbClr val="FFFFFF"/>
      </a:lt1>
      <a:dk2>
        <a:srgbClr val="002080"/>
      </a:dk2>
      <a:lt2>
        <a:srgbClr val="FAFD00"/>
      </a:lt2>
      <a:accent1>
        <a:srgbClr val="ECE55C"/>
      </a:accent1>
      <a:accent2>
        <a:srgbClr val="FFA976"/>
      </a:accent2>
      <a:accent3>
        <a:srgbClr val="AAABC0"/>
      </a:accent3>
      <a:accent4>
        <a:srgbClr val="DADADA"/>
      </a:accent4>
      <a:accent5>
        <a:srgbClr val="F4F0B5"/>
      </a:accent5>
      <a:accent6>
        <a:srgbClr val="E7996A"/>
      </a:accent6>
      <a:hlink>
        <a:srgbClr val="CECECE"/>
      </a:hlink>
      <a:folHlink>
        <a:srgbClr val="919191"/>
      </a:folHlink>
    </a:clrScheme>
    <a:fontScheme name="2_talk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_talk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alk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alk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alk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alk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alk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alk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talks">
  <a:themeElements>
    <a:clrScheme name="">
      <a:dk1>
        <a:srgbClr val="081D58"/>
      </a:dk1>
      <a:lt1>
        <a:srgbClr val="FFFFFF"/>
      </a:lt1>
      <a:dk2>
        <a:srgbClr val="002080"/>
      </a:dk2>
      <a:lt2>
        <a:srgbClr val="FAFD00"/>
      </a:lt2>
      <a:accent1>
        <a:srgbClr val="ECE55C"/>
      </a:accent1>
      <a:accent2>
        <a:srgbClr val="FFA976"/>
      </a:accent2>
      <a:accent3>
        <a:srgbClr val="AAABC0"/>
      </a:accent3>
      <a:accent4>
        <a:srgbClr val="DADADA"/>
      </a:accent4>
      <a:accent5>
        <a:srgbClr val="F4F0B5"/>
      </a:accent5>
      <a:accent6>
        <a:srgbClr val="E7996A"/>
      </a:accent6>
      <a:hlink>
        <a:srgbClr val="CECECE"/>
      </a:hlink>
      <a:folHlink>
        <a:srgbClr val="919191"/>
      </a:folHlink>
    </a:clrScheme>
    <a:fontScheme name="4_talks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4_talk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talk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talk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1579674551</TotalTime>
  <Pages>13</Pages>
  <Words>135</Words>
  <Application>Microsoft PowerPoint 4.0</Application>
  <PresentationFormat>On-screen Show (4:3)</PresentationFormat>
  <Paragraphs>34</Paragraphs>
  <Slides>6</Slides>
  <Notes>3</Notes>
  <HiddenSlides>0</HiddenSlides>
  <MMClips>6</MMClips>
  <ScaleCrop>false</ScaleCrop>
  <HeadingPairs>
    <vt:vector size="6" baseType="variant"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4_talks</vt:lpstr>
      <vt:lpstr>2_talks</vt:lpstr>
      <vt:lpstr>5_talks</vt:lpstr>
      <vt:lpstr>Equation</vt:lpstr>
      <vt:lpstr>Slide 1</vt:lpstr>
      <vt:lpstr>Slide 2</vt:lpstr>
      <vt:lpstr>Slide 3</vt:lpstr>
      <vt:lpstr>Slide 4</vt:lpstr>
      <vt:lpstr>Other examples</vt:lpstr>
      <vt:lpstr>Axial resolution (a.k.a. depth of field)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Multiple-image digital photography</dc:title>
  <dc:subject/>
  <dc:creator>Marc Levoy</dc:creator>
  <cp:keywords/>
  <dc:description/>
  <cp:lastModifiedBy>Marc Levoy</cp:lastModifiedBy>
  <cp:revision>944</cp:revision>
  <cp:lastPrinted>1999-08-05T19:37:50Z</cp:lastPrinted>
  <dcterms:created xsi:type="dcterms:W3CDTF">2008-05-23T19:34:40Z</dcterms:created>
  <dcterms:modified xsi:type="dcterms:W3CDTF">2008-05-23T19:40:51Z</dcterms:modified>
</cp:coreProperties>
</file>