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58" r:id="rId3"/>
    <p:sldId id="257" r:id="rId4"/>
    <p:sldId id="267" r:id="rId5"/>
    <p:sldId id="259" r:id="rId6"/>
    <p:sldId id="262" r:id="rId7"/>
    <p:sldId id="302" r:id="rId8"/>
    <p:sldId id="303" r:id="rId9"/>
    <p:sldId id="301" r:id="rId10"/>
    <p:sldId id="260" r:id="rId11"/>
    <p:sldId id="269" r:id="rId12"/>
    <p:sldId id="278" r:id="rId13"/>
    <p:sldId id="271" r:id="rId14"/>
    <p:sldId id="274" r:id="rId15"/>
    <p:sldId id="276" r:id="rId16"/>
    <p:sldId id="277" r:id="rId17"/>
    <p:sldId id="279" r:id="rId18"/>
    <p:sldId id="290" r:id="rId19"/>
    <p:sldId id="308" r:id="rId20"/>
    <p:sldId id="292" r:id="rId21"/>
    <p:sldId id="293" r:id="rId22"/>
    <p:sldId id="294" r:id="rId23"/>
    <p:sldId id="266" r:id="rId24"/>
    <p:sldId id="295" r:id="rId25"/>
    <p:sldId id="272" r:id="rId26"/>
    <p:sldId id="280" r:id="rId27"/>
    <p:sldId id="273" r:id="rId28"/>
    <p:sldId id="288" r:id="rId29"/>
    <p:sldId id="275" r:id="rId30"/>
    <p:sldId id="309" r:id="rId31"/>
    <p:sldId id="298" r:id="rId32"/>
    <p:sldId id="311" r:id="rId33"/>
    <p:sldId id="312" r:id="rId34"/>
    <p:sldId id="306" r:id="rId35"/>
    <p:sldId id="305" r:id="rId36"/>
    <p:sldId id="286" r:id="rId37"/>
    <p:sldId id="296" r:id="rId38"/>
    <p:sldId id="29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7373"/>
    <a:srgbClr val="D0B686"/>
    <a:srgbClr val="008000"/>
    <a:srgbClr val="DB2B1D"/>
    <a:srgbClr val="0000FF"/>
    <a:srgbClr val="CF473C"/>
    <a:srgbClr val="8E9CC0"/>
    <a:srgbClr val="EACF97"/>
    <a:srgbClr val="91D0EB"/>
    <a:srgbClr val="BD261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73016" autoAdjust="0"/>
  </p:normalViewPr>
  <p:slideViewPr>
    <p:cSldViewPr>
      <p:cViewPr varScale="1">
        <p:scale>
          <a:sx n="53" d="100"/>
          <a:sy n="53" d="100"/>
        </p:scale>
        <p:origin x="-438" y="-96"/>
      </p:cViewPr>
      <p:guideLst>
        <p:guide orient="horz" pos="2160"/>
        <p:guide pos="2880"/>
      </p:guideLst>
    </p:cSldViewPr>
  </p:slideViewPr>
  <p:outlineViewPr>
    <p:cViewPr>
      <p:scale>
        <a:sx n="33" d="100"/>
        <a:sy n="33" d="100"/>
      </p:scale>
      <p:origin x="0" y="615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0C06E0-9A23-4E90-BD88-8DD6CA35B8BA}" type="datetimeFigureOut">
              <a:rPr lang="en-US" smtClean="0"/>
              <a:pPr/>
              <a:t>6/22/2010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307D0A-ED7D-4E78-B0BB-455C25B91C7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E3FEC0-4744-4371-B314-31B27406916B}" type="datetimeFigureOut">
              <a:rPr lang="en-US" smtClean="0"/>
              <a:pPr/>
              <a:t>6/22/2010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50E56B-5C10-47AE-994B-B25D30E79D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solidFill>
                  <a:srgbClr val="FF0000"/>
                </a:solidFill>
              </a:rPr>
              <a:t>Hello</a:t>
            </a:r>
            <a:r>
              <a:rPr lang="en-US" b="0" baseline="0" dirty="0" smtClean="0">
                <a:solidFill>
                  <a:srgbClr val="FF0000"/>
                </a:solidFill>
              </a:rPr>
              <a:t> everyone, </a:t>
            </a:r>
          </a:p>
          <a:p>
            <a:endParaRPr lang="en-US" b="0" baseline="0" dirty="0" smtClean="0">
              <a:solidFill>
                <a:srgbClr val="FF0000"/>
              </a:solidFill>
            </a:endParaRPr>
          </a:p>
          <a:p>
            <a:r>
              <a:rPr lang="en-US" b="0" baseline="0" dirty="0" smtClean="0">
                <a:solidFill>
                  <a:srgbClr val="FF0000"/>
                </a:solidFill>
              </a:rPr>
              <a:t>My name is Ravish </a:t>
            </a:r>
            <a:r>
              <a:rPr lang="en-US" b="0" baseline="0" dirty="0" err="1" smtClean="0">
                <a:solidFill>
                  <a:srgbClr val="FF0000"/>
                </a:solidFill>
              </a:rPr>
              <a:t>Mehra</a:t>
            </a:r>
            <a:r>
              <a:rPr lang="en-US" b="0" baseline="0" dirty="0" smtClean="0">
                <a:solidFill>
                  <a:srgbClr val="FF0000"/>
                </a:solidFill>
              </a:rPr>
              <a:t> and I am graduate student at University of north </a:t>
            </a:r>
            <a:r>
              <a:rPr lang="en-US" b="0" baseline="0" dirty="0" err="1" smtClean="0">
                <a:solidFill>
                  <a:srgbClr val="FF0000"/>
                </a:solidFill>
              </a:rPr>
              <a:t>carolina</a:t>
            </a:r>
            <a:r>
              <a:rPr lang="en-US" b="0" baseline="0" dirty="0" smtClean="0">
                <a:solidFill>
                  <a:srgbClr val="FF0000"/>
                </a:solidFill>
              </a:rPr>
              <a:t> at Chapel Hill. Today I am going to talk about “Visibility of noisy point cloud data”.</a:t>
            </a:r>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rgbClr val="FF0000"/>
                </a:solidFill>
              </a:rPr>
              <a:t> I started this project here at IIT and it was recently jointly accepted by Shape modeling international conference and Elsevier – Computers &amp; graphics journal.</a:t>
            </a:r>
          </a:p>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1150E56B-5C10-47AE-994B-B25D30E79DE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HPR operator has several limitations, the most important</a:t>
            </a:r>
            <a:r>
              <a:rPr lang="en-US" baseline="0" dirty="0" smtClean="0"/>
              <a:t> of which, is its susceptibility towards noise. </a:t>
            </a:r>
          </a:p>
          <a:p>
            <a:endParaRPr lang="en-US" baseline="0" dirty="0" smtClean="0"/>
          </a:p>
          <a:p>
            <a:r>
              <a:rPr lang="en-US" baseline="0" dirty="0" smtClean="0"/>
              <a:t>Noise in PCD is quite common and can come from various stages of the scanning process.</a:t>
            </a:r>
          </a:p>
          <a:p>
            <a:endParaRPr lang="en-US" baseline="0" dirty="0" smtClean="0"/>
          </a:p>
          <a:p>
            <a:r>
              <a:rPr lang="en-US" dirty="0" smtClean="0"/>
              <a:t>The</a:t>
            </a:r>
            <a:r>
              <a:rPr lang="en-US" baseline="0" dirty="0" smtClean="0"/>
              <a:t> effect of noise on HPR operator is quite drastic. Noise in the PCD displaces the points causing large structural perturbations in the convex hull. </a:t>
            </a:r>
          </a:p>
          <a:p>
            <a:endParaRPr lang="en-US" baseline="0" dirty="0" smtClean="0"/>
          </a:p>
          <a:p>
            <a:r>
              <a:rPr lang="en-US" baseline="0" dirty="0" smtClean="0"/>
              <a:t>Certain points that earlier lied on the convex hull get displaced, resulting in HPR operator declaring them as hidden. Such visible points that are wrongly declared hidden by the HPR are called false negatives. </a:t>
            </a:r>
          </a:p>
          <a:p>
            <a:endParaRPr lang="en-US" baseline="0" dirty="0" smtClean="0"/>
          </a:p>
          <a:p>
            <a:r>
              <a:rPr lang="en-US" baseline="0" dirty="0" smtClean="0"/>
              <a:t>As noise amount increases, false negatives also increase.</a:t>
            </a:r>
          </a:p>
          <a:p>
            <a:endParaRPr lang="en-US" baseline="0" dirty="0" smtClean="0"/>
          </a:p>
          <a:p>
            <a:endParaRPr lang="en-US" baseline="0" dirty="0" smtClean="0"/>
          </a:p>
          <a:p>
            <a:endParaRPr lang="en-US" baseline="0" dirty="0" smtClean="0"/>
          </a:p>
          <a:p>
            <a:endParaRPr lang="en-US" baseline="0" dirty="0" smtClean="0"/>
          </a:p>
          <a:p>
            <a:r>
              <a:rPr lang="en-US" baseline="0" dirty="0" smtClean="0"/>
              <a:t>//In case of noise, the optimum radius used by the HPR, may converge at a higher value also resulting in hidden points being declared visible. These are called false positives.</a:t>
            </a:r>
            <a:endParaRPr lang="en-US" dirty="0"/>
          </a:p>
        </p:txBody>
      </p:sp>
      <p:sp>
        <p:nvSpPr>
          <p:cNvPr id="4" name="Slide Number Placeholder 3"/>
          <p:cNvSpPr>
            <a:spLocks noGrp="1"/>
          </p:cNvSpPr>
          <p:nvPr>
            <p:ph type="sldNum" sz="quarter" idx="10"/>
          </p:nvPr>
        </p:nvSpPr>
        <p:spPr/>
        <p:txBody>
          <a:bodyPr/>
          <a:lstStyle/>
          <a:p>
            <a:fld id="{1150E56B-5C10-47AE-994B-B25D30E79DE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important drawback</a:t>
            </a:r>
            <a:r>
              <a:rPr lang="en-US" baseline="0" dirty="0" smtClean="0"/>
              <a:t> of HPR is its inability to resolve concave regions of high curvature. According to the original paper, HPR correctly resolves convex and oblique planar regions. </a:t>
            </a:r>
          </a:p>
          <a:p>
            <a:endParaRPr lang="en-US" baseline="0" dirty="0" smtClean="0"/>
          </a:p>
          <a:p>
            <a:r>
              <a:rPr lang="en-US" baseline="0" dirty="0" smtClean="0"/>
              <a:t>For concave regions, a curvature threshold exists </a:t>
            </a:r>
          </a:p>
          <a:p>
            <a:endParaRPr lang="en-US" baseline="0" dirty="0" smtClean="0"/>
          </a:p>
          <a:p>
            <a:r>
              <a:rPr lang="en-US" baseline="0" dirty="0" smtClean="0"/>
              <a:t>For concave regions whose curvature is less than </a:t>
            </a:r>
            <a:r>
              <a:rPr lang="en-US" baseline="0" dirty="0" err="1" smtClean="0"/>
              <a:t>Kmax</a:t>
            </a:r>
            <a:r>
              <a:rPr lang="en-US" baseline="0" dirty="0" smtClean="0"/>
              <a:t> are correctly resolved. </a:t>
            </a:r>
          </a:p>
          <a:p>
            <a:endParaRPr lang="en-US" baseline="0" dirty="0" smtClean="0"/>
          </a:p>
          <a:p>
            <a:r>
              <a:rPr lang="en-US" baseline="0" dirty="0" smtClean="0"/>
              <a:t>But for concave regions with curvature &gt; </a:t>
            </a:r>
            <a:r>
              <a:rPr lang="en-US" baseline="0" dirty="0" err="1" smtClean="0"/>
              <a:t>Kmax</a:t>
            </a:r>
            <a:r>
              <a:rPr lang="en-US" baseline="0" dirty="0" smtClean="0"/>
              <a:t>, HPR operator cannot extract the visibility. In this case, several visible points are declared hidden. </a:t>
            </a:r>
          </a:p>
          <a:p>
            <a:endParaRPr lang="en-US" dirty="0" smtClean="0"/>
          </a:p>
          <a:p>
            <a:r>
              <a:rPr lang="en-US" dirty="0" smtClean="0"/>
              <a:t>O</a:t>
            </a:r>
            <a:r>
              <a:rPr lang="en-US" baseline="0" dirty="0" smtClean="0"/>
              <a:t>ne could potentially increase the curvature threshold </a:t>
            </a:r>
            <a:r>
              <a:rPr lang="en-US" baseline="0" dirty="0" err="1" smtClean="0"/>
              <a:t>Kmax</a:t>
            </a:r>
            <a:r>
              <a:rPr lang="en-US" baseline="0" dirty="0" smtClean="0"/>
              <a:t> by increasing radius of inversion R. But increasing R, also results in several hidden points being wrongly declared as visible called false positives. </a:t>
            </a:r>
            <a:endParaRPr lang="en-US" dirty="0" smtClean="0"/>
          </a:p>
          <a:p>
            <a:endParaRPr lang="en-US" dirty="0" smtClean="0"/>
          </a:p>
          <a:p>
            <a:r>
              <a:rPr lang="en-US" baseline="0" dirty="0" smtClean="0"/>
              <a:t>Therefore one cannot hope to increase curvature threshold without introducing false positives.</a:t>
            </a:r>
            <a:endParaRPr lang="en-US" dirty="0"/>
          </a:p>
        </p:txBody>
      </p:sp>
      <p:sp>
        <p:nvSpPr>
          <p:cNvPr id="4" name="Slide Number Placeholder 3"/>
          <p:cNvSpPr>
            <a:spLocks noGrp="1"/>
          </p:cNvSpPr>
          <p:nvPr>
            <p:ph type="sldNum" sz="quarter" idx="10"/>
          </p:nvPr>
        </p:nvSpPr>
        <p:spPr/>
        <p:txBody>
          <a:bodyPr/>
          <a:lstStyle/>
          <a:p>
            <a:fld id="{1150E56B-5C10-47AE-994B-B25D30E79DE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overcome</a:t>
            </a:r>
            <a:r>
              <a:rPr lang="en-US" baseline="0" dirty="0" smtClean="0"/>
              <a:t> both these limitations of the original HPR operator proposed by Katz et al and introduce a robust visibility operator that handles both noisy point cloud as well as high curvature concave regions. </a:t>
            </a:r>
            <a:endParaRPr lang="en-US" dirty="0"/>
          </a:p>
        </p:txBody>
      </p:sp>
      <p:sp>
        <p:nvSpPr>
          <p:cNvPr id="4" name="Slide Number Placeholder 3"/>
          <p:cNvSpPr>
            <a:spLocks noGrp="1"/>
          </p:cNvSpPr>
          <p:nvPr>
            <p:ph type="sldNum" sz="quarter" idx="10"/>
          </p:nvPr>
        </p:nvSpPr>
        <p:spPr/>
        <p:txBody>
          <a:bodyPr/>
          <a:lstStyle/>
          <a:p>
            <a:fld id="{1150E56B-5C10-47AE-994B-B25D30E79DE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1200" kern="1200" baseline="0" dirty="0" smtClean="0">
                <a:solidFill>
                  <a:schemeClr val="tx1"/>
                </a:solidFill>
                <a:latin typeface="+mn-lt"/>
                <a:ea typeface="+mn-ea"/>
                <a:cs typeface="+mn-cs"/>
              </a:rPr>
              <a:t>One important observation to make in case of noisy point clouds is that, they don’t get displaced very far from the convex hull. In such cases the corresponding inverted points stay close to the new convex hull instead of being exactly on it. </a:t>
            </a:r>
          </a:p>
          <a:p>
            <a:pPr>
              <a:buFont typeface="Arial" pitchFamily="34" charset="0"/>
              <a:buNone/>
            </a:pPr>
            <a:endParaRPr lang="en-US" sz="1200" kern="1200" baseline="0" dirty="0" smtClean="0">
              <a:solidFill>
                <a:schemeClr val="tx1"/>
              </a:solidFill>
              <a:latin typeface="+mn-lt"/>
              <a:ea typeface="+mn-ea"/>
              <a:cs typeface="+mn-cs"/>
            </a:endParaRPr>
          </a:p>
          <a:p>
            <a:pPr>
              <a:buFont typeface="Arial" pitchFamily="34" charset="0"/>
              <a:buNone/>
            </a:pPr>
            <a:r>
              <a:rPr lang="en-US" sz="1200" kern="1200" baseline="0" dirty="0" smtClean="0">
                <a:solidFill>
                  <a:schemeClr val="tx1"/>
                </a:solidFill>
                <a:latin typeface="+mn-lt"/>
                <a:ea typeface="+mn-ea"/>
                <a:cs typeface="+mn-cs"/>
              </a:rPr>
              <a:t>We theoretically quantify this observation by analyzing the effect of noise on the inversion. </a:t>
            </a:r>
          </a:p>
          <a:p>
            <a:pPr>
              <a:buFont typeface="Arial" pitchFamily="34" charset="0"/>
              <a:buNone/>
            </a:pPr>
            <a:endParaRPr lang="en-US" sz="1200" kern="1200" baseline="0" dirty="0" smtClean="0">
              <a:solidFill>
                <a:schemeClr val="tx1"/>
              </a:solidFill>
              <a:latin typeface="+mn-lt"/>
              <a:ea typeface="+mn-ea"/>
              <a:cs typeface="+mn-cs"/>
            </a:endParaRPr>
          </a:p>
          <a:p>
            <a:pPr>
              <a:buFont typeface="Arial" pitchFamily="34" charset="0"/>
              <a:buNone/>
            </a:pPr>
            <a:r>
              <a:rPr lang="en-US" sz="1200" kern="1200" baseline="0" dirty="0" smtClean="0">
                <a:solidFill>
                  <a:schemeClr val="tx1"/>
                </a:solidFill>
                <a:latin typeface="+mn-lt"/>
                <a:ea typeface="+mn-ea"/>
                <a:cs typeface="+mn-cs"/>
              </a:rPr>
              <a:t>Based on this, we bound the maximum deviation possible of the inverted point from the new convex hull. </a:t>
            </a:r>
          </a:p>
          <a:p>
            <a:pPr>
              <a:buFont typeface="Arial" pitchFamily="34" charset="0"/>
              <a:buNone/>
            </a:pPr>
            <a:endParaRPr lang="en-US" sz="1200" kern="1200" baseline="0" dirty="0" smtClean="0">
              <a:solidFill>
                <a:schemeClr val="tx1"/>
              </a:solidFill>
              <a:latin typeface="+mn-lt"/>
              <a:ea typeface="+mn-ea"/>
              <a:cs typeface="+mn-cs"/>
            </a:endParaRPr>
          </a:p>
          <a:p>
            <a:pPr>
              <a:buFont typeface="Arial" pitchFamily="34" charset="0"/>
              <a:buNone/>
            </a:pPr>
            <a:r>
              <a:rPr lang="en-US" sz="1200" kern="1200" baseline="0" dirty="0" smtClean="0">
                <a:solidFill>
                  <a:schemeClr val="tx1"/>
                </a:solidFill>
                <a:latin typeface="+mn-lt"/>
                <a:ea typeface="+mn-ea"/>
                <a:cs typeface="+mn-cs"/>
              </a:rPr>
              <a:t>Once this maximum deviation is known, we can relax the visibility criteria from being exactly on the convex hull to being near the convex hull. </a:t>
            </a:r>
            <a:endParaRPr lang="en-US" dirty="0"/>
          </a:p>
        </p:txBody>
      </p:sp>
      <p:sp>
        <p:nvSpPr>
          <p:cNvPr id="4" name="Slide Number Placeholder 3"/>
          <p:cNvSpPr>
            <a:spLocks noGrp="1"/>
          </p:cNvSpPr>
          <p:nvPr>
            <p:ph type="sldNum" sz="quarter" idx="10"/>
          </p:nvPr>
        </p:nvSpPr>
        <p:spPr/>
        <p:txBody>
          <a:bodyPr/>
          <a:lstStyle/>
          <a:p>
            <a:fld id="{1150E56B-5C10-47AE-994B-B25D30E79DE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discussing these theoretical results, we will first introduce the various symbols and the noise model used.</a:t>
            </a:r>
          </a:p>
          <a:p>
            <a:endParaRPr lang="en-US" baseline="0" dirty="0" smtClean="0"/>
          </a:p>
          <a:p>
            <a:r>
              <a:rPr lang="en-US" baseline="0" dirty="0" smtClean="0"/>
              <a:t>INTRODUCE SYMBOLS</a:t>
            </a:r>
          </a:p>
          <a:p>
            <a:endParaRPr lang="en-US" baseline="0" dirty="0" smtClean="0"/>
          </a:p>
          <a:p>
            <a:r>
              <a:rPr lang="en-US" baseline="0" dirty="0" smtClean="0"/>
              <a:t>INTRODUCE NOISE MODEL</a:t>
            </a:r>
          </a:p>
          <a:p>
            <a:endParaRPr lang="en-US" baseline="0" dirty="0" smtClean="0"/>
          </a:p>
          <a:p>
            <a:r>
              <a:rPr lang="en-US" sz="1200" kern="1200" baseline="0" dirty="0" smtClean="0">
                <a:solidFill>
                  <a:schemeClr val="tx1"/>
                </a:solidFill>
                <a:latin typeface="+mn-lt"/>
                <a:ea typeface="+mn-ea"/>
                <a:cs typeface="+mn-cs"/>
              </a:rPr>
              <a:t>Here we discuss the results of only spherical inversion, while the corresponding results for the exponential inversion case can be found in the Appendix of the paper.</a:t>
            </a:r>
            <a:endParaRPr lang="en-US" dirty="0"/>
          </a:p>
        </p:txBody>
      </p:sp>
      <p:sp>
        <p:nvSpPr>
          <p:cNvPr id="4" name="Slide Number Placeholder 3"/>
          <p:cNvSpPr>
            <a:spLocks noGrp="1"/>
          </p:cNvSpPr>
          <p:nvPr>
            <p:ph type="sldNum" sz="quarter" idx="10"/>
          </p:nvPr>
        </p:nvSpPr>
        <p:spPr/>
        <p:txBody>
          <a:bodyPr/>
          <a:lstStyle/>
          <a:p>
            <a:fld id="{1150E56B-5C10-47AE-994B-B25D30E79DE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Given</a:t>
            </a:r>
            <a:r>
              <a:rPr lang="en-US" baseline="0" dirty="0" smtClean="0"/>
              <a:t> the input noise sigma, t</a:t>
            </a:r>
            <a:r>
              <a:rPr lang="en-US" dirty="0" smtClean="0"/>
              <a:t>his first theorem quantifies</a:t>
            </a:r>
            <a:r>
              <a:rPr lang="en-US" baseline="0" dirty="0" smtClean="0"/>
              <a:t> the corresponding maximum noise in the inverted domain.</a:t>
            </a:r>
          </a:p>
          <a:p>
            <a:endParaRPr lang="en-US" baseline="0" dirty="0" smtClean="0"/>
          </a:p>
          <a:p>
            <a:r>
              <a:rPr lang="en-US" baseline="0" dirty="0" smtClean="0"/>
              <a:t>We have to be careful here because we don’t want the points on the opposite side of the point cloud to get projected. Thus, …</a:t>
            </a:r>
            <a:endParaRPr lang="en-US" dirty="0"/>
          </a:p>
        </p:txBody>
      </p:sp>
      <p:sp>
        <p:nvSpPr>
          <p:cNvPr id="4" name="Slide Number Placeholder 3"/>
          <p:cNvSpPr>
            <a:spLocks noGrp="1"/>
          </p:cNvSpPr>
          <p:nvPr>
            <p:ph type="sldNum" sz="quarter" idx="10"/>
          </p:nvPr>
        </p:nvSpPr>
        <p:spPr/>
        <p:txBody>
          <a:bodyPr/>
          <a:lstStyle/>
          <a:p>
            <a:fld id="{1150E56B-5C10-47AE-994B-B25D30E79DE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50E56B-5C10-47AE-994B-B25D30E79DE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dealing with concave</a:t>
            </a:r>
            <a:r>
              <a:rPr lang="en-US" baseline="0" dirty="0" smtClean="0"/>
              <a:t> regions with high curvature, we come back to the observation that visibility of convex, oblique planar regions are correctly estimated by the </a:t>
            </a:r>
            <a:r>
              <a:rPr lang="en-US" baseline="0" smtClean="0"/>
              <a:t>HPR operator.</a:t>
            </a:r>
            <a:endParaRPr lang="en-US" baseline="0" dirty="0" smtClean="0"/>
          </a:p>
          <a:p>
            <a:endParaRPr lang="en-US" baseline="0" dirty="0" smtClean="0"/>
          </a:p>
          <a:p>
            <a:r>
              <a:rPr lang="en-US" baseline="0" dirty="0" smtClean="0"/>
              <a:t>For concave regions with high curvature, higher values of R are needed. But that might results in false positives in the PCD.</a:t>
            </a:r>
          </a:p>
          <a:p>
            <a:endParaRPr lang="en-US" baseline="0" dirty="0" smtClean="0"/>
          </a:p>
          <a:p>
            <a:r>
              <a:rPr lang="en-US" dirty="0" smtClean="0"/>
              <a:t>For dealing</a:t>
            </a:r>
            <a:r>
              <a:rPr lang="en-US" baseline="0" dirty="0" smtClean="0"/>
              <a:t> with PCD with such regions, we introduce a softer notion of visibility i.e. a weighted visibility.  We perform multiple visibility test for the same viewpoint but with varying R in the range [</a:t>
            </a:r>
            <a:r>
              <a:rPr lang="en-US" baseline="0" dirty="0" err="1" smtClean="0"/>
              <a:t>amax</a:t>
            </a:r>
            <a:r>
              <a:rPr lang="en-US" baseline="0" dirty="0" smtClean="0"/>
              <a:t>, </a:t>
            </a:r>
            <a:r>
              <a:rPr lang="en-US" baseline="0" dirty="0" err="1" smtClean="0"/>
              <a:t>Rmax</a:t>
            </a:r>
            <a:r>
              <a:rPr lang="en-US" baseline="0" dirty="0" smtClean="0"/>
              <a:t>]. The idea is that visible points should be persistently visible for a range of values of R. Each point is then assigned a weight equal to the number of times the point is declared visible. This weight is then normalized.  Thus instead of using a 0/1 binary visibility of hidden or visible we assign a normalized visibility weight to each point cloud. </a:t>
            </a:r>
          </a:p>
          <a:p>
            <a:endParaRPr lang="en-US" baseline="0" dirty="0" smtClean="0"/>
          </a:p>
          <a:p>
            <a:r>
              <a:rPr lang="en-US" baseline="0" dirty="0" smtClean="0"/>
              <a:t>False positives are not persistently visible and get removed by filtering points with low visibility weights. </a:t>
            </a:r>
            <a:endParaRPr lang="en-US" dirty="0"/>
          </a:p>
        </p:txBody>
      </p:sp>
      <p:sp>
        <p:nvSpPr>
          <p:cNvPr id="4" name="Slide Number Placeholder 3"/>
          <p:cNvSpPr>
            <a:spLocks noGrp="1"/>
          </p:cNvSpPr>
          <p:nvPr>
            <p:ph type="sldNum" sz="quarter" idx="10"/>
          </p:nvPr>
        </p:nvSpPr>
        <p:spPr/>
        <p:txBody>
          <a:bodyPr/>
          <a:lstStyle/>
          <a:p>
            <a:fld id="{1150E56B-5C10-47AE-994B-B25D30E79DE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now discuss some</a:t>
            </a:r>
            <a:r>
              <a:rPr lang="en-US" baseline="0" dirty="0" smtClean="0"/>
              <a:t> of the visibility results of the robust HPR operator and compare it with the original operator.</a:t>
            </a:r>
            <a:endParaRPr lang="en-US" dirty="0"/>
          </a:p>
        </p:txBody>
      </p:sp>
      <p:sp>
        <p:nvSpPr>
          <p:cNvPr id="4" name="Slide Number Placeholder 3"/>
          <p:cNvSpPr>
            <a:spLocks noGrp="1"/>
          </p:cNvSpPr>
          <p:nvPr>
            <p:ph type="sldNum" sz="quarter" idx="10"/>
          </p:nvPr>
        </p:nvSpPr>
        <p:spPr/>
        <p:txBody>
          <a:bodyPr/>
          <a:lstStyle/>
          <a:p>
            <a:fld id="{1150E56B-5C10-47AE-994B-B25D30E79DE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50E56B-5C10-47AE-994B-B25D30E79DE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simple terms, point cloud data is a set of points. I</a:t>
            </a:r>
            <a:r>
              <a:rPr lang="en-US" baseline="0" dirty="0" smtClean="0"/>
              <a:t>n case of 2D, </a:t>
            </a:r>
            <a:r>
              <a:rPr lang="en-US" dirty="0" smtClean="0"/>
              <a:t>points are sampled</a:t>
            </a:r>
            <a:r>
              <a:rPr lang="en-US" baseline="0" dirty="0" smtClean="0"/>
              <a:t> from the boundary of a curve. In case of 3D, PCD are points sampled on the surface of the object.  PCD usually contain only positions but in some cases, can store additional information like normal and color etc</a:t>
            </a:r>
          </a:p>
          <a:p>
            <a:endParaRPr lang="en-US" baseline="0" dirty="0" smtClean="0"/>
          </a:p>
          <a:p>
            <a:r>
              <a:rPr lang="en-US" baseline="0" dirty="0" smtClean="0"/>
              <a:t>They form the natural output of 3D scanning systems, like the one we saw yesterday during the demo session.  //employed for surface reconstruction of a 3D object.</a:t>
            </a:r>
          </a:p>
          <a:p>
            <a:endParaRPr lang="en-US" baseline="0" dirty="0" smtClean="0"/>
          </a:p>
          <a:p>
            <a:r>
              <a:rPr lang="en-US" baseline="0" dirty="0" smtClean="0"/>
              <a:t>As an alternative to meshes, they are simple and flexible object representation.</a:t>
            </a:r>
          </a:p>
          <a:p>
            <a:endParaRPr lang="en-US" baseline="0" dirty="0" smtClean="0"/>
          </a:p>
          <a:p>
            <a:r>
              <a:rPr lang="en-US" baseline="0" dirty="0" smtClean="0"/>
              <a:t>PCD data structures are easier to handle. </a:t>
            </a:r>
          </a:p>
          <a:p>
            <a:endParaRPr lang="en-US" baseline="0" dirty="0" smtClean="0"/>
          </a:p>
          <a:p>
            <a:r>
              <a:rPr lang="en-US" baseline="0" dirty="0" smtClean="0"/>
              <a:t>Recent research has shown that even with this minimum information of only positions, that PCD is a powerful shape representation that can be used for complicated tasks like model editing and shape manipulation.</a:t>
            </a:r>
          </a:p>
        </p:txBody>
      </p:sp>
      <p:sp>
        <p:nvSpPr>
          <p:cNvPr id="4" name="Slide Number Placeholder 3"/>
          <p:cNvSpPr>
            <a:spLocks noGrp="1"/>
          </p:cNvSpPr>
          <p:nvPr>
            <p:ph type="sldNum" sz="quarter" idx="10"/>
          </p:nvPr>
        </p:nvSpPr>
        <p:spPr/>
        <p:txBody>
          <a:bodyPr/>
          <a:lstStyle/>
          <a:p>
            <a:fld id="{1150E56B-5C10-47AE-994B-B25D30E79DE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50E56B-5C10-47AE-994B-B25D30E79DE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50E56B-5C10-47AE-994B-B25D30E79DE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Spend</a:t>
            </a:r>
            <a:r>
              <a:rPr lang="en-US" baseline="0" dirty="0" smtClean="0"/>
              <a:t> more time</a:t>
            </a:r>
            <a:endParaRPr lang="en-US" dirty="0"/>
          </a:p>
        </p:txBody>
      </p:sp>
      <p:sp>
        <p:nvSpPr>
          <p:cNvPr id="4" name="Slide Number Placeholder 3"/>
          <p:cNvSpPr>
            <a:spLocks noGrp="1"/>
          </p:cNvSpPr>
          <p:nvPr>
            <p:ph type="sldNum" sz="quarter" idx="10"/>
          </p:nvPr>
        </p:nvSpPr>
        <p:spPr/>
        <p:txBody>
          <a:bodyPr/>
          <a:lstStyle/>
          <a:p>
            <a:fld id="{1150E56B-5C10-47AE-994B-B25D30E79DE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now come to the applications of robust HPR operator.</a:t>
            </a:r>
            <a:endParaRPr lang="en-US" dirty="0"/>
          </a:p>
        </p:txBody>
      </p:sp>
      <p:sp>
        <p:nvSpPr>
          <p:cNvPr id="4" name="Slide Number Placeholder 3"/>
          <p:cNvSpPr>
            <a:spLocks noGrp="1"/>
          </p:cNvSpPr>
          <p:nvPr>
            <p:ph type="sldNum" sz="quarter" idx="10"/>
          </p:nvPr>
        </p:nvSpPr>
        <p:spPr/>
        <p:txBody>
          <a:bodyPr/>
          <a:lstStyle/>
          <a:p>
            <a:fld id="{1150E56B-5C10-47AE-994B-B25D30E79DE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main applications of a</a:t>
            </a:r>
            <a:r>
              <a:rPr lang="en-US" baseline="0" dirty="0" smtClean="0"/>
              <a:t> visibility operator is in visibility based reconstruction. For 2D points, its curve reconstruction and for 3D points its surface reconstruction. </a:t>
            </a:r>
          </a:p>
          <a:p>
            <a:endParaRPr lang="en-US" baseline="0" dirty="0" smtClean="0"/>
          </a:p>
          <a:p>
            <a:r>
              <a:rPr lang="en-US" baseline="0" dirty="0" smtClean="0"/>
              <a:t>When we apply a visibility operator for a viewpoint, we get a set of visible points as well as the local connectivity between those points. Local connectivity is same as the convex hull connectivity. There we get a partial reconstruction for a single viewpoint. </a:t>
            </a:r>
          </a:p>
          <a:p>
            <a:endParaRPr lang="en-US" baseline="0" dirty="0" smtClean="0"/>
          </a:p>
          <a:p>
            <a:r>
              <a:rPr lang="en-US" baseline="0" dirty="0" smtClean="0"/>
              <a:t>For performing a full reconstruction, we place multiple viewpoints around the point cloud outside its guard zone and gather partial reconstructions from each of these points. We then globally couple them using a graph theoretic framework and get a full reconstruction. </a:t>
            </a:r>
          </a:p>
          <a:p>
            <a:endParaRPr lang="en-US" baseline="0" dirty="0" smtClean="0"/>
          </a:p>
          <a:p>
            <a:r>
              <a:rPr lang="en-US" baseline="0" dirty="0" smtClean="0"/>
              <a:t>More details are in the paper. </a:t>
            </a:r>
            <a:endParaRPr lang="en-US" dirty="0"/>
          </a:p>
        </p:txBody>
      </p:sp>
      <p:sp>
        <p:nvSpPr>
          <p:cNvPr id="4" name="Slide Number Placeholder 3"/>
          <p:cNvSpPr>
            <a:spLocks noGrp="1"/>
          </p:cNvSpPr>
          <p:nvPr>
            <p:ph type="sldNum" sz="quarter" idx="10"/>
          </p:nvPr>
        </p:nvSpPr>
        <p:spPr/>
        <p:txBody>
          <a:bodyPr/>
          <a:lstStyle/>
          <a:p>
            <a:fld id="{1150E56B-5C10-47AE-994B-B25D30E79DE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1150E56B-5C10-47AE-994B-B25D30E79DE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50E56B-5C10-47AE-994B-B25D30E79DE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NOISELESS</a:t>
            </a:r>
            <a:endParaRPr lang="en-US" dirty="0"/>
          </a:p>
        </p:txBody>
      </p:sp>
      <p:sp>
        <p:nvSpPr>
          <p:cNvPr id="4" name="Slide Number Placeholder 3"/>
          <p:cNvSpPr>
            <a:spLocks noGrp="1"/>
          </p:cNvSpPr>
          <p:nvPr>
            <p:ph type="sldNum" sz="quarter" idx="10"/>
          </p:nvPr>
        </p:nvSpPr>
        <p:spPr/>
        <p:txBody>
          <a:bodyPr/>
          <a:lstStyle/>
          <a:p>
            <a:fld id="{1150E56B-5C10-47AE-994B-B25D30E79DEF}"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NOISELESS</a:t>
            </a:r>
            <a:endParaRPr lang="en-US" dirty="0"/>
          </a:p>
        </p:txBody>
      </p:sp>
      <p:sp>
        <p:nvSpPr>
          <p:cNvPr id="4" name="Slide Number Placeholder 3"/>
          <p:cNvSpPr>
            <a:spLocks noGrp="1"/>
          </p:cNvSpPr>
          <p:nvPr>
            <p:ph type="sldNum" sz="quarter" idx="10"/>
          </p:nvPr>
        </p:nvSpPr>
        <p:spPr/>
        <p:txBody>
          <a:bodyPr/>
          <a:lstStyle/>
          <a:p>
            <a:fld id="{1150E56B-5C10-47AE-994B-B25D30E79DE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performing noise smoothing, we again place multiple viewpoints</a:t>
            </a:r>
            <a:r>
              <a:rPr lang="en-US" baseline="0" dirty="0" smtClean="0"/>
              <a:t> around the point cloud, </a:t>
            </a:r>
            <a:r>
              <a:rPr lang="en-US" baseline="0" dirty="0" err="1" smtClean="0"/>
              <a:t>outiside</a:t>
            </a:r>
            <a:r>
              <a:rPr lang="en-US" baseline="0" dirty="0" smtClean="0"/>
              <a:t> its guard zone. From each point, we get a set of visible points with local connectivity. Build a global weighted </a:t>
            </a:r>
            <a:r>
              <a:rPr lang="en-US" baseline="0" dirty="0" err="1" smtClean="0"/>
              <a:t>connnectivity</a:t>
            </a:r>
            <a:r>
              <a:rPr lang="en-US" baseline="0" dirty="0" smtClean="0"/>
              <a:t>, where each edge is assigned a weight = # times edge appears in diff. local </a:t>
            </a:r>
            <a:r>
              <a:rPr lang="en-US" baseline="0" dirty="0" err="1" smtClean="0"/>
              <a:t>connectivities</a:t>
            </a:r>
            <a:r>
              <a:rPr lang="en-US" baseline="0" dirty="0" smtClean="0"/>
              <a:t>. </a:t>
            </a:r>
          </a:p>
          <a:p>
            <a:endParaRPr lang="en-US" baseline="0" dirty="0" smtClean="0"/>
          </a:p>
          <a:p>
            <a:r>
              <a:rPr lang="en-US" baseline="0" dirty="0" smtClean="0"/>
              <a:t>Using this edge weights and connectivity information, we apply HC </a:t>
            </a:r>
            <a:r>
              <a:rPr lang="en-US" baseline="0" dirty="0" err="1" smtClean="0"/>
              <a:t>laplacian</a:t>
            </a:r>
            <a:r>
              <a:rPr lang="en-US" baseline="0" dirty="0" smtClean="0"/>
              <a:t> smoothing to smooth the PCD. This step is repeated for 4-5 iterations.</a:t>
            </a:r>
            <a:endParaRPr lang="en-US" dirty="0"/>
          </a:p>
        </p:txBody>
      </p:sp>
      <p:sp>
        <p:nvSpPr>
          <p:cNvPr id="4" name="Slide Number Placeholder 3"/>
          <p:cNvSpPr>
            <a:spLocks noGrp="1"/>
          </p:cNvSpPr>
          <p:nvPr>
            <p:ph type="sldNum" sz="quarter" idx="10"/>
          </p:nvPr>
        </p:nvSpPr>
        <p:spPr/>
        <p:txBody>
          <a:bodyPr/>
          <a:lstStyle/>
          <a:p>
            <a:fld id="{1150E56B-5C10-47AE-994B-B25D30E79DE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Problem that we are trying</a:t>
            </a:r>
            <a:r>
              <a:rPr lang="en-US" baseline="0" dirty="0" smtClean="0"/>
              <a:t> to solve is give a set of points (with or without noise) and a viewpoint or camera location, we have to extract the visibility information for the viewpoint. </a:t>
            </a:r>
            <a:endParaRPr lang="en-US" dirty="0" smtClean="0"/>
          </a:p>
          <a:p>
            <a:endParaRPr lang="en-US" dirty="0" smtClean="0"/>
          </a:p>
          <a:p>
            <a:r>
              <a:rPr lang="en-US" baseline="0" dirty="0" smtClean="0"/>
              <a:t>The visibility problem is well defined for points corresponding to an underlying curve or surface. In this case, visibility is defined </a:t>
            </a:r>
            <a:r>
              <a:rPr lang="en-US" baseline="0" dirty="0" err="1" smtClean="0"/>
              <a:t>wrt</a:t>
            </a:r>
            <a:r>
              <a:rPr lang="en-US" baseline="0" dirty="0" smtClean="0"/>
              <a:t> the underlying curve/surface i.e. points lying on the visible parts of the underlying surface or curves are defined as visible points.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//Visibility of point set is ambiguous if we consider</a:t>
            </a:r>
            <a:r>
              <a:rPr lang="en-US" baseline="0" dirty="0" smtClean="0"/>
              <a:t> points occluding other points. The </a:t>
            </a:r>
            <a:r>
              <a:rPr lang="en-US" dirty="0" smtClean="0"/>
              <a:t>problem</a:t>
            </a:r>
            <a:r>
              <a:rPr lang="en-US" baseline="0" dirty="0" smtClean="0"/>
              <a:t> is ill posed as the likelihood of point being exactly occluded by other points is negligible.</a:t>
            </a:r>
          </a:p>
          <a:p>
            <a:endParaRPr lang="en-US" baseline="0" dirty="0" smtClean="0"/>
          </a:p>
        </p:txBody>
      </p:sp>
      <p:sp>
        <p:nvSpPr>
          <p:cNvPr id="4" name="Slide Number Placeholder 3"/>
          <p:cNvSpPr>
            <a:spLocks noGrp="1"/>
          </p:cNvSpPr>
          <p:nvPr>
            <p:ph type="sldNum" sz="quarter" idx="10"/>
          </p:nvPr>
        </p:nvSpPr>
        <p:spPr/>
        <p:txBody>
          <a:bodyPr/>
          <a:lstStyle/>
          <a:p>
            <a:fld id="{1150E56B-5C10-47AE-994B-B25D30E79DE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50E56B-5C10-47AE-994B-B25D30E79DEF}"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50E56B-5C10-47AE-994B-B25D30E79DEF}"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Typical behavior of original HPR and robust HPR on raw scanned data from</a:t>
            </a:r>
          </a:p>
          <a:p>
            <a:r>
              <a:rPr lang="en-US" sz="1200" kern="1200" baseline="0" dirty="0" smtClean="0">
                <a:solidFill>
                  <a:schemeClr val="tx1"/>
                </a:solidFill>
                <a:latin typeface="+mn-lt"/>
                <a:ea typeface="+mn-ea"/>
                <a:cs typeface="+mn-cs"/>
              </a:rPr>
              <a:t>a given viewpoint (not shown), with the hidden points in pink and visible points in</a:t>
            </a:r>
          </a:p>
          <a:p>
            <a:r>
              <a:rPr lang="en-US" sz="1200" kern="1200" baseline="0" dirty="0" smtClean="0">
                <a:solidFill>
                  <a:schemeClr val="tx1"/>
                </a:solidFill>
                <a:latin typeface="+mn-lt"/>
                <a:ea typeface="+mn-ea"/>
                <a:cs typeface="+mn-cs"/>
              </a:rPr>
              <a:t>yellow. Notice that the boundary between visible and hidden regions is sharp with</a:t>
            </a:r>
          </a:p>
          <a:p>
            <a:r>
              <a:rPr lang="en-US" sz="1200" kern="1200" baseline="0" dirty="0" smtClean="0">
                <a:solidFill>
                  <a:schemeClr val="tx1"/>
                </a:solidFill>
                <a:latin typeface="+mn-lt"/>
                <a:ea typeface="+mn-ea"/>
                <a:cs typeface="+mn-cs"/>
              </a:rPr>
              <a:t>robust HPR, indicating few misclassifications. We highlight some regions where original HPR clearly produces a large number of misclassifications.</a:t>
            </a:r>
            <a:endParaRPr lang="en-US" dirty="0"/>
          </a:p>
        </p:txBody>
      </p:sp>
      <p:sp>
        <p:nvSpPr>
          <p:cNvPr id="4" name="Slide Number Placeholder 3"/>
          <p:cNvSpPr>
            <a:spLocks noGrp="1"/>
          </p:cNvSpPr>
          <p:nvPr>
            <p:ph type="sldNum" sz="quarter" idx="10"/>
          </p:nvPr>
        </p:nvSpPr>
        <p:spPr/>
        <p:txBody>
          <a:bodyPr/>
          <a:lstStyle/>
          <a:p>
            <a:fld id="{1150E56B-5C10-47AE-994B-B25D30E79DEF}"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Reconstruction outputs on raw scanned data for the coati model using a</a:t>
            </a:r>
          </a:p>
          <a:p>
            <a:r>
              <a:rPr lang="en-US" sz="1200" kern="1200" baseline="0" dirty="0" smtClean="0">
                <a:solidFill>
                  <a:schemeClr val="tx1"/>
                </a:solidFill>
                <a:latin typeface="+mn-lt"/>
                <a:ea typeface="+mn-ea"/>
                <a:cs typeface="+mn-cs"/>
              </a:rPr>
              <a:t>combination of AMLS [18] and </a:t>
            </a:r>
            <a:r>
              <a:rPr lang="en-US" sz="1200" kern="1200" baseline="0" dirty="0" err="1" smtClean="0">
                <a:solidFill>
                  <a:schemeClr val="tx1"/>
                </a:solidFill>
                <a:latin typeface="+mn-lt"/>
                <a:ea typeface="+mn-ea"/>
                <a:cs typeface="+mn-cs"/>
              </a:rPr>
              <a:t>cocone</a:t>
            </a:r>
            <a:r>
              <a:rPr lang="en-US" sz="1200" kern="1200" baseline="0" dirty="0" smtClean="0">
                <a:solidFill>
                  <a:schemeClr val="tx1"/>
                </a:solidFill>
                <a:latin typeface="+mn-lt"/>
                <a:ea typeface="+mn-ea"/>
                <a:cs typeface="+mn-cs"/>
              </a:rPr>
              <a:t> [12] (left), and robust HPR based smoothing</a:t>
            </a:r>
          </a:p>
          <a:p>
            <a:r>
              <a:rPr lang="en-US" sz="1200" kern="1200" baseline="0" dirty="0" smtClean="0">
                <a:solidFill>
                  <a:schemeClr val="tx1"/>
                </a:solidFill>
                <a:latin typeface="+mn-lt"/>
                <a:ea typeface="+mn-ea"/>
                <a:cs typeface="+mn-cs"/>
              </a:rPr>
              <a:t>(Section 4.4) with reconstruction (Algorithm 2). While AMLS-</a:t>
            </a:r>
            <a:r>
              <a:rPr lang="en-US" sz="1200" kern="1200" baseline="0" dirty="0" err="1" smtClean="0">
                <a:solidFill>
                  <a:schemeClr val="tx1"/>
                </a:solidFill>
                <a:latin typeface="+mn-lt"/>
                <a:ea typeface="+mn-ea"/>
                <a:cs typeface="+mn-cs"/>
              </a:rPr>
              <a:t>cocone</a:t>
            </a:r>
            <a:r>
              <a:rPr lang="en-US" sz="1200" kern="1200" baseline="0" dirty="0" smtClean="0">
                <a:solidFill>
                  <a:schemeClr val="tx1"/>
                </a:solidFill>
                <a:latin typeface="+mn-lt"/>
                <a:ea typeface="+mn-ea"/>
                <a:cs typeface="+mn-cs"/>
              </a:rPr>
              <a:t> generate</a:t>
            </a:r>
          </a:p>
          <a:p>
            <a:r>
              <a:rPr lang="en-US" sz="1200" kern="1200" baseline="0" dirty="0" smtClean="0">
                <a:solidFill>
                  <a:schemeClr val="tx1"/>
                </a:solidFill>
                <a:latin typeface="+mn-lt"/>
                <a:ea typeface="+mn-ea"/>
                <a:cs typeface="+mn-cs"/>
              </a:rPr>
              <a:t>large triangles in poorly sampled regions our approach provides a more natural</a:t>
            </a:r>
          </a:p>
          <a:p>
            <a:r>
              <a:rPr lang="en-US" sz="1200" kern="1200" baseline="0" dirty="0" smtClean="0">
                <a:solidFill>
                  <a:schemeClr val="tx1"/>
                </a:solidFill>
                <a:latin typeface="+mn-lt"/>
                <a:ea typeface="+mn-ea"/>
                <a:cs typeface="+mn-cs"/>
              </a:rPr>
              <a:t>result leaving such regions empty. Similarly, by construction, our method avoids</a:t>
            </a:r>
          </a:p>
          <a:p>
            <a:r>
              <a:rPr lang="en-US" sz="1200" kern="1200" baseline="0" dirty="0" smtClean="0">
                <a:solidFill>
                  <a:schemeClr val="tx1"/>
                </a:solidFill>
                <a:latin typeface="+mn-lt"/>
                <a:ea typeface="+mn-ea"/>
                <a:cs typeface="+mn-cs"/>
              </a:rPr>
              <a:t>self intersections present in AMLS-</a:t>
            </a:r>
            <a:r>
              <a:rPr lang="en-US" sz="1200" kern="1200" baseline="0" dirty="0" err="1" smtClean="0">
                <a:solidFill>
                  <a:schemeClr val="tx1"/>
                </a:solidFill>
                <a:latin typeface="+mn-lt"/>
                <a:ea typeface="+mn-ea"/>
                <a:cs typeface="+mn-cs"/>
              </a:rPr>
              <a:t>cocone</a:t>
            </a:r>
            <a:r>
              <a:rPr lang="en-US" sz="1200" kern="1200" baseline="0" dirty="0" smtClean="0">
                <a:solidFill>
                  <a:schemeClr val="tx1"/>
                </a:solidFill>
                <a:latin typeface="+mn-lt"/>
                <a:ea typeface="+mn-ea"/>
                <a:cs typeface="+mn-cs"/>
              </a:rPr>
              <a:t> based reconstruction</a:t>
            </a:r>
            <a:endParaRPr lang="en-US" dirty="0"/>
          </a:p>
        </p:txBody>
      </p:sp>
      <p:sp>
        <p:nvSpPr>
          <p:cNvPr id="4" name="Slide Number Placeholder 3"/>
          <p:cNvSpPr>
            <a:spLocks noGrp="1"/>
          </p:cNvSpPr>
          <p:nvPr>
            <p:ph type="sldNum" sz="quarter" idx="10"/>
          </p:nvPr>
        </p:nvSpPr>
        <p:spPr/>
        <p:txBody>
          <a:bodyPr/>
          <a:lstStyle/>
          <a:p>
            <a:fld id="{1150E56B-5C10-47AE-994B-B25D30E79DEF}"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50E56B-5C10-47AE-994B-B25D30E79DEF}"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50E56B-5C10-47AE-994B-B25D30E79DEF}"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50E56B-5C10-47AE-994B-B25D30E79DEF}"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50E56B-5C10-47AE-994B-B25D30E79DEF}"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50E56B-5C10-47AE-994B-B25D30E79DEF}"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Problem of correctly and efficiently</a:t>
            </a:r>
            <a:r>
              <a:rPr lang="en-US" baseline="0" dirty="0" smtClean="0"/>
              <a:t> identifying visible parts of an object has received significant attention since early days of computer graphics. </a:t>
            </a:r>
          </a:p>
          <a:p>
            <a:endParaRPr lang="en-US" baseline="0" dirty="0" smtClean="0"/>
          </a:p>
          <a:p>
            <a:r>
              <a:rPr lang="en-US" baseline="0" dirty="0" smtClean="0"/>
              <a:t>Given importance of this problem, hardware solutions like z-buffer test have been proposed and widely deployed in today’s generation graphics hardware.</a:t>
            </a:r>
            <a:endParaRPr lang="en-US" dirty="0" smtClean="0"/>
          </a:p>
          <a:p>
            <a:endParaRPr lang="en-US" dirty="0" smtClean="0"/>
          </a:p>
          <a:p>
            <a:r>
              <a:rPr lang="en-US" dirty="0" smtClean="0"/>
              <a:t>For point</a:t>
            </a:r>
            <a:r>
              <a:rPr lang="en-US" baseline="0" dirty="0" smtClean="0"/>
              <a:t> set, </a:t>
            </a:r>
            <a:r>
              <a:rPr lang="en-US" dirty="0" smtClean="0"/>
              <a:t>typical method</a:t>
            </a:r>
            <a:r>
              <a:rPr lang="en-US" baseline="0" dirty="0" smtClean="0"/>
              <a:t> of extracting visibility is</a:t>
            </a:r>
          </a:p>
          <a:p>
            <a:pPr marL="228600" indent="-228600">
              <a:buFont typeface="+mj-lt"/>
              <a:buNone/>
            </a:pPr>
            <a:r>
              <a:rPr lang="en-US" baseline="0" dirty="0" smtClean="0"/>
              <a:t>1) Reconstructing the underlying surface</a:t>
            </a: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baseline="0" dirty="0" smtClean="0"/>
              <a:t>	Over the years, many techniques have been proposed to perform surface reconstruction. Surface reconstruction is a difficult problem, both theoretically as well as practically, and often requires additional information like </a:t>
            </a:r>
            <a:r>
              <a:rPr lang="en-US" baseline="0" dirty="0" err="1" smtClean="0"/>
              <a:t>normals</a:t>
            </a:r>
            <a:r>
              <a:rPr lang="en-US" baseline="0" dirty="0" smtClean="0"/>
              <a:t> and assumptions on sampling condition and noise. </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228600" indent="-228600">
              <a:buFont typeface="+mj-lt"/>
              <a:buNone/>
            </a:pPr>
            <a:r>
              <a:rPr lang="en-US" baseline="0" dirty="0" smtClean="0"/>
              <a:t>2) Determining visible parts of the surface</a:t>
            </a:r>
          </a:p>
          <a:p>
            <a:pPr marL="228600" indent="-228600">
              <a:buFont typeface="+mj-lt"/>
              <a:buNone/>
            </a:pPr>
            <a:r>
              <a:rPr lang="en-US" baseline="0" dirty="0" smtClean="0"/>
              <a:t>     </a:t>
            </a:r>
          </a:p>
          <a:p>
            <a:pPr marL="228600" indent="-228600">
              <a:buFont typeface="+mj-lt"/>
              <a:buNone/>
            </a:pPr>
            <a:r>
              <a:rPr lang="en-US" baseline="0" dirty="0" smtClean="0"/>
              <a:t>3) Mark points as visible if they lie on visible surface parts</a:t>
            </a:r>
          </a:p>
          <a:p>
            <a:pPr marL="228600" indent="-228600">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1150E56B-5C10-47AE-994B-B25D30E79DE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Katz and colleagues, in</a:t>
            </a:r>
            <a:r>
              <a:rPr lang="en-US" baseline="0" dirty="0" smtClean="0"/>
              <a:t> SIGGRAPH 2007, proposed a simple and elegant operator to extract the visibility information of the point cloud without performing surface reconstruction.  Its called Hidden Point Removal or in short HPR operator.</a:t>
            </a:r>
          </a:p>
          <a:p>
            <a:endParaRPr lang="en-US" baseline="0" dirty="0" smtClean="0"/>
          </a:p>
          <a:p>
            <a:r>
              <a:rPr lang="en-US" baseline="0" dirty="0" smtClean="0"/>
              <a:t>It consists of a two step process of inversion and convex hull. </a:t>
            </a:r>
          </a:p>
          <a:p>
            <a:endParaRPr lang="en-US" baseline="0" dirty="0" smtClean="0"/>
          </a:p>
          <a:p>
            <a:r>
              <a:rPr lang="en-US" baseline="0" dirty="0" smtClean="0"/>
              <a:t>This operator is extremely fast and has asymptotic complexity of O(n log n) where n is number of points and works on dense as well as sparse point clouds.</a:t>
            </a:r>
          </a:p>
        </p:txBody>
      </p:sp>
      <p:sp>
        <p:nvSpPr>
          <p:cNvPr id="4" name="Slide Number Placeholder 3"/>
          <p:cNvSpPr>
            <a:spLocks noGrp="1"/>
          </p:cNvSpPr>
          <p:nvPr>
            <p:ph type="sldNum" sz="quarter" idx="10"/>
          </p:nvPr>
        </p:nvSpPr>
        <p:spPr/>
        <p:txBody>
          <a:bodyPr/>
          <a:lstStyle/>
          <a:p>
            <a:fld id="{1150E56B-5C10-47AE-994B-B25D30E79DE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illustrate the</a:t>
            </a:r>
            <a:r>
              <a:rPr lang="en-US" baseline="0" dirty="0" smtClean="0"/>
              <a:t> HPR operator via a 2D example</a:t>
            </a:r>
          </a:p>
          <a:p>
            <a:endParaRPr lang="en-US" baseline="0" dirty="0" smtClean="0"/>
          </a:p>
          <a:p>
            <a:r>
              <a:rPr lang="en-US" baseline="0" dirty="0" smtClean="0"/>
              <a:t>We take a 2D point set and a viewpoint C. We have to determine the set of visible points from the viewpoint C. First of all, we associate a coordinate system with viewpoint C as origin.</a:t>
            </a:r>
          </a:p>
          <a:p>
            <a:endParaRPr lang="en-US" baseline="0" dirty="0" smtClean="0"/>
          </a:p>
          <a:p>
            <a:endParaRPr lang="en-US" baseline="0" dirty="0" smtClean="0"/>
          </a:p>
          <a:p>
            <a:endParaRPr lang="en-US" baseline="0" dirty="0" smtClean="0"/>
          </a:p>
          <a:p>
            <a:r>
              <a:rPr lang="en-US" sz="1200" kern="1200" baseline="0" dirty="0" smtClean="0">
                <a:solidFill>
                  <a:schemeClr val="tx1"/>
                </a:solidFill>
                <a:latin typeface="+mn-lt"/>
                <a:ea typeface="+mn-ea"/>
                <a:cs typeface="+mn-cs"/>
              </a:rPr>
              <a:t>//An additional viewpoint, opposite to the current viewpoint on the line connecting the original viewpoint to the object's center of mass, is set. Then, </a:t>
            </a:r>
            <a:r>
              <a:rPr lang="en-US" sz="1200" i="1" kern="1200" baseline="0" dirty="0" smtClean="0">
                <a:solidFill>
                  <a:schemeClr val="tx1"/>
                </a:solidFill>
                <a:latin typeface="+mn-lt"/>
                <a:ea typeface="+mn-ea"/>
                <a:cs typeface="+mn-cs"/>
              </a:rPr>
              <a:t>R is determined by maximizing the number of disjoint </a:t>
            </a:r>
            <a:r>
              <a:rPr lang="en-US" sz="1200" kern="1200" baseline="0" dirty="0" smtClean="0">
                <a:solidFill>
                  <a:schemeClr val="tx1"/>
                </a:solidFill>
                <a:latin typeface="+mn-lt"/>
                <a:ea typeface="+mn-ea"/>
                <a:cs typeface="+mn-cs"/>
              </a:rPr>
              <a:t>points that are considered visible by both viewpoints.</a:t>
            </a:r>
            <a:endParaRPr lang="en-US" baseline="0" dirty="0" smtClean="0"/>
          </a:p>
          <a:p>
            <a:endParaRPr lang="en-US" baseline="0" dirty="0" smtClean="0"/>
          </a:p>
          <a:p>
            <a:r>
              <a:rPr lang="en-US" baseline="0" dirty="0" smtClean="0"/>
              <a:t>For more details, please refer to the original paper</a:t>
            </a:r>
            <a:endParaRPr lang="en-US" dirty="0"/>
          </a:p>
        </p:txBody>
      </p:sp>
      <p:sp>
        <p:nvSpPr>
          <p:cNvPr id="4" name="Slide Number Placeholder 3"/>
          <p:cNvSpPr>
            <a:spLocks noGrp="1"/>
          </p:cNvSpPr>
          <p:nvPr>
            <p:ph type="sldNum" sz="quarter" idx="10"/>
          </p:nvPr>
        </p:nvSpPr>
        <p:spPr/>
        <p:txBody>
          <a:bodyPr/>
          <a:lstStyle/>
          <a:p>
            <a:fld id="{1150E56B-5C10-47AE-994B-B25D30E79DE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the first step, the point cloud is inverted by a suitable inversion function.  Typically, spherical/exponential functions are used. </a:t>
            </a:r>
          </a:p>
          <a:p>
            <a:endParaRPr lang="en-US" baseline="0" dirty="0" smtClean="0"/>
          </a:p>
          <a:p>
            <a:r>
              <a:rPr lang="en-US" baseline="0" dirty="0" smtClean="0"/>
              <a:t>In the spherical inversion, the inversion parameter is Radius of inversion R. </a:t>
            </a:r>
          </a:p>
          <a:p>
            <a:endParaRPr lang="en-US" baseline="0" dirty="0" smtClean="0"/>
          </a:p>
          <a:p>
            <a:r>
              <a:rPr lang="en-US" baseline="0" dirty="0" smtClean="0"/>
              <a:t>In case of exponential function, gamma is the inversion parameter.</a:t>
            </a:r>
            <a:endParaRPr lang="en-US" dirty="0"/>
          </a:p>
        </p:txBody>
      </p:sp>
      <p:sp>
        <p:nvSpPr>
          <p:cNvPr id="4" name="Slide Number Placeholder 3"/>
          <p:cNvSpPr>
            <a:spLocks noGrp="1"/>
          </p:cNvSpPr>
          <p:nvPr>
            <p:ph type="sldNum" sz="quarter" idx="10"/>
          </p:nvPr>
        </p:nvSpPr>
        <p:spPr/>
        <p:txBody>
          <a:bodyPr/>
          <a:lstStyle/>
          <a:p>
            <a:fld id="{1150E56B-5C10-47AE-994B-B25D30E79DE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second step performs a convex hull construction on the inverted point cloud and the viewpoint.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Points p</a:t>
            </a:r>
            <a:r>
              <a:rPr lang="en-US" baseline="-25000" dirty="0" smtClean="0"/>
              <a:t>i</a:t>
            </a:r>
            <a:r>
              <a:rPr lang="en-US" baseline="0" dirty="0" smtClean="0"/>
              <a:t> whose corresponding inverted points f(p</a:t>
            </a:r>
            <a:r>
              <a:rPr lang="en-US" baseline="-25000" dirty="0" smtClean="0"/>
              <a:t>i</a:t>
            </a:r>
            <a:r>
              <a:rPr lang="en-US" baseline="0" dirty="0" smtClean="0"/>
              <a:t>) lie on the convex hull, are marked visible. </a:t>
            </a:r>
          </a:p>
          <a:p>
            <a:endParaRPr lang="en-US" dirty="0"/>
          </a:p>
        </p:txBody>
      </p:sp>
      <p:sp>
        <p:nvSpPr>
          <p:cNvPr id="4" name="Slide Number Placeholder 3"/>
          <p:cNvSpPr>
            <a:spLocks noGrp="1"/>
          </p:cNvSpPr>
          <p:nvPr>
            <p:ph type="sldNum" sz="quarter" idx="10"/>
          </p:nvPr>
        </p:nvSpPr>
        <p:spPr/>
        <p:txBody>
          <a:bodyPr/>
          <a:lstStyle/>
          <a:p>
            <a:fld id="{1150E56B-5C10-47AE-994B-B25D30E79DE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50E56B-5C10-47AE-994B-B25D30E79DE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9B05F9-0DE3-426B-B4B0-C3B4D0EB436C}" type="datetimeFigureOut">
              <a:rPr lang="en-US" smtClean="0"/>
              <a:pPr/>
              <a:t>6/22/2010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CDD9F-18D0-417E-B5A4-E412902D1E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9B05F9-0DE3-426B-B4B0-C3B4D0EB436C}" type="datetimeFigureOut">
              <a:rPr lang="en-US" smtClean="0"/>
              <a:pPr/>
              <a:t>6/22/2010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CDD9F-18D0-417E-B5A4-E412902D1E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9B05F9-0DE3-426B-B4B0-C3B4D0EB436C}" type="datetimeFigureOut">
              <a:rPr lang="en-US" smtClean="0"/>
              <a:pPr/>
              <a:t>6/22/2010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CDD9F-18D0-417E-B5A4-E412902D1E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9B05F9-0DE3-426B-B4B0-C3B4D0EB436C}" type="datetimeFigureOut">
              <a:rPr lang="en-US" smtClean="0"/>
              <a:pPr/>
              <a:t>6/22/2010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CDD9F-18D0-417E-B5A4-E412902D1EC4}" type="slidenum">
              <a:rPr lang="en-US" smtClean="0"/>
              <a:pPr/>
              <a:t>‹#›</a:t>
            </a:fld>
            <a:endParaRPr lang="en-US"/>
          </a:p>
        </p:txBody>
      </p:sp>
      <p:sp>
        <p:nvSpPr>
          <p:cNvPr id="7" name="Rectangle 6"/>
          <p:cNvSpPr/>
          <p:nvPr userDrawn="1"/>
        </p:nvSpPr>
        <p:spPr>
          <a:xfrm>
            <a:off x="0" y="1143000"/>
            <a:ext cx="9144000" cy="26987"/>
          </a:xfrm>
          <a:prstGeom prst="rect">
            <a:avLst/>
          </a:prstGeom>
          <a:solidFill>
            <a:schemeClr val="tx1">
              <a:alpha val="50000"/>
            </a:schemeClr>
          </a:solidFill>
          <a:ln>
            <a:solidFill>
              <a:schemeClr val="tx1">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2"/>
          <p:cNvPicPr>
            <a:picLocks noChangeAspect="1" noChangeArrowheads="1"/>
          </p:cNvPicPr>
          <p:nvPr userDrawn="1"/>
        </p:nvPicPr>
        <p:blipFill>
          <a:blip r:embed="rId2" cstate="print"/>
          <a:srcRect/>
          <a:stretch>
            <a:fillRect/>
          </a:stretch>
        </p:blipFill>
        <p:spPr bwMode="auto">
          <a:xfrm>
            <a:off x="228600" y="76200"/>
            <a:ext cx="844472" cy="106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9B05F9-0DE3-426B-B4B0-C3B4D0EB436C}" type="datetimeFigureOut">
              <a:rPr lang="en-US" smtClean="0"/>
              <a:pPr/>
              <a:t>6/22/2010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CDD9F-18D0-417E-B5A4-E412902D1E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9B05F9-0DE3-426B-B4B0-C3B4D0EB436C}" type="datetimeFigureOut">
              <a:rPr lang="en-US" smtClean="0"/>
              <a:pPr/>
              <a:t>6/22/2010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CDD9F-18D0-417E-B5A4-E412902D1E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9B05F9-0DE3-426B-B4B0-C3B4D0EB436C}" type="datetimeFigureOut">
              <a:rPr lang="en-US" smtClean="0"/>
              <a:pPr/>
              <a:t>6/22/2010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2CDD9F-18D0-417E-B5A4-E412902D1E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9B05F9-0DE3-426B-B4B0-C3B4D0EB436C}" type="datetimeFigureOut">
              <a:rPr lang="en-US" smtClean="0"/>
              <a:pPr/>
              <a:t>6/22/2010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2CDD9F-18D0-417E-B5A4-E412902D1E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9B05F9-0DE3-426B-B4B0-C3B4D0EB436C}" type="datetimeFigureOut">
              <a:rPr lang="en-US" smtClean="0"/>
              <a:pPr/>
              <a:t>6/22/2010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2CDD9F-18D0-417E-B5A4-E412902D1EC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9B05F9-0DE3-426B-B4B0-C3B4D0EB436C}" type="datetimeFigureOut">
              <a:rPr lang="en-US" smtClean="0"/>
              <a:pPr/>
              <a:t>6/22/2010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CDD9F-18D0-417E-B5A4-E412902D1E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9B05F9-0DE3-426B-B4B0-C3B4D0EB436C}" type="datetimeFigureOut">
              <a:rPr lang="en-US" smtClean="0"/>
              <a:pPr/>
              <a:t>6/22/2010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CDD9F-18D0-417E-B5A4-E412902D1E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B05F9-0DE3-426B-B4B0-C3B4D0EB436C}" type="datetimeFigureOut">
              <a:rPr lang="en-US" smtClean="0"/>
              <a:pPr/>
              <a:t>6/22/2010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CDD9F-18D0-417E-B5A4-E412902D1E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6.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notesSlide" Target="../notesSlides/notesSlide26.xml"/><Relationship Id="rId7" Type="http://schemas.openxmlformats.org/officeDocument/2006/relationships/image" Target="../media/image58.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72.png"/><Relationship Id="rId4" Type="http://schemas.openxmlformats.org/officeDocument/2006/relationships/image" Target="../media/image71.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2575"/>
            <a:ext cx="8001000" cy="1241425"/>
          </a:xfrm>
        </p:spPr>
        <p:txBody>
          <a:bodyPr>
            <a:noAutofit/>
          </a:bodyPr>
          <a:lstStyle/>
          <a:p>
            <a:r>
              <a:rPr lang="en-US" sz="4800" dirty="0" smtClean="0"/>
              <a:t>Visibility of noisy point cloud data</a:t>
            </a:r>
            <a:endParaRPr lang="en-US" sz="4800" dirty="0"/>
          </a:p>
        </p:txBody>
      </p:sp>
      <p:sp>
        <p:nvSpPr>
          <p:cNvPr id="3" name="Subtitle 2"/>
          <p:cNvSpPr>
            <a:spLocks noGrp="1"/>
          </p:cNvSpPr>
          <p:nvPr>
            <p:ph type="subTitle" idx="1"/>
          </p:nvPr>
        </p:nvSpPr>
        <p:spPr>
          <a:xfrm>
            <a:off x="228600" y="5029200"/>
            <a:ext cx="8610600" cy="914400"/>
          </a:xfrm>
        </p:spPr>
        <p:txBody>
          <a:bodyPr>
            <a:normAutofit/>
          </a:bodyPr>
          <a:lstStyle/>
          <a:p>
            <a:pPr algn="l"/>
            <a:r>
              <a:rPr lang="en-US" sz="2200" dirty="0" smtClean="0">
                <a:solidFill>
                  <a:schemeClr val="tx1"/>
                </a:solidFill>
              </a:rPr>
              <a:t>  </a:t>
            </a:r>
            <a:r>
              <a:rPr lang="en-US" sz="2200" b="1" dirty="0" smtClean="0">
                <a:solidFill>
                  <a:schemeClr val="tx1"/>
                </a:solidFill>
              </a:rPr>
              <a:t>Ravish Mehra</a:t>
            </a:r>
            <a:r>
              <a:rPr lang="en-US" sz="2200" baseline="30000" dirty="0" smtClean="0">
                <a:solidFill>
                  <a:schemeClr val="tx1"/>
                </a:solidFill>
              </a:rPr>
              <a:t>1,2</a:t>
            </a:r>
            <a:r>
              <a:rPr lang="en-US" sz="2200" dirty="0" smtClean="0">
                <a:solidFill>
                  <a:schemeClr val="tx1"/>
                </a:solidFill>
              </a:rPr>
              <a:t>        </a:t>
            </a:r>
            <a:r>
              <a:rPr lang="en-US" sz="2200" dirty="0" err="1" smtClean="0">
                <a:solidFill>
                  <a:schemeClr val="tx1"/>
                </a:solidFill>
              </a:rPr>
              <a:t>Pushkar</a:t>
            </a:r>
            <a:r>
              <a:rPr lang="en-US" sz="2200" dirty="0" smtClean="0">
                <a:solidFill>
                  <a:schemeClr val="tx1"/>
                </a:solidFill>
              </a:rPr>
              <a:t> Tripathi</a:t>
            </a:r>
            <a:r>
              <a:rPr lang="en-US" sz="2200" baseline="30000" dirty="0" smtClean="0">
                <a:solidFill>
                  <a:schemeClr val="tx1"/>
                </a:solidFill>
              </a:rPr>
              <a:t>1,3 </a:t>
            </a:r>
            <a:r>
              <a:rPr lang="en-US" sz="2200" dirty="0" smtClean="0">
                <a:solidFill>
                  <a:schemeClr val="tx1"/>
                </a:solidFill>
              </a:rPr>
              <a:t>     </a:t>
            </a:r>
            <a:r>
              <a:rPr lang="en-US" sz="2200" dirty="0" err="1" smtClean="0">
                <a:solidFill>
                  <a:schemeClr val="tx1"/>
                </a:solidFill>
              </a:rPr>
              <a:t>Alla</a:t>
            </a:r>
            <a:r>
              <a:rPr lang="en-US" sz="2200" dirty="0" smtClean="0">
                <a:solidFill>
                  <a:schemeClr val="tx1"/>
                </a:solidFill>
              </a:rPr>
              <a:t> Sheffer</a:t>
            </a:r>
            <a:r>
              <a:rPr lang="en-US" sz="2200" baseline="30000" dirty="0" smtClean="0">
                <a:solidFill>
                  <a:schemeClr val="tx1"/>
                </a:solidFill>
              </a:rPr>
              <a:t>4</a:t>
            </a:r>
            <a:r>
              <a:rPr lang="en-US" sz="2200" dirty="0" smtClean="0">
                <a:solidFill>
                  <a:schemeClr val="tx1"/>
                </a:solidFill>
              </a:rPr>
              <a:t>          </a:t>
            </a:r>
            <a:r>
              <a:rPr lang="en-US" sz="2200" dirty="0" err="1" smtClean="0">
                <a:solidFill>
                  <a:schemeClr val="tx1"/>
                </a:solidFill>
              </a:rPr>
              <a:t>Niloy</a:t>
            </a:r>
            <a:r>
              <a:rPr lang="en-US" sz="2200" dirty="0" smtClean="0">
                <a:solidFill>
                  <a:schemeClr val="tx1"/>
                </a:solidFill>
              </a:rPr>
              <a:t> Mitra</a:t>
            </a:r>
            <a:r>
              <a:rPr lang="en-US" sz="2200" baseline="30000" dirty="0" smtClean="0">
                <a:solidFill>
                  <a:schemeClr val="tx1"/>
                </a:solidFill>
              </a:rPr>
              <a:t>1,5</a:t>
            </a:r>
            <a:endParaRPr lang="en-US" sz="2200" baseline="30000" dirty="0">
              <a:solidFill>
                <a:schemeClr val="tx1"/>
              </a:solidFill>
            </a:endParaRPr>
          </a:p>
        </p:txBody>
      </p:sp>
      <p:sp>
        <p:nvSpPr>
          <p:cNvPr id="4" name="TextBox 3"/>
          <p:cNvSpPr txBox="1"/>
          <p:nvPr/>
        </p:nvSpPr>
        <p:spPr>
          <a:xfrm>
            <a:off x="685800" y="5562600"/>
            <a:ext cx="7543800" cy="400110"/>
          </a:xfrm>
          <a:prstGeom prst="rect">
            <a:avLst/>
          </a:prstGeom>
          <a:noFill/>
        </p:spPr>
        <p:txBody>
          <a:bodyPr wrap="square" rtlCol="0">
            <a:spAutoFit/>
          </a:bodyPr>
          <a:lstStyle/>
          <a:p>
            <a:pPr algn="ctr"/>
            <a:r>
              <a:rPr lang="en-US" sz="2000" baseline="30000" dirty="0" smtClean="0"/>
              <a:t>1</a:t>
            </a:r>
            <a:r>
              <a:rPr lang="en-US" sz="2000" dirty="0" smtClean="0"/>
              <a:t>IIT Delhi      </a:t>
            </a:r>
            <a:r>
              <a:rPr lang="en-US" sz="2000" baseline="30000" dirty="0" smtClean="0"/>
              <a:t>2</a:t>
            </a:r>
            <a:r>
              <a:rPr lang="en-US" sz="2000" dirty="0" smtClean="0"/>
              <a:t>UNC Chapel Hill        </a:t>
            </a:r>
            <a:r>
              <a:rPr lang="en-US" sz="2000" baseline="30000" dirty="0" smtClean="0"/>
              <a:t>3</a:t>
            </a:r>
            <a:r>
              <a:rPr lang="en-US" sz="2000" dirty="0" smtClean="0"/>
              <a:t>GaTech        </a:t>
            </a:r>
            <a:r>
              <a:rPr lang="en-US" sz="2000" baseline="30000" dirty="0" smtClean="0"/>
              <a:t>4</a:t>
            </a:r>
            <a:r>
              <a:rPr lang="en-US" sz="2000" dirty="0" smtClean="0"/>
              <a:t>UBC      </a:t>
            </a:r>
            <a:r>
              <a:rPr lang="en-US" sz="2000" baseline="30000" dirty="0" smtClean="0"/>
              <a:t>5</a:t>
            </a:r>
            <a:r>
              <a:rPr lang="en-US" sz="2000" dirty="0" smtClean="0"/>
              <a:t>KAUST</a:t>
            </a:r>
            <a:endParaRPr lang="en-US" sz="2000" dirty="0"/>
          </a:p>
        </p:txBody>
      </p:sp>
      <p:pic>
        <p:nvPicPr>
          <p:cNvPr id="1026" name="Picture 2"/>
          <p:cNvPicPr>
            <a:picLocks noChangeAspect="1" noChangeArrowheads="1"/>
          </p:cNvPicPr>
          <p:nvPr/>
        </p:nvPicPr>
        <p:blipFill>
          <a:blip r:embed="rId3"/>
          <a:srcRect/>
          <a:stretch>
            <a:fillRect/>
          </a:stretch>
        </p:blipFill>
        <p:spPr bwMode="auto">
          <a:xfrm>
            <a:off x="533400" y="1600200"/>
            <a:ext cx="2580896" cy="31559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3810000" y="1736094"/>
            <a:ext cx="2133600" cy="2988306"/>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6477000" y="1752600"/>
            <a:ext cx="2057400" cy="3015377"/>
          </a:xfrm>
          <a:prstGeom prst="rect">
            <a:avLst/>
          </a:prstGeom>
          <a:noFill/>
          <a:ln w="9525">
            <a:noFill/>
            <a:miter lim="800000"/>
            <a:headEnd/>
            <a:tailEnd/>
          </a:ln>
          <a:effectLst/>
        </p:spPr>
      </p:pic>
      <p:pic>
        <p:nvPicPr>
          <p:cNvPr id="8" name="Picture 7" descr="unc_logo.png"/>
          <p:cNvPicPr>
            <a:picLocks noChangeAspect="1"/>
          </p:cNvPicPr>
          <p:nvPr/>
        </p:nvPicPr>
        <p:blipFill>
          <a:blip r:embed="rId6" cstate="print"/>
          <a:stretch>
            <a:fillRect/>
          </a:stretch>
        </p:blipFill>
        <p:spPr>
          <a:xfrm>
            <a:off x="2590800" y="6012180"/>
            <a:ext cx="1951220" cy="541020"/>
          </a:xfrm>
          <a:prstGeom prst="rect">
            <a:avLst/>
          </a:prstGeom>
        </p:spPr>
      </p:pic>
      <p:pic>
        <p:nvPicPr>
          <p:cNvPr id="9" name="Picture 8" descr="IITD-logo.gif"/>
          <p:cNvPicPr>
            <a:picLocks noChangeAspect="1"/>
          </p:cNvPicPr>
          <p:nvPr/>
        </p:nvPicPr>
        <p:blipFill>
          <a:blip r:embed="rId7"/>
          <a:stretch>
            <a:fillRect/>
          </a:stretch>
        </p:blipFill>
        <p:spPr>
          <a:xfrm>
            <a:off x="1524000" y="5991225"/>
            <a:ext cx="609600" cy="609600"/>
          </a:xfrm>
          <a:prstGeom prst="rect">
            <a:avLst/>
          </a:prstGeom>
        </p:spPr>
      </p:pic>
      <p:pic>
        <p:nvPicPr>
          <p:cNvPr id="10" name="Picture 9" descr="UBC.jpg"/>
          <p:cNvPicPr>
            <a:picLocks noChangeAspect="1"/>
          </p:cNvPicPr>
          <p:nvPr/>
        </p:nvPicPr>
        <p:blipFill>
          <a:blip r:embed="rId8" cstate="print"/>
          <a:stretch>
            <a:fillRect/>
          </a:stretch>
        </p:blipFill>
        <p:spPr>
          <a:xfrm>
            <a:off x="6096000" y="5943600"/>
            <a:ext cx="447985" cy="609600"/>
          </a:xfrm>
          <a:prstGeom prst="rect">
            <a:avLst/>
          </a:prstGeom>
        </p:spPr>
      </p:pic>
      <p:pic>
        <p:nvPicPr>
          <p:cNvPr id="11" name="Picture 10" descr="kaust1.jpg"/>
          <p:cNvPicPr>
            <a:picLocks noChangeAspect="1"/>
          </p:cNvPicPr>
          <p:nvPr/>
        </p:nvPicPr>
        <p:blipFill>
          <a:blip r:embed="rId9" cstate="print"/>
          <a:stretch>
            <a:fillRect/>
          </a:stretch>
        </p:blipFill>
        <p:spPr>
          <a:xfrm>
            <a:off x="6934200" y="5867400"/>
            <a:ext cx="838200" cy="838200"/>
          </a:xfrm>
          <a:prstGeom prst="rect">
            <a:avLst/>
          </a:prstGeom>
        </p:spPr>
      </p:pic>
      <p:pic>
        <p:nvPicPr>
          <p:cNvPr id="2050" name="Picture 2"/>
          <p:cNvPicPr>
            <a:picLocks noChangeAspect="1" noChangeArrowheads="1"/>
          </p:cNvPicPr>
          <p:nvPr/>
        </p:nvPicPr>
        <p:blipFill>
          <a:blip r:embed="rId10"/>
          <a:srcRect/>
          <a:stretch>
            <a:fillRect/>
          </a:stretch>
        </p:blipFill>
        <p:spPr bwMode="auto">
          <a:xfrm>
            <a:off x="4800600" y="5943600"/>
            <a:ext cx="1073150" cy="5454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oise.PNG"/>
          <p:cNvPicPr>
            <a:picLocks noChangeAspect="1"/>
          </p:cNvPicPr>
          <p:nvPr/>
        </p:nvPicPr>
        <p:blipFill>
          <a:blip r:embed="rId4"/>
          <a:stretch>
            <a:fillRect/>
          </a:stretch>
        </p:blipFill>
        <p:spPr>
          <a:xfrm>
            <a:off x="1455935" y="2785770"/>
            <a:ext cx="6232130" cy="3996899"/>
          </a:xfrm>
          <a:prstGeom prst="rect">
            <a:avLst/>
          </a:prstGeom>
        </p:spPr>
      </p:pic>
      <p:pic>
        <p:nvPicPr>
          <p:cNvPr id="4" name="Picture 3" descr="noise.PNG"/>
          <p:cNvPicPr>
            <a:picLocks noChangeAspect="1"/>
          </p:cNvPicPr>
          <p:nvPr/>
        </p:nvPicPr>
        <p:blipFill>
          <a:blip r:embed="rId5"/>
          <a:srcRect l="67500" t="11703" b="3031"/>
          <a:stretch>
            <a:fillRect/>
          </a:stretch>
        </p:blipFill>
        <p:spPr>
          <a:xfrm>
            <a:off x="2133600" y="3048000"/>
            <a:ext cx="2971800" cy="3886200"/>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HPR Limitations - I </a:t>
            </a:r>
            <a:endParaRPr lang="en-US" dirty="0"/>
          </a:p>
        </p:txBody>
      </p:sp>
      <p:sp>
        <p:nvSpPr>
          <p:cNvPr id="3" name="Content Placeholder 2"/>
          <p:cNvSpPr>
            <a:spLocks noGrp="1"/>
          </p:cNvSpPr>
          <p:nvPr>
            <p:ph idx="1"/>
          </p:nvPr>
        </p:nvSpPr>
        <p:spPr>
          <a:xfrm>
            <a:off x="457200" y="1143000"/>
            <a:ext cx="8229600" cy="4525963"/>
          </a:xfrm>
        </p:spPr>
        <p:txBody>
          <a:bodyPr>
            <a:normAutofit/>
          </a:bodyPr>
          <a:lstStyle/>
          <a:p>
            <a:pPr>
              <a:buNone/>
            </a:pPr>
            <a:r>
              <a:rPr lang="en-US" sz="2800" dirty="0" smtClean="0"/>
              <a:t>Susceptibility to noise</a:t>
            </a:r>
          </a:p>
          <a:p>
            <a:pPr lvl="1"/>
            <a:r>
              <a:rPr lang="en-US" sz="2400" dirty="0" smtClean="0"/>
              <a:t>noise in PCD</a:t>
            </a:r>
          </a:p>
          <a:p>
            <a:pPr lvl="1"/>
            <a:r>
              <a:rPr lang="en-US" sz="2400" dirty="0" smtClean="0"/>
              <a:t>visible points get displaced from convex hull </a:t>
            </a:r>
          </a:p>
          <a:p>
            <a:pPr lvl="1"/>
            <a:endParaRPr lang="en-US" sz="2400" i="1" dirty="0" smtClean="0"/>
          </a:p>
          <a:p>
            <a:pPr lvl="1"/>
            <a:r>
              <a:rPr lang="en-US" sz="2400" i="1" dirty="0" smtClean="0"/>
              <a:t> </a:t>
            </a:r>
            <a:r>
              <a:rPr lang="en-US" sz="2400" dirty="0" smtClean="0"/>
              <a:t>noise increases -&gt; </a:t>
            </a:r>
            <a:r>
              <a:rPr lang="en-US" sz="2400" i="1" dirty="0" smtClean="0">
                <a:solidFill>
                  <a:srgbClr val="FF0000"/>
                </a:solidFill>
              </a:rPr>
              <a:t>false negatives  </a:t>
            </a:r>
            <a:r>
              <a:rPr lang="en-US" sz="2400" dirty="0" smtClean="0"/>
              <a:t>increase</a:t>
            </a:r>
            <a:endParaRPr lang="en-US" sz="2400" i="1" dirty="0" smtClean="0">
              <a:solidFill>
                <a:srgbClr val="FF0000"/>
              </a:solidFill>
            </a:endParaRPr>
          </a:p>
          <a:p>
            <a:pPr lvl="1"/>
            <a:endParaRPr lang="en-US" sz="2400" dirty="0" smtClean="0"/>
          </a:p>
        </p:txBody>
      </p:sp>
      <p:grpSp>
        <p:nvGrpSpPr>
          <p:cNvPr id="8" name="Group 7"/>
          <p:cNvGrpSpPr/>
          <p:nvPr/>
        </p:nvGrpSpPr>
        <p:grpSpPr>
          <a:xfrm>
            <a:off x="6096000" y="4724400"/>
            <a:ext cx="2057400" cy="1143000"/>
            <a:chOff x="6096000" y="4724400"/>
            <a:chExt cx="2057400" cy="1143000"/>
          </a:xfrm>
        </p:grpSpPr>
        <p:sp>
          <p:nvSpPr>
            <p:cNvPr id="5" name="Rectangle 4"/>
            <p:cNvSpPr/>
            <p:nvPr/>
          </p:nvSpPr>
          <p:spPr>
            <a:xfrm>
              <a:off x="6096000" y="4724400"/>
              <a:ext cx="2057400" cy="1143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dirty="0" smtClean="0"/>
                <a:t>        </a:t>
              </a:r>
              <a:r>
                <a:rPr lang="en-US" sz="1600" dirty="0" smtClean="0"/>
                <a:t> False negatives</a:t>
              </a:r>
              <a:endParaRPr lang="en-US" dirty="0" smtClean="0"/>
            </a:p>
            <a:p>
              <a:endParaRPr lang="en-US" sz="400" dirty="0" smtClean="0"/>
            </a:p>
            <a:p>
              <a:endParaRPr lang="en-US" sz="400" dirty="0" smtClean="0"/>
            </a:p>
            <a:p>
              <a:endParaRPr lang="en-US" sz="400" dirty="0" smtClean="0"/>
            </a:p>
            <a:p>
              <a:r>
                <a:rPr lang="en-US" sz="1600" dirty="0" smtClean="0"/>
                <a:t>          Visible points</a:t>
              </a:r>
              <a:endParaRPr lang="en-US" sz="1600" dirty="0"/>
            </a:p>
          </p:txBody>
        </p:sp>
        <p:sp>
          <p:nvSpPr>
            <p:cNvPr id="6" name="Rectangle 5"/>
            <p:cNvSpPr/>
            <p:nvPr/>
          </p:nvSpPr>
          <p:spPr>
            <a:xfrm>
              <a:off x="6248400" y="4953000"/>
              <a:ext cx="228600" cy="228600"/>
            </a:xfrm>
            <a:prstGeom prst="rect">
              <a:avLst/>
            </a:prstGeom>
            <a:solidFill>
              <a:srgbClr val="BD261C"/>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6248400" y="5410200"/>
              <a:ext cx="228600" cy="228600"/>
            </a:xfrm>
            <a:prstGeom prst="rect">
              <a:avLst/>
            </a:prstGeom>
            <a:solidFill>
              <a:srgbClr val="91D0EB"/>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0" name="TextBox 9"/>
          <p:cNvSpPr txBox="1"/>
          <p:nvPr/>
        </p:nvSpPr>
        <p:spPr>
          <a:xfrm>
            <a:off x="2819400" y="1671935"/>
            <a:ext cx="4728154" cy="461665"/>
          </a:xfrm>
          <a:prstGeom prst="rect">
            <a:avLst/>
          </a:prstGeom>
          <a:noFill/>
        </p:spPr>
        <p:txBody>
          <a:bodyPr wrap="none" rtlCol="0">
            <a:spAutoFit/>
          </a:bodyPr>
          <a:lstStyle/>
          <a:p>
            <a:r>
              <a:rPr lang="en-US" sz="2400" dirty="0" smtClean="0">
                <a:sym typeface="Wingdings" pitchFamily="2" charset="2"/>
              </a:rPr>
              <a:t></a:t>
            </a:r>
            <a:r>
              <a:rPr lang="en-US" sz="2400" dirty="0" smtClean="0"/>
              <a:t> large perturbations in convex hull</a:t>
            </a:r>
            <a:endParaRPr lang="en-US" sz="2400" dirty="0"/>
          </a:p>
        </p:txBody>
      </p:sp>
      <p:sp>
        <p:nvSpPr>
          <p:cNvPr id="11" name="Oval 10"/>
          <p:cNvSpPr/>
          <p:nvPr/>
        </p:nvSpPr>
        <p:spPr>
          <a:xfrm>
            <a:off x="2971800" y="3200400"/>
            <a:ext cx="304800" cy="304800"/>
          </a:xfrm>
          <a:prstGeom prst="ellipse">
            <a:avLst/>
          </a:prstGeom>
          <a:solidFill>
            <a:schemeClr val="lt1">
              <a:alpha val="0"/>
            </a:schemeClr>
          </a:solidFill>
          <a:ln w="412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TextBox 11"/>
          <p:cNvSpPr txBox="1"/>
          <p:nvPr/>
        </p:nvSpPr>
        <p:spPr>
          <a:xfrm>
            <a:off x="6629400" y="2057400"/>
            <a:ext cx="2578719" cy="461665"/>
          </a:xfrm>
          <a:prstGeom prst="rect">
            <a:avLst/>
          </a:prstGeom>
          <a:noFill/>
        </p:spPr>
        <p:txBody>
          <a:bodyPr wrap="none" rtlCol="0">
            <a:spAutoFit/>
          </a:bodyPr>
          <a:lstStyle/>
          <a:p>
            <a:pPr>
              <a:buFont typeface="Wingdings"/>
              <a:buChar char="à"/>
            </a:pPr>
            <a:r>
              <a:rPr lang="en-US" sz="2400" dirty="0" smtClean="0"/>
              <a:t>declared </a:t>
            </a:r>
            <a:r>
              <a:rPr lang="en-US" sz="2400" i="1" dirty="0" smtClean="0">
                <a:solidFill>
                  <a:srgbClr val="FF0000"/>
                </a:solidFill>
              </a:rPr>
              <a:t>hidden </a:t>
            </a:r>
          </a:p>
        </p:txBody>
      </p:sp>
      <p:sp>
        <p:nvSpPr>
          <p:cNvPr id="13" name="TextBox 12"/>
          <p:cNvSpPr txBox="1"/>
          <p:nvPr/>
        </p:nvSpPr>
        <p:spPr>
          <a:xfrm>
            <a:off x="1167534" y="2438400"/>
            <a:ext cx="2413866" cy="461665"/>
          </a:xfrm>
          <a:prstGeom prst="rect">
            <a:avLst/>
          </a:prstGeom>
          <a:noFill/>
        </p:spPr>
        <p:txBody>
          <a:bodyPr wrap="none" rtlCol="0">
            <a:spAutoFit/>
          </a:bodyPr>
          <a:lstStyle/>
          <a:p>
            <a:r>
              <a:rPr lang="en-US" sz="2400" dirty="0" smtClean="0">
                <a:sym typeface="Wingdings" pitchFamily="2" charset="2"/>
              </a:rPr>
              <a:t></a:t>
            </a:r>
            <a:r>
              <a:rPr lang="en-US" sz="2400" dirty="0" smtClean="0"/>
              <a:t> </a:t>
            </a:r>
            <a:r>
              <a:rPr lang="en-US" sz="2400" i="1" dirty="0" smtClean="0">
                <a:solidFill>
                  <a:srgbClr val="FF0000"/>
                </a:solidFill>
              </a:rPr>
              <a:t>false negatives</a:t>
            </a:r>
            <a:endParaRPr lang="en-US" sz="24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4"/>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1" grpId="1" animBg="1"/>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800600"/>
          </a:xfrm>
        </p:spPr>
        <p:txBody>
          <a:bodyPr>
            <a:normAutofit/>
          </a:bodyPr>
          <a:lstStyle/>
          <a:p>
            <a:pPr>
              <a:buNone/>
            </a:pPr>
            <a:r>
              <a:rPr lang="en-US" sz="2800" dirty="0" smtClean="0"/>
              <a:t>High curvature concave regions</a:t>
            </a:r>
          </a:p>
          <a:p>
            <a:pPr lvl="1"/>
            <a:r>
              <a:rPr lang="en-US" sz="2400" dirty="0" smtClean="0"/>
              <a:t>convex , oblique planar  :  </a:t>
            </a:r>
            <a:r>
              <a:rPr lang="en-US" sz="2000" dirty="0" smtClean="0"/>
              <a:t>correctly resolved</a:t>
            </a:r>
          </a:p>
          <a:p>
            <a:pPr lvl="1"/>
            <a:r>
              <a:rPr lang="en-US" sz="2400" dirty="0" smtClean="0"/>
              <a:t>concave :  </a:t>
            </a:r>
            <a:r>
              <a:rPr lang="en-US" sz="1800" dirty="0" smtClean="0"/>
              <a:t>curvature threshold </a:t>
            </a:r>
            <a:r>
              <a:rPr lang="el-GR" sz="2400" dirty="0" smtClean="0"/>
              <a:t>κ</a:t>
            </a:r>
            <a:r>
              <a:rPr lang="en-US" sz="2400" baseline="-25000" dirty="0" smtClean="0"/>
              <a:t>max </a:t>
            </a:r>
            <a:r>
              <a:rPr lang="en-US" sz="1800" dirty="0" smtClean="0"/>
              <a:t>exists</a:t>
            </a:r>
          </a:p>
          <a:p>
            <a:pPr lvl="2">
              <a:buNone/>
            </a:pPr>
            <a:r>
              <a:rPr lang="en-US" sz="2000" dirty="0" smtClean="0"/>
              <a:t>		    only regions with curvature </a:t>
            </a:r>
            <a:r>
              <a:rPr lang="el-GR" dirty="0" smtClean="0"/>
              <a:t>κ</a:t>
            </a:r>
            <a:r>
              <a:rPr lang="en-US" sz="2000" dirty="0" smtClean="0"/>
              <a:t> &lt; </a:t>
            </a:r>
            <a:r>
              <a:rPr lang="el-GR" dirty="0" smtClean="0"/>
              <a:t>κ</a:t>
            </a:r>
            <a:r>
              <a:rPr lang="en-US" sz="2000" baseline="-25000" dirty="0" smtClean="0"/>
              <a:t>max </a:t>
            </a:r>
            <a:r>
              <a:rPr lang="en-US" sz="2000" dirty="0" smtClean="0"/>
              <a:t>correctly resolved </a:t>
            </a:r>
          </a:p>
          <a:p>
            <a:pPr lvl="2">
              <a:buNone/>
            </a:pPr>
            <a:r>
              <a:rPr lang="en-US" sz="2000" dirty="0" smtClean="0"/>
              <a:t>		    increasing R increases</a:t>
            </a:r>
            <a:r>
              <a:rPr lang="en-US" dirty="0" smtClean="0"/>
              <a:t> </a:t>
            </a:r>
            <a:r>
              <a:rPr lang="el-GR" dirty="0" smtClean="0"/>
              <a:t>κ</a:t>
            </a:r>
            <a:r>
              <a:rPr lang="en-US" baseline="-25000" dirty="0" smtClean="0"/>
              <a:t>max</a:t>
            </a:r>
            <a:r>
              <a:rPr lang="en-US" sz="2000" dirty="0" smtClean="0"/>
              <a:t> 		</a:t>
            </a:r>
          </a:p>
          <a:p>
            <a:pPr lvl="1"/>
            <a:endParaRPr lang="en-US" sz="2400" dirty="0" smtClean="0"/>
          </a:p>
        </p:txBody>
      </p:sp>
      <p:grpSp>
        <p:nvGrpSpPr>
          <p:cNvPr id="14" name="Group 13"/>
          <p:cNvGrpSpPr/>
          <p:nvPr/>
        </p:nvGrpSpPr>
        <p:grpSpPr>
          <a:xfrm>
            <a:off x="4171095" y="3581400"/>
            <a:ext cx="2743200" cy="3245822"/>
            <a:chOff x="6096000" y="3581400"/>
            <a:chExt cx="2743200" cy="3245822"/>
          </a:xfrm>
        </p:grpSpPr>
        <p:sp>
          <p:nvSpPr>
            <p:cNvPr id="9" name="TextBox 8"/>
            <p:cNvSpPr txBox="1"/>
            <p:nvPr/>
          </p:nvSpPr>
          <p:spPr>
            <a:xfrm>
              <a:off x="6781800" y="6457890"/>
              <a:ext cx="1319336" cy="369332"/>
            </a:xfrm>
            <a:prstGeom prst="rect">
              <a:avLst/>
            </a:prstGeom>
            <a:noFill/>
          </p:spPr>
          <p:txBody>
            <a:bodyPr wrap="none" rtlCol="0">
              <a:spAutoFit/>
            </a:bodyPr>
            <a:lstStyle/>
            <a:p>
              <a:r>
                <a:rPr lang="en-US" dirty="0" smtClean="0"/>
                <a:t>HPR  large R</a:t>
              </a:r>
              <a:endParaRPr lang="en-US" dirty="0"/>
            </a:p>
          </p:txBody>
        </p:sp>
        <p:pic>
          <p:nvPicPr>
            <p:cNvPr id="11" name="Picture 2"/>
            <p:cNvPicPr>
              <a:picLocks noChangeAspect="1" noChangeArrowheads="1"/>
            </p:cNvPicPr>
            <p:nvPr/>
          </p:nvPicPr>
          <p:blipFill>
            <a:blip r:embed="rId4"/>
            <a:srcRect l="67568" t="7207"/>
            <a:stretch>
              <a:fillRect/>
            </a:stretch>
          </p:blipFill>
          <p:spPr bwMode="auto">
            <a:xfrm>
              <a:off x="6096000" y="3581400"/>
              <a:ext cx="2743200" cy="2943225"/>
            </a:xfrm>
            <a:prstGeom prst="rect">
              <a:avLst/>
            </a:prstGeom>
            <a:noFill/>
            <a:ln w="9525">
              <a:noFill/>
              <a:miter lim="800000"/>
              <a:headEnd/>
              <a:tailEnd/>
            </a:ln>
            <a:effectLst/>
          </p:spPr>
        </p:pic>
      </p:grpSp>
      <p:grpSp>
        <p:nvGrpSpPr>
          <p:cNvPr id="13" name="Group 12"/>
          <p:cNvGrpSpPr/>
          <p:nvPr/>
        </p:nvGrpSpPr>
        <p:grpSpPr>
          <a:xfrm>
            <a:off x="1295400" y="3581400"/>
            <a:ext cx="2743200" cy="3245822"/>
            <a:chOff x="3276600" y="3581400"/>
            <a:chExt cx="2743200" cy="3245822"/>
          </a:xfrm>
        </p:grpSpPr>
        <p:sp>
          <p:nvSpPr>
            <p:cNvPr id="8" name="TextBox 7"/>
            <p:cNvSpPr txBox="1"/>
            <p:nvPr/>
          </p:nvSpPr>
          <p:spPr>
            <a:xfrm>
              <a:off x="4198409" y="6457890"/>
              <a:ext cx="678391" cy="369332"/>
            </a:xfrm>
            <a:prstGeom prst="rect">
              <a:avLst/>
            </a:prstGeom>
            <a:noFill/>
          </p:spPr>
          <p:txBody>
            <a:bodyPr wrap="none" rtlCol="0">
              <a:spAutoFit/>
            </a:bodyPr>
            <a:lstStyle/>
            <a:p>
              <a:r>
                <a:rPr lang="en-US" dirty="0" smtClean="0"/>
                <a:t>HPR  </a:t>
              </a:r>
              <a:endParaRPr lang="en-US" dirty="0"/>
            </a:p>
          </p:txBody>
        </p:sp>
        <p:pic>
          <p:nvPicPr>
            <p:cNvPr id="10" name="Picture 2"/>
            <p:cNvPicPr>
              <a:picLocks noChangeAspect="1" noChangeArrowheads="1"/>
            </p:cNvPicPr>
            <p:nvPr/>
          </p:nvPicPr>
          <p:blipFill>
            <a:blip r:embed="rId4"/>
            <a:srcRect l="34234" t="7207" r="33333"/>
            <a:stretch>
              <a:fillRect/>
            </a:stretch>
          </p:blipFill>
          <p:spPr bwMode="auto">
            <a:xfrm>
              <a:off x="3276600" y="3581400"/>
              <a:ext cx="2743200" cy="2943225"/>
            </a:xfrm>
            <a:prstGeom prst="rect">
              <a:avLst/>
            </a:prstGeom>
            <a:noFill/>
            <a:ln w="9525">
              <a:noFill/>
              <a:miter lim="800000"/>
              <a:headEnd/>
              <a:tailEnd/>
            </a:ln>
            <a:effectLst/>
          </p:spPr>
        </p:pic>
      </p:grpSp>
      <p:sp>
        <p:nvSpPr>
          <p:cNvPr id="2" name="Title 1"/>
          <p:cNvSpPr>
            <a:spLocks noGrp="1"/>
          </p:cNvSpPr>
          <p:nvPr>
            <p:ph type="title"/>
          </p:nvPr>
        </p:nvSpPr>
        <p:spPr>
          <a:xfrm>
            <a:off x="457200" y="0"/>
            <a:ext cx="8229600" cy="1143000"/>
          </a:xfrm>
        </p:spPr>
        <p:txBody>
          <a:bodyPr/>
          <a:lstStyle/>
          <a:p>
            <a:r>
              <a:rPr lang="en-US" dirty="0" smtClean="0"/>
              <a:t>HPR Limitations - II </a:t>
            </a:r>
            <a:endParaRPr lang="en-US" dirty="0"/>
          </a:p>
        </p:txBody>
      </p:sp>
      <p:sp>
        <p:nvSpPr>
          <p:cNvPr id="19" name="Oval 18"/>
          <p:cNvSpPr>
            <a:spLocks noChangeAspect="1"/>
          </p:cNvSpPr>
          <p:nvPr/>
        </p:nvSpPr>
        <p:spPr>
          <a:xfrm rot="1200000">
            <a:off x="1584264" y="3626663"/>
            <a:ext cx="533400" cy="1524000"/>
          </a:xfrm>
          <a:prstGeom prst="ellipse">
            <a:avLst/>
          </a:prstGeom>
          <a:solidFill>
            <a:schemeClr val="lt1">
              <a:alpha val="0"/>
            </a:schemeClr>
          </a:solidFill>
          <a:ln w="44450">
            <a:solidFill>
              <a:srgbClr val="008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Oval 19"/>
          <p:cNvSpPr/>
          <p:nvPr/>
        </p:nvSpPr>
        <p:spPr>
          <a:xfrm>
            <a:off x="1752600" y="4191000"/>
            <a:ext cx="914400" cy="914400"/>
          </a:xfrm>
          <a:prstGeom prst="ellipse">
            <a:avLst/>
          </a:prstGeom>
          <a:solidFill>
            <a:schemeClr val="lt1">
              <a:alpha val="0"/>
            </a:schemeClr>
          </a:solidFill>
          <a:ln w="444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Oval 20"/>
          <p:cNvSpPr/>
          <p:nvPr/>
        </p:nvSpPr>
        <p:spPr>
          <a:xfrm>
            <a:off x="5237895" y="3505200"/>
            <a:ext cx="1447800" cy="1600200"/>
          </a:xfrm>
          <a:prstGeom prst="ellipse">
            <a:avLst/>
          </a:prstGeom>
          <a:solidFill>
            <a:schemeClr val="lt1">
              <a:alpha val="0"/>
            </a:schemeClr>
          </a:solidFill>
          <a:ln w="444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TextBox 16"/>
          <p:cNvSpPr txBox="1"/>
          <p:nvPr/>
        </p:nvSpPr>
        <p:spPr>
          <a:xfrm>
            <a:off x="5334000" y="3105090"/>
            <a:ext cx="3220305" cy="400110"/>
          </a:xfrm>
          <a:prstGeom prst="rect">
            <a:avLst/>
          </a:prstGeom>
          <a:noFill/>
        </p:spPr>
        <p:txBody>
          <a:bodyPr wrap="none" rtlCol="0">
            <a:spAutoFit/>
          </a:bodyPr>
          <a:lstStyle/>
          <a:p>
            <a:pPr marL="0" lvl="2"/>
            <a:r>
              <a:rPr lang="en-US" sz="2000" dirty="0" smtClean="0"/>
              <a:t>, but results in </a:t>
            </a:r>
            <a:r>
              <a:rPr lang="en-US" sz="2000" b="1" i="1" dirty="0" smtClean="0">
                <a:solidFill>
                  <a:srgbClr val="FF0000"/>
                </a:solidFill>
              </a:rPr>
              <a:t>false positives</a:t>
            </a:r>
          </a:p>
        </p:txBody>
      </p:sp>
      <p:grpSp>
        <p:nvGrpSpPr>
          <p:cNvPr id="23" name="Group 22"/>
          <p:cNvGrpSpPr/>
          <p:nvPr/>
        </p:nvGrpSpPr>
        <p:grpSpPr>
          <a:xfrm>
            <a:off x="6934200" y="5257800"/>
            <a:ext cx="2057400" cy="1143000"/>
            <a:chOff x="6096000" y="4724400"/>
            <a:chExt cx="2057400" cy="1143000"/>
          </a:xfrm>
        </p:grpSpPr>
        <p:sp>
          <p:nvSpPr>
            <p:cNvPr id="24" name="Rectangle 23"/>
            <p:cNvSpPr/>
            <p:nvPr/>
          </p:nvSpPr>
          <p:spPr>
            <a:xfrm>
              <a:off x="6096000" y="4724400"/>
              <a:ext cx="2057400" cy="1143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dirty="0" smtClean="0"/>
                <a:t>        </a:t>
              </a:r>
              <a:r>
                <a:rPr lang="en-US" sz="1600" dirty="0" smtClean="0"/>
                <a:t> Hidden points</a:t>
              </a:r>
              <a:endParaRPr lang="en-US" dirty="0" smtClean="0"/>
            </a:p>
            <a:p>
              <a:endParaRPr lang="en-US" sz="400" dirty="0" smtClean="0"/>
            </a:p>
            <a:p>
              <a:endParaRPr lang="en-US" sz="400" dirty="0" smtClean="0"/>
            </a:p>
            <a:p>
              <a:endParaRPr lang="en-US" sz="400" dirty="0" smtClean="0"/>
            </a:p>
            <a:p>
              <a:r>
                <a:rPr lang="en-US" sz="1600" dirty="0" smtClean="0"/>
                <a:t>          Visible points</a:t>
              </a:r>
              <a:endParaRPr lang="en-US" sz="1600" dirty="0"/>
            </a:p>
          </p:txBody>
        </p:sp>
        <p:sp>
          <p:nvSpPr>
            <p:cNvPr id="25" name="Rectangle 24"/>
            <p:cNvSpPr/>
            <p:nvPr/>
          </p:nvSpPr>
          <p:spPr>
            <a:xfrm>
              <a:off x="6248400" y="4953000"/>
              <a:ext cx="228600" cy="228600"/>
            </a:xfrm>
            <a:prstGeom prst="rect">
              <a:avLst/>
            </a:prstGeom>
            <a:solidFill>
              <a:srgbClr val="DB2B1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Rectangle 25"/>
            <p:cNvSpPr/>
            <p:nvPr/>
          </p:nvSpPr>
          <p:spPr>
            <a:xfrm>
              <a:off x="6248400" y="5410200"/>
              <a:ext cx="228600" cy="228600"/>
            </a:xfrm>
            <a:prstGeom prst="rect">
              <a:avLst/>
            </a:prstGeom>
            <a:solidFill>
              <a:srgbClr val="91D0EB"/>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Robust  HPR  operator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noise.PNG"/>
          <p:cNvPicPr>
            <a:picLocks noChangeAspect="1"/>
          </p:cNvPicPr>
          <p:nvPr/>
        </p:nvPicPr>
        <p:blipFill>
          <a:blip r:embed="rId4"/>
          <a:stretch>
            <a:fillRect/>
          </a:stretch>
        </p:blipFill>
        <p:spPr>
          <a:xfrm>
            <a:off x="1151475" y="2209800"/>
            <a:ext cx="6847534" cy="4419600"/>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Noise robustness</a:t>
            </a:r>
            <a:endParaRPr lang="en-US" dirty="0"/>
          </a:p>
        </p:txBody>
      </p:sp>
      <p:sp>
        <p:nvSpPr>
          <p:cNvPr id="5" name="Content Placeholder 4"/>
          <p:cNvSpPr>
            <a:spLocks noGrp="1"/>
          </p:cNvSpPr>
          <p:nvPr>
            <p:ph idx="1"/>
          </p:nvPr>
        </p:nvSpPr>
        <p:spPr>
          <a:xfrm>
            <a:off x="457200" y="1189037"/>
            <a:ext cx="8229600" cy="4525963"/>
          </a:xfrm>
        </p:spPr>
        <p:txBody>
          <a:bodyPr>
            <a:normAutofit/>
          </a:bodyPr>
          <a:lstStyle/>
          <a:p>
            <a:r>
              <a:rPr lang="en-US" sz="2800" dirty="0" smtClean="0"/>
              <a:t>Observation </a:t>
            </a:r>
          </a:p>
          <a:p>
            <a:pPr lvl="1"/>
            <a:r>
              <a:rPr lang="en-US" sz="2400" dirty="0" smtClean="0"/>
              <a:t>noisy inverted points </a:t>
            </a:r>
            <a:r>
              <a:rPr lang="en-US" sz="2400" b="1" i="1" dirty="0" smtClean="0">
                <a:solidFill>
                  <a:srgbClr val="008000"/>
                </a:solidFill>
              </a:rPr>
              <a:t>stay close to convex hull</a:t>
            </a:r>
          </a:p>
          <a:p>
            <a:pPr lvl="1"/>
            <a:endParaRPr lang="en-US" sz="2000" b="1" dirty="0" smtClean="0">
              <a:solidFill>
                <a:srgbClr val="008000"/>
              </a:solidFill>
            </a:endParaRPr>
          </a:p>
          <a:p>
            <a:r>
              <a:rPr lang="en-US" sz="2800" dirty="0" smtClean="0"/>
              <a:t>Robust HPR</a:t>
            </a:r>
          </a:p>
          <a:p>
            <a:pPr lvl="1"/>
            <a:r>
              <a:rPr lang="en-US" sz="2400" dirty="0" smtClean="0"/>
              <a:t>quantify effect of noise on inversion of points</a:t>
            </a:r>
          </a:p>
          <a:p>
            <a:pPr lvl="1"/>
            <a:r>
              <a:rPr lang="en-US" sz="2400" dirty="0" smtClean="0"/>
              <a:t>maximum deviation of inverted points from convex hull</a:t>
            </a:r>
          </a:p>
          <a:p>
            <a:pPr lvl="1"/>
            <a:r>
              <a:rPr lang="en-US" sz="2400" dirty="0" smtClean="0"/>
              <a:t>relax visibility condition</a:t>
            </a:r>
          </a:p>
        </p:txBody>
      </p:sp>
      <p:cxnSp>
        <p:nvCxnSpPr>
          <p:cNvPr id="8" name="Straight Arrow Connector 7"/>
          <p:cNvCxnSpPr/>
          <p:nvPr/>
        </p:nvCxnSpPr>
        <p:spPr>
          <a:xfrm rot="16200000" flipH="1">
            <a:off x="2781300" y="2781300"/>
            <a:ext cx="228600" cy="152400"/>
          </a:xfrm>
          <a:prstGeom prst="straightConnector1">
            <a:avLst/>
          </a:prstGeom>
          <a:ln w="19050">
            <a:solidFill>
              <a:srgbClr val="008000"/>
            </a:solidFill>
            <a:headEnd type="arrow"/>
            <a:tailEnd type="arrow"/>
          </a:ln>
          <a:scene3d>
            <a:camera prst="orthographicFront">
              <a:rot lat="0" lon="0" rev="21000000"/>
            </a:camera>
            <a:lightRig rig="threePt" dir="t"/>
          </a:scene3d>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4114800" y="3881735"/>
            <a:ext cx="4417556" cy="461665"/>
          </a:xfrm>
          <a:prstGeom prst="rect">
            <a:avLst/>
          </a:prstGeom>
          <a:noFill/>
        </p:spPr>
        <p:txBody>
          <a:bodyPr wrap="none" rtlCol="0">
            <a:spAutoFit/>
          </a:bodyPr>
          <a:lstStyle/>
          <a:p>
            <a:pPr marL="0" lvl="1"/>
            <a:r>
              <a:rPr lang="en-US" sz="2400" dirty="0" smtClean="0">
                <a:sym typeface="Wingdings" pitchFamily="2" charset="2"/>
              </a:rPr>
              <a:t></a:t>
            </a:r>
            <a:r>
              <a:rPr lang="en-US" sz="2400" dirty="0" smtClean="0"/>
              <a:t> include points near convex hull</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lstStyle/>
          <a:p>
            <a:r>
              <a:rPr lang="en-US" dirty="0" smtClean="0"/>
              <a:t>Robust Visibility</a:t>
            </a:r>
            <a:endParaRPr lang="en-US" dirty="0"/>
          </a:p>
        </p:txBody>
      </p:sp>
      <p:sp>
        <p:nvSpPr>
          <p:cNvPr id="3" name="Content Placeholder 2"/>
          <p:cNvSpPr>
            <a:spLocks noGrp="1"/>
          </p:cNvSpPr>
          <p:nvPr>
            <p:ph idx="1"/>
          </p:nvPr>
        </p:nvSpPr>
        <p:spPr>
          <a:xfrm>
            <a:off x="457200" y="1219200"/>
            <a:ext cx="8458200" cy="5486400"/>
          </a:xfrm>
        </p:spPr>
        <p:txBody>
          <a:bodyPr>
            <a:normAutofit fontScale="92500" lnSpcReduction="20000"/>
          </a:bodyPr>
          <a:lstStyle/>
          <a:p>
            <a:pPr>
              <a:buNone/>
            </a:pPr>
            <a:r>
              <a:rPr lang="en-US" sz="2800" dirty="0" smtClean="0"/>
              <a:t>Symbols</a:t>
            </a:r>
          </a:p>
          <a:p>
            <a:r>
              <a:rPr lang="en-US" sz="2400" dirty="0" smtClean="0"/>
              <a:t>C : viewpoint </a:t>
            </a:r>
          </a:p>
          <a:p>
            <a:r>
              <a:rPr lang="en-US" sz="2400" dirty="0" smtClean="0"/>
              <a:t>P := {p</a:t>
            </a:r>
            <a:r>
              <a:rPr lang="en-US" sz="2400" baseline="-25000" dirty="0" smtClean="0"/>
              <a:t>i</a:t>
            </a:r>
            <a:r>
              <a:rPr lang="en-US" sz="2400" dirty="0" smtClean="0"/>
              <a:t>} : original noise free point set</a:t>
            </a:r>
          </a:p>
          <a:p>
            <a:r>
              <a:rPr lang="en-US" sz="2400" dirty="0" smtClean="0"/>
              <a:t>P</a:t>
            </a:r>
            <a:r>
              <a:rPr lang="el-GR" sz="2400" baseline="30000" dirty="0" smtClean="0"/>
              <a:t>σ</a:t>
            </a:r>
            <a:r>
              <a:rPr lang="en-US" sz="2400" baseline="30000" dirty="0" smtClean="0"/>
              <a:t> </a:t>
            </a:r>
            <a:r>
              <a:rPr lang="en-US" sz="2400" dirty="0" smtClean="0"/>
              <a:t>:= {p</a:t>
            </a:r>
            <a:r>
              <a:rPr lang="en-US" sz="2400" baseline="-25000" dirty="0" smtClean="0"/>
              <a:t>i</a:t>
            </a:r>
            <a:r>
              <a:rPr lang="en-US" sz="2400" dirty="0" smtClean="0"/>
              <a:t> + </a:t>
            </a:r>
            <a:r>
              <a:rPr lang="el-GR" sz="2400" dirty="0" smtClean="0"/>
              <a:t>σ</a:t>
            </a:r>
            <a:r>
              <a:rPr lang="en-US" sz="2400" dirty="0" smtClean="0"/>
              <a:t> </a:t>
            </a:r>
            <a:r>
              <a:rPr lang="en-US" sz="2400" dirty="0" err="1" smtClean="0"/>
              <a:t>n</a:t>
            </a:r>
            <a:r>
              <a:rPr lang="en-US" sz="2400" baseline="-25000" dirty="0" err="1" smtClean="0"/>
              <a:t>i</a:t>
            </a:r>
            <a:r>
              <a:rPr lang="en-US" sz="2400" dirty="0" smtClean="0"/>
              <a:t>} : noisy point set</a:t>
            </a:r>
          </a:p>
          <a:p>
            <a:pPr lvl="1"/>
            <a:r>
              <a:rPr lang="en-US" sz="2000" i="1" dirty="0" smtClean="0"/>
              <a:t>a</a:t>
            </a:r>
            <a:r>
              <a:rPr lang="en-US" sz="2000" dirty="0" smtClean="0"/>
              <a:t> : maximum noise amount</a:t>
            </a:r>
          </a:p>
          <a:p>
            <a:pPr lvl="1"/>
            <a:r>
              <a:rPr lang="el-GR" sz="2000" dirty="0" smtClean="0"/>
              <a:t>σ</a:t>
            </a:r>
            <a:r>
              <a:rPr lang="en-US" sz="2000" dirty="0" smtClean="0"/>
              <a:t> : uniform random variable over range [0, </a:t>
            </a:r>
            <a:r>
              <a:rPr lang="en-US" sz="2000" i="1" dirty="0" smtClean="0"/>
              <a:t>a</a:t>
            </a:r>
            <a:r>
              <a:rPr lang="en-US" sz="2000" dirty="0" smtClean="0"/>
              <a:t>] </a:t>
            </a:r>
          </a:p>
          <a:p>
            <a:pPr lvl="1"/>
            <a:r>
              <a:rPr lang="en-US" sz="2000" dirty="0" err="1" smtClean="0"/>
              <a:t>n</a:t>
            </a:r>
            <a:r>
              <a:rPr lang="en-US" sz="2000" baseline="-25000" dirty="0" err="1" smtClean="0"/>
              <a:t>i</a:t>
            </a:r>
            <a:r>
              <a:rPr lang="en-US" sz="2000" baseline="-25000" dirty="0" smtClean="0"/>
              <a:t> </a:t>
            </a:r>
            <a:r>
              <a:rPr lang="en-US" sz="2000" dirty="0" smtClean="0"/>
              <a:t> : unit vector in random direction</a:t>
            </a:r>
          </a:p>
          <a:p>
            <a:r>
              <a:rPr lang="en-US" sz="2400" dirty="0" smtClean="0"/>
              <a:t>R : radius of inversion</a:t>
            </a:r>
          </a:p>
          <a:p>
            <a:r>
              <a:rPr lang="en-US" sz="2400" dirty="0" err="1" smtClean="0"/>
              <a:t>a</a:t>
            </a:r>
            <a:r>
              <a:rPr lang="en-US" sz="2400" baseline="-25000" dirty="0" err="1" smtClean="0"/>
              <a:t>min</a:t>
            </a:r>
            <a:r>
              <a:rPr lang="en-US" sz="2400" dirty="0" smtClean="0"/>
              <a:t> : distance from C to closest point in P</a:t>
            </a:r>
          </a:p>
          <a:p>
            <a:r>
              <a:rPr lang="en-US" sz="2400" dirty="0" err="1" smtClean="0"/>
              <a:t>a</a:t>
            </a:r>
            <a:r>
              <a:rPr lang="en-US" sz="2400" baseline="-25000" dirty="0" err="1" smtClean="0"/>
              <a:t>max</a:t>
            </a:r>
            <a:r>
              <a:rPr lang="en-US" sz="2400" dirty="0" smtClean="0"/>
              <a:t> : distance from C to farthest point in P</a:t>
            </a:r>
          </a:p>
          <a:p>
            <a:pPr marL="342900" lvl="1" indent="-342900">
              <a:buFont typeface="Arial" pitchFamily="34" charset="0"/>
              <a:buChar char="•"/>
            </a:pPr>
            <a:r>
              <a:rPr lang="en-US" sz="2400" dirty="0" smtClean="0"/>
              <a:t>D = |</a:t>
            </a:r>
            <a:r>
              <a:rPr lang="en-US" sz="2400" dirty="0" err="1" smtClean="0"/>
              <a:t>a</a:t>
            </a:r>
            <a:r>
              <a:rPr lang="en-US" sz="2400" baseline="-25000" dirty="0" err="1" smtClean="0"/>
              <a:t>max</a:t>
            </a:r>
            <a:r>
              <a:rPr lang="en-US" sz="2400" dirty="0" smtClean="0"/>
              <a:t> – </a:t>
            </a:r>
            <a:r>
              <a:rPr lang="en-US" sz="2400" dirty="0" err="1" smtClean="0"/>
              <a:t>a</a:t>
            </a:r>
            <a:r>
              <a:rPr lang="en-US" sz="2400" baseline="-25000" dirty="0" err="1" smtClean="0">
                <a:latin typeface="Calibri" pitchFamily="34" charset="0"/>
              </a:rPr>
              <a:t>min</a:t>
            </a:r>
            <a:r>
              <a:rPr lang="en-US" sz="2400" dirty="0" smtClean="0">
                <a:latin typeface="Calibri" pitchFamily="34" charset="0"/>
              </a:rPr>
              <a:t>| : diameter of PCD</a:t>
            </a:r>
            <a:endParaRPr lang="en-US" sz="2400" dirty="0" smtClean="0"/>
          </a:p>
          <a:p>
            <a:endParaRPr lang="en-US" sz="2400" dirty="0" smtClean="0"/>
          </a:p>
          <a:p>
            <a:pPr>
              <a:buNone/>
            </a:pPr>
            <a:r>
              <a:rPr lang="en-US" sz="2800" dirty="0" smtClean="0"/>
              <a:t>Noise model :  </a:t>
            </a:r>
            <a:r>
              <a:rPr lang="en-US" sz="2400" dirty="0" smtClean="0"/>
              <a:t>in case of noise, every point </a:t>
            </a:r>
          </a:p>
          <a:p>
            <a:pPr>
              <a:buNone/>
            </a:pPr>
            <a:r>
              <a:rPr lang="en-US" sz="2400" dirty="0" smtClean="0"/>
              <a:t>is perturbed to a position chosen uniformly at random</a:t>
            </a:r>
          </a:p>
          <a:p>
            <a:pPr>
              <a:buNone/>
            </a:pPr>
            <a:r>
              <a:rPr lang="en-US" sz="2400" dirty="0" smtClean="0"/>
              <a:t>from a  ball of radius </a:t>
            </a:r>
            <a:r>
              <a:rPr lang="en-US" sz="2400" i="1" dirty="0" smtClean="0"/>
              <a:t>a</a:t>
            </a:r>
            <a:r>
              <a:rPr lang="en-US" sz="2400" dirty="0" smtClean="0"/>
              <a:t> centered at it, as </a:t>
            </a:r>
            <a:r>
              <a:rPr lang="en-US" sz="2400" dirty="0" err="1" smtClean="0"/>
              <a:t>Mitra</a:t>
            </a:r>
            <a:r>
              <a:rPr lang="en-US" sz="2400" dirty="0" smtClean="0"/>
              <a:t> et al.[04], </a:t>
            </a:r>
            <a:r>
              <a:rPr lang="en-US" sz="2400" dirty="0" err="1" smtClean="0"/>
              <a:t>Pauly</a:t>
            </a:r>
            <a:r>
              <a:rPr lang="en-US" sz="2400" dirty="0" smtClean="0"/>
              <a:t> et al.[04]</a:t>
            </a:r>
            <a:endParaRPr lang="en-US" sz="2800" dirty="0" smtClean="0"/>
          </a:p>
          <a:p>
            <a:endParaRPr lang="en-US" sz="2400" dirty="0" smtClean="0"/>
          </a:p>
          <a:p>
            <a:pPr>
              <a:buNone/>
            </a:pPr>
            <a:endParaRPr lang="en-US" sz="2400" dirty="0" smtClean="0"/>
          </a:p>
        </p:txBody>
      </p:sp>
      <p:grpSp>
        <p:nvGrpSpPr>
          <p:cNvPr id="16" name="Group 15"/>
          <p:cNvGrpSpPr/>
          <p:nvPr/>
        </p:nvGrpSpPr>
        <p:grpSpPr>
          <a:xfrm>
            <a:off x="6964680" y="3992880"/>
            <a:ext cx="1645920" cy="1645920"/>
            <a:chOff x="6934200" y="2590800"/>
            <a:chExt cx="1645920" cy="1645920"/>
          </a:xfrm>
        </p:grpSpPr>
        <p:sp>
          <p:nvSpPr>
            <p:cNvPr id="6" name="Oval 5"/>
            <p:cNvSpPr/>
            <p:nvPr/>
          </p:nvSpPr>
          <p:spPr>
            <a:xfrm>
              <a:off x="6934200" y="2590800"/>
              <a:ext cx="1645920" cy="1645920"/>
            </a:xfrm>
            <a:prstGeom prst="ellipse">
              <a:avLst/>
            </a:prstGeom>
            <a:ln w="50800">
              <a:solidFill>
                <a:schemeClr val="tx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Oval 6"/>
            <p:cNvSpPr/>
            <p:nvPr/>
          </p:nvSpPr>
          <p:spPr>
            <a:xfrm>
              <a:off x="7711440" y="3368040"/>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7254240" y="3048000"/>
              <a:ext cx="137160" cy="137160"/>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rot="10800000">
              <a:off x="7391400" y="3145536"/>
              <a:ext cx="340127" cy="271547"/>
            </a:xfrm>
            <a:prstGeom prst="straightConnector1">
              <a:avLst/>
            </a:prstGeom>
            <a:ln w="25400">
              <a:solidFill>
                <a:schemeClr val="tx2"/>
              </a:solidFill>
              <a:tailEnd type="arrow"/>
            </a:ln>
          </p:spPr>
          <p:style>
            <a:lnRef idx="3">
              <a:schemeClr val="accent1"/>
            </a:lnRef>
            <a:fillRef idx="0">
              <a:schemeClr val="accent1"/>
            </a:fillRef>
            <a:effectRef idx="2">
              <a:schemeClr val="accent1"/>
            </a:effectRef>
            <a:fontRef idx="minor">
              <a:schemeClr val="tx1"/>
            </a:fontRef>
          </p:style>
        </p:cxnSp>
      </p:grpSp>
      <p:pic>
        <p:nvPicPr>
          <p:cNvPr id="1026" name="Picture 2"/>
          <p:cNvPicPr>
            <a:picLocks noChangeAspect="1" noChangeArrowheads="1"/>
          </p:cNvPicPr>
          <p:nvPr/>
        </p:nvPicPr>
        <p:blipFill>
          <a:blip r:embed="rId4"/>
          <a:srcRect/>
          <a:stretch>
            <a:fillRect/>
          </a:stretch>
        </p:blipFill>
        <p:spPr bwMode="auto">
          <a:xfrm>
            <a:off x="6105143" y="1295400"/>
            <a:ext cx="3038857" cy="2392363"/>
          </a:xfrm>
          <a:prstGeom prst="rect">
            <a:avLst/>
          </a:prstGeom>
          <a:noFill/>
          <a:ln w="9525">
            <a:noFill/>
            <a:miter lim="800000"/>
            <a:headEnd/>
            <a:tailEnd/>
          </a:ln>
          <a:effectLst/>
        </p:spPr>
      </p:pic>
      <p:sp>
        <p:nvSpPr>
          <p:cNvPr id="12" name="TextBox 11"/>
          <p:cNvSpPr txBox="1"/>
          <p:nvPr/>
        </p:nvSpPr>
        <p:spPr>
          <a:xfrm>
            <a:off x="7620000" y="4876800"/>
            <a:ext cx="341760" cy="369332"/>
          </a:xfrm>
          <a:prstGeom prst="rect">
            <a:avLst/>
          </a:prstGeom>
          <a:noFill/>
        </p:spPr>
        <p:txBody>
          <a:bodyPr wrap="none" rtlCol="0">
            <a:spAutoFit/>
          </a:bodyPr>
          <a:lstStyle/>
          <a:p>
            <a:r>
              <a:rPr lang="en-US" dirty="0" smtClean="0"/>
              <a:t>p</a:t>
            </a:r>
            <a:r>
              <a:rPr lang="en-US" baseline="-25000" dirty="0" smtClean="0"/>
              <a:t>i</a:t>
            </a:r>
            <a:endParaRPr lang="en-US" dirty="0"/>
          </a:p>
        </p:txBody>
      </p:sp>
      <p:sp>
        <p:nvSpPr>
          <p:cNvPr id="14" name="TextBox 13"/>
          <p:cNvSpPr txBox="1"/>
          <p:nvPr/>
        </p:nvSpPr>
        <p:spPr>
          <a:xfrm>
            <a:off x="7086600" y="4114800"/>
            <a:ext cx="840295" cy="369332"/>
          </a:xfrm>
          <a:prstGeom prst="rect">
            <a:avLst/>
          </a:prstGeom>
          <a:noFill/>
        </p:spPr>
        <p:txBody>
          <a:bodyPr wrap="none" rtlCol="0">
            <a:spAutoFit/>
          </a:bodyPr>
          <a:lstStyle/>
          <a:p>
            <a:r>
              <a:rPr lang="en-US" dirty="0" smtClean="0"/>
              <a:t>p</a:t>
            </a:r>
            <a:r>
              <a:rPr lang="en-US" baseline="-25000" dirty="0" smtClean="0"/>
              <a:t>i</a:t>
            </a:r>
            <a:r>
              <a:rPr lang="en-US" dirty="0" smtClean="0"/>
              <a:t>+ </a:t>
            </a:r>
            <a:r>
              <a:rPr lang="el-GR" dirty="0" smtClean="0"/>
              <a:t>σ</a:t>
            </a:r>
            <a:r>
              <a:rPr lang="en-US" dirty="0" smtClean="0"/>
              <a:t> </a:t>
            </a:r>
            <a:r>
              <a:rPr lang="en-US" dirty="0" err="1" smtClean="0"/>
              <a:t>n</a:t>
            </a:r>
            <a:r>
              <a:rPr lang="en-US" baseline="-25000" dirty="0" err="1" smtClean="0"/>
              <a:t>i</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57200" y="5257800"/>
            <a:ext cx="8153400" cy="1371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 name="Content Placeholder 2"/>
          <p:cNvSpPr>
            <a:spLocks noGrp="1"/>
          </p:cNvSpPr>
          <p:nvPr>
            <p:ph idx="4294967295"/>
          </p:nvPr>
        </p:nvSpPr>
        <p:spPr>
          <a:xfrm>
            <a:off x="457200" y="228600"/>
            <a:ext cx="8229600" cy="6400800"/>
          </a:xfrm>
          <a:prstGeom prst="rect">
            <a:avLst/>
          </a:prstGeom>
        </p:spPr>
        <p:txBody>
          <a:bodyPr>
            <a:normAutofit/>
          </a:bodyPr>
          <a:lstStyle/>
          <a:p>
            <a:pPr>
              <a:buNone/>
            </a:pPr>
            <a:r>
              <a:rPr lang="en-US" sz="2800" dirty="0" smtClean="0"/>
              <a:t>Theorem 1 : </a:t>
            </a:r>
            <a:r>
              <a:rPr lang="en-US" sz="2400" i="1" dirty="0" smtClean="0"/>
              <a:t>Maximum noise in the inverted domain  	 under spherical inversion function is</a:t>
            </a:r>
          </a:p>
          <a:p>
            <a:pPr>
              <a:buNone/>
            </a:pPr>
            <a:endParaRPr lang="en-US" sz="2400" i="1" dirty="0" smtClean="0"/>
          </a:p>
          <a:p>
            <a:pPr>
              <a:buNone/>
            </a:pPr>
            <a:endParaRPr lang="en-US" sz="2400" i="1" dirty="0" smtClean="0"/>
          </a:p>
          <a:p>
            <a:pPr>
              <a:buNone/>
            </a:pPr>
            <a:r>
              <a:rPr lang="en-US" sz="2400" dirty="0" smtClean="0"/>
              <a:t>	</a:t>
            </a:r>
            <a:endParaRPr lang="en-US" sz="2400" i="1" dirty="0" smtClean="0"/>
          </a:p>
          <a:p>
            <a:r>
              <a:rPr lang="en-US" sz="2400" dirty="0" smtClean="0"/>
              <a:t>inverted noisy points will be perturbed at max </a:t>
            </a:r>
          </a:p>
          <a:p>
            <a:r>
              <a:rPr lang="en-US" sz="2400" dirty="0" smtClean="0"/>
              <a:t>worst case : </a:t>
            </a:r>
            <a:r>
              <a:rPr lang="en-US" sz="2000" dirty="0" smtClean="0"/>
              <a:t>some visible points might</a:t>
            </a:r>
          </a:p>
          <a:p>
            <a:pPr lvl="1"/>
            <a:r>
              <a:rPr lang="en-US" sz="2000" dirty="0" smtClean="0"/>
              <a:t>move out by           =</a:t>
            </a:r>
            <a:r>
              <a:rPr lang="en-US" sz="2000" dirty="0" smtClean="0">
                <a:sym typeface="Wingdings" pitchFamily="2" charset="2"/>
              </a:rPr>
              <a:t> convex hull displacement</a:t>
            </a:r>
            <a:endParaRPr lang="en-US" sz="2000" dirty="0" smtClean="0"/>
          </a:p>
          <a:p>
            <a:pPr lvl="1"/>
            <a:r>
              <a:rPr lang="en-US" sz="2000" dirty="0" smtClean="0"/>
              <a:t>move in by </a:t>
            </a:r>
          </a:p>
          <a:p>
            <a:r>
              <a:rPr lang="en-US" sz="2400" dirty="0" smtClean="0"/>
              <a:t>maximum separation from points to convex hull =   2 </a:t>
            </a:r>
          </a:p>
          <a:p>
            <a:r>
              <a:rPr lang="en-US" sz="2400" dirty="0" smtClean="0"/>
              <a:t>points closer than 2           </a:t>
            </a:r>
          </a:p>
          <a:p>
            <a:endParaRPr lang="en-US" sz="2400" dirty="0" smtClean="0">
              <a:sym typeface="Wingdings" pitchFamily="2" charset="2"/>
            </a:endParaRPr>
          </a:p>
          <a:p>
            <a:pPr>
              <a:buNone/>
            </a:pPr>
            <a:r>
              <a:rPr lang="en-US" sz="2400" dirty="0" smtClean="0">
                <a:sym typeface="Wingdings" pitchFamily="2" charset="2"/>
              </a:rPr>
              <a:t>Projection and visibility condition  :  </a:t>
            </a:r>
            <a:endParaRPr lang="en-US" sz="2400" dirty="0" smtClean="0"/>
          </a:p>
          <a:p>
            <a:pPr lvl="1">
              <a:buNone/>
            </a:pPr>
            <a:r>
              <a:rPr lang="en-US" sz="2000" dirty="0" smtClean="0"/>
              <a:t>							</a:t>
            </a:r>
          </a:p>
          <a:p>
            <a:pPr lvl="1">
              <a:buNone/>
            </a:pPr>
            <a:endParaRPr lang="en-US" sz="400" dirty="0" smtClean="0"/>
          </a:p>
          <a:p>
            <a:pPr lvl="1">
              <a:buNone/>
            </a:pPr>
            <a:r>
              <a:rPr lang="en-US" sz="2000" dirty="0" smtClean="0"/>
              <a:t>where </a:t>
            </a:r>
            <a:r>
              <a:rPr lang="el-GR" sz="2000" dirty="0" smtClean="0"/>
              <a:t>α</a:t>
            </a:r>
            <a:r>
              <a:rPr lang="en-US" sz="2000" dirty="0" smtClean="0"/>
              <a:t> is projection parameter and D = |</a:t>
            </a:r>
            <a:r>
              <a:rPr lang="en-US" sz="2000" dirty="0" err="1" smtClean="0"/>
              <a:t>a</a:t>
            </a:r>
            <a:r>
              <a:rPr lang="en-US" sz="2000" baseline="-25000" dirty="0" err="1" smtClean="0"/>
              <a:t>max</a:t>
            </a:r>
            <a:r>
              <a:rPr lang="en-US" sz="2000" dirty="0" smtClean="0"/>
              <a:t> – </a:t>
            </a:r>
            <a:r>
              <a:rPr lang="en-US" sz="2000" dirty="0" err="1" smtClean="0"/>
              <a:t>a</a:t>
            </a:r>
            <a:r>
              <a:rPr lang="en-US" sz="2000" baseline="-25000" dirty="0" err="1" smtClean="0">
                <a:latin typeface="Calibri" pitchFamily="34" charset="0"/>
              </a:rPr>
              <a:t>min</a:t>
            </a:r>
            <a:r>
              <a:rPr lang="en-US" sz="2000" dirty="0" smtClean="0">
                <a:latin typeface="Calibri" pitchFamily="34" charset="0"/>
              </a:rPr>
              <a:t>| = diameter of PCD</a:t>
            </a:r>
            <a:endParaRPr lang="en-US" sz="2000" dirty="0" smtClean="0"/>
          </a:p>
        </p:txBody>
      </p:sp>
      <p:sp>
        <p:nvSpPr>
          <p:cNvPr id="4" name="TextBox 3"/>
          <p:cNvSpPr txBox="1"/>
          <p:nvPr/>
        </p:nvSpPr>
        <p:spPr>
          <a:xfrm>
            <a:off x="3810000" y="1524000"/>
            <a:ext cx="184731" cy="369332"/>
          </a:xfrm>
          <a:prstGeom prst="rect">
            <a:avLst/>
          </a:prstGeom>
          <a:noFill/>
        </p:spPr>
        <p:txBody>
          <a:bodyPr wrap="none" rtlCol="0">
            <a:spAutoFit/>
          </a:bodyPr>
          <a:lstStyle/>
          <a:p>
            <a:endParaRPr lang="en-US" dirty="0"/>
          </a:p>
        </p:txBody>
      </p:sp>
      <p:pic>
        <p:nvPicPr>
          <p:cNvPr id="2051" name="Picture 3"/>
          <p:cNvPicPr>
            <a:picLocks noChangeAspect="1" noChangeArrowheads="1"/>
          </p:cNvPicPr>
          <p:nvPr/>
        </p:nvPicPr>
        <p:blipFill>
          <a:blip r:embed="rId4"/>
          <a:srcRect/>
          <a:stretch>
            <a:fillRect/>
          </a:stretch>
        </p:blipFill>
        <p:spPr bwMode="auto">
          <a:xfrm>
            <a:off x="2971800" y="1143000"/>
            <a:ext cx="3124200" cy="832151"/>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l="2053" t="38543" r="77928" b="22914"/>
          <a:stretch>
            <a:fillRect/>
          </a:stretch>
        </p:blipFill>
        <p:spPr bwMode="auto">
          <a:xfrm>
            <a:off x="7334250" y="381000"/>
            <a:ext cx="742950" cy="381000"/>
          </a:xfrm>
          <a:prstGeom prst="rect">
            <a:avLst/>
          </a:prstGeom>
          <a:noFill/>
          <a:ln w="9525">
            <a:noFill/>
            <a:miter lim="800000"/>
            <a:headEnd/>
            <a:tailEnd/>
          </a:ln>
          <a:effectLst/>
        </p:spPr>
      </p:pic>
      <p:pic>
        <p:nvPicPr>
          <p:cNvPr id="8" name="Picture 4"/>
          <p:cNvPicPr>
            <a:picLocks noChangeAspect="1" noChangeArrowheads="1"/>
          </p:cNvPicPr>
          <p:nvPr/>
        </p:nvPicPr>
        <p:blipFill>
          <a:blip r:embed="rId4"/>
          <a:srcRect l="2053" t="38543" r="77928" b="22914"/>
          <a:stretch>
            <a:fillRect/>
          </a:stretch>
        </p:blipFill>
        <p:spPr bwMode="auto">
          <a:xfrm>
            <a:off x="6629400" y="2514600"/>
            <a:ext cx="742950" cy="381000"/>
          </a:xfrm>
          <a:prstGeom prst="rect">
            <a:avLst/>
          </a:prstGeom>
          <a:noFill/>
          <a:ln w="9525">
            <a:noFill/>
            <a:miter lim="800000"/>
            <a:headEnd/>
            <a:tailEnd/>
          </a:ln>
          <a:effectLst/>
        </p:spPr>
      </p:pic>
      <p:pic>
        <p:nvPicPr>
          <p:cNvPr id="9" name="Picture 4"/>
          <p:cNvPicPr>
            <a:picLocks noChangeAspect="1" noChangeArrowheads="1"/>
          </p:cNvPicPr>
          <p:nvPr/>
        </p:nvPicPr>
        <p:blipFill>
          <a:blip r:embed="rId4"/>
          <a:srcRect l="2053" t="38543" r="77928" b="22914"/>
          <a:stretch>
            <a:fillRect/>
          </a:stretch>
        </p:blipFill>
        <p:spPr bwMode="auto">
          <a:xfrm>
            <a:off x="2590800" y="3429000"/>
            <a:ext cx="609600" cy="312615"/>
          </a:xfrm>
          <a:prstGeom prst="rect">
            <a:avLst/>
          </a:prstGeom>
          <a:noFill/>
          <a:ln w="9525">
            <a:noFill/>
            <a:miter lim="800000"/>
            <a:headEnd/>
            <a:tailEnd/>
          </a:ln>
          <a:effectLst/>
        </p:spPr>
      </p:pic>
      <p:pic>
        <p:nvPicPr>
          <p:cNvPr id="10" name="Picture 4"/>
          <p:cNvPicPr>
            <a:picLocks noChangeAspect="1" noChangeArrowheads="1"/>
          </p:cNvPicPr>
          <p:nvPr/>
        </p:nvPicPr>
        <p:blipFill>
          <a:blip r:embed="rId4"/>
          <a:srcRect l="2053" t="38543" r="77928" b="22914"/>
          <a:stretch>
            <a:fillRect/>
          </a:stretch>
        </p:blipFill>
        <p:spPr bwMode="auto">
          <a:xfrm>
            <a:off x="2438400" y="3802185"/>
            <a:ext cx="609600" cy="312615"/>
          </a:xfrm>
          <a:prstGeom prst="rect">
            <a:avLst/>
          </a:prstGeom>
          <a:noFill/>
          <a:ln w="9525">
            <a:noFill/>
            <a:miter lim="800000"/>
            <a:headEnd/>
            <a:tailEnd/>
          </a:ln>
          <a:effectLst/>
        </p:spPr>
      </p:pic>
      <p:pic>
        <p:nvPicPr>
          <p:cNvPr id="11" name="Picture 4"/>
          <p:cNvPicPr>
            <a:picLocks noChangeAspect="1" noChangeArrowheads="1"/>
          </p:cNvPicPr>
          <p:nvPr/>
        </p:nvPicPr>
        <p:blipFill>
          <a:blip r:embed="rId4"/>
          <a:srcRect l="2053" t="38543" r="77928" b="22914"/>
          <a:stretch>
            <a:fillRect/>
          </a:stretch>
        </p:blipFill>
        <p:spPr bwMode="auto">
          <a:xfrm>
            <a:off x="7391400" y="4114800"/>
            <a:ext cx="609600" cy="312615"/>
          </a:xfrm>
          <a:prstGeom prst="rect">
            <a:avLst/>
          </a:prstGeom>
          <a:noFill/>
          <a:ln w="9525">
            <a:noFill/>
            <a:miter lim="800000"/>
            <a:headEnd/>
            <a:tailEnd/>
          </a:ln>
          <a:effectLst/>
        </p:spPr>
      </p:pic>
      <p:pic>
        <p:nvPicPr>
          <p:cNvPr id="12" name="Picture 4"/>
          <p:cNvPicPr>
            <a:picLocks noChangeAspect="1" noChangeArrowheads="1"/>
          </p:cNvPicPr>
          <p:nvPr/>
        </p:nvPicPr>
        <p:blipFill>
          <a:blip r:embed="rId4"/>
          <a:srcRect l="2053" t="38543" r="77928" b="22914"/>
          <a:stretch>
            <a:fillRect/>
          </a:stretch>
        </p:blipFill>
        <p:spPr bwMode="auto">
          <a:xfrm>
            <a:off x="3352800" y="4648200"/>
            <a:ext cx="609600" cy="312615"/>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3505200" y="5780273"/>
            <a:ext cx="1676400" cy="468127"/>
          </a:xfrm>
          <a:prstGeom prst="rect">
            <a:avLst/>
          </a:prstGeom>
          <a:noFill/>
          <a:ln w="9525">
            <a:noFill/>
            <a:miter lim="800000"/>
            <a:headEnd/>
            <a:tailEnd/>
          </a:ln>
          <a:effectLst/>
        </p:spPr>
      </p:pic>
      <p:sp>
        <p:nvSpPr>
          <p:cNvPr id="13" name="TextBox 12"/>
          <p:cNvSpPr txBox="1"/>
          <p:nvPr/>
        </p:nvSpPr>
        <p:spPr>
          <a:xfrm>
            <a:off x="3886200" y="4503003"/>
            <a:ext cx="2098651" cy="830997"/>
          </a:xfrm>
          <a:prstGeom prst="rect">
            <a:avLst/>
          </a:prstGeom>
          <a:noFill/>
        </p:spPr>
        <p:txBody>
          <a:bodyPr wrap="none" rtlCol="0">
            <a:spAutoFit/>
          </a:bodyPr>
          <a:lstStyle/>
          <a:p>
            <a:r>
              <a:rPr lang="en-US" sz="2400" dirty="0" smtClean="0">
                <a:sym typeface="Wingdings" pitchFamily="2" charset="2"/>
              </a:rPr>
              <a:t> </a:t>
            </a:r>
            <a:r>
              <a:rPr lang="en-US" sz="2400" b="1" dirty="0" smtClean="0">
                <a:solidFill>
                  <a:srgbClr val="008000"/>
                </a:solidFill>
                <a:sym typeface="Wingdings" pitchFamily="2" charset="2"/>
              </a:rPr>
              <a:t>mark visible</a:t>
            </a:r>
          </a:p>
          <a:p>
            <a:endParaRPr lang="en-US" sz="2400" dirty="0"/>
          </a:p>
        </p:txBody>
      </p:sp>
      <p:sp>
        <p:nvSpPr>
          <p:cNvPr id="14" name="TextBox 13"/>
          <p:cNvSpPr txBox="1"/>
          <p:nvPr/>
        </p:nvSpPr>
        <p:spPr>
          <a:xfrm>
            <a:off x="5791200" y="4495800"/>
            <a:ext cx="1460080" cy="461665"/>
          </a:xfrm>
          <a:prstGeom prst="rect">
            <a:avLst/>
          </a:prstGeom>
          <a:noFill/>
        </p:spPr>
        <p:txBody>
          <a:bodyPr wrap="none" rtlCol="0">
            <a:spAutoFit/>
          </a:bodyPr>
          <a:lstStyle/>
          <a:p>
            <a:r>
              <a:rPr lang="en-US" sz="2400" dirty="0" smtClean="0">
                <a:sym typeface="Wingdings" pitchFamily="2" charset="2"/>
              </a:rPr>
              <a:t> </a:t>
            </a:r>
            <a:r>
              <a:rPr lang="en-US" sz="2400" b="1" dirty="0" smtClean="0">
                <a:solidFill>
                  <a:schemeClr val="accent6">
                    <a:lumMod val="75000"/>
                  </a:schemeClr>
                </a:solidFill>
                <a:sym typeface="Wingdings" pitchFamily="2" charset="2"/>
              </a:rPr>
              <a:t>project</a:t>
            </a:r>
            <a:endParaRPr lang="en-US" sz="2400" b="1" dirty="0">
              <a:solidFill>
                <a:schemeClr val="accent6">
                  <a:lumMod val="75000"/>
                </a:schemeClr>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p:cNvPicPr>
            <a:picLocks noChangeAspect="1" noChangeArrowheads="1"/>
          </p:cNvPicPr>
          <p:nvPr/>
        </p:nvPicPr>
        <p:blipFill>
          <a:blip r:embed="rId4"/>
          <a:srcRect l="50224"/>
          <a:stretch>
            <a:fillRect/>
          </a:stretch>
        </p:blipFill>
        <p:spPr bwMode="auto">
          <a:xfrm>
            <a:off x="4572000" y="1600200"/>
            <a:ext cx="4229100" cy="39624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5029200" y="2133600"/>
            <a:ext cx="1905000" cy="834838"/>
          </a:xfrm>
          <a:prstGeom prst="rect">
            <a:avLst/>
          </a:prstGeom>
          <a:noFill/>
          <a:ln w="9525">
            <a:noFill/>
            <a:miter lim="800000"/>
            <a:headEnd/>
            <a:tailEnd/>
          </a:ln>
          <a:effectLst/>
        </p:spPr>
      </p:pic>
      <p:pic>
        <p:nvPicPr>
          <p:cNvPr id="2057" name="Picture 9"/>
          <p:cNvPicPr>
            <a:picLocks noChangeAspect="1" noChangeArrowheads="1"/>
          </p:cNvPicPr>
          <p:nvPr/>
        </p:nvPicPr>
        <p:blipFill>
          <a:blip r:embed="rId6"/>
          <a:srcRect/>
          <a:stretch>
            <a:fillRect/>
          </a:stretch>
        </p:blipFill>
        <p:spPr bwMode="auto">
          <a:xfrm>
            <a:off x="2743200" y="4018424"/>
            <a:ext cx="3048000" cy="1239376"/>
          </a:xfrm>
          <a:prstGeom prst="rect">
            <a:avLst/>
          </a:prstGeom>
          <a:noFill/>
          <a:ln w="9525">
            <a:noFill/>
            <a:miter lim="800000"/>
            <a:headEnd/>
            <a:tailEnd/>
          </a:ln>
          <a:effectLst/>
        </p:spPr>
      </p:pic>
      <p:pic>
        <p:nvPicPr>
          <p:cNvPr id="2060" name="Picture 12"/>
          <p:cNvPicPr>
            <a:picLocks noChangeAspect="1" noChangeArrowheads="1"/>
          </p:cNvPicPr>
          <p:nvPr/>
        </p:nvPicPr>
        <p:blipFill>
          <a:blip r:embed="rId7"/>
          <a:srcRect/>
          <a:stretch>
            <a:fillRect/>
          </a:stretch>
        </p:blipFill>
        <p:spPr bwMode="auto">
          <a:xfrm>
            <a:off x="1295400" y="5638800"/>
            <a:ext cx="1828800" cy="314179"/>
          </a:xfrm>
          <a:prstGeom prst="rect">
            <a:avLst/>
          </a:prstGeom>
          <a:noFill/>
          <a:ln w="9525">
            <a:noFill/>
            <a:miter lim="800000"/>
            <a:headEnd/>
            <a:tailEnd/>
          </a:ln>
          <a:effectLst/>
        </p:spPr>
      </p:pic>
      <p:sp>
        <p:nvSpPr>
          <p:cNvPr id="9" name="TextBox 8"/>
          <p:cNvSpPr txBox="1"/>
          <p:nvPr/>
        </p:nvSpPr>
        <p:spPr>
          <a:xfrm>
            <a:off x="1219200" y="5562600"/>
            <a:ext cx="2743700" cy="523220"/>
          </a:xfrm>
          <a:prstGeom prst="rect">
            <a:avLst/>
          </a:prstGeom>
          <a:noFill/>
        </p:spPr>
        <p:txBody>
          <a:bodyPr wrap="none" rtlCol="0">
            <a:spAutoFit/>
          </a:bodyPr>
          <a:lstStyle/>
          <a:p>
            <a:r>
              <a:rPr lang="en-US" sz="2800" dirty="0" smtClean="0"/>
              <a:t>Noisy Point Cloud</a:t>
            </a:r>
            <a:endParaRPr lang="en-US" sz="2800" dirty="0"/>
          </a:p>
        </p:txBody>
      </p:sp>
      <p:sp>
        <p:nvSpPr>
          <p:cNvPr id="10" name="TextBox 9"/>
          <p:cNvSpPr txBox="1"/>
          <p:nvPr/>
        </p:nvSpPr>
        <p:spPr>
          <a:xfrm>
            <a:off x="5943600" y="5562600"/>
            <a:ext cx="1881862" cy="523220"/>
          </a:xfrm>
          <a:prstGeom prst="rect">
            <a:avLst/>
          </a:prstGeom>
          <a:noFill/>
        </p:spPr>
        <p:txBody>
          <a:bodyPr wrap="none" rtlCol="0">
            <a:spAutoFit/>
          </a:bodyPr>
          <a:lstStyle/>
          <a:p>
            <a:r>
              <a:rPr lang="en-US" sz="2800" dirty="0" smtClean="0"/>
              <a:t>Guard Zone</a:t>
            </a:r>
            <a:endParaRPr lang="en-US" sz="2800" dirty="0"/>
          </a:p>
        </p:txBody>
      </p:sp>
      <p:pic>
        <p:nvPicPr>
          <p:cNvPr id="2" name="Picture 3"/>
          <p:cNvPicPr>
            <a:picLocks noChangeAspect="1" noChangeArrowheads="1"/>
          </p:cNvPicPr>
          <p:nvPr/>
        </p:nvPicPr>
        <p:blipFill>
          <a:blip r:embed="rId8"/>
          <a:srcRect/>
          <a:stretch>
            <a:fillRect/>
          </a:stretch>
        </p:blipFill>
        <p:spPr bwMode="auto">
          <a:xfrm>
            <a:off x="2362200" y="1295400"/>
            <a:ext cx="4343400" cy="861621"/>
          </a:xfrm>
          <a:prstGeom prst="rect">
            <a:avLst/>
          </a:prstGeom>
          <a:noFill/>
          <a:ln w="9525">
            <a:noFill/>
            <a:miter lim="800000"/>
            <a:headEnd/>
            <a:tailEnd/>
          </a:ln>
          <a:effectLst/>
        </p:spPr>
      </p:pic>
      <p:pic>
        <p:nvPicPr>
          <p:cNvPr id="11" name="Picture 10"/>
          <p:cNvPicPr>
            <a:picLocks noChangeAspect="1" noChangeArrowheads="1"/>
          </p:cNvPicPr>
          <p:nvPr/>
        </p:nvPicPr>
        <p:blipFill>
          <a:blip r:embed="rId4"/>
          <a:srcRect r="51570"/>
          <a:stretch>
            <a:fillRect/>
          </a:stretch>
        </p:blipFill>
        <p:spPr bwMode="auto">
          <a:xfrm>
            <a:off x="457200" y="1752600"/>
            <a:ext cx="4114800" cy="3962400"/>
          </a:xfrm>
          <a:prstGeom prst="rect">
            <a:avLst/>
          </a:prstGeom>
          <a:noFill/>
          <a:ln w="9525">
            <a:noFill/>
            <a:miter lim="800000"/>
            <a:headEnd/>
            <a:tailEnd/>
          </a:ln>
          <a:effectLst/>
        </p:spPr>
      </p:pic>
      <p:sp>
        <p:nvSpPr>
          <p:cNvPr id="3" name="Content Placeholder 2"/>
          <p:cNvSpPr>
            <a:spLocks noGrp="1"/>
          </p:cNvSpPr>
          <p:nvPr>
            <p:ph idx="4294967295"/>
          </p:nvPr>
        </p:nvSpPr>
        <p:spPr>
          <a:xfrm>
            <a:off x="381000" y="228600"/>
            <a:ext cx="8382000" cy="6400800"/>
          </a:xfrm>
          <a:prstGeom prst="rect">
            <a:avLst/>
          </a:prstGeom>
        </p:spPr>
        <p:txBody>
          <a:bodyPr>
            <a:normAutofit/>
          </a:bodyPr>
          <a:lstStyle/>
          <a:p>
            <a:pPr>
              <a:buNone/>
            </a:pPr>
            <a:r>
              <a:rPr lang="en-US" sz="2400" dirty="0" smtClean="0"/>
              <a:t>On further simplification, we get </a:t>
            </a:r>
          </a:p>
          <a:p>
            <a:pPr>
              <a:buNone/>
            </a:pPr>
            <a:r>
              <a:rPr lang="en-US" sz="2800" dirty="0" smtClean="0"/>
              <a:t>Lemma 1 : </a:t>
            </a:r>
            <a:r>
              <a:rPr lang="en-US" sz="2400" i="1" dirty="0" smtClean="0"/>
              <a:t>Projection can be applied if</a:t>
            </a:r>
          </a:p>
          <a:p>
            <a:pPr>
              <a:buNone/>
            </a:pPr>
            <a:endParaRPr lang="en-US" sz="2400" i="1" dirty="0" smtClean="0"/>
          </a:p>
          <a:p>
            <a:pPr>
              <a:buNone/>
            </a:pPr>
            <a:endParaRPr lang="en-US" sz="2400" i="1" dirty="0" smtClean="0"/>
          </a:p>
          <a:p>
            <a:pPr>
              <a:buNone/>
            </a:pPr>
            <a:endParaRPr lang="en-US" sz="1050" dirty="0" smtClean="0"/>
          </a:p>
          <a:p>
            <a:pPr>
              <a:buNone/>
            </a:pPr>
            <a:r>
              <a:rPr lang="en-US" sz="2400" dirty="0" smtClean="0"/>
              <a:t>This gives an upper bound on noise</a:t>
            </a:r>
            <a:r>
              <a:rPr lang="en-US" sz="2000" i="1" dirty="0" smtClean="0"/>
              <a:t> </a:t>
            </a:r>
          </a:p>
          <a:p>
            <a:pPr>
              <a:buNone/>
            </a:pPr>
            <a:endParaRPr lang="en-US" sz="2000" i="1" dirty="0" smtClean="0"/>
          </a:p>
          <a:p>
            <a:pPr>
              <a:buNone/>
            </a:pPr>
            <a:endParaRPr lang="en-US" sz="2000" i="1" dirty="0" smtClean="0"/>
          </a:p>
          <a:p>
            <a:pPr>
              <a:buNone/>
            </a:pPr>
            <a:r>
              <a:rPr lang="en-US" sz="2800" dirty="0" smtClean="0"/>
              <a:t>Theorem 2 : </a:t>
            </a:r>
            <a:r>
              <a:rPr lang="en-US" sz="2400" i="1" dirty="0" smtClean="0"/>
              <a:t>Minimum distance between a viewpoint and the PCD is </a:t>
            </a:r>
          </a:p>
          <a:p>
            <a:pPr>
              <a:buNone/>
            </a:pPr>
            <a:endParaRPr lang="en-US" sz="2400" i="1" dirty="0" smtClean="0"/>
          </a:p>
          <a:p>
            <a:pPr>
              <a:buNone/>
            </a:pPr>
            <a:endParaRPr lang="en-US" sz="2400" i="1" dirty="0" smtClean="0"/>
          </a:p>
          <a:p>
            <a:r>
              <a:rPr lang="en-US" sz="2200" dirty="0" smtClean="0"/>
              <a:t>region of space - visibility cannot be estimated : defines a </a:t>
            </a:r>
            <a:r>
              <a:rPr lang="en-US" sz="2200" b="1" i="1" dirty="0" smtClean="0">
                <a:solidFill>
                  <a:srgbClr val="008000"/>
                </a:solidFill>
              </a:rPr>
              <a:t>guard zone</a:t>
            </a:r>
            <a:r>
              <a:rPr lang="en-US" sz="2200" b="1" dirty="0" smtClean="0">
                <a:solidFill>
                  <a:srgbClr val="008000"/>
                </a:solidFill>
              </a:rPr>
              <a:t> </a:t>
            </a:r>
            <a:endParaRPr lang="en-US" sz="2200" dirty="0" smtClean="0"/>
          </a:p>
          <a:p>
            <a:r>
              <a:rPr lang="en-US" sz="2200" dirty="0" smtClean="0"/>
              <a:t>for 		            , guard zone spans entire space</a:t>
            </a:r>
          </a:p>
          <a:p>
            <a:pPr lvl="1">
              <a:buNone/>
            </a:pPr>
            <a:endParaRPr lang="en-US" sz="2000" dirty="0" smtClean="0"/>
          </a:p>
          <a:p>
            <a:pPr lvl="1"/>
            <a:endParaRPr lang="en-US" sz="2000"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3">
                                            <p:txEl>
                                              <p:pRg st="0" end="0"/>
                                            </p:txEl>
                                          </p:spTgt>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
                                            <p:txEl>
                                              <p:pRg st="1" end="1"/>
                                            </p:txEl>
                                          </p:spTgt>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053"/>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2057"/>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060"/>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fontScale="92500" lnSpcReduction="10000"/>
          </a:bodyPr>
          <a:lstStyle/>
          <a:p>
            <a:r>
              <a:rPr lang="en-US" dirty="0" smtClean="0"/>
              <a:t>Observation – </a:t>
            </a:r>
            <a:r>
              <a:rPr lang="en-US" sz="2400" dirty="0" smtClean="0"/>
              <a:t>consistent visibility</a:t>
            </a:r>
            <a:endParaRPr lang="en-US" dirty="0" smtClean="0"/>
          </a:p>
          <a:p>
            <a:pPr lvl="1"/>
            <a:r>
              <a:rPr lang="en-US" sz="2400" dirty="0" smtClean="0"/>
              <a:t>convex, oblique planar regions :  </a:t>
            </a:r>
            <a:r>
              <a:rPr lang="en-US" sz="2400" i="1" dirty="0" smtClean="0">
                <a:solidFill>
                  <a:srgbClr val="008000"/>
                </a:solidFill>
              </a:rPr>
              <a:t>correctly visible</a:t>
            </a:r>
          </a:p>
          <a:p>
            <a:pPr lvl="1"/>
            <a:r>
              <a:rPr lang="en-US" sz="2400" dirty="0" smtClean="0"/>
              <a:t>high curvature concave regions : </a:t>
            </a:r>
            <a:r>
              <a:rPr lang="en-US" sz="2400" i="1" dirty="0" smtClean="0">
                <a:solidFill>
                  <a:srgbClr val="008000"/>
                </a:solidFill>
              </a:rPr>
              <a:t>high R</a:t>
            </a:r>
          </a:p>
          <a:p>
            <a:endParaRPr lang="en-US" dirty="0" smtClean="0"/>
          </a:p>
          <a:p>
            <a:r>
              <a:rPr lang="en-US" dirty="0" smtClean="0"/>
              <a:t>Robust HPR</a:t>
            </a:r>
          </a:p>
          <a:p>
            <a:pPr lvl="1">
              <a:buNone/>
            </a:pPr>
            <a:r>
              <a:rPr lang="en-US" sz="2400" dirty="0" smtClean="0"/>
              <a:t>softer notion of visibility : </a:t>
            </a:r>
            <a:r>
              <a:rPr lang="en-US" sz="2400" i="1" dirty="0" smtClean="0">
                <a:solidFill>
                  <a:schemeClr val="accent6">
                    <a:lumMod val="75000"/>
                  </a:schemeClr>
                </a:solidFill>
              </a:rPr>
              <a:t>weighted visibility</a:t>
            </a:r>
          </a:p>
          <a:p>
            <a:pPr lvl="1">
              <a:buNone/>
            </a:pPr>
            <a:r>
              <a:rPr lang="en-US" sz="2400" dirty="0" smtClean="0"/>
              <a:t> visible points </a:t>
            </a:r>
            <a:r>
              <a:rPr lang="en-US" sz="2400" dirty="0" smtClean="0">
                <a:sym typeface="Wingdings" pitchFamily="2" charset="2"/>
              </a:rPr>
              <a:t></a:t>
            </a:r>
            <a:r>
              <a:rPr lang="en-US" sz="2400" dirty="0" smtClean="0"/>
              <a:t> persistently visible over range of R</a:t>
            </a:r>
            <a:endParaRPr lang="en-US" sz="2400" i="1" dirty="0" smtClean="0"/>
          </a:p>
          <a:p>
            <a:pPr marL="914400" lvl="1" indent="-457200">
              <a:buFont typeface="+mj-lt"/>
              <a:buAutoNum type="arabicPeriod"/>
            </a:pPr>
            <a:r>
              <a:rPr lang="en-US" sz="2400" dirty="0" smtClean="0"/>
              <a:t>Keeping viewpoint fixed, vary R in range [</a:t>
            </a:r>
            <a:r>
              <a:rPr lang="en-US" sz="2400" dirty="0" err="1" smtClean="0"/>
              <a:t>a</a:t>
            </a:r>
            <a:r>
              <a:rPr lang="en-US" sz="2400" baseline="-25000" dirty="0" err="1" smtClean="0"/>
              <a:t>max</a:t>
            </a:r>
            <a:r>
              <a:rPr lang="en-US" sz="2400" dirty="0" err="1" smtClean="0"/>
              <a:t>,R</a:t>
            </a:r>
            <a:r>
              <a:rPr lang="en-US" sz="2400" baseline="-25000" dirty="0" err="1" smtClean="0"/>
              <a:t>max</a:t>
            </a:r>
            <a:r>
              <a:rPr lang="en-US" sz="2400" dirty="0" smtClean="0"/>
              <a:t>]</a:t>
            </a:r>
          </a:p>
          <a:p>
            <a:pPr marL="914400" lvl="1" indent="-457200">
              <a:buFont typeface="+mj-lt"/>
              <a:buAutoNum type="arabicPeriod"/>
            </a:pPr>
            <a:r>
              <a:rPr lang="en-US" sz="2400" dirty="0" smtClean="0"/>
              <a:t>Each point assigned weight </a:t>
            </a:r>
          </a:p>
          <a:p>
            <a:pPr marL="1371600" lvl="2" indent="-457200">
              <a:buNone/>
            </a:pPr>
            <a:r>
              <a:rPr lang="en-US" sz="2000" dirty="0" smtClean="0"/>
              <a:t>         weight(P) = # of times P is tagged visible</a:t>
            </a:r>
          </a:p>
          <a:p>
            <a:pPr marL="914400" lvl="1" indent="-457200">
              <a:buFont typeface="+mj-lt"/>
              <a:buAutoNum type="arabicPeriod"/>
            </a:pPr>
            <a:r>
              <a:rPr lang="en-US" sz="2400" dirty="0" smtClean="0"/>
              <a:t>False positives not persistently visible </a:t>
            </a:r>
            <a:r>
              <a:rPr lang="en-US" sz="2400" dirty="0" smtClean="0">
                <a:sym typeface="Wingdings" pitchFamily="2" charset="2"/>
              </a:rPr>
              <a:t></a:t>
            </a:r>
            <a:r>
              <a:rPr lang="en-US" sz="2400" i="1" dirty="0" smtClean="0">
                <a:solidFill>
                  <a:srgbClr val="FF0000"/>
                </a:solidFill>
              </a:rPr>
              <a:t>low weights</a:t>
            </a:r>
          </a:p>
          <a:p>
            <a:pPr marL="914400" lvl="1" indent="-457200">
              <a:buFont typeface="+mj-lt"/>
              <a:buAutoNum type="arabicPeriod"/>
            </a:pPr>
            <a:r>
              <a:rPr lang="en-US" sz="2400" dirty="0" smtClean="0"/>
              <a:t>Filter out points with low weights</a:t>
            </a:r>
            <a:endParaRPr lang="en-US" dirty="0" smtClean="0"/>
          </a:p>
          <a:p>
            <a:pPr lvl="1">
              <a:buNone/>
            </a:pPr>
            <a:endParaRPr lang="en-US" sz="2400" dirty="0" smtClean="0"/>
          </a:p>
          <a:p>
            <a:pPr lvl="1"/>
            <a:endParaRPr lang="en-US" sz="2400" dirty="0" smtClean="0"/>
          </a:p>
        </p:txBody>
      </p:sp>
      <p:grpSp>
        <p:nvGrpSpPr>
          <p:cNvPr id="15" name="Group 14"/>
          <p:cNvGrpSpPr/>
          <p:nvPr/>
        </p:nvGrpSpPr>
        <p:grpSpPr>
          <a:xfrm>
            <a:off x="609600" y="3688378"/>
            <a:ext cx="2743200" cy="3245822"/>
            <a:chOff x="1371600" y="3276600"/>
            <a:chExt cx="2743200" cy="3245822"/>
          </a:xfrm>
        </p:grpSpPr>
        <p:sp>
          <p:nvSpPr>
            <p:cNvPr id="8" name="TextBox 7"/>
            <p:cNvSpPr txBox="1"/>
            <p:nvPr/>
          </p:nvSpPr>
          <p:spPr>
            <a:xfrm>
              <a:off x="2475407" y="6153090"/>
              <a:ext cx="572593" cy="369332"/>
            </a:xfrm>
            <a:prstGeom prst="rect">
              <a:avLst/>
            </a:prstGeom>
            <a:noFill/>
          </p:spPr>
          <p:txBody>
            <a:bodyPr wrap="none" rtlCol="0">
              <a:spAutoFit/>
            </a:bodyPr>
            <a:lstStyle/>
            <a:p>
              <a:r>
                <a:rPr lang="en-US" dirty="0" smtClean="0"/>
                <a:t>HPR</a:t>
              </a:r>
              <a:endParaRPr lang="en-US" dirty="0"/>
            </a:p>
          </p:txBody>
        </p:sp>
        <p:pic>
          <p:nvPicPr>
            <p:cNvPr id="9" name="Picture 2"/>
            <p:cNvPicPr>
              <a:picLocks noChangeAspect="1" noChangeArrowheads="1"/>
            </p:cNvPicPr>
            <p:nvPr/>
          </p:nvPicPr>
          <p:blipFill>
            <a:blip r:embed="rId4"/>
            <a:srcRect l="34234" t="7207" r="33333"/>
            <a:stretch>
              <a:fillRect/>
            </a:stretch>
          </p:blipFill>
          <p:spPr bwMode="auto">
            <a:xfrm>
              <a:off x="1371600" y="3276600"/>
              <a:ext cx="2743200" cy="2943225"/>
            </a:xfrm>
            <a:prstGeom prst="rect">
              <a:avLst/>
            </a:prstGeom>
            <a:noFill/>
            <a:ln w="9525">
              <a:noFill/>
              <a:miter lim="800000"/>
              <a:headEnd/>
              <a:tailEnd/>
            </a:ln>
            <a:effectLst/>
          </p:spPr>
        </p:pic>
      </p:grpSp>
      <p:grpSp>
        <p:nvGrpSpPr>
          <p:cNvPr id="4" name="Group 3"/>
          <p:cNvGrpSpPr/>
          <p:nvPr/>
        </p:nvGrpSpPr>
        <p:grpSpPr>
          <a:xfrm>
            <a:off x="3429000" y="3657600"/>
            <a:ext cx="2743200" cy="3245822"/>
            <a:chOff x="6096000" y="3581400"/>
            <a:chExt cx="2743200" cy="3245822"/>
          </a:xfrm>
        </p:grpSpPr>
        <p:sp>
          <p:nvSpPr>
            <p:cNvPr id="5" name="TextBox 4"/>
            <p:cNvSpPr txBox="1"/>
            <p:nvPr/>
          </p:nvSpPr>
          <p:spPr>
            <a:xfrm>
              <a:off x="6781800" y="6457890"/>
              <a:ext cx="1319336" cy="369332"/>
            </a:xfrm>
            <a:prstGeom prst="rect">
              <a:avLst/>
            </a:prstGeom>
            <a:noFill/>
          </p:spPr>
          <p:txBody>
            <a:bodyPr wrap="none" rtlCol="0">
              <a:spAutoFit/>
            </a:bodyPr>
            <a:lstStyle/>
            <a:p>
              <a:r>
                <a:rPr lang="en-US" dirty="0" smtClean="0"/>
                <a:t>HPR  large R</a:t>
              </a:r>
              <a:endParaRPr lang="en-US" dirty="0"/>
            </a:p>
          </p:txBody>
        </p:sp>
        <p:pic>
          <p:nvPicPr>
            <p:cNvPr id="6" name="Picture 2"/>
            <p:cNvPicPr>
              <a:picLocks noChangeAspect="1" noChangeArrowheads="1"/>
            </p:cNvPicPr>
            <p:nvPr/>
          </p:nvPicPr>
          <p:blipFill>
            <a:blip r:embed="rId4"/>
            <a:srcRect l="67568" t="7207"/>
            <a:stretch>
              <a:fillRect/>
            </a:stretch>
          </p:blipFill>
          <p:spPr bwMode="auto">
            <a:xfrm>
              <a:off x="6096000" y="3581400"/>
              <a:ext cx="2743200" cy="2943225"/>
            </a:xfrm>
            <a:prstGeom prst="rect">
              <a:avLst/>
            </a:prstGeom>
            <a:noFill/>
            <a:ln w="9525">
              <a:noFill/>
              <a:miter lim="800000"/>
              <a:headEnd/>
              <a:tailEnd/>
            </a:ln>
            <a:effectLst/>
          </p:spPr>
        </p:pic>
      </p:grpSp>
      <p:grpSp>
        <p:nvGrpSpPr>
          <p:cNvPr id="18" name="Group 17"/>
          <p:cNvGrpSpPr/>
          <p:nvPr/>
        </p:nvGrpSpPr>
        <p:grpSpPr>
          <a:xfrm>
            <a:off x="1447800" y="3813592"/>
            <a:ext cx="2454272" cy="3032740"/>
            <a:chOff x="4648200" y="3813592"/>
            <a:chExt cx="2454272" cy="3032740"/>
          </a:xfrm>
        </p:grpSpPr>
        <p:pic>
          <p:nvPicPr>
            <p:cNvPr id="1030" name="Picture 6"/>
            <p:cNvPicPr>
              <a:picLocks noChangeAspect="1" noChangeArrowheads="1"/>
            </p:cNvPicPr>
            <p:nvPr/>
          </p:nvPicPr>
          <p:blipFill>
            <a:blip r:embed="rId5"/>
            <a:srcRect/>
            <a:stretch>
              <a:fillRect/>
            </a:stretch>
          </p:blipFill>
          <p:spPr bwMode="auto">
            <a:xfrm>
              <a:off x="4648200" y="3813592"/>
              <a:ext cx="2454272" cy="2739608"/>
            </a:xfrm>
            <a:prstGeom prst="rect">
              <a:avLst/>
            </a:prstGeom>
            <a:noFill/>
            <a:ln w="9525">
              <a:noFill/>
              <a:miter lim="800000"/>
              <a:headEnd/>
              <a:tailEnd/>
            </a:ln>
            <a:effectLst/>
          </p:spPr>
        </p:pic>
        <p:sp>
          <p:nvSpPr>
            <p:cNvPr id="21" name="TextBox 20"/>
            <p:cNvSpPr txBox="1"/>
            <p:nvPr/>
          </p:nvSpPr>
          <p:spPr>
            <a:xfrm>
              <a:off x="5334000" y="6477000"/>
              <a:ext cx="1275414" cy="369332"/>
            </a:xfrm>
            <a:prstGeom prst="rect">
              <a:avLst/>
            </a:prstGeom>
            <a:noFill/>
          </p:spPr>
          <p:txBody>
            <a:bodyPr wrap="none" rtlCol="0">
              <a:spAutoFit/>
            </a:bodyPr>
            <a:lstStyle/>
            <a:p>
              <a:r>
                <a:rPr lang="en-US" dirty="0" smtClean="0"/>
                <a:t>Robust HPR</a:t>
              </a:r>
              <a:endParaRPr lang="en-US" dirty="0"/>
            </a:p>
          </p:txBody>
        </p:sp>
      </p:grpSp>
      <p:sp>
        <p:nvSpPr>
          <p:cNvPr id="2" name="Title 1"/>
          <p:cNvSpPr>
            <a:spLocks noGrp="1"/>
          </p:cNvSpPr>
          <p:nvPr>
            <p:ph type="title"/>
          </p:nvPr>
        </p:nvSpPr>
        <p:spPr>
          <a:xfrm>
            <a:off x="457200" y="0"/>
            <a:ext cx="8229600" cy="1143000"/>
          </a:xfrm>
        </p:spPr>
        <p:txBody>
          <a:bodyPr/>
          <a:lstStyle/>
          <a:p>
            <a:r>
              <a:rPr lang="en-US" dirty="0" smtClean="0"/>
              <a:t>Concavity robustness</a:t>
            </a:r>
            <a:endParaRPr lang="en-US" dirty="0"/>
          </a:p>
        </p:txBody>
      </p:sp>
      <p:grpSp>
        <p:nvGrpSpPr>
          <p:cNvPr id="19" name="Group 18"/>
          <p:cNvGrpSpPr/>
          <p:nvPr/>
        </p:nvGrpSpPr>
        <p:grpSpPr>
          <a:xfrm>
            <a:off x="3988365" y="3657600"/>
            <a:ext cx="2488635" cy="3188732"/>
            <a:chOff x="1905000" y="3657600"/>
            <a:chExt cx="2488635" cy="3188732"/>
          </a:xfrm>
        </p:grpSpPr>
        <p:sp>
          <p:nvSpPr>
            <p:cNvPr id="16" name="TextBox 15"/>
            <p:cNvSpPr txBox="1"/>
            <p:nvPr/>
          </p:nvSpPr>
          <p:spPr>
            <a:xfrm>
              <a:off x="2514600" y="6477000"/>
              <a:ext cx="1424877" cy="369332"/>
            </a:xfrm>
            <a:prstGeom prst="rect">
              <a:avLst/>
            </a:prstGeom>
            <a:noFill/>
          </p:spPr>
          <p:txBody>
            <a:bodyPr wrap="none" rtlCol="0">
              <a:spAutoFit/>
            </a:bodyPr>
            <a:lstStyle/>
            <a:p>
              <a:r>
                <a:rPr lang="en-US" dirty="0" smtClean="0"/>
                <a:t>Ground truth</a:t>
              </a:r>
              <a:endParaRPr lang="en-US" dirty="0"/>
            </a:p>
          </p:txBody>
        </p:sp>
        <p:pic>
          <p:nvPicPr>
            <p:cNvPr id="1026" name="Picture 2"/>
            <p:cNvPicPr>
              <a:picLocks noChangeAspect="1" noChangeArrowheads="1"/>
            </p:cNvPicPr>
            <p:nvPr/>
          </p:nvPicPr>
          <p:blipFill>
            <a:blip r:embed="rId6"/>
            <a:srcRect/>
            <a:stretch>
              <a:fillRect/>
            </a:stretch>
          </p:blipFill>
          <p:spPr bwMode="auto">
            <a:xfrm>
              <a:off x="1905000" y="3657600"/>
              <a:ext cx="2488635" cy="2931175"/>
            </a:xfrm>
            <a:prstGeom prst="rect">
              <a:avLst/>
            </a:prstGeom>
            <a:noFill/>
            <a:ln w="9525">
              <a:noFill/>
              <a:miter lim="800000"/>
              <a:headEnd/>
              <a:tailEnd/>
            </a:ln>
            <a:effectLst/>
          </p:spPr>
        </p:pic>
      </p:grpSp>
      <p:sp>
        <p:nvSpPr>
          <p:cNvPr id="17" name="Oval 16"/>
          <p:cNvSpPr/>
          <p:nvPr/>
        </p:nvSpPr>
        <p:spPr>
          <a:xfrm>
            <a:off x="685800" y="3810000"/>
            <a:ext cx="685800" cy="1371600"/>
          </a:xfrm>
          <a:prstGeom prst="ellipse">
            <a:avLst/>
          </a:prstGeom>
          <a:solidFill>
            <a:schemeClr val="lt1">
              <a:alpha val="0"/>
            </a:schemeClr>
          </a:solidFill>
          <a:ln w="47625">
            <a:solidFill>
              <a:srgbClr val="008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Oval 19"/>
          <p:cNvSpPr/>
          <p:nvPr/>
        </p:nvSpPr>
        <p:spPr>
          <a:xfrm>
            <a:off x="3962400" y="4343400"/>
            <a:ext cx="762000" cy="685800"/>
          </a:xfrm>
          <a:prstGeom prst="ellipse">
            <a:avLst/>
          </a:prstGeom>
          <a:solidFill>
            <a:schemeClr val="lt1">
              <a:alpha val="0"/>
            </a:schemeClr>
          </a:solidFill>
          <a:ln w="47625">
            <a:solidFill>
              <a:srgbClr val="008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23" name="Group 22"/>
          <p:cNvGrpSpPr/>
          <p:nvPr/>
        </p:nvGrpSpPr>
        <p:grpSpPr>
          <a:xfrm>
            <a:off x="6553200" y="5105400"/>
            <a:ext cx="2057400" cy="1143000"/>
            <a:chOff x="6096000" y="4724400"/>
            <a:chExt cx="2057400" cy="1143000"/>
          </a:xfrm>
        </p:grpSpPr>
        <p:sp>
          <p:nvSpPr>
            <p:cNvPr id="24" name="Rectangle 23"/>
            <p:cNvSpPr/>
            <p:nvPr/>
          </p:nvSpPr>
          <p:spPr>
            <a:xfrm>
              <a:off x="6096000" y="4724400"/>
              <a:ext cx="2057400" cy="1143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dirty="0" smtClean="0"/>
                <a:t>        </a:t>
              </a:r>
              <a:r>
                <a:rPr lang="en-US" sz="1600" dirty="0" smtClean="0"/>
                <a:t> Hidden points</a:t>
              </a:r>
              <a:endParaRPr lang="en-US" dirty="0" smtClean="0"/>
            </a:p>
            <a:p>
              <a:endParaRPr lang="en-US" sz="400" dirty="0" smtClean="0"/>
            </a:p>
            <a:p>
              <a:endParaRPr lang="en-US" sz="400" dirty="0" smtClean="0"/>
            </a:p>
            <a:p>
              <a:endParaRPr lang="en-US" sz="400" dirty="0" smtClean="0"/>
            </a:p>
            <a:p>
              <a:r>
                <a:rPr lang="en-US" sz="1600" dirty="0" smtClean="0"/>
                <a:t>          Visible points</a:t>
              </a:r>
              <a:endParaRPr lang="en-US" sz="1600" dirty="0"/>
            </a:p>
          </p:txBody>
        </p:sp>
        <p:sp>
          <p:nvSpPr>
            <p:cNvPr id="25" name="Rectangle 24"/>
            <p:cNvSpPr/>
            <p:nvPr/>
          </p:nvSpPr>
          <p:spPr>
            <a:xfrm>
              <a:off x="6248400" y="4953000"/>
              <a:ext cx="228600" cy="228600"/>
            </a:xfrm>
            <a:prstGeom prst="rect">
              <a:avLst/>
            </a:prstGeom>
            <a:solidFill>
              <a:srgbClr val="DB2B1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Rectangle 25"/>
            <p:cNvSpPr/>
            <p:nvPr/>
          </p:nvSpPr>
          <p:spPr>
            <a:xfrm>
              <a:off x="6248400" y="5410200"/>
              <a:ext cx="228600" cy="228600"/>
            </a:xfrm>
            <a:prstGeom prst="rect">
              <a:avLst/>
            </a:prstGeom>
            <a:solidFill>
              <a:srgbClr val="91D0EB"/>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7" name="Group 26"/>
          <p:cNvGrpSpPr/>
          <p:nvPr/>
        </p:nvGrpSpPr>
        <p:grpSpPr>
          <a:xfrm>
            <a:off x="6705600" y="5257800"/>
            <a:ext cx="2057400" cy="1143000"/>
            <a:chOff x="6096000" y="4724400"/>
            <a:chExt cx="2057400" cy="1143000"/>
          </a:xfrm>
        </p:grpSpPr>
        <p:sp>
          <p:nvSpPr>
            <p:cNvPr id="28" name="Rectangle 27"/>
            <p:cNvSpPr/>
            <p:nvPr/>
          </p:nvSpPr>
          <p:spPr>
            <a:xfrm>
              <a:off x="6096000" y="4724400"/>
              <a:ext cx="2057400" cy="1143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dirty="0" smtClean="0"/>
                <a:t>        </a:t>
              </a:r>
              <a:r>
                <a:rPr lang="en-US" sz="1600" dirty="0" smtClean="0"/>
                <a:t> Hidden points</a:t>
              </a:r>
              <a:endParaRPr lang="en-US" dirty="0" smtClean="0"/>
            </a:p>
            <a:p>
              <a:endParaRPr lang="en-US" sz="400" dirty="0" smtClean="0"/>
            </a:p>
            <a:p>
              <a:endParaRPr lang="en-US" sz="400" dirty="0" smtClean="0"/>
            </a:p>
            <a:p>
              <a:endParaRPr lang="en-US" sz="400" dirty="0" smtClean="0"/>
            </a:p>
            <a:p>
              <a:r>
                <a:rPr lang="en-US" sz="1600" dirty="0" smtClean="0"/>
                <a:t>          Visible points</a:t>
              </a:r>
              <a:endParaRPr lang="en-US" sz="1600" dirty="0"/>
            </a:p>
          </p:txBody>
        </p:sp>
        <p:sp>
          <p:nvSpPr>
            <p:cNvPr id="29" name="Rectangle 28"/>
            <p:cNvSpPr/>
            <p:nvPr/>
          </p:nvSpPr>
          <p:spPr>
            <a:xfrm>
              <a:off x="6248400" y="4953000"/>
              <a:ext cx="228600" cy="228600"/>
            </a:xfrm>
            <a:prstGeom prst="rect">
              <a:avLst/>
            </a:prstGeom>
            <a:solidFill>
              <a:srgbClr val="DB2B1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ectangle 29"/>
            <p:cNvSpPr/>
            <p:nvPr/>
          </p:nvSpPr>
          <p:spPr>
            <a:xfrm>
              <a:off x="6248400" y="5410200"/>
              <a:ext cx="228600" cy="228600"/>
            </a:xfrm>
            <a:prstGeom prst="rect">
              <a:avLst/>
            </a:prstGeom>
            <a:solidFill>
              <a:srgbClr val="91D0E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5"/>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par>
                                <p:cTn id="73" presetID="1" presetClass="exit" presetSubtype="0" fill="hold" nodeType="withEffect">
                                  <p:stCondLst>
                                    <p:cond delay="0"/>
                                  </p:stCondLst>
                                  <p:childTnLst>
                                    <p:set>
                                      <p:cBhvr>
                                        <p:cTn id="74" dur="1" fill="hold">
                                          <p:stCondLst>
                                            <p:cond delay="0"/>
                                          </p:stCondLst>
                                        </p:cTn>
                                        <p:tgtEl>
                                          <p:spTgt spid="3">
                                            <p:txEl>
                                              <p:pRg st="5" end="5"/>
                                            </p:txEl>
                                          </p:spTgt>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3">
                                            <p:txEl>
                                              <p:pRg st="6" end="6"/>
                                            </p:txEl>
                                          </p:spTgt>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3">
                                            <p:txEl>
                                              <p:pRg st="7" end="7"/>
                                            </p:txEl>
                                          </p:spTgt>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3">
                                            <p:txEl>
                                              <p:pRg st="8" end="8"/>
                                            </p:txEl>
                                          </p:spTgt>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3">
                                            <p:txEl>
                                              <p:pRg st="9" end="9"/>
                                            </p:txEl>
                                          </p:spTgt>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3">
                                            <p:txEl>
                                              <p:pRg st="10" end="10"/>
                                            </p:txEl>
                                          </p:spTgt>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3">
                                            <p:txEl>
                                              <p:pRg st="11" end="11"/>
                                            </p:txEl>
                                          </p:spTgt>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animBg="1"/>
      <p:bldP spid="2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RESULTS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3"/>
          <a:srcRect/>
          <a:stretch>
            <a:fillRect/>
          </a:stretch>
        </p:blipFill>
        <p:spPr bwMode="auto">
          <a:xfrm>
            <a:off x="990600" y="5546926"/>
            <a:ext cx="2362200" cy="1158674"/>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5486400" y="1143000"/>
            <a:ext cx="2543372" cy="39370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5"/>
          <a:srcRect/>
          <a:stretch>
            <a:fillRect/>
          </a:stretch>
        </p:blipFill>
        <p:spPr bwMode="auto">
          <a:xfrm>
            <a:off x="609600" y="1206500"/>
            <a:ext cx="2708461" cy="3822700"/>
          </a:xfrm>
          <a:prstGeom prst="rect">
            <a:avLst/>
          </a:prstGeom>
          <a:noFill/>
          <a:ln w="9525">
            <a:noFill/>
            <a:miter lim="800000"/>
            <a:headEnd/>
            <a:tailEnd/>
          </a:ln>
          <a:effectLst/>
        </p:spPr>
      </p:pic>
      <p:sp>
        <p:nvSpPr>
          <p:cNvPr id="12" name="TextBox 11"/>
          <p:cNvSpPr txBox="1"/>
          <p:nvPr/>
        </p:nvSpPr>
        <p:spPr>
          <a:xfrm>
            <a:off x="1272866" y="5181600"/>
            <a:ext cx="1747594" cy="461665"/>
          </a:xfrm>
          <a:prstGeom prst="rect">
            <a:avLst/>
          </a:prstGeom>
          <a:noFill/>
        </p:spPr>
        <p:txBody>
          <a:bodyPr wrap="none" rtlCol="0">
            <a:spAutoFit/>
          </a:bodyPr>
          <a:lstStyle/>
          <a:p>
            <a:r>
              <a:rPr lang="en-US" sz="2400" dirty="0" smtClean="0"/>
              <a:t>Original HPR</a:t>
            </a:r>
            <a:endParaRPr lang="en-US" sz="2400" dirty="0"/>
          </a:p>
        </p:txBody>
      </p:sp>
      <p:sp>
        <p:nvSpPr>
          <p:cNvPr id="13" name="TextBox 12"/>
          <p:cNvSpPr txBox="1"/>
          <p:nvPr/>
        </p:nvSpPr>
        <p:spPr>
          <a:xfrm>
            <a:off x="5707628" y="5177135"/>
            <a:ext cx="1636858" cy="461665"/>
          </a:xfrm>
          <a:prstGeom prst="rect">
            <a:avLst/>
          </a:prstGeom>
          <a:noFill/>
        </p:spPr>
        <p:txBody>
          <a:bodyPr wrap="none" rtlCol="0">
            <a:spAutoFit/>
          </a:bodyPr>
          <a:lstStyle/>
          <a:p>
            <a:r>
              <a:rPr lang="en-US" sz="2400" dirty="0" smtClean="0"/>
              <a:t>Robust HPR</a:t>
            </a:r>
            <a:endParaRPr lang="en-US" sz="2400" dirty="0"/>
          </a:p>
        </p:txBody>
      </p:sp>
      <p:grpSp>
        <p:nvGrpSpPr>
          <p:cNvPr id="2" name="Group 21"/>
          <p:cNvGrpSpPr/>
          <p:nvPr/>
        </p:nvGrpSpPr>
        <p:grpSpPr>
          <a:xfrm>
            <a:off x="3200400" y="4114800"/>
            <a:ext cx="2514600" cy="1143000"/>
            <a:chOff x="3581400" y="3124200"/>
            <a:chExt cx="2057400" cy="1143000"/>
          </a:xfrm>
        </p:grpSpPr>
        <p:sp>
          <p:nvSpPr>
            <p:cNvPr id="23" name="Rectangle 22"/>
            <p:cNvSpPr/>
            <p:nvPr/>
          </p:nvSpPr>
          <p:spPr>
            <a:xfrm>
              <a:off x="3581400" y="3124200"/>
              <a:ext cx="2057400" cy="1143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dirty="0" smtClean="0"/>
                <a:t>          HPR Visible point</a:t>
              </a:r>
            </a:p>
            <a:p>
              <a:endParaRPr lang="en-US" sz="600" dirty="0" smtClean="0"/>
            </a:p>
            <a:p>
              <a:r>
                <a:rPr lang="en-US" dirty="0" smtClean="0"/>
                <a:t>          HPR False positive</a:t>
              </a:r>
            </a:p>
            <a:p>
              <a:endParaRPr lang="en-US" sz="600" dirty="0" smtClean="0"/>
            </a:p>
            <a:p>
              <a:r>
                <a:rPr lang="en-US" dirty="0" smtClean="0"/>
                <a:t>          HPR False negative</a:t>
              </a:r>
              <a:endParaRPr lang="en-US" dirty="0"/>
            </a:p>
          </p:txBody>
        </p:sp>
        <p:sp>
          <p:nvSpPr>
            <p:cNvPr id="24" name="Rectangle 23"/>
            <p:cNvSpPr/>
            <p:nvPr/>
          </p:nvSpPr>
          <p:spPr>
            <a:xfrm>
              <a:off x="3810000" y="3200400"/>
              <a:ext cx="228600" cy="228600"/>
            </a:xfrm>
            <a:prstGeom prst="rect">
              <a:avLst/>
            </a:prstGeom>
            <a:solidFill>
              <a:srgbClr val="EACF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3810000" y="3581400"/>
              <a:ext cx="228600" cy="228600"/>
            </a:xfrm>
            <a:prstGeom prst="rect">
              <a:avLst/>
            </a:prstGeom>
            <a:solidFill>
              <a:srgbClr val="8E9C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Rectangle 25"/>
            <p:cNvSpPr/>
            <p:nvPr/>
          </p:nvSpPr>
          <p:spPr>
            <a:xfrm>
              <a:off x="3810000" y="3962400"/>
              <a:ext cx="228600" cy="228600"/>
            </a:xfrm>
            <a:prstGeom prst="rect">
              <a:avLst/>
            </a:prstGeom>
            <a:solidFill>
              <a:srgbClr val="CF473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pic>
        <p:nvPicPr>
          <p:cNvPr id="2052" name="Picture 4"/>
          <p:cNvPicPr>
            <a:picLocks noChangeAspect="1" noChangeArrowheads="1"/>
          </p:cNvPicPr>
          <p:nvPr/>
        </p:nvPicPr>
        <p:blipFill>
          <a:blip r:embed="rId6"/>
          <a:srcRect/>
          <a:stretch>
            <a:fillRect/>
          </a:stretch>
        </p:blipFill>
        <p:spPr bwMode="auto">
          <a:xfrm>
            <a:off x="3581400" y="98448"/>
            <a:ext cx="1752600" cy="2187552"/>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a:srcRect/>
          <a:stretch>
            <a:fillRect/>
          </a:stretch>
        </p:blipFill>
        <p:spPr bwMode="auto">
          <a:xfrm>
            <a:off x="5257800" y="5592097"/>
            <a:ext cx="2286000" cy="11135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4"/>
          <a:srcRect/>
          <a:stretch>
            <a:fillRect/>
          </a:stretch>
        </p:blipFill>
        <p:spPr bwMode="auto">
          <a:xfrm>
            <a:off x="6476350" y="1295400"/>
            <a:ext cx="2667650" cy="4191000"/>
          </a:xfrm>
          <a:prstGeom prst="rect">
            <a:avLst/>
          </a:prstGeom>
          <a:noFill/>
          <a:ln w="9525">
            <a:noFill/>
            <a:miter lim="800000"/>
            <a:headEnd/>
            <a:tailEnd/>
          </a:ln>
          <a:effectLst/>
        </p:spPr>
      </p:pic>
      <p:pic>
        <p:nvPicPr>
          <p:cNvPr id="5" name="Picture 3"/>
          <p:cNvPicPr>
            <a:picLocks noChangeAspect="1" noChangeArrowheads="1"/>
          </p:cNvPicPr>
          <p:nvPr/>
        </p:nvPicPr>
        <p:blipFill>
          <a:blip r:embed="rId5"/>
          <a:srcRect/>
          <a:stretch>
            <a:fillRect/>
          </a:stretch>
        </p:blipFill>
        <p:spPr bwMode="auto">
          <a:xfrm>
            <a:off x="4273934" y="3048000"/>
            <a:ext cx="4717666" cy="3508812"/>
          </a:xfrm>
          <a:prstGeom prst="rect">
            <a:avLst/>
          </a:prstGeom>
          <a:noFill/>
          <a:ln w="9525">
            <a:noFill/>
            <a:miter lim="800000"/>
            <a:headEnd/>
            <a:tailEnd/>
          </a:ln>
          <a:effectLst/>
        </p:spPr>
      </p:pic>
      <p:pic>
        <p:nvPicPr>
          <p:cNvPr id="4" name="Picture 2"/>
          <p:cNvPicPr>
            <a:picLocks noChangeAspect="1" noChangeArrowheads="1"/>
          </p:cNvPicPr>
          <p:nvPr/>
        </p:nvPicPr>
        <p:blipFill>
          <a:blip r:embed="rId6"/>
          <a:srcRect/>
          <a:stretch>
            <a:fillRect/>
          </a:stretch>
        </p:blipFill>
        <p:spPr bwMode="auto">
          <a:xfrm>
            <a:off x="533400" y="2971800"/>
            <a:ext cx="3352800" cy="3553216"/>
          </a:xfrm>
          <a:prstGeom prst="rect">
            <a:avLst/>
          </a:prstGeom>
          <a:noFill/>
          <a:ln w="9525">
            <a:noFill/>
            <a:miter lim="800000"/>
            <a:headEnd/>
            <a:tailEnd/>
          </a:ln>
          <a:effectLst/>
        </p:spPr>
      </p:pic>
      <p:pic>
        <p:nvPicPr>
          <p:cNvPr id="1027" name="Picture 3"/>
          <p:cNvPicPr>
            <a:picLocks noChangeAspect="1" noChangeArrowheads="1"/>
          </p:cNvPicPr>
          <p:nvPr/>
        </p:nvPicPr>
        <p:blipFill>
          <a:blip r:embed="rId7" cstate="print"/>
          <a:srcRect/>
          <a:stretch>
            <a:fillRect/>
          </a:stretch>
        </p:blipFill>
        <p:spPr bwMode="auto">
          <a:xfrm>
            <a:off x="4814808" y="3124200"/>
            <a:ext cx="3719592" cy="3429000"/>
          </a:xfrm>
          <a:prstGeom prst="rect">
            <a:avLst/>
          </a:prstGeom>
          <a:noFill/>
          <a:ln w="9525">
            <a:noFill/>
            <a:miter lim="800000"/>
            <a:headEnd/>
            <a:tailEnd/>
          </a:ln>
          <a:effectLst/>
        </p:spPr>
      </p:pic>
      <p:sp>
        <p:nvSpPr>
          <p:cNvPr id="2" name="Title 1"/>
          <p:cNvSpPr>
            <a:spLocks noGrp="1"/>
          </p:cNvSpPr>
          <p:nvPr>
            <p:ph type="title"/>
          </p:nvPr>
        </p:nvSpPr>
        <p:spPr>
          <a:xfrm>
            <a:off x="457200" y="0"/>
            <a:ext cx="8229600" cy="1143000"/>
          </a:xfrm>
        </p:spPr>
        <p:txBody>
          <a:bodyPr/>
          <a:lstStyle/>
          <a:p>
            <a:r>
              <a:rPr lang="en-US" dirty="0" smtClean="0"/>
              <a:t>Motivation</a:t>
            </a:r>
            <a:endParaRPr lang="en-US" dirty="0"/>
          </a:p>
        </p:txBody>
      </p:sp>
      <p:pic>
        <p:nvPicPr>
          <p:cNvPr id="1026" name="Picture 2"/>
          <p:cNvPicPr>
            <a:picLocks noChangeAspect="1" noChangeArrowheads="1"/>
          </p:cNvPicPr>
          <p:nvPr/>
        </p:nvPicPr>
        <p:blipFill>
          <a:blip r:embed="rId8" cstate="print"/>
          <a:srcRect/>
          <a:stretch>
            <a:fillRect/>
          </a:stretch>
        </p:blipFill>
        <p:spPr bwMode="auto">
          <a:xfrm>
            <a:off x="1219200" y="2895600"/>
            <a:ext cx="2667000" cy="3869122"/>
          </a:xfrm>
          <a:prstGeom prst="rect">
            <a:avLst/>
          </a:prstGeom>
          <a:noFill/>
          <a:ln w="9525">
            <a:noFill/>
            <a:miter lim="800000"/>
            <a:headEnd/>
            <a:tailEnd/>
          </a:ln>
          <a:effectLst/>
        </p:spPr>
      </p:pic>
      <p:sp>
        <p:nvSpPr>
          <p:cNvPr id="12" name="TextBox 11"/>
          <p:cNvSpPr txBox="1"/>
          <p:nvPr/>
        </p:nvSpPr>
        <p:spPr>
          <a:xfrm>
            <a:off x="7391400" y="5334000"/>
            <a:ext cx="1575944" cy="369332"/>
          </a:xfrm>
          <a:prstGeom prst="rect">
            <a:avLst/>
          </a:prstGeom>
          <a:noFill/>
        </p:spPr>
        <p:txBody>
          <a:bodyPr wrap="none" rtlCol="0">
            <a:spAutoFit/>
          </a:bodyPr>
          <a:lstStyle/>
          <a:p>
            <a:r>
              <a:rPr lang="en-US" dirty="0" err="1" smtClean="0"/>
              <a:t>Alexa</a:t>
            </a:r>
            <a:r>
              <a:rPr lang="en-US" dirty="0" smtClean="0"/>
              <a:t> at al.[01]</a:t>
            </a:r>
            <a:endParaRPr lang="en-US" dirty="0"/>
          </a:p>
        </p:txBody>
      </p:sp>
      <p:sp>
        <p:nvSpPr>
          <p:cNvPr id="3" name="Content Placeholder 2"/>
          <p:cNvSpPr>
            <a:spLocks noGrp="1"/>
          </p:cNvSpPr>
          <p:nvPr>
            <p:ph idx="1"/>
          </p:nvPr>
        </p:nvSpPr>
        <p:spPr>
          <a:xfrm>
            <a:off x="457200" y="1265237"/>
            <a:ext cx="8229600" cy="5059363"/>
          </a:xfrm>
        </p:spPr>
        <p:txBody>
          <a:bodyPr>
            <a:normAutofit lnSpcReduction="10000"/>
          </a:bodyPr>
          <a:lstStyle/>
          <a:p>
            <a:r>
              <a:rPr lang="en-US" sz="2800" dirty="0" smtClean="0"/>
              <a:t>Point Cloud Data (PCD) - </a:t>
            </a:r>
            <a:r>
              <a:rPr lang="en-US" sz="2400" dirty="0" smtClean="0"/>
              <a:t>set of points</a:t>
            </a:r>
            <a:endParaRPr lang="en-US" sz="2800" dirty="0" smtClean="0"/>
          </a:p>
          <a:p>
            <a:pPr lvl="1"/>
            <a:r>
              <a:rPr lang="en-US" sz="2400" dirty="0" smtClean="0"/>
              <a:t>2D : sampled on boundary of curve</a:t>
            </a:r>
          </a:p>
          <a:p>
            <a:pPr lvl="1"/>
            <a:r>
              <a:rPr lang="en-US" sz="2400" dirty="0" smtClean="0"/>
              <a:t>3D : sampled on object’s surface</a:t>
            </a:r>
          </a:p>
          <a:p>
            <a:pPr lvl="1"/>
            <a:r>
              <a:rPr lang="en-US" sz="2400" b="1" dirty="0" smtClean="0"/>
              <a:t>natural</a:t>
            </a:r>
            <a:r>
              <a:rPr lang="en-US" sz="2400" dirty="0" smtClean="0"/>
              <a:t> output of 3D scanners</a:t>
            </a:r>
          </a:p>
          <a:p>
            <a:pPr lvl="1"/>
            <a:r>
              <a:rPr lang="en-US" sz="2400" dirty="0" smtClean="0"/>
              <a:t>simplistic object representation</a:t>
            </a:r>
          </a:p>
          <a:p>
            <a:pPr lvl="1"/>
            <a:r>
              <a:rPr lang="en-US" sz="2400" dirty="0" smtClean="0"/>
              <a:t>easier PCD data structures</a:t>
            </a:r>
          </a:p>
          <a:p>
            <a:pPr lvl="1"/>
            <a:r>
              <a:rPr lang="en-US" sz="2400" dirty="0" smtClean="0"/>
              <a:t>generalized to higher dimensions</a:t>
            </a:r>
          </a:p>
          <a:p>
            <a:pPr lvl="1"/>
            <a:endParaRPr lang="en-US" sz="2400" dirty="0" smtClean="0"/>
          </a:p>
          <a:p>
            <a:r>
              <a:rPr lang="en-US" sz="2800" dirty="0" smtClean="0"/>
              <a:t>Recent research </a:t>
            </a:r>
            <a:endParaRPr lang="en-US" sz="2000" dirty="0" smtClean="0"/>
          </a:p>
          <a:p>
            <a:pPr lvl="1"/>
            <a:r>
              <a:rPr lang="en-US" sz="2400" dirty="0" smtClean="0"/>
              <a:t>[</a:t>
            </a:r>
            <a:r>
              <a:rPr lang="en-US" sz="2400" dirty="0" err="1" smtClean="0"/>
              <a:t>Levoy</a:t>
            </a:r>
            <a:r>
              <a:rPr lang="en-US" sz="2400" dirty="0" smtClean="0"/>
              <a:t> 00], </a:t>
            </a:r>
            <a:r>
              <a:rPr lang="en-US" sz="2400" dirty="0" err="1" smtClean="0"/>
              <a:t>Pauly</a:t>
            </a:r>
            <a:r>
              <a:rPr lang="en-US" sz="2400" dirty="0" smtClean="0"/>
              <a:t>[01], </a:t>
            </a:r>
            <a:r>
              <a:rPr lang="en-US" sz="2400" dirty="0" err="1" smtClean="0"/>
              <a:t>Zwicker</a:t>
            </a:r>
            <a:r>
              <a:rPr lang="en-US" sz="2400" dirty="0" smtClean="0"/>
              <a:t>[02], </a:t>
            </a:r>
            <a:r>
              <a:rPr lang="en-US" sz="2400" dirty="0" err="1" smtClean="0"/>
              <a:t>Alexa</a:t>
            </a:r>
            <a:r>
              <a:rPr lang="en-US" sz="2400" dirty="0" smtClean="0"/>
              <a:t>[03,04]</a:t>
            </a:r>
          </a:p>
          <a:p>
            <a:pPr lvl="1"/>
            <a:r>
              <a:rPr lang="en-US" sz="2400" dirty="0" smtClean="0"/>
              <a:t>effective and powerful shape representation</a:t>
            </a:r>
          </a:p>
          <a:p>
            <a:pPr lvl="1"/>
            <a:r>
              <a:rPr lang="en-US" sz="2400" i="1" dirty="0" smtClean="0"/>
              <a:t>model editing, shape manipulation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02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02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457200" y="1371600"/>
            <a:ext cx="3504762" cy="3862858"/>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4054231" y="381000"/>
            <a:ext cx="1203569" cy="19558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5"/>
          <a:srcRect/>
          <a:stretch>
            <a:fillRect/>
          </a:stretch>
        </p:blipFill>
        <p:spPr bwMode="auto">
          <a:xfrm>
            <a:off x="5562600" y="1219200"/>
            <a:ext cx="2720000" cy="3923810"/>
          </a:xfrm>
          <a:prstGeom prst="rect">
            <a:avLst/>
          </a:prstGeom>
          <a:noFill/>
          <a:ln w="9525">
            <a:noFill/>
            <a:miter lim="800000"/>
            <a:headEnd/>
            <a:tailEnd/>
          </a:ln>
          <a:effectLst/>
        </p:spPr>
      </p:pic>
      <p:sp>
        <p:nvSpPr>
          <p:cNvPr id="14" name="TextBox 13"/>
          <p:cNvSpPr txBox="1"/>
          <p:nvPr/>
        </p:nvSpPr>
        <p:spPr>
          <a:xfrm>
            <a:off x="1272866" y="5181600"/>
            <a:ext cx="1747594" cy="461665"/>
          </a:xfrm>
          <a:prstGeom prst="rect">
            <a:avLst/>
          </a:prstGeom>
          <a:noFill/>
        </p:spPr>
        <p:txBody>
          <a:bodyPr wrap="none" rtlCol="0">
            <a:spAutoFit/>
          </a:bodyPr>
          <a:lstStyle/>
          <a:p>
            <a:r>
              <a:rPr lang="en-US" sz="2400" dirty="0" smtClean="0"/>
              <a:t>Original HPR</a:t>
            </a:r>
            <a:endParaRPr lang="en-US" sz="2400" dirty="0"/>
          </a:p>
        </p:txBody>
      </p:sp>
      <p:sp>
        <p:nvSpPr>
          <p:cNvPr id="15" name="TextBox 14"/>
          <p:cNvSpPr txBox="1"/>
          <p:nvPr/>
        </p:nvSpPr>
        <p:spPr>
          <a:xfrm>
            <a:off x="5707628" y="5177135"/>
            <a:ext cx="1636858" cy="461665"/>
          </a:xfrm>
          <a:prstGeom prst="rect">
            <a:avLst/>
          </a:prstGeom>
          <a:noFill/>
        </p:spPr>
        <p:txBody>
          <a:bodyPr wrap="none" rtlCol="0">
            <a:spAutoFit/>
          </a:bodyPr>
          <a:lstStyle/>
          <a:p>
            <a:r>
              <a:rPr lang="en-US" sz="2400" dirty="0" smtClean="0"/>
              <a:t>Robust HPR</a:t>
            </a:r>
            <a:endParaRPr lang="en-US" sz="2400" dirty="0"/>
          </a:p>
        </p:txBody>
      </p:sp>
      <p:pic>
        <p:nvPicPr>
          <p:cNvPr id="4102" name="Picture 6"/>
          <p:cNvPicPr>
            <a:picLocks noChangeAspect="1" noChangeArrowheads="1"/>
          </p:cNvPicPr>
          <p:nvPr/>
        </p:nvPicPr>
        <p:blipFill>
          <a:blip r:embed="rId6"/>
          <a:srcRect/>
          <a:stretch>
            <a:fillRect/>
          </a:stretch>
        </p:blipFill>
        <p:spPr bwMode="auto">
          <a:xfrm>
            <a:off x="1066800" y="5608457"/>
            <a:ext cx="2407619" cy="1097143"/>
          </a:xfrm>
          <a:prstGeom prst="rect">
            <a:avLst/>
          </a:prstGeom>
          <a:noFill/>
          <a:ln w="9525">
            <a:noFill/>
            <a:miter lim="800000"/>
            <a:headEnd/>
            <a:tailEnd/>
          </a:ln>
          <a:effectLst/>
        </p:spPr>
      </p:pic>
      <p:pic>
        <p:nvPicPr>
          <p:cNvPr id="4103" name="Picture 7"/>
          <p:cNvPicPr>
            <a:picLocks noChangeAspect="1" noChangeArrowheads="1"/>
          </p:cNvPicPr>
          <p:nvPr/>
        </p:nvPicPr>
        <p:blipFill>
          <a:blip r:embed="rId7"/>
          <a:srcRect/>
          <a:stretch>
            <a:fillRect/>
          </a:stretch>
        </p:blipFill>
        <p:spPr bwMode="auto">
          <a:xfrm>
            <a:off x="5479076" y="5562600"/>
            <a:ext cx="2369524" cy="1120000"/>
          </a:xfrm>
          <a:prstGeom prst="rect">
            <a:avLst/>
          </a:prstGeom>
          <a:noFill/>
          <a:ln w="9525">
            <a:noFill/>
            <a:miter lim="800000"/>
            <a:headEnd/>
            <a:tailEnd/>
          </a:ln>
          <a:effectLst/>
        </p:spPr>
      </p:pic>
      <p:sp>
        <p:nvSpPr>
          <p:cNvPr id="27" name="Rectangle 26"/>
          <p:cNvSpPr/>
          <p:nvPr/>
        </p:nvSpPr>
        <p:spPr>
          <a:xfrm>
            <a:off x="3200400" y="4114800"/>
            <a:ext cx="2514600" cy="1143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dirty="0" smtClean="0"/>
              <a:t>          HPR Visible point</a:t>
            </a:r>
          </a:p>
          <a:p>
            <a:endParaRPr lang="en-US" sz="600" dirty="0" smtClean="0"/>
          </a:p>
          <a:p>
            <a:r>
              <a:rPr lang="en-US" dirty="0" smtClean="0"/>
              <a:t>          HPR False positive</a:t>
            </a:r>
          </a:p>
          <a:p>
            <a:endParaRPr lang="en-US" sz="600" dirty="0" smtClean="0"/>
          </a:p>
          <a:p>
            <a:r>
              <a:rPr lang="en-US" dirty="0" smtClean="0"/>
              <a:t>          HPR False negative</a:t>
            </a:r>
            <a:endParaRPr lang="en-US" dirty="0"/>
          </a:p>
        </p:txBody>
      </p:sp>
      <p:sp>
        <p:nvSpPr>
          <p:cNvPr id="28" name="Rectangle 27"/>
          <p:cNvSpPr/>
          <p:nvPr/>
        </p:nvSpPr>
        <p:spPr>
          <a:xfrm>
            <a:off x="3479800" y="4191000"/>
            <a:ext cx="279400" cy="228600"/>
          </a:xfrm>
          <a:prstGeom prst="rect">
            <a:avLst/>
          </a:prstGeom>
          <a:solidFill>
            <a:srgbClr val="EACF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Rectangle 28"/>
          <p:cNvSpPr/>
          <p:nvPr/>
        </p:nvSpPr>
        <p:spPr>
          <a:xfrm>
            <a:off x="3479800" y="4572000"/>
            <a:ext cx="279400" cy="228600"/>
          </a:xfrm>
          <a:prstGeom prst="rect">
            <a:avLst/>
          </a:prstGeom>
          <a:solidFill>
            <a:srgbClr val="8E9C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ectangle 29"/>
          <p:cNvSpPr/>
          <p:nvPr/>
        </p:nvSpPr>
        <p:spPr>
          <a:xfrm>
            <a:off x="3479800" y="4953000"/>
            <a:ext cx="279400" cy="228600"/>
          </a:xfrm>
          <a:prstGeom prst="rect">
            <a:avLst/>
          </a:prstGeom>
          <a:solidFill>
            <a:srgbClr val="CF473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272866" y="5181600"/>
            <a:ext cx="1747594" cy="461665"/>
          </a:xfrm>
          <a:prstGeom prst="rect">
            <a:avLst/>
          </a:prstGeom>
          <a:noFill/>
        </p:spPr>
        <p:txBody>
          <a:bodyPr wrap="none" rtlCol="0">
            <a:spAutoFit/>
          </a:bodyPr>
          <a:lstStyle/>
          <a:p>
            <a:r>
              <a:rPr lang="en-US" sz="2400" dirty="0" smtClean="0"/>
              <a:t>Original HPR</a:t>
            </a:r>
            <a:endParaRPr lang="en-US" sz="2400" dirty="0"/>
          </a:p>
        </p:txBody>
      </p:sp>
      <p:sp>
        <p:nvSpPr>
          <p:cNvPr id="15" name="TextBox 14"/>
          <p:cNvSpPr txBox="1"/>
          <p:nvPr/>
        </p:nvSpPr>
        <p:spPr>
          <a:xfrm>
            <a:off x="5707628" y="5177135"/>
            <a:ext cx="1636858" cy="461665"/>
          </a:xfrm>
          <a:prstGeom prst="rect">
            <a:avLst/>
          </a:prstGeom>
          <a:noFill/>
        </p:spPr>
        <p:txBody>
          <a:bodyPr wrap="none" rtlCol="0">
            <a:spAutoFit/>
          </a:bodyPr>
          <a:lstStyle/>
          <a:p>
            <a:r>
              <a:rPr lang="en-US" sz="2400" dirty="0" smtClean="0"/>
              <a:t>Robust HPR</a:t>
            </a:r>
            <a:endParaRPr lang="en-US" sz="2400" dirty="0"/>
          </a:p>
        </p:txBody>
      </p:sp>
      <p:pic>
        <p:nvPicPr>
          <p:cNvPr id="5122" name="Picture 2"/>
          <p:cNvPicPr>
            <a:picLocks noChangeAspect="1" noChangeArrowheads="1"/>
          </p:cNvPicPr>
          <p:nvPr/>
        </p:nvPicPr>
        <p:blipFill>
          <a:blip r:embed="rId3"/>
          <a:srcRect/>
          <a:stretch>
            <a:fillRect/>
          </a:stretch>
        </p:blipFill>
        <p:spPr bwMode="auto">
          <a:xfrm>
            <a:off x="777619" y="1524000"/>
            <a:ext cx="3032381" cy="3634286"/>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3886200" y="150616"/>
            <a:ext cx="1295400" cy="2194686"/>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a:srcRect/>
          <a:stretch>
            <a:fillRect/>
          </a:stretch>
        </p:blipFill>
        <p:spPr bwMode="auto">
          <a:xfrm>
            <a:off x="5349610" y="1524000"/>
            <a:ext cx="2956190" cy="2689524"/>
          </a:xfrm>
          <a:prstGeom prst="rect">
            <a:avLst/>
          </a:prstGeom>
          <a:noFill/>
          <a:ln w="9525">
            <a:noFill/>
            <a:miter lim="800000"/>
            <a:headEnd/>
            <a:tailEnd/>
          </a:ln>
          <a:effectLst/>
        </p:spPr>
      </p:pic>
      <p:pic>
        <p:nvPicPr>
          <p:cNvPr id="5126" name="Picture 6"/>
          <p:cNvPicPr>
            <a:picLocks noChangeAspect="1" noChangeArrowheads="1"/>
          </p:cNvPicPr>
          <p:nvPr/>
        </p:nvPicPr>
        <p:blipFill>
          <a:blip r:embed="rId6"/>
          <a:srcRect/>
          <a:stretch>
            <a:fillRect/>
          </a:stretch>
        </p:blipFill>
        <p:spPr bwMode="auto">
          <a:xfrm>
            <a:off x="5486400" y="5638800"/>
            <a:ext cx="2209524" cy="1089524"/>
          </a:xfrm>
          <a:prstGeom prst="rect">
            <a:avLst/>
          </a:prstGeom>
          <a:noFill/>
          <a:ln w="9525">
            <a:noFill/>
            <a:miter lim="800000"/>
            <a:headEnd/>
            <a:tailEnd/>
          </a:ln>
          <a:effectLst/>
        </p:spPr>
      </p:pic>
      <p:pic>
        <p:nvPicPr>
          <p:cNvPr id="5127" name="Picture 7"/>
          <p:cNvPicPr>
            <a:picLocks noChangeAspect="1" noChangeArrowheads="1"/>
          </p:cNvPicPr>
          <p:nvPr/>
        </p:nvPicPr>
        <p:blipFill>
          <a:blip r:embed="rId7"/>
          <a:srcRect/>
          <a:stretch>
            <a:fillRect/>
          </a:stretch>
        </p:blipFill>
        <p:spPr bwMode="auto">
          <a:xfrm>
            <a:off x="1143000" y="5562600"/>
            <a:ext cx="2308571" cy="1059047"/>
          </a:xfrm>
          <a:prstGeom prst="rect">
            <a:avLst/>
          </a:prstGeom>
          <a:noFill/>
          <a:ln w="9525">
            <a:noFill/>
            <a:miter lim="800000"/>
            <a:headEnd/>
            <a:tailEnd/>
          </a:ln>
          <a:effectLst/>
        </p:spPr>
      </p:pic>
      <p:sp>
        <p:nvSpPr>
          <p:cNvPr id="16" name="Rectangle 15"/>
          <p:cNvSpPr/>
          <p:nvPr/>
        </p:nvSpPr>
        <p:spPr>
          <a:xfrm>
            <a:off x="3200400" y="4114800"/>
            <a:ext cx="2514600" cy="1143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dirty="0" smtClean="0"/>
              <a:t>          HPR Visible point</a:t>
            </a:r>
          </a:p>
          <a:p>
            <a:endParaRPr lang="en-US" sz="600" dirty="0" smtClean="0"/>
          </a:p>
          <a:p>
            <a:r>
              <a:rPr lang="en-US" dirty="0" smtClean="0"/>
              <a:t>          HPR False positive</a:t>
            </a:r>
          </a:p>
          <a:p>
            <a:endParaRPr lang="en-US" sz="600" dirty="0" smtClean="0"/>
          </a:p>
          <a:p>
            <a:r>
              <a:rPr lang="en-US" dirty="0" smtClean="0"/>
              <a:t>          HPR False negative</a:t>
            </a:r>
            <a:endParaRPr lang="en-US" dirty="0"/>
          </a:p>
        </p:txBody>
      </p:sp>
      <p:sp>
        <p:nvSpPr>
          <p:cNvPr id="17" name="Rectangle 16"/>
          <p:cNvSpPr/>
          <p:nvPr/>
        </p:nvSpPr>
        <p:spPr>
          <a:xfrm>
            <a:off x="3479800" y="4191000"/>
            <a:ext cx="279400" cy="228600"/>
          </a:xfrm>
          <a:prstGeom prst="rect">
            <a:avLst/>
          </a:prstGeom>
          <a:solidFill>
            <a:srgbClr val="EACF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479800" y="4572000"/>
            <a:ext cx="279400" cy="228600"/>
          </a:xfrm>
          <a:prstGeom prst="rect">
            <a:avLst/>
          </a:prstGeom>
          <a:solidFill>
            <a:srgbClr val="8E9C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18"/>
          <p:cNvSpPr/>
          <p:nvPr/>
        </p:nvSpPr>
        <p:spPr>
          <a:xfrm>
            <a:off x="3479800" y="4953000"/>
            <a:ext cx="279400" cy="228600"/>
          </a:xfrm>
          <a:prstGeom prst="rect">
            <a:avLst/>
          </a:prstGeom>
          <a:solidFill>
            <a:srgbClr val="CF473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Timings</a:t>
            </a:r>
            <a:endParaRPr lang="en-US" dirty="0"/>
          </a:p>
        </p:txBody>
      </p:sp>
      <p:pic>
        <p:nvPicPr>
          <p:cNvPr id="2050" name="Picture 2"/>
          <p:cNvPicPr>
            <a:picLocks noChangeAspect="1" noChangeArrowheads="1"/>
          </p:cNvPicPr>
          <p:nvPr/>
        </p:nvPicPr>
        <p:blipFill>
          <a:blip r:embed="rId3"/>
          <a:srcRect t="12121" r="742"/>
          <a:stretch>
            <a:fillRect/>
          </a:stretch>
        </p:blipFill>
        <p:spPr bwMode="auto">
          <a:xfrm>
            <a:off x="0" y="2514600"/>
            <a:ext cx="9220200" cy="2362200"/>
          </a:xfrm>
          <a:prstGeom prst="rect">
            <a:avLst/>
          </a:prstGeom>
          <a:noFill/>
          <a:ln w="9525">
            <a:noFill/>
            <a:miter lim="800000"/>
            <a:headEnd/>
            <a:tailEnd/>
          </a:ln>
          <a:effectLst/>
        </p:spPr>
      </p:pic>
      <p:sp>
        <p:nvSpPr>
          <p:cNvPr id="5" name="TextBox 4"/>
          <p:cNvSpPr txBox="1"/>
          <p:nvPr/>
        </p:nvSpPr>
        <p:spPr>
          <a:xfrm>
            <a:off x="18020" y="1900535"/>
            <a:ext cx="7906780" cy="461665"/>
          </a:xfrm>
          <a:prstGeom prst="rect">
            <a:avLst/>
          </a:prstGeom>
          <a:noFill/>
        </p:spPr>
        <p:txBody>
          <a:bodyPr wrap="none" rtlCol="0">
            <a:spAutoFit/>
          </a:bodyPr>
          <a:lstStyle/>
          <a:p>
            <a:r>
              <a:rPr lang="en-US" sz="2400" dirty="0" smtClean="0"/>
              <a:t>Robust visibility operator timings for the test scenarios shown</a:t>
            </a:r>
            <a:endParaRPr lang="en-US" sz="2400" dirty="0"/>
          </a:p>
        </p:txBody>
      </p:sp>
      <p:sp>
        <p:nvSpPr>
          <p:cNvPr id="6" name="TextBox 5"/>
          <p:cNvSpPr txBox="1"/>
          <p:nvPr/>
        </p:nvSpPr>
        <p:spPr>
          <a:xfrm>
            <a:off x="4013428" y="5105400"/>
            <a:ext cx="5130572" cy="400110"/>
          </a:xfrm>
          <a:prstGeom prst="rect">
            <a:avLst/>
          </a:prstGeom>
          <a:noFill/>
        </p:spPr>
        <p:txBody>
          <a:bodyPr wrap="none" rtlCol="0">
            <a:spAutoFit/>
          </a:bodyPr>
          <a:lstStyle/>
          <a:p>
            <a:r>
              <a:rPr lang="en-US" sz="2000" dirty="0" smtClean="0"/>
              <a:t>on a 2.8 GHz Intel Xeon desktop with 3 GB RAM</a:t>
            </a:r>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Applications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Visibility based reconstruction</a:t>
            </a:r>
            <a:endParaRPr lang="en-US" dirty="0"/>
          </a:p>
        </p:txBody>
      </p:sp>
      <p:sp>
        <p:nvSpPr>
          <p:cNvPr id="5" name="Content Placeholder 4"/>
          <p:cNvSpPr>
            <a:spLocks noGrp="1"/>
          </p:cNvSpPr>
          <p:nvPr>
            <p:ph idx="1"/>
          </p:nvPr>
        </p:nvSpPr>
        <p:spPr>
          <a:xfrm>
            <a:off x="457200" y="1295400"/>
            <a:ext cx="8229600" cy="5181600"/>
          </a:xfrm>
        </p:spPr>
        <p:txBody>
          <a:bodyPr>
            <a:normAutofit/>
          </a:bodyPr>
          <a:lstStyle/>
          <a:p>
            <a:r>
              <a:rPr lang="en-US" sz="2800" dirty="0" smtClean="0"/>
              <a:t>From a viewpoint </a:t>
            </a:r>
          </a:p>
          <a:p>
            <a:pPr lvl="1"/>
            <a:r>
              <a:rPr lang="en-US" sz="2400" dirty="0" smtClean="0"/>
              <a:t>set of visible points – </a:t>
            </a:r>
            <a:r>
              <a:rPr lang="en-US" sz="2400" i="1" dirty="0" smtClean="0">
                <a:solidFill>
                  <a:srgbClr val="008000"/>
                </a:solidFill>
              </a:rPr>
              <a:t>robust visibility</a:t>
            </a:r>
          </a:p>
          <a:p>
            <a:pPr lvl="1"/>
            <a:r>
              <a:rPr lang="en-US" sz="2400" dirty="0" smtClean="0"/>
              <a:t>local connectivity = convex hull connectivity </a:t>
            </a:r>
            <a:r>
              <a:rPr lang="en-US" sz="2400" dirty="0" smtClean="0">
                <a:sym typeface="Wingdings" pitchFamily="2" charset="2"/>
              </a:rPr>
              <a:t> </a:t>
            </a:r>
            <a:r>
              <a:rPr lang="en-US" sz="2400" dirty="0" smtClean="0"/>
              <a:t>partial reconstruction</a:t>
            </a:r>
          </a:p>
          <a:p>
            <a:endParaRPr lang="en-US" sz="2800" dirty="0" smtClean="0"/>
          </a:p>
          <a:p>
            <a:r>
              <a:rPr lang="en-US" sz="2800" dirty="0" smtClean="0"/>
              <a:t>Place multiple viewpoints : </a:t>
            </a:r>
            <a:r>
              <a:rPr lang="en-US" sz="2400" i="1" dirty="0" smtClean="0">
                <a:solidFill>
                  <a:srgbClr val="008000"/>
                </a:solidFill>
              </a:rPr>
              <a:t>outside guard zone</a:t>
            </a:r>
          </a:p>
          <a:p>
            <a:pPr lvl="1"/>
            <a:r>
              <a:rPr lang="en-US" sz="2400" dirty="0" smtClean="0"/>
              <a:t>locally consistent partial reconstructions</a:t>
            </a:r>
          </a:p>
          <a:p>
            <a:pPr lvl="1"/>
            <a:r>
              <a:rPr lang="en-US" sz="2400" dirty="0" smtClean="0"/>
              <a:t>globally coupling </a:t>
            </a:r>
            <a:r>
              <a:rPr lang="en-US" sz="2400" dirty="0" smtClean="0">
                <a:sym typeface="Wingdings" pitchFamily="2" charset="2"/>
              </a:rPr>
              <a:t> graph theoretic framework  full reconstruction</a:t>
            </a:r>
            <a:endParaRPr lang="en-US" sz="2400" dirty="0" smtClean="0"/>
          </a:p>
        </p:txBody>
      </p:sp>
      <p:sp>
        <p:nvSpPr>
          <p:cNvPr id="6" name="TextBox 5"/>
          <p:cNvSpPr txBox="1"/>
          <p:nvPr/>
        </p:nvSpPr>
        <p:spPr>
          <a:xfrm>
            <a:off x="5943599" y="5845314"/>
            <a:ext cx="2895601" cy="707886"/>
          </a:xfrm>
          <a:prstGeom prst="rect">
            <a:avLst/>
          </a:prstGeom>
          <a:noFill/>
        </p:spPr>
        <p:txBody>
          <a:bodyPr wrap="square" rtlCol="0">
            <a:spAutoFit/>
          </a:bodyPr>
          <a:lstStyle/>
          <a:p>
            <a:pPr algn="r"/>
            <a:r>
              <a:rPr lang="en-US" sz="2000" dirty="0" smtClean="0">
                <a:solidFill>
                  <a:schemeClr val="accent1"/>
                </a:solidFill>
              </a:rPr>
              <a:t>* for more details, please refer to the paper</a:t>
            </a:r>
            <a:endParaRPr lang="en-US" sz="2000" dirty="0">
              <a:solidFill>
                <a:schemeClr val="accent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srcRect l="822" r="528"/>
          <a:stretch>
            <a:fillRect/>
          </a:stretch>
        </p:blipFill>
        <p:spPr bwMode="auto">
          <a:xfrm>
            <a:off x="0" y="2057400"/>
            <a:ext cx="9144000" cy="3048000"/>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tretch>
            <a:fillRect/>
          </a:stretch>
        </p:blipFill>
        <p:spPr bwMode="auto">
          <a:xfrm>
            <a:off x="63672" y="2209800"/>
            <a:ext cx="9054756" cy="2457450"/>
          </a:xfrm>
          <a:prstGeom prst="rect">
            <a:avLst/>
          </a:prstGeom>
          <a:noFill/>
          <a:ln w="9525">
            <a:noFill/>
            <a:miter lim="800000"/>
            <a:headEnd/>
            <a:tailEnd/>
          </a:ln>
          <a:effectLst/>
        </p:spPr>
      </p:pic>
      <p:sp>
        <p:nvSpPr>
          <p:cNvPr id="4" name="Title 3"/>
          <p:cNvSpPr>
            <a:spLocks noGrp="1"/>
          </p:cNvSpPr>
          <p:nvPr>
            <p:ph type="title"/>
          </p:nvPr>
        </p:nvSpPr>
        <p:spPr>
          <a:xfrm>
            <a:off x="457200" y="0"/>
            <a:ext cx="8229600" cy="1143000"/>
          </a:xfrm>
        </p:spPr>
        <p:txBody>
          <a:bodyPr/>
          <a:lstStyle/>
          <a:p>
            <a:r>
              <a:rPr lang="en-US" dirty="0" smtClean="0"/>
              <a:t>Curve reconstruction</a:t>
            </a:r>
            <a:endParaRPr lang="en-US" dirty="0"/>
          </a:p>
        </p:txBody>
      </p:sp>
      <p:sp>
        <p:nvSpPr>
          <p:cNvPr id="9" name="TextBox 8"/>
          <p:cNvSpPr txBox="1"/>
          <p:nvPr/>
        </p:nvSpPr>
        <p:spPr>
          <a:xfrm>
            <a:off x="685800" y="5193268"/>
            <a:ext cx="1135439" cy="369332"/>
          </a:xfrm>
          <a:prstGeom prst="rect">
            <a:avLst/>
          </a:prstGeom>
          <a:noFill/>
        </p:spPr>
        <p:txBody>
          <a:bodyPr wrap="none" rtlCol="0">
            <a:spAutoFit/>
          </a:bodyPr>
          <a:lstStyle/>
          <a:p>
            <a:r>
              <a:rPr lang="en-US" dirty="0" smtClean="0"/>
              <a:t>noise-free</a:t>
            </a:r>
            <a:endParaRPr lang="en-US" dirty="0"/>
          </a:p>
        </p:txBody>
      </p:sp>
      <p:sp>
        <p:nvSpPr>
          <p:cNvPr id="11" name="TextBox 10"/>
          <p:cNvSpPr txBox="1"/>
          <p:nvPr/>
        </p:nvSpPr>
        <p:spPr>
          <a:xfrm>
            <a:off x="3733800" y="5193268"/>
            <a:ext cx="1537600" cy="369332"/>
          </a:xfrm>
          <a:prstGeom prst="rect">
            <a:avLst/>
          </a:prstGeom>
          <a:noFill/>
        </p:spPr>
        <p:txBody>
          <a:bodyPr wrap="none" rtlCol="0">
            <a:spAutoFit/>
          </a:bodyPr>
          <a:lstStyle/>
          <a:p>
            <a:r>
              <a:rPr lang="en-US" dirty="0" smtClean="0"/>
              <a:t>medium-noise</a:t>
            </a:r>
            <a:endParaRPr lang="en-US" dirty="0"/>
          </a:p>
        </p:txBody>
      </p:sp>
      <p:sp>
        <p:nvSpPr>
          <p:cNvPr id="12" name="TextBox 11"/>
          <p:cNvSpPr txBox="1"/>
          <p:nvPr/>
        </p:nvSpPr>
        <p:spPr>
          <a:xfrm>
            <a:off x="7086600" y="5181600"/>
            <a:ext cx="1162498" cy="369332"/>
          </a:xfrm>
          <a:prstGeom prst="rect">
            <a:avLst/>
          </a:prstGeom>
          <a:noFill/>
        </p:spPr>
        <p:txBody>
          <a:bodyPr wrap="none" rtlCol="0">
            <a:spAutoFit/>
          </a:bodyPr>
          <a:lstStyle/>
          <a:p>
            <a:r>
              <a:rPr lang="en-US" dirty="0" smtClean="0"/>
              <a:t>high-noise</a:t>
            </a:r>
            <a:endParaRPr lang="en-US" dirty="0"/>
          </a:p>
        </p:txBody>
      </p:sp>
      <p:pic>
        <p:nvPicPr>
          <p:cNvPr id="1027" name="Picture 3"/>
          <p:cNvPicPr>
            <a:picLocks noChangeAspect="1" noChangeArrowheads="1"/>
          </p:cNvPicPr>
          <p:nvPr/>
        </p:nvPicPr>
        <p:blipFill>
          <a:blip r:embed="rId6"/>
          <a:srcRect/>
          <a:stretch>
            <a:fillRect/>
          </a:stretch>
        </p:blipFill>
        <p:spPr bwMode="auto">
          <a:xfrm>
            <a:off x="0" y="2667000"/>
            <a:ext cx="9109093" cy="198120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1"/>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02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41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0" y="6019800"/>
            <a:ext cx="3177473" cy="461665"/>
          </a:xfrm>
          <a:prstGeom prst="rect">
            <a:avLst/>
          </a:prstGeom>
          <a:noFill/>
        </p:spPr>
        <p:txBody>
          <a:bodyPr wrap="none" rtlCol="0">
            <a:spAutoFit/>
          </a:bodyPr>
          <a:lstStyle/>
          <a:p>
            <a:r>
              <a:rPr lang="en-US" sz="2400" dirty="0" smtClean="0"/>
              <a:t>medium-noise sampling</a:t>
            </a:r>
            <a:endParaRPr lang="en-US" sz="2400" dirty="0"/>
          </a:p>
        </p:txBody>
      </p:sp>
      <p:sp>
        <p:nvSpPr>
          <p:cNvPr id="6" name="TextBox 5"/>
          <p:cNvSpPr txBox="1"/>
          <p:nvPr/>
        </p:nvSpPr>
        <p:spPr>
          <a:xfrm>
            <a:off x="3200400" y="6019800"/>
            <a:ext cx="2677336" cy="461665"/>
          </a:xfrm>
          <a:prstGeom prst="rect">
            <a:avLst/>
          </a:prstGeom>
          <a:noFill/>
        </p:spPr>
        <p:txBody>
          <a:bodyPr wrap="none" rtlCol="0">
            <a:spAutoFit/>
          </a:bodyPr>
          <a:lstStyle/>
          <a:p>
            <a:r>
              <a:rPr lang="en-US" sz="2400" dirty="0" smtClean="0"/>
              <a:t>high-noise sampling</a:t>
            </a:r>
            <a:endParaRPr lang="en-US" sz="2400" dirty="0"/>
          </a:p>
        </p:txBody>
      </p:sp>
      <p:sp>
        <p:nvSpPr>
          <p:cNvPr id="11" name="TextBox 10"/>
          <p:cNvSpPr txBox="1"/>
          <p:nvPr/>
        </p:nvSpPr>
        <p:spPr>
          <a:xfrm>
            <a:off x="3200400" y="6019800"/>
            <a:ext cx="2933816" cy="830997"/>
          </a:xfrm>
          <a:prstGeom prst="rect">
            <a:avLst/>
          </a:prstGeom>
          <a:noFill/>
        </p:spPr>
        <p:txBody>
          <a:bodyPr wrap="none" rtlCol="0">
            <a:spAutoFit/>
          </a:bodyPr>
          <a:lstStyle/>
          <a:p>
            <a:pPr algn="ctr"/>
            <a:r>
              <a:rPr lang="en-US" sz="2400" dirty="0" smtClean="0"/>
              <a:t>noise-free </a:t>
            </a:r>
          </a:p>
          <a:p>
            <a:pPr algn="ctr"/>
            <a:r>
              <a:rPr lang="en-US" sz="2400" dirty="0" smtClean="0"/>
              <a:t>75%-missing sampling</a:t>
            </a:r>
            <a:endParaRPr lang="en-US" sz="2400" dirty="0"/>
          </a:p>
        </p:txBody>
      </p:sp>
      <p:sp>
        <p:nvSpPr>
          <p:cNvPr id="8" name="TextBox 7"/>
          <p:cNvSpPr txBox="1"/>
          <p:nvPr/>
        </p:nvSpPr>
        <p:spPr>
          <a:xfrm>
            <a:off x="3200400" y="6019800"/>
            <a:ext cx="3002746" cy="830997"/>
          </a:xfrm>
          <a:prstGeom prst="rect">
            <a:avLst/>
          </a:prstGeom>
          <a:noFill/>
        </p:spPr>
        <p:txBody>
          <a:bodyPr wrap="none" rtlCol="0">
            <a:spAutoFit/>
          </a:bodyPr>
          <a:lstStyle/>
          <a:p>
            <a:pPr algn="ctr"/>
            <a:r>
              <a:rPr lang="en-US" sz="2400" dirty="0" smtClean="0"/>
              <a:t>noise-free </a:t>
            </a:r>
          </a:p>
          <a:p>
            <a:pPr algn="ctr"/>
            <a:r>
              <a:rPr lang="en-US" sz="2400" dirty="0" smtClean="0"/>
              <a:t>50%-missing sampling</a:t>
            </a:r>
            <a:endParaRPr lang="en-US" sz="2400" dirty="0"/>
          </a:p>
        </p:txBody>
      </p:sp>
      <p:pic>
        <p:nvPicPr>
          <p:cNvPr id="5122" name="Picture 2"/>
          <p:cNvPicPr>
            <a:picLocks noChangeAspect="1" noChangeArrowheads="1"/>
          </p:cNvPicPr>
          <p:nvPr/>
        </p:nvPicPr>
        <p:blipFill>
          <a:blip r:embed="rId4"/>
          <a:srcRect/>
          <a:stretch>
            <a:fillRect/>
          </a:stretch>
        </p:blipFill>
        <p:spPr bwMode="auto">
          <a:xfrm>
            <a:off x="1752600" y="304800"/>
            <a:ext cx="5353050" cy="5505450"/>
          </a:xfrm>
          <a:prstGeom prst="rect">
            <a:avLst/>
          </a:prstGeom>
          <a:noFill/>
          <a:ln w="9525">
            <a:noFill/>
            <a:miter lim="800000"/>
            <a:headEnd/>
            <a:tailEnd/>
          </a:ln>
          <a:effectLst/>
        </p:spPr>
      </p:pic>
      <p:sp>
        <p:nvSpPr>
          <p:cNvPr id="15" name="TextBox 14"/>
          <p:cNvSpPr txBox="1"/>
          <p:nvPr/>
        </p:nvSpPr>
        <p:spPr>
          <a:xfrm>
            <a:off x="3352800" y="6019800"/>
            <a:ext cx="2644442" cy="461665"/>
          </a:xfrm>
          <a:prstGeom prst="rect">
            <a:avLst/>
          </a:prstGeom>
          <a:noFill/>
        </p:spPr>
        <p:txBody>
          <a:bodyPr wrap="none" rtlCol="0">
            <a:spAutoFit/>
          </a:bodyPr>
          <a:lstStyle/>
          <a:p>
            <a:r>
              <a:rPr lang="en-US" sz="2400" dirty="0" smtClean="0"/>
              <a:t>noise-free sampling</a:t>
            </a:r>
            <a:endParaRPr lang="en-US" sz="2400" dirty="0"/>
          </a:p>
        </p:txBody>
      </p:sp>
      <p:pic>
        <p:nvPicPr>
          <p:cNvPr id="4" name="Picture 3"/>
          <p:cNvPicPr>
            <a:picLocks noChangeAspect="1" noChangeArrowheads="1"/>
          </p:cNvPicPr>
          <p:nvPr/>
        </p:nvPicPr>
        <p:blipFill>
          <a:blip r:embed="rId5"/>
          <a:srcRect/>
          <a:stretch>
            <a:fillRect/>
          </a:stretch>
        </p:blipFill>
        <p:spPr bwMode="auto">
          <a:xfrm>
            <a:off x="1828800" y="304800"/>
            <a:ext cx="5210175" cy="5648325"/>
          </a:xfrm>
          <a:prstGeom prst="rect">
            <a:avLst/>
          </a:prstGeom>
          <a:noFill/>
          <a:ln w="9525">
            <a:noFill/>
            <a:miter lim="800000"/>
            <a:headEnd/>
            <a:tailEnd/>
          </a:ln>
          <a:effectLst/>
        </p:spPr>
      </p:pic>
      <p:pic>
        <p:nvPicPr>
          <p:cNvPr id="7" name="Picture 2"/>
          <p:cNvPicPr>
            <a:picLocks noChangeAspect="1" noChangeArrowheads="1"/>
          </p:cNvPicPr>
          <p:nvPr/>
        </p:nvPicPr>
        <p:blipFill>
          <a:blip r:embed="rId6"/>
          <a:srcRect/>
          <a:stretch>
            <a:fillRect/>
          </a:stretch>
        </p:blipFill>
        <p:spPr bwMode="auto">
          <a:xfrm>
            <a:off x="1828800" y="304800"/>
            <a:ext cx="5191125" cy="5734050"/>
          </a:xfrm>
          <a:prstGeom prst="rect">
            <a:avLst/>
          </a:prstGeom>
          <a:noFill/>
          <a:ln w="9525">
            <a:noFill/>
            <a:miter lim="800000"/>
            <a:headEnd/>
            <a:tailEnd/>
          </a:ln>
          <a:effectLst/>
        </p:spPr>
      </p:pic>
      <p:pic>
        <p:nvPicPr>
          <p:cNvPr id="9" name="Picture 8"/>
          <p:cNvPicPr>
            <a:picLocks noChangeAspect="1" noChangeArrowheads="1"/>
          </p:cNvPicPr>
          <p:nvPr/>
        </p:nvPicPr>
        <p:blipFill>
          <a:blip r:embed="rId7"/>
          <a:srcRect/>
          <a:stretch>
            <a:fillRect/>
          </a:stretch>
        </p:blipFill>
        <p:spPr bwMode="auto">
          <a:xfrm>
            <a:off x="1905000" y="228600"/>
            <a:ext cx="5153025" cy="5743575"/>
          </a:xfrm>
          <a:prstGeom prst="rect">
            <a:avLst/>
          </a:prstGeom>
          <a:noFill/>
          <a:ln w="9525">
            <a:noFill/>
            <a:miter lim="800000"/>
            <a:headEnd/>
            <a:tailEnd/>
          </a:ln>
          <a:effectLst/>
        </p:spPr>
      </p:pic>
      <p:pic>
        <p:nvPicPr>
          <p:cNvPr id="10" name="Picture 2"/>
          <p:cNvPicPr>
            <a:picLocks noChangeAspect="1" noChangeArrowheads="1"/>
          </p:cNvPicPr>
          <p:nvPr/>
        </p:nvPicPr>
        <p:blipFill>
          <a:blip r:embed="rId8"/>
          <a:srcRect/>
          <a:stretch>
            <a:fillRect/>
          </a:stretch>
        </p:blipFill>
        <p:spPr bwMode="auto">
          <a:xfrm>
            <a:off x="1752600" y="304800"/>
            <a:ext cx="5524500" cy="563880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11" grpId="0"/>
      <p:bldP spid="8" grpId="0"/>
      <p:bldP spid="8" grpId="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Surface reconstruction</a:t>
            </a:r>
            <a:endParaRPr lang="en-US" dirty="0"/>
          </a:p>
        </p:txBody>
      </p:sp>
      <p:pic>
        <p:nvPicPr>
          <p:cNvPr id="1026" name="Picture 2"/>
          <p:cNvPicPr>
            <a:picLocks noChangeAspect="1" noChangeArrowheads="1"/>
          </p:cNvPicPr>
          <p:nvPr/>
        </p:nvPicPr>
        <p:blipFill>
          <a:blip r:embed="rId3"/>
          <a:srcRect/>
          <a:stretch>
            <a:fillRect/>
          </a:stretch>
        </p:blipFill>
        <p:spPr bwMode="auto">
          <a:xfrm>
            <a:off x="457200" y="1379186"/>
            <a:ext cx="3733800" cy="4716814"/>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495800" y="1600200"/>
            <a:ext cx="3352800" cy="44624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Surface reconstruction</a:t>
            </a:r>
            <a:endParaRPr lang="en-US" dirty="0"/>
          </a:p>
        </p:txBody>
      </p:sp>
      <p:pic>
        <p:nvPicPr>
          <p:cNvPr id="1028" name="Picture 4"/>
          <p:cNvPicPr>
            <a:picLocks noChangeAspect="1" noChangeArrowheads="1"/>
          </p:cNvPicPr>
          <p:nvPr/>
        </p:nvPicPr>
        <p:blipFill>
          <a:blip r:embed="rId3"/>
          <a:srcRect/>
          <a:stretch>
            <a:fillRect/>
          </a:stretch>
        </p:blipFill>
        <p:spPr bwMode="auto">
          <a:xfrm>
            <a:off x="152400" y="1752600"/>
            <a:ext cx="4114800" cy="4036491"/>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srcRect/>
          <a:stretch>
            <a:fillRect/>
          </a:stretch>
        </p:blipFill>
        <p:spPr bwMode="auto">
          <a:xfrm>
            <a:off x="4572000" y="1905000"/>
            <a:ext cx="4219575" cy="3965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Smoothing</a:t>
            </a:r>
            <a:endParaRPr lang="en-US" dirty="0"/>
          </a:p>
        </p:txBody>
      </p:sp>
      <p:sp>
        <p:nvSpPr>
          <p:cNvPr id="8" name="Content Placeholder 7"/>
          <p:cNvSpPr>
            <a:spLocks noGrp="1"/>
          </p:cNvSpPr>
          <p:nvPr>
            <p:ph idx="1"/>
          </p:nvPr>
        </p:nvSpPr>
        <p:spPr/>
        <p:txBody>
          <a:bodyPr>
            <a:normAutofit/>
          </a:bodyPr>
          <a:lstStyle/>
          <a:p>
            <a:r>
              <a:rPr lang="en-US" sz="2800" dirty="0" smtClean="0"/>
              <a:t>Place multiple viewpoints – </a:t>
            </a:r>
            <a:r>
              <a:rPr lang="en-US" sz="2400" i="1" dirty="0" smtClean="0">
                <a:solidFill>
                  <a:srgbClr val="008000"/>
                </a:solidFill>
              </a:rPr>
              <a:t>outside guard zone</a:t>
            </a:r>
          </a:p>
          <a:p>
            <a:pPr lvl="1"/>
            <a:r>
              <a:rPr lang="en-US" sz="2400" dirty="0" smtClean="0"/>
              <a:t>each viewpoint </a:t>
            </a:r>
            <a:r>
              <a:rPr lang="en-US" sz="2400" dirty="0" smtClean="0">
                <a:sym typeface="Wingdings" pitchFamily="2" charset="2"/>
              </a:rPr>
              <a:t> </a:t>
            </a:r>
            <a:r>
              <a:rPr lang="en-US" sz="2400" dirty="0" smtClean="0"/>
              <a:t>local connectivity</a:t>
            </a:r>
          </a:p>
          <a:p>
            <a:pPr lvl="1"/>
            <a:r>
              <a:rPr lang="en-US" sz="2400" dirty="0" smtClean="0"/>
              <a:t>build global weighted connectivity</a:t>
            </a:r>
          </a:p>
          <a:p>
            <a:pPr lvl="2">
              <a:buNone/>
            </a:pPr>
            <a:r>
              <a:rPr lang="en-US" sz="2200" dirty="0" smtClean="0"/>
              <a:t>edge weight = # times edge appears in local </a:t>
            </a:r>
            <a:r>
              <a:rPr lang="en-US" sz="2200" dirty="0" err="1" smtClean="0"/>
              <a:t>connectivities</a:t>
            </a:r>
            <a:endParaRPr lang="en-US" sz="2200" dirty="0" smtClean="0"/>
          </a:p>
          <a:p>
            <a:pPr lvl="1"/>
            <a:r>
              <a:rPr lang="en-US" sz="2400" dirty="0" smtClean="0"/>
              <a:t>apply HC </a:t>
            </a:r>
            <a:r>
              <a:rPr lang="en-US" sz="2400" dirty="0" err="1" smtClean="0"/>
              <a:t>Laplacian</a:t>
            </a:r>
            <a:r>
              <a:rPr lang="en-US" sz="2400" dirty="0" smtClean="0"/>
              <a:t> smoothing : </a:t>
            </a:r>
            <a:r>
              <a:rPr lang="en-US" sz="2000" dirty="0" err="1" smtClean="0"/>
              <a:t>Volmer</a:t>
            </a:r>
            <a:r>
              <a:rPr lang="en-US" sz="2000" dirty="0" smtClean="0"/>
              <a:t> et al.[1999]</a:t>
            </a:r>
            <a:endParaRPr lang="en-US" sz="2400" dirty="0" smtClean="0"/>
          </a:p>
          <a:p>
            <a:endParaRPr lang="en-US" sz="2400" dirty="0" smtClean="0"/>
          </a:p>
          <a:p>
            <a:r>
              <a:rPr lang="en-US" sz="2800" dirty="0" smtClean="0"/>
              <a:t>Repeat above step -</a:t>
            </a:r>
            <a:r>
              <a:rPr lang="en-US" sz="2400" dirty="0" smtClean="0"/>
              <a:t> typically 4-5 iterations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4572000" y="3200400"/>
            <a:ext cx="3001817" cy="3509665"/>
            <a:chOff x="4572000" y="3200400"/>
            <a:chExt cx="3001817" cy="3509665"/>
          </a:xfrm>
        </p:grpSpPr>
        <p:pic>
          <p:nvPicPr>
            <p:cNvPr id="16" name="Picture 15" descr="HPR_step4.png"/>
            <p:cNvPicPr>
              <a:picLocks noChangeAspect="1"/>
            </p:cNvPicPr>
            <p:nvPr/>
          </p:nvPicPr>
          <p:blipFill>
            <a:blip r:embed="rId4"/>
            <a:stretch>
              <a:fillRect/>
            </a:stretch>
          </p:blipFill>
          <p:spPr>
            <a:xfrm>
              <a:off x="4572000" y="3200400"/>
              <a:ext cx="3001817" cy="3429000"/>
            </a:xfrm>
            <a:prstGeom prst="rect">
              <a:avLst/>
            </a:prstGeom>
          </p:spPr>
        </p:pic>
        <p:sp>
          <p:nvSpPr>
            <p:cNvPr id="30" name="TextBox 29"/>
            <p:cNvSpPr txBox="1"/>
            <p:nvPr/>
          </p:nvSpPr>
          <p:spPr>
            <a:xfrm>
              <a:off x="5943600" y="4872335"/>
              <a:ext cx="370614" cy="523220"/>
            </a:xfrm>
            <a:prstGeom prst="rect">
              <a:avLst/>
            </a:prstGeom>
            <a:noFill/>
          </p:spPr>
          <p:txBody>
            <a:bodyPr wrap="none" rtlCol="0">
              <a:spAutoFit/>
            </a:bodyPr>
            <a:lstStyle/>
            <a:p>
              <a:r>
                <a:rPr lang="en-US" sz="2800" dirty="0" smtClean="0"/>
                <a:t>P</a:t>
              </a:r>
              <a:endParaRPr lang="en-US" dirty="0"/>
            </a:p>
          </p:txBody>
        </p:sp>
        <p:sp>
          <p:nvSpPr>
            <p:cNvPr id="31" name="TextBox 30"/>
            <p:cNvSpPr txBox="1"/>
            <p:nvPr/>
          </p:nvSpPr>
          <p:spPr>
            <a:xfrm>
              <a:off x="6205028" y="6248400"/>
              <a:ext cx="348172" cy="461665"/>
            </a:xfrm>
            <a:prstGeom prst="rect">
              <a:avLst/>
            </a:prstGeom>
            <a:noFill/>
          </p:spPr>
          <p:txBody>
            <a:bodyPr wrap="none" rtlCol="0">
              <a:spAutoFit/>
            </a:bodyPr>
            <a:lstStyle/>
            <a:p>
              <a:r>
                <a:rPr lang="en-US" sz="2400" dirty="0" smtClean="0"/>
                <a:t>C</a:t>
              </a:r>
              <a:endParaRPr lang="en-US" dirty="0"/>
            </a:p>
          </p:txBody>
        </p:sp>
      </p:grpSp>
      <p:sp>
        <p:nvSpPr>
          <p:cNvPr id="2" name="Title 1"/>
          <p:cNvSpPr>
            <a:spLocks noGrp="1"/>
          </p:cNvSpPr>
          <p:nvPr>
            <p:ph type="title"/>
          </p:nvPr>
        </p:nvSpPr>
        <p:spPr>
          <a:xfrm>
            <a:off x="457200" y="0"/>
            <a:ext cx="8229600" cy="1143000"/>
          </a:xfrm>
        </p:spPr>
        <p:txBody>
          <a:bodyPr/>
          <a:lstStyle/>
          <a:p>
            <a:r>
              <a:rPr lang="en-US" dirty="0" smtClean="0"/>
              <a:t>Problem Statement</a:t>
            </a:r>
            <a:endParaRPr lang="en-US" dirty="0"/>
          </a:p>
        </p:txBody>
      </p:sp>
      <p:grpSp>
        <p:nvGrpSpPr>
          <p:cNvPr id="15" name="Group 14"/>
          <p:cNvGrpSpPr/>
          <p:nvPr/>
        </p:nvGrpSpPr>
        <p:grpSpPr>
          <a:xfrm>
            <a:off x="1295400" y="3023348"/>
            <a:ext cx="2971800" cy="3758452"/>
            <a:chOff x="1295400" y="3023348"/>
            <a:chExt cx="2971800" cy="3758452"/>
          </a:xfrm>
        </p:grpSpPr>
        <p:pic>
          <p:nvPicPr>
            <p:cNvPr id="18" name="Picture 17" descr="visibility_def_1.png"/>
            <p:cNvPicPr>
              <a:picLocks noChangeAspect="1"/>
            </p:cNvPicPr>
            <p:nvPr/>
          </p:nvPicPr>
          <p:blipFill>
            <a:blip r:embed="rId5"/>
            <a:stretch>
              <a:fillRect/>
            </a:stretch>
          </p:blipFill>
          <p:spPr>
            <a:xfrm>
              <a:off x="1295400" y="3023348"/>
              <a:ext cx="2971800" cy="3758452"/>
            </a:xfrm>
            <a:prstGeom prst="rect">
              <a:avLst/>
            </a:prstGeom>
          </p:spPr>
        </p:pic>
        <p:sp>
          <p:nvSpPr>
            <p:cNvPr id="20" name="TextBox 19"/>
            <p:cNvSpPr txBox="1"/>
            <p:nvPr/>
          </p:nvSpPr>
          <p:spPr>
            <a:xfrm>
              <a:off x="2590800" y="4872335"/>
              <a:ext cx="370614" cy="523220"/>
            </a:xfrm>
            <a:prstGeom prst="rect">
              <a:avLst/>
            </a:prstGeom>
            <a:noFill/>
          </p:spPr>
          <p:txBody>
            <a:bodyPr wrap="none" rtlCol="0">
              <a:spAutoFit/>
            </a:bodyPr>
            <a:lstStyle/>
            <a:p>
              <a:r>
                <a:rPr lang="en-US" sz="2800" dirty="0" smtClean="0"/>
                <a:t>P</a:t>
              </a:r>
              <a:endParaRPr lang="en-US" dirty="0"/>
            </a:p>
          </p:txBody>
        </p:sp>
        <p:sp>
          <p:nvSpPr>
            <p:cNvPr id="26" name="TextBox 25"/>
            <p:cNvSpPr txBox="1"/>
            <p:nvPr/>
          </p:nvSpPr>
          <p:spPr>
            <a:xfrm>
              <a:off x="2895600" y="6320135"/>
              <a:ext cx="348172" cy="461665"/>
            </a:xfrm>
            <a:prstGeom prst="rect">
              <a:avLst/>
            </a:prstGeom>
            <a:noFill/>
          </p:spPr>
          <p:txBody>
            <a:bodyPr wrap="none" rtlCol="0">
              <a:spAutoFit/>
            </a:bodyPr>
            <a:lstStyle/>
            <a:p>
              <a:r>
                <a:rPr lang="en-US" sz="2400" dirty="0" smtClean="0"/>
                <a:t>C</a:t>
              </a:r>
              <a:endParaRPr lang="en-US" dirty="0"/>
            </a:p>
          </p:txBody>
        </p:sp>
      </p:grpSp>
      <p:grpSp>
        <p:nvGrpSpPr>
          <p:cNvPr id="22" name="Group 21"/>
          <p:cNvGrpSpPr/>
          <p:nvPr/>
        </p:nvGrpSpPr>
        <p:grpSpPr>
          <a:xfrm>
            <a:off x="6934200" y="6091535"/>
            <a:ext cx="2057400" cy="685800"/>
            <a:chOff x="6934200" y="6091535"/>
            <a:chExt cx="2057400" cy="685800"/>
          </a:xfrm>
        </p:grpSpPr>
        <p:sp>
          <p:nvSpPr>
            <p:cNvPr id="21" name="Rectangle 20"/>
            <p:cNvSpPr/>
            <p:nvPr/>
          </p:nvSpPr>
          <p:spPr>
            <a:xfrm>
              <a:off x="6934200" y="6091535"/>
              <a:ext cx="2057400" cy="685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dirty="0" smtClean="0"/>
                <a:t>          Visible points</a:t>
              </a:r>
              <a:endParaRPr lang="en-US" dirty="0"/>
            </a:p>
          </p:txBody>
        </p:sp>
        <p:sp>
          <p:nvSpPr>
            <p:cNvPr id="23" name="Rectangle 22"/>
            <p:cNvSpPr/>
            <p:nvPr/>
          </p:nvSpPr>
          <p:spPr>
            <a:xfrm>
              <a:off x="7086600" y="6320135"/>
              <a:ext cx="228600" cy="228600"/>
            </a:xfrm>
            <a:prstGeom prst="rect">
              <a:avLst/>
            </a:prstGeom>
            <a:solidFill>
              <a:srgbClr val="0000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57200" y="1143000"/>
            <a:ext cx="8229600" cy="4525963"/>
          </a:xfrm>
        </p:spPr>
        <p:txBody>
          <a:bodyPr>
            <a:normAutofit/>
          </a:bodyPr>
          <a:lstStyle/>
          <a:p>
            <a:r>
              <a:rPr lang="en-US" sz="2800" dirty="0" smtClean="0"/>
              <a:t>Visibility of PCD</a:t>
            </a:r>
          </a:p>
          <a:p>
            <a:pPr lvl="1"/>
            <a:r>
              <a:rPr lang="en-US" sz="2400" dirty="0" smtClean="0"/>
              <a:t>given point set P and viewpoint C, determine set of all visible points from C</a:t>
            </a:r>
          </a:p>
          <a:p>
            <a:pPr lvl="2"/>
            <a:r>
              <a:rPr lang="en-US" sz="2200" dirty="0" smtClean="0"/>
              <a:t>points corresponds to a underlying curve(2D) or surface (3D)</a:t>
            </a:r>
          </a:p>
          <a:p>
            <a:pPr lvl="2"/>
            <a:r>
              <a:rPr lang="en-US" sz="2200" dirty="0" smtClean="0"/>
              <a:t>visibility defined </a:t>
            </a:r>
            <a:r>
              <a:rPr lang="en-US" sz="2200" dirty="0" err="1" smtClean="0"/>
              <a:t>w.r.t</a:t>
            </a:r>
            <a:r>
              <a:rPr lang="en-US" sz="2200" dirty="0" smtClean="0"/>
              <a:t> underlying curve/surface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Noise Smoothing</a:t>
            </a:r>
            <a:endParaRPr lang="en-US" dirty="0"/>
          </a:p>
        </p:txBody>
      </p:sp>
      <p:pic>
        <p:nvPicPr>
          <p:cNvPr id="2050" name="Picture 2"/>
          <p:cNvPicPr>
            <a:picLocks noChangeAspect="1" noChangeArrowheads="1"/>
          </p:cNvPicPr>
          <p:nvPr/>
        </p:nvPicPr>
        <p:blipFill>
          <a:blip r:embed="rId3"/>
          <a:srcRect/>
          <a:stretch>
            <a:fillRect/>
          </a:stretch>
        </p:blipFill>
        <p:spPr bwMode="auto">
          <a:xfrm>
            <a:off x="381000" y="1828800"/>
            <a:ext cx="8439150" cy="3733800"/>
          </a:xfrm>
          <a:prstGeom prst="rect">
            <a:avLst/>
          </a:prstGeom>
          <a:noFill/>
          <a:ln w="9525">
            <a:noFill/>
            <a:miter lim="800000"/>
            <a:headEnd/>
            <a:tailEnd/>
          </a:ln>
          <a:effectLst/>
        </p:spPr>
      </p:pic>
      <p:sp>
        <p:nvSpPr>
          <p:cNvPr id="5" name="TextBox 4"/>
          <p:cNvSpPr txBox="1"/>
          <p:nvPr/>
        </p:nvSpPr>
        <p:spPr>
          <a:xfrm>
            <a:off x="762000" y="5791200"/>
            <a:ext cx="1450269" cy="461665"/>
          </a:xfrm>
          <a:prstGeom prst="rect">
            <a:avLst/>
          </a:prstGeom>
          <a:noFill/>
        </p:spPr>
        <p:txBody>
          <a:bodyPr wrap="none" rtlCol="0">
            <a:spAutoFit/>
          </a:bodyPr>
          <a:lstStyle/>
          <a:p>
            <a:r>
              <a:rPr lang="en-US" sz="2400" dirty="0" smtClean="0"/>
              <a:t>Noisy PCD</a:t>
            </a:r>
            <a:endParaRPr lang="en-US" sz="2400" dirty="0"/>
          </a:p>
        </p:txBody>
      </p:sp>
      <p:sp>
        <p:nvSpPr>
          <p:cNvPr id="6" name="TextBox 5"/>
          <p:cNvSpPr txBox="1"/>
          <p:nvPr/>
        </p:nvSpPr>
        <p:spPr>
          <a:xfrm>
            <a:off x="3657600" y="5791200"/>
            <a:ext cx="1816523" cy="830997"/>
          </a:xfrm>
          <a:prstGeom prst="rect">
            <a:avLst/>
          </a:prstGeom>
          <a:noFill/>
        </p:spPr>
        <p:txBody>
          <a:bodyPr wrap="none" rtlCol="0">
            <a:spAutoFit/>
          </a:bodyPr>
          <a:lstStyle/>
          <a:p>
            <a:pPr algn="ctr"/>
            <a:r>
              <a:rPr lang="en-US" sz="2400" dirty="0" smtClean="0"/>
              <a:t>Original HPR </a:t>
            </a:r>
          </a:p>
          <a:p>
            <a:pPr algn="ctr"/>
            <a:r>
              <a:rPr lang="en-US" sz="2400" dirty="0" smtClean="0"/>
              <a:t> smoothing</a:t>
            </a:r>
            <a:endParaRPr lang="en-US" sz="2400" dirty="0"/>
          </a:p>
        </p:txBody>
      </p:sp>
      <p:sp>
        <p:nvSpPr>
          <p:cNvPr id="7" name="TextBox 6"/>
          <p:cNvSpPr txBox="1"/>
          <p:nvPr/>
        </p:nvSpPr>
        <p:spPr>
          <a:xfrm>
            <a:off x="6489277" y="5791200"/>
            <a:ext cx="1705788" cy="830997"/>
          </a:xfrm>
          <a:prstGeom prst="rect">
            <a:avLst/>
          </a:prstGeom>
          <a:noFill/>
        </p:spPr>
        <p:txBody>
          <a:bodyPr wrap="none" rtlCol="0">
            <a:spAutoFit/>
          </a:bodyPr>
          <a:lstStyle/>
          <a:p>
            <a:pPr algn="ctr"/>
            <a:r>
              <a:rPr lang="en-US" sz="2400" dirty="0" smtClean="0"/>
              <a:t>Robust HPR </a:t>
            </a:r>
          </a:p>
          <a:p>
            <a:pPr algn="ctr"/>
            <a:r>
              <a:rPr lang="en-US" sz="2400" dirty="0" smtClean="0"/>
              <a:t> smoothing</a:t>
            </a:r>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4"/>
          <a:srcRect t="13289" r="43925"/>
          <a:stretch>
            <a:fillRect/>
          </a:stretch>
        </p:blipFill>
        <p:spPr bwMode="auto">
          <a:xfrm>
            <a:off x="1447800" y="1704975"/>
            <a:ext cx="4572000" cy="2486025"/>
          </a:xfrm>
          <a:prstGeom prst="rect">
            <a:avLst/>
          </a:prstGeom>
          <a:noFill/>
          <a:ln w="9525">
            <a:noFill/>
            <a:miter lim="800000"/>
            <a:headEnd/>
            <a:tailEnd/>
          </a:ln>
          <a:effectLst/>
        </p:spPr>
      </p:pic>
      <p:pic>
        <p:nvPicPr>
          <p:cNvPr id="8" name="Picture 3"/>
          <p:cNvPicPr>
            <a:picLocks noChangeAspect="1" noChangeArrowheads="1"/>
          </p:cNvPicPr>
          <p:nvPr/>
        </p:nvPicPr>
        <p:blipFill>
          <a:blip r:embed="rId4"/>
          <a:srcRect l="66355" r="1869"/>
          <a:stretch>
            <a:fillRect/>
          </a:stretch>
        </p:blipFill>
        <p:spPr bwMode="auto">
          <a:xfrm>
            <a:off x="5791200" y="1327897"/>
            <a:ext cx="2286000" cy="2529728"/>
          </a:xfrm>
          <a:prstGeom prst="rect">
            <a:avLst/>
          </a:prstGeom>
          <a:noFill/>
          <a:ln w="9525">
            <a:noFill/>
            <a:miter lim="800000"/>
            <a:headEnd/>
            <a:tailEnd/>
          </a:ln>
          <a:effectLst/>
        </p:spPr>
      </p:pic>
      <p:pic>
        <p:nvPicPr>
          <p:cNvPr id="3" name="Picture 2"/>
          <p:cNvPicPr>
            <a:picLocks noChangeAspect="1" noChangeArrowheads="1"/>
          </p:cNvPicPr>
          <p:nvPr/>
        </p:nvPicPr>
        <p:blipFill>
          <a:blip r:embed="rId5"/>
          <a:srcRect t="15584" r="45154" b="14286"/>
          <a:stretch>
            <a:fillRect/>
          </a:stretch>
        </p:blipFill>
        <p:spPr bwMode="auto">
          <a:xfrm>
            <a:off x="1295400" y="1828800"/>
            <a:ext cx="4419600" cy="2057400"/>
          </a:xfrm>
          <a:prstGeom prst="rect">
            <a:avLst/>
          </a:prstGeom>
          <a:noFill/>
          <a:ln w="9525">
            <a:noFill/>
            <a:miter lim="800000"/>
            <a:headEnd/>
            <a:tailEnd/>
          </a:ln>
          <a:effectLst/>
        </p:spPr>
      </p:pic>
      <p:pic>
        <p:nvPicPr>
          <p:cNvPr id="4" name="Picture 3"/>
          <p:cNvPicPr>
            <a:picLocks noChangeAspect="1" noChangeArrowheads="1"/>
          </p:cNvPicPr>
          <p:nvPr/>
        </p:nvPicPr>
        <p:blipFill>
          <a:blip r:embed="rId5"/>
          <a:srcRect l="69031"/>
          <a:stretch>
            <a:fillRect/>
          </a:stretch>
        </p:blipFill>
        <p:spPr bwMode="auto">
          <a:xfrm>
            <a:off x="5791200" y="1219200"/>
            <a:ext cx="2301092" cy="2705100"/>
          </a:xfrm>
          <a:prstGeom prst="rect">
            <a:avLst/>
          </a:prstGeom>
          <a:noFill/>
          <a:ln w="9525">
            <a:noFill/>
            <a:miter lim="800000"/>
            <a:headEnd/>
            <a:tailEnd/>
          </a:ln>
          <a:effectLst/>
        </p:spPr>
      </p:pic>
      <p:pic>
        <p:nvPicPr>
          <p:cNvPr id="3074" name="Picture 2"/>
          <p:cNvPicPr>
            <a:picLocks noChangeAspect="1" noChangeArrowheads="1"/>
          </p:cNvPicPr>
          <p:nvPr/>
        </p:nvPicPr>
        <p:blipFill>
          <a:blip r:embed="rId6"/>
          <a:srcRect l="65421" t="2658" r="1869"/>
          <a:stretch>
            <a:fillRect/>
          </a:stretch>
        </p:blipFill>
        <p:spPr bwMode="auto">
          <a:xfrm>
            <a:off x="5638800" y="4191000"/>
            <a:ext cx="2375724" cy="2486025"/>
          </a:xfrm>
          <a:prstGeom prst="rect">
            <a:avLst/>
          </a:prstGeom>
          <a:noFill/>
          <a:ln w="9525">
            <a:noFill/>
            <a:miter lim="800000"/>
            <a:headEnd/>
            <a:tailEnd/>
          </a:ln>
          <a:effectLst/>
        </p:spPr>
      </p:pic>
      <p:sp>
        <p:nvSpPr>
          <p:cNvPr id="6" name="TextBox 5"/>
          <p:cNvSpPr txBox="1"/>
          <p:nvPr/>
        </p:nvSpPr>
        <p:spPr>
          <a:xfrm>
            <a:off x="196818" y="2209800"/>
            <a:ext cx="869982" cy="461665"/>
          </a:xfrm>
          <a:prstGeom prst="rect">
            <a:avLst/>
          </a:prstGeom>
          <a:noFill/>
        </p:spPr>
        <p:txBody>
          <a:bodyPr wrap="none" rtlCol="0">
            <a:spAutoFit/>
          </a:bodyPr>
          <a:lstStyle/>
          <a:p>
            <a:r>
              <a:rPr lang="en-US" sz="2400" dirty="0" smtClean="0"/>
              <a:t>Noisy</a:t>
            </a:r>
            <a:endParaRPr lang="en-US" sz="2400" dirty="0"/>
          </a:p>
        </p:txBody>
      </p:sp>
      <p:sp>
        <p:nvSpPr>
          <p:cNvPr id="7" name="TextBox 6"/>
          <p:cNvSpPr txBox="1"/>
          <p:nvPr/>
        </p:nvSpPr>
        <p:spPr>
          <a:xfrm>
            <a:off x="59908" y="5100935"/>
            <a:ext cx="1159292" cy="461665"/>
          </a:xfrm>
          <a:prstGeom prst="rect">
            <a:avLst/>
          </a:prstGeom>
          <a:noFill/>
        </p:spPr>
        <p:txBody>
          <a:bodyPr wrap="none" rtlCol="0">
            <a:spAutoFit/>
          </a:bodyPr>
          <a:lstStyle/>
          <a:p>
            <a:r>
              <a:rPr lang="en-US" sz="2400" dirty="0" smtClean="0"/>
              <a:t>Smooth</a:t>
            </a:r>
            <a:endParaRPr lang="en-US" sz="2400" dirty="0"/>
          </a:p>
        </p:txBody>
      </p:sp>
      <p:pic>
        <p:nvPicPr>
          <p:cNvPr id="9" name="Picture 2"/>
          <p:cNvPicPr>
            <a:picLocks noChangeAspect="1" noChangeArrowheads="1"/>
          </p:cNvPicPr>
          <p:nvPr/>
        </p:nvPicPr>
        <p:blipFill>
          <a:blip r:embed="rId6"/>
          <a:srcRect t="2658" r="46729"/>
          <a:stretch>
            <a:fillRect/>
          </a:stretch>
        </p:blipFill>
        <p:spPr bwMode="auto">
          <a:xfrm>
            <a:off x="1371600" y="4038600"/>
            <a:ext cx="4343400" cy="279082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Smoothing + Reconstruction</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2876550" y="857250"/>
            <a:ext cx="5429250" cy="6000750"/>
          </a:xfrm>
          <a:prstGeom prst="rect">
            <a:avLst/>
          </a:prstGeom>
          <a:noFill/>
          <a:ln w="9525">
            <a:noFill/>
            <a:miter lim="800000"/>
            <a:headEnd/>
            <a:tailEnd/>
          </a:ln>
          <a:effectLst/>
        </p:spPr>
      </p:pic>
      <p:sp>
        <p:nvSpPr>
          <p:cNvPr id="7" name="TextBox 6"/>
          <p:cNvSpPr txBox="1"/>
          <p:nvPr/>
        </p:nvSpPr>
        <p:spPr>
          <a:xfrm>
            <a:off x="457200" y="2590800"/>
            <a:ext cx="1941429" cy="954107"/>
          </a:xfrm>
          <a:prstGeom prst="rect">
            <a:avLst/>
          </a:prstGeom>
          <a:noFill/>
        </p:spPr>
        <p:txBody>
          <a:bodyPr wrap="none" rtlCol="0">
            <a:spAutoFit/>
          </a:bodyPr>
          <a:lstStyle/>
          <a:p>
            <a:pPr algn="ctr"/>
            <a:r>
              <a:rPr lang="en-US" sz="2800" dirty="0" smtClean="0"/>
              <a:t>Raw Scan : </a:t>
            </a:r>
          </a:p>
          <a:p>
            <a:pPr algn="ctr"/>
            <a:r>
              <a:rPr lang="en-US" sz="2800" dirty="0" smtClean="0"/>
              <a:t>Coati model</a:t>
            </a:r>
            <a:endParaRPr lang="en-US" sz="2800" dirty="0"/>
          </a:p>
        </p:txBody>
      </p:sp>
      <p:sp>
        <p:nvSpPr>
          <p:cNvPr id="10" name="Title 9"/>
          <p:cNvSpPr>
            <a:spLocks noGrp="1"/>
          </p:cNvSpPr>
          <p:nvPr>
            <p:ph type="title"/>
          </p:nvPr>
        </p:nvSpPr>
        <p:spPr>
          <a:xfrm>
            <a:off x="457200" y="0"/>
            <a:ext cx="8229600" cy="1143000"/>
          </a:xfrm>
        </p:spPr>
        <p:txBody>
          <a:bodyPr/>
          <a:lstStyle/>
          <a:p>
            <a:r>
              <a:rPr lang="en-US" dirty="0" smtClean="0"/>
              <a:t>Visibility</a:t>
            </a:r>
            <a:endParaRPr lang="en-US" dirty="0"/>
          </a:p>
        </p:txBody>
      </p:sp>
      <p:grpSp>
        <p:nvGrpSpPr>
          <p:cNvPr id="5" name="Group 4"/>
          <p:cNvGrpSpPr/>
          <p:nvPr/>
        </p:nvGrpSpPr>
        <p:grpSpPr>
          <a:xfrm>
            <a:off x="304800" y="5257800"/>
            <a:ext cx="2057400" cy="1143000"/>
            <a:chOff x="6096000" y="4724400"/>
            <a:chExt cx="2057400" cy="1143000"/>
          </a:xfrm>
        </p:grpSpPr>
        <p:sp>
          <p:nvSpPr>
            <p:cNvPr id="6" name="Rectangle 5"/>
            <p:cNvSpPr/>
            <p:nvPr/>
          </p:nvSpPr>
          <p:spPr>
            <a:xfrm>
              <a:off x="6096000" y="4724400"/>
              <a:ext cx="2057400" cy="1143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dirty="0" smtClean="0"/>
                <a:t>        </a:t>
              </a:r>
              <a:r>
                <a:rPr lang="en-US" sz="1600" dirty="0" smtClean="0"/>
                <a:t> Hidden points</a:t>
              </a:r>
              <a:endParaRPr lang="en-US" dirty="0" smtClean="0"/>
            </a:p>
            <a:p>
              <a:endParaRPr lang="en-US" sz="400" dirty="0" smtClean="0"/>
            </a:p>
            <a:p>
              <a:endParaRPr lang="en-US" sz="400" dirty="0" smtClean="0"/>
            </a:p>
            <a:p>
              <a:endParaRPr lang="en-US" sz="400" dirty="0" smtClean="0"/>
            </a:p>
            <a:p>
              <a:r>
                <a:rPr lang="en-US" sz="1600" dirty="0" smtClean="0"/>
                <a:t>          Visible points</a:t>
              </a:r>
              <a:endParaRPr lang="en-US" sz="1600" dirty="0"/>
            </a:p>
          </p:txBody>
        </p:sp>
        <p:sp>
          <p:nvSpPr>
            <p:cNvPr id="8" name="Rectangle 7"/>
            <p:cNvSpPr/>
            <p:nvPr/>
          </p:nvSpPr>
          <p:spPr>
            <a:xfrm>
              <a:off x="6248400" y="4953000"/>
              <a:ext cx="228600" cy="228600"/>
            </a:xfrm>
            <a:prstGeom prst="rect">
              <a:avLst/>
            </a:prstGeom>
            <a:solidFill>
              <a:srgbClr val="D0B68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6248400" y="5410200"/>
              <a:ext cx="228600" cy="228600"/>
            </a:xfrm>
            <a:prstGeom prst="rect">
              <a:avLst/>
            </a:prstGeom>
            <a:solidFill>
              <a:srgbClr val="B5737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3124200" y="609600"/>
            <a:ext cx="5772150" cy="5934075"/>
          </a:xfrm>
          <a:prstGeom prst="rect">
            <a:avLst/>
          </a:prstGeom>
          <a:noFill/>
          <a:ln w="9525">
            <a:noFill/>
            <a:miter lim="800000"/>
            <a:headEnd/>
            <a:tailEnd/>
          </a:ln>
          <a:effectLst/>
        </p:spPr>
      </p:pic>
      <p:sp>
        <p:nvSpPr>
          <p:cNvPr id="3" name="TextBox 2"/>
          <p:cNvSpPr txBox="1"/>
          <p:nvPr/>
        </p:nvSpPr>
        <p:spPr>
          <a:xfrm>
            <a:off x="457200" y="2590800"/>
            <a:ext cx="1941429" cy="954107"/>
          </a:xfrm>
          <a:prstGeom prst="rect">
            <a:avLst/>
          </a:prstGeom>
          <a:noFill/>
        </p:spPr>
        <p:txBody>
          <a:bodyPr wrap="none" rtlCol="0">
            <a:spAutoFit/>
          </a:bodyPr>
          <a:lstStyle/>
          <a:p>
            <a:pPr algn="ctr"/>
            <a:r>
              <a:rPr lang="en-US" sz="2800" dirty="0" smtClean="0"/>
              <a:t>Raw Scan : </a:t>
            </a:r>
          </a:p>
          <a:p>
            <a:pPr algn="ctr"/>
            <a:r>
              <a:rPr lang="en-US" sz="2800" dirty="0" smtClean="0"/>
              <a:t>Coati model</a:t>
            </a:r>
            <a:endParaRPr lang="en-US" sz="2800" dirty="0"/>
          </a:p>
        </p:txBody>
      </p:sp>
      <p:sp>
        <p:nvSpPr>
          <p:cNvPr id="4" name="Title 9"/>
          <p:cNvSpPr txBox="1">
            <a:spLocks/>
          </p:cNvSpPr>
          <p:nvPr/>
        </p:nvSpPr>
        <p:spPr>
          <a:xfrm>
            <a:off x="457200" y="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Reconstruction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3200400" y="6488668"/>
            <a:ext cx="1730474" cy="369332"/>
          </a:xfrm>
          <a:prstGeom prst="rect">
            <a:avLst/>
          </a:prstGeom>
          <a:noFill/>
        </p:spPr>
        <p:txBody>
          <a:bodyPr wrap="none" rtlCol="0">
            <a:spAutoFit/>
          </a:bodyPr>
          <a:lstStyle/>
          <a:p>
            <a:r>
              <a:rPr lang="en-US" dirty="0" err="1" smtClean="0"/>
              <a:t>Dey</a:t>
            </a:r>
            <a:r>
              <a:rPr lang="en-US" dirty="0" smtClean="0"/>
              <a:t> et al.[01,05]</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smtClean="0"/>
              <a:t>Better understanding of behavior of PCD under noise</a:t>
            </a:r>
          </a:p>
          <a:p>
            <a:pPr marL="514350" indent="-514350">
              <a:buFont typeface="+mj-lt"/>
              <a:buAutoNum type="arabicPeriod"/>
            </a:pPr>
            <a:endParaRPr lang="en-US" sz="1400" dirty="0" smtClean="0"/>
          </a:p>
          <a:p>
            <a:pPr marL="514350" indent="-514350">
              <a:buFont typeface="+mj-lt"/>
              <a:buAutoNum type="arabicPeriod"/>
            </a:pPr>
            <a:r>
              <a:rPr lang="en-US" sz="2800" dirty="0" smtClean="0"/>
              <a:t>Theoretical bounds leading to practical visibility algorithm</a:t>
            </a:r>
          </a:p>
          <a:p>
            <a:pPr marL="514350" indent="-514350">
              <a:buFont typeface="+mj-lt"/>
              <a:buAutoNum type="arabicPeriod"/>
            </a:pPr>
            <a:endParaRPr lang="en-US" sz="1600" dirty="0" smtClean="0"/>
          </a:p>
          <a:p>
            <a:pPr marL="514350" indent="-514350">
              <a:buFont typeface="+mj-lt"/>
              <a:buAutoNum type="arabicPeriod"/>
            </a:pPr>
            <a:r>
              <a:rPr lang="en-US" sz="2800" dirty="0" smtClean="0"/>
              <a:t>Testing on synthetic/real data sets</a:t>
            </a:r>
          </a:p>
          <a:p>
            <a:pPr marL="514350" indent="-514350">
              <a:buFont typeface="+mj-lt"/>
              <a:buAutoNum type="arabicPeriod"/>
            </a:pPr>
            <a:endParaRPr lang="en-US" sz="2800" dirty="0" smtClean="0"/>
          </a:p>
          <a:p>
            <a:pPr marL="514350" indent="-514350">
              <a:buFont typeface="+mj-lt"/>
              <a:buAutoNum type="arabicPeriod"/>
            </a:pPr>
            <a:r>
              <a:rPr lang="en-US" sz="2800" dirty="0" smtClean="0"/>
              <a:t>Applications : reconstruction and smoothing</a:t>
            </a:r>
            <a:endParaRPr 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a:bodyPr>
          <a:lstStyle/>
          <a:p>
            <a:pPr algn="ctr">
              <a:buNone/>
            </a:pPr>
            <a:endParaRPr lang="en-US" sz="2200" b="1" dirty="0" smtClean="0"/>
          </a:p>
          <a:p>
            <a:pPr algn="ctr">
              <a:buNone/>
            </a:pPr>
            <a:r>
              <a:rPr lang="en-US" sz="2400" dirty="0" err="1" smtClean="0"/>
              <a:t>Tamal</a:t>
            </a:r>
            <a:r>
              <a:rPr lang="en-US" sz="2400" dirty="0" smtClean="0"/>
              <a:t> </a:t>
            </a:r>
            <a:r>
              <a:rPr lang="en-US" sz="2400" dirty="0" err="1" smtClean="0"/>
              <a:t>Dey</a:t>
            </a:r>
            <a:r>
              <a:rPr lang="en-US" sz="2400" dirty="0" smtClean="0"/>
              <a:t> </a:t>
            </a:r>
          </a:p>
          <a:p>
            <a:pPr algn="ctr">
              <a:buNone/>
            </a:pPr>
            <a:r>
              <a:rPr lang="en-US" sz="2400" dirty="0" err="1" smtClean="0"/>
              <a:t>Mitra</a:t>
            </a:r>
            <a:r>
              <a:rPr lang="en-US" sz="2400" dirty="0" smtClean="0"/>
              <a:t> and colleagues </a:t>
            </a:r>
          </a:p>
          <a:p>
            <a:pPr algn="ctr">
              <a:buNone/>
            </a:pPr>
            <a:r>
              <a:rPr lang="en-US" sz="2400" dirty="0" err="1" smtClean="0"/>
              <a:t>Yongliang</a:t>
            </a:r>
            <a:r>
              <a:rPr lang="en-US" sz="2400" dirty="0" smtClean="0"/>
              <a:t> Yang </a:t>
            </a:r>
          </a:p>
          <a:p>
            <a:pPr algn="ctr">
              <a:buNone/>
            </a:pPr>
            <a:r>
              <a:rPr lang="en-US" sz="2400" dirty="0" smtClean="0"/>
              <a:t>AIM@SHAPE</a:t>
            </a:r>
          </a:p>
          <a:p>
            <a:pPr algn="ctr">
              <a:buNone/>
            </a:pPr>
            <a:r>
              <a:rPr lang="en-US" sz="2400" dirty="0" smtClean="0"/>
              <a:t>Anonymous reviewers</a:t>
            </a:r>
          </a:p>
          <a:p>
            <a:pPr algn="ctr">
              <a:buNone/>
            </a:pPr>
            <a:endParaRPr lang="en-US" sz="2400" dirty="0" smtClean="0"/>
          </a:p>
          <a:p>
            <a:pPr algn="ctr">
              <a:buNone/>
            </a:pPr>
            <a:r>
              <a:rPr lang="en-US" sz="2400" dirty="0" smtClean="0"/>
              <a:t>and </a:t>
            </a:r>
          </a:p>
          <a:p>
            <a:pPr algn="ctr">
              <a:buNone/>
            </a:pPr>
            <a:endParaRPr lang="en-US" sz="2400" dirty="0" smtClean="0"/>
          </a:p>
          <a:p>
            <a:pPr algn="ctr">
              <a:buNone/>
            </a:pPr>
            <a:r>
              <a:rPr lang="en-US" dirty="0" smtClean="0"/>
              <a:t>THANK </a:t>
            </a:r>
            <a:r>
              <a:rPr lang="en-US" dirty="0" smtClean="0"/>
              <a:t>YOU </a:t>
            </a:r>
            <a:endParaRPr lang="en-US" dirty="0" smtClean="0"/>
          </a:p>
          <a:p>
            <a:pPr algn="ctr">
              <a:buNone/>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a:srcRect/>
          <a:stretch>
            <a:fillRect/>
          </a:stretch>
        </p:blipFill>
        <p:spPr bwMode="auto">
          <a:xfrm>
            <a:off x="0" y="1314450"/>
            <a:ext cx="8877300" cy="2190750"/>
          </a:xfrm>
          <a:prstGeom prst="rect">
            <a:avLst/>
          </a:prstGeom>
          <a:noFill/>
          <a:ln w="9525">
            <a:noFill/>
            <a:miter lim="800000"/>
            <a:headEnd/>
            <a:tailEnd/>
          </a:ln>
          <a:effectLst/>
        </p:spPr>
      </p:pic>
      <p:pic>
        <p:nvPicPr>
          <p:cNvPr id="8197" name="Picture 5"/>
          <p:cNvPicPr>
            <a:picLocks noChangeAspect="1" noChangeArrowheads="1"/>
          </p:cNvPicPr>
          <p:nvPr/>
        </p:nvPicPr>
        <p:blipFill>
          <a:blip r:embed="rId4"/>
          <a:srcRect/>
          <a:stretch>
            <a:fillRect/>
          </a:stretch>
        </p:blipFill>
        <p:spPr bwMode="auto">
          <a:xfrm>
            <a:off x="0" y="3810000"/>
            <a:ext cx="8791575" cy="2105025"/>
          </a:xfrm>
          <a:prstGeom prst="rect">
            <a:avLst/>
          </a:prstGeom>
          <a:noFill/>
          <a:ln w="9525">
            <a:noFill/>
            <a:miter lim="800000"/>
            <a:headEnd/>
            <a:tailEnd/>
          </a:ln>
          <a:effectLst/>
        </p:spPr>
      </p:pic>
      <p:sp>
        <p:nvSpPr>
          <p:cNvPr id="6" name="Title 5"/>
          <p:cNvSpPr>
            <a:spLocks noGrp="1"/>
          </p:cNvSpPr>
          <p:nvPr>
            <p:ph type="title"/>
          </p:nvPr>
        </p:nvSpPr>
        <p:spPr>
          <a:xfrm>
            <a:off x="457200" y="0"/>
            <a:ext cx="8229600" cy="1143000"/>
          </a:xfrm>
        </p:spPr>
        <p:txBody>
          <a:bodyPr/>
          <a:lstStyle/>
          <a:p>
            <a:r>
              <a:rPr lang="en-US" dirty="0" smtClean="0"/>
              <a:t>Comparison</a:t>
            </a:r>
            <a:endParaRPr lang="en-US" dirty="0"/>
          </a:p>
        </p:txBody>
      </p:sp>
      <p:pic>
        <p:nvPicPr>
          <p:cNvPr id="8198" name="Picture 6"/>
          <p:cNvPicPr>
            <a:picLocks noChangeAspect="1" noChangeArrowheads="1"/>
          </p:cNvPicPr>
          <p:nvPr/>
        </p:nvPicPr>
        <p:blipFill>
          <a:blip r:embed="rId5"/>
          <a:srcRect/>
          <a:stretch>
            <a:fillRect/>
          </a:stretch>
        </p:blipFill>
        <p:spPr bwMode="auto">
          <a:xfrm>
            <a:off x="0" y="3857625"/>
            <a:ext cx="8915400" cy="2162175"/>
          </a:xfrm>
          <a:prstGeom prst="rect">
            <a:avLst/>
          </a:prstGeom>
          <a:noFill/>
          <a:ln w="9525">
            <a:noFill/>
            <a:miter lim="800000"/>
            <a:headEnd/>
            <a:tailEnd/>
          </a:ln>
          <a:effectLst/>
        </p:spPr>
      </p:pic>
      <p:pic>
        <p:nvPicPr>
          <p:cNvPr id="1026" name="Picture 2"/>
          <p:cNvPicPr>
            <a:picLocks noChangeAspect="1" noChangeArrowheads="1"/>
          </p:cNvPicPr>
          <p:nvPr/>
        </p:nvPicPr>
        <p:blipFill>
          <a:blip r:embed="rId6"/>
          <a:srcRect l="1667"/>
          <a:stretch>
            <a:fillRect/>
          </a:stretch>
        </p:blipFill>
        <p:spPr bwMode="auto">
          <a:xfrm>
            <a:off x="0" y="3962400"/>
            <a:ext cx="8991600" cy="2147850"/>
          </a:xfrm>
          <a:prstGeom prst="rect">
            <a:avLst/>
          </a:prstGeom>
          <a:noFill/>
          <a:ln w="9525">
            <a:noFill/>
            <a:miter lim="800000"/>
            <a:headEnd/>
            <a:tailEnd/>
          </a:ln>
          <a:effectLst/>
        </p:spPr>
      </p:pic>
      <p:sp>
        <p:nvSpPr>
          <p:cNvPr id="7" name="TextBox 6"/>
          <p:cNvSpPr txBox="1"/>
          <p:nvPr/>
        </p:nvSpPr>
        <p:spPr>
          <a:xfrm>
            <a:off x="685800" y="6031468"/>
            <a:ext cx="1135439" cy="369332"/>
          </a:xfrm>
          <a:prstGeom prst="rect">
            <a:avLst/>
          </a:prstGeom>
          <a:noFill/>
        </p:spPr>
        <p:txBody>
          <a:bodyPr wrap="none" rtlCol="0">
            <a:spAutoFit/>
          </a:bodyPr>
          <a:lstStyle/>
          <a:p>
            <a:r>
              <a:rPr lang="en-US" dirty="0" smtClean="0"/>
              <a:t>noise-free</a:t>
            </a:r>
            <a:endParaRPr lang="en-US" dirty="0"/>
          </a:p>
        </p:txBody>
      </p:sp>
      <p:sp>
        <p:nvSpPr>
          <p:cNvPr id="8" name="TextBox 7"/>
          <p:cNvSpPr txBox="1"/>
          <p:nvPr/>
        </p:nvSpPr>
        <p:spPr>
          <a:xfrm>
            <a:off x="3733800" y="6031468"/>
            <a:ext cx="1537600" cy="369332"/>
          </a:xfrm>
          <a:prstGeom prst="rect">
            <a:avLst/>
          </a:prstGeom>
          <a:noFill/>
        </p:spPr>
        <p:txBody>
          <a:bodyPr wrap="none" rtlCol="0">
            <a:spAutoFit/>
          </a:bodyPr>
          <a:lstStyle/>
          <a:p>
            <a:r>
              <a:rPr lang="en-US" dirty="0" smtClean="0"/>
              <a:t>medium-noise</a:t>
            </a:r>
            <a:endParaRPr lang="en-US" dirty="0"/>
          </a:p>
        </p:txBody>
      </p:sp>
      <p:sp>
        <p:nvSpPr>
          <p:cNvPr id="9" name="TextBox 8"/>
          <p:cNvSpPr txBox="1"/>
          <p:nvPr/>
        </p:nvSpPr>
        <p:spPr>
          <a:xfrm>
            <a:off x="7086600" y="6019800"/>
            <a:ext cx="1162498" cy="369332"/>
          </a:xfrm>
          <a:prstGeom prst="rect">
            <a:avLst/>
          </a:prstGeom>
          <a:noFill/>
        </p:spPr>
        <p:txBody>
          <a:bodyPr wrap="none" rtlCol="0">
            <a:spAutoFit/>
          </a:bodyPr>
          <a:lstStyle/>
          <a:p>
            <a:r>
              <a:rPr lang="en-US" dirty="0" smtClean="0"/>
              <a:t>high-noise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a:srcRect/>
          <a:stretch>
            <a:fillRect/>
          </a:stretch>
        </p:blipFill>
        <p:spPr bwMode="auto">
          <a:xfrm>
            <a:off x="0" y="1314450"/>
            <a:ext cx="8877300" cy="2190750"/>
          </a:xfrm>
          <a:prstGeom prst="rect">
            <a:avLst/>
          </a:prstGeom>
          <a:noFill/>
          <a:ln w="9525">
            <a:noFill/>
            <a:miter lim="800000"/>
            <a:headEnd/>
            <a:tailEnd/>
          </a:ln>
          <a:effectLst/>
        </p:spPr>
      </p:pic>
      <p:pic>
        <p:nvPicPr>
          <p:cNvPr id="8197" name="Picture 5"/>
          <p:cNvPicPr>
            <a:picLocks noChangeAspect="1" noChangeArrowheads="1"/>
          </p:cNvPicPr>
          <p:nvPr/>
        </p:nvPicPr>
        <p:blipFill>
          <a:blip r:embed="rId4"/>
          <a:srcRect/>
          <a:stretch>
            <a:fillRect/>
          </a:stretch>
        </p:blipFill>
        <p:spPr bwMode="auto">
          <a:xfrm>
            <a:off x="0" y="3810000"/>
            <a:ext cx="8791575" cy="2105025"/>
          </a:xfrm>
          <a:prstGeom prst="rect">
            <a:avLst/>
          </a:prstGeom>
          <a:noFill/>
          <a:ln w="9525">
            <a:noFill/>
            <a:miter lim="800000"/>
            <a:headEnd/>
            <a:tailEnd/>
          </a:ln>
          <a:effectLst/>
        </p:spPr>
      </p:pic>
      <p:sp>
        <p:nvSpPr>
          <p:cNvPr id="6" name="Title 5"/>
          <p:cNvSpPr>
            <a:spLocks noGrp="1"/>
          </p:cNvSpPr>
          <p:nvPr>
            <p:ph type="title"/>
          </p:nvPr>
        </p:nvSpPr>
        <p:spPr>
          <a:xfrm>
            <a:off x="457200" y="0"/>
            <a:ext cx="8229600" cy="1143000"/>
          </a:xfrm>
        </p:spPr>
        <p:txBody>
          <a:bodyPr/>
          <a:lstStyle/>
          <a:p>
            <a:r>
              <a:rPr lang="en-US" dirty="0" smtClean="0"/>
              <a:t>Comparison</a:t>
            </a:r>
            <a:endParaRPr lang="en-US" dirty="0"/>
          </a:p>
        </p:txBody>
      </p:sp>
      <p:pic>
        <p:nvPicPr>
          <p:cNvPr id="8198" name="Picture 6"/>
          <p:cNvPicPr>
            <a:picLocks noChangeAspect="1" noChangeArrowheads="1"/>
          </p:cNvPicPr>
          <p:nvPr/>
        </p:nvPicPr>
        <p:blipFill>
          <a:blip r:embed="rId5"/>
          <a:srcRect/>
          <a:stretch>
            <a:fillRect/>
          </a:stretch>
        </p:blipFill>
        <p:spPr bwMode="auto">
          <a:xfrm>
            <a:off x="0" y="3857625"/>
            <a:ext cx="8915400" cy="2162175"/>
          </a:xfrm>
          <a:prstGeom prst="rect">
            <a:avLst/>
          </a:prstGeom>
          <a:noFill/>
          <a:ln w="9525">
            <a:noFill/>
            <a:miter lim="800000"/>
            <a:headEnd/>
            <a:tailEnd/>
          </a:ln>
          <a:effectLst/>
        </p:spPr>
      </p:pic>
      <p:sp>
        <p:nvSpPr>
          <p:cNvPr id="10" name="TextBox 9"/>
          <p:cNvSpPr txBox="1"/>
          <p:nvPr/>
        </p:nvSpPr>
        <p:spPr>
          <a:xfrm>
            <a:off x="685800" y="6031468"/>
            <a:ext cx="1135439" cy="369332"/>
          </a:xfrm>
          <a:prstGeom prst="rect">
            <a:avLst/>
          </a:prstGeom>
          <a:noFill/>
        </p:spPr>
        <p:txBody>
          <a:bodyPr wrap="none" rtlCol="0">
            <a:spAutoFit/>
          </a:bodyPr>
          <a:lstStyle/>
          <a:p>
            <a:r>
              <a:rPr lang="en-US" dirty="0" smtClean="0"/>
              <a:t>noise-free</a:t>
            </a:r>
            <a:endParaRPr lang="en-US" dirty="0"/>
          </a:p>
        </p:txBody>
      </p:sp>
      <p:sp>
        <p:nvSpPr>
          <p:cNvPr id="11" name="TextBox 10"/>
          <p:cNvSpPr txBox="1"/>
          <p:nvPr/>
        </p:nvSpPr>
        <p:spPr>
          <a:xfrm>
            <a:off x="3733800" y="6031468"/>
            <a:ext cx="1537600" cy="369332"/>
          </a:xfrm>
          <a:prstGeom prst="rect">
            <a:avLst/>
          </a:prstGeom>
          <a:noFill/>
        </p:spPr>
        <p:txBody>
          <a:bodyPr wrap="none" rtlCol="0">
            <a:spAutoFit/>
          </a:bodyPr>
          <a:lstStyle/>
          <a:p>
            <a:r>
              <a:rPr lang="en-US" dirty="0" smtClean="0"/>
              <a:t>medium-noise</a:t>
            </a:r>
            <a:endParaRPr lang="en-US" dirty="0"/>
          </a:p>
        </p:txBody>
      </p:sp>
      <p:sp>
        <p:nvSpPr>
          <p:cNvPr id="12" name="TextBox 11"/>
          <p:cNvSpPr txBox="1"/>
          <p:nvPr/>
        </p:nvSpPr>
        <p:spPr>
          <a:xfrm>
            <a:off x="7086600" y="6019800"/>
            <a:ext cx="1162498" cy="369332"/>
          </a:xfrm>
          <a:prstGeom prst="rect">
            <a:avLst/>
          </a:prstGeom>
          <a:noFill/>
        </p:spPr>
        <p:txBody>
          <a:bodyPr wrap="none" rtlCol="0">
            <a:spAutoFit/>
          </a:bodyPr>
          <a:lstStyle/>
          <a:p>
            <a:r>
              <a:rPr lang="en-US" dirty="0" smtClean="0"/>
              <a:t>high-noise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a:srcRect/>
          <a:stretch>
            <a:fillRect/>
          </a:stretch>
        </p:blipFill>
        <p:spPr bwMode="auto">
          <a:xfrm>
            <a:off x="0" y="1314450"/>
            <a:ext cx="8877300" cy="2190750"/>
          </a:xfrm>
          <a:prstGeom prst="rect">
            <a:avLst/>
          </a:prstGeom>
          <a:noFill/>
          <a:ln w="9525">
            <a:noFill/>
            <a:miter lim="800000"/>
            <a:headEnd/>
            <a:tailEnd/>
          </a:ln>
          <a:effectLst/>
        </p:spPr>
      </p:pic>
      <p:sp>
        <p:nvSpPr>
          <p:cNvPr id="6" name="Title 5"/>
          <p:cNvSpPr>
            <a:spLocks noGrp="1"/>
          </p:cNvSpPr>
          <p:nvPr>
            <p:ph type="title"/>
          </p:nvPr>
        </p:nvSpPr>
        <p:spPr>
          <a:xfrm>
            <a:off x="457200" y="0"/>
            <a:ext cx="8229600" cy="1143000"/>
          </a:xfrm>
        </p:spPr>
        <p:txBody>
          <a:bodyPr/>
          <a:lstStyle/>
          <a:p>
            <a:r>
              <a:rPr lang="en-US" dirty="0" smtClean="0"/>
              <a:t>Comparison</a:t>
            </a:r>
            <a:endParaRPr lang="en-US" dirty="0"/>
          </a:p>
        </p:txBody>
      </p:sp>
      <p:pic>
        <p:nvPicPr>
          <p:cNvPr id="2050" name="Picture 2"/>
          <p:cNvPicPr>
            <a:picLocks noChangeAspect="1" noChangeArrowheads="1"/>
          </p:cNvPicPr>
          <p:nvPr/>
        </p:nvPicPr>
        <p:blipFill>
          <a:blip r:embed="rId4"/>
          <a:srcRect r="2098"/>
          <a:stretch>
            <a:fillRect/>
          </a:stretch>
        </p:blipFill>
        <p:spPr bwMode="auto">
          <a:xfrm>
            <a:off x="0" y="3962400"/>
            <a:ext cx="9144000" cy="2057400"/>
          </a:xfrm>
          <a:prstGeom prst="rect">
            <a:avLst/>
          </a:prstGeom>
          <a:noFill/>
          <a:ln w="9525">
            <a:noFill/>
            <a:miter lim="800000"/>
            <a:headEnd/>
            <a:tailEnd/>
          </a:ln>
          <a:effectLst/>
        </p:spPr>
      </p:pic>
      <p:sp>
        <p:nvSpPr>
          <p:cNvPr id="7" name="TextBox 6"/>
          <p:cNvSpPr txBox="1"/>
          <p:nvPr/>
        </p:nvSpPr>
        <p:spPr>
          <a:xfrm>
            <a:off x="685800" y="6031468"/>
            <a:ext cx="1135439" cy="369332"/>
          </a:xfrm>
          <a:prstGeom prst="rect">
            <a:avLst/>
          </a:prstGeom>
          <a:noFill/>
        </p:spPr>
        <p:txBody>
          <a:bodyPr wrap="none" rtlCol="0">
            <a:spAutoFit/>
          </a:bodyPr>
          <a:lstStyle/>
          <a:p>
            <a:r>
              <a:rPr lang="en-US" dirty="0" smtClean="0"/>
              <a:t>noise-free</a:t>
            </a:r>
            <a:endParaRPr lang="en-US" dirty="0"/>
          </a:p>
        </p:txBody>
      </p:sp>
      <p:sp>
        <p:nvSpPr>
          <p:cNvPr id="8" name="TextBox 7"/>
          <p:cNvSpPr txBox="1"/>
          <p:nvPr/>
        </p:nvSpPr>
        <p:spPr>
          <a:xfrm>
            <a:off x="3733800" y="6031468"/>
            <a:ext cx="1537600" cy="369332"/>
          </a:xfrm>
          <a:prstGeom prst="rect">
            <a:avLst/>
          </a:prstGeom>
          <a:noFill/>
        </p:spPr>
        <p:txBody>
          <a:bodyPr wrap="none" rtlCol="0">
            <a:spAutoFit/>
          </a:bodyPr>
          <a:lstStyle/>
          <a:p>
            <a:r>
              <a:rPr lang="en-US" dirty="0" smtClean="0"/>
              <a:t>medium-noise</a:t>
            </a:r>
            <a:endParaRPr lang="en-US" dirty="0"/>
          </a:p>
        </p:txBody>
      </p:sp>
      <p:sp>
        <p:nvSpPr>
          <p:cNvPr id="9" name="TextBox 8"/>
          <p:cNvSpPr txBox="1"/>
          <p:nvPr/>
        </p:nvSpPr>
        <p:spPr>
          <a:xfrm>
            <a:off x="7086600" y="6019800"/>
            <a:ext cx="1162498" cy="369332"/>
          </a:xfrm>
          <a:prstGeom prst="rect">
            <a:avLst/>
          </a:prstGeom>
          <a:noFill/>
        </p:spPr>
        <p:txBody>
          <a:bodyPr wrap="none" rtlCol="0">
            <a:spAutoFit/>
          </a:bodyPr>
          <a:lstStyle/>
          <a:p>
            <a:r>
              <a:rPr lang="en-US" dirty="0" smtClean="0"/>
              <a:t>high-noise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Prior Work</a:t>
            </a:r>
            <a:endParaRPr lang="en-US" dirty="0"/>
          </a:p>
        </p:txBody>
      </p:sp>
      <p:sp>
        <p:nvSpPr>
          <p:cNvPr id="3" name="Content Placeholder 2"/>
          <p:cNvSpPr>
            <a:spLocks noGrp="1"/>
          </p:cNvSpPr>
          <p:nvPr>
            <p:ph idx="1"/>
          </p:nvPr>
        </p:nvSpPr>
        <p:spPr>
          <a:xfrm>
            <a:off x="304800" y="1219200"/>
            <a:ext cx="8534400" cy="5562600"/>
          </a:xfrm>
        </p:spPr>
        <p:txBody>
          <a:bodyPr>
            <a:normAutofit fontScale="77500" lnSpcReduction="20000"/>
          </a:bodyPr>
          <a:lstStyle/>
          <a:p>
            <a:pPr marL="342900" lvl="1" indent="-342900">
              <a:buNone/>
            </a:pPr>
            <a:r>
              <a:rPr lang="en-US" sz="3100" dirty="0" smtClean="0"/>
              <a:t>Object visibility</a:t>
            </a:r>
            <a:r>
              <a:rPr lang="en-US" sz="3000" dirty="0" smtClean="0"/>
              <a:t> - </a:t>
            </a:r>
            <a:r>
              <a:rPr lang="en-US" sz="2600" dirty="0" smtClean="0"/>
              <a:t>determining visible faces</a:t>
            </a:r>
            <a:endParaRPr lang="en-US" sz="3000" dirty="0" smtClean="0"/>
          </a:p>
          <a:p>
            <a:pPr marL="742950" lvl="2" indent="-342900"/>
            <a:r>
              <a:rPr lang="en-US" sz="2600" dirty="0" smtClean="0"/>
              <a:t>widely studied in computer graphics - </a:t>
            </a:r>
            <a:r>
              <a:rPr lang="en-US" sz="2600" dirty="0" err="1" smtClean="0"/>
              <a:t>Appel</a:t>
            </a:r>
            <a:r>
              <a:rPr lang="en-US" sz="2600" dirty="0" smtClean="0"/>
              <a:t>[1968], Sutherland[1974]</a:t>
            </a:r>
          </a:p>
          <a:p>
            <a:pPr marL="742950" lvl="2" indent="-342900"/>
            <a:r>
              <a:rPr lang="en-US" sz="2600" dirty="0" smtClean="0"/>
              <a:t>hardware solutions exist – z-buffer test  - </a:t>
            </a:r>
            <a:r>
              <a:rPr lang="en-US" sz="2600" dirty="0" err="1" smtClean="0"/>
              <a:t>Catmull</a:t>
            </a:r>
            <a:r>
              <a:rPr lang="en-US" sz="2600" dirty="0" smtClean="0"/>
              <a:t>[1974], Wolfgang[1974]</a:t>
            </a:r>
          </a:p>
          <a:p>
            <a:pPr marL="342900" lvl="1" indent="-342900">
              <a:buNone/>
            </a:pPr>
            <a:endParaRPr lang="en-US" sz="3000" dirty="0" smtClean="0"/>
          </a:p>
          <a:p>
            <a:pPr marL="342900" lvl="1" indent="-342900">
              <a:buNone/>
            </a:pPr>
            <a:r>
              <a:rPr lang="en-US" sz="3100" dirty="0" smtClean="0"/>
              <a:t>Point visibility –</a:t>
            </a:r>
            <a:r>
              <a:rPr lang="en-US" sz="2600" dirty="0" smtClean="0"/>
              <a:t> determining visible points</a:t>
            </a:r>
          </a:p>
          <a:p>
            <a:pPr marL="742950" lvl="2" indent="-342900">
              <a:buNone/>
            </a:pPr>
            <a:endParaRPr lang="en-US" dirty="0" smtClean="0"/>
          </a:p>
          <a:p>
            <a:pPr marL="742950" lvl="2" indent="-342900">
              <a:buNone/>
            </a:pPr>
            <a:endParaRPr lang="en-US" dirty="0" smtClean="0"/>
          </a:p>
          <a:p>
            <a:pPr marL="742950" lvl="2" indent="-342900">
              <a:buNone/>
            </a:pPr>
            <a:endParaRPr lang="en-US" dirty="0" smtClean="0"/>
          </a:p>
          <a:p>
            <a:pPr marL="742950" lvl="2" indent="-342900">
              <a:buNone/>
            </a:pPr>
            <a:endParaRPr lang="en-US" dirty="0" smtClean="0"/>
          </a:p>
          <a:p>
            <a:pPr marL="742950" lvl="2" indent="-342900">
              <a:buNone/>
            </a:pPr>
            <a:r>
              <a:rPr lang="en-US" sz="2600" dirty="0" smtClean="0"/>
              <a:t>surface reconstruction </a:t>
            </a:r>
          </a:p>
          <a:p>
            <a:pPr marL="742950" lvl="2" indent="-342900">
              <a:buNone/>
            </a:pPr>
            <a:r>
              <a:rPr lang="en-US" sz="1900" dirty="0" smtClean="0"/>
              <a:t>     </a:t>
            </a:r>
            <a:r>
              <a:rPr lang="en-US" sz="2300" dirty="0" smtClean="0"/>
              <a:t> Hoppe[92], </a:t>
            </a:r>
            <a:r>
              <a:rPr lang="en-US" sz="2300" dirty="0" err="1" smtClean="0"/>
              <a:t>Amenta</a:t>
            </a:r>
            <a:r>
              <a:rPr lang="en-US" sz="2300" dirty="0" smtClean="0"/>
              <a:t>[00], </a:t>
            </a:r>
            <a:r>
              <a:rPr lang="en-US" sz="2300" dirty="0" err="1" smtClean="0"/>
              <a:t>Dey</a:t>
            </a:r>
            <a:r>
              <a:rPr lang="en-US" sz="2300" dirty="0" smtClean="0"/>
              <a:t>[04], </a:t>
            </a:r>
            <a:r>
              <a:rPr lang="en-US" sz="2300" dirty="0" err="1" smtClean="0"/>
              <a:t>Mederos</a:t>
            </a:r>
            <a:r>
              <a:rPr lang="en-US" sz="2300" dirty="0" smtClean="0"/>
              <a:t>[05],  </a:t>
            </a:r>
            <a:r>
              <a:rPr lang="en-US" sz="2300" dirty="0" err="1" smtClean="0"/>
              <a:t>Kazhdan</a:t>
            </a:r>
            <a:r>
              <a:rPr lang="en-US" sz="2300" dirty="0" smtClean="0"/>
              <a:t>[06]</a:t>
            </a:r>
          </a:p>
          <a:p>
            <a:pPr marL="742950" lvl="2" indent="-342900">
              <a:buNone/>
            </a:pPr>
            <a:r>
              <a:rPr lang="en-US" sz="2300" dirty="0" smtClean="0"/>
              <a:t>     Moving least square(MLS) : </a:t>
            </a:r>
            <a:r>
              <a:rPr lang="en-US" sz="2300" dirty="0" err="1" smtClean="0"/>
              <a:t>Leving</a:t>
            </a:r>
            <a:r>
              <a:rPr lang="en-US" sz="2300" dirty="0" smtClean="0"/>
              <a:t>[1998], </a:t>
            </a:r>
            <a:r>
              <a:rPr lang="en-US" sz="2300" dirty="0" err="1" smtClean="0"/>
              <a:t>Amenta</a:t>
            </a:r>
            <a:r>
              <a:rPr lang="en-US" sz="2300" dirty="0" smtClean="0"/>
              <a:t>[04], </a:t>
            </a:r>
            <a:r>
              <a:rPr lang="en-US" sz="2300" dirty="0" err="1" smtClean="0"/>
              <a:t>Dey</a:t>
            </a:r>
            <a:r>
              <a:rPr lang="en-US" sz="2300" dirty="0" smtClean="0"/>
              <a:t>[05], Huang[09]</a:t>
            </a:r>
          </a:p>
          <a:p>
            <a:pPr>
              <a:buNone/>
            </a:pPr>
            <a:endParaRPr lang="en-US" sz="1900" dirty="0" smtClean="0"/>
          </a:p>
          <a:p>
            <a:pPr>
              <a:buNone/>
            </a:pPr>
            <a:r>
              <a:rPr lang="en-US" sz="2600" dirty="0" smtClean="0"/>
              <a:t>	 object visibility</a:t>
            </a:r>
          </a:p>
          <a:p>
            <a:pPr lvl="1">
              <a:buNone/>
            </a:pPr>
            <a:r>
              <a:rPr lang="en-US" sz="2300" dirty="0" smtClean="0"/>
              <a:t>      hidden  surface test , z-buffer test </a:t>
            </a:r>
          </a:p>
          <a:p>
            <a:pPr lvl="1">
              <a:buNone/>
            </a:pPr>
            <a:endParaRPr lang="en-US" sz="2300" dirty="0" smtClean="0"/>
          </a:p>
          <a:p>
            <a:pPr marL="742950" lvl="2" indent="-342900">
              <a:buNone/>
            </a:pPr>
            <a:r>
              <a:rPr lang="en-US" sz="2600" dirty="0" smtClean="0"/>
              <a:t>visible points = points on the visible surface</a:t>
            </a:r>
          </a:p>
        </p:txBody>
      </p:sp>
      <p:sp>
        <p:nvSpPr>
          <p:cNvPr id="14" name="TextBox 13"/>
          <p:cNvSpPr txBox="1"/>
          <p:nvPr/>
        </p:nvSpPr>
        <p:spPr>
          <a:xfrm>
            <a:off x="762000" y="3025914"/>
            <a:ext cx="1735732" cy="707886"/>
          </a:xfrm>
          <a:prstGeom prst="rect">
            <a:avLst/>
          </a:prstGeom>
          <a:ln w="76200"/>
        </p:spPr>
        <p:style>
          <a:lnRef idx="2">
            <a:schemeClr val="accent2"/>
          </a:lnRef>
          <a:fillRef idx="1">
            <a:schemeClr val="lt1"/>
          </a:fillRef>
          <a:effectRef idx="0">
            <a:schemeClr val="accent2"/>
          </a:effectRef>
          <a:fontRef idx="minor">
            <a:schemeClr val="dk1"/>
          </a:fontRef>
        </p:style>
        <p:txBody>
          <a:bodyPr wrap="none" rtlCol="0">
            <a:spAutoFit/>
          </a:bodyPr>
          <a:lstStyle/>
          <a:p>
            <a:pPr marL="0" lvl="2" algn="ctr"/>
            <a:r>
              <a:rPr lang="en-US" sz="2000" b="1" dirty="0" smtClean="0"/>
              <a:t>surface </a:t>
            </a:r>
          </a:p>
          <a:p>
            <a:pPr marL="0" lvl="2" algn="ctr"/>
            <a:r>
              <a:rPr lang="en-US" sz="2000" b="1" dirty="0" smtClean="0"/>
              <a:t>reconstruction</a:t>
            </a:r>
            <a:endParaRPr lang="en-US" b="1" dirty="0"/>
          </a:p>
        </p:txBody>
      </p:sp>
      <p:sp>
        <p:nvSpPr>
          <p:cNvPr id="15" name="TextBox 14"/>
          <p:cNvSpPr txBox="1"/>
          <p:nvPr/>
        </p:nvSpPr>
        <p:spPr>
          <a:xfrm>
            <a:off x="3657600" y="3025914"/>
            <a:ext cx="1524000" cy="707886"/>
          </a:xfrm>
          <a:prstGeom prst="rect">
            <a:avLst/>
          </a:prstGeom>
          <a:ln w="76200">
            <a:solidFill>
              <a:schemeClr val="tx2"/>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0" lvl="2" algn="ctr"/>
            <a:r>
              <a:rPr lang="en-US" sz="2000" dirty="0" smtClean="0"/>
              <a:t>object</a:t>
            </a:r>
          </a:p>
          <a:p>
            <a:pPr marL="0" lvl="2" algn="ctr"/>
            <a:r>
              <a:rPr lang="en-US" sz="2000" dirty="0" smtClean="0"/>
              <a:t> visibility</a:t>
            </a:r>
            <a:endParaRPr lang="en-US" dirty="0"/>
          </a:p>
        </p:txBody>
      </p:sp>
      <p:sp>
        <p:nvSpPr>
          <p:cNvPr id="16" name="TextBox 15"/>
          <p:cNvSpPr txBox="1"/>
          <p:nvPr/>
        </p:nvSpPr>
        <p:spPr>
          <a:xfrm>
            <a:off x="6265563" y="3025914"/>
            <a:ext cx="1659236" cy="707886"/>
          </a:xfrm>
          <a:prstGeom prst="rect">
            <a:avLst/>
          </a:prstGeom>
          <a:ln w="76200"/>
        </p:spPr>
        <p:style>
          <a:lnRef idx="2">
            <a:schemeClr val="accent4"/>
          </a:lnRef>
          <a:fillRef idx="1">
            <a:schemeClr val="lt1"/>
          </a:fillRef>
          <a:effectRef idx="0">
            <a:schemeClr val="accent4"/>
          </a:effectRef>
          <a:fontRef idx="minor">
            <a:schemeClr val="dk1"/>
          </a:fontRef>
        </p:style>
        <p:txBody>
          <a:bodyPr wrap="none" rtlCol="0">
            <a:spAutoFit/>
          </a:bodyPr>
          <a:lstStyle/>
          <a:p>
            <a:pPr marL="0" lvl="2" algn="ctr"/>
            <a:r>
              <a:rPr lang="en-US" sz="2000" dirty="0" smtClean="0"/>
              <a:t>Points on </a:t>
            </a:r>
          </a:p>
          <a:p>
            <a:pPr marL="0" lvl="2" algn="ctr"/>
            <a:r>
              <a:rPr lang="en-US" sz="2000" dirty="0" smtClean="0"/>
              <a:t>visible surface</a:t>
            </a:r>
            <a:endParaRPr lang="en-US" dirty="0"/>
          </a:p>
        </p:txBody>
      </p:sp>
      <p:sp>
        <p:nvSpPr>
          <p:cNvPr id="17" name="Right Arrow 16"/>
          <p:cNvSpPr/>
          <p:nvPr/>
        </p:nvSpPr>
        <p:spPr>
          <a:xfrm>
            <a:off x="2819400" y="3330714"/>
            <a:ext cx="609600" cy="228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 name="Right Arrow 17"/>
          <p:cNvSpPr/>
          <p:nvPr/>
        </p:nvSpPr>
        <p:spPr>
          <a:xfrm>
            <a:off x="5410200" y="3330714"/>
            <a:ext cx="609600" cy="228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Hidden Point Removal (HPR)</a:t>
            </a:r>
            <a:endParaRPr lang="en-US" dirty="0"/>
          </a:p>
        </p:txBody>
      </p:sp>
      <p:sp>
        <p:nvSpPr>
          <p:cNvPr id="3" name="Content Placeholder 2"/>
          <p:cNvSpPr>
            <a:spLocks noGrp="1"/>
          </p:cNvSpPr>
          <p:nvPr>
            <p:ph idx="1"/>
          </p:nvPr>
        </p:nvSpPr>
        <p:spPr>
          <a:xfrm>
            <a:off x="457200" y="1295400"/>
            <a:ext cx="8229600" cy="4267200"/>
          </a:xfrm>
        </p:spPr>
        <p:txBody>
          <a:bodyPr>
            <a:normAutofit/>
          </a:bodyPr>
          <a:lstStyle/>
          <a:p>
            <a:r>
              <a:rPr lang="en-US" sz="2800" dirty="0" smtClean="0"/>
              <a:t>HPR operator – </a:t>
            </a:r>
            <a:r>
              <a:rPr lang="en-US" sz="2400" dirty="0" smtClean="0"/>
              <a:t>Katz et al.[07]</a:t>
            </a:r>
            <a:endParaRPr lang="en-US" sz="2800" dirty="0" smtClean="0"/>
          </a:p>
          <a:p>
            <a:pPr lvl="1"/>
            <a:r>
              <a:rPr lang="en-US" sz="2400" dirty="0" smtClean="0"/>
              <a:t>simple and elegant algorithm for point set visibility </a:t>
            </a:r>
          </a:p>
          <a:p>
            <a:pPr lvl="1">
              <a:buNone/>
            </a:pPr>
            <a:r>
              <a:rPr lang="en-US" sz="2400" i="1" dirty="0" smtClean="0">
                <a:solidFill>
                  <a:srgbClr val="FF0000"/>
                </a:solidFill>
              </a:rPr>
              <a:t>     </a:t>
            </a:r>
            <a:r>
              <a:rPr lang="en-US" b="1" i="1" dirty="0" smtClean="0">
                <a:solidFill>
                  <a:srgbClr val="FF0000"/>
                </a:solidFill>
              </a:rPr>
              <a:t>without</a:t>
            </a:r>
            <a:r>
              <a:rPr lang="en-US" b="1" dirty="0" smtClean="0"/>
              <a:t> </a:t>
            </a:r>
            <a:r>
              <a:rPr lang="en-US" sz="2400" dirty="0" smtClean="0"/>
              <a:t>explicit surface reconstruction</a:t>
            </a:r>
          </a:p>
          <a:p>
            <a:pPr lvl="1">
              <a:buNone/>
            </a:pPr>
            <a:endParaRPr lang="en-US" sz="2400" dirty="0" smtClean="0"/>
          </a:p>
          <a:p>
            <a:pPr lvl="1"/>
            <a:r>
              <a:rPr lang="en-US" sz="2400" dirty="0" smtClean="0"/>
              <a:t> two steps : inversion and convex hull</a:t>
            </a:r>
          </a:p>
          <a:p>
            <a:pPr lvl="1"/>
            <a:endParaRPr lang="en-US" sz="2400" dirty="0" smtClean="0"/>
          </a:p>
          <a:p>
            <a:pPr lvl="1"/>
            <a:r>
              <a:rPr lang="en-US" sz="2400" dirty="0" smtClean="0"/>
              <a:t> extremely fast  : asymptotic complexity </a:t>
            </a:r>
          </a:p>
          <a:p>
            <a:pPr lvl="1"/>
            <a:endParaRPr lang="en-US" sz="2400" dirty="0" smtClean="0"/>
          </a:p>
          <a:p>
            <a:pPr lvl="1"/>
            <a:r>
              <a:rPr lang="en-US" sz="2400" dirty="0" smtClean="0"/>
              <a:t>works for dense as well as sparse PCDs</a:t>
            </a:r>
          </a:p>
          <a:p>
            <a:pPr lvl="1">
              <a:buNone/>
            </a:pPr>
            <a:endParaRPr lang="en-US" sz="2400" dirty="0" smtClean="0"/>
          </a:p>
          <a:p>
            <a:pPr lvl="1">
              <a:buNone/>
            </a:pPr>
            <a:endParaRPr lang="en-US" sz="2400" b="1" dirty="0" smtClean="0"/>
          </a:p>
        </p:txBody>
      </p:sp>
      <p:sp>
        <p:nvSpPr>
          <p:cNvPr id="8" name="Oval 7"/>
          <p:cNvSpPr/>
          <p:nvPr/>
        </p:nvSpPr>
        <p:spPr>
          <a:xfrm>
            <a:off x="6400800" y="4038600"/>
            <a:ext cx="1676400" cy="6096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t>O(n </a:t>
            </a:r>
            <a:r>
              <a:rPr lang="en-US" sz="2000" b="1" dirty="0" err="1" smtClean="0"/>
              <a:t>logn</a:t>
            </a:r>
            <a:r>
              <a:rPr lang="en-US" sz="2000" b="1" dirty="0" smtClean="0"/>
              <a:t>) </a:t>
            </a:r>
            <a:endParaRPr lang="en-US" sz="2000" b="1" dirty="0"/>
          </a:p>
        </p:txBody>
      </p:sp>
      <p:sp>
        <p:nvSpPr>
          <p:cNvPr id="5" name="TextBox 4"/>
          <p:cNvSpPr txBox="1"/>
          <p:nvPr/>
        </p:nvSpPr>
        <p:spPr>
          <a:xfrm>
            <a:off x="609600" y="6019800"/>
            <a:ext cx="7037183" cy="646331"/>
          </a:xfrm>
          <a:prstGeom prst="rect">
            <a:avLst/>
          </a:prstGeom>
          <a:noFill/>
        </p:spPr>
        <p:txBody>
          <a:bodyPr wrap="none" rtlCol="0">
            <a:spAutoFit/>
          </a:bodyPr>
          <a:lstStyle/>
          <a:p>
            <a:r>
              <a:rPr lang="en-US" dirty="0" smtClean="0"/>
              <a:t>Katz S, Tal A, </a:t>
            </a:r>
            <a:r>
              <a:rPr lang="en-US" dirty="0" err="1" smtClean="0"/>
              <a:t>Basri</a:t>
            </a:r>
            <a:r>
              <a:rPr lang="en-US" dirty="0" smtClean="0"/>
              <a:t> R. Direct visibility of point sets. In: SIGGRAPH ’07: ACM</a:t>
            </a:r>
          </a:p>
          <a:p>
            <a:r>
              <a:rPr lang="en-US" dirty="0" smtClean="0"/>
              <a:t>SIGGRAPH 2007 papers. ACM, New York, NY, USA, 2007. p. 24.</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PR_step1.png"/>
          <p:cNvPicPr>
            <a:picLocks noChangeAspect="1"/>
          </p:cNvPicPr>
          <p:nvPr/>
        </p:nvPicPr>
        <p:blipFill>
          <a:blip r:embed="rId3"/>
          <a:stretch>
            <a:fillRect/>
          </a:stretch>
        </p:blipFill>
        <p:spPr>
          <a:xfrm>
            <a:off x="1983090" y="1600200"/>
            <a:ext cx="4455268" cy="3592653"/>
          </a:xfrm>
          <a:prstGeom prst="rect">
            <a:avLst/>
          </a:prstGeom>
        </p:spPr>
      </p:pic>
      <p:sp>
        <p:nvSpPr>
          <p:cNvPr id="8" name="TextBox 7"/>
          <p:cNvSpPr txBox="1"/>
          <p:nvPr/>
        </p:nvSpPr>
        <p:spPr>
          <a:xfrm>
            <a:off x="3429000" y="329625"/>
            <a:ext cx="2207079" cy="584775"/>
          </a:xfrm>
          <a:prstGeom prst="rect">
            <a:avLst/>
          </a:prstGeom>
          <a:noFill/>
        </p:spPr>
        <p:txBody>
          <a:bodyPr wrap="none" rtlCol="0">
            <a:spAutoFit/>
          </a:bodyPr>
          <a:lstStyle/>
          <a:p>
            <a:r>
              <a:rPr lang="en-US" sz="3200" dirty="0" smtClean="0"/>
              <a:t>Input points</a:t>
            </a:r>
            <a:endParaRPr lang="en-US" sz="3200" dirty="0"/>
          </a:p>
        </p:txBody>
      </p:sp>
      <p:sp>
        <p:nvSpPr>
          <p:cNvPr id="14" name="TextBox 13"/>
          <p:cNvSpPr txBox="1"/>
          <p:nvPr/>
        </p:nvSpPr>
        <p:spPr>
          <a:xfrm>
            <a:off x="457200" y="5943600"/>
            <a:ext cx="7205755" cy="83099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marL="0" lvl="1"/>
            <a:r>
              <a:rPr lang="en-US" sz="2400" dirty="0" smtClean="0"/>
              <a:t>Given point cloud </a:t>
            </a:r>
            <a:r>
              <a:rPr lang="en-US" sz="2400" b="1" dirty="0" smtClean="0"/>
              <a:t>P</a:t>
            </a:r>
            <a:r>
              <a:rPr lang="en-US" sz="2400" dirty="0" smtClean="0"/>
              <a:t> and viewpoint </a:t>
            </a:r>
            <a:r>
              <a:rPr lang="en-US" sz="2400" b="1" dirty="0" smtClean="0"/>
              <a:t>C </a:t>
            </a:r>
            <a:r>
              <a:rPr lang="en-US" sz="2400" dirty="0" smtClean="0"/>
              <a:t>(coordinate system </a:t>
            </a:r>
          </a:p>
          <a:p>
            <a:pPr marL="0" lvl="1"/>
            <a:r>
              <a:rPr lang="en-US" sz="2400" dirty="0" smtClean="0"/>
              <a:t>with C as origin)</a:t>
            </a:r>
            <a:endParaRPr lang="en-US"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PR_step2.png"/>
          <p:cNvPicPr>
            <a:picLocks noChangeAspect="1"/>
          </p:cNvPicPr>
          <p:nvPr/>
        </p:nvPicPr>
        <p:blipFill>
          <a:blip r:embed="rId3"/>
          <a:stretch>
            <a:fillRect/>
          </a:stretch>
        </p:blipFill>
        <p:spPr>
          <a:xfrm>
            <a:off x="685800" y="533400"/>
            <a:ext cx="7932064" cy="5125715"/>
          </a:xfrm>
          <a:prstGeom prst="rect">
            <a:avLst/>
          </a:prstGeom>
        </p:spPr>
      </p:pic>
      <p:sp>
        <p:nvSpPr>
          <p:cNvPr id="7" name="TextBox 6"/>
          <p:cNvSpPr txBox="1"/>
          <p:nvPr/>
        </p:nvSpPr>
        <p:spPr>
          <a:xfrm>
            <a:off x="3048000" y="0"/>
            <a:ext cx="3047822" cy="584775"/>
          </a:xfrm>
          <a:prstGeom prst="rect">
            <a:avLst/>
          </a:prstGeom>
          <a:noFill/>
        </p:spPr>
        <p:txBody>
          <a:bodyPr wrap="none" rtlCol="0">
            <a:spAutoFit/>
          </a:bodyPr>
          <a:lstStyle/>
          <a:p>
            <a:r>
              <a:rPr lang="en-US" sz="3200" dirty="0" smtClean="0"/>
              <a:t>Step 1 : Inversion</a:t>
            </a:r>
            <a:endParaRPr lang="en-US" sz="3200" dirty="0"/>
          </a:p>
        </p:txBody>
      </p:sp>
      <p:sp>
        <p:nvSpPr>
          <p:cNvPr id="8" name="TextBox 7"/>
          <p:cNvSpPr txBox="1"/>
          <p:nvPr/>
        </p:nvSpPr>
        <p:spPr>
          <a:xfrm>
            <a:off x="1295400" y="5720715"/>
            <a:ext cx="6865469" cy="98488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marL="914400" lvl="1" indent="-457200">
              <a:buNone/>
            </a:pPr>
            <a:r>
              <a:rPr lang="en-US" sz="2000" dirty="0" smtClean="0"/>
              <a:t> Inversion : </a:t>
            </a:r>
            <a:r>
              <a:rPr lang="en-US" dirty="0" smtClean="0"/>
              <a:t>For each point p</a:t>
            </a:r>
            <a:r>
              <a:rPr lang="en-US" baseline="-25000" dirty="0" smtClean="0"/>
              <a:t>i</a:t>
            </a:r>
            <a:r>
              <a:rPr lang="en-US" dirty="0" smtClean="0"/>
              <a:t>     </a:t>
            </a:r>
            <a:r>
              <a:rPr lang="en-US" sz="2000" b="1" dirty="0" smtClean="0"/>
              <a:t>P</a:t>
            </a:r>
            <a:r>
              <a:rPr lang="en-US" dirty="0" smtClean="0"/>
              <a:t>, inversion function f(p</a:t>
            </a:r>
            <a:r>
              <a:rPr lang="en-US" baseline="-25000" dirty="0" smtClean="0"/>
              <a:t>i</a:t>
            </a:r>
            <a:r>
              <a:rPr lang="en-US" dirty="0" smtClean="0"/>
              <a:t>)</a:t>
            </a:r>
            <a:endParaRPr lang="en-US" sz="2000" b="1" dirty="0" smtClean="0"/>
          </a:p>
          <a:p>
            <a:pPr marL="914400" lvl="1" indent="-457200">
              <a:buNone/>
            </a:pPr>
            <a:r>
              <a:rPr lang="en-US" sz="2000" b="1" dirty="0" smtClean="0"/>
              <a:t>	</a:t>
            </a:r>
            <a:r>
              <a:rPr lang="en-US" dirty="0" smtClean="0"/>
              <a:t>a) Spherical               where  </a:t>
            </a:r>
            <a:r>
              <a:rPr lang="en-US" sz="2000" dirty="0" smtClean="0"/>
              <a:t>R </a:t>
            </a:r>
            <a:r>
              <a:rPr lang="en-US" dirty="0" smtClean="0"/>
              <a:t>is radius of inversion</a:t>
            </a:r>
          </a:p>
          <a:p>
            <a:pPr marL="914400" lvl="1" indent="-457200">
              <a:buNone/>
            </a:pPr>
            <a:r>
              <a:rPr lang="en-US" b="1" dirty="0" smtClean="0"/>
              <a:t>	</a:t>
            </a:r>
            <a:r>
              <a:rPr lang="en-US" dirty="0" smtClean="0"/>
              <a:t>b) Exponential</a:t>
            </a:r>
            <a:r>
              <a:rPr lang="en-US" b="1" dirty="0" smtClean="0"/>
              <a:t>	</a:t>
            </a:r>
            <a:r>
              <a:rPr lang="en-US" dirty="0" smtClean="0"/>
              <a:t>where </a:t>
            </a:r>
            <a:r>
              <a:rPr lang="el-GR" dirty="0" smtClean="0"/>
              <a:t>γ</a:t>
            </a:r>
            <a:r>
              <a:rPr lang="en-US" dirty="0" smtClean="0"/>
              <a:t> &gt; 1 and |</a:t>
            </a:r>
            <a:r>
              <a:rPr lang="en-US" b="1" dirty="0" smtClean="0"/>
              <a:t>p</a:t>
            </a:r>
            <a:r>
              <a:rPr lang="en-US" b="1" baseline="-25000" dirty="0" smtClean="0"/>
              <a:t>i</a:t>
            </a:r>
            <a:r>
              <a:rPr lang="en-US" dirty="0" smtClean="0"/>
              <a:t>| is norm and |</a:t>
            </a:r>
            <a:r>
              <a:rPr lang="en-US" b="1" dirty="0" smtClean="0"/>
              <a:t>p</a:t>
            </a:r>
            <a:r>
              <a:rPr lang="en-US" b="1" baseline="-25000" dirty="0" smtClean="0"/>
              <a:t>i</a:t>
            </a:r>
            <a:r>
              <a:rPr lang="en-US" dirty="0" smtClean="0"/>
              <a:t>|  &lt; 1</a:t>
            </a:r>
            <a:endParaRPr lang="en-US" dirty="0"/>
          </a:p>
        </p:txBody>
      </p:sp>
      <p:pic>
        <p:nvPicPr>
          <p:cNvPr id="5" name="Picture 4" descr="epsilon.PNG"/>
          <p:cNvPicPr>
            <a:picLocks noChangeAspect="1"/>
          </p:cNvPicPr>
          <p:nvPr/>
        </p:nvPicPr>
        <p:blipFill>
          <a:blip r:embed="rId4"/>
          <a:stretch>
            <a:fillRect/>
          </a:stretch>
        </p:blipFill>
        <p:spPr>
          <a:xfrm>
            <a:off x="4580626" y="5867400"/>
            <a:ext cx="219974" cy="228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PR_step3.png"/>
          <p:cNvPicPr>
            <a:picLocks noChangeAspect="1"/>
          </p:cNvPicPr>
          <p:nvPr/>
        </p:nvPicPr>
        <p:blipFill>
          <a:blip r:embed="rId4"/>
          <a:stretch>
            <a:fillRect/>
          </a:stretch>
        </p:blipFill>
        <p:spPr>
          <a:xfrm>
            <a:off x="838200" y="667512"/>
            <a:ext cx="6934200" cy="4292946"/>
          </a:xfrm>
          <a:prstGeom prst="rect">
            <a:avLst/>
          </a:prstGeom>
        </p:spPr>
      </p:pic>
      <p:pic>
        <p:nvPicPr>
          <p:cNvPr id="6" name="Picture 5" descr="HPR_step3.png"/>
          <p:cNvPicPr>
            <a:picLocks noChangeAspect="1"/>
          </p:cNvPicPr>
          <p:nvPr/>
        </p:nvPicPr>
        <p:blipFill>
          <a:blip r:embed="rId5"/>
          <a:stretch>
            <a:fillRect/>
          </a:stretch>
        </p:blipFill>
        <p:spPr>
          <a:xfrm>
            <a:off x="847093" y="667650"/>
            <a:ext cx="6916413" cy="4292945"/>
          </a:xfrm>
          <a:prstGeom prst="rect">
            <a:avLst/>
          </a:prstGeom>
        </p:spPr>
      </p:pic>
      <p:sp>
        <p:nvSpPr>
          <p:cNvPr id="12" name="Oval 11"/>
          <p:cNvSpPr/>
          <p:nvPr/>
        </p:nvSpPr>
        <p:spPr>
          <a:xfrm>
            <a:off x="3505200" y="4191000"/>
            <a:ext cx="1600200" cy="457200"/>
          </a:xfrm>
          <a:prstGeom prst="ellipse">
            <a:avLst/>
          </a:prstGeom>
          <a:solidFill>
            <a:schemeClr val="lt1">
              <a:alpha val="0"/>
            </a:schemeClr>
          </a:solidFill>
          <a:ln w="44450">
            <a:solidFill>
              <a:srgbClr val="008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p:cNvSpPr txBox="1"/>
          <p:nvPr/>
        </p:nvSpPr>
        <p:spPr>
          <a:xfrm>
            <a:off x="3070195" y="0"/>
            <a:ext cx="3483005" cy="584775"/>
          </a:xfrm>
          <a:prstGeom prst="rect">
            <a:avLst/>
          </a:prstGeom>
          <a:noFill/>
        </p:spPr>
        <p:txBody>
          <a:bodyPr wrap="none" rtlCol="0">
            <a:spAutoFit/>
          </a:bodyPr>
          <a:lstStyle/>
          <a:p>
            <a:r>
              <a:rPr lang="en-US" sz="3200" dirty="0" smtClean="0"/>
              <a:t>Step 2 : Convex Hull</a:t>
            </a:r>
            <a:endParaRPr lang="en-US" sz="3200" dirty="0"/>
          </a:p>
        </p:txBody>
      </p:sp>
      <p:sp>
        <p:nvSpPr>
          <p:cNvPr id="7" name="TextBox 6"/>
          <p:cNvSpPr txBox="1"/>
          <p:nvPr/>
        </p:nvSpPr>
        <p:spPr>
          <a:xfrm>
            <a:off x="1295400" y="5638800"/>
            <a:ext cx="6435308"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1">
              <a:buNone/>
            </a:pPr>
            <a:r>
              <a:rPr lang="en-US" sz="2400" dirty="0" smtClean="0"/>
              <a:t>Convex Hull :   Take convex hull of f(</a:t>
            </a:r>
            <a:r>
              <a:rPr lang="en-US" sz="2400" b="1" dirty="0" smtClean="0"/>
              <a:t>P) U C</a:t>
            </a:r>
            <a:endParaRPr lang="en-US" dirty="0"/>
          </a:p>
        </p:txBody>
      </p:sp>
      <p:sp>
        <p:nvSpPr>
          <p:cNvPr id="10" name="TextBox 9"/>
          <p:cNvSpPr txBox="1"/>
          <p:nvPr/>
        </p:nvSpPr>
        <p:spPr>
          <a:xfrm>
            <a:off x="228600" y="5791200"/>
            <a:ext cx="8763000"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914400" lvl="1" indent="-457200">
              <a:buNone/>
            </a:pPr>
            <a:r>
              <a:rPr lang="en-US" sz="2800" b="1" dirty="0" smtClean="0"/>
              <a:t>Visible points </a:t>
            </a:r>
            <a:r>
              <a:rPr lang="en-US" sz="2400" b="1" dirty="0" smtClean="0"/>
              <a:t>: p</a:t>
            </a:r>
            <a:r>
              <a:rPr lang="en-US" sz="2400" b="1" baseline="-25000" dirty="0" smtClean="0"/>
              <a:t>i</a:t>
            </a:r>
            <a:r>
              <a:rPr lang="en-US" sz="2400" b="1" dirty="0" smtClean="0"/>
              <a:t>  marked visible if f(p</a:t>
            </a:r>
            <a:r>
              <a:rPr lang="en-US" sz="2400" b="1" baseline="-25000" dirty="0" smtClean="0"/>
              <a:t>i</a:t>
            </a:r>
            <a:r>
              <a:rPr lang="en-US" sz="2400" b="1" dirty="0" smtClean="0"/>
              <a:t>) lies on convex hull</a:t>
            </a:r>
            <a:endParaRPr lang="en-US" sz="2400" b="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PR_step4.png"/>
          <p:cNvPicPr>
            <a:picLocks noChangeAspect="1"/>
          </p:cNvPicPr>
          <p:nvPr/>
        </p:nvPicPr>
        <p:blipFill>
          <a:blip r:embed="rId3"/>
          <a:stretch>
            <a:fillRect/>
          </a:stretch>
        </p:blipFill>
        <p:spPr>
          <a:xfrm>
            <a:off x="2057400" y="838200"/>
            <a:ext cx="4648200" cy="5309676"/>
          </a:xfrm>
          <a:prstGeom prst="rect">
            <a:avLst/>
          </a:prstGeom>
        </p:spPr>
      </p:pic>
      <p:sp>
        <p:nvSpPr>
          <p:cNvPr id="6" name="Rectangle 5"/>
          <p:cNvSpPr/>
          <p:nvPr/>
        </p:nvSpPr>
        <p:spPr>
          <a:xfrm>
            <a:off x="6858000" y="4572000"/>
            <a:ext cx="2057400" cy="685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dirty="0" smtClean="0"/>
              <a:t>          Visible points</a:t>
            </a:r>
            <a:endParaRPr lang="en-US" dirty="0"/>
          </a:p>
        </p:txBody>
      </p:sp>
      <p:sp>
        <p:nvSpPr>
          <p:cNvPr id="7" name="Rectangle 6"/>
          <p:cNvSpPr/>
          <p:nvPr/>
        </p:nvSpPr>
        <p:spPr>
          <a:xfrm>
            <a:off x="7010400" y="4800600"/>
            <a:ext cx="228600" cy="228600"/>
          </a:xfrm>
          <a:prstGeom prst="rect">
            <a:avLst/>
          </a:prstGeom>
          <a:solidFill>
            <a:srgbClr val="0000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3429000" y="304800"/>
            <a:ext cx="2412263" cy="584775"/>
          </a:xfrm>
          <a:prstGeom prst="rect">
            <a:avLst/>
          </a:prstGeom>
          <a:noFill/>
        </p:spPr>
        <p:txBody>
          <a:bodyPr wrap="none" rtlCol="0">
            <a:spAutoFit/>
          </a:bodyPr>
          <a:lstStyle/>
          <a:p>
            <a:r>
              <a:rPr lang="en-US" sz="3200" dirty="0" smtClean="0"/>
              <a:t>Visible points</a:t>
            </a:r>
            <a:endParaRPr lang="en-US" sz="3200" dirty="0"/>
          </a:p>
        </p:txBody>
      </p:sp>
      <p:sp>
        <p:nvSpPr>
          <p:cNvPr id="9" name="TextBox 8"/>
          <p:cNvSpPr txBox="1"/>
          <p:nvPr/>
        </p:nvSpPr>
        <p:spPr>
          <a:xfrm>
            <a:off x="228600" y="6106180"/>
            <a:ext cx="8763000"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914400" lvl="1" indent="-457200">
              <a:buNone/>
            </a:pPr>
            <a:r>
              <a:rPr lang="en-US" sz="2800" b="1" dirty="0" smtClean="0"/>
              <a:t>Visible points </a:t>
            </a:r>
            <a:r>
              <a:rPr lang="en-US" sz="2400" b="1" dirty="0" smtClean="0"/>
              <a:t>: p</a:t>
            </a:r>
            <a:r>
              <a:rPr lang="en-US" sz="2400" b="1" baseline="-25000" dirty="0" smtClean="0"/>
              <a:t>i</a:t>
            </a:r>
            <a:r>
              <a:rPr lang="en-US" sz="2400" b="1" dirty="0" smtClean="0"/>
              <a:t>  marked visible if f(p</a:t>
            </a:r>
            <a:r>
              <a:rPr lang="en-US" sz="2400" b="1" baseline="-25000" dirty="0" smtClean="0"/>
              <a:t>i</a:t>
            </a:r>
            <a:r>
              <a:rPr lang="en-US" sz="2400" b="1" dirty="0" smtClean="0"/>
              <a:t>) lies on convex hull</a:t>
            </a:r>
            <a:endParaRPr lang="en-US" sz="2400" b="1"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3.1|4|15.4|5.8|4.6|2.3|4.5|6.5"/>
</p:tagLst>
</file>

<file path=ppt/tags/tag10.xml><?xml version="1.0" encoding="utf-8"?>
<p:tagLst xmlns:a="http://schemas.openxmlformats.org/drawingml/2006/main" xmlns:r="http://schemas.openxmlformats.org/officeDocument/2006/relationships" xmlns:p="http://schemas.openxmlformats.org/presentationml/2006/main">
  <p:tag name="TIMING" val="|12.9|6.6|7.2|3.3|5.4|11.6|9.2|6.4|2.6|5.9"/>
</p:tagLst>
</file>

<file path=ppt/tags/tag11.xml><?xml version="1.0" encoding="utf-8"?>
<p:tagLst xmlns:a="http://schemas.openxmlformats.org/drawingml/2006/main" xmlns:r="http://schemas.openxmlformats.org/officeDocument/2006/relationships" xmlns:p="http://schemas.openxmlformats.org/presentationml/2006/main">
  <p:tag name="TIMING" val="|2.8|2.8|4.4|4.3|5.4|9.3|1.8|15.5|3.4|15.4|2.8|1.7"/>
</p:tagLst>
</file>

<file path=ppt/tags/tag12.xml><?xml version="1.0" encoding="utf-8"?>
<p:tagLst xmlns:a="http://schemas.openxmlformats.org/drawingml/2006/main" xmlns:r="http://schemas.openxmlformats.org/officeDocument/2006/relationships" xmlns:p="http://schemas.openxmlformats.org/presentationml/2006/main">
  <p:tag name="TIMING" val="|2.2|6.9|7.5|5.5|1.7|9.6|5.4|9.3|3.8|3.9|2.5|5.3|6.5|3.5"/>
</p:tagLst>
</file>

<file path=ppt/tags/tag13.xml><?xml version="1.0" encoding="utf-8"?>
<p:tagLst xmlns:a="http://schemas.openxmlformats.org/drawingml/2006/main" xmlns:r="http://schemas.openxmlformats.org/officeDocument/2006/relationships" xmlns:p="http://schemas.openxmlformats.org/presentationml/2006/main">
  <p:tag name="TIMING" val="|1.4|2|3.1|7.6|18.6|7.5|4.5|7.4"/>
</p:tagLst>
</file>

<file path=ppt/tags/tag14.xml><?xml version="1.0" encoding="utf-8"?>
<p:tagLst xmlns:a="http://schemas.openxmlformats.org/drawingml/2006/main" xmlns:r="http://schemas.openxmlformats.org/officeDocument/2006/relationships" xmlns:p="http://schemas.openxmlformats.org/presentationml/2006/main">
  <p:tag name="TIMING" val="|11.9|2.7"/>
</p:tagLst>
</file>

<file path=ppt/tags/tag15.xml><?xml version="1.0" encoding="utf-8"?>
<p:tagLst xmlns:a="http://schemas.openxmlformats.org/drawingml/2006/main" xmlns:r="http://schemas.openxmlformats.org/officeDocument/2006/relationships" xmlns:p="http://schemas.openxmlformats.org/presentationml/2006/main">
  <p:tag name="TIMING" val="|4.9|1.7|1.4|8.3"/>
</p:tagLst>
</file>

<file path=ppt/tags/tag16.xml><?xml version="1.0" encoding="utf-8"?>
<p:tagLst xmlns:a="http://schemas.openxmlformats.org/drawingml/2006/main" xmlns:r="http://schemas.openxmlformats.org/officeDocument/2006/relationships" xmlns:p="http://schemas.openxmlformats.org/presentationml/2006/main">
  <p:tag name="TIMING" val="|1.8|4.1"/>
</p:tagLst>
</file>

<file path=ppt/tags/tag2.xml><?xml version="1.0" encoding="utf-8"?>
<p:tagLst xmlns:a="http://schemas.openxmlformats.org/drawingml/2006/main" xmlns:r="http://schemas.openxmlformats.org/officeDocument/2006/relationships" xmlns:p="http://schemas.openxmlformats.org/presentationml/2006/main">
  <p:tag name="TIMING" val="|10.2|4.5|12|10.2"/>
</p:tagLst>
</file>

<file path=ppt/tags/tag3.xml><?xml version="1.0" encoding="utf-8"?>
<p:tagLst xmlns:a="http://schemas.openxmlformats.org/drawingml/2006/main" xmlns:r="http://schemas.openxmlformats.org/officeDocument/2006/relationships" xmlns:p="http://schemas.openxmlformats.org/presentationml/2006/main">
  <p:tag name="TIMING" val="|0.8|9.2|0.5|10.9|7.6|9.4|20.5|5.8|4.5"/>
</p:tagLst>
</file>

<file path=ppt/tags/tag4.xml><?xml version="1.0" encoding="utf-8"?>
<p:tagLst xmlns:a="http://schemas.openxmlformats.org/drawingml/2006/main" xmlns:r="http://schemas.openxmlformats.org/officeDocument/2006/relationships" xmlns:p="http://schemas.openxmlformats.org/presentationml/2006/main">
  <p:tag name="TIMING" val="|7.9|1.6|10|4|4.4|0.9"/>
</p:tagLst>
</file>

<file path=ppt/tags/tag5.xml><?xml version="1.0" encoding="utf-8"?>
<p:tagLst xmlns:a="http://schemas.openxmlformats.org/drawingml/2006/main" xmlns:r="http://schemas.openxmlformats.org/officeDocument/2006/relationships" xmlns:p="http://schemas.openxmlformats.org/presentationml/2006/main">
  <p:tag name="TIMING" val="|8.5|8.1"/>
</p:tagLst>
</file>

<file path=ppt/tags/tag6.xml><?xml version="1.0" encoding="utf-8"?>
<p:tagLst xmlns:a="http://schemas.openxmlformats.org/drawingml/2006/main" xmlns:r="http://schemas.openxmlformats.org/officeDocument/2006/relationships" xmlns:p="http://schemas.openxmlformats.org/presentationml/2006/main">
  <p:tag name="TIMING" val="|4.4|3.8|6.2|6.2|4.4|6|8.1|5.7"/>
</p:tagLst>
</file>

<file path=ppt/tags/tag7.xml><?xml version="1.0" encoding="utf-8"?>
<p:tagLst xmlns:a="http://schemas.openxmlformats.org/drawingml/2006/main" xmlns:r="http://schemas.openxmlformats.org/officeDocument/2006/relationships" xmlns:p="http://schemas.openxmlformats.org/presentationml/2006/main">
  <p:tag name="TIMING" val="|0.7|7.8|5.7|5.7|6.7|5.2|8.5"/>
</p:tagLst>
</file>

<file path=ppt/tags/tag8.xml><?xml version="1.0" encoding="utf-8"?>
<p:tagLst xmlns:a="http://schemas.openxmlformats.org/drawingml/2006/main" xmlns:r="http://schemas.openxmlformats.org/officeDocument/2006/relationships" xmlns:p="http://schemas.openxmlformats.org/presentationml/2006/main">
  <p:tag name="TIMING" val="|0.3|4.5|4.6|5.8|2.6|4.1|4.6|7.7"/>
</p:tagLst>
</file>

<file path=ppt/tags/tag9.xml><?xml version="1.0" encoding="utf-8"?>
<p:tagLst xmlns:a="http://schemas.openxmlformats.org/drawingml/2006/main" xmlns:r="http://schemas.openxmlformats.org/officeDocument/2006/relationships" xmlns:p="http://schemas.openxmlformats.org/presentationml/2006/main">
  <p:tag name="TIMING" val="|0.7|9.9|3.1|1.3|3.1|12.4|1.9|4.2|2.4|5.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rgbClr val="FF0000"/>
          </a:solidFill>
        </a:ln>
      </a:spPr>
      <a:bodyPr/>
      <a:lstStyle/>
      <a:style>
        <a:lnRef idx="3">
          <a:schemeClr val="accent1"/>
        </a:lnRef>
        <a:fillRef idx="0">
          <a:schemeClr val="accent1"/>
        </a:fillRef>
        <a:effectRef idx="2">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5588</TotalTime>
  <Words>2883</Words>
  <Application>Microsoft Office PowerPoint</Application>
  <PresentationFormat>On-screen Show (4:3)</PresentationFormat>
  <Paragraphs>469</Paragraphs>
  <Slides>38</Slides>
  <Notes>38</Notes>
  <HiddenSlides>3</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Visibility of noisy point cloud data</vt:lpstr>
      <vt:lpstr>Motivation</vt:lpstr>
      <vt:lpstr>Problem Statement</vt:lpstr>
      <vt:lpstr>Prior Work</vt:lpstr>
      <vt:lpstr>Hidden Point Removal (HPR)</vt:lpstr>
      <vt:lpstr>Slide 6</vt:lpstr>
      <vt:lpstr>Slide 7</vt:lpstr>
      <vt:lpstr>Slide 8</vt:lpstr>
      <vt:lpstr>Slide 9</vt:lpstr>
      <vt:lpstr>HPR Limitations - I </vt:lpstr>
      <vt:lpstr>HPR Limitations - II </vt:lpstr>
      <vt:lpstr>Robust  HPR  operator</vt:lpstr>
      <vt:lpstr>Noise robustness</vt:lpstr>
      <vt:lpstr>Robust Visibility</vt:lpstr>
      <vt:lpstr>Slide 15</vt:lpstr>
      <vt:lpstr>Slide 16</vt:lpstr>
      <vt:lpstr>Concavity robustness</vt:lpstr>
      <vt:lpstr>RESULTS</vt:lpstr>
      <vt:lpstr>Slide 19</vt:lpstr>
      <vt:lpstr>Slide 20</vt:lpstr>
      <vt:lpstr>Slide 21</vt:lpstr>
      <vt:lpstr>Timings</vt:lpstr>
      <vt:lpstr>Applications</vt:lpstr>
      <vt:lpstr>Visibility based reconstruction</vt:lpstr>
      <vt:lpstr>Curve reconstruction</vt:lpstr>
      <vt:lpstr>Slide 26</vt:lpstr>
      <vt:lpstr>Surface reconstruction</vt:lpstr>
      <vt:lpstr>Surface reconstruction</vt:lpstr>
      <vt:lpstr>Noise Smoothing</vt:lpstr>
      <vt:lpstr>Noise Smoothing</vt:lpstr>
      <vt:lpstr>Smoothing + Reconstruction</vt:lpstr>
      <vt:lpstr>Visibility</vt:lpstr>
      <vt:lpstr>Slide 33</vt:lpstr>
      <vt:lpstr>Conclusion</vt:lpstr>
      <vt:lpstr>Acknowledgements</vt:lpstr>
      <vt:lpstr>Comparison</vt:lpstr>
      <vt:lpstr>Comparison</vt:lpstr>
      <vt:lpstr>Comparison</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Visibility of noisy point cloud data</dc:title>
  <dc:creator> </dc:creator>
  <cp:lastModifiedBy> </cp:lastModifiedBy>
  <cp:revision>628</cp:revision>
  <dcterms:created xsi:type="dcterms:W3CDTF">2010-05-26T19:19:29Z</dcterms:created>
  <dcterms:modified xsi:type="dcterms:W3CDTF">2010-06-22T11:42:35Z</dcterms:modified>
</cp:coreProperties>
</file>