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49" r:id="rId2"/>
    <p:sldMasterId id="2147483650" r:id="rId3"/>
  </p:sldMasterIdLst>
  <p:notesMasterIdLst>
    <p:notesMasterId r:id="rId72"/>
  </p:notesMasterIdLst>
  <p:handoutMasterIdLst>
    <p:handoutMasterId r:id="rId73"/>
  </p:handoutMasterIdLst>
  <p:sldIdLst>
    <p:sldId id="388" r:id="rId4"/>
    <p:sldId id="390" r:id="rId5"/>
    <p:sldId id="405" r:id="rId6"/>
    <p:sldId id="450" r:id="rId7"/>
    <p:sldId id="411" r:id="rId8"/>
    <p:sldId id="414" r:id="rId9"/>
    <p:sldId id="417" r:id="rId10"/>
    <p:sldId id="418" r:id="rId11"/>
    <p:sldId id="406" r:id="rId12"/>
    <p:sldId id="397" r:id="rId13"/>
    <p:sldId id="452" r:id="rId14"/>
    <p:sldId id="458" r:id="rId15"/>
    <p:sldId id="407" r:id="rId16"/>
    <p:sldId id="453" r:id="rId17"/>
    <p:sldId id="456" r:id="rId18"/>
    <p:sldId id="457" r:id="rId19"/>
    <p:sldId id="459" r:id="rId20"/>
    <p:sldId id="398" r:id="rId21"/>
    <p:sldId id="461" r:id="rId22"/>
    <p:sldId id="408" r:id="rId23"/>
    <p:sldId id="462" r:id="rId24"/>
    <p:sldId id="463" r:id="rId25"/>
    <p:sldId id="464" r:id="rId26"/>
    <p:sldId id="465" r:id="rId27"/>
    <p:sldId id="467" r:id="rId28"/>
    <p:sldId id="469" r:id="rId29"/>
    <p:sldId id="470" r:id="rId30"/>
    <p:sldId id="472" r:id="rId31"/>
    <p:sldId id="473" r:id="rId32"/>
    <p:sldId id="474" r:id="rId33"/>
    <p:sldId id="475" r:id="rId34"/>
    <p:sldId id="460" r:id="rId35"/>
    <p:sldId id="427" r:id="rId36"/>
    <p:sldId id="428" r:id="rId37"/>
    <p:sldId id="430" r:id="rId38"/>
    <p:sldId id="431" r:id="rId39"/>
    <p:sldId id="447" r:id="rId40"/>
    <p:sldId id="496" r:id="rId41"/>
    <p:sldId id="497" r:id="rId42"/>
    <p:sldId id="424" r:id="rId43"/>
    <p:sldId id="439" r:id="rId44"/>
    <p:sldId id="409" r:id="rId45"/>
    <p:sldId id="410" r:id="rId46"/>
    <p:sldId id="451" r:id="rId47"/>
    <p:sldId id="495" r:id="rId48"/>
    <p:sldId id="415" r:id="rId49"/>
    <p:sldId id="425" r:id="rId50"/>
    <p:sldId id="426" r:id="rId51"/>
    <p:sldId id="468" r:id="rId52"/>
    <p:sldId id="476" r:id="rId53"/>
    <p:sldId id="477" r:id="rId54"/>
    <p:sldId id="478" r:id="rId55"/>
    <p:sldId id="479" r:id="rId56"/>
    <p:sldId id="480" r:id="rId57"/>
    <p:sldId id="481" r:id="rId58"/>
    <p:sldId id="482" r:id="rId59"/>
    <p:sldId id="483" r:id="rId60"/>
    <p:sldId id="484" r:id="rId61"/>
    <p:sldId id="485" r:id="rId62"/>
    <p:sldId id="486" r:id="rId63"/>
    <p:sldId id="487" r:id="rId64"/>
    <p:sldId id="488" r:id="rId65"/>
    <p:sldId id="489" r:id="rId66"/>
    <p:sldId id="490" r:id="rId67"/>
    <p:sldId id="491" r:id="rId68"/>
    <p:sldId id="492" r:id="rId69"/>
    <p:sldId id="493" r:id="rId70"/>
    <p:sldId id="494" r:id="rId71"/>
  </p:sldIdLst>
  <p:sldSz cx="9144000" cy="6858000" type="screen4x3"/>
  <p:notesSz cx="6731000" cy="9855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sz="2200"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sz="2200"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sz="2200"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sz="2200"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DC"/>
    <a:srgbClr val="F3E1E1"/>
    <a:srgbClr val="FFFFCC"/>
    <a:srgbClr val="FFCC99"/>
    <a:srgbClr val="3834CC"/>
    <a:srgbClr val="F9F3A5"/>
    <a:srgbClr val="FFFFF0"/>
    <a:srgbClr val="F9F1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04" autoAdjust="0"/>
    <p:restoredTop sz="99798" autoAdjust="0"/>
  </p:normalViewPr>
  <p:slideViewPr>
    <p:cSldViewPr showGuides="1">
      <p:cViewPr>
        <p:scale>
          <a:sx n="100" d="100"/>
          <a:sy n="100" d="100"/>
        </p:scale>
        <p:origin x="-1003" y="-58"/>
      </p:cViewPr>
      <p:guideLst>
        <p:guide orient="horz" pos="4319"/>
        <p:guide pos="57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theme" Target="theme/theme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623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3175" y="0"/>
            <a:ext cx="291623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61488"/>
            <a:ext cx="291623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3175" y="9361488"/>
            <a:ext cx="291623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292ECFBA-DEB4-4BC6-9365-A391D18BC3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7140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623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3175" y="0"/>
            <a:ext cx="291623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1700" y="739775"/>
            <a:ext cx="4927600" cy="3695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100" y="4681538"/>
            <a:ext cx="5384800" cy="443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Textmasterformate durch Klicken bearbeiten</a:t>
            </a:r>
          </a:p>
          <a:p>
            <a:pPr lvl="1"/>
            <a:r>
              <a:rPr lang="en-US" noProof="0" smtClean="0"/>
              <a:t>Zweite Ebene</a:t>
            </a:r>
          </a:p>
          <a:p>
            <a:pPr lvl="2"/>
            <a:r>
              <a:rPr lang="en-US" noProof="0" smtClean="0"/>
              <a:t>Dritte Ebene</a:t>
            </a:r>
          </a:p>
          <a:p>
            <a:pPr lvl="3"/>
            <a:r>
              <a:rPr lang="en-US" noProof="0" smtClean="0"/>
              <a:t>Vierte Ebene</a:t>
            </a:r>
          </a:p>
          <a:p>
            <a:pPr lvl="4"/>
            <a:r>
              <a:rPr lang="en-US" noProof="0" smtClean="0"/>
              <a:t>Fünfte Ebene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61488"/>
            <a:ext cx="291623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3175" y="9361488"/>
            <a:ext cx="291623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DBDBEFA8-1C5F-44C3-9AB3-ADFAB5F1F6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0041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163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946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938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135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9105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984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722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0575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.png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5"/>
          <p:cNvSpPr>
            <a:spLocks noChangeArrowheads="1"/>
          </p:cNvSpPr>
          <p:nvPr userDrawn="1"/>
        </p:nvSpPr>
        <p:spPr bwMode="auto">
          <a:xfrm>
            <a:off x="0" y="0"/>
            <a:ext cx="9144000" cy="765175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1027" name="Rectangle 11"/>
          <p:cNvSpPr>
            <a:spLocks noChangeArrowheads="1"/>
          </p:cNvSpPr>
          <p:nvPr userDrawn="1"/>
        </p:nvSpPr>
        <p:spPr bwMode="auto">
          <a:xfrm flipV="1">
            <a:off x="0" y="476250"/>
            <a:ext cx="9144000" cy="504825"/>
          </a:xfrm>
          <a:prstGeom prst="rect">
            <a:avLst/>
          </a:prstGeom>
          <a:gradFill rotWithShape="1">
            <a:gsLst>
              <a:gs pos="0">
                <a:srgbClr val="C0C0C0"/>
              </a:gs>
              <a:gs pos="100000">
                <a:schemeClr val="folHlink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wrap="none" anchor="ctr"/>
          <a:lstStyle/>
          <a:p>
            <a:pPr algn="ctr"/>
            <a:endParaRPr lang="de-DE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1268413"/>
            <a:ext cx="8642350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Textmasterformate durch Klicken bearbeiten</a:t>
            </a:r>
          </a:p>
          <a:p>
            <a:pPr lvl="1"/>
            <a:r>
              <a:rPr lang="en-GB" smtClean="0"/>
              <a:t>Zweite Ebene</a:t>
            </a:r>
          </a:p>
          <a:p>
            <a:pPr lvl="2"/>
            <a:r>
              <a:rPr lang="en-GB" smtClean="0"/>
              <a:t>Dritte Ebene</a:t>
            </a:r>
          </a:p>
          <a:p>
            <a:pPr lvl="3"/>
            <a:r>
              <a:rPr lang="en-GB" smtClean="0"/>
              <a:t>Vierte Ebene</a:t>
            </a:r>
          </a:p>
          <a:p>
            <a:pPr lvl="4"/>
            <a:r>
              <a:rPr lang="en-GB" smtClean="0"/>
              <a:t>Fünfte Ebene</a:t>
            </a:r>
          </a:p>
        </p:txBody>
      </p:sp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115888"/>
            <a:ext cx="8642350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This Is The Slide Title</a:t>
            </a:r>
          </a:p>
        </p:txBody>
      </p:sp>
      <p:sp>
        <p:nvSpPr>
          <p:cNvPr id="1030" name="Rectangle 12"/>
          <p:cNvSpPr>
            <a:spLocks noChangeArrowheads="1"/>
          </p:cNvSpPr>
          <p:nvPr userDrawn="1"/>
        </p:nvSpPr>
        <p:spPr bwMode="auto">
          <a:xfrm>
            <a:off x="0" y="6453188"/>
            <a:ext cx="9144000" cy="404812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chemeClr val="folHlink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de-DE" sz="1800">
              <a:latin typeface="Arial" charset="0"/>
            </a:endParaRPr>
          </a:p>
        </p:txBody>
      </p:sp>
      <p:sp>
        <p:nvSpPr>
          <p:cNvPr id="1031" name="Text Box 22"/>
          <p:cNvSpPr txBox="1">
            <a:spLocks noChangeArrowheads="1"/>
          </p:cNvSpPr>
          <p:nvPr userDrawn="1"/>
        </p:nvSpPr>
        <p:spPr bwMode="auto">
          <a:xfrm>
            <a:off x="8172450" y="6580188"/>
            <a:ext cx="9699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tabLst>
                <a:tab pos="8955088" algn="r"/>
              </a:tabLst>
              <a:defRPr sz="2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ctr" eaLnBrk="0" hangingPunct="0">
              <a:tabLst>
                <a:tab pos="8955088" algn="r"/>
              </a:tabLst>
              <a:defRPr sz="2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ctr" eaLnBrk="0" hangingPunct="0">
              <a:tabLst>
                <a:tab pos="8955088" algn="r"/>
              </a:tabLst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ctr" eaLnBrk="0" hangingPunct="0">
              <a:tabLst>
                <a:tab pos="8955088" algn="r"/>
              </a:tabLst>
              <a:defRPr sz="2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ctr" eaLnBrk="0" hangingPunct="0">
              <a:tabLst>
                <a:tab pos="8955088" algn="r"/>
              </a:tabLst>
              <a:defRPr sz="2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955088" algn="r"/>
              </a:tabLst>
              <a:defRPr sz="2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955088" algn="r"/>
              </a:tabLst>
              <a:defRPr sz="2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955088" algn="r"/>
              </a:tabLst>
              <a:defRPr sz="2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8955088" algn="r"/>
              </a:tabLst>
              <a:defRPr sz="2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/>
            <a:r>
              <a:rPr lang="en-GB" sz="1400" b="1">
                <a:solidFill>
                  <a:srgbClr val="777777"/>
                </a:solidFill>
                <a:cs typeface="Calibri" pitchFamily="34" charset="0"/>
              </a:rPr>
              <a:t>	</a:t>
            </a:r>
            <a:fld id="{8B233F50-66D6-44DF-891A-D8027298930B}" type="slidenum">
              <a:rPr lang="en-GB" sz="1400" b="1">
                <a:solidFill>
                  <a:srgbClr val="777777"/>
                </a:solidFill>
                <a:cs typeface="Calibri" pitchFamily="34" charset="0"/>
              </a:rPr>
              <a:pPr algn="l" eaLnBrk="1" hangingPunct="1"/>
              <a:t>‹#›</a:t>
            </a:fld>
            <a:endParaRPr lang="en-GB" sz="1400" b="1">
              <a:solidFill>
                <a:srgbClr val="777777"/>
              </a:solidFill>
              <a:cs typeface="Calibri" pitchFamily="34" charset="0"/>
            </a:endParaRPr>
          </a:p>
        </p:txBody>
      </p:sp>
      <p:sp>
        <p:nvSpPr>
          <p:cNvPr id="1032" name="Rectangle 11"/>
          <p:cNvSpPr>
            <a:spLocks noChangeArrowheads="1"/>
          </p:cNvSpPr>
          <p:nvPr userDrawn="1"/>
        </p:nvSpPr>
        <p:spPr bwMode="auto">
          <a:xfrm>
            <a:off x="0" y="981075"/>
            <a:ext cx="9144000" cy="117475"/>
          </a:xfrm>
          <a:prstGeom prst="rect">
            <a:avLst/>
          </a:prstGeom>
          <a:gradFill rotWithShape="1">
            <a:gsLst>
              <a:gs pos="0">
                <a:srgbClr val="DDDDDD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1033" name="Line 13"/>
          <p:cNvSpPr>
            <a:spLocks noChangeShapeType="1"/>
          </p:cNvSpPr>
          <p:nvPr userDrawn="1"/>
        </p:nvSpPr>
        <p:spPr bwMode="auto">
          <a:xfrm>
            <a:off x="0" y="981075"/>
            <a:ext cx="9144000" cy="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" name="Line 13"/>
          <p:cNvSpPr>
            <a:spLocks noChangeShapeType="1"/>
          </p:cNvSpPr>
          <p:nvPr userDrawn="1"/>
        </p:nvSpPr>
        <p:spPr bwMode="auto">
          <a:xfrm>
            <a:off x="0" y="969963"/>
            <a:ext cx="914400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6" r:id="rId2"/>
    <p:sldLayoutId id="2147483685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251A68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251A68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251A68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251A68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251A68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80000"/>
        </a:spcBef>
        <a:spcAft>
          <a:spcPct val="0"/>
        </a:spcAft>
        <a:defRPr sz="3000" b="1">
          <a:solidFill>
            <a:schemeClr val="tx1"/>
          </a:solidFill>
          <a:latin typeface="+mn-lt"/>
          <a:ea typeface="+mn-ea"/>
          <a:cs typeface="+mn-cs"/>
        </a:defRPr>
      </a:lvl1pPr>
      <a:lvl2pPr marL="628650" indent="-269875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90000"/>
        <a:buChar char="•"/>
        <a:defRPr sz="2600">
          <a:solidFill>
            <a:schemeClr val="tx1"/>
          </a:solidFill>
          <a:latin typeface="+mn-lt"/>
        </a:defRPr>
      </a:lvl2pPr>
      <a:lvl3pPr marL="1076325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§"/>
        <a:defRPr sz="2200">
          <a:solidFill>
            <a:schemeClr val="tx1"/>
          </a:solidFill>
          <a:latin typeface="+mn-lt"/>
        </a:defRPr>
      </a:lvl3pPr>
      <a:lvl4pPr marL="1639888" indent="-228600" algn="l" rtl="0" eaLnBrk="0" fontAlgn="base" hangingPunct="0">
        <a:spcBef>
          <a:spcPct val="20000"/>
        </a:spcBef>
        <a:spcAft>
          <a:spcPct val="0"/>
        </a:spcAft>
        <a:buClr>
          <a:srgbClr val="777777"/>
        </a:buClr>
        <a:buSzPct val="80000"/>
        <a:buFont typeface="Arial" charset="0"/>
        <a:buChar char="–"/>
        <a:defRPr sz="2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777777"/>
        </a:buClr>
        <a:buChar char="-"/>
        <a:defRPr sz="22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777777"/>
        </a:buClr>
        <a:buChar char="-"/>
        <a:defRPr sz="22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777777"/>
        </a:buClr>
        <a:buChar char="-"/>
        <a:defRPr sz="22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777777"/>
        </a:buClr>
        <a:buChar char="-"/>
        <a:defRPr sz="22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777777"/>
        </a:buClr>
        <a:buChar char="-"/>
        <a:defRPr sz="2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8"/>
          <p:cNvSpPr>
            <a:spLocks noChangeArrowheads="1"/>
          </p:cNvSpPr>
          <p:nvPr userDrawn="1"/>
        </p:nvSpPr>
        <p:spPr bwMode="auto">
          <a:xfrm flipV="1">
            <a:off x="0" y="0"/>
            <a:ext cx="9144000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E6E6E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wrap="none" anchor="ctr"/>
          <a:lstStyle/>
          <a:p>
            <a:pPr algn="ctr"/>
            <a:endParaRPr lang="de-DE"/>
          </a:p>
        </p:txBody>
      </p:sp>
      <p:sp>
        <p:nvSpPr>
          <p:cNvPr id="2051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412875"/>
            <a:ext cx="82296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Title Master</a:t>
            </a: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0" y="4365625"/>
            <a:ext cx="9142413" cy="2492375"/>
          </a:xfrm>
          <a:prstGeom prst="rect">
            <a:avLst/>
          </a:prstGeom>
          <a:gradFill>
            <a:gsLst>
              <a:gs pos="0">
                <a:schemeClr val="bg1"/>
              </a:gs>
              <a:gs pos="78000">
                <a:srgbClr val="F8F8F8"/>
              </a:gs>
              <a:gs pos="100000">
                <a:schemeClr val="bg1">
                  <a:lumMod val="95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GB"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88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6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600" b="1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600" b="1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600" b="1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600" b="1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600" b="1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600" b="1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600" b="1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600" b="1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3000" b="1">
          <a:solidFill>
            <a:schemeClr val="tx1"/>
          </a:solidFill>
          <a:latin typeface="+mn-lt"/>
          <a:ea typeface="+mn-ea"/>
          <a:cs typeface="+mn-cs"/>
        </a:defRPr>
      </a:lvl1pPr>
      <a:lvl2pPr marL="628650" indent="-269875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600">
          <a:solidFill>
            <a:schemeClr val="tx1"/>
          </a:solidFill>
          <a:latin typeface="+mn-lt"/>
        </a:defRPr>
      </a:lvl2pPr>
      <a:lvl3pPr marL="1076325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§"/>
        <a:defRPr sz="2200">
          <a:solidFill>
            <a:schemeClr val="tx1"/>
          </a:solidFill>
          <a:latin typeface="+mn-lt"/>
        </a:defRPr>
      </a:lvl3pPr>
      <a:lvl4pPr marL="1639888" indent="-228600" algn="l" rtl="0" eaLnBrk="0" fontAlgn="base" hangingPunct="0">
        <a:spcBef>
          <a:spcPct val="20000"/>
        </a:spcBef>
        <a:spcAft>
          <a:spcPct val="0"/>
        </a:spcAft>
        <a:buClr>
          <a:srgbClr val="777777"/>
        </a:buClr>
        <a:buSzPct val="80000"/>
        <a:buFont typeface="Arial" charset="0"/>
        <a:buChar char="–"/>
        <a:defRPr sz="2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777777"/>
        </a:buClr>
        <a:buChar char="-"/>
        <a:defRPr sz="22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777777"/>
        </a:buClr>
        <a:buChar char="-"/>
        <a:defRPr sz="22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777777"/>
        </a:buClr>
        <a:buChar char="-"/>
        <a:defRPr sz="22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777777"/>
        </a:buClr>
        <a:buChar char="-"/>
        <a:defRPr sz="22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777777"/>
        </a:buClr>
        <a:buChar char="-"/>
        <a:defRPr sz="2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0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1" t="1572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412875"/>
            <a:ext cx="82296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Title Master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1" r:id="rId2"/>
    <p:sldLayoutId id="2147483690" r:id="rId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emf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jpe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7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8.emf"/><Relationship Id="rId4" Type="http://schemas.openxmlformats.org/officeDocument/2006/relationships/oleObject" Target="../embeddings/oleObject2.bin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6021388"/>
            <a:ext cx="9142413" cy="835025"/>
          </a:xfrm>
          <a:prstGeom prst="rect">
            <a:avLst/>
          </a:prstGeom>
          <a:solidFill>
            <a:srgbClr val="000000">
              <a:alpha val="196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de-DE"/>
          </a:p>
        </p:txBody>
      </p:sp>
      <p:sp>
        <p:nvSpPr>
          <p:cNvPr id="15416" name="Text Box 56"/>
          <p:cNvSpPr txBox="1">
            <a:spLocks noChangeArrowheads="1"/>
          </p:cNvSpPr>
          <p:nvPr/>
        </p:nvSpPr>
        <p:spPr bwMode="auto">
          <a:xfrm>
            <a:off x="396875" y="4318000"/>
            <a:ext cx="8531225" cy="1487488"/>
          </a:xfrm>
          <a:prstGeom prst="rect">
            <a:avLst/>
          </a:prstGeom>
          <a:noFill/>
          <a:ln>
            <a:noFill/>
          </a:ln>
          <a:effectLst>
            <a:outerShdw blurRad="38100" dist="12700" dir="5400000" algn="t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tabLst>
                <a:tab pos="8601075" algn="r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tabLst>
                <a:tab pos="8601075" algn="r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tabLst>
                <a:tab pos="8601075" algn="r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tabLst>
                <a:tab pos="8601075" algn="r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tabLst>
                <a:tab pos="8601075" algn="r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8601075" algn="r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8601075" algn="r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8601075" algn="r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8601075" algn="r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400" b="1" dirty="0" smtClean="0">
                <a:effectLst>
                  <a:outerShdw blurRad="114300" dist="50800" dir="2700000" algn="ctr" rotWithShape="0">
                    <a:srgbClr val="000000">
                      <a:alpha val="11000"/>
                    </a:srgbClr>
                  </a:outerShdw>
                </a:effectLst>
                <a:latin typeface="Calibri" pitchFamily="34" charset="0"/>
                <a:cs typeface="+mn-cs"/>
              </a:rPr>
              <a:t>Alexander Berner</a:t>
            </a:r>
            <a:r>
              <a:rPr lang="en-US" sz="2400" baseline="30000" dirty="0" smtClean="0">
                <a:solidFill>
                  <a:schemeClr val="bg1">
                    <a:lumMod val="50000"/>
                  </a:schemeClr>
                </a:solidFill>
                <a:effectLst>
                  <a:outerShdw blurRad="114300" dist="50800" dir="2700000" algn="ctr" rotWithShape="0">
                    <a:srgbClr val="000000">
                      <a:alpha val="11000"/>
                    </a:srgbClr>
                  </a:outerShdw>
                </a:effectLst>
                <a:latin typeface="Calibri" pitchFamily="34" charset="0"/>
                <a:cs typeface="+mn-cs"/>
              </a:rPr>
              <a:t>1</a:t>
            </a:r>
            <a:r>
              <a:rPr lang="en-US" sz="2400" dirty="0" smtClean="0">
                <a:effectLst>
                  <a:outerShdw blurRad="114300" dist="50800" dir="2700000" algn="ctr" rotWithShape="0">
                    <a:srgbClr val="000000">
                      <a:alpha val="11000"/>
                    </a:srgbClr>
                  </a:outerShdw>
                </a:effectLst>
                <a:latin typeface="Calibri" pitchFamily="34" charset="0"/>
                <a:cs typeface="+mn-cs"/>
              </a:rPr>
              <a:t>     </a:t>
            </a:r>
            <a:r>
              <a:rPr lang="en-US" sz="2400" b="1" dirty="0" smtClean="0">
                <a:effectLst>
                  <a:outerShdw blurRad="114300" dist="50800" dir="2700000" algn="ctr" rotWithShape="0">
                    <a:srgbClr val="000000">
                      <a:alpha val="11000"/>
                    </a:srgbClr>
                  </a:outerShdw>
                </a:effectLst>
                <a:latin typeface="Calibri" pitchFamily="34" charset="0"/>
                <a:cs typeface="+mn-cs"/>
              </a:rPr>
              <a:t>Michael Wand</a:t>
            </a:r>
            <a:r>
              <a:rPr lang="en-US" sz="2400" baseline="30000" dirty="0" smtClean="0">
                <a:solidFill>
                  <a:schemeClr val="bg1">
                    <a:lumMod val="50000"/>
                  </a:schemeClr>
                </a:solidFill>
                <a:effectLst>
                  <a:outerShdw blurRad="114300" dist="50800" dir="2700000" algn="ctr" rotWithShape="0">
                    <a:srgbClr val="000000">
                      <a:alpha val="11000"/>
                    </a:srgbClr>
                  </a:outerShdw>
                </a:effectLst>
                <a:latin typeface="Calibri" pitchFamily="34" charset="0"/>
                <a:cs typeface="+mn-cs"/>
              </a:rPr>
              <a:t>1,2</a:t>
            </a:r>
            <a:r>
              <a:rPr lang="en-US" sz="2400" dirty="0" smtClean="0">
                <a:effectLst>
                  <a:outerShdw blurRad="114300" dist="50800" dir="2700000" algn="ctr" rotWithShape="0">
                    <a:srgbClr val="000000">
                      <a:alpha val="11000"/>
                    </a:srgbClr>
                  </a:outerShdw>
                </a:effectLst>
                <a:latin typeface="Calibri" pitchFamily="34" charset="0"/>
                <a:cs typeface="+mn-cs"/>
              </a:rPr>
              <a:t>     </a:t>
            </a:r>
            <a:r>
              <a:rPr lang="en-US" sz="2400" b="1" dirty="0" err="1" smtClean="0">
                <a:effectLst>
                  <a:outerShdw blurRad="114300" dist="50800" dir="2700000" algn="ctr" rotWithShape="0">
                    <a:srgbClr val="000000">
                      <a:alpha val="11000"/>
                    </a:srgbClr>
                  </a:outerShdw>
                </a:effectLst>
                <a:latin typeface="Calibri" pitchFamily="34" charset="0"/>
                <a:cs typeface="+mn-cs"/>
              </a:rPr>
              <a:t>Niloy</a:t>
            </a:r>
            <a:r>
              <a:rPr lang="en-US" sz="2400" b="1" dirty="0" smtClean="0">
                <a:effectLst>
                  <a:outerShdw blurRad="114300" dist="50800" dir="2700000" algn="ctr" rotWithShape="0">
                    <a:srgbClr val="000000">
                      <a:alpha val="11000"/>
                    </a:srgbClr>
                  </a:outerShdw>
                </a:effectLst>
                <a:latin typeface="Calibri" pitchFamily="34" charset="0"/>
                <a:cs typeface="+mn-cs"/>
              </a:rPr>
              <a:t> Mitra</a:t>
            </a:r>
            <a:r>
              <a:rPr lang="en-US" sz="2400" baseline="30000" dirty="0" smtClean="0">
                <a:solidFill>
                  <a:schemeClr val="bg1">
                    <a:lumMod val="50000"/>
                  </a:schemeClr>
                </a:solidFill>
                <a:effectLst>
                  <a:outerShdw blurRad="114300" dist="50800" dir="2700000" algn="ctr" rotWithShape="0">
                    <a:srgbClr val="000000">
                      <a:alpha val="11000"/>
                    </a:srgbClr>
                  </a:outerShdw>
                </a:effectLst>
                <a:latin typeface="Calibri" pitchFamily="34" charset="0"/>
                <a:cs typeface="+mn-cs"/>
              </a:rPr>
              <a:t>3,4</a:t>
            </a:r>
            <a:r>
              <a:rPr lang="en-US" sz="2400" b="1" dirty="0" smtClean="0">
                <a:effectLst>
                  <a:outerShdw blurRad="114300" dist="50800" dir="2700000" algn="ctr" rotWithShape="0">
                    <a:srgbClr val="000000">
                      <a:alpha val="11000"/>
                    </a:srgbClr>
                  </a:outerShdw>
                </a:effectLst>
                <a:latin typeface="Calibri" pitchFamily="34" charset="0"/>
                <a:cs typeface="+mn-cs"/>
              </a:rPr>
              <a:t/>
            </a:r>
            <a:br>
              <a:rPr lang="en-US" sz="2400" b="1" dirty="0" smtClean="0">
                <a:effectLst>
                  <a:outerShdw blurRad="114300" dist="50800" dir="2700000" algn="ctr" rotWithShape="0">
                    <a:srgbClr val="000000">
                      <a:alpha val="11000"/>
                    </a:srgbClr>
                  </a:outerShdw>
                </a:effectLst>
                <a:latin typeface="Calibri" pitchFamily="34" charset="0"/>
                <a:cs typeface="+mn-cs"/>
              </a:rPr>
            </a:br>
            <a:r>
              <a:rPr lang="en-US" sz="2400" b="1" dirty="0" smtClean="0">
                <a:effectLst>
                  <a:outerShdw blurRad="114300" dist="50800" dir="2700000" algn="ctr" rotWithShape="0">
                    <a:srgbClr val="000000">
                      <a:alpha val="11000"/>
                    </a:srgbClr>
                  </a:outerShdw>
                </a:effectLst>
                <a:latin typeface="Calibri" pitchFamily="34" charset="0"/>
                <a:cs typeface="+mn-cs"/>
              </a:rPr>
              <a:t>Daniel Mewes</a:t>
            </a:r>
            <a:r>
              <a:rPr lang="en-US" sz="2400" baseline="30000" dirty="0" smtClean="0">
                <a:solidFill>
                  <a:schemeClr val="bg1">
                    <a:lumMod val="50000"/>
                  </a:schemeClr>
                </a:solidFill>
                <a:effectLst>
                  <a:outerShdw blurRad="114300" dist="50800" dir="2700000" algn="ctr" rotWithShape="0">
                    <a:srgbClr val="000000">
                      <a:alpha val="11000"/>
                    </a:srgbClr>
                  </a:outerShdw>
                </a:effectLst>
                <a:latin typeface="Calibri" pitchFamily="34" charset="0"/>
                <a:cs typeface="+mn-cs"/>
              </a:rPr>
              <a:t>1</a:t>
            </a:r>
            <a:r>
              <a:rPr lang="en-US" sz="2400" dirty="0" smtClean="0">
                <a:effectLst>
                  <a:outerShdw blurRad="114300" dist="50800" dir="2700000" algn="ctr" rotWithShape="0">
                    <a:srgbClr val="000000">
                      <a:alpha val="11000"/>
                    </a:srgbClr>
                  </a:outerShdw>
                </a:effectLst>
                <a:latin typeface="Calibri" pitchFamily="34" charset="0"/>
                <a:cs typeface="+mn-cs"/>
              </a:rPr>
              <a:t>     </a:t>
            </a:r>
            <a:r>
              <a:rPr lang="en-US" sz="2400" b="1" dirty="0" smtClean="0">
                <a:effectLst>
                  <a:outerShdw blurRad="114300" dist="50800" dir="2700000" algn="ctr" rotWithShape="0">
                    <a:srgbClr val="000000">
                      <a:alpha val="11000"/>
                    </a:srgbClr>
                  </a:outerShdw>
                </a:effectLst>
                <a:latin typeface="Calibri" pitchFamily="34" charset="0"/>
                <a:cs typeface="+mn-cs"/>
              </a:rPr>
              <a:t>Hans-Peter Seidel</a:t>
            </a:r>
            <a:r>
              <a:rPr lang="en-US" sz="2400" baseline="30000" dirty="0" smtClean="0">
                <a:solidFill>
                  <a:schemeClr val="bg1">
                    <a:lumMod val="50000"/>
                  </a:schemeClr>
                </a:solidFill>
                <a:effectLst>
                  <a:outerShdw blurRad="114300" dist="50800" dir="2700000" algn="ctr" rotWithShape="0">
                    <a:srgbClr val="000000">
                      <a:alpha val="11000"/>
                    </a:srgbClr>
                  </a:outerShdw>
                </a:effectLst>
                <a:latin typeface="Calibri" pitchFamily="34" charset="0"/>
                <a:cs typeface="+mn-cs"/>
              </a:rPr>
              <a:t>1</a:t>
            </a:r>
            <a:endParaRPr lang="en-US" sz="2400" baseline="30000" dirty="0">
              <a:solidFill>
                <a:schemeClr val="bg1">
                  <a:lumMod val="50000"/>
                </a:schemeClr>
              </a:solidFill>
              <a:effectLst>
                <a:outerShdw blurRad="114300" dist="50800" dir="2700000" algn="ctr" rotWithShape="0">
                  <a:srgbClr val="000000">
                    <a:alpha val="11000"/>
                  </a:srgbClr>
                </a:outerShdw>
              </a:effectLst>
              <a:latin typeface="Calibri" pitchFamily="34" charset="0"/>
              <a:cs typeface="+mn-cs"/>
            </a:endParaRPr>
          </a:p>
          <a:p>
            <a:pPr algn="ctr">
              <a:spcBef>
                <a:spcPts val="600"/>
              </a:spcBef>
              <a:defRPr/>
            </a:pPr>
            <a:r>
              <a:rPr lang="de-DE" sz="1800" baseline="30000" dirty="0" smtClean="0">
                <a:solidFill>
                  <a:schemeClr val="bg1">
                    <a:lumMod val="50000"/>
                  </a:schemeClr>
                </a:solidFill>
                <a:effectLst>
                  <a:outerShdw blurRad="114300" dist="50800" dir="2700000" algn="ctr" rotWithShape="0">
                    <a:srgbClr val="000000">
                      <a:alpha val="11000"/>
                    </a:srgbClr>
                  </a:outerShdw>
                </a:effectLst>
                <a:latin typeface="Calibri" pitchFamily="34" charset="0"/>
                <a:cs typeface="+mn-cs"/>
              </a:rPr>
              <a:t>1</a:t>
            </a:r>
            <a:r>
              <a:rPr lang="de-DE" sz="1800" dirty="0" smtClean="0">
                <a:solidFill>
                  <a:schemeClr val="accent1"/>
                </a:solidFill>
                <a:effectLst>
                  <a:outerShdw blurRad="114300" dist="50800" dir="2700000" algn="ctr" rotWithShape="0">
                    <a:srgbClr val="000000">
                      <a:alpha val="11000"/>
                    </a:srgbClr>
                  </a:outerShdw>
                </a:effectLst>
                <a:latin typeface="Calibri" pitchFamily="34" charset="0"/>
                <a:cs typeface="+mn-cs"/>
              </a:rPr>
              <a:t>MPI Informatik      </a:t>
            </a:r>
            <a:r>
              <a:rPr lang="de-DE" sz="1800" baseline="30000" dirty="0" smtClean="0">
                <a:solidFill>
                  <a:schemeClr val="bg1">
                    <a:lumMod val="50000"/>
                  </a:schemeClr>
                </a:solidFill>
                <a:effectLst>
                  <a:outerShdw blurRad="114300" dist="50800" dir="2700000" algn="ctr" rotWithShape="0">
                    <a:srgbClr val="000000">
                      <a:alpha val="11000"/>
                    </a:srgbClr>
                  </a:outerShdw>
                </a:effectLst>
                <a:latin typeface="Calibri" pitchFamily="34" charset="0"/>
                <a:cs typeface="+mn-cs"/>
              </a:rPr>
              <a:t>2</a:t>
            </a:r>
            <a:r>
              <a:rPr lang="en-US" sz="1800" dirty="0" smtClean="0">
                <a:solidFill>
                  <a:schemeClr val="accent1"/>
                </a:solidFill>
                <a:effectLst>
                  <a:outerShdw blurRad="114300" dist="50800" dir="2700000" algn="ctr" rotWithShape="0">
                    <a:srgbClr val="000000">
                      <a:alpha val="11000"/>
                    </a:srgbClr>
                  </a:outerShdw>
                </a:effectLst>
                <a:latin typeface="Calibri" pitchFamily="34" charset="0"/>
                <a:cs typeface="+mn-cs"/>
              </a:rPr>
              <a:t>Saarland University      </a:t>
            </a:r>
            <a:r>
              <a:rPr lang="de-DE" sz="1800" baseline="30000" dirty="0" smtClean="0">
                <a:solidFill>
                  <a:schemeClr val="bg1">
                    <a:lumMod val="50000"/>
                  </a:schemeClr>
                </a:solidFill>
                <a:effectLst>
                  <a:outerShdw blurRad="114300" dist="50800" dir="2700000" algn="ctr" rotWithShape="0">
                    <a:srgbClr val="000000">
                      <a:alpha val="11000"/>
                    </a:srgbClr>
                  </a:outerShdw>
                </a:effectLst>
                <a:latin typeface="Calibri" pitchFamily="34" charset="0"/>
                <a:cs typeface="+mn-cs"/>
              </a:rPr>
              <a:t>3</a:t>
            </a:r>
            <a:r>
              <a:rPr lang="en-US" sz="1800" dirty="0" smtClean="0">
                <a:solidFill>
                  <a:schemeClr val="accent1"/>
                </a:solidFill>
                <a:effectLst>
                  <a:outerShdw blurRad="114300" dist="50800" dir="2700000" algn="ctr" rotWithShape="0">
                    <a:srgbClr val="000000">
                      <a:alpha val="11000"/>
                    </a:srgbClr>
                  </a:outerShdw>
                </a:effectLst>
                <a:latin typeface="Calibri" pitchFamily="34" charset="0"/>
                <a:cs typeface="+mn-cs"/>
              </a:rPr>
              <a:t>KAUST      </a:t>
            </a:r>
            <a:r>
              <a:rPr lang="de-DE" sz="1800" baseline="30000" dirty="0" smtClean="0">
                <a:solidFill>
                  <a:schemeClr val="bg1">
                    <a:lumMod val="50000"/>
                  </a:schemeClr>
                </a:solidFill>
                <a:effectLst>
                  <a:outerShdw blurRad="114300" dist="50800" dir="2700000" algn="ctr" rotWithShape="0">
                    <a:srgbClr val="000000">
                      <a:alpha val="11000"/>
                    </a:srgbClr>
                  </a:outerShdw>
                </a:effectLst>
                <a:latin typeface="Calibri" pitchFamily="34" charset="0"/>
                <a:cs typeface="+mn-cs"/>
              </a:rPr>
              <a:t>4</a:t>
            </a:r>
            <a:r>
              <a:rPr lang="en-US" sz="1800" dirty="0" smtClean="0">
                <a:solidFill>
                  <a:schemeClr val="accent1"/>
                </a:solidFill>
                <a:effectLst>
                  <a:outerShdw blurRad="114300" dist="50800" dir="2700000" algn="ctr" rotWithShape="0">
                    <a:srgbClr val="000000">
                      <a:alpha val="11000"/>
                    </a:srgbClr>
                  </a:outerShdw>
                </a:effectLst>
                <a:latin typeface="Calibri" pitchFamily="34" charset="0"/>
                <a:cs typeface="+mn-cs"/>
              </a:rPr>
              <a:t>IIT Delhi</a:t>
            </a:r>
            <a:endParaRPr lang="de-DE" sz="1800" dirty="0">
              <a:solidFill>
                <a:schemeClr val="accent1"/>
              </a:solidFill>
              <a:effectLst>
                <a:outerShdw blurRad="114300" dist="50800" dir="2700000" algn="ctr" rotWithShape="0">
                  <a:srgbClr val="000000">
                    <a:alpha val="11000"/>
                  </a:srgbClr>
                </a:outerShdw>
              </a:effectLst>
              <a:latin typeface="Calibri" pitchFamily="34" charset="0"/>
              <a:cs typeface="+mn-cs"/>
            </a:endParaRPr>
          </a:p>
        </p:txBody>
      </p:sp>
      <p:sp>
        <p:nvSpPr>
          <p:cNvPr id="17" name="Rectangle 4"/>
          <p:cNvSpPr txBox="1">
            <a:spLocks noChangeArrowheads="1"/>
          </p:cNvSpPr>
          <p:nvPr/>
        </p:nvSpPr>
        <p:spPr bwMode="auto">
          <a:xfrm>
            <a:off x="107504" y="552426"/>
            <a:ext cx="8928992" cy="788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>
              <a:schemeClr val="bg1"/>
            </a:glow>
            <a:outerShdw blurRad="76200" dist="38100" dir="5400000" algn="t" rotWithShape="0">
              <a:prstClr val="black">
                <a:alpha val="20000"/>
              </a:prstClr>
            </a:outerShdw>
            <a:softEdge rad="0"/>
          </a:effectLst>
        </p:spPr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56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5600" b="1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5600" b="1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5600" b="1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5600" b="1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5600" b="1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5600" b="1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5600" b="1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56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en-US" sz="5400" spc="150" dirty="0" smtClean="0">
                <a:solidFill>
                  <a:schemeClr val="accent1"/>
                </a:solidFill>
              </a:rPr>
              <a:t>Shape </a:t>
            </a:r>
            <a:r>
              <a:rPr lang="en-US" sz="5400" spc="150" dirty="0">
                <a:solidFill>
                  <a:schemeClr val="accent1"/>
                </a:solidFill>
              </a:rPr>
              <a:t>Analysis </a:t>
            </a:r>
            <a:r>
              <a:rPr lang="en-US" sz="5400" spc="150" dirty="0" smtClean="0">
                <a:solidFill>
                  <a:schemeClr val="accent1"/>
                </a:solidFill>
              </a:rPr>
              <a:t>with</a:t>
            </a:r>
            <a:br>
              <a:rPr lang="en-US" sz="5400" spc="150" dirty="0" smtClean="0">
                <a:solidFill>
                  <a:schemeClr val="accent1"/>
                </a:solidFill>
              </a:rPr>
            </a:br>
            <a:r>
              <a:rPr lang="en-US" sz="5400" spc="150" dirty="0" smtClean="0">
                <a:solidFill>
                  <a:schemeClr val="accent1"/>
                </a:solidFill>
              </a:rPr>
              <a:t>Subspace Symmetries</a:t>
            </a:r>
            <a:endParaRPr lang="en-US" sz="4900" spc="150" dirty="0">
              <a:solidFill>
                <a:schemeClr val="accent1"/>
              </a:solidFill>
              <a:effectLst>
                <a:outerShdw blurRad="63500" dist="25400" dir="3480000" algn="ctr" rotWithShape="0">
                  <a:srgbClr val="000000">
                    <a:alpha val="30000"/>
                  </a:srgbClr>
                </a:outerShdw>
              </a:effectLst>
              <a:ea typeface="+mn-ea"/>
              <a:cs typeface="+mn-cs"/>
            </a:endParaRPr>
          </a:p>
        </p:txBody>
      </p:sp>
      <p:pic>
        <p:nvPicPr>
          <p:cNvPr id="410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148388"/>
            <a:ext cx="2817813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54" descr="logo_mmc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0" y="6183313"/>
            <a:ext cx="909638" cy="4984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DDDDDD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57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6238875"/>
            <a:ext cx="1398587" cy="3873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DDDDDD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59" descr="uni-sb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763" y="6219825"/>
            <a:ext cx="1163637" cy="4254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DDDDDD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113" y="6183313"/>
            <a:ext cx="112077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163" y="6154738"/>
            <a:ext cx="623887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096852"/>
            <a:ext cx="2448272" cy="18362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096852"/>
            <a:ext cx="2448272" cy="18362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8440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096852"/>
            <a:ext cx="2448272" cy="18362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3" name="Rectangle 9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DE" smtClean="0"/>
              <a:t>Symmetry Detection</a:t>
            </a:r>
          </a:p>
        </p:txBody>
      </p:sp>
      <p:sp>
        <p:nvSpPr>
          <p:cNvPr id="11274" name="Rectangle 10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de-DE" smtClean="0"/>
              <a:t>Fixed Transformation groups</a:t>
            </a:r>
          </a:p>
          <a:p>
            <a:pPr lvl="1">
              <a:spcBef>
                <a:spcPct val="30000"/>
              </a:spcBef>
            </a:pPr>
            <a:r>
              <a:rPr lang="de-DE" smtClean="0"/>
              <a:t>Reflections</a:t>
            </a:r>
          </a:p>
          <a:p>
            <a:pPr marL="808038" lvl="2" indent="0">
              <a:buFont typeface="Wingdings" pitchFamily="2" charset="2"/>
              <a:buNone/>
            </a:pPr>
            <a:r>
              <a:rPr lang="de-DE" sz="2000" smtClean="0"/>
              <a:t>[</a:t>
            </a:r>
            <a:r>
              <a:rPr lang="de-DE" sz="2000" smtClean="0">
                <a:solidFill>
                  <a:schemeClr val="accent1"/>
                </a:solidFill>
              </a:rPr>
              <a:t>Podolak et al. 2006</a:t>
            </a:r>
            <a:r>
              <a:rPr lang="de-DE" sz="2000" smtClean="0"/>
              <a:t>], [</a:t>
            </a:r>
            <a:r>
              <a:rPr lang="de-DE" sz="2000" smtClean="0">
                <a:solidFill>
                  <a:schemeClr val="accent1"/>
                </a:solidFill>
              </a:rPr>
              <a:t>Loy et al. 2006</a:t>
            </a:r>
            <a:r>
              <a:rPr lang="de-DE" sz="2000" smtClean="0"/>
              <a:t>]</a:t>
            </a:r>
          </a:p>
          <a:p>
            <a:pPr lvl="1">
              <a:spcBef>
                <a:spcPct val="50000"/>
              </a:spcBef>
            </a:pPr>
            <a:r>
              <a:rPr lang="de-DE" smtClean="0"/>
              <a:t>Euclidean Transformations</a:t>
            </a:r>
          </a:p>
          <a:p>
            <a:pPr marL="808038" lvl="2" indent="0">
              <a:buFont typeface="Wingdings" pitchFamily="2" charset="2"/>
              <a:buNone/>
            </a:pPr>
            <a:r>
              <a:rPr lang="de-DE" sz="2000" smtClean="0"/>
              <a:t>[</a:t>
            </a:r>
            <a:r>
              <a:rPr lang="de-DE" sz="2000" smtClean="0">
                <a:solidFill>
                  <a:schemeClr val="accent1"/>
                </a:solidFill>
              </a:rPr>
              <a:t>Bokeloh et al. 2009</a:t>
            </a:r>
            <a:r>
              <a:rPr lang="de-DE" sz="2000" smtClean="0"/>
              <a:t>]</a:t>
            </a:r>
          </a:p>
          <a:p>
            <a:pPr lvl="1">
              <a:spcBef>
                <a:spcPct val="50000"/>
              </a:spcBef>
            </a:pPr>
            <a:r>
              <a:rPr lang="de-DE" smtClean="0"/>
              <a:t>Similarity transforms</a:t>
            </a:r>
          </a:p>
          <a:p>
            <a:pPr marL="808038" lvl="2" indent="0">
              <a:buFont typeface="Wingdings" pitchFamily="2" charset="2"/>
              <a:buNone/>
            </a:pPr>
            <a:r>
              <a:rPr lang="de-DE" sz="2000" smtClean="0"/>
              <a:t>[</a:t>
            </a:r>
            <a:r>
              <a:rPr lang="de-DE" sz="2000" smtClean="0">
                <a:solidFill>
                  <a:schemeClr val="accent1"/>
                </a:solidFill>
              </a:rPr>
              <a:t>Mitra et al. 2006</a:t>
            </a:r>
            <a:r>
              <a:rPr lang="de-DE" sz="2000" smtClean="0"/>
              <a:t>], [</a:t>
            </a:r>
            <a:r>
              <a:rPr lang="de-DE" sz="2000" smtClean="0">
                <a:solidFill>
                  <a:schemeClr val="accent1"/>
                </a:solidFill>
              </a:rPr>
              <a:t>Pauly et al. 2008</a:t>
            </a:r>
            <a:r>
              <a:rPr lang="de-DE" sz="2000" smtClean="0"/>
              <a:t>]</a:t>
            </a:r>
          </a:p>
          <a:p>
            <a:pPr lvl="1">
              <a:spcBef>
                <a:spcPct val="50000"/>
              </a:spcBef>
            </a:pPr>
            <a:r>
              <a:rPr lang="de-DE" smtClean="0"/>
              <a:t>Intrinsic isometries</a:t>
            </a:r>
          </a:p>
          <a:p>
            <a:pPr marL="808038" lvl="2" indent="0">
              <a:buFont typeface="Wingdings" pitchFamily="2" charset="2"/>
              <a:buNone/>
            </a:pPr>
            <a:r>
              <a:rPr lang="de-DE" sz="2000" smtClean="0"/>
              <a:t>[</a:t>
            </a:r>
            <a:r>
              <a:rPr lang="de-DE" sz="2000" smtClean="0">
                <a:solidFill>
                  <a:schemeClr val="accent1"/>
                </a:solidFill>
              </a:rPr>
              <a:t>Ovsjanikov et al. 2008</a:t>
            </a:r>
            <a:r>
              <a:rPr lang="de-DE" sz="2000" smtClean="0"/>
              <a:t>],</a:t>
            </a:r>
            <a:br>
              <a:rPr lang="de-DE" sz="2000" smtClean="0"/>
            </a:br>
            <a:r>
              <a:rPr lang="de-DE" sz="2000" smtClean="0"/>
              <a:t>[</a:t>
            </a:r>
            <a:r>
              <a:rPr lang="de-DE" sz="2000" smtClean="0">
                <a:solidFill>
                  <a:schemeClr val="accent1"/>
                </a:solidFill>
              </a:rPr>
              <a:t>Lasowski et al. 2009</a:t>
            </a:r>
            <a:r>
              <a:rPr lang="de-DE" sz="2000" smtClean="0"/>
              <a:t>], [</a:t>
            </a:r>
            <a:r>
              <a:rPr lang="de-DE" sz="2000" smtClean="0">
                <a:solidFill>
                  <a:schemeClr val="accent1"/>
                </a:solidFill>
              </a:rPr>
              <a:t>Xu et al. 2009</a:t>
            </a:r>
            <a:r>
              <a:rPr lang="de-DE" sz="2000" smtClean="0"/>
              <a:t>] </a:t>
            </a:r>
            <a:br>
              <a:rPr lang="de-DE" sz="2000" smtClean="0"/>
            </a:br>
            <a:r>
              <a:rPr lang="de-DE" sz="2000" smtClean="0"/>
              <a:t>[</a:t>
            </a:r>
            <a:r>
              <a:rPr lang="de-DE" sz="2000" smtClean="0">
                <a:solidFill>
                  <a:schemeClr val="accent1"/>
                </a:solidFill>
              </a:rPr>
              <a:t>Mitra et al. 2010</a:t>
            </a:r>
            <a:r>
              <a:rPr lang="de-DE" sz="2000" smtClean="0"/>
              <a:t>], [</a:t>
            </a:r>
            <a:r>
              <a:rPr lang="de-DE" sz="2000" smtClean="0">
                <a:solidFill>
                  <a:schemeClr val="accent1"/>
                </a:solidFill>
              </a:rPr>
              <a:t>Kim et al. 2010</a:t>
            </a:r>
            <a:r>
              <a:rPr lang="de-DE" sz="2000" smtClean="0"/>
              <a:t>]</a:t>
            </a:r>
          </a:p>
        </p:txBody>
      </p:sp>
      <p:pic>
        <p:nvPicPr>
          <p:cNvPr id="11281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300" y="1268413"/>
            <a:ext cx="2857500" cy="1858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56" r="5824" b="9410"/>
          <a:stretch>
            <a:fillRect/>
          </a:stretch>
        </p:blipFill>
        <p:spPr bwMode="auto">
          <a:xfrm>
            <a:off x="6083300" y="3314700"/>
            <a:ext cx="2855913" cy="162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4" name="Picture 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2"/>
          <a:stretch>
            <a:fillRect/>
          </a:stretch>
        </p:blipFill>
        <p:spPr bwMode="auto">
          <a:xfrm>
            <a:off x="5867400" y="5170488"/>
            <a:ext cx="3168650" cy="109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Global Matching of General Shapes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Global </a:t>
            </a:r>
            <a:r>
              <a:rPr lang="de-DE" dirty="0" smtClean="0"/>
              <a:t>Pairwise Matching</a:t>
            </a:r>
            <a:endParaRPr lang="de-DE" dirty="0" smtClean="0"/>
          </a:p>
          <a:p>
            <a:pPr lvl="1"/>
            <a:r>
              <a:rPr lang="de-DE" dirty="0" smtClean="0"/>
              <a:t>Topological Methods</a:t>
            </a:r>
          </a:p>
          <a:p>
            <a:pPr lvl="2"/>
            <a:r>
              <a:rPr lang="de-DE" sz="2000" dirty="0" smtClean="0"/>
              <a:t>[</a:t>
            </a:r>
            <a:r>
              <a:rPr lang="de-DE" sz="2000" dirty="0" smtClean="0">
                <a:solidFill>
                  <a:schemeClr val="accent1"/>
                </a:solidFill>
              </a:rPr>
              <a:t>Hilga et al. 2001</a:t>
            </a:r>
            <a:r>
              <a:rPr lang="de-DE" sz="2000" dirty="0" smtClean="0"/>
              <a:t>]</a:t>
            </a:r>
          </a:p>
          <a:p>
            <a:pPr lvl="1"/>
            <a:r>
              <a:rPr lang="de-DE" dirty="0" smtClean="0"/>
              <a:t>Combinatorial Search</a:t>
            </a:r>
          </a:p>
          <a:p>
            <a:pPr lvl="2"/>
            <a:r>
              <a:rPr lang="de-DE" sz="2000" dirty="0" smtClean="0"/>
              <a:t>[</a:t>
            </a:r>
            <a:r>
              <a:rPr lang="de-DE" sz="2000" dirty="0" smtClean="0">
                <a:solidFill>
                  <a:schemeClr val="accent1"/>
                </a:solidFill>
              </a:rPr>
              <a:t>Zhang et al. 2008</a:t>
            </a:r>
            <a:r>
              <a:rPr lang="de-DE" sz="2000" dirty="0" smtClean="0"/>
              <a:t>], [</a:t>
            </a:r>
            <a:r>
              <a:rPr lang="de-DE" sz="2000" dirty="0" smtClean="0">
                <a:solidFill>
                  <a:schemeClr val="accent1"/>
                </a:solidFill>
              </a:rPr>
              <a:t>Au et al. 2010</a:t>
            </a:r>
            <a:r>
              <a:rPr lang="de-DE" sz="2000" dirty="0" smtClean="0"/>
              <a:t>]</a:t>
            </a:r>
          </a:p>
          <a:p>
            <a:r>
              <a:rPr lang="de-DE" dirty="0" smtClean="0"/>
              <a:t>Learning</a:t>
            </a:r>
          </a:p>
          <a:p>
            <a:pPr lvl="1"/>
            <a:r>
              <a:rPr lang="de-DE" sz="2400" dirty="0" smtClean="0"/>
              <a:t>[</a:t>
            </a:r>
            <a:r>
              <a:rPr lang="de-DE" sz="2400" dirty="0" smtClean="0">
                <a:solidFill>
                  <a:schemeClr val="accent1"/>
                </a:solidFill>
              </a:rPr>
              <a:t>Kalogerakis et al. 2010</a:t>
            </a:r>
            <a:r>
              <a:rPr lang="de-DE" sz="2400" dirty="0" smtClean="0"/>
              <a:t>], </a:t>
            </a:r>
            <a:br>
              <a:rPr lang="de-DE" sz="2400" dirty="0" smtClean="0"/>
            </a:br>
            <a:r>
              <a:rPr lang="de-DE" sz="2400" dirty="0" smtClean="0"/>
              <a:t>[</a:t>
            </a:r>
            <a:r>
              <a:rPr lang="de-DE" sz="2400" dirty="0" smtClean="0">
                <a:solidFill>
                  <a:schemeClr val="accent1"/>
                </a:solidFill>
              </a:rPr>
              <a:t>van Kaik et al. 2011</a:t>
            </a:r>
            <a:r>
              <a:rPr lang="de-DE" sz="2400" dirty="0" smtClean="0"/>
              <a:t>], [</a:t>
            </a:r>
            <a:r>
              <a:rPr lang="de-DE" sz="2400" dirty="0" smtClean="0">
                <a:solidFill>
                  <a:schemeClr val="accent1"/>
                </a:solidFill>
              </a:rPr>
              <a:t>Sunkel et al. 2011</a:t>
            </a:r>
            <a:r>
              <a:rPr lang="de-DE" sz="2400" dirty="0" smtClean="0"/>
              <a:t>]</a:t>
            </a:r>
          </a:p>
        </p:txBody>
      </p:sp>
      <p:pic>
        <p:nvPicPr>
          <p:cNvPr id="76804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463" y="3190875"/>
            <a:ext cx="2973387" cy="174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80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288" y="1268413"/>
            <a:ext cx="2981325" cy="174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Global Matching of General Shapes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Building subspace models</a:t>
            </a:r>
          </a:p>
          <a:p>
            <a:pPr lvl="1"/>
            <a:r>
              <a:rPr lang="de-DE" dirty="0" smtClean="0"/>
              <a:t>Local matching, user guided</a:t>
            </a:r>
          </a:p>
          <a:p>
            <a:pPr lvl="2"/>
            <a:r>
              <a:rPr lang="de-DE" sz="2000" dirty="0" smtClean="0"/>
              <a:t>[</a:t>
            </a:r>
            <a:r>
              <a:rPr lang="de-DE" sz="2000" dirty="0" smtClean="0">
                <a:solidFill>
                  <a:schemeClr val="accent1"/>
                </a:solidFill>
              </a:rPr>
              <a:t>Blanz et al. 1999</a:t>
            </a:r>
            <a:r>
              <a:rPr lang="de-DE" sz="2000" dirty="0" smtClean="0"/>
              <a:t>], [</a:t>
            </a:r>
            <a:r>
              <a:rPr lang="de-DE" sz="2000" dirty="0" smtClean="0">
                <a:solidFill>
                  <a:schemeClr val="accent1"/>
                </a:solidFill>
              </a:rPr>
              <a:t>Allen et al. 2003</a:t>
            </a:r>
            <a:r>
              <a:rPr lang="de-DE" sz="2000" dirty="0" smtClean="0"/>
              <a:t>],</a:t>
            </a:r>
            <a:br>
              <a:rPr lang="de-DE" sz="2000" dirty="0" smtClean="0"/>
            </a:br>
            <a:r>
              <a:rPr lang="de-DE" sz="2000" dirty="0" smtClean="0"/>
              <a:t>[</a:t>
            </a:r>
            <a:r>
              <a:rPr lang="de-DE" sz="2000" dirty="0" smtClean="0">
                <a:solidFill>
                  <a:schemeClr val="accent1"/>
                </a:solidFill>
              </a:rPr>
              <a:t>Hasler et al. 2009</a:t>
            </a:r>
            <a:r>
              <a:rPr lang="de-DE" sz="2000" dirty="0" smtClean="0"/>
              <a:t>]</a:t>
            </a:r>
          </a:p>
        </p:txBody>
      </p:sp>
      <p:pic>
        <p:nvPicPr>
          <p:cNvPr id="84998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4"/>
          <a:stretch>
            <a:fillRect/>
          </a:stretch>
        </p:blipFill>
        <p:spPr bwMode="auto">
          <a:xfrm>
            <a:off x="6011863" y="1196975"/>
            <a:ext cx="2860675" cy="141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673100"/>
            <a:ext cx="8229600" cy="4608513"/>
          </a:xfrm>
        </p:spPr>
        <p:txBody>
          <a:bodyPr anchor="t"/>
          <a:lstStyle/>
          <a:p>
            <a:pPr>
              <a:lnSpc>
                <a:spcPct val="120000"/>
              </a:lnSpc>
            </a:pPr>
            <a:r>
              <a:rPr lang="en-US" smtClean="0">
                <a:solidFill>
                  <a:srgbClr val="595959"/>
                </a:solidFill>
              </a:rPr>
              <a:t>Overview</a:t>
            </a:r>
            <a:r>
              <a:rPr lang="en-US" sz="3000" b="0" smtClean="0">
                <a:solidFill>
                  <a:srgbClr val="BFBFBF"/>
                </a:solidFill>
              </a:rPr>
              <a:t/>
            </a:r>
            <a:br>
              <a:rPr lang="en-US" sz="3000" b="0" smtClean="0">
                <a:solidFill>
                  <a:srgbClr val="BFBFBF"/>
                </a:solidFill>
              </a:rPr>
            </a:br>
            <a:r>
              <a:rPr lang="en-US" sz="1500" b="0" smtClean="0">
                <a:solidFill>
                  <a:srgbClr val="BFBFBF"/>
                </a:solidFill>
              </a:rPr>
              <a:t/>
            </a:r>
            <a:br>
              <a:rPr lang="en-US" sz="1500" b="0" smtClean="0">
                <a:solidFill>
                  <a:srgbClr val="BFBFBF"/>
                </a:solidFill>
              </a:rPr>
            </a:br>
            <a:r>
              <a:rPr lang="en-US" sz="3000" b="0" smtClean="0">
                <a:solidFill>
                  <a:srgbClr val="BFBFBF"/>
                </a:solidFill>
              </a:rPr>
              <a:t>Introduction</a:t>
            </a:r>
            <a:r>
              <a:rPr lang="en-US" smtClean="0"/>
              <a:t/>
            </a:r>
            <a:br>
              <a:rPr lang="en-US" smtClean="0"/>
            </a:br>
            <a:r>
              <a:rPr lang="en-US" sz="3000" b="0" smtClean="0">
                <a:solidFill>
                  <a:srgbClr val="BFBFBF"/>
                </a:solidFill>
              </a:rPr>
              <a:t>Related Work</a:t>
            </a:r>
            <a:br>
              <a:rPr lang="en-US" sz="3000" b="0" smtClean="0">
                <a:solidFill>
                  <a:srgbClr val="BFBFBF"/>
                </a:solidFill>
              </a:rPr>
            </a:br>
            <a:r>
              <a:rPr lang="en-US" sz="4400" smtClean="0">
                <a:solidFill>
                  <a:schemeClr val="accent1"/>
                </a:solidFill>
              </a:rPr>
              <a:t>Subspace Symmetries</a:t>
            </a:r>
            <a:br>
              <a:rPr lang="en-US" sz="4400" smtClean="0">
                <a:solidFill>
                  <a:schemeClr val="accent1"/>
                </a:solidFill>
              </a:rPr>
            </a:br>
            <a:r>
              <a:rPr lang="en-US" sz="3000" b="0" smtClean="0">
                <a:solidFill>
                  <a:srgbClr val="BFBFBF"/>
                </a:solidFill>
              </a:rPr>
              <a:t>Detection Algorithm</a:t>
            </a:r>
            <a:br>
              <a:rPr lang="en-US" sz="3000" b="0" smtClean="0">
                <a:solidFill>
                  <a:srgbClr val="BFBFBF"/>
                </a:solidFill>
              </a:rPr>
            </a:br>
            <a:r>
              <a:rPr lang="en-US" sz="3000" b="0" smtClean="0">
                <a:solidFill>
                  <a:srgbClr val="BFBFBF"/>
                </a:solidFill>
              </a:rPr>
              <a:t>Results</a:t>
            </a:r>
            <a:br>
              <a:rPr lang="en-US" sz="3000" b="0" smtClean="0">
                <a:solidFill>
                  <a:srgbClr val="BFBFBF"/>
                </a:solidFill>
              </a:rPr>
            </a:br>
            <a:r>
              <a:rPr lang="en-US" sz="3000" b="0" smtClean="0">
                <a:solidFill>
                  <a:srgbClr val="BFBFBF"/>
                </a:solidFill>
              </a:rPr>
              <a:t>Conclusions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1835150" y="3248025"/>
            <a:ext cx="5473700" cy="647700"/>
          </a:xfrm>
          <a:prstGeom prst="rect">
            <a:avLst/>
          </a:prstGeom>
          <a:noFill/>
          <a:ln w="12700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Subspace Symmetries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3500438"/>
            <a:ext cx="8497888" cy="2808287"/>
          </a:xfrm>
        </p:spPr>
        <p:txBody>
          <a:bodyPr/>
          <a:lstStyle/>
          <a:p>
            <a:r>
              <a:rPr lang="de-DE" smtClean="0"/>
              <a:t>No transformation groups</a:t>
            </a:r>
          </a:p>
          <a:p>
            <a:pPr lvl="1"/>
            <a:r>
              <a:rPr lang="de-DE" smtClean="0"/>
              <a:t>(Almost) arbitrary mappings</a:t>
            </a:r>
          </a:p>
          <a:p>
            <a:pPr lvl="1"/>
            <a:r>
              <a:rPr lang="de-DE" smtClean="0"/>
              <a:t>How to avoid spurious matches?</a:t>
            </a:r>
          </a:p>
          <a:p>
            <a:r>
              <a:rPr lang="de-DE" smtClean="0"/>
              <a:t>Key idea</a:t>
            </a:r>
          </a:p>
          <a:p>
            <a:pPr lvl="1"/>
            <a:r>
              <a:rPr lang="de-DE" smtClean="0"/>
              <a:t>Matching functions must form low dimensional subspace</a:t>
            </a:r>
          </a:p>
        </p:txBody>
      </p:sp>
      <p:grpSp>
        <p:nvGrpSpPr>
          <p:cNvPr id="77861" name="Group 37"/>
          <p:cNvGrpSpPr>
            <a:grpSpLocks/>
          </p:cNvGrpSpPr>
          <p:nvPr/>
        </p:nvGrpSpPr>
        <p:grpSpPr bwMode="auto">
          <a:xfrm>
            <a:off x="1395413" y="1277938"/>
            <a:ext cx="6777037" cy="2414587"/>
            <a:chOff x="879" y="805"/>
            <a:chExt cx="4269" cy="1521"/>
          </a:xfrm>
        </p:grpSpPr>
        <p:sp>
          <p:nvSpPr>
            <p:cNvPr id="77836" name="Rectangle 12"/>
            <p:cNvSpPr>
              <a:spLocks noChangeArrowheads="1"/>
            </p:cNvSpPr>
            <p:nvPr/>
          </p:nvSpPr>
          <p:spPr bwMode="auto">
            <a:xfrm>
              <a:off x="1519" y="981"/>
              <a:ext cx="499" cy="907"/>
            </a:xfrm>
            <a:prstGeom prst="rect">
              <a:avLst/>
            </a:prstGeom>
            <a:solidFill>
              <a:srgbClr val="FFFFD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837" name="Freeform 13"/>
            <p:cNvSpPr>
              <a:spLocks/>
            </p:cNvSpPr>
            <p:nvPr/>
          </p:nvSpPr>
          <p:spPr bwMode="auto">
            <a:xfrm rot="1352844">
              <a:off x="2517" y="890"/>
              <a:ext cx="309" cy="892"/>
            </a:xfrm>
            <a:custGeom>
              <a:avLst/>
              <a:gdLst>
                <a:gd name="T0" fmla="*/ 0 w 236"/>
                <a:gd name="T1" fmla="*/ 681 h 681"/>
                <a:gd name="T2" fmla="*/ 0 w 236"/>
                <a:gd name="T3" fmla="*/ 0 h 681"/>
                <a:gd name="T4" fmla="*/ 236 w 236"/>
                <a:gd name="T5" fmla="*/ 0 h 681"/>
                <a:gd name="T6" fmla="*/ 236 w 236"/>
                <a:gd name="T7" fmla="*/ 136 h 681"/>
                <a:gd name="T8" fmla="*/ 54 w 236"/>
                <a:gd name="T9" fmla="*/ 258 h 681"/>
                <a:gd name="T10" fmla="*/ 53 w 236"/>
                <a:gd name="T11" fmla="*/ 590 h 681"/>
                <a:gd name="T12" fmla="*/ 236 w 236"/>
                <a:gd name="T13" fmla="*/ 590 h 681"/>
                <a:gd name="T14" fmla="*/ 236 w 236"/>
                <a:gd name="T15" fmla="*/ 681 h 681"/>
                <a:gd name="T16" fmla="*/ 0 w 236"/>
                <a:gd name="T17" fmla="*/ 681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6" h="681">
                  <a:moveTo>
                    <a:pt x="0" y="681"/>
                  </a:moveTo>
                  <a:lnTo>
                    <a:pt x="0" y="0"/>
                  </a:lnTo>
                  <a:lnTo>
                    <a:pt x="236" y="0"/>
                  </a:lnTo>
                  <a:lnTo>
                    <a:pt x="236" y="136"/>
                  </a:lnTo>
                  <a:cubicBezTo>
                    <a:pt x="119" y="147"/>
                    <a:pt x="84" y="182"/>
                    <a:pt x="54" y="258"/>
                  </a:cubicBezTo>
                  <a:lnTo>
                    <a:pt x="53" y="590"/>
                  </a:lnTo>
                  <a:cubicBezTo>
                    <a:pt x="144" y="590"/>
                    <a:pt x="236" y="590"/>
                    <a:pt x="236" y="590"/>
                  </a:cubicBezTo>
                  <a:lnTo>
                    <a:pt x="236" y="681"/>
                  </a:lnTo>
                  <a:lnTo>
                    <a:pt x="0" y="681"/>
                  </a:lnTo>
                  <a:close/>
                </a:path>
              </a:pathLst>
            </a:custGeom>
            <a:solidFill>
              <a:srgbClr val="CECEE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838" name="Freeform 14"/>
            <p:cNvSpPr>
              <a:spLocks/>
            </p:cNvSpPr>
            <p:nvPr/>
          </p:nvSpPr>
          <p:spPr bwMode="auto">
            <a:xfrm rot="17497639">
              <a:off x="3406" y="1370"/>
              <a:ext cx="309" cy="892"/>
            </a:xfrm>
            <a:custGeom>
              <a:avLst/>
              <a:gdLst>
                <a:gd name="T0" fmla="*/ 0 w 236"/>
                <a:gd name="T1" fmla="*/ 681 h 681"/>
                <a:gd name="T2" fmla="*/ 0 w 236"/>
                <a:gd name="T3" fmla="*/ 0 h 681"/>
                <a:gd name="T4" fmla="*/ 236 w 236"/>
                <a:gd name="T5" fmla="*/ 0 h 681"/>
                <a:gd name="T6" fmla="*/ 236 w 236"/>
                <a:gd name="T7" fmla="*/ 136 h 681"/>
                <a:gd name="T8" fmla="*/ 54 w 236"/>
                <a:gd name="T9" fmla="*/ 258 h 681"/>
                <a:gd name="T10" fmla="*/ 53 w 236"/>
                <a:gd name="T11" fmla="*/ 590 h 681"/>
                <a:gd name="T12" fmla="*/ 236 w 236"/>
                <a:gd name="T13" fmla="*/ 590 h 681"/>
                <a:gd name="T14" fmla="*/ 236 w 236"/>
                <a:gd name="T15" fmla="*/ 681 h 681"/>
                <a:gd name="T16" fmla="*/ 0 w 236"/>
                <a:gd name="T17" fmla="*/ 681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6" h="681">
                  <a:moveTo>
                    <a:pt x="0" y="681"/>
                  </a:moveTo>
                  <a:lnTo>
                    <a:pt x="0" y="0"/>
                  </a:lnTo>
                  <a:lnTo>
                    <a:pt x="236" y="0"/>
                  </a:lnTo>
                  <a:lnTo>
                    <a:pt x="236" y="136"/>
                  </a:lnTo>
                  <a:cubicBezTo>
                    <a:pt x="119" y="147"/>
                    <a:pt x="84" y="182"/>
                    <a:pt x="54" y="258"/>
                  </a:cubicBezTo>
                  <a:lnTo>
                    <a:pt x="53" y="590"/>
                  </a:lnTo>
                  <a:cubicBezTo>
                    <a:pt x="144" y="590"/>
                    <a:pt x="236" y="590"/>
                    <a:pt x="236" y="590"/>
                  </a:cubicBezTo>
                  <a:lnTo>
                    <a:pt x="236" y="681"/>
                  </a:lnTo>
                  <a:lnTo>
                    <a:pt x="0" y="681"/>
                  </a:lnTo>
                  <a:close/>
                </a:path>
              </a:pathLst>
            </a:custGeom>
            <a:solidFill>
              <a:srgbClr val="CECEE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839" name="Freeform 15"/>
            <p:cNvSpPr>
              <a:spLocks/>
            </p:cNvSpPr>
            <p:nvPr/>
          </p:nvSpPr>
          <p:spPr bwMode="auto">
            <a:xfrm rot="21207909">
              <a:off x="4385" y="935"/>
              <a:ext cx="309" cy="892"/>
            </a:xfrm>
            <a:custGeom>
              <a:avLst/>
              <a:gdLst>
                <a:gd name="T0" fmla="*/ 0 w 236"/>
                <a:gd name="T1" fmla="*/ 681 h 681"/>
                <a:gd name="T2" fmla="*/ 0 w 236"/>
                <a:gd name="T3" fmla="*/ 0 h 681"/>
                <a:gd name="T4" fmla="*/ 236 w 236"/>
                <a:gd name="T5" fmla="*/ 0 h 681"/>
                <a:gd name="T6" fmla="*/ 236 w 236"/>
                <a:gd name="T7" fmla="*/ 136 h 681"/>
                <a:gd name="T8" fmla="*/ 54 w 236"/>
                <a:gd name="T9" fmla="*/ 258 h 681"/>
                <a:gd name="T10" fmla="*/ 53 w 236"/>
                <a:gd name="T11" fmla="*/ 590 h 681"/>
                <a:gd name="T12" fmla="*/ 236 w 236"/>
                <a:gd name="T13" fmla="*/ 590 h 681"/>
                <a:gd name="T14" fmla="*/ 236 w 236"/>
                <a:gd name="T15" fmla="*/ 681 h 681"/>
                <a:gd name="T16" fmla="*/ 0 w 236"/>
                <a:gd name="T17" fmla="*/ 681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6" h="681">
                  <a:moveTo>
                    <a:pt x="0" y="681"/>
                  </a:moveTo>
                  <a:lnTo>
                    <a:pt x="0" y="0"/>
                  </a:lnTo>
                  <a:lnTo>
                    <a:pt x="236" y="0"/>
                  </a:lnTo>
                  <a:lnTo>
                    <a:pt x="236" y="136"/>
                  </a:lnTo>
                  <a:cubicBezTo>
                    <a:pt x="119" y="147"/>
                    <a:pt x="84" y="182"/>
                    <a:pt x="54" y="258"/>
                  </a:cubicBezTo>
                  <a:lnTo>
                    <a:pt x="53" y="590"/>
                  </a:lnTo>
                  <a:cubicBezTo>
                    <a:pt x="144" y="590"/>
                    <a:pt x="236" y="590"/>
                    <a:pt x="236" y="590"/>
                  </a:cubicBezTo>
                  <a:lnTo>
                    <a:pt x="236" y="681"/>
                  </a:lnTo>
                  <a:lnTo>
                    <a:pt x="0" y="681"/>
                  </a:lnTo>
                  <a:close/>
                </a:path>
              </a:pathLst>
            </a:custGeom>
            <a:solidFill>
              <a:srgbClr val="CECEE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840" name="Freeform 16"/>
            <p:cNvSpPr>
              <a:spLocks/>
            </p:cNvSpPr>
            <p:nvPr/>
          </p:nvSpPr>
          <p:spPr bwMode="auto">
            <a:xfrm rot="392091" flipH="1">
              <a:off x="4839" y="1434"/>
              <a:ext cx="309" cy="892"/>
            </a:xfrm>
            <a:custGeom>
              <a:avLst/>
              <a:gdLst>
                <a:gd name="T0" fmla="*/ 0 w 236"/>
                <a:gd name="T1" fmla="*/ 681 h 681"/>
                <a:gd name="T2" fmla="*/ 0 w 236"/>
                <a:gd name="T3" fmla="*/ 0 h 681"/>
                <a:gd name="T4" fmla="*/ 236 w 236"/>
                <a:gd name="T5" fmla="*/ 0 h 681"/>
                <a:gd name="T6" fmla="*/ 236 w 236"/>
                <a:gd name="T7" fmla="*/ 136 h 681"/>
                <a:gd name="T8" fmla="*/ 54 w 236"/>
                <a:gd name="T9" fmla="*/ 258 h 681"/>
                <a:gd name="T10" fmla="*/ 53 w 236"/>
                <a:gd name="T11" fmla="*/ 590 h 681"/>
                <a:gd name="T12" fmla="*/ 236 w 236"/>
                <a:gd name="T13" fmla="*/ 590 h 681"/>
                <a:gd name="T14" fmla="*/ 236 w 236"/>
                <a:gd name="T15" fmla="*/ 681 h 681"/>
                <a:gd name="T16" fmla="*/ 0 w 236"/>
                <a:gd name="T17" fmla="*/ 681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6" h="681">
                  <a:moveTo>
                    <a:pt x="0" y="681"/>
                  </a:moveTo>
                  <a:lnTo>
                    <a:pt x="0" y="0"/>
                  </a:lnTo>
                  <a:lnTo>
                    <a:pt x="236" y="0"/>
                  </a:lnTo>
                  <a:lnTo>
                    <a:pt x="236" y="136"/>
                  </a:lnTo>
                  <a:cubicBezTo>
                    <a:pt x="119" y="147"/>
                    <a:pt x="84" y="182"/>
                    <a:pt x="54" y="258"/>
                  </a:cubicBezTo>
                  <a:lnTo>
                    <a:pt x="53" y="590"/>
                  </a:lnTo>
                  <a:cubicBezTo>
                    <a:pt x="144" y="590"/>
                    <a:pt x="236" y="590"/>
                    <a:pt x="236" y="590"/>
                  </a:cubicBezTo>
                  <a:lnTo>
                    <a:pt x="236" y="681"/>
                  </a:lnTo>
                  <a:lnTo>
                    <a:pt x="0" y="681"/>
                  </a:lnTo>
                  <a:close/>
                </a:path>
              </a:pathLst>
            </a:custGeom>
            <a:solidFill>
              <a:srgbClr val="CECEE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841" name="Rectangle 17"/>
            <p:cNvSpPr>
              <a:spLocks noChangeArrowheads="1"/>
            </p:cNvSpPr>
            <p:nvPr/>
          </p:nvSpPr>
          <p:spPr bwMode="auto">
            <a:xfrm>
              <a:off x="1655" y="1482"/>
              <a:ext cx="335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3600">
                  <a:solidFill>
                    <a:schemeClr val="tx2"/>
                  </a:solidFill>
                  <a:latin typeface="Lucida Calligraphy" pitchFamily="66" charset="0"/>
                </a:rPr>
                <a:t>G</a:t>
              </a:r>
              <a:endParaRPr lang="de-DE" sz="3600">
                <a:solidFill>
                  <a:schemeClr val="tx2"/>
                </a:solidFill>
                <a:latin typeface="Lucida Calligraphy" pitchFamily="66" charset="0"/>
              </a:endParaRPr>
            </a:p>
          </p:txBody>
        </p:sp>
        <p:sp>
          <p:nvSpPr>
            <p:cNvPr id="77842" name="Freeform 18"/>
            <p:cNvSpPr>
              <a:spLocks/>
            </p:cNvSpPr>
            <p:nvPr/>
          </p:nvSpPr>
          <p:spPr bwMode="auto">
            <a:xfrm>
              <a:off x="1066" y="1071"/>
              <a:ext cx="309" cy="892"/>
            </a:xfrm>
            <a:custGeom>
              <a:avLst/>
              <a:gdLst>
                <a:gd name="T0" fmla="*/ 0 w 236"/>
                <a:gd name="T1" fmla="*/ 681 h 681"/>
                <a:gd name="T2" fmla="*/ 0 w 236"/>
                <a:gd name="T3" fmla="*/ 0 h 681"/>
                <a:gd name="T4" fmla="*/ 236 w 236"/>
                <a:gd name="T5" fmla="*/ 0 h 681"/>
                <a:gd name="T6" fmla="*/ 236 w 236"/>
                <a:gd name="T7" fmla="*/ 136 h 681"/>
                <a:gd name="T8" fmla="*/ 54 w 236"/>
                <a:gd name="T9" fmla="*/ 258 h 681"/>
                <a:gd name="T10" fmla="*/ 53 w 236"/>
                <a:gd name="T11" fmla="*/ 590 h 681"/>
                <a:gd name="T12" fmla="*/ 236 w 236"/>
                <a:gd name="T13" fmla="*/ 590 h 681"/>
                <a:gd name="T14" fmla="*/ 236 w 236"/>
                <a:gd name="T15" fmla="*/ 681 h 681"/>
                <a:gd name="T16" fmla="*/ 0 w 236"/>
                <a:gd name="T17" fmla="*/ 681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6" h="681">
                  <a:moveTo>
                    <a:pt x="0" y="681"/>
                  </a:moveTo>
                  <a:lnTo>
                    <a:pt x="0" y="0"/>
                  </a:lnTo>
                  <a:lnTo>
                    <a:pt x="236" y="0"/>
                  </a:lnTo>
                  <a:lnTo>
                    <a:pt x="236" y="136"/>
                  </a:lnTo>
                  <a:cubicBezTo>
                    <a:pt x="119" y="147"/>
                    <a:pt x="84" y="182"/>
                    <a:pt x="54" y="258"/>
                  </a:cubicBezTo>
                  <a:lnTo>
                    <a:pt x="53" y="590"/>
                  </a:lnTo>
                  <a:cubicBezTo>
                    <a:pt x="144" y="590"/>
                    <a:pt x="236" y="590"/>
                    <a:pt x="236" y="590"/>
                  </a:cubicBezTo>
                  <a:lnTo>
                    <a:pt x="236" y="681"/>
                  </a:lnTo>
                  <a:lnTo>
                    <a:pt x="0" y="681"/>
                  </a:lnTo>
                  <a:close/>
                </a:path>
              </a:pathLst>
            </a:custGeom>
            <a:solidFill>
              <a:srgbClr val="302D75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843" name="Line 19"/>
            <p:cNvSpPr>
              <a:spLocks noChangeShapeType="1"/>
            </p:cNvSpPr>
            <p:nvPr/>
          </p:nvSpPr>
          <p:spPr bwMode="auto">
            <a:xfrm flipV="1">
              <a:off x="1156" y="1026"/>
              <a:ext cx="1633" cy="227"/>
            </a:xfrm>
            <a:prstGeom prst="line">
              <a:avLst/>
            </a:prstGeom>
            <a:noFill/>
            <a:ln w="38100">
              <a:solidFill>
                <a:srgbClr val="D6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844" name="Arc 20"/>
            <p:cNvSpPr>
              <a:spLocks/>
            </p:cNvSpPr>
            <p:nvPr/>
          </p:nvSpPr>
          <p:spPr bwMode="auto">
            <a:xfrm>
              <a:off x="1693" y="1071"/>
              <a:ext cx="93" cy="454"/>
            </a:xfrm>
            <a:custGeom>
              <a:avLst/>
              <a:gdLst>
                <a:gd name="G0" fmla="+- 907 0 0"/>
                <a:gd name="G1" fmla="+- 21600 0 0"/>
                <a:gd name="G2" fmla="+- 21600 0 0"/>
                <a:gd name="T0" fmla="*/ 907 w 22507"/>
                <a:gd name="T1" fmla="*/ 0 h 43200"/>
                <a:gd name="T2" fmla="*/ 0 w 22507"/>
                <a:gd name="T3" fmla="*/ 43181 h 43200"/>
                <a:gd name="T4" fmla="*/ 907 w 22507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507" h="43200" fill="none" extrusionOk="0">
                  <a:moveTo>
                    <a:pt x="906" y="0"/>
                  </a:moveTo>
                  <a:cubicBezTo>
                    <a:pt x="12836" y="0"/>
                    <a:pt x="22507" y="9670"/>
                    <a:pt x="22507" y="21600"/>
                  </a:cubicBezTo>
                  <a:cubicBezTo>
                    <a:pt x="22507" y="33529"/>
                    <a:pt x="12836" y="43200"/>
                    <a:pt x="907" y="43200"/>
                  </a:cubicBezTo>
                  <a:cubicBezTo>
                    <a:pt x="604" y="43200"/>
                    <a:pt x="302" y="43193"/>
                    <a:pt x="0" y="43180"/>
                  </a:cubicBezTo>
                </a:path>
                <a:path w="22507" h="43200" stroke="0" extrusionOk="0">
                  <a:moveTo>
                    <a:pt x="906" y="0"/>
                  </a:moveTo>
                  <a:cubicBezTo>
                    <a:pt x="12836" y="0"/>
                    <a:pt x="22507" y="9670"/>
                    <a:pt x="22507" y="21600"/>
                  </a:cubicBezTo>
                  <a:cubicBezTo>
                    <a:pt x="22507" y="33529"/>
                    <a:pt x="12836" y="43200"/>
                    <a:pt x="907" y="43200"/>
                  </a:cubicBezTo>
                  <a:cubicBezTo>
                    <a:pt x="604" y="43200"/>
                    <a:pt x="302" y="43193"/>
                    <a:pt x="0" y="43180"/>
                  </a:cubicBezTo>
                  <a:lnTo>
                    <a:pt x="907" y="21600"/>
                  </a:lnTo>
                  <a:close/>
                </a:path>
              </a:pathLst>
            </a:custGeom>
            <a:noFill/>
            <a:ln w="38100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845" name="Line 21"/>
            <p:cNvSpPr>
              <a:spLocks noChangeShapeType="1"/>
            </p:cNvSpPr>
            <p:nvPr/>
          </p:nvSpPr>
          <p:spPr bwMode="auto">
            <a:xfrm>
              <a:off x="1156" y="1253"/>
              <a:ext cx="2087" cy="453"/>
            </a:xfrm>
            <a:prstGeom prst="line">
              <a:avLst/>
            </a:prstGeom>
            <a:noFill/>
            <a:ln w="38100">
              <a:solidFill>
                <a:srgbClr val="D6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846" name="Line 22"/>
            <p:cNvSpPr>
              <a:spLocks noChangeShapeType="1"/>
            </p:cNvSpPr>
            <p:nvPr/>
          </p:nvSpPr>
          <p:spPr bwMode="auto">
            <a:xfrm flipV="1">
              <a:off x="1156" y="1117"/>
              <a:ext cx="3266" cy="136"/>
            </a:xfrm>
            <a:prstGeom prst="line">
              <a:avLst/>
            </a:prstGeom>
            <a:noFill/>
            <a:ln w="38100">
              <a:solidFill>
                <a:srgbClr val="D6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847" name="Line 23"/>
            <p:cNvSpPr>
              <a:spLocks noChangeShapeType="1"/>
            </p:cNvSpPr>
            <p:nvPr/>
          </p:nvSpPr>
          <p:spPr bwMode="auto">
            <a:xfrm>
              <a:off x="1156" y="1253"/>
              <a:ext cx="3901" cy="363"/>
            </a:xfrm>
            <a:prstGeom prst="line">
              <a:avLst/>
            </a:prstGeom>
            <a:noFill/>
            <a:ln w="38100">
              <a:solidFill>
                <a:srgbClr val="D6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848" name="Arc 24"/>
            <p:cNvSpPr>
              <a:spLocks/>
            </p:cNvSpPr>
            <p:nvPr/>
          </p:nvSpPr>
          <p:spPr bwMode="auto">
            <a:xfrm flipH="1">
              <a:off x="1610" y="1071"/>
              <a:ext cx="93" cy="454"/>
            </a:xfrm>
            <a:custGeom>
              <a:avLst/>
              <a:gdLst>
                <a:gd name="G0" fmla="+- 907 0 0"/>
                <a:gd name="G1" fmla="+- 21600 0 0"/>
                <a:gd name="G2" fmla="+- 21600 0 0"/>
                <a:gd name="T0" fmla="*/ 907 w 22507"/>
                <a:gd name="T1" fmla="*/ 0 h 43200"/>
                <a:gd name="T2" fmla="*/ 0 w 22507"/>
                <a:gd name="T3" fmla="*/ 43181 h 43200"/>
                <a:gd name="T4" fmla="*/ 907 w 22507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507" h="43200" fill="none" extrusionOk="0">
                  <a:moveTo>
                    <a:pt x="906" y="0"/>
                  </a:moveTo>
                  <a:cubicBezTo>
                    <a:pt x="12836" y="0"/>
                    <a:pt x="22507" y="9670"/>
                    <a:pt x="22507" y="21600"/>
                  </a:cubicBezTo>
                  <a:cubicBezTo>
                    <a:pt x="22507" y="33529"/>
                    <a:pt x="12836" y="43200"/>
                    <a:pt x="907" y="43200"/>
                  </a:cubicBezTo>
                  <a:cubicBezTo>
                    <a:pt x="604" y="43200"/>
                    <a:pt x="302" y="43193"/>
                    <a:pt x="0" y="43180"/>
                  </a:cubicBezTo>
                </a:path>
                <a:path w="22507" h="43200" stroke="0" extrusionOk="0">
                  <a:moveTo>
                    <a:pt x="906" y="0"/>
                  </a:moveTo>
                  <a:cubicBezTo>
                    <a:pt x="12836" y="0"/>
                    <a:pt x="22507" y="9670"/>
                    <a:pt x="22507" y="21600"/>
                  </a:cubicBezTo>
                  <a:cubicBezTo>
                    <a:pt x="22507" y="33529"/>
                    <a:pt x="12836" y="43200"/>
                    <a:pt x="907" y="43200"/>
                  </a:cubicBezTo>
                  <a:cubicBezTo>
                    <a:pt x="604" y="43200"/>
                    <a:pt x="302" y="43193"/>
                    <a:pt x="0" y="43180"/>
                  </a:cubicBezTo>
                  <a:lnTo>
                    <a:pt x="907" y="21600"/>
                  </a:lnTo>
                  <a:close/>
                </a:path>
              </a:pathLst>
            </a:cu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849" name="Arc 25"/>
            <p:cNvSpPr>
              <a:spLocks/>
            </p:cNvSpPr>
            <p:nvPr/>
          </p:nvSpPr>
          <p:spPr bwMode="auto">
            <a:xfrm flipH="1">
              <a:off x="1610" y="1072"/>
              <a:ext cx="93" cy="454"/>
            </a:xfrm>
            <a:custGeom>
              <a:avLst/>
              <a:gdLst>
                <a:gd name="G0" fmla="+- 907 0 0"/>
                <a:gd name="G1" fmla="+- 21600 0 0"/>
                <a:gd name="G2" fmla="+- 21600 0 0"/>
                <a:gd name="T0" fmla="*/ 907 w 22507"/>
                <a:gd name="T1" fmla="*/ 0 h 43200"/>
                <a:gd name="T2" fmla="*/ 0 w 22507"/>
                <a:gd name="T3" fmla="*/ 43181 h 43200"/>
                <a:gd name="T4" fmla="*/ 907 w 22507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507" h="43200" fill="none" extrusionOk="0">
                  <a:moveTo>
                    <a:pt x="906" y="0"/>
                  </a:moveTo>
                  <a:cubicBezTo>
                    <a:pt x="12836" y="0"/>
                    <a:pt x="22507" y="9670"/>
                    <a:pt x="22507" y="21600"/>
                  </a:cubicBezTo>
                  <a:cubicBezTo>
                    <a:pt x="22507" y="33529"/>
                    <a:pt x="12836" y="43200"/>
                    <a:pt x="907" y="43200"/>
                  </a:cubicBezTo>
                  <a:cubicBezTo>
                    <a:pt x="604" y="43200"/>
                    <a:pt x="302" y="43193"/>
                    <a:pt x="0" y="43180"/>
                  </a:cubicBezTo>
                </a:path>
                <a:path w="22507" h="43200" stroke="0" extrusionOk="0">
                  <a:moveTo>
                    <a:pt x="906" y="0"/>
                  </a:moveTo>
                  <a:cubicBezTo>
                    <a:pt x="12836" y="0"/>
                    <a:pt x="22507" y="9670"/>
                    <a:pt x="22507" y="21600"/>
                  </a:cubicBezTo>
                  <a:cubicBezTo>
                    <a:pt x="22507" y="33529"/>
                    <a:pt x="12836" y="43200"/>
                    <a:pt x="907" y="43200"/>
                  </a:cubicBezTo>
                  <a:cubicBezTo>
                    <a:pt x="604" y="43200"/>
                    <a:pt x="302" y="43193"/>
                    <a:pt x="0" y="43180"/>
                  </a:cubicBezTo>
                  <a:lnTo>
                    <a:pt x="907" y="21600"/>
                  </a:lnTo>
                  <a:close/>
                </a:path>
              </a:pathLst>
            </a:custGeom>
            <a:noFill/>
            <a:ln w="38100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850" name="Rectangle 26"/>
            <p:cNvSpPr>
              <a:spLocks noChangeArrowheads="1"/>
            </p:cNvSpPr>
            <p:nvPr/>
          </p:nvSpPr>
          <p:spPr bwMode="auto">
            <a:xfrm>
              <a:off x="879" y="910"/>
              <a:ext cx="283" cy="3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3000">
                  <a:solidFill>
                    <a:schemeClr val="accent1"/>
                  </a:solidFill>
                  <a:latin typeface="cmsy10" pitchFamily="34" charset="0"/>
                </a:rPr>
                <a:t>P</a:t>
              </a:r>
              <a:endParaRPr lang="de-DE" sz="3000">
                <a:solidFill>
                  <a:schemeClr val="accent1"/>
                </a:solidFill>
                <a:latin typeface="cmsy10" pitchFamily="34" charset="0"/>
              </a:endParaRPr>
            </a:p>
          </p:txBody>
        </p:sp>
        <p:sp>
          <p:nvSpPr>
            <p:cNvPr id="77851" name="Rectangle 27"/>
            <p:cNvSpPr>
              <a:spLocks noChangeArrowheads="1"/>
            </p:cNvSpPr>
            <p:nvPr/>
          </p:nvSpPr>
          <p:spPr bwMode="auto">
            <a:xfrm>
              <a:off x="2180" y="805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i="1">
                  <a:solidFill>
                    <a:schemeClr val="tx2"/>
                  </a:solidFill>
                  <a:latin typeface="Cambria" pitchFamily="18" charset="0"/>
                </a:rPr>
                <a:t>f</a:t>
              </a:r>
              <a:r>
                <a:rPr lang="en-US" sz="2400" i="1" baseline="-25000">
                  <a:solidFill>
                    <a:schemeClr val="tx2"/>
                  </a:solidFill>
                  <a:latin typeface="Cambria" pitchFamily="18" charset="0"/>
                </a:rPr>
                <a:t>1</a:t>
              </a:r>
              <a:endParaRPr lang="de-DE">
                <a:solidFill>
                  <a:schemeClr val="tx2"/>
                </a:solidFill>
                <a:latin typeface="Cambria" pitchFamily="18" charset="0"/>
              </a:endParaRPr>
            </a:p>
          </p:txBody>
        </p:sp>
        <p:sp>
          <p:nvSpPr>
            <p:cNvPr id="77852" name="Rectangle 28"/>
            <p:cNvSpPr>
              <a:spLocks noChangeArrowheads="1"/>
            </p:cNvSpPr>
            <p:nvPr/>
          </p:nvSpPr>
          <p:spPr bwMode="auto">
            <a:xfrm>
              <a:off x="2765" y="1596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i="1">
                  <a:solidFill>
                    <a:schemeClr val="tx2"/>
                  </a:solidFill>
                  <a:latin typeface="Cambria" pitchFamily="18" charset="0"/>
                </a:rPr>
                <a:t>f</a:t>
              </a:r>
              <a:r>
                <a:rPr lang="en-US" sz="2400" i="1" baseline="-25000">
                  <a:solidFill>
                    <a:schemeClr val="tx2"/>
                  </a:solidFill>
                  <a:latin typeface="Cambria" pitchFamily="18" charset="0"/>
                </a:rPr>
                <a:t>2</a:t>
              </a:r>
              <a:endParaRPr lang="de-DE" sz="2400" i="1" baseline="-25000">
                <a:solidFill>
                  <a:schemeClr val="tx2"/>
                </a:solidFill>
                <a:latin typeface="Cambria" pitchFamily="18" charset="0"/>
              </a:endParaRPr>
            </a:p>
          </p:txBody>
        </p:sp>
        <p:sp>
          <p:nvSpPr>
            <p:cNvPr id="77853" name="Rectangle 29"/>
            <p:cNvSpPr>
              <a:spLocks noChangeArrowheads="1"/>
            </p:cNvSpPr>
            <p:nvPr/>
          </p:nvSpPr>
          <p:spPr bwMode="auto">
            <a:xfrm>
              <a:off x="3411" y="1117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i="1">
                  <a:solidFill>
                    <a:schemeClr val="tx2"/>
                  </a:solidFill>
                  <a:latin typeface="Cambria" pitchFamily="18" charset="0"/>
                </a:rPr>
                <a:t>f</a:t>
              </a:r>
              <a:r>
                <a:rPr lang="en-US" sz="2400" i="1" baseline="-25000">
                  <a:solidFill>
                    <a:schemeClr val="tx2"/>
                  </a:solidFill>
                  <a:latin typeface="Cambria" pitchFamily="18" charset="0"/>
                </a:rPr>
                <a:t>3</a:t>
              </a:r>
              <a:endParaRPr lang="de-DE" sz="2400" i="1" baseline="-25000">
                <a:solidFill>
                  <a:schemeClr val="tx2"/>
                </a:solidFill>
                <a:latin typeface="Cambria" pitchFamily="18" charset="0"/>
              </a:endParaRPr>
            </a:p>
          </p:txBody>
        </p:sp>
        <p:sp>
          <p:nvSpPr>
            <p:cNvPr id="77854" name="Rectangle 30"/>
            <p:cNvSpPr>
              <a:spLocks noChangeArrowheads="1"/>
            </p:cNvSpPr>
            <p:nvPr/>
          </p:nvSpPr>
          <p:spPr bwMode="auto">
            <a:xfrm>
              <a:off x="4137" y="1509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i="1">
                  <a:solidFill>
                    <a:schemeClr val="tx2"/>
                  </a:solidFill>
                  <a:latin typeface="Cambria" pitchFamily="18" charset="0"/>
                </a:rPr>
                <a:t>f</a:t>
              </a:r>
              <a:r>
                <a:rPr lang="en-US" sz="2400" i="1" baseline="-25000">
                  <a:solidFill>
                    <a:schemeClr val="tx2"/>
                  </a:solidFill>
                  <a:latin typeface="Cambria" pitchFamily="18" charset="0"/>
                </a:rPr>
                <a:t>4</a:t>
              </a:r>
              <a:endParaRPr lang="de-DE" sz="2400" i="1" baseline="-25000">
                <a:solidFill>
                  <a:schemeClr val="tx2"/>
                </a:solidFill>
                <a:latin typeface="Cambria" pitchFamily="18" charset="0"/>
              </a:endParaRPr>
            </a:p>
          </p:txBody>
        </p:sp>
      </p:grpSp>
      <p:grpSp>
        <p:nvGrpSpPr>
          <p:cNvPr id="77863" name="Group 39"/>
          <p:cNvGrpSpPr>
            <a:grpSpLocks/>
          </p:cNvGrpSpPr>
          <p:nvPr/>
        </p:nvGrpSpPr>
        <p:grpSpPr bwMode="auto">
          <a:xfrm>
            <a:off x="1979613" y="1125538"/>
            <a:ext cx="1584325" cy="2303462"/>
            <a:chOff x="1247" y="709"/>
            <a:chExt cx="998" cy="1451"/>
          </a:xfrm>
        </p:grpSpPr>
        <p:grpSp>
          <p:nvGrpSpPr>
            <p:cNvPr id="77858" name="Group 34"/>
            <p:cNvGrpSpPr>
              <a:grpSpLocks/>
            </p:cNvGrpSpPr>
            <p:nvPr/>
          </p:nvGrpSpPr>
          <p:grpSpPr bwMode="auto">
            <a:xfrm>
              <a:off x="1429" y="935"/>
              <a:ext cx="635" cy="1044"/>
              <a:chOff x="1474" y="935"/>
              <a:chExt cx="635" cy="1044"/>
            </a:xfrm>
          </p:grpSpPr>
          <p:sp>
            <p:nvSpPr>
              <p:cNvPr id="77859" name="Line 35"/>
              <p:cNvSpPr>
                <a:spLocks noChangeShapeType="1"/>
              </p:cNvSpPr>
              <p:nvPr/>
            </p:nvSpPr>
            <p:spPr bwMode="auto">
              <a:xfrm>
                <a:off x="1474" y="935"/>
                <a:ext cx="635" cy="1044"/>
              </a:xfrm>
              <a:prstGeom prst="line">
                <a:avLst/>
              </a:prstGeom>
              <a:noFill/>
              <a:ln w="1524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860" name="Line 36"/>
              <p:cNvSpPr>
                <a:spLocks noChangeShapeType="1"/>
              </p:cNvSpPr>
              <p:nvPr/>
            </p:nvSpPr>
            <p:spPr bwMode="auto">
              <a:xfrm flipH="1">
                <a:off x="1474" y="935"/>
                <a:ext cx="635" cy="1044"/>
              </a:xfrm>
              <a:prstGeom prst="line">
                <a:avLst/>
              </a:prstGeom>
              <a:noFill/>
              <a:ln w="1524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7862" name="Oval 38"/>
            <p:cNvSpPr>
              <a:spLocks noChangeArrowheads="1"/>
            </p:cNvSpPr>
            <p:nvPr/>
          </p:nvSpPr>
          <p:spPr bwMode="auto">
            <a:xfrm>
              <a:off x="1247" y="709"/>
              <a:ext cx="998" cy="1451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60001"/>
                  </a:schemeClr>
                </a:gs>
                <a:gs pos="100000">
                  <a:schemeClr val="bg1">
                    <a:gamma/>
                    <a:tint val="0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77857" name="Group 33"/>
            <p:cNvGrpSpPr>
              <a:grpSpLocks/>
            </p:cNvGrpSpPr>
            <p:nvPr/>
          </p:nvGrpSpPr>
          <p:grpSpPr bwMode="auto">
            <a:xfrm>
              <a:off x="1429" y="935"/>
              <a:ext cx="635" cy="1044"/>
              <a:chOff x="1474" y="935"/>
              <a:chExt cx="635" cy="1044"/>
            </a:xfrm>
          </p:grpSpPr>
          <p:sp>
            <p:nvSpPr>
              <p:cNvPr id="77855" name="Line 31"/>
              <p:cNvSpPr>
                <a:spLocks noChangeShapeType="1"/>
              </p:cNvSpPr>
              <p:nvPr/>
            </p:nvSpPr>
            <p:spPr bwMode="auto">
              <a:xfrm>
                <a:off x="1474" y="935"/>
                <a:ext cx="635" cy="1044"/>
              </a:xfrm>
              <a:prstGeom prst="line">
                <a:avLst/>
              </a:prstGeom>
              <a:noFill/>
              <a:ln w="5715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856" name="Line 32"/>
              <p:cNvSpPr>
                <a:spLocks noChangeShapeType="1"/>
              </p:cNvSpPr>
              <p:nvPr/>
            </p:nvSpPr>
            <p:spPr bwMode="auto">
              <a:xfrm flipH="1">
                <a:off x="1474" y="935"/>
                <a:ext cx="635" cy="1044"/>
              </a:xfrm>
              <a:prstGeom prst="line">
                <a:avLst/>
              </a:prstGeom>
              <a:noFill/>
              <a:ln w="57150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7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Subspace Symmetries</a:t>
            </a:r>
          </a:p>
        </p:txBody>
      </p:sp>
      <p:sp>
        <p:nvSpPr>
          <p:cNvPr id="82000" name="Freeform 80"/>
          <p:cNvSpPr>
            <a:spLocks/>
          </p:cNvSpPr>
          <p:nvPr/>
        </p:nvSpPr>
        <p:spPr bwMode="auto">
          <a:xfrm>
            <a:off x="3421063" y="2349500"/>
            <a:ext cx="858837" cy="1112838"/>
          </a:xfrm>
          <a:custGeom>
            <a:avLst/>
            <a:gdLst>
              <a:gd name="T0" fmla="*/ 36 w 6656"/>
              <a:gd name="T1" fmla="*/ 724 h 8623"/>
              <a:gd name="T2" fmla="*/ 544 w 6656"/>
              <a:gd name="T3" fmla="*/ 1571 h 8623"/>
              <a:gd name="T4" fmla="*/ 4220 w 6656"/>
              <a:gd name="T5" fmla="*/ 819 h 8623"/>
              <a:gd name="T6" fmla="*/ 4947 w 6656"/>
              <a:gd name="T7" fmla="*/ 3872 h 8623"/>
              <a:gd name="T8" fmla="*/ 1051 w 6656"/>
              <a:gd name="T9" fmla="*/ 4720 h 8623"/>
              <a:gd name="T10" fmla="*/ 1627 w 6656"/>
              <a:gd name="T11" fmla="*/ 8259 h 8623"/>
              <a:gd name="T12" fmla="*/ 6656 w 6656"/>
              <a:gd name="T13" fmla="*/ 7999 h 8623"/>
              <a:gd name="T14" fmla="*/ 6487 w 6656"/>
              <a:gd name="T15" fmla="*/ 6644 h 8623"/>
              <a:gd name="T16" fmla="*/ 2592 w 6656"/>
              <a:gd name="T17" fmla="*/ 7659 h 8623"/>
              <a:gd name="T18" fmla="*/ 2136 w 6656"/>
              <a:gd name="T19" fmla="*/ 5057 h 8623"/>
              <a:gd name="T20" fmla="*/ 5935 w 6656"/>
              <a:gd name="T21" fmla="*/ 4411 h 8623"/>
              <a:gd name="T22" fmla="*/ 4923 w 6656"/>
              <a:gd name="T23" fmla="*/ 22 h 8623"/>
              <a:gd name="T24" fmla="*/ 36 w 6656"/>
              <a:gd name="T25" fmla="*/ 724 h 86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6656" h="8623">
                <a:moveTo>
                  <a:pt x="36" y="724"/>
                </a:moveTo>
                <a:cubicBezTo>
                  <a:pt x="0" y="1021"/>
                  <a:pt x="181" y="1389"/>
                  <a:pt x="544" y="1571"/>
                </a:cubicBezTo>
                <a:cubicBezTo>
                  <a:pt x="1674" y="1065"/>
                  <a:pt x="3090" y="804"/>
                  <a:pt x="4220" y="819"/>
                </a:cubicBezTo>
                <a:cubicBezTo>
                  <a:pt x="3858" y="2272"/>
                  <a:pt x="5294" y="2652"/>
                  <a:pt x="4947" y="3872"/>
                </a:cubicBezTo>
                <a:cubicBezTo>
                  <a:pt x="3147" y="3803"/>
                  <a:pt x="1724" y="4083"/>
                  <a:pt x="1051" y="4720"/>
                </a:cubicBezTo>
                <a:cubicBezTo>
                  <a:pt x="1601" y="5947"/>
                  <a:pt x="2211" y="6811"/>
                  <a:pt x="1627" y="8259"/>
                </a:cubicBezTo>
                <a:cubicBezTo>
                  <a:pt x="3307" y="8175"/>
                  <a:pt x="5695" y="8623"/>
                  <a:pt x="6656" y="7999"/>
                </a:cubicBezTo>
                <a:cubicBezTo>
                  <a:pt x="6450" y="7767"/>
                  <a:pt x="6214" y="7577"/>
                  <a:pt x="6487" y="6644"/>
                </a:cubicBezTo>
                <a:cubicBezTo>
                  <a:pt x="6151" y="7075"/>
                  <a:pt x="5651" y="7490"/>
                  <a:pt x="2592" y="7659"/>
                </a:cubicBezTo>
                <a:cubicBezTo>
                  <a:pt x="2711" y="7021"/>
                  <a:pt x="2745" y="6285"/>
                  <a:pt x="2136" y="5057"/>
                </a:cubicBezTo>
                <a:cubicBezTo>
                  <a:pt x="2462" y="4548"/>
                  <a:pt x="4670" y="4744"/>
                  <a:pt x="5935" y="4411"/>
                </a:cubicBezTo>
                <a:cubicBezTo>
                  <a:pt x="6291" y="2911"/>
                  <a:pt x="4656" y="2656"/>
                  <a:pt x="4923" y="22"/>
                </a:cubicBezTo>
                <a:cubicBezTo>
                  <a:pt x="3184" y="11"/>
                  <a:pt x="1674" y="0"/>
                  <a:pt x="36" y="724"/>
                </a:cubicBezTo>
                <a:close/>
              </a:path>
            </a:pathLst>
          </a:custGeom>
          <a:solidFill>
            <a:srgbClr val="E1E1F3"/>
          </a:solidFill>
          <a:ln w="9525" cap="rnd" cmpd="sng">
            <a:solidFill>
              <a:srgbClr val="3B3B9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01" name="Freeform 81"/>
          <p:cNvSpPr>
            <a:spLocks/>
          </p:cNvSpPr>
          <p:nvPr/>
        </p:nvSpPr>
        <p:spPr bwMode="auto">
          <a:xfrm>
            <a:off x="612775" y="2205038"/>
            <a:ext cx="868363" cy="1435100"/>
          </a:xfrm>
          <a:custGeom>
            <a:avLst/>
            <a:gdLst>
              <a:gd name="T0" fmla="*/ 425 w 6728"/>
              <a:gd name="T1" fmla="*/ 0 h 11120"/>
              <a:gd name="T2" fmla="*/ 363 w 6728"/>
              <a:gd name="T3" fmla="*/ 1360 h 11120"/>
              <a:gd name="T4" fmla="*/ 4894 w 6728"/>
              <a:gd name="T5" fmla="*/ 2575 h 11120"/>
              <a:gd name="T6" fmla="*/ 4595 w 6728"/>
              <a:gd name="T7" fmla="*/ 4658 h 11120"/>
              <a:gd name="T8" fmla="*/ 1469 w 6728"/>
              <a:gd name="T9" fmla="*/ 3824 h 11120"/>
              <a:gd name="T10" fmla="*/ 1931 w 6728"/>
              <a:gd name="T11" fmla="*/ 9502 h 11120"/>
              <a:gd name="T12" fmla="*/ 6076 w 6728"/>
              <a:gd name="T13" fmla="*/ 10496 h 11120"/>
              <a:gd name="T14" fmla="*/ 5907 w 6728"/>
              <a:gd name="T15" fmla="*/ 9141 h 11120"/>
              <a:gd name="T16" fmla="*/ 2582 w 6728"/>
              <a:gd name="T17" fmla="*/ 8959 h 11120"/>
              <a:gd name="T18" fmla="*/ 2183 w 6728"/>
              <a:gd name="T19" fmla="*/ 4418 h 11120"/>
              <a:gd name="T20" fmla="*/ 5155 w 6728"/>
              <a:gd name="T21" fmla="*/ 5255 h 11120"/>
              <a:gd name="T22" fmla="*/ 5597 w 6728"/>
              <a:gd name="T23" fmla="*/ 1778 h 11120"/>
              <a:gd name="T24" fmla="*/ 425 w 6728"/>
              <a:gd name="T25" fmla="*/ 0 h 11120"/>
              <a:gd name="T26" fmla="*/ 425 w 6728"/>
              <a:gd name="T27" fmla="*/ 0 h 11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728" h="11120">
                <a:moveTo>
                  <a:pt x="425" y="0"/>
                </a:moveTo>
                <a:cubicBezTo>
                  <a:pt x="390" y="296"/>
                  <a:pt x="0" y="1177"/>
                  <a:pt x="363" y="1360"/>
                </a:cubicBezTo>
                <a:cubicBezTo>
                  <a:pt x="2348" y="1909"/>
                  <a:pt x="3764" y="2559"/>
                  <a:pt x="4894" y="2575"/>
                </a:cubicBezTo>
                <a:cubicBezTo>
                  <a:pt x="5759" y="3144"/>
                  <a:pt x="5113" y="3581"/>
                  <a:pt x="4595" y="4658"/>
                </a:cubicBezTo>
                <a:cubicBezTo>
                  <a:pt x="3963" y="5074"/>
                  <a:pt x="3995" y="4071"/>
                  <a:pt x="1469" y="3824"/>
                </a:cubicBezTo>
                <a:cubicBezTo>
                  <a:pt x="536" y="5137"/>
                  <a:pt x="690" y="8282"/>
                  <a:pt x="1931" y="9502"/>
                </a:cubicBezTo>
                <a:cubicBezTo>
                  <a:pt x="3611" y="9418"/>
                  <a:pt x="5115" y="11120"/>
                  <a:pt x="6076" y="10496"/>
                </a:cubicBezTo>
                <a:cubicBezTo>
                  <a:pt x="6383" y="10064"/>
                  <a:pt x="6119" y="9646"/>
                  <a:pt x="5907" y="9141"/>
                </a:cubicBezTo>
                <a:cubicBezTo>
                  <a:pt x="5257" y="9001"/>
                  <a:pt x="4131" y="8362"/>
                  <a:pt x="2582" y="8959"/>
                </a:cubicBezTo>
                <a:cubicBezTo>
                  <a:pt x="876" y="8292"/>
                  <a:pt x="1567" y="5047"/>
                  <a:pt x="2183" y="4418"/>
                </a:cubicBezTo>
                <a:cubicBezTo>
                  <a:pt x="4135" y="4822"/>
                  <a:pt x="3890" y="5588"/>
                  <a:pt x="5155" y="5255"/>
                </a:cubicBezTo>
                <a:cubicBezTo>
                  <a:pt x="5511" y="3754"/>
                  <a:pt x="6728" y="3243"/>
                  <a:pt x="5597" y="1778"/>
                </a:cubicBezTo>
                <a:cubicBezTo>
                  <a:pt x="3859" y="1767"/>
                  <a:pt x="1949" y="1043"/>
                  <a:pt x="425" y="0"/>
                </a:cubicBezTo>
                <a:lnTo>
                  <a:pt x="425" y="0"/>
                </a:lnTo>
              </a:path>
            </a:pathLst>
          </a:custGeom>
          <a:solidFill>
            <a:srgbClr val="A3A1E7"/>
          </a:solidFill>
          <a:ln w="9525" cap="rnd" cmpd="sng">
            <a:solidFill>
              <a:srgbClr val="3B3B9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02" name="Freeform 82"/>
          <p:cNvSpPr>
            <a:spLocks/>
          </p:cNvSpPr>
          <p:nvPr/>
        </p:nvSpPr>
        <p:spPr bwMode="auto">
          <a:xfrm>
            <a:off x="684213" y="3860800"/>
            <a:ext cx="819150" cy="1365250"/>
          </a:xfrm>
          <a:custGeom>
            <a:avLst/>
            <a:gdLst>
              <a:gd name="T0" fmla="*/ 330 w 6364"/>
              <a:gd name="T1" fmla="*/ 0 h 10583"/>
              <a:gd name="T2" fmla="*/ 363 w 6364"/>
              <a:gd name="T3" fmla="*/ 1275 h 10583"/>
              <a:gd name="T4" fmla="*/ 4752 w 6364"/>
              <a:gd name="T5" fmla="*/ 2162 h 10583"/>
              <a:gd name="T6" fmla="*/ 4623 w 6364"/>
              <a:gd name="T7" fmla="*/ 4407 h 10583"/>
              <a:gd name="T8" fmla="*/ 1369 w 6364"/>
              <a:gd name="T9" fmla="*/ 3853 h 10583"/>
              <a:gd name="T10" fmla="*/ 1850 w 6364"/>
              <a:gd name="T11" fmla="*/ 9174 h 10583"/>
              <a:gd name="T12" fmla="*/ 6142 w 6364"/>
              <a:gd name="T13" fmla="*/ 9960 h 10583"/>
              <a:gd name="T14" fmla="*/ 5974 w 6364"/>
              <a:gd name="T15" fmla="*/ 8604 h 10583"/>
              <a:gd name="T16" fmla="*/ 2553 w 6364"/>
              <a:gd name="T17" fmla="*/ 8622 h 10583"/>
              <a:gd name="T18" fmla="*/ 2145 w 6364"/>
              <a:gd name="T19" fmla="*/ 4404 h 10583"/>
              <a:gd name="T20" fmla="*/ 5255 w 6364"/>
              <a:gd name="T21" fmla="*/ 4994 h 10583"/>
              <a:gd name="T22" fmla="*/ 5455 w 6364"/>
              <a:gd name="T23" fmla="*/ 1365 h 10583"/>
              <a:gd name="T24" fmla="*/ 330 w 6364"/>
              <a:gd name="T25" fmla="*/ 0 h 10583"/>
              <a:gd name="T26" fmla="*/ 330 w 6364"/>
              <a:gd name="T27" fmla="*/ 0 h 105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364" h="10583">
                <a:moveTo>
                  <a:pt x="330" y="0"/>
                </a:moveTo>
                <a:cubicBezTo>
                  <a:pt x="294" y="297"/>
                  <a:pt x="0" y="1092"/>
                  <a:pt x="363" y="1275"/>
                </a:cubicBezTo>
                <a:cubicBezTo>
                  <a:pt x="2206" y="1648"/>
                  <a:pt x="3621" y="2147"/>
                  <a:pt x="4752" y="2162"/>
                </a:cubicBezTo>
                <a:cubicBezTo>
                  <a:pt x="5412" y="2878"/>
                  <a:pt x="5113" y="3306"/>
                  <a:pt x="4623" y="4407"/>
                </a:cubicBezTo>
                <a:cubicBezTo>
                  <a:pt x="3797" y="4742"/>
                  <a:pt x="3586" y="3953"/>
                  <a:pt x="1369" y="3853"/>
                </a:cubicBezTo>
                <a:cubicBezTo>
                  <a:pt x="683" y="5152"/>
                  <a:pt x="914" y="7917"/>
                  <a:pt x="1850" y="9174"/>
                </a:cubicBezTo>
                <a:cubicBezTo>
                  <a:pt x="3530" y="9091"/>
                  <a:pt x="5182" y="10583"/>
                  <a:pt x="6142" y="9960"/>
                </a:cubicBezTo>
                <a:cubicBezTo>
                  <a:pt x="6364" y="9561"/>
                  <a:pt x="6105" y="9181"/>
                  <a:pt x="5974" y="8604"/>
                </a:cubicBezTo>
                <a:cubicBezTo>
                  <a:pt x="5376" y="8560"/>
                  <a:pt x="4354" y="8096"/>
                  <a:pt x="2553" y="8622"/>
                </a:cubicBezTo>
                <a:cubicBezTo>
                  <a:pt x="1152" y="7960"/>
                  <a:pt x="1733" y="5133"/>
                  <a:pt x="2145" y="4404"/>
                </a:cubicBezTo>
                <a:cubicBezTo>
                  <a:pt x="3826" y="4656"/>
                  <a:pt x="3990" y="5327"/>
                  <a:pt x="5255" y="4994"/>
                </a:cubicBezTo>
                <a:cubicBezTo>
                  <a:pt x="5611" y="3493"/>
                  <a:pt x="6352" y="3025"/>
                  <a:pt x="5455" y="1365"/>
                </a:cubicBezTo>
                <a:cubicBezTo>
                  <a:pt x="3716" y="1354"/>
                  <a:pt x="1873" y="749"/>
                  <a:pt x="330" y="0"/>
                </a:cubicBezTo>
                <a:lnTo>
                  <a:pt x="330" y="0"/>
                </a:lnTo>
              </a:path>
            </a:pathLst>
          </a:custGeom>
          <a:solidFill>
            <a:srgbClr val="ABABDD"/>
          </a:solidFill>
          <a:ln w="9525" cap="rnd" cmpd="sng">
            <a:solidFill>
              <a:srgbClr val="3B3B9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03" name="Freeform 83"/>
          <p:cNvSpPr>
            <a:spLocks/>
          </p:cNvSpPr>
          <p:nvPr/>
        </p:nvSpPr>
        <p:spPr bwMode="auto">
          <a:xfrm>
            <a:off x="3636963" y="3933825"/>
            <a:ext cx="817562" cy="1296988"/>
          </a:xfrm>
          <a:custGeom>
            <a:avLst/>
            <a:gdLst>
              <a:gd name="T0" fmla="*/ 235 w 6345"/>
              <a:gd name="T1" fmla="*/ 0 h 10046"/>
              <a:gd name="T2" fmla="*/ 363 w 6345"/>
              <a:gd name="T3" fmla="*/ 1189 h 10046"/>
              <a:gd name="T4" fmla="*/ 4609 w 6345"/>
              <a:gd name="T5" fmla="*/ 1748 h 10046"/>
              <a:gd name="T6" fmla="*/ 4652 w 6345"/>
              <a:gd name="T7" fmla="*/ 4155 h 10046"/>
              <a:gd name="T8" fmla="*/ 1269 w 6345"/>
              <a:gd name="T9" fmla="*/ 3881 h 10046"/>
              <a:gd name="T10" fmla="*/ 1769 w 6345"/>
              <a:gd name="T11" fmla="*/ 8846 h 10046"/>
              <a:gd name="T12" fmla="*/ 6209 w 6345"/>
              <a:gd name="T13" fmla="*/ 9422 h 10046"/>
              <a:gd name="T14" fmla="*/ 6040 w 6345"/>
              <a:gd name="T15" fmla="*/ 8067 h 10046"/>
              <a:gd name="T16" fmla="*/ 2525 w 6345"/>
              <a:gd name="T17" fmla="*/ 8285 h 10046"/>
              <a:gd name="T18" fmla="*/ 2107 w 6345"/>
              <a:gd name="T19" fmla="*/ 4390 h 10046"/>
              <a:gd name="T20" fmla="*/ 5355 w 6345"/>
              <a:gd name="T21" fmla="*/ 4732 h 10046"/>
              <a:gd name="T22" fmla="*/ 5312 w 6345"/>
              <a:gd name="T23" fmla="*/ 951 h 10046"/>
              <a:gd name="T24" fmla="*/ 235 w 6345"/>
              <a:gd name="T25" fmla="*/ 0 h 10046"/>
              <a:gd name="T26" fmla="*/ 235 w 6345"/>
              <a:gd name="T27" fmla="*/ 0 h 100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345" h="10046">
                <a:moveTo>
                  <a:pt x="235" y="0"/>
                </a:moveTo>
                <a:cubicBezTo>
                  <a:pt x="199" y="296"/>
                  <a:pt x="0" y="1006"/>
                  <a:pt x="363" y="1189"/>
                </a:cubicBezTo>
                <a:cubicBezTo>
                  <a:pt x="2063" y="1386"/>
                  <a:pt x="3479" y="1733"/>
                  <a:pt x="4609" y="1748"/>
                </a:cubicBezTo>
                <a:cubicBezTo>
                  <a:pt x="5065" y="2612"/>
                  <a:pt x="5113" y="3030"/>
                  <a:pt x="4652" y="4155"/>
                </a:cubicBezTo>
                <a:cubicBezTo>
                  <a:pt x="3631" y="4409"/>
                  <a:pt x="3177" y="3834"/>
                  <a:pt x="1269" y="3881"/>
                </a:cubicBezTo>
                <a:cubicBezTo>
                  <a:pt x="830" y="5166"/>
                  <a:pt x="1137" y="7550"/>
                  <a:pt x="1769" y="8846"/>
                </a:cubicBezTo>
                <a:cubicBezTo>
                  <a:pt x="3450" y="8763"/>
                  <a:pt x="5248" y="10046"/>
                  <a:pt x="6209" y="9422"/>
                </a:cubicBezTo>
                <a:cubicBezTo>
                  <a:pt x="6345" y="9057"/>
                  <a:pt x="6090" y="8715"/>
                  <a:pt x="6040" y="8067"/>
                </a:cubicBezTo>
                <a:cubicBezTo>
                  <a:pt x="5495" y="8118"/>
                  <a:pt x="4577" y="7830"/>
                  <a:pt x="2525" y="8285"/>
                </a:cubicBezTo>
                <a:cubicBezTo>
                  <a:pt x="1427" y="7627"/>
                  <a:pt x="1899" y="5219"/>
                  <a:pt x="2107" y="4390"/>
                </a:cubicBezTo>
                <a:cubicBezTo>
                  <a:pt x="3517" y="4489"/>
                  <a:pt x="4090" y="5065"/>
                  <a:pt x="5355" y="4732"/>
                </a:cubicBezTo>
                <a:cubicBezTo>
                  <a:pt x="5711" y="3232"/>
                  <a:pt x="5977" y="2806"/>
                  <a:pt x="5312" y="951"/>
                </a:cubicBezTo>
                <a:cubicBezTo>
                  <a:pt x="3574" y="940"/>
                  <a:pt x="1797" y="454"/>
                  <a:pt x="235" y="0"/>
                </a:cubicBezTo>
                <a:lnTo>
                  <a:pt x="235" y="0"/>
                </a:lnTo>
              </a:path>
            </a:pathLst>
          </a:custGeom>
          <a:solidFill>
            <a:srgbClr val="6E6EC4"/>
          </a:solidFill>
          <a:ln w="9525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04" name="Freeform 84"/>
          <p:cNvSpPr>
            <a:spLocks/>
          </p:cNvSpPr>
          <p:nvPr/>
        </p:nvSpPr>
        <p:spPr bwMode="auto">
          <a:xfrm>
            <a:off x="2411413" y="2349500"/>
            <a:ext cx="814387" cy="1228725"/>
          </a:xfrm>
          <a:custGeom>
            <a:avLst/>
            <a:gdLst>
              <a:gd name="T0" fmla="*/ 140 w 6326"/>
              <a:gd name="T1" fmla="*/ 0 h 9510"/>
              <a:gd name="T2" fmla="*/ 363 w 6326"/>
              <a:gd name="T3" fmla="*/ 1104 h 9510"/>
              <a:gd name="T4" fmla="*/ 4467 w 6326"/>
              <a:gd name="T5" fmla="*/ 1335 h 9510"/>
              <a:gd name="T6" fmla="*/ 4680 w 6326"/>
              <a:gd name="T7" fmla="*/ 3903 h 9510"/>
              <a:gd name="T8" fmla="*/ 1169 w 6326"/>
              <a:gd name="T9" fmla="*/ 3910 h 9510"/>
              <a:gd name="T10" fmla="*/ 1688 w 6326"/>
              <a:gd name="T11" fmla="*/ 8519 h 9510"/>
              <a:gd name="T12" fmla="*/ 6275 w 6326"/>
              <a:gd name="T13" fmla="*/ 8886 h 9510"/>
              <a:gd name="T14" fmla="*/ 6107 w 6326"/>
              <a:gd name="T15" fmla="*/ 7531 h 9510"/>
              <a:gd name="T16" fmla="*/ 2496 w 6326"/>
              <a:gd name="T17" fmla="*/ 7948 h 9510"/>
              <a:gd name="T18" fmla="*/ 2069 w 6326"/>
              <a:gd name="T19" fmla="*/ 4376 h 9510"/>
              <a:gd name="T20" fmla="*/ 5455 w 6326"/>
              <a:gd name="T21" fmla="*/ 4471 h 9510"/>
              <a:gd name="T22" fmla="*/ 5170 w 6326"/>
              <a:gd name="T23" fmla="*/ 539 h 9510"/>
              <a:gd name="T24" fmla="*/ 140 w 6326"/>
              <a:gd name="T25" fmla="*/ 0 h 9510"/>
              <a:gd name="T26" fmla="*/ 140 w 6326"/>
              <a:gd name="T27" fmla="*/ 0 h 9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326" h="9510">
                <a:moveTo>
                  <a:pt x="140" y="0"/>
                </a:moveTo>
                <a:cubicBezTo>
                  <a:pt x="104" y="297"/>
                  <a:pt x="0" y="921"/>
                  <a:pt x="363" y="1104"/>
                </a:cubicBezTo>
                <a:cubicBezTo>
                  <a:pt x="1921" y="1126"/>
                  <a:pt x="3336" y="1320"/>
                  <a:pt x="4467" y="1335"/>
                </a:cubicBezTo>
                <a:cubicBezTo>
                  <a:pt x="4718" y="2346"/>
                  <a:pt x="5113" y="2755"/>
                  <a:pt x="4680" y="3903"/>
                </a:cubicBezTo>
                <a:cubicBezTo>
                  <a:pt x="3465" y="4077"/>
                  <a:pt x="2769" y="3716"/>
                  <a:pt x="1169" y="3910"/>
                </a:cubicBezTo>
                <a:cubicBezTo>
                  <a:pt x="978" y="5181"/>
                  <a:pt x="1360" y="7185"/>
                  <a:pt x="1688" y="8519"/>
                </a:cubicBezTo>
                <a:cubicBezTo>
                  <a:pt x="3369" y="8435"/>
                  <a:pt x="5315" y="9510"/>
                  <a:pt x="6275" y="8886"/>
                </a:cubicBezTo>
                <a:cubicBezTo>
                  <a:pt x="6326" y="8554"/>
                  <a:pt x="6076" y="8250"/>
                  <a:pt x="6107" y="7531"/>
                </a:cubicBezTo>
                <a:cubicBezTo>
                  <a:pt x="5614" y="7677"/>
                  <a:pt x="4801" y="7564"/>
                  <a:pt x="2496" y="7948"/>
                </a:cubicBezTo>
                <a:cubicBezTo>
                  <a:pt x="1703" y="7295"/>
                  <a:pt x="2065" y="5305"/>
                  <a:pt x="2069" y="4376"/>
                </a:cubicBezTo>
                <a:cubicBezTo>
                  <a:pt x="3208" y="4324"/>
                  <a:pt x="4189" y="4804"/>
                  <a:pt x="5455" y="4471"/>
                </a:cubicBezTo>
                <a:cubicBezTo>
                  <a:pt x="5811" y="2971"/>
                  <a:pt x="5601" y="2588"/>
                  <a:pt x="5170" y="539"/>
                </a:cubicBezTo>
                <a:cubicBezTo>
                  <a:pt x="3431" y="527"/>
                  <a:pt x="1721" y="160"/>
                  <a:pt x="140" y="0"/>
                </a:cubicBezTo>
                <a:lnTo>
                  <a:pt x="140" y="0"/>
                </a:lnTo>
              </a:path>
            </a:pathLst>
          </a:custGeom>
          <a:solidFill>
            <a:srgbClr val="ABABDD"/>
          </a:solidFill>
          <a:ln w="9525" cap="rnd" cmpd="sng">
            <a:solidFill>
              <a:srgbClr val="3B3B9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05" name="Freeform 85"/>
          <p:cNvSpPr>
            <a:spLocks/>
          </p:cNvSpPr>
          <p:nvPr/>
        </p:nvSpPr>
        <p:spPr bwMode="auto">
          <a:xfrm>
            <a:off x="1692275" y="3933825"/>
            <a:ext cx="817563" cy="1176338"/>
          </a:xfrm>
          <a:custGeom>
            <a:avLst/>
            <a:gdLst>
              <a:gd name="T0" fmla="*/ 45 w 6342"/>
              <a:gd name="T1" fmla="*/ 135 h 9107"/>
              <a:gd name="T2" fmla="*/ 363 w 6342"/>
              <a:gd name="T3" fmla="*/ 1153 h 9107"/>
              <a:gd name="T4" fmla="*/ 4324 w 6342"/>
              <a:gd name="T5" fmla="*/ 1057 h 9107"/>
              <a:gd name="T6" fmla="*/ 4709 w 6342"/>
              <a:gd name="T7" fmla="*/ 3786 h 9107"/>
              <a:gd name="T8" fmla="*/ 1070 w 6342"/>
              <a:gd name="T9" fmla="*/ 4074 h 9107"/>
              <a:gd name="T10" fmla="*/ 1608 w 6342"/>
              <a:gd name="T11" fmla="*/ 8326 h 9107"/>
              <a:gd name="T12" fmla="*/ 6342 w 6342"/>
              <a:gd name="T13" fmla="*/ 8484 h 9107"/>
              <a:gd name="T14" fmla="*/ 6173 w 6342"/>
              <a:gd name="T15" fmla="*/ 7128 h 9107"/>
              <a:gd name="T16" fmla="*/ 2468 w 6342"/>
              <a:gd name="T17" fmla="*/ 7745 h 9107"/>
              <a:gd name="T18" fmla="*/ 2031 w 6342"/>
              <a:gd name="T19" fmla="*/ 4496 h 9107"/>
              <a:gd name="T20" fmla="*/ 5554 w 6342"/>
              <a:gd name="T21" fmla="*/ 4345 h 9107"/>
              <a:gd name="T22" fmla="*/ 5027 w 6342"/>
              <a:gd name="T23" fmla="*/ 260 h 9107"/>
              <a:gd name="T24" fmla="*/ 45 w 6342"/>
              <a:gd name="T25" fmla="*/ 135 h 9107"/>
              <a:gd name="T26" fmla="*/ 45 w 6342"/>
              <a:gd name="T27" fmla="*/ 135 h 9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342" h="9107">
                <a:moveTo>
                  <a:pt x="45" y="135"/>
                </a:moveTo>
                <a:cubicBezTo>
                  <a:pt x="9" y="431"/>
                  <a:pt x="0" y="970"/>
                  <a:pt x="363" y="1153"/>
                </a:cubicBezTo>
                <a:cubicBezTo>
                  <a:pt x="1778" y="999"/>
                  <a:pt x="3194" y="1041"/>
                  <a:pt x="4324" y="1057"/>
                </a:cubicBezTo>
                <a:cubicBezTo>
                  <a:pt x="4371" y="2215"/>
                  <a:pt x="5113" y="2614"/>
                  <a:pt x="4709" y="3786"/>
                </a:cubicBezTo>
                <a:cubicBezTo>
                  <a:pt x="3298" y="3879"/>
                  <a:pt x="2360" y="3732"/>
                  <a:pt x="1070" y="4074"/>
                </a:cubicBezTo>
                <a:cubicBezTo>
                  <a:pt x="1125" y="5329"/>
                  <a:pt x="1584" y="6954"/>
                  <a:pt x="1608" y="8326"/>
                </a:cubicBezTo>
                <a:cubicBezTo>
                  <a:pt x="3288" y="8242"/>
                  <a:pt x="5381" y="9107"/>
                  <a:pt x="6342" y="8484"/>
                </a:cubicBezTo>
                <a:cubicBezTo>
                  <a:pt x="6307" y="8185"/>
                  <a:pt x="6062" y="7919"/>
                  <a:pt x="6173" y="7128"/>
                </a:cubicBezTo>
                <a:cubicBezTo>
                  <a:pt x="5732" y="7369"/>
                  <a:pt x="5024" y="7433"/>
                  <a:pt x="2468" y="7745"/>
                </a:cubicBezTo>
                <a:cubicBezTo>
                  <a:pt x="1978" y="7097"/>
                  <a:pt x="2232" y="5525"/>
                  <a:pt x="2031" y="4496"/>
                </a:cubicBezTo>
                <a:cubicBezTo>
                  <a:pt x="2899" y="4292"/>
                  <a:pt x="4289" y="4678"/>
                  <a:pt x="5554" y="4345"/>
                </a:cubicBezTo>
                <a:cubicBezTo>
                  <a:pt x="5910" y="2844"/>
                  <a:pt x="5226" y="2504"/>
                  <a:pt x="5027" y="260"/>
                </a:cubicBezTo>
                <a:cubicBezTo>
                  <a:pt x="3289" y="249"/>
                  <a:pt x="1645" y="0"/>
                  <a:pt x="45" y="135"/>
                </a:cubicBezTo>
                <a:lnTo>
                  <a:pt x="45" y="135"/>
                </a:lnTo>
              </a:path>
            </a:pathLst>
          </a:custGeom>
          <a:solidFill>
            <a:srgbClr val="A3A1E7"/>
          </a:solidFill>
          <a:ln w="9525" cap="rnd" cmpd="sng">
            <a:solidFill>
              <a:srgbClr val="3B3B9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06" name="Freeform 86"/>
          <p:cNvSpPr>
            <a:spLocks/>
          </p:cNvSpPr>
          <p:nvPr/>
        </p:nvSpPr>
        <p:spPr bwMode="auto">
          <a:xfrm>
            <a:off x="1547813" y="2420938"/>
            <a:ext cx="836612" cy="1144587"/>
          </a:xfrm>
          <a:custGeom>
            <a:avLst/>
            <a:gdLst>
              <a:gd name="T0" fmla="*/ 36 w 6494"/>
              <a:gd name="T1" fmla="*/ 429 h 8865"/>
              <a:gd name="T2" fmla="*/ 449 w 6494"/>
              <a:gd name="T3" fmla="*/ 1362 h 8865"/>
              <a:gd name="T4" fmla="*/ 4268 w 6494"/>
              <a:gd name="T5" fmla="*/ 938 h 8865"/>
              <a:gd name="T6" fmla="*/ 4823 w 6494"/>
              <a:gd name="T7" fmla="*/ 3829 h 8865"/>
              <a:gd name="T8" fmla="*/ 1056 w 6494"/>
              <a:gd name="T9" fmla="*/ 4397 h 8865"/>
              <a:gd name="T10" fmla="*/ 1613 w 6494"/>
              <a:gd name="T11" fmla="*/ 8292 h 8865"/>
              <a:gd name="T12" fmla="*/ 6494 w 6494"/>
              <a:gd name="T13" fmla="*/ 8241 h 8865"/>
              <a:gd name="T14" fmla="*/ 6326 w 6494"/>
              <a:gd name="T15" fmla="*/ 6886 h 8865"/>
              <a:gd name="T16" fmla="*/ 2525 w 6494"/>
              <a:gd name="T17" fmla="*/ 7702 h 8865"/>
              <a:gd name="T18" fmla="*/ 2079 w 6494"/>
              <a:gd name="T19" fmla="*/ 4777 h 8865"/>
              <a:gd name="T20" fmla="*/ 5740 w 6494"/>
              <a:gd name="T21" fmla="*/ 4378 h 8865"/>
              <a:gd name="T22" fmla="*/ 4970 w 6494"/>
              <a:gd name="T23" fmla="*/ 141 h 8865"/>
              <a:gd name="T24" fmla="*/ 36 w 6494"/>
              <a:gd name="T25" fmla="*/ 429 h 8865"/>
              <a:gd name="T26" fmla="*/ 36 w 6494"/>
              <a:gd name="T27" fmla="*/ 429 h 88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494" h="8865">
                <a:moveTo>
                  <a:pt x="36" y="429"/>
                </a:moveTo>
                <a:cubicBezTo>
                  <a:pt x="0" y="726"/>
                  <a:pt x="86" y="1179"/>
                  <a:pt x="449" y="1362"/>
                </a:cubicBezTo>
                <a:cubicBezTo>
                  <a:pt x="1722" y="1032"/>
                  <a:pt x="3137" y="922"/>
                  <a:pt x="4268" y="938"/>
                </a:cubicBezTo>
                <a:cubicBezTo>
                  <a:pt x="4110" y="2243"/>
                  <a:pt x="5199" y="2633"/>
                  <a:pt x="4823" y="3829"/>
                </a:cubicBezTo>
                <a:cubicBezTo>
                  <a:pt x="3218" y="3841"/>
                  <a:pt x="2038" y="3907"/>
                  <a:pt x="1056" y="4397"/>
                </a:cubicBezTo>
                <a:cubicBezTo>
                  <a:pt x="1358" y="5638"/>
                  <a:pt x="1893" y="6882"/>
                  <a:pt x="1613" y="8292"/>
                </a:cubicBezTo>
                <a:cubicBezTo>
                  <a:pt x="3293" y="8209"/>
                  <a:pt x="5534" y="8865"/>
                  <a:pt x="6494" y="8241"/>
                </a:cubicBezTo>
                <a:cubicBezTo>
                  <a:pt x="6374" y="7976"/>
                  <a:pt x="6134" y="7748"/>
                  <a:pt x="6326" y="6886"/>
                </a:cubicBezTo>
                <a:cubicBezTo>
                  <a:pt x="5937" y="7222"/>
                  <a:pt x="5333" y="7461"/>
                  <a:pt x="2525" y="7702"/>
                </a:cubicBezTo>
                <a:cubicBezTo>
                  <a:pt x="2340" y="7059"/>
                  <a:pt x="2484" y="5905"/>
                  <a:pt x="2079" y="4777"/>
                </a:cubicBezTo>
                <a:cubicBezTo>
                  <a:pt x="2676" y="4420"/>
                  <a:pt x="4475" y="4711"/>
                  <a:pt x="5740" y="4378"/>
                </a:cubicBezTo>
                <a:cubicBezTo>
                  <a:pt x="6096" y="2877"/>
                  <a:pt x="4937" y="2580"/>
                  <a:pt x="4970" y="141"/>
                </a:cubicBezTo>
                <a:cubicBezTo>
                  <a:pt x="3232" y="130"/>
                  <a:pt x="1655" y="0"/>
                  <a:pt x="36" y="429"/>
                </a:cubicBezTo>
                <a:lnTo>
                  <a:pt x="36" y="429"/>
                </a:lnTo>
              </a:path>
            </a:pathLst>
          </a:custGeom>
          <a:solidFill>
            <a:srgbClr val="6E6EC4"/>
          </a:solidFill>
          <a:ln w="9525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07" name="Freeform 87"/>
          <p:cNvSpPr>
            <a:spLocks/>
          </p:cNvSpPr>
          <p:nvPr/>
        </p:nvSpPr>
        <p:spPr bwMode="auto">
          <a:xfrm>
            <a:off x="2700338" y="3933825"/>
            <a:ext cx="858837" cy="1112838"/>
          </a:xfrm>
          <a:custGeom>
            <a:avLst/>
            <a:gdLst>
              <a:gd name="T0" fmla="*/ 36 w 6656"/>
              <a:gd name="T1" fmla="*/ 724 h 8623"/>
              <a:gd name="T2" fmla="*/ 544 w 6656"/>
              <a:gd name="T3" fmla="*/ 1571 h 8623"/>
              <a:gd name="T4" fmla="*/ 4220 w 6656"/>
              <a:gd name="T5" fmla="*/ 819 h 8623"/>
              <a:gd name="T6" fmla="*/ 4947 w 6656"/>
              <a:gd name="T7" fmla="*/ 3872 h 8623"/>
              <a:gd name="T8" fmla="*/ 1051 w 6656"/>
              <a:gd name="T9" fmla="*/ 4720 h 8623"/>
              <a:gd name="T10" fmla="*/ 1627 w 6656"/>
              <a:gd name="T11" fmla="*/ 8259 h 8623"/>
              <a:gd name="T12" fmla="*/ 6656 w 6656"/>
              <a:gd name="T13" fmla="*/ 7999 h 8623"/>
              <a:gd name="T14" fmla="*/ 6487 w 6656"/>
              <a:gd name="T15" fmla="*/ 6644 h 8623"/>
              <a:gd name="T16" fmla="*/ 2592 w 6656"/>
              <a:gd name="T17" fmla="*/ 7659 h 8623"/>
              <a:gd name="T18" fmla="*/ 2136 w 6656"/>
              <a:gd name="T19" fmla="*/ 5057 h 8623"/>
              <a:gd name="T20" fmla="*/ 5935 w 6656"/>
              <a:gd name="T21" fmla="*/ 4411 h 8623"/>
              <a:gd name="T22" fmla="*/ 4923 w 6656"/>
              <a:gd name="T23" fmla="*/ 22 h 8623"/>
              <a:gd name="T24" fmla="*/ 36 w 6656"/>
              <a:gd name="T25" fmla="*/ 724 h 8623"/>
              <a:gd name="T26" fmla="*/ 36 w 6656"/>
              <a:gd name="T27" fmla="*/ 724 h 86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656" h="8623">
                <a:moveTo>
                  <a:pt x="36" y="724"/>
                </a:moveTo>
                <a:cubicBezTo>
                  <a:pt x="0" y="1021"/>
                  <a:pt x="181" y="1389"/>
                  <a:pt x="544" y="1571"/>
                </a:cubicBezTo>
                <a:cubicBezTo>
                  <a:pt x="1674" y="1065"/>
                  <a:pt x="3090" y="804"/>
                  <a:pt x="4220" y="819"/>
                </a:cubicBezTo>
                <a:cubicBezTo>
                  <a:pt x="3858" y="2272"/>
                  <a:pt x="5294" y="2652"/>
                  <a:pt x="4947" y="3872"/>
                </a:cubicBezTo>
                <a:cubicBezTo>
                  <a:pt x="3147" y="3803"/>
                  <a:pt x="1724" y="4083"/>
                  <a:pt x="1051" y="4720"/>
                </a:cubicBezTo>
                <a:cubicBezTo>
                  <a:pt x="1601" y="5947"/>
                  <a:pt x="2211" y="6811"/>
                  <a:pt x="1627" y="8259"/>
                </a:cubicBezTo>
                <a:cubicBezTo>
                  <a:pt x="3307" y="8175"/>
                  <a:pt x="5695" y="8623"/>
                  <a:pt x="6656" y="7999"/>
                </a:cubicBezTo>
                <a:cubicBezTo>
                  <a:pt x="6450" y="7767"/>
                  <a:pt x="6214" y="7577"/>
                  <a:pt x="6487" y="6644"/>
                </a:cubicBezTo>
                <a:cubicBezTo>
                  <a:pt x="6151" y="7075"/>
                  <a:pt x="5651" y="7490"/>
                  <a:pt x="2592" y="7659"/>
                </a:cubicBezTo>
                <a:cubicBezTo>
                  <a:pt x="2711" y="7021"/>
                  <a:pt x="2745" y="6285"/>
                  <a:pt x="2136" y="5057"/>
                </a:cubicBezTo>
                <a:cubicBezTo>
                  <a:pt x="2462" y="4548"/>
                  <a:pt x="4670" y="4744"/>
                  <a:pt x="5935" y="4411"/>
                </a:cubicBezTo>
                <a:cubicBezTo>
                  <a:pt x="6291" y="2911"/>
                  <a:pt x="4656" y="2656"/>
                  <a:pt x="4923" y="22"/>
                </a:cubicBezTo>
                <a:cubicBezTo>
                  <a:pt x="3184" y="11"/>
                  <a:pt x="1674" y="0"/>
                  <a:pt x="36" y="724"/>
                </a:cubicBezTo>
                <a:lnTo>
                  <a:pt x="36" y="724"/>
                </a:lnTo>
              </a:path>
            </a:pathLst>
          </a:custGeom>
          <a:solidFill>
            <a:srgbClr val="E1E1F3"/>
          </a:solidFill>
          <a:ln w="9525" cap="rnd" cmpd="sng">
            <a:solidFill>
              <a:srgbClr val="3B3B9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21" name="Rectangle 101"/>
          <p:cNvSpPr>
            <a:spLocks noChangeArrowheads="1"/>
          </p:cNvSpPr>
          <p:nvPr/>
        </p:nvSpPr>
        <p:spPr bwMode="auto">
          <a:xfrm>
            <a:off x="468313" y="2060575"/>
            <a:ext cx="4176712" cy="331311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22" name="AutoShape 102"/>
          <p:cNvSpPr>
            <a:spLocks noChangeArrowheads="1"/>
          </p:cNvSpPr>
          <p:nvPr/>
        </p:nvSpPr>
        <p:spPr bwMode="auto">
          <a:xfrm>
            <a:off x="5005388" y="3500438"/>
            <a:ext cx="1008062" cy="358775"/>
          </a:xfrm>
          <a:prstGeom prst="rightArrow">
            <a:avLst>
              <a:gd name="adj1" fmla="val 50000"/>
              <a:gd name="adj2" fmla="val 70243"/>
            </a:avLst>
          </a:prstGeom>
          <a:solidFill>
            <a:srgbClr val="FFE5E5"/>
          </a:solidFill>
          <a:ln w="2857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64" name="Text Box 144"/>
          <p:cNvSpPr txBox="1">
            <a:spLocks noChangeArrowheads="1"/>
          </p:cNvSpPr>
          <p:nvPr/>
        </p:nvSpPr>
        <p:spPr bwMode="auto">
          <a:xfrm>
            <a:off x="1954213" y="1343025"/>
            <a:ext cx="120808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de-DE" sz="2800"/>
              <a:t>Shapes</a:t>
            </a:r>
          </a:p>
        </p:txBody>
      </p:sp>
      <p:grpSp>
        <p:nvGrpSpPr>
          <p:cNvPr id="82066" name="Group 146"/>
          <p:cNvGrpSpPr>
            <a:grpSpLocks/>
          </p:cNvGrpSpPr>
          <p:nvPr/>
        </p:nvGrpSpPr>
        <p:grpSpPr bwMode="auto">
          <a:xfrm>
            <a:off x="6061075" y="1341438"/>
            <a:ext cx="2616200" cy="4608512"/>
            <a:chOff x="3818" y="845"/>
            <a:chExt cx="1648" cy="2903"/>
          </a:xfrm>
        </p:grpSpPr>
        <p:grpSp>
          <p:nvGrpSpPr>
            <p:cNvPr id="82063" name="Group 143"/>
            <p:cNvGrpSpPr>
              <a:grpSpLocks/>
            </p:cNvGrpSpPr>
            <p:nvPr/>
          </p:nvGrpSpPr>
          <p:grpSpPr bwMode="auto">
            <a:xfrm>
              <a:off x="3818" y="1316"/>
              <a:ext cx="1522" cy="2301"/>
              <a:chOff x="3592" y="1043"/>
              <a:chExt cx="1522" cy="2301"/>
            </a:xfrm>
          </p:grpSpPr>
          <p:sp>
            <p:nvSpPr>
              <p:cNvPr id="82026" name="Oval 106"/>
              <p:cNvSpPr>
                <a:spLocks noChangeArrowheads="1"/>
              </p:cNvSpPr>
              <p:nvPr/>
            </p:nvSpPr>
            <p:spPr bwMode="auto">
              <a:xfrm>
                <a:off x="4567" y="1228"/>
                <a:ext cx="45" cy="45"/>
              </a:xfrm>
              <a:prstGeom prst="ellipse">
                <a:avLst/>
              </a:prstGeom>
              <a:solidFill>
                <a:srgbClr val="FFFBFB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046" name="Oval 126"/>
              <p:cNvSpPr>
                <a:spLocks noChangeArrowheads="1"/>
              </p:cNvSpPr>
              <p:nvPr/>
            </p:nvSpPr>
            <p:spPr bwMode="auto">
              <a:xfrm>
                <a:off x="3712" y="1395"/>
                <a:ext cx="45" cy="45"/>
              </a:xfrm>
              <a:prstGeom prst="ellipse">
                <a:avLst/>
              </a:prstGeom>
              <a:solidFill>
                <a:srgbClr val="FFFBFB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042" name="Oval 122"/>
              <p:cNvSpPr>
                <a:spLocks noChangeArrowheads="1"/>
              </p:cNvSpPr>
              <p:nvPr/>
            </p:nvSpPr>
            <p:spPr bwMode="auto">
              <a:xfrm>
                <a:off x="3592" y="1204"/>
                <a:ext cx="45" cy="45"/>
              </a:xfrm>
              <a:prstGeom prst="ellipse">
                <a:avLst/>
              </a:prstGeom>
              <a:solidFill>
                <a:srgbClr val="FFFBFB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043" name="Oval 123"/>
              <p:cNvSpPr>
                <a:spLocks noChangeArrowheads="1"/>
              </p:cNvSpPr>
              <p:nvPr/>
            </p:nvSpPr>
            <p:spPr bwMode="auto">
              <a:xfrm>
                <a:off x="4731" y="1043"/>
                <a:ext cx="45" cy="45"/>
              </a:xfrm>
              <a:prstGeom prst="ellipse">
                <a:avLst/>
              </a:prstGeom>
              <a:solidFill>
                <a:srgbClr val="FFFBFB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050" name="Oval 130"/>
              <p:cNvSpPr>
                <a:spLocks noChangeArrowheads="1"/>
              </p:cNvSpPr>
              <p:nvPr/>
            </p:nvSpPr>
            <p:spPr bwMode="auto">
              <a:xfrm>
                <a:off x="4976" y="2051"/>
                <a:ext cx="45" cy="45"/>
              </a:xfrm>
              <a:prstGeom prst="ellipse">
                <a:avLst/>
              </a:prstGeom>
              <a:solidFill>
                <a:srgbClr val="FFFBFB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053" name="Oval 133"/>
              <p:cNvSpPr>
                <a:spLocks noChangeArrowheads="1"/>
              </p:cNvSpPr>
              <p:nvPr/>
            </p:nvSpPr>
            <p:spPr bwMode="auto">
              <a:xfrm>
                <a:off x="3997" y="1760"/>
                <a:ext cx="45" cy="45"/>
              </a:xfrm>
              <a:prstGeom prst="ellipse">
                <a:avLst/>
              </a:prstGeom>
              <a:solidFill>
                <a:srgbClr val="FFFBFB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048" name="Oval 128"/>
              <p:cNvSpPr>
                <a:spLocks noChangeArrowheads="1"/>
              </p:cNvSpPr>
              <p:nvPr/>
            </p:nvSpPr>
            <p:spPr bwMode="auto">
              <a:xfrm>
                <a:off x="4160" y="1897"/>
                <a:ext cx="45" cy="45"/>
              </a:xfrm>
              <a:prstGeom prst="ellipse">
                <a:avLst/>
              </a:prstGeom>
              <a:solidFill>
                <a:srgbClr val="FFFBFB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056" name="Oval 136"/>
              <p:cNvSpPr>
                <a:spLocks noChangeArrowheads="1"/>
              </p:cNvSpPr>
              <p:nvPr/>
            </p:nvSpPr>
            <p:spPr bwMode="auto">
              <a:xfrm>
                <a:off x="4260" y="2953"/>
                <a:ext cx="45" cy="45"/>
              </a:xfrm>
              <a:prstGeom prst="ellipse">
                <a:avLst/>
              </a:prstGeom>
              <a:solidFill>
                <a:srgbClr val="FFFBFB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055" name="Oval 135"/>
              <p:cNvSpPr>
                <a:spLocks noChangeArrowheads="1"/>
              </p:cNvSpPr>
              <p:nvPr/>
            </p:nvSpPr>
            <p:spPr bwMode="auto">
              <a:xfrm>
                <a:off x="4106" y="3075"/>
                <a:ext cx="45" cy="45"/>
              </a:xfrm>
              <a:prstGeom prst="ellipse">
                <a:avLst/>
              </a:prstGeom>
              <a:solidFill>
                <a:srgbClr val="FFFBFB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060" name="Oval 140"/>
              <p:cNvSpPr>
                <a:spLocks noChangeArrowheads="1"/>
              </p:cNvSpPr>
              <p:nvPr/>
            </p:nvSpPr>
            <p:spPr bwMode="auto">
              <a:xfrm>
                <a:off x="5069" y="3299"/>
                <a:ext cx="45" cy="45"/>
              </a:xfrm>
              <a:prstGeom prst="ellipse">
                <a:avLst/>
              </a:prstGeom>
              <a:solidFill>
                <a:srgbClr val="FFFBFB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058" name="Oval 138"/>
              <p:cNvSpPr>
                <a:spLocks noChangeArrowheads="1"/>
              </p:cNvSpPr>
              <p:nvPr/>
            </p:nvSpPr>
            <p:spPr bwMode="auto">
              <a:xfrm>
                <a:off x="5026" y="2994"/>
                <a:ext cx="45" cy="45"/>
              </a:xfrm>
              <a:prstGeom prst="ellipse">
                <a:avLst/>
              </a:prstGeom>
              <a:solidFill>
                <a:srgbClr val="FFFBFB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1949" name="Freeform 29"/>
            <p:cNvSpPr>
              <a:spLocks/>
            </p:cNvSpPr>
            <p:nvPr/>
          </p:nvSpPr>
          <p:spPr bwMode="auto">
            <a:xfrm>
              <a:off x="3905" y="1166"/>
              <a:ext cx="1561" cy="2582"/>
            </a:xfrm>
            <a:custGeom>
              <a:avLst/>
              <a:gdLst>
                <a:gd name="T0" fmla="*/ 425 w 6728"/>
                <a:gd name="T1" fmla="*/ 0 h 11120"/>
                <a:gd name="T2" fmla="*/ 363 w 6728"/>
                <a:gd name="T3" fmla="*/ 1360 h 11120"/>
                <a:gd name="T4" fmla="*/ 4894 w 6728"/>
                <a:gd name="T5" fmla="*/ 2575 h 11120"/>
                <a:gd name="T6" fmla="*/ 4595 w 6728"/>
                <a:gd name="T7" fmla="*/ 4658 h 11120"/>
                <a:gd name="T8" fmla="*/ 1469 w 6728"/>
                <a:gd name="T9" fmla="*/ 3824 h 11120"/>
                <a:gd name="T10" fmla="*/ 1931 w 6728"/>
                <a:gd name="T11" fmla="*/ 9502 h 11120"/>
                <a:gd name="T12" fmla="*/ 6076 w 6728"/>
                <a:gd name="T13" fmla="*/ 10496 h 11120"/>
                <a:gd name="T14" fmla="*/ 5907 w 6728"/>
                <a:gd name="T15" fmla="*/ 9141 h 11120"/>
                <a:gd name="T16" fmla="*/ 2582 w 6728"/>
                <a:gd name="T17" fmla="*/ 8959 h 11120"/>
                <a:gd name="T18" fmla="*/ 2183 w 6728"/>
                <a:gd name="T19" fmla="*/ 4418 h 11120"/>
                <a:gd name="T20" fmla="*/ 5155 w 6728"/>
                <a:gd name="T21" fmla="*/ 5255 h 11120"/>
                <a:gd name="T22" fmla="*/ 5597 w 6728"/>
                <a:gd name="T23" fmla="*/ 1778 h 11120"/>
                <a:gd name="T24" fmla="*/ 425 w 6728"/>
                <a:gd name="T25" fmla="*/ 0 h 1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728" h="11120">
                  <a:moveTo>
                    <a:pt x="425" y="0"/>
                  </a:moveTo>
                  <a:cubicBezTo>
                    <a:pt x="390" y="296"/>
                    <a:pt x="0" y="1177"/>
                    <a:pt x="363" y="1360"/>
                  </a:cubicBezTo>
                  <a:cubicBezTo>
                    <a:pt x="2348" y="1909"/>
                    <a:pt x="3764" y="2559"/>
                    <a:pt x="4894" y="2575"/>
                  </a:cubicBezTo>
                  <a:cubicBezTo>
                    <a:pt x="5759" y="3144"/>
                    <a:pt x="5113" y="3581"/>
                    <a:pt x="4595" y="4658"/>
                  </a:cubicBezTo>
                  <a:cubicBezTo>
                    <a:pt x="3963" y="5074"/>
                    <a:pt x="3995" y="4071"/>
                    <a:pt x="1469" y="3824"/>
                  </a:cubicBezTo>
                  <a:cubicBezTo>
                    <a:pt x="536" y="5137"/>
                    <a:pt x="690" y="8282"/>
                    <a:pt x="1931" y="9502"/>
                  </a:cubicBezTo>
                  <a:cubicBezTo>
                    <a:pt x="3611" y="9418"/>
                    <a:pt x="5115" y="11120"/>
                    <a:pt x="6076" y="10496"/>
                  </a:cubicBezTo>
                  <a:cubicBezTo>
                    <a:pt x="6383" y="10064"/>
                    <a:pt x="6119" y="9646"/>
                    <a:pt x="5907" y="9141"/>
                  </a:cubicBezTo>
                  <a:cubicBezTo>
                    <a:pt x="5257" y="9001"/>
                    <a:pt x="4131" y="8362"/>
                    <a:pt x="2582" y="8959"/>
                  </a:cubicBezTo>
                  <a:cubicBezTo>
                    <a:pt x="876" y="8292"/>
                    <a:pt x="1567" y="5047"/>
                    <a:pt x="2183" y="4418"/>
                  </a:cubicBezTo>
                  <a:cubicBezTo>
                    <a:pt x="4135" y="4822"/>
                    <a:pt x="3890" y="5588"/>
                    <a:pt x="5155" y="5255"/>
                  </a:cubicBezTo>
                  <a:cubicBezTo>
                    <a:pt x="5511" y="3754"/>
                    <a:pt x="6728" y="3243"/>
                    <a:pt x="5597" y="1778"/>
                  </a:cubicBezTo>
                  <a:cubicBezTo>
                    <a:pt x="3859" y="1767"/>
                    <a:pt x="1949" y="1043"/>
                    <a:pt x="425" y="0"/>
                  </a:cubicBezTo>
                  <a:close/>
                </a:path>
              </a:pathLst>
            </a:custGeom>
            <a:solidFill>
              <a:srgbClr val="6E6EC4">
                <a:alpha val="10001"/>
              </a:srgbClr>
            </a:solidFill>
            <a:ln w="9525" cap="rnd" cmpd="sng">
              <a:solidFill>
                <a:srgbClr val="000000">
                  <a:alpha val="2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50" name="Freeform 30"/>
            <p:cNvSpPr>
              <a:spLocks/>
            </p:cNvSpPr>
            <p:nvPr/>
          </p:nvSpPr>
          <p:spPr bwMode="auto">
            <a:xfrm>
              <a:off x="3837" y="1329"/>
              <a:ext cx="1544" cy="2002"/>
            </a:xfrm>
            <a:custGeom>
              <a:avLst/>
              <a:gdLst>
                <a:gd name="T0" fmla="*/ 36 w 6656"/>
                <a:gd name="T1" fmla="*/ 724 h 8623"/>
                <a:gd name="T2" fmla="*/ 544 w 6656"/>
                <a:gd name="T3" fmla="*/ 1571 h 8623"/>
                <a:gd name="T4" fmla="*/ 4220 w 6656"/>
                <a:gd name="T5" fmla="*/ 819 h 8623"/>
                <a:gd name="T6" fmla="*/ 4947 w 6656"/>
                <a:gd name="T7" fmla="*/ 3872 h 8623"/>
                <a:gd name="T8" fmla="*/ 1051 w 6656"/>
                <a:gd name="T9" fmla="*/ 4720 h 8623"/>
                <a:gd name="T10" fmla="*/ 1627 w 6656"/>
                <a:gd name="T11" fmla="*/ 8259 h 8623"/>
                <a:gd name="T12" fmla="*/ 6656 w 6656"/>
                <a:gd name="T13" fmla="*/ 7999 h 8623"/>
                <a:gd name="T14" fmla="*/ 6487 w 6656"/>
                <a:gd name="T15" fmla="*/ 6644 h 8623"/>
                <a:gd name="T16" fmla="*/ 2592 w 6656"/>
                <a:gd name="T17" fmla="*/ 7659 h 8623"/>
                <a:gd name="T18" fmla="*/ 2136 w 6656"/>
                <a:gd name="T19" fmla="*/ 5057 h 8623"/>
                <a:gd name="T20" fmla="*/ 5935 w 6656"/>
                <a:gd name="T21" fmla="*/ 4411 h 8623"/>
                <a:gd name="T22" fmla="*/ 4923 w 6656"/>
                <a:gd name="T23" fmla="*/ 22 h 8623"/>
                <a:gd name="T24" fmla="*/ 36 w 6656"/>
                <a:gd name="T25" fmla="*/ 724 h 8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656" h="8623">
                  <a:moveTo>
                    <a:pt x="36" y="724"/>
                  </a:moveTo>
                  <a:cubicBezTo>
                    <a:pt x="0" y="1021"/>
                    <a:pt x="181" y="1389"/>
                    <a:pt x="544" y="1571"/>
                  </a:cubicBezTo>
                  <a:cubicBezTo>
                    <a:pt x="1674" y="1065"/>
                    <a:pt x="3090" y="804"/>
                    <a:pt x="4220" y="819"/>
                  </a:cubicBezTo>
                  <a:cubicBezTo>
                    <a:pt x="3858" y="2272"/>
                    <a:pt x="5294" y="2652"/>
                    <a:pt x="4947" y="3872"/>
                  </a:cubicBezTo>
                  <a:cubicBezTo>
                    <a:pt x="3147" y="3803"/>
                    <a:pt x="1724" y="4083"/>
                    <a:pt x="1051" y="4720"/>
                  </a:cubicBezTo>
                  <a:cubicBezTo>
                    <a:pt x="1601" y="5947"/>
                    <a:pt x="2211" y="6811"/>
                    <a:pt x="1627" y="8259"/>
                  </a:cubicBezTo>
                  <a:cubicBezTo>
                    <a:pt x="3307" y="8175"/>
                    <a:pt x="5695" y="8623"/>
                    <a:pt x="6656" y="7999"/>
                  </a:cubicBezTo>
                  <a:cubicBezTo>
                    <a:pt x="6450" y="7767"/>
                    <a:pt x="6214" y="7577"/>
                    <a:pt x="6487" y="6644"/>
                  </a:cubicBezTo>
                  <a:cubicBezTo>
                    <a:pt x="6151" y="7075"/>
                    <a:pt x="5651" y="7490"/>
                    <a:pt x="2592" y="7659"/>
                  </a:cubicBezTo>
                  <a:cubicBezTo>
                    <a:pt x="2711" y="7021"/>
                    <a:pt x="2745" y="6285"/>
                    <a:pt x="2136" y="5057"/>
                  </a:cubicBezTo>
                  <a:cubicBezTo>
                    <a:pt x="2462" y="4548"/>
                    <a:pt x="4670" y="4744"/>
                    <a:pt x="5935" y="4411"/>
                  </a:cubicBezTo>
                  <a:cubicBezTo>
                    <a:pt x="6291" y="2911"/>
                    <a:pt x="4656" y="2656"/>
                    <a:pt x="4923" y="22"/>
                  </a:cubicBezTo>
                  <a:cubicBezTo>
                    <a:pt x="3184" y="11"/>
                    <a:pt x="1674" y="0"/>
                    <a:pt x="36" y="724"/>
                  </a:cubicBezTo>
                  <a:close/>
                </a:path>
              </a:pathLst>
            </a:custGeom>
            <a:solidFill>
              <a:srgbClr val="6E6EC4">
                <a:alpha val="10001"/>
              </a:srgbClr>
            </a:solidFill>
            <a:ln w="9525" cap="rnd" cmpd="sng">
              <a:solidFill>
                <a:srgbClr val="000000">
                  <a:alpha val="2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51" name="Freeform 31"/>
            <p:cNvSpPr>
              <a:spLocks/>
            </p:cNvSpPr>
            <p:nvPr/>
          </p:nvSpPr>
          <p:spPr bwMode="auto">
            <a:xfrm>
              <a:off x="3905" y="1166"/>
              <a:ext cx="1561" cy="2582"/>
            </a:xfrm>
            <a:custGeom>
              <a:avLst/>
              <a:gdLst>
                <a:gd name="T0" fmla="*/ 425 w 6728"/>
                <a:gd name="T1" fmla="*/ 0 h 11120"/>
                <a:gd name="T2" fmla="*/ 363 w 6728"/>
                <a:gd name="T3" fmla="*/ 1360 h 11120"/>
                <a:gd name="T4" fmla="*/ 4894 w 6728"/>
                <a:gd name="T5" fmla="*/ 2575 h 11120"/>
                <a:gd name="T6" fmla="*/ 4595 w 6728"/>
                <a:gd name="T7" fmla="*/ 4658 h 11120"/>
                <a:gd name="T8" fmla="*/ 1469 w 6728"/>
                <a:gd name="T9" fmla="*/ 3824 h 11120"/>
                <a:gd name="T10" fmla="*/ 1931 w 6728"/>
                <a:gd name="T11" fmla="*/ 9502 h 11120"/>
                <a:gd name="T12" fmla="*/ 6076 w 6728"/>
                <a:gd name="T13" fmla="*/ 10496 h 11120"/>
                <a:gd name="T14" fmla="*/ 5907 w 6728"/>
                <a:gd name="T15" fmla="*/ 9141 h 11120"/>
                <a:gd name="T16" fmla="*/ 2582 w 6728"/>
                <a:gd name="T17" fmla="*/ 8959 h 11120"/>
                <a:gd name="T18" fmla="*/ 2183 w 6728"/>
                <a:gd name="T19" fmla="*/ 4418 h 11120"/>
                <a:gd name="T20" fmla="*/ 5155 w 6728"/>
                <a:gd name="T21" fmla="*/ 5255 h 11120"/>
                <a:gd name="T22" fmla="*/ 5597 w 6728"/>
                <a:gd name="T23" fmla="*/ 1778 h 11120"/>
                <a:gd name="T24" fmla="*/ 425 w 6728"/>
                <a:gd name="T25" fmla="*/ 0 h 11120"/>
                <a:gd name="T26" fmla="*/ 425 w 6728"/>
                <a:gd name="T27" fmla="*/ 0 h 1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728" h="11120">
                  <a:moveTo>
                    <a:pt x="425" y="0"/>
                  </a:moveTo>
                  <a:cubicBezTo>
                    <a:pt x="390" y="296"/>
                    <a:pt x="0" y="1177"/>
                    <a:pt x="363" y="1360"/>
                  </a:cubicBezTo>
                  <a:cubicBezTo>
                    <a:pt x="2348" y="1909"/>
                    <a:pt x="3764" y="2559"/>
                    <a:pt x="4894" y="2575"/>
                  </a:cubicBezTo>
                  <a:cubicBezTo>
                    <a:pt x="5759" y="3144"/>
                    <a:pt x="5113" y="3581"/>
                    <a:pt x="4595" y="4658"/>
                  </a:cubicBezTo>
                  <a:cubicBezTo>
                    <a:pt x="3963" y="5074"/>
                    <a:pt x="3995" y="4071"/>
                    <a:pt x="1469" y="3824"/>
                  </a:cubicBezTo>
                  <a:cubicBezTo>
                    <a:pt x="536" y="5137"/>
                    <a:pt x="690" y="8282"/>
                    <a:pt x="1931" y="9502"/>
                  </a:cubicBezTo>
                  <a:cubicBezTo>
                    <a:pt x="3611" y="9418"/>
                    <a:pt x="5115" y="11120"/>
                    <a:pt x="6076" y="10496"/>
                  </a:cubicBezTo>
                  <a:cubicBezTo>
                    <a:pt x="6383" y="10064"/>
                    <a:pt x="6119" y="9646"/>
                    <a:pt x="5907" y="9141"/>
                  </a:cubicBezTo>
                  <a:cubicBezTo>
                    <a:pt x="5257" y="9001"/>
                    <a:pt x="4131" y="8362"/>
                    <a:pt x="2582" y="8959"/>
                  </a:cubicBezTo>
                  <a:cubicBezTo>
                    <a:pt x="876" y="8292"/>
                    <a:pt x="1567" y="5047"/>
                    <a:pt x="2183" y="4418"/>
                  </a:cubicBezTo>
                  <a:cubicBezTo>
                    <a:pt x="4135" y="4822"/>
                    <a:pt x="3890" y="5588"/>
                    <a:pt x="5155" y="5255"/>
                  </a:cubicBezTo>
                  <a:cubicBezTo>
                    <a:pt x="5511" y="3754"/>
                    <a:pt x="6728" y="3243"/>
                    <a:pt x="5597" y="1778"/>
                  </a:cubicBezTo>
                  <a:cubicBezTo>
                    <a:pt x="3859" y="1767"/>
                    <a:pt x="1949" y="1043"/>
                    <a:pt x="425" y="0"/>
                  </a:cubicBezTo>
                  <a:lnTo>
                    <a:pt x="425" y="0"/>
                  </a:lnTo>
                </a:path>
              </a:pathLst>
            </a:custGeom>
            <a:solidFill>
              <a:srgbClr val="6E6EC4">
                <a:alpha val="10001"/>
              </a:srgbClr>
            </a:solidFill>
            <a:ln w="12700" cap="rnd" cmpd="sng">
              <a:solidFill>
                <a:srgbClr val="000000">
                  <a:alpha val="2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52" name="Freeform 32"/>
            <p:cNvSpPr>
              <a:spLocks/>
            </p:cNvSpPr>
            <p:nvPr/>
          </p:nvSpPr>
          <p:spPr bwMode="auto">
            <a:xfrm>
              <a:off x="3902" y="1221"/>
              <a:ext cx="1475" cy="2457"/>
            </a:xfrm>
            <a:custGeom>
              <a:avLst/>
              <a:gdLst>
                <a:gd name="T0" fmla="*/ 330 w 6364"/>
                <a:gd name="T1" fmla="*/ 0 h 10583"/>
                <a:gd name="T2" fmla="*/ 363 w 6364"/>
                <a:gd name="T3" fmla="*/ 1275 h 10583"/>
                <a:gd name="T4" fmla="*/ 4752 w 6364"/>
                <a:gd name="T5" fmla="*/ 2162 h 10583"/>
                <a:gd name="T6" fmla="*/ 4623 w 6364"/>
                <a:gd name="T7" fmla="*/ 4407 h 10583"/>
                <a:gd name="T8" fmla="*/ 1369 w 6364"/>
                <a:gd name="T9" fmla="*/ 3853 h 10583"/>
                <a:gd name="T10" fmla="*/ 1850 w 6364"/>
                <a:gd name="T11" fmla="*/ 9174 h 10583"/>
                <a:gd name="T12" fmla="*/ 6142 w 6364"/>
                <a:gd name="T13" fmla="*/ 9960 h 10583"/>
                <a:gd name="T14" fmla="*/ 5974 w 6364"/>
                <a:gd name="T15" fmla="*/ 8604 h 10583"/>
                <a:gd name="T16" fmla="*/ 2553 w 6364"/>
                <a:gd name="T17" fmla="*/ 8622 h 10583"/>
                <a:gd name="T18" fmla="*/ 2145 w 6364"/>
                <a:gd name="T19" fmla="*/ 4404 h 10583"/>
                <a:gd name="T20" fmla="*/ 5255 w 6364"/>
                <a:gd name="T21" fmla="*/ 4994 h 10583"/>
                <a:gd name="T22" fmla="*/ 5455 w 6364"/>
                <a:gd name="T23" fmla="*/ 1365 h 10583"/>
                <a:gd name="T24" fmla="*/ 330 w 6364"/>
                <a:gd name="T25" fmla="*/ 0 h 10583"/>
                <a:gd name="T26" fmla="*/ 330 w 6364"/>
                <a:gd name="T27" fmla="*/ 0 h 105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364" h="10583">
                  <a:moveTo>
                    <a:pt x="330" y="0"/>
                  </a:moveTo>
                  <a:cubicBezTo>
                    <a:pt x="294" y="297"/>
                    <a:pt x="0" y="1092"/>
                    <a:pt x="363" y="1275"/>
                  </a:cubicBezTo>
                  <a:cubicBezTo>
                    <a:pt x="2206" y="1648"/>
                    <a:pt x="3621" y="2147"/>
                    <a:pt x="4752" y="2162"/>
                  </a:cubicBezTo>
                  <a:cubicBezTo>
                    <a:pt x="5412" y="2878"/>
                    <a:pt x="5113" y="3306"/>
                    <a:pt x="4623" y="4407"/>
                  </a:cubicBezTo>
                  <a:cubicBezTo>
                    <a:pt x="3797" y="4742"/>
                    <a:pt x="3586" y="3953"/>
                    <a:pt x="1369" y="3853"/>
                  </a:cubicBezTo>
                  <a:cubicBezTo>
                    <a:pt x="683" y="5152"/>
                    <a:pt x="914" y="7917"/>
                    <a:pt x="1850" y="9174"/>
                  </a:cubicBezTo>
                  <a:cubicBezTo>
                    <a:pt x="3530" y="9091"/>
                    <a:pt x="5182" y="10583"/>
                    <a:pt x="6142" y="9960"/>
                  </a:cubicBezTo>
                  <a:cubicBezTo>
                    <a:pt x="6364" y="9561"/>
                    <a:pt x="6105" y="9181"/>
                    <a:pt x="5974" y="8604"/>
                  </a:cubicBezTo>
                  <a:cubicBezTo>
                    <a:pt x="5376" y="8560"/>
                    <a:pt x="4354" y="8096"/>
                    <a:pt x="2553" y="8622"/>
                  </a:cubicBezTo>
                  <a:cubicBezTo>
                    <a:pt x="1152" y="7960"/>
                    <a:pt x="1733" y="5133"/>
                    <a:pt x="2145" y="4404"/>
                  </a:cubicBezTo>
                  <a:cubicBezTo>
                    <a:pt x="3826" y="4656"/>
                    <a:pt x="3990" y="5327"/>
                    <a:pt x="5255" y="4994"/>
                  </a:cubicBezTo>
                  <a:cubicBezTo>
                    <a:pt x="5611" y="3493"/>
                    <a:pt x="6352" y="3025"/>
                    <a:pt x="5455" y="1365"/>
                  </a:cubicBezTo>
                  <a:cubicBezTo>
                    <a:pt x="3716" y="1354"/>
                    <a:pt x="1873" y="749"/>
                    <a:pt x="330" y="0"/>
                  </a:cubicBezTo>
                  <a:lnTo>
                    <a:pt x="330" y="0"/>
                  </a:lnTo>
                </a:path>
              </a:pathLst>
            </a:custGeom>
            <a:solidFill>
              <a:srgbClr val="6E6EC4">
                <a:alpha val="10001"/>
              </a:srgbClr>
            </a:solidFill>
            <a:ln w="12700" cap="rnd" cmpd="sng">
              <a:solidFill>
                <a:srgbClr val="000000">
                  <a:alpha val="2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53" name="Freeform 33"/>
            <p:cNvSpPr>
              <a:spLocks/>
            </p:cNvSpPr>
            <p:nvPr/>
          </p:nvSpPr>
          <p:spPr bwMode="auto">
            <a:xfrm>
              <a:off x="3897" y="1276"/>
              <a:ext cx="1470" cy="2334"/>
            </a:xfrm>
            <a:custGeom>
              <a:avLst/>
              <a:gdLst>
                <a:gd name="T0" fmla="*/ 235 w 6345"/>
                <a:gd name="T1" fmla="*/ 0 h 10046"/>
                <a:gd name="T2" fmla="*/ 363 w 6345"/>
                <a:gd name="T3" fmla="*/ 1189 h 10046"/>
                <a:gd name="T4" fmla="*/ 4609 w 6345"/>
                <a:gd name="T5" fmla="*/ 1748 h 10046"/>
                <a:gd name="T6" fmla="*/ 4652 w 6345"/>
                <a:gd name="T7" fmla="*/ 4155 h 10046"/>
                <a:gd name="T8" fmla="*/ 1269 w 6345"/>
                <a:gd name="T9" fmla="*/ 3881 h 10046"/>
                <a:gd name="T10" fmla="*/ 1769 w 6345"/>
                <a:gd name="T11" fmla="*/ 8846 h 10046"/>
                <a:gd name="T12" fmla="*/ 6209 w 6345"/>
                <a:gd name="T13" fmla="*/ 9422 h 10046"/>
                <a:gd name="T14" fmla="*/ 6040 w 6345"/>
                <a:gd name="T15" fmla="*/ 8067 h 10046"/>
                <a:gd name="T16" fmla="*/ 2525 w 6345"/>
                <a:gd name="T17" fmla="*/ 8285 h 10046"/>
                <a:gd name="T18" fmla="*/ 2107 w 6345"/>
                <a:gd name="T19" fmla="*/ 4390 h 10046"/>
                <a:gd name="T20" fmla="*/ 5355 w 6345"/>
                <a:gd name="T21" fmla="*/ 4732 h 10046"/>
                <a:gd name="T22" fmla="*/ 5312 w 6345"/>
                <a:gd name="T23" fmla="*/ 951 h 10046"/>
                <a:gd name="T24" fmla="*/ 235 w 6345"/>
                <a:gd name="T25" fmla="*/ 0 h 10046"/>
                <a:gd name="T26" fmla="*/ 235 w 6345"/>
                <a:gd name="T27" fmla="*/ 0 h 10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345" h="10046">
                  <a:moveTo>
                    <a:pt x="235" y="0"/>
                  </a:moveTo>
                  <a:cubicBezTo>
                    <a:pt x="199" y="296"/>
                    <a:pt x="0" y="1006"/>
                    <a:pt x="363" y="1189"/>
                  </a:cubicBezTo>
                  <a:cubicBezTo>
                    <a:pt x="2063" y="1386"/>
                    <a:pt x="3479" y="1733"/>
                    <a:pt x="4609" y="1748"/>
                  </a:cubicBezTo>
                  <a:cubicBezTo>
                    <a:pt x="5065" y="2612"/>
                    <a:pt x="5113" y="3030"/>
                    <a:pt x="4652" y="4155"/>
                  </a:cubicBezTo>
                  <a:cubicBezTo>
                    <a:pt x="3631" y="4409"/>
                    <a:pt x="3177" y="3834"/>
                    <a:pt x="1269" y="3881"/>
                  </a:cubicBezTo>
                  <a:cubicBezTo>
                    <a:pt x="830" y="5166"/>
                    <a:pt x="1137" y="7550"/>
                    <a:pt x="1769" y="8846"/>
                  </a:cubicBezTo>
                  <a:cubicBezTo>
                    <a:pt x="3450" y="8763"/>
                    <a:pt x="5248" y="10046"/>
                    <a:pt x="6209" y="9422"/>
                  </a:cubicBezTo>
                  <a:cubicBezTo>
                    <a:pt x="6345" y="9057"/>
                    <a:pt x="6090" y="8715"/>
                    <a:pt x="6040" y="8067"/>
                  </a:cubicBezTo>
                  <a:cubicBezTo>
                    <a:pt x="5495" y="8118"/>
                    <a:pt x="4577" y="7830"/>
                    <a:pt x="2525" y="8285"/>
                  </a:cubicBezTo>
                  <a:cubicBezTo>
                    <a:pt x="1427" y="7627"/>
                    <a:pt x="1899" y="5219"/>
                    <a:pt x="2107" y="4390"/>
                  </a:cubicBezTo>
                  <a:cubicBezTo>
                    <a:pt x="3517" y="4489"/>
                    <a:pt x="4090" y="5065"/>
                    <a:pt x="5355" y="4732"/>
                  </a:cubicBezTo>
                  <a:cubicBezTo>
                    <a:pt x="5711" y="3232"/>
                    <a:pt x="5977" y="2806"/>
                    <a:pt x="5312" y="951"/>
                  </a:cubicBezTo>
                  <a:cubicBezTo>
                    <a:pt x="3574" y="940"/>
                    <a:pt x="1797" y="454"/>
                    <a:pt x="235" y="0"/>
                  </a:cubicBezTo>
                  <a:lnTo>
                    <a:pt x="235" y="0"/>
                  </a:lnTo>
                </a:path>
              </a:pathLst>
            </a:custGeom>
            <a:solidFill>
              <a:srgbClr val="6E6EC4">
                <a:alpha val="10001"/>
              </a:srgbClr>
            </a:solidFill>
            <a:ln w="12700" cap="rnd" cmpd="sng">
              <a:solidFill>
                <a:srgbClr val="000000">
                  <a:alpha val="2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54" name="Freeform 34"/>
            <p:cNvSpPr>
              <a:spLocks/>
            </p:cNvSpPr>
            <p:nvPr/>
          </p:nvSpPr>
          <p:spPr bwMode="auto">
            <a:xfrm>
              <a:off x="3893" y="1330"/>
              <a:ext cx="1465" cy="2210"/>
            </a:xfrm>
            <a:custGeom>
              <a:avLst/>
              <a:gdLst>
                <a:gd name="T0" fmla="*/ 140 w 6326"/>
                <a:gd name="T1" fmla="*/ 0 h 9510"/>
                <a:gd name="T2" fmla="*/ 363 w 6326"/>
                <a:gd name="T3" fmla="*/ 1104 h 9510"/>
                <a:gd name="T4" fmla="*/ 4467 w 6326"/>
                <a:gd name="T5" fmla="*/ 1335 h 9510"/>
                <a:gd name="T6" fmla="*/ 4680 w 6326"/>
                <a:gd name="T7" fmla="*/ 3903 h 9510"/>
                <a:gd name="T8" fmla="*/ 1169 w 6326"/>
                <a:gd name="T9" fmla="*/ 3910 h 9510"/>
                <a:gd name="T10" fmla="*/ 1688 w 6326"/>
                <a:gd name="T11" fmla="*/ 8519 h 9510"/>
                <a:gd name="T12" fmla="*/ 6275 w 6326"/>
                <a:gd name="T13" fmla="*/ 8886 h 9510"/>
                <a:gd name="T14" fmla="*/ 6107 w 6326"/>
                <a:gd name="T15" fmla="*/ 7531 h 9510"/>
                <a:gd name="T16" fmla="*/ 2496 w 6326"/>
                <a:gd name="T17" fmla="*/ 7948 h 9510"/>
                <a:gd name="T18" fmla="*/ 2069 w 6326"/>
                <a:gd name="T19" fmla="*/ 4376 h 9510"/>
                <a:gd name="T20" fmla="*/ 5455 w 6326"/>
                <a:gd name="T21" fmla="*/ 4471 h 9510"/>
                <a:gd name="T22" fmla="*/ 5170 w 6326"/>
                <a:gd name="T23" fmla="*/ 539 h 9510"/>
                <a:gd name="T24" fmla="*/ 140 w 6326"/>
                <a:gd name="T25" fmla="*/ 0 h 9510"/>
                <a:gd name="T26" fmla="*/ 140 w 6326"/>
                <a:gd name="T27" fmla="*/ 0 h 9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326" h="9510">
                  <a:moveTo>
                    <a:pt x="140" y="0"/>
                  </a:moveTo>
                  <a:cubicBezTo>
                    <a:pt x="104" y="297"/>
                    <a:pt x="0" y="921"/>
                    <a:pt x="363" y="1104"/>
                  </a:cubicBezTo>
                  <a:cubicBezTo>
                    <a:pt x="1921" y="1126"/>
                    <a:pt x="3336" y="1320"/>
                    <a:pt x="4467" y="1335"/>
                  </a:cubicBezTo>
                  <a:cubicBezTo>
                    <a:pt x="4718" y="2346"/>
                    <a:pt x="5113" y="2755"/>
                    <a:pt x="4680" y="3903"/>
                  </a:cubicBezTo>
                  <a:cubicBezTo>
                    <a:pt x="3465" y="4077"/>
                    <a:pt x="2769" y="3716"/>
                    <a:pt x="1169" y="3910"/>
                  </a:cubicBezTo>
                  <a:cubicBezTo>
                    <a:pt x="978" y="5181"/>
                    <a:pt x="1360" y="7185"/>
                    <a:pt x="1688" y="8519"/>
                  </a:cubicBezTo>
                  <a:cubicBezTo>
                    <a:pt x="3369" y="8435"/>
                    <a:pt x="5315" y="9510"/>
                    <a:pt x="6275" y="8886"/>
                  </a:cubicBezTo>
                  <a:cubicBezTo>
                    <a:pt x="6326" y="8554"/>
                    <a:pt x="6076" y="8250"/>
                    <a:pt x="6107" y="7531"/>
                  </a:cubicBezTo>
                  <a:cubicBezTo>
                    <a:pt x="5614" y="7677"/>
                    <a:pt x="4801" y="7564"/>
                    <a:pt x="2496" y="7948"/>
                  </a:cubicBezTo>
                  <a:cubicBezTo>
                    <a:pt x="1703" y="7295"/>
                    <a:pt x="2065" y="5305"/>
                    <a:pt x="2069" y="4376"/>
                  </a:cubicBezTo>
                  <a:cubicBezTo>
                    <a:pt x="3208" y="4324"/>
                    <a:pt x="4189" y="4804"/>
                    <a:pt x="5455" y="4471"/>
                  </a:cubicBezTo>
                  <a:cubicBezTo>
                    <a:pt x="5811" y="2971"/>
                    <a:pt x="5601" y="2588"/>
                    <a:pt x="5170" y="539"/>
                  </a:cubicBezTo>
                  <a:cubicBezTo>
                    <a:pt x="3431" y="527"/>
                    <a:pt x="1721" y="160"/>
                    <a:pt x="140" y="0"/>
                  </a:cubicBezTo>
                  <a:lnTo>
                    <a:pt x="140" y="0"/>
                  </a:lnTo>
                </a:path>
              </a:pathLst>
            </a:custGeom>
            <a:solidFill>
              <a:srgbClr val="3B3B91">
                <a:alpha val="39999"/>
              </a:srgbClr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82062" name="Group 142"/>
            <p:cNvGrpSpPr>
              <a:grpSpLocks/>
            </p:cNvGrpSpPr>
            <p:nvPr/>
          </p:nvGrpSpPr>
          <p:grpSpPr bwMode="auto">
            <a:xfrm>
              <a:off x="3906" y="1305"/>
              <a:ext cx="1460" cy="2115"/>
              <a:chOff x="3680" y="1032"/>
              <a:chExt cx="1460" cy="2115"/>
            </a:xfrm>
          </p:grpSpPr>
          <p:sp>
            <p:nvSpPr>
              <p:cNvPr id="82024" name="Oval 104"/>
              <p:cNvSpPr>
                <a:spLocks noChangeArrowheads="1"/>
              </p:cNvSpPr>
              <p:nvPr/>
            </p:nvSpPr>
            <p:spPr bwMode="auto">
              <a:xfrm>
                <a:off x="3680" y="1032"/>
                <a:ext cx="45" cy="45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030" name="Oval 110"/>
              <p:cNvSpPr>
                <a:spLocks noChangeArrowheads="1"/>
              </p:cNvSpPr>
              <p:nvPr/>
            </p:nvSpPr>
            <p:spPr bwMode="auto">
              <a:xfrm>
                <a:off x="3728" y="1291"/>
                <a:ext cx="45" cy="45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031" name="Oval 111"/>
              <p:cNvSpPr>
                <a:spLocks noChangeArrowheads="1"/>
              </p:cNvSpPr>
              <p:nvPr/>
            </p:nvSpPr>
            <p:spPr bwMode="auto">
              <a:xfrm>
                <a:off x="3917" y="1941"/>
                <a:ext cx="45" cy="45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032" name="Oval 112"/>
              <p:cNvSpPr>
                <a:spLocks noChangeArrowheads="1"/>
              </p:cNvSpPr>
              <p:nvPr/>
            </p:nvSpPr>
            <p:spPr bwMode="auto">
              <a:xfrm>
                <a:off x="4730" y="1944"/>
                <a:ext cx="45" cy="45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033" name="Oval 113"/>
              <p:cNvSpPr>
                <a:spLocks noChangeArrowheads="1"/>
              </p:cNvSpPr>
              <p:nvPr/>
            </p:nvSpPr>
            <p:spPr bwMode="auto">
              <a:xfrm>
                <a:off x="4682" y="1352"/>
                <a:ext cx="45" cy="45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034" name="Oval 114"/>
              <p:cNvSpPr>
                <a:spLocks noChangeArrowheads="1"/>
              </p:cNvSpPr>
              <p:nvPr/>
            </p:nvSpPr>
            <p:spPr bwMode="auto">
              <a:xfrm>
                <a:off x="4842" y="1163"/>
                <a:ext cx="45" cy="45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035" name="Oval 115"/>
              <p:cNvSpPr>
                <a:spLocks noChangeArrowheads="1"/>
              </p:cNvSpPr>
              <p:nvPr/>
            </p:nvSpPr>
            <p:spPr bwMode="auto">
              <a:xfrm>
                <a:off x="4906" y="2075"/>
                <a:ext cx="45" cy="45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036" name="Oval 116"/>
              <p:cNvSpPr>
                <a:spLocks noChangeArrowheads="1"/>
              </p:cNvSpPr>
              <p:nvPr/>
            </p:nvSpPr>
            <p:spPr bwMode="auto">
              <a:xfrm>
                <a:off x="4128" y="2056"/>
                <a:ext cx="45" cy="45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037" name="Oval 117"/>
              <p:cNvSpPr>
                <a:spLocks noChangeArrowheads="1"/>
              </p:cNvSpPr>
              <p:nvPr/>
            </p:nvSpPr>
            <p:spPr bwMode="auto">
              <a:xfrm>
                <a:off x="4035" y="3013"/>
                <a:ext cx="45" cy="45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038" name="Oval 118"/>
              <p:cNvSpPr>
                <a:spLocks noChangeArrowheads="1"/>
              </p:cNvSpPr>
              <p:nvPr/>
            </p:nvSpPr>
            <p:spPr bwMode="auto">
              <a:xfrm>
                <a:off x="4227" y="2882"/>
                <a:ext cx="45" cy="45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039" name="Oval 119"/>
              <p:cNvSpPr>
                <a:spLocks noChangeArrowheads="1"/>
              </p:cNvSpPr>
              <p:nvPr/>
            </p:nvSpPr>
            <p:spPr bwMode="auto">
              <a:xfrm>
                <a:off x="5056" y="2792"/>
                <a:ext cx="45" cy="45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040" name="Oval 120"/>
              <p:cNvSpPr>
                <a:spLocks noChangeArrowheads="1"/>
              </p:cNvSpPr>
              <p:nvPr/>
            </p:nvSpPr>
            <p:spPr bwMode="auto">
              <a:xfrm>
                <a:off x="5095" y="3102"/>
                <a:ext cx="45" cy="45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1955" name="Freeform 35"/>
            <p:cNvSpPr>
              <a:spLocks/>
            </p:cNvSpPr>
            <p:nvPr/>
          </p:nvSpPr>
          <p:spPr bwMode="auto">
            <a:xfrm>
              <a:off x="3888" y="1354"/>
              <a:ext cx="1470" cy="2116"/>
            </a:xfrm>
            <a:custGeom>
              <a:avLst/>
              <a:gdLst>
                <a:gd name="T0" fmla="*/ 45 w 6342"/>
                <a:gd name="T1" fmla="*/ 135 h 9107"/>
                <a:gd name="T2" fmla="*/ 363 w 6342"/>
                <a:gd name="T3" fmla="*/ 1153 h 9107"/>
                <a:gd name="T4" fmla="*/ 4324 w 6342"/>
                <a:gd name="T5" fmla="*/ 1057 h 9107"/>
                <a:gd name="T6" fmla="*/ 4709 w 6342"/>
                <a:gd name="T7" fmla="*/ 3786 h 9107"/>
                <a:gd name="T8" fmla="*/ 1070 w 6342"/>
                <a:gd name="T9" fmla="*/ 4074 h 9107"/>
                <a:gd name="T10" fmla="*/ 1608 w 6342"/>
                <a:gd name="T11" fmla="*/ 8326 h 9107"/>
                <a:gd name="T12" fmla="*/ 6342 w 6342"/>
                <a:gd name="T13" fmla="*/ 8484 h 9107"/>
                <a:gd name="T14" fmla="*/ 6173 w 6342"/>
                <a:gd name="T15" fmla="*/ 7128 h 9107"/>
                <a:gd name="T16" fmla="*/ 2468 w 6342"/>
                <a:gd name="T17" fmla="*/ 7745 h 9107"/>
                <a:gd name="T18" fmla="*/ 2031 w 6342"/>
                <a:gd name="T19" fmla="*/ 4496 h 9107"/>
                <a:gd name="T20" fmla="*/ 5554 w 6342"/>
                <a:gd name="T21" fmla="*/ 4345 h 9107"/>
                <a:gd name="T22" fmla="*/ 5027 w 6342"/>
                <a:gd name="T23" fmla="*/ 260 h 9107"/>
                <a:gd name="T24" fmla="*/ 45 w 6342"/>
                <a:gd name="T25" fmla="*/ 135 h 9107"/>
                <a:gd name="T26" fmla="*/ 45 w 6342"/>
                <a:gd name="T27" fmla="*/ 135 h 9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342" h="9107">
                  <a:moveTo>
                    <a:pt x="45" y="135"/>
                  </a:moveTo>
                  <a:cubicBezTo>
                    <a:pt x="9" y="431"/>
                    <a:pt x="0" y="970"/>
                    <a:pt x="363" y="1153"/>
                  </a:cubicBezTo>
                  <a:cubicBezTo>
                    <a:pt x="1778" y="999"/>
                    <a:pt x="3194" y="1041"/>
                    <a:pt x="4324" y="1057"/>
                  </a:cubicBezTo>
                  <a:cubicBezTo>
                    <a:pt x="4371" y="2215"/>
                    <a:pt x="5113" y="2614"/>
                    <a:pt x="4709" y="3786"/>
                  </a:cubicBezTo>
                  <a:cubicBezTo>
                    <a:pt x="3298" y="3879"/>
                    <a:pt x="2360" y="3732"/>
                    <a:pt x="1070" y="4074"/>
                  </a:cubicBezTo>
                  <a:cubicBezTo>
                    <a:pt x="1125" y="5329"/>
                    <a:pt x="1584" y="6954"/>
                    <a:pt x="1608" y="8326"/>
                  </a:cubicBezTo>
                  <a:cubicBezTo>
                    <a:pt x="3288" y="8242"/>
                    <a:pt x="5381" y="9107"/>
                    <a:pt x="6342" y="8484"/>
                  </a:cubicBezTo>
                  <a:cubicBezTo>
                    <a:pt x="6307" y="8185"/>
                    <a:pt x="6062" y="7919"/>
                    <a:pt x="6173" y="7128"/>
                  </a:cubicBezTo>
                  <a:cubicBezTo>
                    <a:pt x="5732" y="7369"/>
                    <a:pt x="5024" y="7433"/>
                    <a:pt x="2468" y="7745"/>
                  </a:cubicBezTo>
                  <a:cubicBezTo>
                    <a:pt x="1978" y="7097"/>
                    <a:pt x="2232" y="5525"/>
                    <a:pt x="2031" y="4496"/>
                  </a:cubicBezTo>
                  <a:cubicBezTo>
                    <a:pt x="2899" y="4292"/>
                    <a:pt x="4289" y="4678"/>
                    <a:pt x="5554" y="4345"/>
                  </a:cubicBezTo>
                  <a:cubicBezTo>
                    <a:pt x="5910" y="2844"/>
                    <a:pt x="5226" y="2504"/>
                    <a:pt x="5027" y="260"/>
                  </a:cubicBezTo>
                  <a:cubicBezTo>
                    <a:pt x="3289" y="249"/>
                    <a:pt x="1645" y="0"/>
                    <a:pt x="45" y="135"/>
                  </a:cubicBezTo>
                  <a:lnTo>
                    <a:pt x="45" y="135"/>
                  </a:lnTo>
                </a:path>
              </a:pathLst>
            </a:custGeom>
            <a:solidFill>
              <a:srgbClr val="6E6EC4">
                <a:alpha val="10001"/>
              </a:srgbClr>
            </a:solidFill>
            <a:ln w="12700" cap="rnd" cmpd="sng">
              <a:solidFill>
                <a:srgbClr val="000000">
                  <a:alpha val="2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56" name="Freeform 36"/>
            <p:cNvSpPr>
              <a:spLocks/>
            </p:cNvSpPr>
            <p:nvPr/>
          </p:nvSpPr>
          <p:spPr bwMode="auto">
            <a:xfrm>
              <a:off x="3864" y="1342"/>
              <a:ext cx="1505" cy="2058"/>
            </a:xfrm>
            <a:custGeom>
              <a:avLst/>
              <a:gdLst>
                <a:gd name="T0" fmla="*/ 36 w 6494"/>
                <a:gd name="T1" fmla="*/ 429 h 8865"/>
                <a:gd name="T2" fmla="*/ 449 w 6494"/>
                <a:gd name="T3" fmla="*/ 1362 h 8865"/>
                <a:gd name="T4" fmla="*/ 4268 w 6494"/>
                <a:gd name="T5" fmla="*/ 938 h 8865"/>
                <a:gd name="T6" fmla="*/ 4823 w 6494"/>
                <a:gd name="T7" fmla="*/ 3829 h 8865"/>
                <a:gd name="T8" fmla="*/ 1056 w 6494"/>
                <a:gd name="T9" fmla="*/ 4397 h 8865"/>
                <a:gd name="T10" fmla="*/ 1613 w 6494"/>
                <a:gd name="T11" fmla="*/ 8292 h 8865"/>
                <a:gd name="T12" fmla="*/ 6494 w 6494"/>
                <a:gd name="T13" fmla="*/ 8241 h 8865"/>
                <a:gd name="T14" fmla="*/ 6326 w 6494"/>
                <a:gd name="T15" fmla="*/ 6886 h 8865"/>
                <a:gd name="T16" fmla="*/ 2525 w 6494"/>
                <a:gd name="T17" fmla="*/ 7702 h 8865"/>
                <a:gd name="T18" fmla="*/ 2079 w 6494"/>
                <a:gd name="T19" fmla="*/ 4777 h 8865"/>
                <a:gd name="T20" fmla="*/ 5740 w 6494"/>
                <a:gd name="T21" fmla="*/ 4378 h 8865"/>
                <a:gd name="T22" fmla="*/ 4970 w 6494"/>
                <a:gd name="T23" fmla="*/ 141 h 8865"/>
                <a:gd name="T24" fmla="*/ 36 w 6494"/>
                <a:gd name="T25" fmla="*/ 429 h 8865"/>
                <a:gd name="T26" fmla="*/ 36 w 6494"/>
                <a:gd name="T27" fmla="*/ 429 h 88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494" h="8865">
                  <a:moveTo>
                    <a:pt x="36" y="429"/>
                  </a:moveTo>
                  <a:cubicBezTo>
                    <a:pt x="0" y="726"/>
                    <a:pt x="86" y="1179"/>
                    <a:pt x="449" y="1362"/>
                  </a:cubicBezTo>
                  <a:cubicBezTo>
                    <a:pt x="1722" y="1032"/>
                    <a:pt x="3137" y="922"/>
                    <a:pt x="4268" y="938"/>
                  </a:cubicBezTo>
                  <a:cubicBezTo>
                    <a:pt x="4110" y="2243"/>
                    <a:pt x="5199" y="2633"/>
                    <a:pt x="4823" y="3829"/>
                  </a:cubicBezTo>
                  <a:cubicBezTo>
                    <a:pt x="3218" y="3841"/>
                    <a:pt x="2038" y="3907"/>
                    <a:pt x="1056" y="4397"/>
                  </a:cubicBezTo>
                  <a:cubicBezTo>
                    <a:pt x="1358" y="5638"/>
                    <a:pt x="1893" y="6882"/>
                    <a:pt x="1613" y="8292"/>
                  </a:cubicBezTo>
                  <a:cubicBezTo>
                    <a:pt x="3293" y="8209"/>
                    <a:pt x="5534" y="8865"/>
                    <a:pt x="6494" y="8241"/>
                  </a:cubicBezTo>
                  <a:cubicBezTo>
                    <a:pt x="6374" y="7976"/>
                    <a:pt x="6134" y="7748"/>
                    <a:pt x="6326" y="6886"/>
                  </a:cubicBezTo>
                  <a:cubicBezTo>
                    <a:pt x="5937" y="7222"/>
                    <a:pt x="5333" y="7461"/>
                    <a:pt x="2525" y="7702"/>
                  </a:cubicBezTo>
                  <a:cubicBezTo>
                    <a:pt x="2340" y="7059"/>
                    <a:pt x="2484" y="5905"/>
                    <a:pt x="2079" y="4777"/>
                  </a:cubicBezTo>
                  <a:cubicBezTo>
                    <a:pt x="2676" y="4420"/>
                    <a:pt x="4475" y="4711"/>
                    <a:pt x="5740" y="4378"/>
                  </a:cubicBezTo>
                  <a:cubicBezTo>
                    <a:pt x="6096" y="2877"/>
                    <a:pt x="4937" y="2580"/>
                    <a:pt x="4970" y="141"/>
                  </a:cubicBezTo>
                  <a:cubicBezTo>
                    <a:pt x="3232" y="130"/>
                    <a:pt x="1655" y="0"/>
                    <a:pt x="36" y="429"/>
                  </a:cubicBezTo>
                  <a:lnTo>
                    <a:pt x="36" y="429"/>
                  </a:lnTo>
                </a:path>
              </a:pathLst>
            </a:custGeom>
            <a:solidFill>
              <a:srgbClr val="6E6EC4">
                <a:alpha val="10001"/>
              </a:srgbClr>
            </a:solidFill>
            <a:ln w="12700" cap="rnd" cmpd="sng">
              <a:solidFill>
                <a:srgbClr val="000000">
                  <a:alpha val="2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57" name="Freeform 37"/>
            <p:cNvSpPr>
              <a:spLocks/>
            </p:cNvSpPr>
            <p:nvPr/>
          </p:nvSpPr>
          <p:spPr bwMode="auto">
            <a:xfrm>
              <a:off x="3837" y="1329"/>
              <a:ext cx="1544" cy="2002"/>
            </a:xfrm>
            <a:custGeom>
              <a:avLst/>
              <a:gdLst>
                <a:gd name="T0" fmla="*/ 36 w 6656"/>
                <a:gd name="T1" fmla="*/ 724 h 8623"/>
                <a:gd name="T2" fmla="*/ 544 w 6656"/>
                <a:gd name="T3" fmla="*/ 1571 h 8623"/>
                <a:gd name="T4" fmla="*/ 4220 w 6656"/>
                <a:gd name="T5" fmla="*/ 819 h 8623"/>
                <a:gd name="T6" fmla="*/ 4947 w 6656"/>
                <a:gd name="T7" fmla="*/ 3872 h 8623"/>
                <a:gd name="T8" fmla="*/ 1051 w 6656"/>
                <a:gd name="T9" fmla="*/ 4720 h 8623"/>
                <a:gd name="T10" fmla="*/ 1627 w 6656"/>
                <a:gd name="T11" fmla="*/ 8259 h 8623"/>
                <a:gd name="T12" fmla="*/ 6656 w 6656"/>
                <a:gd name="T13" fmla="*/ 7999 h 8623"/>
                <a:gd name="T14" fmla="*/ 6487 w 6656"/>
                <a:gd name="T15" fmla="*/ 6644 h 8623"/>
                <a:gd name="T16" fmla="*/ 2592 w 6656"/>
                <a:gd name="T17" fmla="*/ 7659 h 8623"/>
                <a:gd name="T18" fmla="*/ 2136 w 6656"/>
                <a:gd name="T19" fmla="*/ 5057 h 8623"/>
                <a:gd name="T20" fmla="*/ 5935 w 6656"/>
                <a:gd name="T21" fmla="*/ 4411 h 8623"/>
                <a:gd name="T22" fmla="*/ 4923 w 6656"/>
                <a:gd name="T23" fmla="*/ 22 h 8623"/>
                <a:gd name="T24" fmla="*/ 36 w 6656"/>
                <a:gd name="T25" fmla="*/ 724 h 8623"/>
                <a:gd name="T26" fmla="*/ 36 w 6656"/>
                <a:gd name="T27" fmla="*/ 724 h 8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656" h="8623">
                  <a:moveTo>
                    <a:pt x="36" y="724"/>
                  </a:moveTo>
                  <a:cubicBezTo>
                    <a:pt x="0" y="1021"/>
                    <a:pt x="181" y="1389"/>
                    <a:pt x="544" y="1571"/>
                  </a:cubicBezTo>
                  <a:cubicBezTo>
                    <a:pt x="1674" y="1065"/>
                    <a:pt x="3090" y="804"/>
                    <a:pt x="4220" y="819"/>
                  </a:cubicBezTo>
                  <a:cubicBezTo>
                    <a:pt x="3858" y="2272"/>
                    <a:pt x="5294" y="2652"/>
                    <a:pt x="4947" y="3872"/>
                  </a:cubicBezTo>
                  <a:cubicBezTo>
                    <a:pt x="3147" y="3803"/>
                    <a:pt x="1724" y="4083"/>
                    <a:pt x="1051" y="4720"/>
                  </a:cubicBezTo>
                  <a:cubicBezTo>
                    <a:pt x="1601" y="5947"/>
                    <a:pt x="2211" y="6811"/>
                    <a:pt x="1627" y="8259"/>
                  </a:cubicBezTo>
                  <a:cubicBezTo>
                    <a:pt x="3307" y="8175"/>
                    <a:pt x="5695" y="8623"/>
                    <a:pt x="6656" y="7999"/>
                  </a:cubicBezTo>
                  <a:cubicBezTo>
                    <a:pt x="6450" y="7767"/>
                    <a:pt x="6214" y="7577"/>
                    <a:pt x="6487" y="6644"/>
                  </a:cubicBezTo>
                  <a:cubicBezTo>
                    <a:pt x="6151" y="7075"/>
                    <a:pt x="5651" y="7490"/>
                    <a:pt x="2592" y="7659"/>
                  </a:cubicBezTo>
                  <a:cubicBezTo>
                    <a:pt x="2711" y="7021"/>
                    <a:pt x="2745" y="6285"/>
                    <a:pt x="2136" y="5057"/>
                  </a:cubicBezTo>
                  <a:cubicBezTo>
                    <a:pt x="2462" y="4548"/>
                    <a:pt x="4670" y="4744"/>
                    <a:pt x="5935" y="4411"/>
                  </a:cubicBezTo>
                  <a:cubicBezTo>
                    <a:pt x="6291" y="2911"/>
                    <a:pt x="4656" y="2656"/>
                    <a:pt x="4923" y="22"/>
                  </a:cubicBezTo>
                  <a:cubicBezTo>
                    <a:pt x="3184" y="11"/>
                    <a:pt x="1674" y="0"/>
                    <a:pt x="36" y="724"/>
                  </a:cubicBezTo>
                  <a:lnTo>
                    <a:pt x="36" y="724"/>
                  </a:lnTo>
                </a:path>
              </a:pathLst>
            </a:custGeom>
            <a:solidFill>
              <a:srgbClr val="6E6EC4">
                <a:alpha val="10001"/>
              </a:srgbClr>
            </a:solidFill>
            <a:ln w="12700" cap="rnd" cmpd="sng">
              <a:solidFill>
                <a:srgbClr val="000000">
                  <a:alpha val="2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58" name="Line 38"/>
            <p:cNvSpPr>
              <a:spLocks noChangeShapeType="1"/>
            </p:cNvSpPr>
            <p:nvPr/>
          </p:nvSpPr>
          <p:spPr bwMode="auto">
            <a:xfrm flipV="1">
              <a:off x="3840" y="1163"/>
              <a:ext cx="166" cy="330"/>
            </a:xfrm>
            <a:prstGeom prst="line">
              <a:avLst/>
            </a:prstGeom>
            <a:noFill/>
            <a:ln w="12700">
              <a:solidFill>
                <a:schemeClr val="accent1">
                  <a:alpha val="60001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59" name="Line 39"/>
            <p:cNvSpPr>
              <a:spLocks noChangeShapeType="1"/>
            </p:cNvSpPr>
            <p:nvPr/>
          </p:nvSpPr>
          <p:spPr bwMode="auto">
            <a:xfrm>
              <a:off x="4978" y="1334"/>
              <a:ext cx="227" cy="246"/>
            </a:xfrm>
            <a:prstGeom prst="line">
              <a:avLst/>
            </a:prstGeom>
            <a:noFill/>
            <a:ln w="12700">
              <a:solidFill>
                <a:schemeClr val="accent1">
                  <a:alpha val="60001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60" name="Line 40"/>
            <p:cNvSpPr>
              <a:spLocks noChangeShapeType="1"/>
            </p:cNvSpPr>
            <p:nvPr/>
          </p:nvSpPr>
          <p:spPr bwMode="auto">
            <a:xfrm flipH="1">
              <a:off x="3963" y="1467"/>
              <a:ext cx="24" cy="225"/>
            </a:xfrm>
            <a:prstGeom prst="line">
              <a:avLst/>
            </a:prstGeom>
            <a:noFill/>
            <a:ln w="12700">
              <a:solidFill>
                <a:schemeClr val="accent1">
                  <a:alpha val="60001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61" name="Line 41"/>
            <p:cNvSpPr>
              <a:spLocks noChangeShapeType="1"/>
            </p:cNvSpPr>
            <p:nvPr/>
          </p:nvSpPr>
          <p:spPr bwMode="auto">
            <a:xfrm>
              <a:off x="4814" y="1522"/>
              <a:ext cx="225" cy="239"/>
            </a:xfrm>
            <a:prstGeom prst="line">
              <a:avLst/>
            </a:prstGeom>
            <a:noFill/>
            <a:ln w="12700">
              <a:solidFill>
                <a:schemeClr val="accent1">
                  <a:alpha val="60001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62" name="Line 42"/>
            <p:cNvSpPr>
              <a:spLocks noChangeShapeType="1"/>
            </p:cNvSpPr>
            <p:nvPr/>
          </p:nvSpPr>
          <p:spPr bwMode="auto">
            <a:xfrm flipH="1">
              <a:off x="4083" y="2056"/>
              <a:ext cx="165" cy="369"/>
            </a:xfrm>
            <a:prstGeom prst="line">
              <a:avLst/>
            </a:prstGeom>
            <a:noFill/>
            <a:ln w="12700">
              <a:solidFill>
                <a:schemeClr val="accent1">
                  <a:alpha val="60001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63" name="Line 43"/>
            <p:cNvSpPr>
              <a:spLocks noChangeShapeType="1"/>
            </p:cNvSpPr>
            <p:nvPr/>
          </p:nvSpPr>
          <p:spPr bwMode="auto">
            <a:xfrm flipH="1">
              <a:off x="4335" y="2193"/>
              <a:ext cx="74" cy="307"/>
            </a:xfrm>
            <a:prstGeom prst="line">
              <a:avLst/>
            </a:prstGeom>
            <a:noFill/>
            <a:ln w="12700">
              <a:solidFill>
                <a:schemeClr val="accent1">
                  <a:alpha val="60001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64" name="Line 44"/>
            <p:cNvSpPr>
              <a:spLocks noChangeShapeType="1"/>
            </p:cNvSpPr>
            <p:nvPr/>
          </p:nvSpPr>
          <p:spPr bwMode="auto">
            <a:xfrm flipV="1">
              <a:off x="5103" y="2350"/>
              <a:ext cx="109" cy="34"/>
            </a:xfrm>
            <a:prstGeom prst="line">
              <a:avLst/>
            </a:prstGeom>
            <a:noFill/>
            <a:ln w="12700">
              <a:solidFill>
                <a:schemeClr val="accent1">
                  <a:alpha val="60001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65" name="Line 45"/>
            <p:cNvSpPr>
              <a:spLocks noChangeShapeType="1"/>
            </p:cNvSpPr>
            <p:nvPr/>
          </p:nvSpPr>
          <p:spPr bwMode="auto">
            <a:xfrm flipH="1">
              <a:off x="5276" y="2877"/>
              <a:ext cx="57" cy="420"/>
            </a:xfrm>
            <a:prstGeom prst="line">
              <a:avLst/>
            </a:prstGeom>
            <a:noFill/>
            <a:ln w="12700">
              <a:solidFill>
                <a:schemeClr val="accent1">
                  <a:alpha val="60001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66" name="Line 46"/>
            <p:cNvSpPr>
              <a:spLocks noChangeShapeType="1"/>
            </p:cNvSpPr>
            <p:nvPr/>
          </p:nvSpPr>
          <p:spPr bwMode="auto">
            <a:xfrm flipH="1">
              <a:off x="5323" y="3178"/>
              <a:ext cx="53" cy="418"/>
            </a:xfrm>
            <a:prstGeom prst="line">
              <a:avLst/>
            </a:prstGeom>
            <a:noFill/>
            <a:ln w="12700">
              <a:solidFill>
                <a:schemeClr val="accent1">
                  <a:alpha val="60001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67" name="Line 47"/>
            <p:cNvSpPr>
              <a:spLocks noChangeShapeType="1"/>
            </p:cNvSpPr>
            <p:nvPr/>
          </p:nvSpPr>
          <p:spPr bwMode="auto">
            <a:xfrm>
              <a:off x="4209" y="3246"/>
              <a:ext cx="137" cy="118"/>
            </a:xfrm>
            <a:prstGeom prst="line">
              <a:avLst/>
            </a:prstGeom>
            <a:noFill/>
            <a:ln w="12700">
              <a:solidFill>
                <a:schemeClr val="accent1">
                  <a:alpha val="60001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68" name="Line 48"/>
            <p:cNvSpPr>
              <a:spLocks noChangeShapeType="1"/>
            </p:cNvSpPr>
            <p:nvPr/>
          </p:nvSpPr>
          <p:spPr bwMode="auto">
            <a:xfrm>
              <a:off x="4438" y="3106"/>
              <a:ext cx="63" cy="137"/>
            </a:xfrm>
            <a:prstGeom prst="line">
              <a:avLst/>
            </a:prstGeom>
            <a:noFill/>
            <a:ln w="12700">
              <a:solidFill>
                <a:schemeClr val="accent1">
                  <a:alpha val="60001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69" name="Line 49"/>
            <p:cNvSpPr>
              <a:spLocks noChangeShapeType="1"/>
            </p:cNvSpPr>
            <p:nvPr/>
          </p:nvSpPr>
          <p:spPr bwMode="auto">
            <a:xfrm flipV="1">
              <a:off x="4978" y="2210"/>
              <a:ext cx="2" cy="27"/>
            </a:xfrm>
            <a:prstGeom prst="line">
              <a:avLst/>
            </a:prstGeom>
            <a:noFill/>
            <a:ln w="9525">
              <a:solidFill>
                <a:schemeClr val="accent1">
                  <a:alpha val="60001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41" name="Oval 121"/>
            <p:cNvSpPr>
              <a:spLocks noChangeArrowheads="1"/>
            </p:cNvSpPr>
            <p:nvPr/>
          </p:nvSpPr>
          <p:spPr bwMode="auto">
            <a:xfrm>
              <a:off x="3981" y="1147"/>
              <a:ext cx="45" cy="45"/>
            </a:xfrm>
            <a:prstGeom prst="ellipse">
              <a:avLst/>
            </a:prstGeom>
            <a:solidFill>
              <a:srgbClr val="FFE5E5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044" name="Oval 124"/>
            <p:cNvSpPr>
              <a:spLocks noChangeArrowheads="1"/>
            </p:cNvSpPr>
            <p:nvPr/>
          </p:nvSpPr>
          <p:spPr bwMode="auto">
            <a:xfrm>
              <a:off x="5181" y="1559"/>
              <a:ext cx="45" cy="45"/>
            </a:xfrm>
            <a:prstGeom prst="ellipse">
              <a:avLst/>
            </a:prstGeom>
            <a:solidFill>
              <a:srgbClr val="FFE5E5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045" name="Oval 125"/>
            <p:cNvSpPr>
              <a:spLocks noChangeArrowheads="1"/>
            </p:cNvSpPr>
            <p:nvPr/>
          </p:nvSpPr>
          <p:spPr bwMode="auto">
            <a:xfrm>
              <a:off x="5021" y="1748"/>
              <a:ext cx="45" cy="45"/>
            </a:xfrm>
            <a:prstGeom prst="ellipse">
              <a:avLst/>
            </a:prstGeom>
            <a:solidFill>
              <a:srgbClr val="FFE5E5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047" name="Oval 127"/>
            <p:cNvSpPr>
              <a:spLocks noChangeArrowheads="1"/>
            </p:cNvSpPr>
            <p:nvPr/>
          </p:nvSpPr>
          <p:spPr bwMode="auto">
            <a:xfrm>
              <a:off x="3967" y="1447"/>
              <a:ext cx="45" cy="45"/>
            </a:xfrm>
            <a:prstGeom prst="ellipse">
              <a:avLst/>
            </a:prstGeom>
            <a:solidFill>
              <a:srgbClr val="FFE5E5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049" name="Oval 129"/>
            <p:cNvSpPr>
              <a:spLocks noChangeArrowheads="1"/>
            </p:cNvSpPr>
            <p:nvPr/>
          </p:nvSpPr>
          <p:spPr bwMode="auto">
            <a:xfrm>
              <a:off x="4319" y="2481"/>
              <a:ext cx="45" cy="45"/>
            </a:xfrm>
            <a:prstGeom prst="ellipse">
              <a:avLst/>
            </a:prstGeom>
            <a:solidFill>
              <a:srgbClr val="FFE5E5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051" name="Oval 131"/>
            <p:cNvSpPr>
              <a:spLocks noChangeArrowheads="1"/>
            </p:cNvSpPr>
            <p:nvPr/>
          </p:nvSpPr>
          <p:spPr bwMode="auto">
            <a:xfrm>
              <a:off x="5071" y="2359"/>
              <a:ext cx="45" cy="45"/>
            </a:xfrm>
            <a:prstGeom prst="ellipse">
              <a:avLst/>
            </a:prstGeom>
            <a:solidFill>
              <a:srgbClr val="FFE5E5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052" name="Oval 132"/>
            <p:cNvSpPr>
              <a:spLocks noChangeArrowheads="1"/>
            </p:cNvSpPr>
            <p:nvPr/>
          </p:nvSpPr>
          <p:spPr bwMode="auto">
            <a:xfrm>
              <a:off x="4066" y="2404"/>
              <a:ext cx="45" cy="45"/>
            </a:xfrm>
            <a:prstGeom prst="ellipse">
              <a:avLst/>
            </a:prstGeom>
            <a:solidFill>
              <a:srgbClr val="FFE5E5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054" name="Oval 134"/>
            <p:cNvSpPr>
              <a:spLocks noChangeArrowheads="1"/>
            </p:cNvSpPr>
            <p:nvPr/>
          </p:nvSpPr>
          <p:spPr bwMode="auto">
            <a:xfrm>
              <a:off x="4188" y="3217"/>
              <a:ext cx="45" cy="45"/>
            </a:xfrm>
            <a:prstGeom prst="ellipse">
              <a:avLst/>
            </a:prstGeom>
            <a:solidFill>
              <a:srgbClr val="FFE5E5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057" name="Oval 137"/>
            <p:cNvSpPr>
              <a:spLocks noChangeArrowheads="1"/>
            </p:cNvSpPr>
            <p:nvPr/>
          </p:nvSpPr>
          <p:spPr bwMode="auto">
            <a:xfrm>
              <a:off x="4418" y="3079"/>
              <a:ext cx="45" cy="45"/>
            </a:xfrm>
            <a:prstGeom prst="ellipse">
              <a:avLst/>
            </a:prstGeom>
            <a:solidFill>
              <a:srgbClr val="FFE5E5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059" name="Oval 139"/>
            <p:cNvSpPr>
              <a:spLocks noChangeArrowheads="1"/>
            </p:cNvSpPr>
            <p:nvPr/>
          </p:nvSpPr>
          <p:spPr bwMode="auto">
            <a:xfrm>
              <a:off x="5359" y="3156"/>
              <a:ext cx="45" cy="45"/>
            </a:xfrm>
            <a:prstGeom prst="ellipse">
              <a:avLst/>
            </a:prstGeom>
            <a:solidFill>
              <a:srgbClr val="FFE5E5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061" name="Oval 141"/>
            <p:cNvSpPr>
              <a:spLocks noChangeArrowheads="1"/>
            </p:cNvSpPr>
            <p:nvPr/>
          </p:nvSpPr>
          <p:spPr bwMode="auto">
            <a:xfrm>
              <a:off x="5316" y="2854"/>
              <a:ext cx="45" cy="45"/>
            </a:xfrm>
            <a:prstGeom prst="ellipse">
              <a:avLst/>
            </a:prstGeom>
            <a:solidFill>
              <a:srgbClr val="FFE5E5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065" name="Text Box 145"/>
            <p:cNvSpPr txBox="1">
              <a:spLocks noChangeArrowheads="1"/>
            </p:cNvSpPr>
            <p:nvPr/>
          </p:nvSpPr>
          <p:spPr bwMode="auto">
            <a:xfrm>
              <a:off x="3836" y="845"/>
              <a:ext cx="1413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de-DE" sz="2800"/>
                <a:t>Subspace (1D)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97" name="Rectangle 29"/>
          <p:cNvSpPr>
            <a:spLocks noChangeArrowheads="1"/>
          </p:cNvSpPr>
          <p:nvPr/>
        </p:nvSpPr>
        <p:spPr bwMode="auto">
          <a:xfrm>
            <a:off x="1730375" y="5568950"/>
            <a:ext cx="1187450" cy="596900"/>
          </a:xfrm>
          <a:prstGeom prst="rect">
            <a:avLst/>
          </a:prstGeom>
          <a:solidFill>
            <a:srgbClr val="FFFFF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94" name="Rectangle 26"/>
          <p:cNvSpPr>
            <a:spLocks noChangeArrowheads="1"/>
          </p:cNvSpPr>
          <p:nvPr/>
        </p:nvSpPr>
        <p:spPr bwMode="auto">
          <a:xfrm>
            <a:off x="5647055" y="5583238"/>
            <a:ext cx="1814513" cy="582612"/>
          </a:xfrm>
          <a:prstGeom prst="rect">
            <a:avLst/>
          </a:prstGeom>
          <a:solidFill>
            <a:srgbClr val="F9F1F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95" name="Rectangle 27"/>
          <p:cNvSpPr>
            <a:spLocks noChangeArrowheads="1"/>
          </p:cNvSpPr>
          <p:nvPr/>
        </p:nvSpPr>
        <p:spPr bwMode="auto">
          <a:xfrm>
            <a:off x="3814763" y="5583238"/>
            <a:ext cx="823912" cy="582612"/>
          </a:xfrm>
          <a:prstGeom prst="rect">
            <a:avLst/>
          </a:prstGeom>
          <a:solidFill>
            <a:srgbClr val="F9F1F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92" name="Rectangle 24"/>
          <p:cNvSpPr>
            <a:spLocks noChangeArrowheads="1"/>
          </p:cNvSpPr>
          <p:nvPr/>
        </p:nvSpPr>
        <p:spPr bwMode="auto">
          <a:xfrm>
            <a:off x="2760663" y="3200400"/>
            <a:ext cx="1541462" cy="582613"/>
          </a:xfrm>
          <a:prstGeom prst="rect">
            <a:avLst/>
          </a:prstGeom>
          <a:solidFill>
            <a:srgbClr val="E1E1F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93" name="Rectangle 25"/>
          <p:cNvSpPr>
            <a:spLocks noChangeArrowheads="1"/>
          </p:cNvSpPr>
          <p:nvPr/>
        </p:nvSpPr>
        <p:spPr bwMode="auto">
          <a:xfrm>
            <a:off x="4675505" y="3200400"/>
            <a:ext cx="2233613" cy="582613"/>
          </a:xfrm>
          <a:prstGeom prst="rect">
            <a:avLst/>
          </a:prstGeom>
          <a:solidFill>
            <a:srgbClr val="E1E1F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91" name="Rectangle 23"/>
          <p:cNvSpPr>
            <a:spLocks noChangeArrowheads="1"/>
          </p:cNvSpPr>
          <p:nvPr/>
        </p:nvSpPr>
        <p:spPr bwMode="auto">
          <a:xfrm>
            <a:off x="1773238" y="5618163"/>
            <a:ext cx="287337" cy="463550"/>
          </a:xfrm>
          <a:prstGeom prst="rect">
            <a:avLst/>
          </a:prstGeom>
          <a:solidFill>
            <a:srgbClr val="F9F3A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90" name="Rectangle 22"/>
          <p:cNvSpPr>
            <a:spLocks noChangeArrowheads="1"/>
          </p:cNvSpPr>
          <p:nvPr/>
        </p:nvSpPr>
        <p:spPr bwMode="auto">
          <a:xfrm>
            <a:off x="5120005" y="4019550"/>
            <a:ext cx="287338" cy="301625"/>
          </a:xfrm>
          <a:prstGeom prst="rect">
            <a:avLst/>
          </a:prstGeom>
          <a:solidFill>
            <a:srgbClr val="F9F3A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Objective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Find</a:t>
            </a:r>
          </a:p>
          <a:p>
            <a:pPr lvl="1"/>
            <a:r>
              <a:rPr lang="de-DE" dirty="0" smtClean="0"/>
              <a:t>Part</a:t>
            </a:r>
          </a:p>
          <a:p>
            <a:pPr lvl="1"/>
            <a:r>
              <a:rPr lang="de-DE" dirty="0" smtClean="0"/>
              <a:t>Functions </a:t>
            </a:r>
            <a:r>
              <a:rPr lang="de-DE" sz="2400" i="1" dirty="0" smtClean="0">
                <a:solidFill>
                  <a:schemeClr val="tx2"/>
                </a:solidFill>
                <a:latin typeface="Cambria" pitchFamily="18" charset="0"/>
              </a:rPr>
              <a:t>f</a:t>
            </a:r>
            <a:r>
              <a:rPr lang="de-DE" baseline="-25000" dirty="0" smtClean="0">
                <a:solidFill>
                  <a:schemeClr val="tx2"/>
                </a:solidFill>
              </a:rPr>
              <a:t>1</a:t>
            </a:r>
            <a:r>
              <a:rPr lang="de-DE" dirty="0" smtClean="0"/>
              <a:t>, ..., </a:t>
            </a:r>
            <a:r>
              <a:rPr lang="de-DE" sz="2400" i="1" dirty="0" smtClean="0">
                <a:solidFill>
                  <a:schemeClr val="tx2"/>
                </a:solidFill>
                <a:latin typeface="Cambria" pitchFamily="18" charset="0"/>
              </a:rPr>
              <a:t>f</a:t>
            </a:r>
            <a:r>
              <a:rPr lang="de-DE" i="1" baseline="-25000" dirty="0" smtClean="0"/>
              <a:t>n</a:t>
            </a:r>
            <a:r>
              <a:rPr lang="de-DE" dirty="0" smtClean="0"/>
              <a:t>:</a:t>
            </a:r>
          </a:p>
          <a:p>
            <a:r>
              <a:rPr lang="de-DE" dirty="0" smtClean="0"/>
              <a:t>Such that:</a:t>
            </a:r>
          </a:p>
          <a:p>
            <a:endParaRPr lang="de-DE" dirty="0" smtClean="0"/>
          </a:p>
        </p:txBody>
      </p:sp>
      <p:sp>
        <p:nvSpPr>
          <p:cNvPr id="83973" name="Rectangle 5"/>
          <p:cNvSpPr>
            <a:spLocks noChangeArrowheads="1"/>
          </p:cNvSpPr>
          <p:nvPr/>
        </p:nvSpPr>
        <p:spPr bwMode="auto">
          <a:xfrm>
            <a:off x="1530350" y="1931988"/>
            <a:ext cx="414338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2600" dirty="0">
                <a:solidFill>
                  <a:schemeClr val="accent1"/>
                </a:solidFill>
                <a:latin typeface="cmsy10" pitchFamily="34" charset="0"/>
              </a:rPr>
              <a:t>P</a:t>
            </a:r>
          </a:p>
        </p:txBody>
      </p:sp>
      <p:graphicFrame>
        <p:nvGraphicFramePr>
          <p:cNvPr id="8397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0879443"/>
              </p:ext>
            </p:extLst>
          </p:nvPr>
        </p:nvGraphicFramePr>
        <p:xfrm>
          <a:off x="1689100" y="3892550"/>
          <a:ext cx="5842000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16" name="Equation" r:id="rId3" imgW="1511280" imgH="393480" progId="Equation.3">
                  <p:embed/>
                </p:oleObj>
              </mc:Choice>
              <mc:Fallback>
                <p:oleObj name="Equation" r:id="rId3" imgW="1511280" imgH="39348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9100" y="3892550"/>
                        <a:ext cx="5842000" cy="152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3976" name="Text Box 8"/>
          <p:cNvSpPr txBox="1">
            <a:spLocks noChangeArrowheads="1"/>
          </p:cNvSpPr>
          <p:nvPr/>
        </p:nvSpPr>
        <p:spPr bwMode="auto">
          <a:xfrm>
            <a:off x="2711450" y="3141663"/>
            <a:ext cx="1641475" cy="65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de-DE"/>
              <a:t>Rigid Motion</a:t>
            </a:r>
            <a:br>
              <a:rPr lang="de-DE"/>
            </a:br>
            <a:r>
              <a:rPr lang="de-DE" sz="1500"/>
              <a:t>(Param)</a:t>
            </a:r>
          </a:p>
        </p:txBody>
      </p:sp>
      <p:sp>
        <p:nvSpPr>
          <p:cNvPr id="83977" name="Text Box 9"/>
          <p:cNvSpPr txBox="1">
            <a:spLocks noChangeArrowheads="1"/>
          </p:cNvSpPr>
          <p:nvPr/>
        </p:nvSpPr>
        <p:spPr bwMode="auto">
          <a:xfrm>
            <a:off x="5664518" y="5510213"/>
            <a:ext cx="1762125" cy="65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de-DE"/>
              <a:t>Basis function</a:t>
            </a:r>
            <a:br>
              <a:rPr lang="de-DE"/>
            </a:br>
            <a:r>
              <a:rPr lang="de-DE" sz="1500"/>
              <a:t>(Model)</a:t>
            </a:r>
          </a:p>
        </p:txBody>
      </p:sp>
      <p:sp>
        <p:nvSpPr>
          <p:cNvPr id="83978" name="Line 10"/>
          <p:cNvSpPr>
            <a:spLocks noChangeShapeType="1"/>
          </p:cNvSpPr>
          <p:nvPr/>
        </p:nvSpPr>
        <p:spPr bwMode="auto">
          <a:xfrm rot="10800000" flipH="1">
            <a:off x="4221163" y="4997450"/>
            <a:ext cx="0" cy="555586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79" name="Line 11"/>
          <p:cNvSpPr>
            <a:spLocks noChangeShapeType="1"/>
          </p:cNvSpPr>
          <p:nvPr/>
        </p:nvSpPr>
        <p:spPr bwMode="auto">
          <a:xfrm rot="10800000">
            <a:off x="6540818" y="4997450"/>
            <a:ext cx="0" cy="503238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80" name="Text Box 12"/>
          <p:cNvSpPr txBox="1">
            <a:spLocks noChangeArrowheads="1"/>
          </p:cNvSpPr>
          <p:nvPr/>
        </p:nvSpPr>
        <p:spPr bwMode="auto">
          <a:xfrm>
            <a:off x="3806825" y="5510213"/>
            <a:ext cx="841375" cy="65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de-DE"/>
              <a:t>Mean</a:t>
            </a:r>
            <a:br>
              <a:rPr lang="de-DE"/>
            </a:br>
            <a:r>
              <a:rPr lang="de-DE" sz="1500"/>
              <a:t>(Model)</a:t>
            </a:r>
          </a:p>
        </p:txBody>
      </p:sp>
      <p:sp>
        <p:nvSpPr>
          <p:cNvPr id="83975" name="Line 7"/>
          <p:cNvSpPr>
            <a:spLocks noChangeShapeType="1"/>
          </p:cNvSpPr>
          <p:nvPr/>
        </p:nvSpPr>
        <p:spPr bwMode="auto">
          <a:xfrm rot="10800000" flipH="1" flipV="1">
            <a:off x="3529013" y="3844925"/>
            <a:ext cx="1587" cy="474663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81" name="Line 13"/>
          <p:cNvSpPr>
            <a:spLocks noChangeShapeType="1"/>
          </p:cNvSpPr>
          <p:nvPr/>
        </p:nvSpPr>
        <p:spPr bwMode="auto">
          <a:xfrm rot="10800000" flipH="1" flipV="1">
            <a:off x="5796280" y="3844925"/>
            <a:ext cx="1588" cy="474663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82" name="Text Box 14"/>
          <p:cNvSpPr txBox="1">
            <a:spLocks noChangeArrowheads="1"/>
          </p:cNvSpPr>
          <p:nvPr/>
        </p:nvSpPr>
        <p:spPr bwMode="auto">
          <a:xfrm>
            <a:off x="4638993" y="3141663"/>
            <a:ext cx="2314575" cy="65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de-DE"/>
              <a:t>Shape Coordinates</a:t>
            </a:r>
            <a:br>
              <a:rPr lang="de-DE"/>
            </a:br>
            <a:r>
              <a:rPr lang="de-DE" sz="1500"/>
              <a:t>(Param)</a:t>
            </a:r>
          </a:p>
        </p:txBody>
      </p:sp>
      <p:sp>
        <p:nvSpPr>
          <p:cNvPr id="83983" name="Rectangle 15"/>
          <p:cNvSpPr>
            <a:spLocks noChangeArrowheads="1"/>
          </p:cNvSpPr>
          <p:nvPr/>
        </p:nvSpPr>
        <p:spPr bwMode="auto">
          <a:xfrm>
            <a:off x="3344863" y="4365625"/>
            <a:ext cx="352425" cy="552450"/>
          </a:xfrm>
          <a:prstGeom prst="rect">
            <a:avLst/>
          </a:prstGeom>
          <a:solidFill>
            <a:srgbClr val="3834CC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84" name="Rectangle 16"/>
          <p:cNvSpPr>
            <a:spLocks noChangeArrowheads="1"/>
          </p:cNvSpPr>
          <p:nvPr/>
        </p:nvSpPr>
        <p:spPr bwMode="auto">
          <a:xfrm>
            <a:off x="5553393" y="4379913"/>
            <a:ext cx="425450" cy="552450"/>
          </a:xfrm>
          <a:prstGeom prst="rect">
            <a:avLst/>
          </a:prstGeom>
          <a:solidFill>
            <a:srgbClr val="3834CC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85" name="Rectangle 17"/>
          <p:cNvSpPr>
            <a:spLocks noChangeArrowheads="1"/>
          </p:cNvSpPr>
          <p:nvPr/>
        </p:nvSpPr>
        <p:spPr bwMode="auto">
          <a:xfrm>
            <a:off x="3984625" y="4373562"/>
            <a:ext cx="541655" cy="609917"/>
          </a:xfrm>
          <a:prstGeom prst="rect">
            <a:avLst/>
          </a:prstGeom>
          <a:solidFill>
            <a:schemeClr val="tx2">
              <a:alpha val="3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86" name="Rectangle 18"/>
          <p:cNvSpPr>
            <a:spLocks noChangeArrowheads="1"/>
          </p:cNvSpPr>
          <p:nvPr/>
        </p:nvSpPr>
        <p:spPr bwMode="auto">
          <a:xfrm>
            <a:off x="6002655" y="4381500"/>
            <a:ext cx="1189038" cy="552450"/>
          </a:xfrm>
          <a:prstGeom prst="rect">
            <a:avLst/>
          </a:prstGeom>
          <a:solidFill>
            <a:schemeClr val="tx2">
              <a:alpha val="3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87" name="Text Box 19"/>
          <p:cNvSpPr txBox="1">
            <a:spLocks noChangeArrowheads="1"/>
          </p:cNvSpPr>
          <p:nvPr/>
        </p:nvSpPr>
        <p:spPr bwMode="auto">
          <a:xfrm>
            <a:off x="1697038" y="5518150"/>
            <a:ext cx="77628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3600" i="1">
                <a:latin typeface="Cambria" pitchFamily="18" charset="0"/>
              </a:rPr>
              <a:t>d</a:t>
            </a:r>
            <a:r>
              <a:rPr lang="de-DE" sz="3600">
                <a:latin typeface="Cambria" pitchFamily="18" charset="0"/>
              </a:rPr>
              <a:t> &lt;</a:t>
            </a:r>
            <a:endParaRPr lang="de-DE" sz="3600" i="1">
              <a:latin typeface="Cambria" pitchFamily="18" charset="0"/>
            </a:endParaRPr>
          </a:p>
        </p:txBody>
      </p:sp>
      <p:sp>
        <p:nvSpPr>
          <p:cNvPr id="83988" name="Text Box 20"/>
          <p:cNvSpPr txBox="1">
            <a:spLocks noChangeArrowheads="1"/>
          </p:cNvSpPr>
          <p:nvPr/>
        </p:nvSpPr>
        <p:spPr bwMode="auto">
          <a:xfrm>
            <a:off x="2181225" y="5514975"/>
            <a:ext cx="7810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3600">
                <a:latin typeface="Cambria" pitchFamily="18" charset="0"/>
              </a:rPr>
              <a:t>&lt; </a:t>
            </a:r>
            <a:r>
              <a:rPr lang="de-DE" sz="3600" i="1">
                <a:latin typeface="Cambria" pitchFamily="18" charset="0"/>
              </a:rPr>
              <a:t>n</a:t>
            </a:r>
          </a:p>
        </p:txBody>
      </p:sp>
      <p:sp>
        <p:nvSpPr>
          <p:cNvPr id="2" name="Rectangle 1"/>
          <p:cNvSpPr/>
          <p:nvPr/>
        </p:nvSpPr>
        <p:spPr>
          <a:xfrm>
            <a:off x="1877224" y="1886352"/>
            <a:ext cx="70884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 smtClean="0">
                <a:latin typeface="Cambria Math"/>
                <a:ea typeface="Cambria Math"/>
              </a:rPr>
              <a:t>⊆</a:t>
            </a:r>
            <a:r>
              <a:rPr lang="en-US" sz="2600" dirty="0" smtClean="0">
                <a:solidFill>
                  <a:schemeClr val="bg1">
                    <a:lumMod val="50000"/>
                  </a:schemeClr>
                </a:solidFill>
                <a:latin typeface="Cambria Math"/>
                <a:ea typeface="Cambria Math"/>
              </a:rPr>
              <a:t> </a:t>
            </a:r>
            <a:r>
              <a:rPr lang="en-US" sz="2600" dirty="0" smtClean="0">
                <a:solidFill>
                  <a:schemeClr val="bg1">
                    <a:lumMod val="50000"/>
                  </a:schemeClr>
                </a:solidFill>
                <a:latin typeface="cmsy10" pitchFamily="34" charset="0"/>
              </a:rPr>
              <a:t>S</a:t>
            </a:r>
            <a:endParaRPr lang="de-DE" sz="2600" dirty="0">
              <a:solidFill>
                <a:schemeClr val="bg1">
                  <a:lumMod val="50000"/>
                </a:schemeClr>
              </a:solidFill>
              <a:latin typeface="cmsy10" pitchFamily="34" charset="0"/>
            </a:endParaRPr>
          </a:p>
        </p:txBody>
      </p:sp>
      <p:sp>
        <p:nvSpPr>
          <p:cNvPr id="28" name="Rectangle 5"/>
          <p:cNvSpPr>
            <a:spLocks noChangeArrowheads="1"/>
          </p:cNvSpPr>
          <p:nvPr/>
        </p:nvSpPr>
        <p:spPr bwMode="auto">
          <a:xfrm>
            <a:off x="3410362" y="2447806"/>
            <a:ext cx="414338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2600" dirty="0">
                <a:solidFill>
                  <a:schemeClr val="accent1"/>
                </a:solidFill>
                <a:latin typeface="cmsy10" pitchFamily="34" charset="0"/>
              </a:rPr>
              <a:t>P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757236" y="2402170"/>
            <a:ext cx="78899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 smtClean="0">
                <a:latin typeface="Cambria Math"/>
                <a:ea typeface="Cambria Math"/>
                <a:sym typeface="Symbol"/>
              </a:rPr>
              <a:t></a:t>
            </a:r>
            <a:r>
              <a:rPr lang="en-US" sz="2600" dirty="0" smtClean="0">
                <a:solidFill>
                  <a:schemeClr val="bg1">
                    <a:lumMod val="50000"/>
                  </a:schemeClr>
                </a:solidFill>
                <a:latin typeface="Cambria Math"/>
                <a:ea typeface="Cambria Math"/>
              </a:rPr>
              <a:t> </a:t>
            </a:r>
            <a:r>
              <a:rPr lang="en-US" sz="2600" dirty="0" smtClean="0">
                <a:solidFill>
                  <a:schemeClr val="bg1">
                    <a:lumMod val="50000"/>
                  </a:schemeClr>
                </a:solidFill>
                <a:latin typeface="cmsy10" pitchFamily="34" charset="0"/>
              </a:rPr>
              <a:t>S</a:t>
            </a:r>
            <a:endParaRPr lang="de-DE" sz="2600" dirty="0">
              <a:solidFill>
                <a:schemeClr val="bg1">
                  <a:lumMod val="50000"/>
                </a:schemeClr>
              </a:solidFill>
              <a:latin typeface="cmsy1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Remarks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268413"/>
            <a:ext cx="4465638" cy="5040312"/>
          </a:xfrm>
        </p:spPr>
        <p:txBody>
          <a:bodyPr/>
          <a:lstStyle/>
          <a:p>
            <a:r>
              <a:rPr lang="de-DE" smtClean="0"/>
              <a:t>Uniqueness:</a:t>
            </a:r>
          </a:p>
          <a:p>
            <a:pPr lvl="1"/>
            <a:r>
              <a:rPr lang="de-DE" smtClean="0"/>
              <a:t>Many aquivalent subspace models might fit the same data</a:t>
            </a:r>
          </a:p>
          <a:p>
            <a:pPr lvl="1"/>
            <a:r>
              <a:rPr lang="de-DE" smtClean="0"/>
              <a:t>Symmetry breaking: minimize bending</a:t>
            </a:r>
          </a:p>
          <a:p>
            <a:r>
              <a:rPr lang="de-DE" smtClean="0"/>
              <a:t>Gaussian Model:</a:t>
            </a:r>
          </a:p>
          <a:p>
            <a:pPr lvl="1"/>
            <a:r>
              <a:rPr lang="de-DE" smtClean="0"/>
              <a:t>We can learn covariance from data</a:t>
            </a:r>
          </a:p>
          <a:p>
            <a:pPr lvl="1"/>
            <a:r>
              <a:rPr lang="de-DE" smtClean="0"/>
              <a:t>Additional constraint</a:t>
            </a:r>
          </a:p>
        </p:txBody>
      </p:sp>
      <p:pic>
        <p:nvPicPr>
          <p:cNvPr id="86020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81"/>
          <a:stretch>
            <a:fillRect/>
          </a:stretch>
        </p:blipFill>
        <p:spPr bwMode="auto">
          <a:xfrm>
            <a:off x="6407150" y="1412875"/>
            <a:ext cx="1846263" cy="129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6021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62"/>
          <a:stretch>
            <a:fillRect/>
          </a:stretch>
        </p:blipFill>
        <p:spPr bwMode="auto">
          <a:xfrm>
            <a:off x="6399213" y="2924175"/>
            <a:ext cx="1811337" cy="129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6023" name="Oval 20"/>
          <p:cNvSpPr>
            <a:spLocks noChangeArrowheads="1"/>
          </p:cNvSpPr>
          <p:nvPr/>
        </p:nvSpPr>
        <p:spPr bwMode="auto">
          <a:xfrm rot="2238237">
            <a:off x="5494338" y="5192713"/>
            <a:ext cx="2447925" cy="504825"/>
          </a:xfrm>
          <a:prstGeom prst="ellipse">
            <a:avLst/>
          </a:prstGeom>
          <a:gradFill rotWithShape="1">
            <a:gsLst>
              <a:gs pos="0">
                <a:srgbClr val="DBA5A5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86024" name="Oval 4"/>
          <p:cNvSpPr>
            <a:spLocks noChangeArrowheads="1"/>
          </p:cNvSpPr>
          <p:nvPr/>
        </p:nvSpPr>
        <p:spPr bwMode="auto">
          <a:xfrm>
            <a:off x="5854700" y="4832350"/>
            <a:ext cx="71438" cy="730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86025" name="Oval 5"/>
          <p:cNvSpPr>
            <a:spLocks noChangeArrowheads="1"/>
          </p:cNvSpPr>
          <p:nvPr/>
        </p:nvSpPr>
        <p:spPr bwMode="auto">
          <a:xfrm>
            <a:off x="5926138" y="4976813"/>
            <a:ext cx="71437" cy="730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86026" name="Oval 6"/>
          <p:cNvSpPr>
            <a:spLocks noChangeArrowheads="1"/>
          </p:cNvSpPr>
          <p:nvPr/>
        </p:nvSpPr>
        <p:spPr bwMode="auto">
          <a:xfrm>
            <a:off x="6057900" y="4859338"/>
            <a:ext cx="71438" cy="730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86027" name="Oval 7"/>
          <p:cNvSpPr>
            <a:spLocks noChangeArrowheads="1"/>
          </p:cNvSpPr>
          <p:nvPr/>
        </p:nvSpPr>
        <p:spPr bwMode="auto">
          <a:xfrm>
            <a:off x="6119813" y="5073650"/>
            <a:ext cx="71437" cy="730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86028" name="Oval 8"/>
          <p:cNvSpPr>
            <a:spLocks noChangeArrowheads="1"/>
          </p:cNvSpPr>
          <p:nvPr/>
        </p:nvSpPr>
        <p:spPr bwMode="auto">
          <a:xfrm>
            <a:off x="6243638" y="4984750"/>
            <a:ext cx="71437" cy="730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86029" name="Oval 9"/>
          <p:cNvSpPr>
            <a:spLocks noChangeArrowheads="1"/>
          </p:cNvSpPr>
          <p:nvPr/>
        </p:nvSpPr>
        <p:spPr bwMode="auto">
          <a:xfrm>
            <a:off x="6243638" y="5116513"/>
            <a:ext cx="71437" cy="730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86030" name="Oval 10"/>
          <p:cNvSpPr>
            <a:spLocks noChangeArrowheads="1"/>
          </p:cNvSpPr>
          <p:nvPr/>
        </p:nvSpPr>
        <p:spPr bwMode="auto">
          <a:xfrm>
            <a:off x="6480175" y="5268913"/>
            <a:ext cx="71438" cy="730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86031" name="Oval 11"/>
          <p:cNvSpPr>
            <a:spLocks noChangeArrowheads="1"/>
          </p:cNvSpPr>
          <p:nvPr/>
        </p:nvSpPr>
        <p:spPr bwMode="auto">
          <a:xfrm>
            <a:off x="6480175" y="5060950"/>
            <a:ext cx="71438" cy="730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86032" name="Oval 12"/>
          <p:cNvSpPr>
            <a:spLocks noChangeArrowheads="1"/>
          </p:cNvSpPr>
          <p:nvPr/>
        </p:nvSpPr>
        <p:spPr bwMode="auto">
          <a:xfrm>
            <a:off x="6604000" y="5283200"/>
            <a:ext cx="71438" cy="730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86033" name="Oval 13"/>
          <p:cNvSpPr>
            <a:spLocks noChangeArrowheads="1"/>
          </p:cNvSpPr>
          <p:nvPr/>
        </p:nvSpPr>
        <p:spPr bwMode="auto">
          <a:xfrm>
            <a:off x="6805613" y="5310188"/>
            <a:ext cx="71437" cy="730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86034" name="Oval 14"/>
          <p:cNvSpPr>
            <a:spLocks noChangeArrowheads="1"/>
          </p:cNvSpPr>
          <p:nvPr/>
        </p:nvSpPr>
        <p:spPr bwMode="auto">
          <a:xfrm>
            <a:off x="6791325" y="5695950"/>
            <a:ext cx="71438" cy="730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86035" name="Oval 15"/>
          <p:cNvSpPr>
            <a:spLocks noChangeArrowheads="1"/>
          </p:cNvSpPr>
          <p:nvPr/>
        </p:nvSpPr>
        <p:spPr bwMode="auto">
          <a:xfrm>
            <a:off x="6888163" y="5483225"/>
            <a:ext cx="71437" cy="730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86036" name="Oval 16"/>
          <p:cNvSpPr>
            <a:spLocks noChangeArrowheads="1"/>
          </p:cNvSpPr>
          <p:nvPr/>
        </p:nvSpPr>
        <p:spPr bwMode="auto">
          <a:xfrm>
            <a:off x="6972300" y="5649913"/>
            <a:ext cx="71438" cy="730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86037" name="Oval 17"/>
          <p:cNvSpPr>
            <a:spLocks noChangeArrowheads="1"/>
          </p:cNvSpPr>
          <p:nvPr/>
        </p:nvSpPr>
        <p:spPr bwMode="auto">
          <a:xfrm>
            <a:off x="7110413" y="5649913"/>
            <a:ext cx="71437" cy="730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86038" name="Oval 18"/>
          <p:cNvSpPr>
            <a:spLocks noChangeArrowheads="1"/>
          </p:cNvSpPr>
          <p:nvPr/>
        </p:nvSpPr>
        <p:spPr bwMode="auto">
          <a:xfrm>
            <a:off x="7248525" y="5822950"/>
            <a:ext cx="71438" cy="730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86039" name="Oval 19"/>
          <p:cNvSpPr>
            <a:spLocks noChangeArrowheads="1"/>
          </p:cNvSpPr>
          <p:nvPr/>
        </p:nvSpPr>
        <p:spPr bwMode="auto">
          <a:xfrm>
            <a:off x="7408863" y="5822950"/>
            <a:ext cx="71437" cy="730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sp>
        <p:nvSpPr>
          <p:cNvPr id="86040" name="Line 33"/>
          <p:cNvSpPr>
            <a:spLocks noChangeShapeType="1"/>
          </p:cNvSpPr>
          <p:nvPr/>
        </p:nvSpPr>
        <p:spPr bwMode="auto">
          <a:xfrm>
            <a:off x="6719888" y="5421313"/>
            <a:ext cx="950912" cy="73977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041" name="Line 34"/>
          <p:cNvSpPr>
            <a:spLocks noChangeShapeType="1"/>
          </p:cNvSpPr>
          <p:nvPr/>
        </p:nvSpPr>
        <p:spPr bwMode="auto">
          <a:xfrm rot="-5400000">
            <a:off x="6713537" y="5268913"/>
            <a:ext cx="161925" cy="127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042" name="Line 22"/>
          <p:cNvSpPr>
            <a:spLocks noChangeShapeType="1"/>
          </p:cNvSpPr>
          <p:nvPr/>
        </p:nvSpPr>
        <p:spPr bwMode="auto">
          <a:xfrm>
            <a:off x="6718300" y="5426075"/>
            <a:ext cx="950913" cy="739775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043" name="Line 23"/>
          <p:cNvSpPr>
            <a:spLocks noChangeShapeType="1"/>
          </p:cNvSpPr>
          <p:nvPr/>
        </p:nvSpPr>
        <p:spPr bwMode="auto">
          <a:xfrm rot="-5400000">
            <a:off x="6699250" y="5286376"/>
            <a:ext cx="161925" cy="12700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044" name="Oval 24"/>
          <p:cNvSpPr>
            <a:spLocks noChangeArrowheads="1"/>
          </p:cNvSpPr>
          <p:nvPr/>
        </p:nvSpPr>
        <p:spPr bwMode="auto">
          <a:xfrm>
            <a:off x="6692900" y="5395913"/>
            <a:ext cx="71438" cy="730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de-DE"/>
          </a:p>
        </p:txBody>
      </p:sp>
      <p:graphicFrame>
        <p:nvGraphicFramePr>
          <p:cNvPr id="86048" name="Object 31"/>
          <p:cNvGraphicFramePr>
            <a:graphicFrameLocks noChangeAspect="1"/>
          </p:cNvGraphicFramePr>
          <p:nvPr/>
        </p:nvGraphicFramePr>
        <p:xfrm>
          <a:off x="5292725" y="5483225"/>
          <a:ext cx="936625" cy="430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66" name="Equation" r:id="rId4" imgW="444240" imgH="203040" progId="Equation.3">
                  <p:embed/>
                </p:oleObj>
              </mc:Choice>
              <mc:Fallback>
                <p:oleObj name="Equation" r:id="rId4" imgW="444240" imgH="203040" progId="Equation.3">
                  <p:embed/>
                  <p:pic>
                    <p:nvPicPr>
                      <p:cNvPr id="0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725" y="5483225"/>
                        <a:ext cx="936625" cy="430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6049" name="Freeform 32"/>
          <p:cNvSpPr>
            <a:spLocks/>
          </p:cNvSpPr>
          <p:nvPr/>
        </p:nvSpPr>
        <p:spPr bwMode="auto">
          <a:xfrm>
            <a:off x="5999163" y="5267325"/>
            <a:ext cx="287337" cy="215900"/>
          </a:xfrm>
          <a:custGeom>
            <a:avLst/>
            <a:gdLst>
              <a:gd name="T0" fmla="*/ 0 w 181"/>
              <a:gd name="T1" fmla="*/ 136 h 136"/>
              <a:gd name="T2" fmla="*/ 90 w 181"/>
              <a:gd name="T3" fmla="*/ 45 h 136"/>
              <a:gd name="T4" fmla="*/ 181 w 181"/>
              <a:gd name="T5" fmla="*/ 0 h 136"/>
              <a:gd name="T6" fmla="*/ 0 60000 65536"/>
              <a:gd name="T7" fmla="*/ 0 60000 65536"/>
              <a:gd name="T8" fmla="*/ 0 60000 65536"/>
              <a:gd name="T9" fmla="*/ 0 w 181"/>
              <a:gd name="T10" fmla="*/ 0 h 136"/>
              <a:gd name="T11" fmla="*/ 181 w 181"/>
              <a:gd name="T12" fmla="*/ 136 h 1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1" h="136">
                <a:moveTo>
                  <a:pt x="0" y="136"/>
                </a:moveTo>
                <a:cubicBezTo>
                  <a:pt x="30" y="102"/>
                  <a:pt x="60" y="68"/>
                  <a:pt x="90" y="45"/>
                </a:cubicBezTo>
                <a:cubicBezTo>
                  <a:pt x="120" y="22"/>
                  <a:pt x="150" y="11"/>
                  <a:pt x="181" y="0"/>
                </a:cubicBezTo>
              </a:path>
            </a:pathLst>
          </a:custGeom>
          <a:noFill/>
          <a:ln w="19050" cmpd="sng">
            <a:solidFill>
              <a:schemeClr val="tx2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050" name="Freeform 32"/>
          <p:cNvSpPr>
            <a:spLocks/>
          </p:cNvSpPr>
          <p:nvPr/>
        </p:nvSpPr>
        <p:spPr bwMode="auto">
          <a:xfrm rot="10800000">
            <a:off x="6591300" y="4878388"/>
            <a:ext cx="287338" cy="215900"/>
          </a:xfrm>
          <a:custGeom>
            <a:avLst/>
            <a:gdLst>
              <a:gd name="T0" fmla="*/ 0 w 181"/>
              <a:gd name="T1" fmla="*/ 136 h 136"/>
              <a:gd name="T2" fmla="*/ 90 w 181"/>
              <a:gd name="T3" fmla="*/ 45 h 136"/>
              <a:gd name="T4" fmla="*/ 181 w 181"/>
              <a:gd name="T5" fmla="*/ 0 h 136"/>
              <a:gd name="T6" fmla="*/ 0 60000 65536"/>
              <a:gd name="T7" fmla="*/ 0 60000 65536"/>
              <a:gd name="T8" fmla="*/ 0 60000 65536"/>
              <a:gd name="T9" fmla="*/ 0 w 181"/>
              <a:gd name="T10" fmla="*/ 0 h 136"/>
              <a:gd name="T11" fmla="*/ 181 w 181"/>
              <a:gd name="T12" fmla="*/ 136 h 1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1" h="136">
                <a:moveTo>
                  <a:pt x="0" y="136"/>
                </a:moveTo>
                <a:cubicBezTo>
                  <a:pt x="30" y="102"/>
                  <a:pt x="60" y="68"/>
                  <a:pt x="90" y="45"/>
                </a:cubicBezTo>
                <a:cubicBezTo>
                  <a:pt x="120" y="22"/>
                  <a:pt x="150" y="11"/>
                  <a:pt x="181" y="0"/>
                </a:cubicBezTo>
              </a:path>
            </a:pathLst>
          </a:custGeom>
          <a:noFill/>
          <a:ln w="19050" cmpd="sng">
            <a:solidFill>
              <a:schemeClr val="accent2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051" name="Text Box 35"/>
          <p:cNvSpPr txBox="1">
            <a:spLocks noChangeArrowheads="1"/>
          </p:cNvSpPr>
          <p:nvPr/>
        </p:nvSpPr>
        <p:spPr bwMode="auto">
          <a:xfrm>
            <a:off x="6770688" y="4549775"/>
            <a:ext cx="2014537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>
                <a:solidFill>
                  <a:schemeClr val="tx2"/>
                </a:solidFill>
              </a:rPr>
              <a:t>Example Shapes</a:t>
            </a:r>
          </a:p>
        </p:txBody>
      </p:sp>
      <p:sp>
        <p:nvSpPr>
          <p:cNvPr id="86045" name="Text Box 25"/>
          <p:cNvSpPr txBox="1">
            <a:spLocks noChangeArrowheads="1"/>
          </p:cNvSpPr>
          <p:nvPr/>
        </p:nvSpPr>
        <p:spPr bwMode="auto">
          <a:xfrm>
            <a:off x="6430963" y="5486400"/>
            <a:ext cx="37782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2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ctr" eaLnBrk="0" hangingPunct="0">
              <a:defRPr sz="2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ctr" eaLnBrk="0" hangingPunct="0">
              <a:defRPr sz="2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ctr" eaLnBrk="0" hangingPunct="0">
              <a:defRPr sz="2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ctr" eaLnBrk="0" hangingPunct="0">
              <a:defRPr sz="2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>
                <a:solidFill>
                  <a:schemeClr val="accent1"/>
                </a:solidFill>
                <a:latin typeface="cmsy10" pitchFamily="34" charset="0"/>
              </a:rPr>
              <a:t>P</a:t>
            </a:r>
            <a:endParaRPr lang="en-US" baseline="-25000">
              <a:solidFill>
                <a:schemeClr val="accent1"/>
              </a:solidFill>
              <a:latin typeface="cmsy1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Challenge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Input</a:t>
            </a:r>
          </a:p>
          <a:p>
            <a:pPr marL="742950" lvl="1" indent="-285750"/>
            <a:r>
              <a:rPr lang="en-US" smtClean="0"/>
              <a:t>Shape</a:t>
            </a:r>
          </a:p>
          <a:p>
            <a:r>
              <a:rPr lang="en-US" smtClean="0"/>
              <a:t>Unknowns </a:t>
            </a:r>
          </a:p>
          <a:p>
            <a:pPr marL="742950" lvl="1" indent="-285750"/>
            <a:r>
              <a:rPr lang="de-DE" smtClean="0"/>
              <a:t>Part</a:t>
            </a:r>
          </a:p>
          <a:p>
            <a:pPr marL="742950" lvl="1" indent="-285750"/>
            <a:r>
              <a:rPr lang="de-DE" smtClean="0"/>
              <a:t>Functions </a:t>
            </a:r>
            <a:r>
              <a:rPr lang="de-DE" sz="2400" i="1" smtClean="0">
                <a:solidFill>
                  <a:schemeClr val="tx2"/>
                </a:solidFill>
                <a:latin typeface="Cambria" pitchFamily="18" charset="0"/>
              </a:rPr>
              <a:t>f</a:t>
            </a:r>
            <a:r>
              <a:rPr lang="de-DE" baseline="-25000" smtClean="0">
                <a:solidFill>
                  <a:schemeClr val="tx2"/>
                </a:solidFill>
              </a:rPr>
              <a:t>1</a:t>
            </a:r>
            <a:r>
              <a:rPr lang="de-DE" smtClean="0"/>
              <a:t>, ..., </a:t>
            </a:r>
            <a:r>
              <a:rPr lang="de-DE" sz="2400" i="1" smtClean="0">
                <a:solidFill>
                  <a:schemeClr val="tx2"/>
                </a:solidFill>
                <a:latin typeface="Cambria" pitchFamily="18" charset="0"/>
              </a:rPr>
              <a:t>f</a:t>
            </a:r>
            <a:r>
              <a:rPr lang="de-DE" i="1" baseline="-25000" smtClean="0"/>
              <a:t>n</a:t>
            </a:r>
          </a:p>
          <a:p>
            <a:r>
              <a:rPr lang="de-DE" smtClean="0"/>
              <a:t>Can be computed</a:t>
            </a:r>
          </a:p>
          <a:p>
            <a:pPr marL="742950" lvl="1" indent="-285750"/>
            <a:r>
              <a:rPr lang="de-DE" smtClean="0"/>
              <a:t>Rigid transformations </a:t>
            </a:r>
            <a:r>
              <a:rPr lang="de-DE" b="1" smtClean="0">
                <a:solidFill>
                  <a:schemeClr val="tx2"/>
                </a:solidFill>
                <a:latin typeface="Cambria" pitchFamily="18" charset="0"/>
              </a:rPr>
              <a:t>T</a:t>
            </a:r>
            <a:r>
              <a:rPr lang="de-DE" baseline="-25000" smtClean="0">
                <a:latin typeface="Cambria" pitchFamily="18" charset="0"/>
              </a:rPr>
              <a:t>1</a:t>
            </a:r>
            <a:r>
              <a:rPr lang="de-DE" smtClean="0">
                <a:latin typeface="Cambria" pitchFamily="18" charset="0"/>
              </a:rPr>
              <a:t>, ..., </a:t>
            </a:r>
            <a:r>
              <a:rPr lang="de-DE" b="1" smtClean="0">
                <a:solidFill>
                  <a:schemeClr val="tx2"/>
                </a:solidFill>
                <a:latin typeface="Cambria" pitchFamily="18" charset="0"/>
              </a:rPr>
              <a:t>T</a:t>
            </a:r>
            <a:r>
              <a:rPr lang="de-DE" i="1" baseline="-25000" smtClean="0">
                <a:latin typeface="Cambria" pitchFamily="18" charset="0"/>
              </a:rPr>
              <a:t>n</a:t>
            </a:r>
          </a:p>
          <a:p>
            <a:pPr marL="742950" lvl="1" indent="-285750"/>
            <a:r>
              <a:rPr lang="de-DE" smtClean="0"/>
              <a:t>Basis functions </a:t>
            </a:r>
            <a:r>
              <a:rPr lang="de-DE" sz="2400" i="1" smtClean="0">
                <a:solidFill>
                  <a:schemeClr val="tx2"/>
                </a:solidFill>
                <a:latin typeface="Cambria" pitchFamily="18" charset="0"/>
              </a:rPr>
              <a:t>b</a:t>
            </a:r>
            <a:r>
              <a:rPr lang="de-DE" baseline="-25000" smtClean="0">
                <a:solidFill>
                  <a:schemeClr val="tx2"/>
                </a:solidFill>
              </a:rPr>
              <a:t>1</a:t>
            </a:r>
            <a:r>
              <a:rPr lang="de-DE" smtClean="0"/>
              <a:t>, ..., </a:t>
            </a:r>
            <a:r>
              <a:rPr lang="de-DE" sz="2400" i="1" smtClean="0">
                <a:solidFill>
                  <a:schemeClr val="tx2"/>
                </a:solidFill>
                <a:latin typeface="Cambria" pitchFamily="18" charset="0"/>
              </a:rPr>
              <a:t>b</a:t>
            </a:r>
            <a:r>
              <a:rPr lang="de-DE" i="1" baseline="-25000" smtClean="0"/>
              <a:t>n</a:t>
            </a:r>
          </a:p>
          <a:p>
            <a:pPr marL="742950" lvl="1" indent="-285750"/>
            <a:r>
              <a:rPr lang="de-DE" smtClean="0"/>
              <a:t>Shape coordinates </a:t>
            </a:r>
            <a:r>
              <a:rPr lang="de-DE" smtClean="0">
                <a:sym typeface="Symbol" pitchFamily="18" charset="2"/>
              </a:rPr>
              <a:t></a:t>
            </a:r>
            <a:r>
              <a:rPr lang="de-DE" smtClean="0">
                <a:solidFill>
                  <a:schemeClr val="tx2"/>
                </a:solidFill>
                <a:sym typeface="Symbol" pitchFamily="18" charset="2"/>
              </a:rPr>
              <a:t></a:t>
            </a:r>
            <a:r>
              <a:rPr lang="de-DE" baseline="-25000" smtClean="0"/>
              <a:t>1</a:t>
            </a:r>
            <a:r>
              <a:rPr lang="de-DE" smtClean="0"/>
              <a:t>, ..., </a:t>
            </a:r>
            <a:r>
              <a:rPr lang="de-DE" smtClean="0">
                <a:solidFill>
                  <a:schemeClr val="tx2"/>
                </a:solidFill>
                <a:sym typeface="Symbol" pitchFamily="18" charset="2"/>
              </a:rPr>
              <a:t></a:t>
            </a:r>
            <a:r>
              <a:rPr lang="de-DE" baseline="-25000" smtClean="0"/>
              <a:t>n</a:t>
            </a:r>
            <a:endParaRPr lang="en-US" smtClean="0"/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1956852" y="1882924"/>
            <a:ext cx="1140056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2600" dirty="0">
                <a:solidFill>
                  <a:schemeClr val="tx1">
                    <a:lumMod val="50000"/>
                    <a:lumOff val="50000"/>
                  </a:schemeClr>
                </a:solidFill>
                <a:latin typeface="cmsy10" pitchFamily="34" charset="0"/>
              </a:rPr>
              <a:t>S</a:t>
            </a:r>
            <a:r>
              <a:rPr lang="de-DE" sz="2600" dirty="0">
                <a:solidFill>
                  <a:schemeClr val="accent1"/>
                </a:solidFill>
                <a:latin typeface="Cambria" pitchFamily="18" charset="0"/>
              </a:rPr>
              <a:t> </a:t>
            </a:r>
            <a:r>
              <a:rPr lang="de-DE" sz="2600" dirty="0" smtClean="0">
                <a:latin typeface="Cambria Math"/>
                <a:ea typeface="Cambria Math"/>
              </a:rPr>
              <a:t>⊆</a:t>
            </a:r>
            <a:r>
              <a:rPr lang="de-DE" sz="2600" dirty="0" smtClean="0">
                <a:solidFill>
                  <a:schemeClr val="accent1"/>
                </a:solidFill>
                <a:latin typeface="Cambria" pitchFamily="18" charset="0"/>
              </a:rPr>
              <a:t> </a:t>
            </a:r>
            <a:r>
              <a:rPr lang="de-DE" sz="2400" dirty="0">
                <a:solidFill>
                  <a:schemeClr val="accent1"/>
                </a:solidFill>
                <a:latin typeface="Century Schoolbook Doppelstrich" pitchFamily="2" charset="2"/>
              </a:rPr>
              <a:t>R</a:t>
            </a:r>
            <a:r>
              <a:rPr lang="de-DE" sz="2600" baseline="30000" dirty="0">
                <a:solidFill>
                  <a:schemeClr val="accent1"/>
                </a:solidFill>
                <a:latin typeface="Cambria" pitchFamily="18" charset="0"/>
              </a:rPr>
              <a:t>3</a:t>
            </a:r>
            <a:endParaRPr lang="de-DE" sz="2600" baseline="30000" dirty="0">
              <a:solidFill>
                <a:schemeClr val="accent1"/>
              </a:solidFill>
              <a:latin typeface="cmsy10" pitchFamily="34" charset="0"/>
            </a:endParaRPr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1644650" y="3217863"/>
            <a:ext cx="9779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2600" dirty="0">
                <a:solidFill>
                  <a:schemeClr val="accent1"/>
                </a:solidFill>
                <a:latin typeface="cmsy10" pitchFamily="34" charset="0"/>
              </a:rPr>
              <a:t>P</a:t>
            </a:r>
            <a:r>
              <a:rPr lang="de-DE" sz="2600" dirty="0">
                <a:solidFill>
                  <a:schemeClr val="accent1"/>
                </a:solidFill>
                <a:latin typeface="Cambria" pitchFamily="18" charset="0"/>
              </a:rPr>
              <a:t> </a:t>
            </a:r>
            <a:r>
              <a:rPr lang="de-DE" dirty="0">
                <a:latin typeface="cmsy10" pitchFamily="34" charset="0"/>
              </a:rPr>
              <a:t>µ</a:t>
            </a:r>
            <a:r>
              <a:rPr lang="de-DE" sz="2600" dirty="0">
                <a:solidFill>
                  <a:schemeClr val="accent1"/>
                </a:solidFill>
                <a:latin typeface="Cambria" pitchFamily="18" charset="0"/>
              </a:rPr>
              <a:t> </a:t>
            </a:r>
            <a:r>
              <a:rPr lang="de-DE" sz="2600" dirty="0">
                <a:solidFill>
                  <a:schemeClr val="tx1">
                    <a:lumMod val="50000"/>
                    <a:lumOff val="50000"/>
                  </a:schemeClr>
                </a:solidFill>
                <a:latin typeface="cmsy10" pitchFamily="34" charset="0"/>
              </a:rPr>
              <a:t>S</a:t>
            </a:r>
          </a:p>
        </p:txBody>
      </p:sp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412875"/>
            <a:ext cx="3059113" cy="166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Challenge</a:t>
            </a:r>
          </a:p>
        </p:txBody>
      </p:sp>
      <p:sp>
        <p:nvSpPr>
          <p:cNvPr id="88067" name="Content Placeholder 2"/>
          <p:cNvSpPr>
            <a:spLocks noGrp="1"/>
          </p:cNvSpPr>
          <p:nvPr>
            <p:ph idx="4294967295"/>
          </p:nvPr>
        </p:nvSpPr>
        <p:spPr>
          <a:xfrm>
            <a:off x="250825" y="1268413"/>
            <a:ext cx="4537075" cy="5040312"/>
          </a:xfrm>
        </p:spPr>
        <p:txBody>
          <a:bodyPr/>
          <a:lstStyle/>
          <a:p>
            <a:r>
              <a:rPr lang="en-US" dirty="0" smtClean="0"/>
              <a:t>Unknowns </a:t>
            </a:r>
          </a:p>
          <a:p>
            <a:pPr marL="742950" lvl="1" indent="-285750"/>
            <a:r>
              <a:rPr lang="de-DE" dirty="0" smtClean="0"/>
              <a:t>Part</a:t>
            </a:r>
          </a:p>
          <a:p>
            <a:pPr marL="742950" lvl="1" indent="-285750"/>
            <a:r>
              <a:rPr lang="de-DE" dirty="0" smtClean="0"/>
              <a:t>Functions </a:t>
            </a:r>
            <a:r>
              <a:rPr lang="de-DE" sz="2400" i="1" dirty="0" smtClean="0">
                <a:solidFill>
                  <a:schemeClr val="tx2"/>
                </a:solidFill>
                <a:latin typeface="Cambria" pitchFamily="18" charset="0"/>
              </a:rPr>
              <a:t>f</a:t>
            </a:r>
            <a:r>
              <a:rPr lang="de-DE" baseline="-25000" dirty="0" smtClean="0">
                <a:solidFill>
                  <a:schemeClr val="tx2"/>
                </a:solidFill>
              </a:rPr>
              <a:t>1</a:t>
            </a:r>
            <a:r>
              <a:rPr lang="de-DE" dirty="0" smtClean="0"/>
              <a:t>, ..., </a:t>
            </a:r>
            <a:r>
              <a:rPr lang="de-DE" sz="2400" i="1" dirty="0" smtClean="0">
                <a:solidFill>
                  <a:schemeClr val="tx2"/>
                </a:solidFill>
                <a:latin typeface="Cambria" pitchFamily="18" charset="0"/>
              </a:rPr>
              <a:t>f</a:t>
            </a:r>
            <a:r>
              <a:rPr lang="de-DE" i="1" baseline="-25000" dirty="0" smtClean="0"/>
              <a:t>n</a:t>
            </a:r>
          </a:p>
          <a:p>
            <a:r>
              <a:rPr lang="de-DE" dirty="0" smtClean="0"/>
              <a:t>Problems</a:t>
            </a:r>
          </a:p>
          <a:p>
            <a:pPr marL="742950" lvl="1" indent="-285750"/>
            <a:r>
              <a:rPr lang="de-DE" dirty="0" smtClean="0"/>
              <a:t>Need correspondences</a:t>
            </a:r>
          </a:p>
          <a:p>
            <a:pPr marL="742950" lvl="1" indent="-285750"/>
            <a:r>
              <a:rPr lang="de-DE" dirty="0" smtClean="0"/>
              <a:t>High dimensional objects</a:t>
            </a:r>
          </a:p>
          <a:p>
            <a:pPr marL="742950" lvl="1" indent="-285750"/>
            <a:r>
              <a:rPr lang="de-DE" dirty="0" smtClean="0"/>
              <a:t>Very large search space</a:t>
            </a:r>
            <a:endParaRPr lang="en-US" dirty="0" smtClean="0"/>
          </a:p>
        </p:txBody>
      </p:sp>
      <p:sp>
        <p:nvSpPr>
          <p:cNvPr id="88068" name="Rectangle 4"/>
          <p:cNvSpPr>
            <a:spLocks noChangeArrowheads="1"/>
          </p:cNvSpPr>
          <p:nvPr/>
        </p:nvSpPr>
        <p:spPr bwMode="auto">
          <a:xfrm>
            <a:off x="1703752" y="1882924"/>
            <a:ext cx="1015021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2600" dirty="0" smtClean="0">
                <a:solidFill>
                  <a:schemeClr val="accent1"/>
                </a:solidFill>
                <a:latin typeface="cmsy10" pitchFamily="34" charset="0"/>
              </a:rPr>
              <a:t>P</a:t>
            </a:r>
            <a:r>
              <a:rPr lang="de-DE" sz="2600" dirty="0" smtClean="0">
                <a:solidFill>
                  <a:schemeClr val="accent1"/>
                </a:solidFill>
                <a:latin typeface="Cambria" pitchFamily="18" charset="0"/>
              </a:rPr>
              <a:t> </a:t>
            </a:r>
            <a:r>
              <a:rPr lang="de-DE" sz="2600" dirty="0">
                <a:solidFill>
                  <a:srgbClr val="000000"/>
                </a:solidFill>
                <a:latin typeface="Cambria Math"/>
                <a:ea typeface="Cambria Math"/>
              </a:rPr>
              <a:t>⊆</a:t>
            </a:r>
            <a:r>
              <a:rPr lang="de-DE" sz="2600" dirty="0" smtClean="0">
                <a:solidFill>
                  <a:schemeClr val="accent1"/>
                </a:solidFill>
                <a:latin typeface="Cambria" pitchFamily="18" charset="0"/>
              </a:rPr>
              <a:t> </a:t>
            </a:r>
            <a:r>
              <a:rPr lang="de-DE" sz="2400" dirty="0">
                <a:solidFill>
                  <a:schemeClr val="accent1"/>
                </a:solidFill>
                <a:latin typeface="cmsy10" pitchFamily="34" charset="0"/>
              </a:rPr>
              <a:t>S</a:t>
            </a:r>
            <a:endParaRPr lang="de-DE" sz="2600" baseline="30000" dirty="0">
              <a:latin typeface="cmsy10" pitchFamily="34" charset="0"/>
            </a:endParaRPr>
          </a:p>
        </p:txBody>
      </p:sp>
      <p:sp>
        <p:nvSpPr>
          <p:cNvPr id="88071" name="Freeform 7"/>
          <p:cNvSpPr>
            <a:spLocks/>
          </p:cNvSpPr>
          <p:nvPr/>
        </p:nvSpPr>
        <p:spPr bwMode="auto">
          <a:xfrm>
            <a:off x="7453313" y="1412875"/>
            <a:ext cx="868363" cy="1435100"/>
          </a:xfrm>
          <a:custGeom>
            <a:avLst/>
            <a:gdLst>
              <a:gd name="T0" fmla="*/ 425 w 6728"/>
              <a:gd name="T1" fmla="*/ 0 h 11120"/>
              <a:gd name="T2" fmla="*/ 363 w 6728"/>
              <a:gd name="T3" fmla="*/ 1360 h 11120"/>
              <a:gd name="T4" fmla="*/ 4894 w 6728"/>
              <a:gd name="T5" fmla="*/ 2575 h 11120"/>
              <a:gd name="T6" fmla="*/ 4595 w 6728"/>
              <a:gd name="T7" fmla="*/ 4658 h 11120"/>
              <a:gd name="T8" fmla="*/ 1469 w 6728"/>
              <a:gd name="T9" fmla="*/ 3824 h 11120"/>
              <a:gd name="T10" fmla="*/ 1931 w 6728"/>
              <a:gd name="T11" fmla="*/ 9502 h 11120"/>
              <a:gd name="T12" fmla="*/ 6076 w 6728"/>
              <a:gd name="T13" fmla="*/ 10496 h 11120"/>
              <a:gd name="T14" fmla="*/ 5907 w 6728"/>
              <a:gd name="T15" fmla="*/ 9141 h 11120"/>
              <a:gd name="T16" fmla="*/ 2582 w 6728"/>
              <a:gd name="T17" fmla="*/ 8959 h 11120"/>
              <a:gd name="T18" fmla="*/ 2183 w 6728"/>
              <a:gd name="T19" fmla="*/ 4418 h 11120"/>
              <a:gd name="T20" fmla="*/ 5155 w 6728"/>
              <a:gd name="T21" fmla="*/ 5255 h 11120"/>
              <a:gd name="T22" fmla="*/ 5597 w 6728"/>
              <a:gd name="T23" fmla="*/ 1778 h 11120"/>
              <a:gd name="T24" fmla="*/ 425 w 6728"/>
              <a:gd name="T25" fmla="*/ 0 h 11120"/>
              <a:gd name="T26" fmla="*/ 425 w 6728"/>
              <a:gd name="T27" fmla="*/ 0 h 11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728" h="11120">
                <a:moveTo>
                  <a:pt x="425" y="0"/>
                </a:moveTo>
                <a:cubicBezTo>
                  <a:pt x="390" y="296"/>
                  <a:pt x="0" y="1177"/>
                  <a:pt x="363" y="1360"/>
                </a:cubicBezTo>
                <a:cubicBezTo>
                  <a:pt x="2348" y="1909"/>
                  <a:pt x="3764" y="2559"/>
                  <a:pt x="4894" y="2575"/>
                </a:cubicBezTo>
                <a:cubicBezTo>
                  <a:pt x="5759" y="3144"/>
                  <a:pt x="5113" y="3581"/>
                  <a:pt x="4595" y="4658"/>
                </a:cubicBezTo>
                <a:cubicBezTo>
                  <a:pt x="3963" y="5074"/>
                  <a:pt x="3995" y="4071"/>
                  <a:pt x="1469" y="3824"/>
                </a:cubicBezTo>
                <a:cubicBezTo>
                  <a:pt x="536" y="5137"/>
                  <a:pt x="690" y="8282"/>
                  <a:pt x="1931" y="9502"/>
                </a:cubicBezTo>
                <a:cubicBezTo>
                  <a:pt x="3611" y="9418"/>
                  <a:pt x="5115" y="11120"/>
                  <a:pt x="6076" y="10496"/>
                </a:cubicBezTo>
                <a:cubicBezTo>
                  <a:pt x="6383" y="10064"/>
                  <a:pt x="6119" y="9646"/>
                  <a:pt x="5907" y="9141"/>
                </a:cubicBezTo>
                <a:cubicBezTo>
                  <a:pt x="5257" y="9001"/>
                  <a:pt x="4131" y="8362"/>
                  <a:pt x="2582" y="8959"/>
                </a:cubicBezTo>
                <a:cubicBezTo>
                  <a:pt x="876" y="8292"/>
                  <a:pt x="1567" y="5047"/>
                  <a:pt x="2183" y="4418"/>
                </a:cubicBezTo>
                <a:cubicBezTo>
                  <a:pt x="4135" y="4822"/>
                  <a:pt x="3890" y="5588"/>
                  <a:pt x="5155" y="5255"/>
                </a:cubicBezTo>
                <a:cubicBezTo>
                  <a:pt x="5511" y="3754"/>
                  <a:pt x="6728" y="3243"/>
                  <a:pt x="5597" y="1778"/>
                </a:cubicBezTo>
                <a:cubicBezTo>
                  <a:pt x="3859" y="1767"/>
                  <a:pt x="1949" y="1043"/>
                  <a:pt x="425" y="0"/>
                </a:cubicBezTo>
                <a:lnTo>
                  <a:pt x="425" y="0"/>
                </a:lnTo>
              </a:path>
            </a:pathLst>
          </a:custGeom>
          <a:solidFill>
            <a:srgbClr val="A3A1E7"/>
          </a:solidFill>
          <a:ln w="9525" cap="rnd" cmpd="sng">
            <a:solidFill>
              <a:srgbClr val="3B3B9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072" name="Freeform 8"/>
          <p:cNvSpPr>
            <a:spLocks/>
          </p:cNvSpPr>
          <p:nvPr/>
        </p:nvSpPr>
        <p:spPr bwMode="auto">
          <a:xfrm>
            <a:off x="5364163" y="2060575"/>
            <a:ext cx="858838" cy="1112838"/>
          </a:xfrm>
          <a:custGeom>
            <a:avLst/>
            <a:gdLst>
              <a:gd name="T0" fmla="*/ 36 w 6656"/>
              <a:gd name="T1" fmla="*/ 724 h 8623"/>
              <a:gd name="T2" fmla="*/ 544 w 6656"/>
              <a:gd name="T3" fmla="*/ 1571 h 8623"/>
              <a:gd name="T4" fmla="*/ 4220 w 6656"/>
              <a:gd name="T5" fmla="*/ 819 h 8623"/>
              <a:gd name="T6" fmla="*/ 4947 w 6656"/>
              <a:gd name="T7" fmla="*/ 3872 h 8623"/>
              <a:gd name="T8" fmla="*/ 1051 w 6656"/>
              <a:gd name="T9" fmla="*/ 4720 h 8623"/>
              <a:gd name="T10" fmla="*/ 1627 w 6656"/>
              <a:gd name="T11" fmla="*/ 8259 h 8623"/>
              <a:gd name="T12" fmla="*/ 6656 w 6656"/>
              <a:gd name="T13" fmla="*/ 7999 h 8623"/>
              <a:gd name="T14" fmla="*/ 6487 w 6656"/>
              <a:gd name="T15" fmla="*/ 6644 h 8623"/>
              <a:gd name="T16" fmla="*/ 2592 w 6656"/>
              <a:gd name="T17" fmla="*/ 7659 h 8623"/>
              <a:gd name="T18" fmla="*/ 2136 w 6656"/>
              <a:gd name="T19" fmla="*/ 5057 h 8623"/>
              <a:gd name="T20" fmla="*/ 5935 w 6656"/>
              <a:gd name="T21" fmla="*/ 4411 h 8623"/>
              <a:gd name="T22" fmla="*/ 4923 w 6656"/>
              <a:gd name="T23" fmla="*/ 22 h 8623"/>
              <a:gd name="T24" fmla="*/ 36 w 6656"/>
              <a:gd name="T25" fmla="*/ 724 h 86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6656" h="8623">
                <a:moveTo>
                  <a:pt x="36" y="724"/>
                </a:moveTo>
                <a:cubicBezTo>
                  <a:pt x="0" y="1021"/>
                  <a:pt x="181" y="1389"/>
                  <a:pt x="544" y="1571"/>
                </a:cubicBezTo>
                <a:cubicBezTo>
                  <a:pt x="1674" y="1065"/>
                  <a:pt x="3090" y="804"/>
                  <a:pt x="4220" y="819"/>
                </a:cubicBezTo>
                <a:cubicBezTo>
                  <a:pt x="3858" y="2272"/>
                  <a:pt x="5294" y="2652"/>
                  <a:pt x="4947" y="3872"/>
                </a:cubicBezTo>
                <a:cubicBezTo>
                  <a:pt x="3147" y="3803"/>
                  <a:pt x="1724" y="4083"/>
                  <a:pt x="1051" y="4720"/>
                </a:cubicBezTo>
                <a:cubicBezTo>
                  <a:pt x="1601" y="5947"/>
                  <a:pt x="2211" y="6811"/>
                  <a:pt x="1627" y="8259"/>
                </a:cubicBezTo>
                <a:cubicBezTo>
                  <a:pt x="3307" y="8175"/>
                  <a:pt x="5695" y="8623"/>
                  <a:pt x="6656" y="7999"/>
                </a:cubicBezTo>
                <a:cubicBezTo>
                  <a:pt x="6450" y="7767"/>
                  <a:pt x="6214" y="7577"/>
                  <a:pt x="6487" y="6644"/>
                </a:cubicBezTo>
                <a:cubicBezTo>
                  <a:pt x="6151" y="7075"/>
                  <a:pt x="5651" y="7490"/>
                  <a:pt x="2592" y="7659"/>
                </a:cubicBezTo>
                <a:cubicBezTo>
                  <a:pt x="2711" y="7021"/>
                  <a:pt x="2745" y="6285"/>
                  <a:pt x="2136" y="5057"/>
                </a:cubicBezTo>
                <a:cubicBezTo>
                  <a:pt x="2462" y="4548"/>
                  <a:pt x="4670" y="4744"/>
                  <a:pt x="5935" y="4411"/>
                </a:cubicBezTo>
                <a:cubicBezTo>
                  <a:pt x="6291" y="2911"/>
                  <a:pt x="4656" y="2656"/>
                  <a:pt x="4923" y="22"/>
                </a:cubicBezTo>
                <a:cubicBezTo>
                  <a:pt x="3184" y="11"/>
                  <a:pt x="1674" y="0"/>
                  <a:pt x="36" y="724"/>
                </a:cubicBezTo>
                <a:close/>
              </a:path>
            </a:pathLst>
          </a:custGeom>
          <a:solidFill>
            <a:srgbClr val="E1E1F3"/>
          </a:solidFill>
          <a:ln w="9525" cap="rnd" cmpd="sng">
            <a:solidFill>
              <a:srgbClr val="3B3B9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073" name="Freeform 9"/>
          <p:cNvSpPr>
            <a:spLocks/>
          </p:cNvSpPr>
          <p:nvPr/>
        </p:nvSpPr>
        <p:spPr bwMode="auto">
          <a:xfrm>
            <a:off x="7453313" y="4221163"/>
            <a:ext cx="817563" cy="1296988"/>
          </a:xfrm>
          <a:custGeom>
            <a:avLst/>
            <a:gdLst>
              <a:gd name="T0" fmla="*/ 235 w 6345"/>
              <a:gd name="T1" fmla="*/ 0 h 10046"/>
              <a:gd name="T2" fmla="*/ 363 w 6345"/>
              <a:gd name="T3" fmla="*/ 1189 h 10046"/>
              <a:gd name="T4" fmla="*/ 4609 w 6345"/>
              <a:gd name="T5" fmla="*/ 1748 h 10046"/>
              <a:gd name="T6" fmla="*/ 4652 w 6345"/>
              <a:gd name="T7" fmla="*/ 4155 h 10046"/>
              <a:gd name="T8" fmla="*/ 1269 w 6345"/>
              <a:gd name="T9" fmla="*/ 3881 h 10046"/>
              <a:gd name="T10" fmla="*/ 1769 w 6345"/>
              <a:gd name="T11" fmla="*/ 8846 h 10046"/>
              <a:gd name="T12" fmla="*/ 6209 w 6345"/>
              <a:gd name="T13" fmla="*/ 9422 h 10046"/>
              <a:gd name="T14" fmla="*/ 6040 w 6345"/>
              <a:gd name="T15" fmla="*/ 8067 h 10046"/>
              <a:gd name="T16" fmla="*/ 2525 w 6345"/>
              <a:gd name="T17" fmla="*/ 8285 h 10046"/>
              <a:gd name="T18" fmla="*/ 2107 w 6345"/>
              <a:gd name="T19" fmla="*/ 4390 h 10046"/>
              <a:gd name="T20" fmla="*/ 5355 w 6345"/>
              <a:gd name="T21" fmla="*/ 4732 h 10046"/>
              <a:gd name="T22" fmla="*/ 5312 w 6345"/>
              <a:gd name="T23" fmla="*/ 951 h 10046"/>
              <a:gd name="T24" fmla="*/ 235 w 6345"/>
              <a:gd name="T25" fmla="*/ 0 h 10046"/>
              <a:gd name="T26" fmla="*/ 235 w 6345"/>
              <a:gd name="T27" fmla="*/ 0 h 100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345" h="10046">
                <a:moveTo>
                  <a:pt x="235" y="0"/>
                </a:moveTo>
                <a:cubicBezTo>
                  <a:pt x="199" y="296"/>
                  <a:pt x="0" y="1006"/>
                  <a:pt x="363" y="1189"/>
                </a:cubicBezTo>
                <a:cubicBezTo>
                  <a:pt x="2063" y="1386"/>
                  <a:pt x="3479" y="1733"/>
                  <a:pt x="4609" y="1748"/>
                </a:cubicBezTo>
                <a:cubicBezTo>
                  <a:pt x="5065" y="2612"/>
                  <a:pt x="5113" y="3030"/>
                  <a:pt x="4652" y="4155"/>
                </a:cubicBezTo>
                <a:cubicBezTo>
                  <a:pt x="3631" y="4409"/>
                  <a:pt x="3177" y="3834"/>
                  <a:pt x="1269" y="3881"/>
                </a:cubicBezTo>
                <a:cubicBezTo>
                  <a:pt x="830" y="5166"/>
                  <a:pt x="1137" y="7550"/>
                  <a:pt x="1769" y="8846"/>
                </a:cubicBezTo>
                <a:cubicBezTo>
                  <a:pt x="3450" y="8763"/>
                  <a:pt x="5248" y="10046"/>
                  <a:pt x="6209" y="9422"/>
                </a:cubicBezTo>
                <a:cubicBezTo>
                  <a:pt x="6345" y="9057"/>
                  <a:pt x="6090" y="8715"/>
                  <a:pt x="6040" y="8067"/>
                </a:cubicBezTo>
                <a:cubicBezTo>
                  <a:pt x="5495" y="8118"/>
                  <a:pt x="4577" y="7830"/>
                  <a:pt x="2525" y="8285"/>
                </a:cubicBezTo>
                <a:cubicBezTo>
                  <a:pt x="1427" y="7627"/>
                  <a:pt x="1899" y="5219"/>
                  <a:pt x="2107" y="4390"/>
                </a:cubicBezTo>
                <a:cubicBezTo>
                  <a:pt x="3517" y="4489"/>
                  <a:pt x="4090" y="5065"/>
                  <a:pt x="5355" y="4732"/>
                </a:cubicBezTo>
                <a:cubicBezTo>
                  <a:pt x="5711" y="3232"/>
                  <a:pt x="5977" y="2806"/>
                  <a:pt x="5312" y="951"/>
                </a:cubicBezTo>
                <a:cubicBezTo>
                  <a:pt x="3574" y="940"/>
                  <a:pt x="1797" y="454"/>
                  <a:pt x="235" y="0"/>
                </a:cubicBezTo>
                <a:lnTo>
                  <a:pt x="235" y="0"/>
                </a:lnTo>
              </a:path>
            </a:pathLst>
          </a:custGeom>
          <a:solidFill>
            <a:srgbClr val="6E6EC4"/>
          </a:solidFill>
          <a:ln w="9525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074" name="Freeform 10"/>
          <p:cNvSpPr>
            <a:spLocks/>
          </p:cNvSpPr>
          <p:nvPr/>
        </p:nvSpPr>
        <p:spPr bwMode="auto">
          <a:xfrm>
            <a:off x="7524751" y="2924175"/>
            <a:ext cx="817563" cy="1176338"/>
          </a:xfrm>
          <a:custGeom>
            <a:avLst/>
            <a:gdLst>
              <a:gd name="T0" fmla="*/ 45 w 6342"/>
              <a:gd name="T1" fmla="*/ 135 h 9107"/>
              <a:gd name="T2" fmla="*/ 363 w 6342"/>
              <a:gd name="T3" fmla="*/ 1153 h 9107"/>
              <a:gd name="T4" fmla="*/ 4324 w 6342"/>
              <a:gd name="T5" fmla="*/ 1057 h 9107"/>
              <a:gd name="T6" fmla="*/ 4709 w 6342"/>
              <a:gd name="T7" fmla="*/ 3786 h 9107"/>
              <a:gd name="T8" fmla="*/ 1070 w 6342"/>
              <a:gd name="T9" fmla="*/ 4074 h 9107"/>
              <a:gd name="T10" fmla="*/ 1608 w 6342"/>
              <a:gd name="T11" fmla="*/ 8326 h 9107"/>
              <a:gd name="T12" fmla="*/ 6342 w 6342"/>
              <a:gd name="T13" fmla="*/ 8484 h 9107"/>
              <a:gd name="T14" fmla="*/ 6173 w 6342"/>
              <a:gd name="T15" fmla="*/ 7128 h 9107"/>
              <a:gd name="T16" fmla="*/ 2468 w 6342"/>
              <a:gd name="T17" fmla="*/ 7745 h 9107"/>
              <a:gd name="T18" fmla="*/ 2031 w 6342"/>
              <a:gd name="T19" fmla="*/ 4496 h 9107"/>
              <a:gd name="T20" fmla="*/ 5554 w 6342"/>
              <a:gd name="T21" fmla="*/ 4345 h 9107"/>
              <a:gd name="T22" fmla="*/ 5027 w 6342"/>
              <a:gd name="T23" fmla="*/ 260 h 9107"/>
              <a:gd name="T24" fmla="*/ 45 w 6342"/>
              <a:gd name="T25" fmla="*/ 135 h 9107"/>
              <a:gd name="T26" fmla="*/ 45 w 6342"/>
              <a:gd name="T27" fmla="*/ 135 h 9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342" h="9107">
                <a:moveTo>
                  <a:pt x="45" y="135"/>
                </a:moveTo>
                <a:cubicBezTo>
                  <a:pt x="9" y="431"/>
                  <a:pt x="0" y="970"/>
                  <a:pt x="363" y="1153"/>
                </a:cubicBezTo>
                <a:cubicBezTo>
                  <a:pt x="1778" y="999"/>
                  <a:pt x="3194" y="1041"/>
                  <a:pt x="4324" y="1057"/>
                </a:cubicBezTo>
                <a:cubicBezTo>
                  <a:pt x="4371" y="2215"/>
                  <a:pt x="5113" y="2614"/>
                  <a:pt x="4709" y="3786"/>
                </a:cubicBezTo>
                <a:cubicBezTo>
                  <a:pt x="3298" y="3879"/>
                  <a:pt x="2360" y="3732"/>
                  <a:pt x="1070" y="4074"/>
                </a:cubicBezTo>
                <a:cubicBezTo>
                  <a:pt x="1125" y="5329"/>
                  <a:pt x="1584" y="6954"/>
                  <a:pt x="1608" y="8326"/>
                </a:cubicBezTo>
                <a:cubicBezTo>
                  <a:pt x="3288" y="8242"/>
                  <a:pt x="5381" y="9107"/>
                  <a:pt x="6342" y="8484"/>
                </a:cubicBezTo>
                <a:cubicBezTo>
                  <a:pt x="6307" y="8185"/>
                  <a:pt x="6062" y="7919"/>
                  <a:pt x="6173" y="7128"/>
                </a:cubicBezTo>
                <a:cubicBezTo>
                  <a:pt x="5732" y="7369"/>
                  <a:pt x="5024" y="7433"/>
                  <a:pt x="2468" y="7745"/>
                </a:cubicBezTo>
                <a:cubicBezTo>
                  <a:pt x="1978" y="7097"/>
                  <a:pt x="2232" y="5525"/>
                  <a:pt x="2031" y="4496"/>
                </a:cubicBezTo>
                <a:cubicBezTo>
                  <a:pt x="2899" y="4292"/>
                  <a:pt x="4289" y="4678"/>
                  <a:pt x="5554" y="4345"/>
                </a:cubicBezTo>
                <a:cubicBezTo>
                  <a:pt x="5910" y="2844"/>
                  <a:pt x="5226" y="2504"/>
                  <a:pt x="5027" y="260"/>
                </a:cubicBezTo>
                <a:cubicBezTo>
                  <a:pt x="3289" y="249"/>
                  <a:pt x="1645" y="0"/>
                  <a:pt x="45" y="135"/>
                </a:cubicBezTo>
                <a:lnTo>
                  <a:pt x="45" y="135"/>
                </a:lnTo>
              </a:path>
            </a:pathLst>
          </a:custGeom>
          <a:solidFill>
            <a:srgbClr val="E1E1F3"/>
          </a:solidFill>
          <a:ln w="9525" cap="rnd" cmpd="sng">
            <a:solidFill>
              <a:srgbClr val="3B3B9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077" name="Line 13"/>
          <p:cNvSpPr>
            <a:spLocks noChangeShapeType="1"/>
          </p:cNvSpPr>
          <p:nvPr/>
        </p:nvSpPr>
        <p:spPr bwMode="auto">
          <a:xfrm flipV="1">
            <a:off x="5940426" y="1504950"/>
            <a:ext cx="1620838" cy="62865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078" name="Line 14"/>
          <p:cNvSpPr>
            <a:spLocks noChangeShapeType="1"/>
          </p:cNvSpPr>
          <p:nvPr/>
        </p:nvSpPr>
        <p:spPr bwMode="auto">
          <a:xfrm>
            <a:off x="6080126" y="2573338"/>
            <a:ext cx="2049463" cy="103188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079" name="Line 15"/>
          <p:cNvSpPr>
            <a:spLocks noChangeShapeType="1"/>
          </p:cNvSpPr>
          <p:nvPr/>
        </p:nvSpPr>
        <p:spPr bwMode="auto">
          <a:xfrm flipV="1">
            <a:off x="6138863" y="1592263"/>
            <a:ext cx="1585913" cy="1452563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080" name="Line 16"/>
          <p:cNvSpPr>
            <a:spLocks noChangeShapeType="1"/>
          </p:cNvSpPr>
          <p:nvPr/>
        </p:nvSpPr>
        <p:spPr bwMode="auto">
          <a:xfrm>
            <a:off x="6146801" y="3111500"/>
            <a:ext cx="1628775" cy="811213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081" name="Line 17"/>
          <p:cNvSpPr>
            <a:spLocks noChangeShapeType="1"/>
          </p:cNvSpPr>
          <p:nvPr/>
        </p:nvSpPr>
        <p:spPr bwMode="auto">
          <a:xfrm>
            <a:off x="5416551" y="2168525"/>
            <a:ext cx="2735263" cy="1268413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082" name="Line 18"/>
          <p:cNvSpPr>
            <a:spLocks noChangeShapeType="1"/>
          </p:cNvSpPr>
          <p:nvPr/>
        </p:nvSpPr>
        <p:spPr bwMode="auto">
          <a:xfrm>
            <a:off x="5592763" y="2690813"/>
            <a:ext cx="2508250" cy="325438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083" name="Line 19"/>
          <p:cNvSpPr>
            <a:spLocks noChangeShapeType="1"/>
          </p:cNvSpPr>
          <p:nvPr/>
        </p:nvSpPr>
        <p:spPr bwMode="auto">
          <a:xfrm>
            <a:off x="5645151" y="3089275"/>
            <a:ext cx="2063750" cy="2212975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084" name="Line 20"/>
          <p:cNvSpPr>
            <a:spLocks noChangeShapeType="1"/>
          </p:cNvSpPr>
          <p:nvPr/>
        </p:nvSpPr>
        <p:spPr bwMode="auto">
          <a:xfrm>
            <a:off x="5770563" y="2093913"/>
            <a:ext cx="1938338" cy="2227263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085" name="Text Box 21"/>
          <p:cNvSpPr txBox="1">
            <a:spLocks noChangeArrowheads="1"/>
          </p:cNvSpPr>
          <p:nvPr/>
        </p:nvSpPr>
        <p:spPr bwMode="auto">
          <a:xfrm>
            <a:off x="6300192" y="1844824"/>
            <a:ext cx="890588" cy="1920875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DE" sz="12000" dirty="0">
                <a:solidFill>
                  <a:schemeClr val="accent2"/>
                </a:solidFill>
                <a:effectLst>
                  <a:glow rad="215900">
                    <a:schemeClr val="bg1"/>
                  </a:glow>
                </a:effectLst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673100"/>
            <a:ext cx="8229600" cy="4608513"/>
          </a:xfrm>
        </p:spPr>
        <p:txBody>
          <a:bodyPr anchor="t"/>
          <a:lstStyle/>
          <a:p>
            <a:pPr>
              <a:lnSpc>
                <a:spcPct val="120000"/>
              </a:lnSpc>
            </a:pPr>
            <a:r>
              <a:rPr lang="en-US" smtClean="0">
                <a:solidFill>
                  <a:srgbClr val="595959"/>
                </a:solidFill>
              </a:rPr>
              <a:t>Overview</a:t>
            </a:r>
            <a:r>
              <a:rPr lang="en-US" sz="3000" b="0" smtClean="0">
                <a:solidFill>
                  <a:srgbClr val="BFBFBF"/>
                </a:solidFill>
              </a:rPr>
              <a:t/>
            </a:r>
            <a:br>
              <a:rPr lang="en-US" sz="3000" b="0" smtClean="0">
                <a:solidFill>
                  <a:srgbClr val="BFBFBF"/>
                </a:solidFill>
              </a:rPr>
            </a:br>
            <a:r>
              <a:rPr lang="en-US" sz="1500" b="0" smtClean="0">
                <a:solidFill>
                  <a:srgbClr val="BFBFBF"/>
                </a:solidFill>
              </a:rPr>
              <a:t/>
            </a:r>
            <a:br>
              <a:rPr lang="en-US" sz="1500" b="0" smtClean="0">
                <a:solidFill>
                  <a:srgbClr val="BFBFBF"/>
                </a:solidFill>
              </a:rPr>
            </a:br>
            <a:r>
              <a:rPr lang="en-US" sz="4400" smtClean="0">
                <a:solidFill>
                  <a:schemeClr val="bg1"/>
                </a:solidFill>
              </a:rPr>
              <a:t>_</a:t>
            </a:r>
            <a:r>
              <a:rPr lang="en-US" sz="3000" b="0" smtClean="0"/>
              <a:t>Introduction</a:t>
            </a:r>
            <a:r>
              <a:rPr lang="en-US" sz="4400" smtClean="0">
                <a:solidFill>
                  <a:schemeClr val="bg1"/>
                </a:solidFill>
              </a:rPr>
              <a:t>_</a:t>
            </a:r>
            <a:r>
              <a:rPr lang="en-US" smtClean="0"/>
              <a:t/>
            </a:r>
            <a:br>
              <a:rPr lang="en-US" smtClean="0"/>
            </a:br>
            <a:r>
              <a:rPr lang="en-US" sz="3000" b="0" smtClean="0"/>
              <a:t>Related Work</a:t>
            </a:r>
            <a:br>
              <a:rPr lang="en-US" sz="3000" b="0" smtClean="0"/>
            </a:br>
            <a:r>
              <a:rPr lang="en-US" sz="3000" b="0" smtClean="0"/>
              <a:t>Subspace Symmetries</a:t>
            </a:r>
            <a:br>
              <a:rPr lang="en-US" sz="3000" b="0" smtClean="0"/>
            </a:br>
            <a:r>
              <a:rPr lang="en-US" sz="3000" b="0" smtClean="0"/>
              <a:t>Detection Algorithm</a:t>
            </a:r>
            <a:br>
              <a:rPr lang="en-US" sz="3000" b="0" smtClean="0"/>
            </a:br>
            <a:r>
              <a:rPr lang="en-US" sz="3000" b="0" smtClean="0"/>
              <a:t>Results</a:t>
            </a:r>
            <a:br>
              <a:rPr lang="en-US" sz="3000" b="0" smtClean="0"/>
            </a:br>
            <a:r>
              <a:rPr lang="en-US" sz="3000" b="0" smtClean="0"/>
              <a:t>Conclusions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673100"/>
            <a:ext cx="8229600" cy="4608513"/>
          </a:xfrm>
        </p:spPr>
        <p:txBody>
          <a:bodyPr anchor="t"/>
          <a:lstStyle/>
          <a:p>
            <a:pPr>
              <a:lnSpc>
                <a:spcPct val="120000"/>
              </a:lnSpc>
            </a:pPr>
            <a:r>
              <a:rPr lang="en-US" smtClean="0">
                <a:solidFill>
                  <a:srgbClr val="595959"/>
                </a:solidFill>
              </a:rPr>
              <a:t>Overview</a:t>
            </a:r>
            <a:r>
              <a:rPr lang="en-US" sz="3000" b="0" smtClean="0">
                <a:solidFill>
                  <a:srgbClr val="BFBFBF"/>
                </a:solidFill>
              </a:rPr>
              <a:t/>
            </a:r>
            <a:br>
              <a:rPr lang="en-US" sz="3000" b="0" smtClean="0">
                <a:solidFill>
                  <a:srgbClr val="BFBFBF"/>
                </a:solidFill>
              </a:rPr>
            </a:br>
            <a:r>
              <a:rPr lang="en-US" sz="1500" b="0" smtClean="0">
                <a:solidFill>
                  <a:srgbClr val="BFBFBF"/>
                </a:solidFill>
              </a:rPr>
              <a:t/>
            </a:r>
            <a:br>
              <a:rPr lang="en-US" sz="1500" b="0" smtClean="0">
                <a:solidFill>
                  <a:srgbClr val="BFBFBF"/>
                </a:solidFill>
              </a:rPr>
            </a:br>
            <a:r>
              <a:rPr lang="en-US" sz="3000" b="0" smtClean="0">
                <a:solidFill>
                  <a:srgbClr val="BFBFBF"/>
                </a:solidFill>
              </a:rPr>
              <a:t>Introduction</a:t>
            </a:r>
            <a:r>
              <a:rPr lang="en-US" smtClean="0"/>
              <a:t/>
            </a:r>
            <a:br>
              <a:rPr lang="en-US" smtClean="0"/>
            </a:br>
            <a:r>
              <a:rPr lang="en-US" sz="3000" b="0" smtClean="0">
                <a:solidFill>
                  <a:srgbClr val="BFBFBF"/>
                </a:solidFill>
              </a:rPr>
              <a:t>Related Work</a:t>
            </a:r>
            <a:br>
              <a:rPr lang="en-US" sz="3000" b="0" smtClean="0">
                <a:solidFill>
                  <a:srgbClr val="BFBFBF"/>
                </a:solidFill>
              </a:rPr>
            </a:br>
            <a:r>
              <a:rPr lang="en-US" sz="3000" b="0" smtClean="0">
                <a:solidFill>
                  <a:srgbClr val="BFBFBF"/>
                </a:solidFill>
              </a:rPr>
              <a:t>Subspace Symmetries</a:t>
            </a:r>
            <a:br>
              <a:rPr lang="en-US" sz="3000" b="0" smtClean="0">
                <a:solidFill>
                  <a:srgbClr val="BFBFBF"/>
                </a:solidFill>
              </a:rPr>
            </a:br>
            <a:r>
              <a:rPr lang="en-US" sz="4400" smtClean="0">
                <a:solidFill>
                  <a:schemeClr val="accent1"/>
                </a:solidFill>
              </a:rPr>
              <a:t>Detection Algorithm</a:t>
            </a:r>
            <a:r>
              <a:rPr lang="en-US" sz="3000" b="0" smtClean="0">
                <a:solidFill>
                  <a:srgbClr val="BFBFBF"/>
                </a:solidFill>
              </a:rPr>
              <a:t/>
            </a:r>
            <a:br>
              <a:rPr lang="en-US" sz="3000" b="0" smtClean="0">
                <a:solidFill>
                  <a:srgbClr val="BFBFBF"/>
                </a:solidFill>
              </a:rPr>
            </a:br>
            <a:r>
              <a:rPr lang="en-US" sz="3000" b="0" smtClean="0">
                <a:solidFill>
                  <a:srgbClr val="BFBFBF"/>
                </a:solidFill>
              </a:rPr>
              <a:t>Results</a:t>
            </a:r>
            <a:br>
              <a:rPr lang="en-US" sz="3000" b="0" smtClean="0">
                <a:solidFill>
                  <a:srgbClr val="BFBFBF"/>
                </a:solidFill>
              </a:rPr>
            </a:br>
            <a:r>
              <a:rPr lang="en-US" sz="3000" b="0" smtClean="0">
                <a:solidFill>
                  <a:srgbClr val="BFBFBF"/>
                </a:solidFill>
              </a:rPr>
              <a:t>Conclusions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2051050" y="3765550"/>
            <a:ext cx="5041900" cy="649288"/>
          </a:xfrm>
          <a:prstGeom prst="rect">
            <a:avLst/>
          </a:prstGeom>
          <a:noFill/>
          <a:ln w="12700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Three Steps to Reduce Complexity</a:t>
            </a:r>
          </a:p>
        </p:txBody>
      </p:sp>
      <p:sp>
        <p:nvSpPr>
          <p:cNvPr id="89091" name="Content Placeholder 2"/>
          <p:cNvSpPr>
            <a:spLocks noGrp="1"/>
          </p:cNvSpPr>
          <p:nvPr>
            <p:ph idx="4294967295"/>
          </p:nvPr>
        </p:nvSpPr>
        <p:spPr>
          <a:xfrm>
            <a:off x="250825" y="1268413"/>
            <a:ext cx="5329238" cy="5040312"/>
          </a:xfrm>
        </p:spPr>
        <p:txBody>
          <a:bodyPr/>
          <a:lstStyle/>
          <a:p>
            <a:r>
              <a:rPr lang="en-US" smtClean="0"/>
              <a:t>1. Feature matching </a:t>
            </a:r>
            <a:endParaRPr lang="de-DE" smtClean="0"/>
          </a:p>
          <a:p>
            <a:pPr marL="742950" lvl="1" indent="-285750"/>
            <a:r>
              <a:rPr lang="de-DE" smtClean="0"/>
              <a:t>Sparse, discrete matching</a:t>
            </a:r>
          </a:p>
          <a:p>
            <a:r>
              <a:rPr lang="de-DE" smtClean="0"/>
              <a:t>2. Graph matching</a:t>
            </a:r>
          </a:p>
          <a:p>
            <a:pPr marL="742950" lvl="1" indent="-285750"/>
            <a:r>
              <a:rPr lang="de-DE" smtClean="0"/>
              <a:t>Matching heuristic</a:t>
            </a:r>
          </a:p>
          <a:p>
            <a:r>
              <a:rPr lang="en-US" smtClean="0"/>
              <a:t>3. Optionally: User training</a:t>
            </a:r>
          </a:p>
          <a:p>
            <a:pPr marL="742950" lvl="1" indent="-285750"/>
            <a:r>
              <a:rPr lang="en-US" smtClean="0"/>
              <a:t>Learn graphs from user input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Feature Extraction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4941888"/>
            <a:ext cx="8642350" cy="1725612"/>
          </a:xfrm>
        </p:spPr>
        <p:txBody>
          <a:bodyPr/>
          <a:lstStyle/>
          <a:p>
            <a:r>
              <a:rPr lang="de-DE" dirty="0" smtClean="0"/>
              <a:t>Features: </a:t>
            </a:r>
            <a:r>
              <a:rPr lang="de-DE" b="0" dirty="0" smtClean="0"/>
              <a:t>surface curves &amp; crossings</a:t>
            </a:r>
          </a:p>
          <a:p>
            <a:pPr marL="534988" lvl="1"/>
            <a:r>
              <a:rPr lang="de-DE" b="1" dirty="0" smtClean="0"/>
              <a:t>Assumption</a:t>
            </a:r>
            <a:r>
              <a:rPr lang="de-DE" b="1" dirty="0"/>
              <a:t>:</a:t>
            </a:r>
            <a:r>
              <a:rPr lang="de-DE" dirty="0"/>
              <a:t> Features invariant under symmetry</a:t>
            </a:r>
          </a:p>
          <a:p>
            <a:pPr marL="534988" lvl="1"/>
            <a:r>
              <a:rPr lang="de-DE" dirty="0"/>
              <a:t>See paper technical details</a:t>
            </a:r>
          </a:p>
        </p:txBody>
      </p:sp>
      <p:pic>
        <p:nvPicPr>
          <p:cNvPr id="9011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1235075"/>
            <a:ext cx="4365625" cy="327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0124" name="Group 12"/>
          <p:cNvGrpSpPr>
            <a:grpSpLocks/>
          </p:cNvGrpSpPr>
          <p:nvPr/>
        </p:nvGrpSpPr>
        <p:grpSpPr bwMode="auto">
          <a:xfrm>
            <a:off x="4635500" y="1125538"/>
            <a:ext cx="4427538" cy="3498850"/>
            <a:chOff x="2920" y="709"/>
            <a:chExt cx="2789" cy="2204"/>
          </a:xfrm>
        </p:grpSpPr>
        <p:pic>
          <p:nvPicPr>
            <p:cNvPr id="90123" name="Picture 1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0" y="774"/>
              <a:ext cx="2752" cy="20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0120" name="Freeform 8"/>
            <p:cNvSpPr>
              <a:spLocks/>
            </p:cNvSpPr>
            <p:nvPr/>
          </p:nvSpPr>
          <p:spPr bwMode="auto">
            <a:xfrm>
              <a:off x="3923" y="709"/>
              <a:ext cx="1786" cy="694"/>
            </a:xfrm>
            <a:custGeom>
              <a:avLst/>
              <a:gdLst>
                <a:gd name="T0" fmla="*/ 0 w 1786"/>
                <a:gd name="T1" fmla="*/ 0 h 694"/>
                <a:gd name="T2" fmla="*/ 0 w 1786"/>
                <a:gd name="T3" fmla="*/ 181 h 694"/>
                <a:gd name="T4" fmla="*/ 1452 w 1786"/>
                <a:gd name="T5" fmla="*/ 317 h 694"/>
                <a:gd name="T6" fmla="*/ 1542 w 1786"/>
                <a:gd name="T7" fmla="*/ 453 h 694"/>
                <a:gd name="T8" fmla="*/ 1530 w 1786"/>
                <a:gd name="T9" fmla="*/ 499 h 694"/>
                <a:gd name="T10" fmla="*/ 1544 w 1786"/>
                <a:gd name="T11" fmla="*/ 554 h 694"/>
                <a:gd name="T12" fmla="*/ 1586 w 1786"/>
                <a:gd name="T13" fmla="*/ 671 h 694"/>
                <a:gd name="T14" fmla="*/ 1777 w 1786"/>
                <a:gd name="T15" fmla="*/ 694 h 694"/>
                <a:gd name="T16" fmla="*/ 1786 w 1786"/>
                <a:gd name="T17" fmla="*/ 568 h 694"/>
                <a:gd name="T18" fmla="*/ 1763 w 1786"/>
                <a:gd name="T19" fmla="*/ 276 h 694"/>
                <a:gd name="T20" fmla="*/ 1600 w 1786"/>
                <a:gd name="T21" fmla="*/ 150 h 694"/>
                <a:gd name="T22" fmla="*/ 253 w 1786"/>
                <a:gd name="T23" fmla="*/ 11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86" h="694">
                  <a:moveTo>
                    <a:pt x="0" y="0"/>
                  </a:moveTo>
                  <a:lnTo>
                    <a:pt x="0" y="181"/>
                  </a:lnTo>
                  <a:lnTo>
                    <a:pt x="1452" y="317"/>
                  </a:lnTo>
                  <a:lnTo>
                    <a:pt x="1542" y="453"/>
                  </a:lnTo>
                  <a:lnTo>
                    <a:pt x="1530" y="499"/>
                  </a:lnTo>
                  <a:lnTo>
                    <a:pt x="1544" y="554"/>
                  </a:lnTo>
                  <a:lnTo>
                    <a:pt x="1586" y="671"/>
                  </a:lnTo>
                  <a:lnTo>
                    <a:pt x="1777" y="694"/>
                  </a:lnTo>
                  <a:lnTo>
                    <a:pt x="1786" y="568"/>
                  </a:lnTo>
                  <a:lnTo>
                    <a:pt x="1763" y="276"/>
                  </a:lnTo>
                  <a:lnTo>
                    <a:pt x="1600" y="150"/>
                  </a:lnTo>
                  <a:lnTo>
                    <a:pt x="253" y="11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121" name="Freeform 9"/>
            <p:cNvSpPr>
              <a:spLocks/>
            </p:cNvSpPr>
            <p:nvPr/>
          </p:nvSpPr>
          <p:spPr bwMode="auto">
            <a:xfrm>
              <a:off x="5602" y="2569"/>
              <a:ext cx="102" cy="344"/>
            </a:xfrm>
            <a:custGeom>
              <a:avLst/>
              <a:gdLst>
                <a:gd name="T0" fmla="*/ 0 w 102"/>
                <a:gd name="T1" fmla="*/ 190 h 344"/>
                <a:gd name="T2" fmla="*/ 19 w 102"/>
                <a:gd name="T3" fmla="*/ 107 h 344"/>
                <a:gd name="T4" fmla="*/ 74 w 102"/>
                <a:gd name="T5" fmla="*/ 0 h 344"/>
                <a:gd name="T6" fmla="*/ 102 w 102"/>
                <a:gd name="T7" fmla="*/ 288 h 344"/>
                <a:gd name="T8" fmla="*/ 28 w 102"/>
                <a:gd name="T9" fmla="*/ 344 h 344"/>
                <a:gd name="T10" fmla="*/ 9 w 102"/>
                <a:gd name="T11" fmla="*/ 232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2" h="344">
                  <a:moveTo>
                    <a:pt x="0" y="190"/>
                  </a:moveTo>
                  <a:lnTo>
                    <a:pt x="19" y="107"/>
                  </a:lnTo>
                  <a:lnTo>
                    <a:pt x="74" y="0"/>
                  </a:lnTo>
                  <a:lnTo>
                    <a:pt x="102" y="288"/>
                  </a:lnTo>
                  <a:lnTo>
                    <a:pt x="28" y="344"/>
                  </a:lnTo>
                  <a:lnTo>
                    <a:pt x="9" y="232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Feature Matching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Brute-foce feature matching</a:t>
            </a:r>
          </a:p>
          <a:p>
            <a:pPr lvl="1"/>
            <a:r>
              <a:rPr lang="de-DE" i="1" dirty="0" smtClean="0">
                <a:solidFill>
                  <a:schemeClr val="accent1"/>
                </a:solidFill>
              </a:rPr>
              <a:t>d</a:t>
            </a:r>
            <a:r>
              <a:rPr lang="de-DE" dirty="0" smtClean="0"/>
              <a:t>-dimensional subspace, </a:t>
            </a:r>
            <a:r>
              <a:rPr lang="de-DE" i="1" dirty="0" smtClean="0">
                <a:solidFill>
                  <a:schemeClr val="accent1"/>
                </a:solidFill>
              </a:rPr>
              <a:t>n</a:t>
            </a:r>
            <a:r>
              <a:rPr lang="de-DE" dirty="0" smtClean="0"/>
              <a:t> feature points</a:t>
            </a:r>
          </a:p>
          <a:p>
            <a:pPr lvl="1"/>
            <a:r>
              <a:rPr lang="de-DE"/>
              <a:t>(3 +</a:t>
            </a:r>
            <a:r>
              <a:rPr lang="de-DE" i="1">
                <a:solidFill>
                  <a:schemeClr val="accent1"/>
                </a:solidFill>
              </a:rPr>
              <a:t> d</a:t>
            </a:r>
            <a:r>
              <a:rPr lang="de-DE"/>
              <a:t>) </a:t>
            </a:r>
            <a:r>
              <a:rPr lang="de-DE">
                <a:latin typeface="Cambria Math"/>
                <a:ea typeface="Cambria Math"/>
              </a:rPr>
              <a:t>⋅</a:t>
            </a:r>
            <a:r>
              <a:rPr lang="de-DE" i="1">
                <a:solidFill>
                  <a:schemeClr val="accent1"/>
                </a:solidFill>
              </a:rPr>
              <a:t> d </a:t>
            </a:r>
            <a:r>
              <a:rPr lang="de-DE"/>
              <a:t>unknowns</a:t>
            </a:r>
            <a:endParaRPr lang="de-DE" i="1">
              <a:solidFill>
                <a:schemeClr val="accent1"/>
              </a:solidFill>
            </a:endParaRPr>
          </a:p>
          <a:p>
            <a:pPr lvl="1"/>
            <a:r>
              <a:rPr lang="de-DE" smtClean="0"/>
              <a:t>Brute </a:t>
            </a:r>
            <a:r>
              <a:rPr lang="de-DE" dirty="0" smtClean="0"/>
              <a:t>force algorithm: double exponential in </a:t>
            </a:r>
            <a:r>
              <a:rPr lang="de-DE" i="1" dirty="0" smtClean="0">
                <a:solidFill>
                  <a:schemeClr val="accent1"/>
                </a:solidFill>
              </a:rPr>
              <a:t>d</a:t>
            </a:r>
          </a:p>
          <a:p>
            <a:r>
              <a:rPr lang="de-DE" dirty="0" smtClean="0"/>
              <a:t>Need </a:t>
            </a:r>
            <a:r>
              <a:rPr lang="de-DE" dirty="0" smtClean="0"/>
              <a:t>more efficient strategy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Heuristic Bootstrapping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Stronger Assumption</a:t>
            </a:r>
          </a:p>
          <a:p>
            <a:pPr lvl="1">
              <a:spcBef>
                <a:spcPct val="10000"/>
              </a:spcBef>
            </a:pPr>
            <a:r>
              <a:rPr lang="de-DE" dirty="0" smtClean="0"/>
              <a:t>Corresponding parts have </a:t>
            </a:r>
            <a:r>
              <a:rPr lang="de-DE" i="1" dirty="0" smtClean="0">
                <a:solidFill>
                  <a:schemeClr val="accent1"/>
                </a:solidFill>
              </a:rPr>
              <a:t>similar feature graphs</a:t>
            </a:r>
          </a:p>
          <a:p>
            <a:pPr>
              <a:spcBef>
                <a:spcPts val="1800"/>
              </a:spcBef>
            </a:pPr>
            <a:r>
              <a:rPr lang="de-DE" dirty="0" smtClean="0"/>
              <a:t>Similar Graphs</a:t>
            </a:r>
          </a:p>
          <a:p>
            <a:pPr lvl="1">
              <a:spcBef>
                <a:spcPct val="10000"/>
              </a:spcBef>
            </a:pPr>
            <a:r>
              <a:rPr lang="de-DE" dirty="0" smtClean="0"/>
              <a:t>Same topology (small defects possible)</a:t>
            </a:r>
          </a:p>
          <a:p>
            <a:pPr lvl="1">
              <a:spcBef>
                <a:spcPct val="10000"/>
              </a:spcBef>
            </a:pPr>
            <a:r>
              <a:rPr lang="de-DE" dirty="0" smtClean="0"/>
              <a:t>Very coarse similarity in geometry</a:t>
            </a:r>
          </a:p>
          <a:p>
            <a:pPr lvl="2">
              <a:spcBef>
                <a:spcPct val="10000"/>
              </a:spcBef>
            </a:pPr>
            <a:r>
              <a:rPr lang="de-DE" dirty="0" smtClean="0"/>
              <a:t>Angles, up to some noise</a:t>
            </a:r>
          </a:p>
          <a:p>
            <a:pPr lvl="2">
              <a:spcBef>
                <a:spcPct val="10000"/>
              </a:spcBef>
            </a:pPr>
            <a:r>
              <a:rPr lang="de-DE" dirty="0" smtClean="0"/>
              <a:t>Roughly: Intrinsic length up to small factor</a:t>
            </a:r>
          </a:p>
          <a:p>
            <a:pPr lvl="2">
              <a:spcBef>
                <a:spcPct val="10000"/>
              </a:spcBef>
            </a:pPr>
            <a:r>
              <a:rPr lang="de-DE" dirty="0" smtClean="0"/>
              <a:t>Ridges / valleys</a:t>
            </a:r>
          </a:p>
          <a:p>
            <a:pPr>
              <a:spcBef>
                <a:spcPts val="1800"/>
              </a:spcBef>
            </a:pPr>
            <a:r>
              <a:rPr lang="de-DE" dirty="0" smtClean="0"/>
              <a:t>Bootstrapping</a:t>
            </a:r>
          </a:p>
          <a:p>
            <a:pPr lvl="1">
              <a:spcBef>
                <a:spcPct val="10000"/>
              </a:spcBef>
            </a:pPr>
            <a:r>
              <a:rPr lang="de-DE" dirty="0" smtClean="0"/>
              <a:t>Find a few instances first, build PCA model</a:t>
            </a:r>
          </a:p>
          <a:p>
            <a:pPr lvl="1">
              <a:spcBef>
                <a:spcPct val="10000"/>
              </a:spcBef>
            </a:pPr>
            <a:r>
              <a:rPr lang="de-DE" dirty="0" smtClean="0"/>
              <a:t>Partial matching finds more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Graph Matching</a:t>
            </a:r>
          </a:p>
        </p:txBody>
      </p:sp>
      <p:grpSp>
        <p:nvGrpSpPr>
          <p:cNvPr id="94219" name="Group 11"/>
          <p:cNvGrpSpPr>
            <a:grpSpLocks/>
          </p:cNvGrpSpPr>
          <p:nvPr/>
        </p:nvGrpSpPr>
        <p:grpSpPr bwMode="auto">
          <a:xfrm>
            <a:off x="115888" y="1082675"/>
            <a:ext cx="4427537" cy="3498850"/>
            <a:chOff x="10" y="844"/>
            <a:chExt cx="2789" cy="2204"/>
          </a:xfrm>
        </p:grpSpPr>
        <p:pic>
          <p:nvPicPr>
            <p:cNvPr id="94214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" y="909"/>
              <a:ext cx="2752" cy="20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4215" name="Freeform 7"/>
            <p:cNvSpPr>
              <a:spLocks/>
            </p:cNvSpPr>
            <p:nvPr/>
          </p:nvSpPr>
          <p:spPr bwMode="auto">
            <a:xfrm>
              <a:off x="1013" y="844"/>
              <a:ext cx="1786" cy="694"/>
            </a:xfrm>
            <a:custGeom>
              <a:avLst/>
              <a:gdLst>
                <a:gd name="T0" fmla="*/ 0 w 1786"/>
                <a:gd name="T1" fmla="*/ 0 h 694"/>
                <a:gd name="T2" fmla="*/ 0 w 1786"/>
                <a:gd name="T3" fmla="*/ 181 h 694"/>
                <a:gd name="T4" fmla="*/ 1452 w 1786"/>
                <a:gd name="T5" fmla="*/ 317 h 694"/>
                <a:gd name="T6" fmla="*/ 1542 w 1786"/>
                <a:gd name="T7" fmla="*/ 453 h 694"/>
                <a:gd name="T8" fmla="*/ 1530 w 1786"/>
                <a:gd name="T9" fmla="*/ 499 h 694"/>
                <a:gd name="T10" fmla="*/ 1544 w 1786"/>
                <a:gd name="T11" fmla="*/ 554 h 694"/>
                <a:gd name="T12" fmla="*/ 1586 w 1786"/>
                <a:gd name="T13" fmla="*/ 671 h 694"/>
                <a:gd name="T14" fmla="*/ 1777 w 1786"/>
                <a:gd name="T15" fmla="*/ 694 h 694"/>
                <a:gd name="T16" fmla="*/ 1786 w 1786"/>
                <a:gd name="T17" fmla="*/ 568 h 694"/>
                <a:gd name="T18" fmla="*/ 1763 w 1786"/>
                <a:gd name="T19" fmla="*/ 276 h 694"/>
                <a:gd name="T20" fmla="*/ 1600 w 1786"/>
                <a:gd name="T21" fmla="*/ 150 h 694"/>
                <a:gd name="T22" fmla="*/ 253 w 1786"/>
                <a:gd name="T23" fmla="*/ 11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86" h="694">
                  <a:moveTo>
                    <a:pt x="0" y="0"/>
                  </a:moveTo>
                  <a:lnTo>
                    <a:pt x="0" y="181"/>
                  </a:lnTo>
                  <a:lnTo>
                    <a:pt x="1452" y="317"/>
                  </a:lnTo>
                  <a:lnTo>
                    <a:pt x="1542" y="453"/>
                  </a:lnTo>
                  <a:lnTo>
                    <a:pt x="1530" y="499"/>
                  </a:lnTo>
                  <a:lnTo>
                    <a:pt x="1544" y="554"/>
                  </a:lnTo>
                  <a:lnTo>
                    <a:pt x="1586" y="671"/>
                  </a:lnTo>
                  <a:lnTo>
                    <a:pt x="1777" y="694"/>
                  </a:lnTo>
                  <a:lnTo>
                    <a:pt x="1786" y="568"/>
                  </a:lnTo>
                  <a:lnTo>
                    <a:pt x="1763" y="276"/>
                  </a:lnTo>
                  <a:lnTo>
                    <a:pt x="1600" y="150"/>
                  </a:lnTo>
                  <a:lnTo>
                    <a:pt x="253" y="11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216" name="Freeform 8"/>
            <p:cNvSpPr>
              <a:spLocks/>
            </p:cNvSpPr>
            <p:nvPr/>
          </p:nvSpPr>
          <p:spPr bwMode="auto">
            <a:xfrm>
              <a:off x="2692" y="2704"/>
              <a:ext cx="102" cy="344"/>
            </a:xfrm>
            <a:custGeom>
              <a:avLst/>
              <a:gdLst>
                <a:gd name="T0" fmla="*/ 0 w 102"/>
                <a:gd name="T1" fmla="*/ 190 h 344"/>
                <a:gd name="T2" fmla="*/ 19 w 102"/>
                <a:gd name="T3" fmla="*/ 107 h 344"/>
                <a:gd name="T4" fmla="*/ 74 w 102"/>
                <a:gd name="T5" fmla="*/ 0 h 344"/>
                <a:gd name="T6" fmla="*/ 102 w 102"/>
                <a:gd name="T7" fmla="*/ 288 h 344"/>
                <a:gd name="T8" fmla="*/ 28 w 102"/>
                <a:gd name="T9" fmla="*/ 344 h 344"/>
                <a:gd name="T10" fmla="*/ 9 w 102"/>
                <a:gd name="T11" fmla="*/ 232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2" h="344">
                  <a:moveTo>
                    <a:pt x="0" y="190"/>
                  </a:moveTo>
                  <a:lnTo>
                    <a:pt x="19" y="107"/>
                  </a:lnTo>
                  <a:lnTo>
                    <a:pt x="74" y="0"/>
                  </a:lnTo>
                  <a:lnTo>
                    <a:pt x="102" y="288"/>
                  </a:lnTo>
                  <a:lnTo>
                    <a:pt x="28" y="344"/>
                  </a:lnTo>
                  <a:lnTo>
                    <a:pt x="9" y="232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94218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313" y="1193800"/>
            <a:ext cx="4368800" cy="327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Complete &amp; Partial Matches</a:t>
            </a:r>
          </a:p>
        </p:txBody>
      </p:sp>
      <p:pic>
        <p:nvPicPr>
          <p:cNvPr id="9626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3933825"/>
            <a:ext cx="3819525" cy="255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626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536950"/>
            <a:ext cx="4032250" cy="302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6265" name="Group 9"/>
          <p:cNvGrpSpPr>
            <a:grpSpLocks/>
          </p:cNvGrpSpPr>
          <p:nvPr/>
        </p:nvGrpSpPr>
        <p:grpSpPr bwMode="auto">
          <a:xfrm>
            <a:off x="1474788" y="1228725"/>
            <a:ext cx="6192837" cy="2303463"/>
            <a:chOff x="793" y="709"/>
            <a:chExt cx="3901" cy="1451"/>
          </a:xfrm>
        </p:grpSpPr>
        <p:pic>
          <p:nvPicPr>
            <p:cNvPr id="96261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30" b="5411"/>
            <a:stretch>
              <a:fillRect/>
            </a:stretch>
          </p:blipFill>
          <p:spPr bwMode="auto">
            <a:xfrm>
              <a:off x="793" y="709"/>
              <a:ext cx="3901" cy="14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6264" name="Rectangle 8"/>
            <p:cNvSpPr>
              <a:spLocks noChangeArrowheads="1"/>
            </p:cNvSpPr>
            <p:nvPr/>
          </p:nvSpPr>
          <p:spPr bwMode="auto">
            <a:xfrm>
              <a:off x="980" y="1305"/>
              <a:ext cx="144" cy="5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Refinement</a:t>
            </a:r>
          </a:p>
        </p:txBody>
      </p:sp>
      <p:sp>
        <p:nvSpPr>
          <p:cNvPr id="98316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250825" y="1268413"/>
            <a:ext cx="5400675" cy="792162"/>
          </a:xfrm>
        </p:spPr>
        <p:txBody>
          <a:bodyPr/>
          <a:lstStyle/>
          <a:p>
            <a:r>
              <a:rPr lang="de-DE" smtClean="0"/>
              <a:t>Use discovered subspace model</a:t>
            </a:r>
          </a:p>
        </p:txBody>
      </p:sp>
      <p:pic>
        <p:nvPicPr>
          <p:cNvPr id="9831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025650"/>
            <a:ext cx="5616575" cy="421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8315" name="Group 11"/>
          <p:cNvGrpSpPr>
            <a:grpSpLocks/>
          </p:cNvGrpSpPr>
          <p:nvPr/>
        </p:nvGrpSpPr>
        <p:grpSpPr bwMode="auto">
          <a:xfrm>
            <a:off x="6354763" y="1052513"/>
            <a:ext cx="2393950" cy="5472112"/>
            <a:chOff x="3878" y="278"/>
            <a:chExt cx="1737" cy="3975"/>
          </a:xfrm>
        </p:grpSpPr>
        <p:pic>
          <p:nvPicPr>
            <p:cNvPr id="98312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743"/>
            <a:stretch>
              <a:fillRect/>
            </a:stretch>
          </p:blipFill>
          <p:spPr bwMode="auto">
            <a:xfrm>
              <a:off x="3878" y="278"/>
              <a:ext cx="1724" cy="12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8313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57" r="33507"/>
            <a:stretch>
              <a:fillRect/>
            </a:stretch>
          </p:blipFill>
          <p:spPr bwMode="auto">
            <a:xfrm>
              <a:off x="3878" y="1616"/>
              <a:ext cx="1723" cy="12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8314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493"/>
            <a:stretch>
              <a:fillRect/>
            </a:stretch>
          </p:blipFill>
          <p:spPr bwMode="auto">
            <a:xfrm>
              <a:off x="3878" y="2955"/>
              <a:ext cx="1737" cy="12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313" y="2645055"/>
            <a:ext cx="550228" cy="499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Dense Correspondences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3717032"/>
            <a:ext cx="8642350" cy="2591693"/>
          </a:xfrm>
        </p:spPr>
        <p:txBody>
          <a:bodyPr/>
          <a:lstStyle/>
          <a:p>
            <a:r>
              <a:rPr lang="de-DE" dirty="0" smtClean="0"/>
              <a:t>Deformable ICP</a:t>
            </a:r>
          </a:p>
          <a:p>
            <a:pPr lvl="1"/>
            <a:r>
              <a:rPr lang="de-DE" dirty="0" smtClean="0"/>
              <a:t>Fit bending minimizing dense correspondence field</a:t>
            </a:r>
          </a:p>
          <a:p>
            <a:pPr lvl="1"/>
            <a:r>
              <a:rPr lang="de-DE" dirty="0" smtClean="0"/>
              <a:t>Thin-plate-splines</a:t>
            </a:r>
          </a:p>
        </p:txBody>
      </p:sp>
      <p:pic>
        <p:nvPicPr>
          <p:cNvPr id="8704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7" t="-1" r="4687" b="25251"/>
          <a:stretch/>
        </p:blipFill>
        <p:spPr bwMode="auto">
          <a:xfrm>
            <a:off x="6012160" y="1333882"/>
            <a:ext cx="2835686" cy="2167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313009"/>
            <a:ext cx="2618335" cy="2176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1383" name="Group 101382"/>
          <p:cNvGrpSpPr/>
          <p:nvPr/>
        </p:nvGrpSpPr>
        <p:grpSpPr>
          <a:xfrm>
            <a:off x="358749" y="1322002"/>
            <a:ext cx="2618335" cy="2176278"/>
            <a:chOff x="823640" y="1170434"/>
            <a:chExt cx="3203574" cy="2662710"/>
          </a:xfrm>
        </p:grpSpPr>
        <p:pic>
          <p:nvPicPr>
            <p:cNvPr id="87042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640" y="1170434"/>
              <a:ext cx="3203574" cy="26627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Oval 7"/>
            <p:cNvSpPr/>
            <p:nvPr/>
          </p:nvSpPr>
          <p:spPr bwMode="auto">
            <a:xfrm>
              <a:off x="1673816" y="2100020"/>
              <a:ext cx="139486" cy="139486"/>
            </a:xfrm>
            <a:prstGeom prst="ellipse">
              <a:avLst/>
            </a:prstGeom>
            <a:ln w="15875">
              <a:solidFill>
                <a:srgbClr val="FFC000"/>
              </a:solidFill>
              <a:headEnd type="none" w="med" len="med"/>
              <a:tailEnd type="triangle" w="med" len="med"/>
            </a:ln>
            <a:effectLst>
              <a:glow rad="38100">
                <a:schemeClr val="bg1"/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1743559" y="2169763"/>
              <a:ext cx="1410346" cy="519193"/>
            </a:xfrm>
            <a:custGeom>
              <a:avLst/>
              <a:gdLst>
                <a:gd name="connsiteX0" fmla="*/ 0 w 1410346"/>
                <a:gd name="connsiteY0" fmla="*/ 0 h 519193"/>
                <a:gd name="connsiteX1" fmla="*/ 1046136 w 1410346"/>
                <a:gd name="connsiteY1" fmla="*/ 162732 h 519193"/>
                <a:gd name="connsiteX2" fmla="*/ 1410346 w 1410346"/>
                <a:gd name="connsiteY2" fmla="*/ 519193 h 519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10346" h="519193">
                  <a:moveTo>
                    <a:pt x="0" y="0"/>
                  </a:moveTo>
                  <a:cubicBezTo>
                    <a:pt x="405539" y="38100"/>
                    <a:pt x="811078" y="76200"/>
                    <a:pt x="1046136" y="162732"/>
                  </a:cubicBezTo>
                  <a:cubicBezTo>
                    <a:pt x="1281194" y="249264"/>
                    <a:pt x="1345770" y="384228"/>
                    <a:pt x="1410346" y="519193"/>
                  </a:cubicBezTo>
                </a:path>
              </a:pathLst>
            </a:custGeom>
            <a:ln w="15875">
              <a:solidFill>
                <a:srgbClr val="FFC000"/>
              </a:solidFill>
              <a:headEnd type="none" w="med" len="med"/>
              <a:tailEnd type="triangle" w="med" len="med"/>
            </a:ln>
            <a:effectLst>
              <a:glow rad="38100">
                <a:schemeClr val="bg1"/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  <p:sp>
          <p:nvSpPr>
            <p:cNvPr id="16" name="Oval 15"/>
            <p:cNvSpPr/>
            <p:nvPr/>
          </p:nvSpPr>
          <p:spPr bwMode="auto">
            <a:xfrm>
              <a:off x="1387098" y="2092270"/>
              <a:ext cx="139486" cy="139486"/>
            </a:xfrm>
            <a:prstGeom prst="ellipse">
              <a:avLst/>
            </a:prstGeom>
            <a:ln w="15875">
              <a:solidFill>
                <a:srgbClr val="FF0000"/>
              </a:solidFill>
              <a:headEnd type="none" w="med" len="med"/>
              <a:tailEnd type="triangle" w="med" len="med"/>
            </a:ln>
            <a:effectLst>
              <a:glow rad="38100">
                <a:schemeClr val="bg1"/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 bwMode="auto">
            <a:xfrm>
              <a:off x="1255362" y="2332494"/>
              <a:ext cx="139486" cy="139486"/>
            </a:xfrm>
            <a:prstGeom prst="ellipse">
              <a:avLst/>
            </a:prstGeom>
            <a:ln w="15875">
              <a:solidFill>
                <a:schemeClr val="accent1"/>
              </a:solidFill>
              <a:headEnd type="none" w="med" len="med"/>
              <a:tailEnd type="triangle" w="med" len="med"/>
            </a:ln>
            <a:effectLst>
              <a:glow rad="38100">
                <a:schemeClr val="bg1"/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 bwMode="auto">
            <a:xfrm>
              <a:off x="1505886" y="2339598"/>
              <a:ext cx="139486" cy="139486"/>
            </a:xfrm>
            <a:prstGeom prst="ellipse">
              <a:avLst/>
            </a:prstGeom>
            <a:ln w="15875">
              <a:solidFill>
                <a:srgbClr val="92D050"/>
              </a:solidFill>
              <a:headEnd type="none" w="med" len="med"/>
              <a:tailEnd type="triangle" w="med" len="med"/>
            </a:ln>
            <a:effectLst>
              <a:glow rad="38100">
                <a:schemeClr val="bg1"/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 bwMode="auto">
            <a:xfrm>
              <a:off x="1658318" y="2781945"/>
              <a:ext cx="139486" cy="139486"/>
            </a:xfrm>
            <a:prstGeom prst="ellipse">
              <a:avLst/>
            </a:prstGeom>
            <a:ln w="15875">
              <a:solidFill>
                <a:schemeClr val="accent1"/>
              </a:solidFill>
              <a:headEnd type="none" w="med" len="med"/>
              <a:tailEnd type="triangle" w="med" len="med"/>
            </a:ln>
            <a:effectLst>
              <a:glow rad="38100">
                <a:schemeClr val="bg1"/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 bwMode="auto">
            <a:xfrm>
              <a:off x="2998921" y="3014420"/>
              <a:ext cx="139486" cy="139486"/>
            </a:xfrm>
            <a:prstGeom prst="ellipse">
              <a:avLst/>
            </a:prstGeom>
            <a:ln w="15875">
              <a:solidFill>
                <a:srgbClr val="92D050"/>
              </a:solidFill>
              <a:headEnd type="none" w="med" len="med"/>
              <a:tailEnd type="triangle" w="med" len="med"/>
            </a:ln>
            <a:effectLst>
              <a:glow rad="38100">
                <a:schemeClr val="bg1"/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 bwMode="auto">
            <a:xfrm>
              <a:off x="3091911" y="2634711"/>
              <a:ext cx="139486" cy="139486"/>
            </a:xfrm>
            <a:prstGeom prst="ellipse">
              <a:avLst/>
            </a:prstGeom>
            <a:ln w="15875">
              <a:solidFill>
                <a:srgbClr val="FFC000"/>
              </a:solidFill>
              <a:headEnd type="none" w="med" len="med"/>
              <a:tailEnd type="triangle" w="med" len="med"/>
            </a:ln>
            <a:effectLst>
              <a:glow rad="38100">
                <a:schemeClr val="bg1"/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 bwMode="auto">
            <a:xfrm>
              <a:off x="1821050" y="2510725"/>
              <a:ext cx="139486" cy="139486"/>
            </a:xfrm>
            <a:prstGeom prst="ellipse">
              <a:avLst/>
            </a:prstGeom>
            <a:ln w="15875">
              <a:solidFill>
                <a:srgbClr val="FF0000"/>
              </a:solidFill>
              <a:headEnd type="none" w="med" len="med"/>
              <a:tailEnd type="triangle" w="med" len="med"/>
            </a:ln>
            <a:effectLst>
              <a:glow rad="38100">
                <a:schemeClr val="bg1"/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cxnSp>
          <p:nvCxnSpPr>
            <p:cNvPr id="15" name="Straight Connector 14"/>
            <p:cNvCxnSpPr/>
            <p:nvPr/>
          </p:nvCxnSpPr>
          <p:spPr bwMode="auto">
            <a:xfrm>
              <a:off x="1717482" y="2862470"/>
              <a:ext cx="1343770" cy="222636"/>
            </a:xfrm>
            <a:prstGeom prst="line">
              <a:avLst/>
            </a:prstGeom>
            <a:ln w="15875">
              <a:solidFill>
                <a:schemeClr val="accent1"/>
              </a:solidFill>
              <a:headEnd type="none" w="med" len="med"/>
              <a:tailEnd type="none" w="med" len="med"/>
            </a:ln>
            <a:effectLst>
              <a:glow rad="38100">
                <a:schemeClr val="bg1"/>
              </a:glow>
            </a:effectLst>
          </p:spPr>
        </p:cxnSp>
        <p:cxnSp>
          <p:nvCxnSpPr>
            <p:cNvPr id="37" name="Straight Connector 36"/>
            <p:cNvCxnSpPr/>
            <p:nvPr/>
          </p:nvCxnSpPr>
          <p:spPr bwMode="auto">
            <a:xfrm flipV="1">
              <a:off x="3069203" y="2695492"/>
              <a:ext cx="95416" cy="397565"/>
            </a:xfrm>
            <a:prstGeom prst="line">
              <a:avLst/>
            </a:prstGeom>
            <a:ln w="15875">
              <a:solidFill>
                <a:srgbClr val="92D050"/>
              </a:solidFill>
              <a:headEnd type="none" w="med" len="med"/>
              <a:tailEnd type="none" w="med" len="med"/>
            </a:ln>
            <a:effectLst>
              <a:glow rad="38100">
                <a:schemeClr val="bg1"/>
              </a:glow>
            </a:effectLst>
          </p:spPr>
        </p:cxnSp>
        <p:cxnSp>
          <p:nvCxnSpPr>
            <p:cNvPr id="39" name="Straight Connector 38"/>
            <p:cNvCxnSpPr/>
            <p:nvPr/>
          </p:nvCxnSpPr>
          <p:spPr bwMode="auto">
            <a:xfrm flipH="1" flipV="1">
              <a:off x="1884459" y="2576223"/>
              <a:ext cx="1280161" cy="119269"/>
            </a:xfrm>
            <a:prstGeom prst="line">
              <a:avLst/>
            </a:prstGeom>
            <a:ln w="15875">
              <a:solidFill>
                <a:srgbClr val="FFC000"/>
              </a:solidFill>
              <a:headEnd type="none" w="med" len="med"/>
              <a:tailEnd type="none" w="med" len="med"/>
            </a:ln>
            <a:effectLst>
              <a:glow rad="38100">
                <a:schemeClr val="bg1"/>
              </a:glow>
            </a:effectLst>
          </p:spPr>
        </p:cxnSp>
        <p:cxnSp>
          <p:nvCxnSpPr>
            <p:cNvPr id="44" name="Straight Connector 43"/>
            <p:cNvCxnSpPr/>
            <p:nvPr/>
          </p:nvCxnSpPr>
          <p:spPr bwMode="auto">
            <a:xfrm flipH="1">
              <a:off x="1728061" y="2576223"/>
              <a:ext cx="156398" cy="275465"/>
            </a:xfrm>
            <a:prstGeom prst="line">
              <a:avLst/>
            </a:prstGeom>
            <a:ln w="15875">
              <a:solidFill>
                <a:srgbClr val="FF0000"/>
              </a:solidFill>
              <a:headEnd type="none" w="med" len="med"/>
              <a:tailEnd type="none" w="med" len="med"/>
            </a:ln>
            <a:effectLst>
              <a:glow rad="38100">
                <a:schemeClr val="bg1"/>
              </a:glow>
            </a:effectLst>
          </p:spPr>
        </p:cxnSp>
        <p:cxnSp>
          <p:nvCxnSpPr>
            <p:cNvPr id="53" name="Straight Connector 52"/>
            <p:cNvCxnSpPr>
              <a:stCxn id="5" idx="0"/>
            </p:cNvCxnSpPr>
            <p:nvPr/>
          </p:nvCxnSpPr>
          <p:spPr bwMode="auto">
            <a:xfrm>
              <a:off x="1332449" y="2395500"/>
              <a:ext cx="246796" cy="31470"/>
            </a:xfrm>
            <a:prstGeom prst="line">
              <a:avLst/>
            </a:prstGeom>
            <a:ln w="15875">
              <a:solidFill>
                <a:schemeClr val="accent1"/>
              </a:solidFill>
              <a:headEnd type="none" w="med" len="med"/>
              <a:tailEnd type="none" w="med" len="med"/>
            </a:ln>
            <a:effectLst>
              <a:glow rad="38100">
                <a:schemeClr val="bg1"/>
              </a:glow>
            </a:effectLst>
          </p:spPr>
        </p:cxnSp>
        <p:cxnSp>
          <p:nvCxnSpPr>
            <p:cNvPr id="54" name="Straight Connector 53"/>
            <p:cNvCxnSpPr/>
            <p:nvPr/>
          </p:nvCxnSpPr>
          <p:spPr bwMode="auto">
            <a:xfrm flipV="1">
              <a:off x="1577340" y="2174241"/>
              <a:ext cx="144780" cy="237489"/>
            </a:xfrm>
            <a:prstGeom prst="line">
              <a:avLst/>
            </a:prstGeom>
            <a:ln w="15875">
              <a:solidFill>
                <a:srgbClr val="92D050"/>
              </a:solidFill>
              <a:headEnd type="none" w="med" len="med"/>
              <a:tailEnd type="none" w="med" len="med"/>
            </a:ln>
            <a:effectLst>
              <a:glow rad="38100">
                <a:schemeClr val="bg1"/>
              </a:glow>
            </a:effectLst>
          </p:spPr>
        </p:cxnSp>
        <p:cxnSp>
          <p:nvCxnSpPr>
            <p:cNvPr id="55" name="Straight Connector 54"/>
            <p:cNvCxnSpPr/>
            <p:nvPr/>
          </p:nvCxnSpPr>
          <p:spPr bwMode="auto">
            <a:xfrm flipH="1" flipV="1">
              <a:off x="1468864" y="2156129"/>
              <a:ext cx="259198" cy="18112"/>
            </a:xfrm>
            <a:prstGeom prst="line">
              <a:avLst/>
            </a:prstGeom>
            <a:ln w="15875">
              <a:solidFill>
                <a:srgbClr val="FFC000"/>
              </a:solidFill>
              <a:headEnd type="none" w="med" len="med"/>
              <a:tailEnd type="none" w="med" len="med"/>
            </a:ln>
            <a:effectLst>
              <a:glow rad="38100">
                <a:schemeClr val="bg1"/>
              </a:glow>
            </a:effectLst>
          </p:spPr>
        </p:cxnSp>
        <p:cxnSp>
          <p:nvCxnSpPr>
            <p:cNvPr id="56" name="Straight Connector 55"/>
            <p:cNvCxnSpPr/>
            <p:nvPr/>
          </p:nvCxnSpPr>
          <p:spPr bwMode="auto">
            <a:xfrm flipH="1">
              <a:off x="1322070" y="2164080"/>
              <a:ext cx="130810" cy="230505"/>
            </a:xfrm>
            <a:prstGeom prst="line">
              <a:avLst/>
            </a:prstGeom>
            <a:ln w="15875">
              <a:solidFill>
                <a:srgbClr val="FF0000"/>
              </a:solidFill>
              <a:headEnd type="none" w="med" len="med"/>
              <a:tailEnd type="none" w="med" len="med"/>
            </a:ln>
            <a:effectLst>
              <a:glow rad="38100">
                <a:schemeClr val="bg1"/>
              </a:glow>
            </a:effectLst>
          </p:spPr>
        </p:cxnSp>
        <p:sp>
          <p:nvSpPr>
            <p:cNvPr id="3" name="Freeform 2"/>
            <p:cNvSpPr/>
            <p:nvPr/>
          </p:nvSpPr>
          <p:spPr>
            <a:xfrm>
              <a:off x="1472339" y="2154264"/>
              <a:ext cx="426203" cy="418455"/>
            </a:xfrm>
            <a:custGeom>
              <a:avLst/>
              <a:gdLst>
                <a:gd name="connsiteX0" fmla="*/ 0 w 426203"/>
                <a:gd name="connsiteY0" fmla="*/ 0 h 418455"/>
                <a:gd name="connsiteX1" fmla="*/ 294468 w 426203"/>
                <a:gd name="connsiteY1" fmla="*/ 116238 h 418455"/>
                <a:gd name="connsiteX2" fmla="*/ 426203 w 426203"/>
                <a:gd name="connsiteY2" fmla="*/ 418455 h 418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6203" h="418455">
                  <a:moveTo>
                    <a:pt x="0" y="0"/>
                  </a:moveTo>
                  <a:cubicBezTo>
                    <a:pt x="111717" y="23248"/>
                    <a:pt x="223434" y="46496"/>
                    <a:pt x="294468" y="116238"/>
                  </a:cubicBezTo>
                  <a:cubicBezTo>
                    <a:pt x="365502" y="185980"/>
                    <a:pt x="395852" y="302217"/>
                    <a:pt x="426203" y="418455"/>
                  </a:cubicBezTo>
                </a:path>
              </a:pathLst>
            </a:custGeom>
            <a:ln w="15875">
              <a:solidFill>
                <a:schemeClr val="accent2"/>
              </a:solidFill>
              <a:headEnd type="none" w="med" len="med"/>
              <a:tailEnd type="triangle" w="med" len="med"/>
            </a:ln>
            <a:effectLst>
              <a:glow rad="38100">
                <a:schemeClr val="bg1"/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  <p:sp>
          <p:nvSpPr>
            <p:cNvPr id="5" name="Freeform 4"/>
            <p:cNvSpPr/>
            <p:nvPr/>
          </p:nvSpPr>
          <p:spPr>
            <a:xfrm>
              <a:off x="1332449" y="2395500"/>
              <a:ext cx="407745" cy="432942"/>
            </a:xfrm>
            <a:custGeom>
              <a:avLst/>
              <a:gdLst>
                <a:gd name="connsiteX0" fmla="*/ 0 w 390864"/>
                <a:gd name="connsiteY0" fmla="*/ 0 h 472699"/>
                <a:gd name="connsiteX1" fmla="*/ 348711 w 390864"/>
                <a:gd name="connsiteY1" fmla="*/ 178231 h 472699"/>
                <a:gd name="connsiteX2" fmla="*/ 371959 w 390864"/>
                <a:gd name="connsiteY2" fmla="*/ 472699 h 472699"/>
                <a:gd name="connsiteX0" fmla="*/ 0 w 407745"/>
                <a:gd name="connsiteY0" fmla="*/ 0 h 432942"/>
                <a:gd name="connsiteX1" fmla="*/ 364614 w 407745"/>
                <a:gd name="connsiteY1" fmla="*/ 138474 h 432942"/>
                <a:gd name="connsiteX2" fmla="*/ 387862 w 407745"/>
                <a:gd name="connsiteY2" fmla="*/ 432942 h 432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7745" h="432942">
                  <a:moveTo>
                    <a:pt x="0" y="0"/>
                  </a:moveTo>
                  <a:cubicBezTo>
                    <a:pt x="143359" y="49724"/>
                    <a:pt x="299970" y="66317"/>
                    <a:pt x="364614" y="138474"/>
                  </a:cubicBezTo>
                  <a:cubicBezTo>
                    <a:pt x="429258" y="210631"/>
                    <a:pt x="407234" y="325099"/>
                    <a:pt x="387862" y="432942"/>
                  </a:cubicBezTo>
                </a:path>
              </a:pathLst>
            </a:custGeom>
            <a:ln w="15875">
              <a:solidFill>
                <a:schemeClr val="accent1"/>
              </a:solidFill>
              <a:headEnd type="none" w="med" len="med"/>
              <a:tailEnd type="triangle" w="med" len="med"/>
            </a:ln>
            <a:effectLst>
              <a:glow rad="38100">
                <a:schemeClr val="bg1"/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1571560" y="2413151"/>
              <a:ext cx="1535850" cy="655513"/>
            </a:xfrm>
            <a:custGeom>
              <a:avLst/>
              <a:gdLst>
                <a:gd name="connsiteX0" fmla="*/ 0 w 1511085"/>
                <a:gd name="connsiteY0" fmla="*/ 0 h 697423"/>
                <a:gd name="connsiteX1" fmla="*/ 914400 w 1511085"/>
                <a:gd name="connsiteY1" fmla="*/ 240223 h 697423"/>
                <a:gd name="connsiteX2" fmla="*/ 1511085 w 1511085"/>
                <a:gd name="connsiteY2" fmla="*/ 697423 h 697423"/>
                <a:gd name="connsiteX0" fmla="*/ 0 w 1535850"/>
                <a:gd name="connsiteY0" fmla="*/ 0 h 655513"/>
                <a:gd name="connsiteX1" fmla="*/ 939165 w 1535850"/>
                <a:gd name="connsiteY1" fmla="*/ 198313 h 655513"/>
                <a:gd name="connsiteX2" fmla="*/ 1535850 w 1535850"/>
                <a:gd name="connsiteY2" fmla="*/ 655513 h 655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35850" h="655513">
                  <a:moveTo>
                    <a:pt x="0" y="0"/>
                  </a:moveTo>
                  <a:cubicBezTo>
                    <a:pt x="331276" y="61993"/>
                    <a:pt x="683190" y="89061"/>
                    <a:pt x="939165" y="198313"/>
                  </a:cubicBezTo>
                  <a:cubicBezTo>
                    <a:pt x="1195140" y="307565"/>
                    <a:pt x="1363431" y="485031"/>
                    <a:pt x="1535850" y="655513"/>
                  </a:cubicBezTo>
                </a:path>
              </a:pathLst>
            </a:custGeom>
            <a:ln w="15875">
              <a:solidFill>
                <a:srgbClr val="92D050"/>
              </a:solidFill>
              <a:headEnd type="none" w="med" len="med"/>
              <a:tailEnd type="triangle" w="med" len="med"/>
            </a:ln>
            <a:effectLst>
              <a:glow rad="38100">
                <a:schemeClr val="bg1"/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Result</a:t>
            </a:r>
          </a:p>
        </p:txBody>
      </p:sp>
      <p:pic>
        <p:nvPicPr>
          <p:cNvPr id="10240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163" y="1166813"/>
            <a:ext cx="6035675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673100"/>
            <a:ext cx="8229600" cy="4608513"/>
          </a:xfrm>
        </p:spPr>
        <p:txBody>
          <a:bodyPr anchor="t"/>
          <a:lstStyle/>
          <a:p>
            <a:pPr>
              <a:lnSpc>
                <a:spcPct val="120000"/>
              </a:lnSpc>
            </a:pPr>
            <a:r>
              <a:rPr lang="en-US" smtClean="0">
                <a:solidFill>
                  <a:srgbClr val="595959"/>
                </a:solidFill>
              </a:rPr>
              <a:t>Overview</a:t>
            </a:r>
            <a:r>
              <a:rPr lang="en-US" sz="3000" b="0" smtClean="0">
                <a:solidFill>
                  <a:srgbClr val="BFBFBF"/>
                </a:solidFill>
              </a:rPr>
              <a:t/>
            </a:r>
            <a:br>
              <a:rPr lang="en-US" sz="3000" b="0" smtClean="0">
                <a:solidFill>
                  <a:srgbClr val="BFBFBF"/>
                </a:solidFill>
              </a:rPr>
            </a:br>
            <a:r>
              <a:rPr lang="en-US" sz="1500" b="0" smtClean="0">
                <a:solidFill>
                  <a:srgbClr val="BFBFBF"/>
                </a:solidFill>
              </a:rPr>
              <a:t/>
            </a:r>
            <a:br>
              <a:rPr lang="en-US" sz="1500" b="0" smtClean="0">
                <a:solidFill>
                  <a:srgbClr val="BFBFBF"/>
                </a:solidFill>
              </a:rPr>
            </a:br>
            <a:r>
              <a:rPr lang="en-US" sz="4400" smtClean="0">
                <a:solidFill>
                  <a:schemeClr val="accent1"/>
                </a:solidFill>
              </a:rPr>
              <a:t>Introduction</a:t>
            </a:r>
            <a:r>
              <a:rPr lang="en-US" smtClean="0"/>
              <a:t/>
            </a:r>
            <a:br>
              <a:rPr lang="en-US" smtClean="0"/>
            </a:br>
            <a:r>
              <a:rPr lang="en-US" sz="3000" b="0" smtClean="0">
                <a:solidFill>
                  <a:srgbClr val="BFBFBF"/>
                </a:solidFill>
              </a:rPr>
              <a:t>Related Work</a:t>
            </a:r>
            <a:br>
              <a:rPr lang="en-US" sz="3000" b="0" smtClean="0">
                <a:solidFill>
                  <a:srgbClr val="BFBFBF"/>
                </a:solidFill>
              </a:rPr>
            </a:br>
            <a:r>
              <a:rPr lang="en-US" sz="3000" b="0" smtClean="0">
                <a:solidFill>
                  <a:srgbClr val="BFBFBF"/>
                </a:solidFill>
              </a:rPr>
              <a:t>Subspace Symmetries</a:t>
            </a:r>
            <a:br>
              <a:rPr lang="en-US" sz="3000" b="0" smtClean="0">
                <a:solidFill>
                  <a:srgbClr val="BFBFBF"/>
                </a:solidFill>
              </a:rPr>
            </a:br>
            <a:r>
              <a:rPr lang="en-US" sz="3000" b="0" smtClean="0">
                <a:solidFill>
                  <a:srgbClr val="BFBFBF"/>
                </a:solidFill>
              </a:rPr>
              <a:t>Detection Algorithm</a:t>
            </a:r>
            <a:br>
              <a:rPr lang="en-US" sz="3000" b="0" smtClean="0">
                <a:solidFill>
                  <a:srgbClr val="BFBFBF"/>
                </a:solidFill>
              </a:rPr>
            </a:br>
            <a:r>
              <a:rPr lang="en-US" sz="3000" b="0" smtClean="0">
                <a:solidFill>
                  <a:srgbClr val="BFBFBF"/>
                </a:solidFill>
              </a:rPr>
              <a:t>Results</a:t>
            </a:r>
            <a:br>
              <a:rPr lang="en-US" sz="3000" b="0" smtClean="0">
                <a:solidFill>
                  <a:srgbClr val="BFBFBF"/>
                </a:solidFill>
              </a:rPr>
            </a:br>
            <a:r>
              <a:rPr lang="en-US" sz="3000" b="0" smtClean="0">
                <a:solidFill>
                  <a:srgbClr val="BFBFBF"/>
                </a:solidFill>
              </a:rPr>
              <a:t>Conclusions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2051050" y="2133600"/>
            <a:ext cx="5041900" cy="647700"/>
          </a:xfrm>
          <a:prstGeom prst="rect">
            <a:avLst/>
          </a:prstGeom>
          <a:noFill/>
          <a:ln w="12700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Result</a:t>
            </a:r>
          </a:p>
        </p:txBody>
      </p:sp>
      <p:pic>
        <p:nvPicPr>
          <p:cNvPr id="1044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96975"/>
            <a:ext cx="6035675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813" y="1052513"/>
            <a:ext cx="2895600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5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738" y="2611438"/>
            <a:ext cx="2555875" cy="20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4458" name="Text Box 10"/>
          <p:cNvSpPr txBox="1">
            <a:spLocks noChangeArrowheads="1"/>
          </p:cNvSpPr>
          <p:nvPr/>
        </p:nvSpPr>
        <p:spPr bwMode="auto">
          <a:xfrm>
            <a:off x="6467475" y="2786063"/>
            <a:ext cx="2452688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de-DE"/>
              <a:t>principal eigenvalue</a:t>
            </a:r>
          </a:p>
        </p:txBody>
      </p:sp>
      <p:sp>
        <p:nvSpPr>
          <p:cNvPr id="104459" name="Line 11"/>
          <p:cNvSpPr>
            <a:spLocks noChangeShapeType="1"/>
          </p:cNvSpPr>
          <p:nvPr/>
        </p:nvSpPr>
        <p:spPr bwMode="auto">
          <a:xfrm rot="10800000" flipV="1">
            <a:off x="971550" y="1700213"/>
            <a:ext cx="215900" cy="23050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60" name="Text Box 12"/>
          <p:cNvSpPr txBox="1">
            <a:spLocks noChangeArrowheads="1"/>
          </p:cNvSpPr>
          <p:nvPr/>
        </p:nvSpPr>
        <p:spPr bwMode="auto">
          <a:xfrm>
            <a:off x="303213" y="1273175"/>
            <a:ext cx="1852612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2600"/>
              <a:t>initial match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Extension: Manual Training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mtClean="0"/>
              <a:t>Training</a:t>
            </a:r>
          </a:p>
          <a:p>
            <a:pPr lvl="1"/>
            <a:r>
              <a:rPr lang="de-DE" smtClean="0"/>
              <a:t>Click on corresponding feature points</a:t>
            </a:r>
          </a:p>
          <a:p>
            <a:pPr lvl="1"/>
            <a:r>
              <a:rPr lang="de-DE" smtClean="0"/>
              <a:t>Mark relevant lines (one instance)</a:t>
            </a:r>
          </a:p>
          <a:p>
            <a:pPr lvl="1"/>
            <a:r>
              <a:rPr lang="de-DE" smtClean="0"/>
              <a:t>Then: Learn PCA model of </a:t>
            </a:r>
            <a:r>
              <a:rPr lang="de-DE" i="1" smtClean="0">
                <a:solidFill>
                  <a:schemeClr val="accent1"/>
                </a:solidFill>
              </a:rPr>
              <a:t>relevant</a:t>
            </a:r>
            <a:r>
              <a:rPr lang="de-DE" smtClean="0"/>
              <a:t> graph parts</a:t>
            </a:r>
          </a:p>
          <a:p>
            <a:r>
              <a:rPr lang="de-DE" smtClean="0"/>
              <a:t>Usage</a:t>
            </a:r>
          </a:p>
          <a:p>
            <a:pPr lvl="1"/>
            <a:r>
              <a:rPr lang="de-DE" smtClean="0"/>
              <a:t>Noisy, cluttered feature graphs</a:t>
            </a:r>
          </a:p>
          <a:p>
            <a:pPr lvl="1"/>
            <a:r>
              <a:rPr lang="de-DE" smtClean="0"/>
              <a:t>Focus on „interesting“ subset</a:t>
            </a:r>
          </a:p>
          <a:p>
            <a:pPr lvl="1"/>
            <a:r>
              <a:rPr lang="de-DE" smtClean="0"/>
              <a:t>Instance retrieval is still automatic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457200" y="673100"/>
            <a:ext cx="8229600" cy="4608513"/>
          </a:xfrm>
        </p:spPr>
        <p:txBody>
          <a:bodyPr anchor="t"/>
          <a:lstStyle/>
          <a:p>
            <a:pPr>
              <a:lnSpc>
                <a:spcPct val="120000"/>
              </a:lnSpc>
            </a:pPr>
            <a:r>
              <a:rPr lang="en-US" smtClean="0">
                <a:solidFill>
                  <a:srgbClr val="595959"/>
                </a:solidFill>
              </a:rPr>
              <a:t>Overview</a:t>
            </a:r>
            <a:r>
              <a:rPr lang="en-US" sz="3000" b="0" smtClean="0">
                <a:solidFill>
                  <a:srgbClr val="BFBFBF"/>
                </a:solidFill>
              </a:rPr>
              <a:t/>
            </a:r>
            <a:br>
              <a:rPr lang="en-US" sz="3000" b="0" smtClean="0">
                <a:solidFill>
                  <a:srgbClr val="BFBFBF"/>
                </a:solidFill>
              </a:rPr>
            </a:br>
            <a:r>
              <a:rPr lang="en-US" sz="1500" b="0" smtClean="0">
                <a:solidFill>
                  <a:srgbClr val="BFBFBF"/>
                </a:solidFill>
              </a:rPr>
              <a:t/>
            </a:r>
            <a:br>
              <a:rPr lang="en-US" sz="1500" b="0" smtClean="0">
                <a:solidFill>
                  <a:srgbClr val="BFBFBF"/>
                </a:solidFill>
              </a:rPr>
            </a:br>
            <a:r>
              <a:rPr lang="en-US" sz="3000" b="0" smtClean="0">
                <a:solidFill>
                  <a:srgbClr val="BFBFBF"/>
                </a:solidFill>
              </a:rPr>
              <a:t>Introduction</a:t>
            </a:r>
            <a:r>
              <a:rPr lang="en-US" smtClean="0"/>
              <a:t/>
            </a:r>
            <a:br>
              <a:rPr lang="en-US" smtClean="0"/>
            </a:br>
            <a:r>
              <a:rPr lang="en-US" sz="3000" b="0" smtClean="0">
                <a:solidFill>
                  <a:srgbClr val="BFBFBF"/>
                </a:solidFill>
              </a:rPr>
              <a:t>Related Work</a:t>
            </a:r>
            <a:br>
              <a:rPr lang="en-US" sz="3000" b="0" smtClean="0">
                <a:solidFill>
                  <a:srgbClr val="BFBFBF"/>
                </a:solidFill>
              </a:rPr>
            </a:br>
            <a:r>
              <a:rPr lang="en-US" sz="3000" b="0" smtClean="0">
                <a:solidFill>
                  <a:srgbClr val="BFBFBF"/>
                </a:solidFill>
              </a:rPr>
              <a:t>Subspace Symmetries</a:t>
            </a:r>
            <a:br>
              <a:rPr lang="en-US" sz="3000" b="0" smtClean="0">
                <a:solidFill>
                  <a:srgbClr val="BFBFBF"/>
                </a:solidFill>
              </a:rPr>
            </a:br>
            <a:r>
              <a:rPr lang="en-US" sz="3000" b="0" smtClean="0">
                <a:solidFill>
                  <a:srgbClr val="BFBFBF"/>
                </a:solidFill>
              </a:rPr>
              <a:t>Detection Algorithm</a:t>
            </a:r>
            <a:br>
              <a:rPr lang="en-US" sz="3000" b="0" smtClean="0">
                <a:solidFill>
                  <a:srgbClr val="BFBFBF"/>
                </a:solidFill>
              </a:rPr>
            </a:br>
            <a:r>
              <a:rPr lang="en-US" sz="4400" smtClean="0">
                <a:solidFill>
                  <a:schemeClr val="accent1"/>
                </a:solidFill>
              </a:rPr>
              <a:t>Results</a:t>
            </a:r>
            <a:r>
              <a:rPr lang="en-US" sz="3000" b="0" smtClean="0">
                <a:solidFill>
                  <a:srgbClr val="BFBFBF"/>
                </a:solidFill>
              </a:rPr>
              <a:t/>
            </a:r>
            <a:br>
              <a:rPr lang="en-US" sz="3000" b="0" smtClean="0">
                <a:solidFill>
                  <a:srgbClr val="BFBFBF"/>
                </a:solidFill>
              </a:rPr>
            </a:br>
            <a:r>
              <a:rPr lang="en-US" sz="3000" b="0" smtClean="0">
                <a:solidFill>
                  <a:srgbClr val="BFBFBF"/>
                </a:solidFill>
              </a:rPr>
              <a:t>Conclusions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2051050" y="4356100"/>
            <a:ext cx="5041900" cy="649288"/>
          </a:xfrm>
          <a:prstGeom prst="rect">
            <a:avLst/>
          </a:prstGeom>
          <a:noFill/>
          <a:ln w="12700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Chairs (synthetic)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smtClean="0"/>
          </a:p>
        </p:txBody>
      </p:sp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36" b="9840"/>
          <a:stretch>
            <a:fillRect/>
          </a:stretch>
        </p:blipFill>
        <p:spPr bwMode="auto">
          <a:xfrm>
            <a:off x="0" y="1268413"/>
            <a:ext cx="9142413" cy="558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Chairs (synthetic)</a:t>
            </a:r>
          </a:p>
        </p:txBody>
      </p:sp>
      <p:pic>
        <p:nvPicPr>
          <p:cNvPr id="4301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5" b="13408"/>
          <a:stretch>
            <a:fillRect/>
          </a:stretch>
        </p:blipFill>
        <p:spPr bwMode="auto">
          <a:xfrm>
            <a:off x="1588" y="1125538"/>
            <a:ext cx="9140825" cy="5732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6" name="Picture 8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32" t="-5148" r="-4832" b="-5148"/>
          <a:stretch>
            <a:fillRect/>
          </a:stretch>
        </p:blipFill>
        <p:spPr bwMode="auto">
          <a:xfrm>
            <a:off x="6184900" y="144463"/>
            <a:ext cx="2636838" cy="2489200"/>
          </a:xfrm>
          <a:prstGeom prst="rect">
            <a:avLst/>
          </a:prstGeom>
          <a:solidFill>
            <a:schemeClr val="bg1"/>
          </a:solidFill>
          <a:ln w="2857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1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5" t="6213" r="2461"/>
          <a:stretch>
            <a:fillRect/>
          </a:stretch>
        </p:blipFill>
        <p:spPr bwMode="auto">
          <a:xfrm>
            <a:off x="0" y="1196975"/>
            <a:ext cx="6992938" cy="5487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Living Room (synthetic)</a:t>
            </a:r>
          </a:p>
        </p:txBody>
      </p:sp>
      <p:sp>
        <p:nvSpPr>
          <p:cNvPr id="47114" name="Rectangle 10"/>
          <p:cNvSpPr>
            <a:spLocks noChangeArrowheads="1"/>
          </p:cNvSpPr>
          <p:nvPr/>
        </p:nvSpPr>
        <p:spPr bwMode="auto">
          <a:xfrm>
            <a:off x="5867400" y="1125538"/>
            <a:ext cx="3203575" cy="39592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09" name="Rectangle 5"/>
          <p:cNvSpPr>
            <a:spLocks noChangeArrowheads="1"/>
          </p:cNvSpPr>
          <p:nvPr/>
        </p:nvSpPr>
        <p:spPr bwMode="auto">
          <a:xfrm>
            <a:off x="6011863" y="620713"/>
            <a:ext cx="3059112" cy="4321175"/>
          </a:xfrm>
          <a:prstGeom prst="rect">
            <a:avLst/>
          </a:prstGeom>
          <a:solidFill>
            <a:schemeClr val="bg1"/>
          </a:solidFill>
          <a:ln w="28575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711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7" t="9903" r="56442" b="50732"/>
          <a:stretch>
            <a:fillRect/>
          </a:stretch>
        </p:blipFill>
        <p:spPr bwMode="auto">
          <a:xfrm>
            <a:off x="6092825" y="692150"/>
            <a:ext cx="2879725" cy="417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112" name="Rectangle 8"/>
          <p:cNvSpPr>
            <a:spLocks noChangeArrowheads="1"/>
          </p:cNvSpPr>
          <p:nvPr/>
        </p:nvSpPr>
        <p:spPr bwMode="auto">
          <a:xfrm>
            <a:off x="0" y="6669088"/>
            <a:ext cx="7164388" cy="187325"/>
          </a:xfrm>
          <a:prstGeom prst="rect">
            <a:avLst/>
          </a:prstGeom>
          <a:solidFill>
            <a:srgbClr val="D3D3D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15" name="Rectangle 11"/>
          <p:cNvSpPr>
            <a:spLocks noChangeArrowheads="1"/>
          </p:cNvSpPr>
          <p:nvPr/>
        </p:nvSpPr>
        <p:spPr bwMode="auto">
          <a:xfrm>
            <a:off x="6084888" y="5013325"/>
            <a:ext cx="1150937" cy="1843088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tint val="0"/>
                  <a:invGamma/>
                  <a:alpha val="0"/>
                </a:schemeClr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16" name="Rectangle 12"/>
          <p:cNvSpPr>
            <a:spLocks noChangeArrowheads="1"/>
          </p:cNvSpPr>
          <p:nvPr/>
        </p:nvSpPr>
        <p:spPr bwMode="auto">
          <a:xfrm flipH="1">
            <a:off x="7235825" y="5445125"/>
            <a:ext cx="1150938" cy="1412875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tint val="0"/>
                  <a:invGamma/>
                  <a:alpha val="0"/>
                </a:schemeClr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8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1"/>
          <a:stretch>
            <a:fillRect/>
          </a:stretch>
        </p:blipFill>
        <p:spPr bwMode="auto">
          <a:xfrm>
            <a:off x="0" y="1006475"/>
            <a:ext cx="7002463" cy="584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Living Room (synthetic)</a:t>
            </a:r>
          </a:p>
        </p:txBody>
      </p:sp>
      <p:sp>
        <p:nvSpPr>
          <p:cNvPr id="48137" name="Rectangle 9"/>
          <p:cNvSpPr>
            <a:spLocks noChangeArrowheads="1"/>
          </p:cNvSpPr>
          <p:nvPr/>
        </p:nvSpPr>
        <p:spPr bwMode="auto">
          <a:xfrm>
            <a:off x="5867400" y="1125538"/>
            <a:ext cx="3203575" cy="39592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3" name="Rectangle 5"/>
          <p:cNvSpPr>
            <a:spLocks noChangeArrowheads="1"/>
          </p:cNvSpPr>
          <p:nvPr/>
        </p:nvSpPr>
        <p:spPr bwMode="auto">
          <a:xfrm>
            <a:off x="6011863" y="620713"/>
            <a:ext cx="3059112" cy="4321175"/>
          </a:xfrm>
          <a:prstGeom prst="rect">
            <a:avLst/>
          </a:prstGeom>
          <a:solidFill>
            <a:schemeClr val="bg1"/>
          </a:solidFill>
          <a:ln w="28575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813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6" t="5548" r="53387" b="49539"/>
          <a:stretch>
            <a:fillRect/>
          </a:stretch>
        </p:blipFill>
        <p:spPr bwMode="auto">
          <a:xfrm>
            <a:off x="6084888" y="692150"/>
            <a:ext cx="2895600" cy="417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139" name="Rectangle 11"/>
          <p:cNvSpPr>
            <a:spLocks noChangeArrowheads="1"/>
          </p:cNvSpPr>
          <p:nvPr/>
        </p:nvSpPr>
        <p:spPr bwMode="auto">
          <a:xfrm>
            <a:off x="6084888" y="5013325"/>
            <a:ext cx="1150937" cy="1843088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tint val="0"/>
                  <a:invGamma/>
                  <a:alpha val="0"/>
                </a:schemeClr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41" name="Rectangle 13"/>
          <p:cNvSpPr>
            <a:spLocks noChangeArrowheads="1"/>
          </p:cNvSpPr>
          <p:nvPr/>
        </p:nvSpPr>
        <p:spPr bwMode="auto">
          <a:xfrm flipH="1">
            <a:off x="7235825" y="5445125"/>
            <a:ext cx="1150938" cy="1412875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tint val="0"/>
                  <a:invGamma/>
                  <a:alpha val="0"/>
                </a:schemeClr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88" y="1133475"/>
            <a:ext cx="7464425" cy="559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Church (3D Scan)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Application: Non-Rigid Hole Filling</a:t>
            </a:r>
          </a:p>
        </p:txBody>
      </p:sp>
      <p:pic>
        <p:nvPicPr>
          <p:cNvPr id="1239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1412875"/>
            <a:ext cx="8931275" cy="350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5661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Application: Super Resolution</a:t>
            </a:r>
          </a:p>
        </p:txBody>
      </p:sp>
      <p:pic>
        <p:nvPicPr>
          <p:cNvPr id="1249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563" y="1341438"/>
            <a:ext cx="4405312" cy="330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49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1341438"/>
            <a:ext cx="4405312" cy="330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470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Partial Symmetries</a:t>
            </a:r>
          </a:p>
        </p:txBody>
      </p:sp>
      <p:sp>
        <p:nvSpPr>
          <p:cNvPr id="74755" name="Content Placeholder 2"/>
          <p:cNvSpPr>
            <a:spLocks noGrp="1"/>
          </p:cNvSpPr>
          <p:nvPr>
            <p:ph idx="4294967295"/>
          </p:nvPr>
        </p:nvSpPr>
        <p:spPr>
          <a:xfrm>
            <a:off x="250825" y="3752850"/>
            <a:ext cx="8642350" cy="2052638"/>
          </a:xfrm>
        </p:spPr>
        <p:txBody>
          <a:bodyPr/>
          <a:lstStyle/>
          <a:p>
            <a:r>
              <a:rPr lang="en-US" smtClean="0"/>
              <a:t>Partial Symmetry Detection</a:t>
            </a:r>
          </a:p>
          <a:p>
            <a:pPr lvl="1"/>
            <a:r>
              <a:rPr lang="en-US" smtClean="0"/>
              <a:t>Find similar parts</a:t>
            </a:r>
          </a:p>
          <a:p>
            <a:pPr lvl="1"/>
            <a:r>
              <a:rPr lang="en-US" smtClean="0"/>
              <a:t>Decomposition into building blocks</a:t>
            </a:r>
          </a:p>
          <a:p>
            <a:pPr lvl="1"/>
            <a:r>
              <a:rPr lang="en-US" smtClean="0"/>
              <a:t>Fundamental tool in shape understanding</a:t>
            </a:r>
          </a:p>
        </p:txBody>
      </p:sp>
      <p:pic>
        <p:nvPicPr>
          <p:cNvPr id="74756" name="Picture 4" descr="neuesRathaus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8" y="1236663"/>
            <a:ext cx="3954462" cy="230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56" r="5824" b="9410"/>
          <a:stretch>
            <a:fillRect/>
          </a:stretch>
        </p:blipFill>
        <p:spPr bwMode="auto">
          <a:xfrm>
            <a:off x="4572000" y="1208088"/>
            <a:ext cx="4152900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2.7012E-6 L -0.22656 0.15333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37" y="76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366000" y="366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8" name="Picture 6" descr="painting-preResult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4" b="346"/>
          <a:stretch>
            <a:fillRect/>
          </a:stretch>
        </p:blipFill>
        <p:spPr bwMode="auto">
          <a:xfrm>
            <a:off x="0" y="1908175"/>
            <a:ext cx="5137150" cy="409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Statue (3D Scan)</a:t>
            </a:r>
          </a:p>
        </p:txBody>
      </p:sp>
      <p:pic>
        <p:nvPicPr>
          <p:cNvPr id="38917" name="Picture 5" descr="painting-preResult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3" r="7951" b="2550"/>
          <a:stretch>
            <a:fillRect/>
          </a:stretch>
        </p:blipFill>
        <p:spPr bwMode="auto">
          <a:xfrm>
            <a:off x="4572000" y="1985963"/>
            <a:ext cx="4572000" cy="400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924" name="Group 12"/>
          <p:cNvGrpSpPr>
            <a:grpSpLocks/>
          </p:cNvGrpSpPr>
          <p:nvPr/>
        </p:nvGrpSpPr>
        <p:grpSpPr bwMode="auto">
          <a:xfrm>
            <a:off x="3851275" y="1125538"/>
            <a:ext cx="1938338" cy="2725737"/>
            <a:chOff x="2426" y="709"/>
            <a:chExt cx="1221" cy="1717"/>
          </a:xfrm>
        </p:grpSpPr>
        <p:pic>
          <p:nvPicPr>
            <p:cNvPr id="38919" name="Picture 7" descr="pcaSpace-preResult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6" y="709"/>
              <a:ext cx="1221" cy="17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920" name="AutoShape 8"/>
            <p:cNvSpPr>
              <a:spLocks noChangeArrowheads="1"/>
            </p:cNvSpPr>
            <p:nvPr/>
          </p:nvSpPr>
          <p:spPr bwMode="auto">
            <a:xfrm>
              <a:off x="3092" y="1450"/>
              <a:ext cx="210" cy="104"/>
            </a:xfrm>
            <a:prstGeom prst="rightArrow">
              <a:avLst>
                <a:gd name="adj1" fmla="val 50000"/>
                <a:gd name="adj2" fmla="val 50481"/>
              </a:avLst>
            </a:prstGeom>
            <a:solidFill>
              <a:srgbClr val="CFB8B1"/>
            </a:solidFill>
            <a:ln w="19050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21" name="AutoShape 9"/>
            <p:cNvSpPr>
              <a:spLocks noChangeArrowheads="1"/>
            </p:cNvSpPr>
            <p:nvPr/>
          </p:nvSpPr>
          <p:spPr bwMode="auto">
            <a:xfrm flipH="1">
              <a:off x="2639" y="1450"/>
              <a:ext cx="210" cy="104"/>
            </a:xfrm>
            <a:prstGeom prst="rightArrow">
              <a:avLst>
                <a:gd name="adj1" fmla="val 50000"/>
                <a:gd name="adj2" fmla="val 50481"/>
              </a:avLst>
            </a:prstGeom>
            <a:solidFill>
              <a:srgbClr val="CFB8B1"/>
            </a:solidFill>
            <a:ln w="19050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22" name="AutoShape 10"/>
            <p:cNvSpPr>
              <a:spLocks noChangeArrowheads="1"/>
            </p:cNvSpPr>
            <p:nvPr/>
          </p:nvSpPr>
          <p:spPr bwMode="auto">
            <a:xfrm rot="5400000" flipH="1">
              <a:off x="2844" y="1110"/>
              <a:ext cx="208" cy="104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CFB8B1"/>
            </a:solidFill>
            <a:ln w="19050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23" name="AutoShape 11"/>
            <p:cNvSpPr>
              <a:spLocks noChangeArrowheads="1"/>
            </p:cNvSpPr>
            <p:nvPr/>
          </p:nvSpPr>
          <p:spPr bwMode="auto">
            <a:xfrm rot="-5400000" flipH="1" flipV="1">
              <a:off x="2844" y="1790"/>
              <a:ext cx="208" cy="104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CFB8B1"/>
            </a:solidFill>
            <a:ln w="19050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8925" name="Rectangle 13"/>
          <p:cNvSpPr>
            <a:spLocks noChangeArrowheads="1"/>
          </p:cNvSpPr>
          <p:nvPr/>
        </p:nvSpPr>
        <p:spPr bwMode="auto">
          <a:xfrm>
            <a:off x="0" y="5616575"/>
            <a:ext cx="9144000" cy="398463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tint val="0"/>
                  <a:invGamma/>
                  <a:alpha val="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5" t="22731" b="4793"/>
          <a:stretch>
            <a:fillRect/>
          </a:stretch>
        </p:blipFill>
        <p:spPr bwMode="auto">
          <a:xfrm>
            <a:off x="0" y="1484313"/>
            <a:ext cx="8242300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384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89" t="45840" b="4793"/>
          <a:stretch>
            <a:fillRect/>
          </a:stretch>
        </p:blipFill>
        <p:spPr bwMode="auto">
          <a:xfrm>
            <a:off x="8172450" y="2595563"/>
            <a:ext cx="969963" cy="385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85" name="Line 17"/>
          <p:cNvSpPr>
            <a:spLocks noChangeShapeType="1"/>
          </p:cNvSpPr>
          <p:nvPr/>
        </p:nvSpPr>
        <p:spPr bwMode="auto">
          <a:xfrm>
            <a:off x="8101013" y="2276475"/>
            <a:ext cx="1077912" cy="358775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Dino (3D Scan, Manual Training)</a:t>
            </a:r>
          </a:p>
        </p:txBody>
      </p:sp>
      <p:sp>
        <p:nvSpPr>
          <p:cNvPr id="58378" name="Rectangle 10"/>
          <p:cNvSpPr>
            <a:spLocks noChangeArrowheads="1"/>
          </p:cNvSpPr>
          <p:nvPr/>
        </p:nvSpPr>
        <p:spPr bwMode="auto">
          <a:xfrm>
            <a:off x="6372225" y="3789363"/>
            <a:ext cx="2713038" cy="25193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8379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08" t="-3033" r="-2808" b="-3033"/>
          <a:stretch>
            <a:fillRect/>
          </a:stretch>
        </p:blipFill>
        <p:spPr bwMode="auto">
          <a:xfrm>
            <a:off x="6443663" y="3860800"/>
            <a:ext cx="2565400" cy="2384425"/>
          </a:xfrm>
          <a:prstGeom prst="rect">
            <a:avLst/>
          </a:prstGeom>
          <a:solidFill>
            <a:schemeClr val="bg1"/>
          </a:solidFill>
          <a:ln w="2857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81" name="Rectangle 13"/>
          <p:cNvSpPr>
            <a:spLocks noChangeArrowheads="1"/>
          </p:cNvSpPr>
          <p:nvPr/>
        </p:nvSpPr>
        <p:spPr bwMode="auto">
          <a:xfrm>
            <a:off x="7153275" y="2192338"/>
            <a:ext cx="1933575" cy="1597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82" name="Rectangle 14"/>
          <p:cNvSpPr>
            <a:spLocks noChangeArrowheads="1"/>
          </p:cNvSpPr>
          <p:nvPr/>
        </p:nvSpPr>
        <p:spPr bwMode="auto">
          <a:xfrm>
            <a:off x="7218363" y="2236788"/>
            <a:ext cx="1812925" cy="1492250"/>
          </a:xfrm>
          <a:prstGeom prst="rect">
            <a:avLst/>
          </a:prstGeom>
          <a:noFill/>
          <a:ln w="28575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8380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7" t="11128" r="15350" b="25847"/>
          <a:stretch>
            <a:fillRect/>
          </a:stretch>
        </p:blipFill>
        <p:spPr bwMode="auto">
          <a:xfrm>
            <a:off x="7267575" y="2339975"/>
            <a:ext cx="1728788" cy="134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673100"/>
            <a:ext cx="8229600" cy="4608513"/>
          </a:xfrm>
        </p:spPr>
        <p:txBody>
          <a:bodyPr anchor="t"/>
          <a:lstStyle/>
          <a:p>
            <a:pPr>
              <a:lnSpc>
                <a:spcPct val="120000"/>
              </a:lnSpc>
            </a:pPr>
            <a:r>
              <a:rPr lang="en-US" smtClean="0">
                <a:solidFill>
                  <a:srgbClr val="595959"/>
                </a:solidFill>
              </a:rPr>
              <a:t>Overview</a:t>
            </a:r>
            <a:r>
              <a:rPr lang="en-US" sz="3000" b="0" smtClean="0">
                <a:solidFill>
                  <a:srgbClr val="BFBFBF"/>
                </a:solidFill>
              </a:rPr>
              <a:t/>
            </a:r>
            <a:br>
              <a:rPr lang="en-US" sz="3000" b="0" smtClean="0">
                <a:solidFill>
                  <a:srgbClr val="BFBFBF"/>
                </a:solidFill>
              </a:rPr>
            </a:br>
            <a:r>
              <a:rPr lang="en-US" sz="1500" b="0" smtClean="0">
                <a:solidFill>
                  <a:srgbClr val="BFBFBF"/>
                </a:solidFill>
              </a:rPr>
              <a:t/>
            </a:r>
            <a:br>
              <a:rPr lang="en-US" sz="1500" b="0" smtClean="0">
                <a:solidFill>
                  <a:srgbClr val="BFBFBF"/>
                </a:solidFill>
              </a:rPr>
            </a:br>
            <a:r>
              <a:rPr lang="en-US" sz="3000" b="0" smtClean="0">
                <a:solidFill>
                  <a:srgbClr val="BFBFBF"/>
                </a:solidFill>
              </a:rPr>
              <a:t>Introduction</a:t>
            </a:r>
            <a:br>
              <a:rPr lang="en-US" sz="3000" b="0" smtClean="0">
                <a:solidFill>
                  <a:srgbClr val="BFBFBF"/>
                </a:solidFill>
              </a:rPr>
            </a:br>
            <a:r>
              <a:rPr lang="en-US" sz="3000" b="0" smtClean="0">
                <a:solidFill>
                  <a:srgbClr val="BFBFBF"/>
                </a:solidFill>
              </a:rPr>
              <a:t>Related Work</a:t>
            </a:r>
            <a:br>
              <a:rPr lang="en-US" sz="3000" b="0" smtClean="0">
                <a:solidFill>
                  <a:srgbClr val="BFBFBF"/>
                </a:solidFill>
              </a:rPr>
            </a:br>
            <a:r>
              <a:rPr lang="en-US" sz="3000" b="0" smtClean="0">
                <a:solidFill>
                  <a:srgbClr val="BFBFBF"/>
                </a:solidFill>
              </a:rPr>
              <a:t>Subspace Symmetries</a:t>
            </a:r>
            <a:br>
              <a:rPr lang="en-US" sz="3000" b="0" smtClean="0">
                <a:solidFill>
                  <a:srgbClr val="BFBFBF"/>
                </a:solidFill>
              </a:rPr>
            </a:br>
            <a:r>
              <a:rPr lang="en-US" sz="3000" b="0" smtClean="0">
                <a:solidFill>
                  <a:srgbClr val="BFBFBF"/>
                </a:solidFill>
              </a:rPr>
              <a:t>Detection Algorithm</a:t>
            </a:r>
            <a:br>
              <a:rPr lang="en-US" sz="3000" b="0" smtClean="0">
                <a:solidFill>
                  <a:srgbClr val="BFBFBF"/>
                </a:solidFill>
              </a:rPr>
            </a:br>
            <a:r>
              <a:rPr lang="en-US" sz="3000" b="0" smtClean="0">
                <a:solidFill>
                  <a:srgbClr val="BFBFBF"/>
                </a:solidFill>
              </a:rPr>
              <a:t>Results</a:t>
            </a:r>
            <a:br>
              <a:rPr lang="en-US" sz="3000" b="0" smtClean="0">
                <a:solidFill>
                  <a:srgbClr val="BFBFBF"/>
                </a:solidFill>
              </a:rPr>
            </a:br>
            <a:r>
              <a:rPr lang="en-US" sz="4400" smtClean="0">
                <a:solidFill>
                  <a:schemeClr val="accent1"/>
                </a:solidFill>
              </a:rPr>
              <a:t>Conclusions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2051050" y="4908550"/>
            <a:ext cx="5041900" cy="647700"/>
          </a:xfrm>
          <a:prstGeom prst="rect">
            <a:avLst/>
          </a:prstGeom>
          <a:noFill/>
          <a:ln w="12700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Rectangle 5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DE" smtClean="0"/>
              <a:t>Conclusions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de-DE" dirty="0" smtClean="0"/>
              <a:t>General notion of symmetry</a:t>
            </a:r>
          </a:p>
          <a:p>
            <a:pPr lvl="1">
              <a:spcBef>
                <a:spcPts val="300"/>
              </a:spcBef>
            </a:pPr>
            <a:r>
              <a:rPr lang="de-DE" dirty="0" smtClean="0"/>
              <a:t>Important problem</a:t>
            </a:r>
          </a:p>
          <a:p>
            <a:pPr lvl="1">
              <a:spcBef>
                <a:spcPts val="300"/>
              </a:spcBef>
            </a:pPr>
            <a:r>
              <a:rPr lang="de-DE" dirty="0" smtClean="0"/>
              <a:t>Proposal: subspace model</a:t>
            </a:r>
          </a:p>
          <a:p>
            <a:r>
              <a:rPr lang="de-DE" dirty="0" smtClean="0"/>
              <a:t>Heuristic graph matching algorithm</a:t>
            </a:r>
          </a:p>
          <a:p>
            <a:pPr lvl="1">
              <a:spcBef>
                <a:spcPts val="300"/>
              </a:spcBef>
            </a:pPr>
            <a:r>
              <a:rPr lang="de-DE" dirty="0" smtClean="0"/>
              <a:t>Can get good results on clean input</a:t>
            </a:r>
          </a:p>
          <a:p>
            <a:pPr lvl="2"/>
            <a:r>
              <a:rPr lang="de-DE" dirty="0" smtClean="0"/>
              <a:t>Meshes and range data</a:t>
            </a:r>
          </a:p>
          <a:p>
            <a:pPr lvl="2"/>
            <a:r>
              <a:rPr lang="de-DE" dirty="0" smtClean="0"/>
              <a:t>Parameter dependent</a:t>
            </a:r>
          </a:p>
          <a:p>
            <a:pPr lvl="1">
              <a:spcBef>
                <a:spcPts val="300"/>
              </a:spcBef>
            </a:pPr>
            <a:r>
              <a:rPr lang="de-DE" dirty="0" smtClean="0"/>
              <a:t>Training improves performance on ambiguous data</a:t>
            </a:r>
          </a:p>
          <a:p>
            <a:r>
              <a:rPr lang="de-DE" dirty="0" smtClean="0"/>
              <a:t>Future challange</a:t>
            </a:r>
          </a:p>
          <a:p>
            <a:pPr lvl="1">
              <a:spcBef>
                <a:spcPts val="300"/>
              </a:spcBef>
            </a:pPr>
            <a:r>
              <a:rPr lang="de-DE" dirty="0" smtClean="0"/>
              <a:t>Efficient direct solution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614916"/>
            <a:ext cx="4075700" cy="3056776"/>
          </a:xfrm>
          <a:prstGeom prst="rect">
            <a:avLst/>
          </a:prstGeom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>
            <a:outerShdw blurRad="127000" dist="35921" dir="5400000" algn="ctr" rotWithShape="0">
              <a:schemeClr val="tx1">
                <a:lumMod val="65000"/>
                <a:lumOff val="3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70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780" y="1614916"/>
            <a:ext cx="4075700" cy="3056776"/>
          </a:xfrm>
          <a:prstGeom prst="rect">
            <a:avLst/>
          </a:prstGeom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>
            <a:outerShdw blurRad="127000" dist="35921" dir="5400000" algn="ctr" rotWithShape="0">
              <a:schemeClr val="tx1">
                <a:lumMod val="65000"/>
                <a:lumOff val="3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Unsupervised Feature Graphs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14258" y="4798313"/>
            <a:ext cx="175022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Unsupervised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134208" y="4798313"/>
            <a:ext cx="14408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Supervised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513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Partial Symmetries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4294967295"/>
          </p:nvPr>
        </p:nvSpPr>
        <p:spPr>
          <a:xfrm>
            <a:off x="250825" y="1268413"/>
            <a:ext cx="8642350" cy="865187"/>
          </a:xfrm>
        </p:spPr>
        <p:txBody>
          <a:bodyPr/>
          <a:lstStyle/>
          <a:p>
            <a:r>
              <a:rPr lang="en-US" smtClean="0"/>
              <a:t>Partial Symmetry Detection</a:t>
            </a:r>
          </a:p>
        </p:txBody>
      </p:sp>
      <p:grpSp>
        <p:nvGrpSpPr>
          <p:cNvPr id="22532" name="Group 4"/>
          <p:cNvGrpSpPr>
            <a:grpSpLocks/>
          </p:cNvGrpSpPr>
          <p:nvPr/>
        </p:nvGrpSpPr>
        <p:grpSpPr bwMode="auto">
          <a:xfrm>
            <a:off x="1258888" y="2997200"/>
            <a:ext cx="2662237" cy="3024188"/>
            <a:chOff x="3334" y="981"/>
            <a:chExt cx="1677" cy="1905"/>
          </a:xfrm>
        </p:grpSpPr>
        <p:sp>
          <p:nvSpPr>
            <p:cNvPr id="22533" name="Rectangle 5"/>
            <p:cNvSpPr>
              <a:spLocks noChangeArrowheads="1"/>
            </p:cNvSpPr>
            <p:nvPr/>
          </p:nvSpPr>
          <p:spPr bwMode="auto">
            <a:xfrm>
              <a:off x="3334" y="1434"/>
              <a:ext cx="90" cy="145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4" name="Rectangle 6"/>
            <p:cNvSpPr>
              <a:spLocks noChangeArrowheads="1"/>
            </p:cNvSpPr>
            <p:nvPr/>
          </p:nvSpPr>
          <p:spPr bwMode="auto">
            <a:xfrm>
              <a:off x="4921" y="1434"/>
              <a:ext cx="90" cy="145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5" name="Rectangle 7"/>
            <p:cNvSpPr>
              <a:spLocks noChangeArrowheads="1"/>
            </p:cNvSpPr>
            <p:nvPr/>
          </p:nvSpPr>
          <p:spPr bwMode="auto">
            <a:xfrm>
              <a:off x="3379" y="2795"/>
              <a:ext cx="1588" cy="9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6" name="Rectangle 8"/>
            <p:cNvSpPr>
              <a:spLocks noChangeArrowheads="1"/>
            </p:cNvSpPr>
            <p:nvPr/>
          </p:nvSpPr>
          <p:spPr bwMode="auto">
            <a:xfrm>
              <a:off x="3833" y="1797"/>
              <a:ext cx="136" cy="99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7" name="Rectangle 9"/>
            <p:cNvSpPr>
              <a:spLocks noChangeArrowheads="1"/>
            </p:cNvSpPr>
            <p:nvPr/>
          </p:nvSpPr>
          <p:spPr bwMode="auto">
            <a:xfrm>
              <a:off x="4377" y="1797"/>
              <a:ext cx="136" cy="99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8" name="Rectangle 10"/>
            <p:cNvSpPr>
              <a:spLocks noChangeArrowheads="1"/>
            </p:cNvSpPr>
            <p:nvPr/>
          </p:nvSpPr>
          <p:spPr bwMode="auto">
            <a:xfrm>
              <a:off x="3379" y="1434"/>
              <a:ext cx="1588" cy="36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9" name="Freeform 11"/>
            <p:cNvSpPr>
              <a:spLocks/>
            </p:cNvSpPr>
            <p:nvPr/>
          </p:nvSpPr>
          <p:spPr bwMode="auto">
            <a:xfrm>
              <a:off x="3385" y="1797"/>
              <a:ext cx="236" cy="681"/>
            </a:xfrm>
            <a:custGeom>
              <a:avLst/>
              <a:gdLst>
                <a:gd name="T0" fmla="*/ 0 w 236"/>
                <a:gd name="T1" fmla="*/ 681 h 681"/>
                <a:gd name="T2" fmla="*/ 0 w 236"/>
                <a:gd name="T3" fmla="*/ 0 h 681"/>
                <a:gd name="T4" fmla="*/ 236 w 236"/>
                <a:gd name="T5" fmla="*/ 0 h 681"/>
                <a:gd name="T6" fmla="*/ 236 w 236"/>
                <a:gd name="T7" fmla="*/ 136 h 681"/>
                <a:gd name="T8" fmla="*/ 54 w 236"/>
                <a:gd name="T9" fmla="*/ 258 h 681"/>
                <a:gd name="T10" fmla="*/ 53 w 236"/>
                <a:gd name="T11" fmla="*/ 590 h 681"/>
                <a:gd name="T12" fmla="*/ 236 w 236"/>
                <a:gd name="T13" fmla="*/ 590 h 681"/>
                <a:gd name="T14" fmla="*/ 236 w 236"/>
                <a:gd name="T15" fmla="*/ 681 h 681"/>
                <a:gd name="T16" fmla="*/ 0 w 236"/>
                <a:gd name="T17" fmla="*/ 681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6" h="681">
                  <a:moveTo>
                    <a:pt x="0" y="681"/>
                  </a:moveTo>
                  <a:lnTo>
                    <a:pt x="0" y="0"/>
                  </a:lnTo>
                  <a:lnTo>
                    <a:pt x="236" y="0"/>
                  </a:lnTo>
                  <a:lnTo>
                    <a:pt x="236" y="136"/>
                  </a:lnTo>
                  <a:cubicBezTo>
                    <a:pt x="119" y="147"/>
                    <a:pt x="84" y="182"/>
                    <a:pt x="54" y="258"/>
                  </a:cubicBezTo>
                  <a:lnTo>
                    <a:pt x="53" y="590"/>
                  </a:lnTo>
                  <a:cubicBezTo>
                    <a:pt x="144" y="590"/>
                    <a:pt x="236" y="590"/>
                    <a:pt x="236" y="590"/>
                  </a:cubicBezTo>
                  <a:lnTo>
                    <a:pt x="236" y="681"/>
                  </a:lnTo>
                  <a:lnTo>
                    <a:pt x="0" y="681"/>
                  </a:lnTo>
                  <a:close/>
                </a:path>
              </a:pathLst>
            </a:custGeom>
            <a:solidFill>
              <a:srgbClr val="64473E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0" name="Rectangle 12"/>
            <p:cNvSpPr>
              <a:spLocks noChangeArrowheads="1"/>
            </p:cNvSpPr>
            <p:nvPr/>
          </p:nvSpPr>
          <p:spPr bwMode="auto">
            <a:xfrm>
              <a:off x="4014" y="1389"/>
              <a:ext cx="317" cy="1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1" name="Rectangle 13"/>
            <p:cNvSpPr>
              <a:spLocks noChangeArrowheads="1"/>
            </p:cNvSpPr>
            <p:nvPr/>
          </p:nvSpPr>
          <p:spPr bwMode="auto">
            <a:xfrm>
              <a:off x="4558" y="1389"/>
              <a:ext cx="317" cy="1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2" name="Rectangle 14"/>
            <p:cNvSpPr>
              <a:spLocks noChangeArrowheads="1"/>
            </p:cNvSpPr>
            <p:nvPr/>
          </p:nvSpPr>
          <p:spPr bwMode="auto">
            <a:xfrm>
              <a:off x="3470" y="1389"/>
              <a:ext cx="317" cy="1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3" name="Freeform 15"/>
            <p:cNvSpPr>
              <a:spLocks/>
            </p:cNvSpPr>
            <p:nvPr/>
          </p:nvSpPr>
          <p:spPr bwMode="auto">
            <a:xfrm flipH="1">
              <a:off x="3636" y="1797"/>
              <a:ext cx="236" cy="681"/>
            </a:xfrm>
            <a:custGeom>
              <a:avLst/>
              <a:gdLst>
                <a:gd name="T0" fmla="*/ 0 w 236"/>
                <a:gd name="T1" fmla="*/ 681 h 681"/>
                <a:gd name="T2" fmla="*/ 0 w 236"/>
                <a:gd name="T3" fmla="*/ 0 h 681"/>
                <a:gd name="T4" fmla="*/ 236 w 236"/>
                <a:gd name="T5" fmla="*/ 0 h 681"/>
                <a:gd name="T6" fmla="*/ 236 w 236"/>
                <a:gd name="T7" fmla="*/ 136 h 681"/>
                <a:gd name="T8" fmla="*/ 54 w 236"/>
                <a:gd name="T9" fmla="*/ 258 h 681"/>
                <a:gd name="T10" fmla="*/ 53 w 236"/>
                <a:gd name="T11" fmla="*/ 590 h 681"/>
                <a:gd name="T12" fmla="*/ 236 w 236"/>
                <a:gd name="T13" fmla="*/ 590 h 681"/>
                <a:gd name="T14" fmla="*/ 236 w 236"/>
                <a:gd name="T15" fmla="*/ 681 h 681"/>
                <a:gd name="T16" fmla="*/ 0 w 236"/>
                <a:gd name="T17" fmla="*/ 681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6" h="681">
                  <a:moveTo>
                    <a:pt x="0" y="681"/>
                  </a:moveTo>
                  <a:lnTo>
                    <a:pt x="0" y="0"/>
                  </a:lnTo>
                  <a:lnTo>
                    <a:pt x="236" y="0"/>
                  </a:lnTo>
                  <a:lnTo>
                    <a:pt x="236" y="136"/>
                  </a:lnTo>
                  <a:cubicBezTo>
                    <a:pt x="119" y="147"/>
                    <a:pt x="84" y="182"/>
                    <a:pt x="54" y="258"/>
                  </a:cubicBezTo>
                  <a:lnTo>
                    <a:pt x="53" y="590"/>
                  </a:lnTo>
                  <a:cubicBezTo>
                    <a:pt x="144" y="590"/>
                    <a:pt x="236" y="590"/>
                    <a:pt x="236" y="590"/>
                  </a:cubicBezTo>
                  <a:lnTo>
                    <a:pt x="236" y="681"/>
                  </a:lnTo>
                  <a:lnTo>
                    <a:pt x="0" y="681"/>
                  </a:lnTo>
                  <a:close/>
                </a:path>
              </a:pathLst>
            </a:custGeom>
            <a:solidFill>
              <a:srgbClr val="64473E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4" name="Freeform 16"/>
            <p:cNvSpPr>
              <a:spLocks/>
            </p:cNvSpPr>
            <p:nvPr/>
          </p:nvSpPr>
          <p:spPr bwMode="auto">
            <a:xfrm>
              <a:off x="3929" y="1797"/>
              <a:ext cx="236" cy="681"/>
            </a:xfrm>
            <a:custGeom>
              <a:avLst/>
              <a:gdLst>
                <a:gd name="T0" fmla="*/ 0 w 236"/>
                <a:gd name="T1" fmla="*/ 681 h 681"/>
                <a:gd name="T2" fmla="*/ 0 w 236"/>
                <a:gd name="T3" fmla="*/ 0 h 681"/>
                <a:gd name="T4" fmla="*/ 236 w 236"/>
                <a:gd name="T5" fmla="*/ 0 h 681"/>
                <a:gd name="T6" fmla="*/ 236 w 236"/>
                <a:gd name="T7" fmla="*/ 136 h 681"/>
                <a:gd name="T8" fmla="*/ 54 w 236"/>
                <a:gd name="T9" fmla="*/ 258 h 681"/>
                <a:gd name="T10" fmla="*/ 53 w 236"/>
                <a:gd name="T11" fmla="*/ 590 h 681"/>
                <a:gd name="T12" fmla="*/ 236 w 236"/>
                <a:gd name="T13" fmla="*/ 590 h 681"/>
                <a:gd name="T14" fmla="*/ 236 w 236"/>
                <a:gd name="T15" fmla="*/ 681 h 681"/>
                <a:gd name="T16" fmla="*/ 0 w 236"/>
                <a:gd name="T17" fmla="*/ 681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6" h="681">
                  <a:moveTo>
                    <a:pt x="0" y="681"/>
                  </a:moveTo>
                  <a:lnTo>
                    <a:pt x="0" y="0"/>
                  </a:lnTo>
                  <a:lnTo>
                    <a:pt x="236" y="0"/>
                  </a:lnTo>
                  <a:lnTo>
                    <a:pt x="236" y="136"/>
                  </a:lnTo>
                  <a:cubicBezTo>
                    <a:pt x="119" y="147"/>
                    <a:pt x="84" y="182"/>
                    <a:pt x="54" y="258"/>
                  </a:cubicBezTo>
                  <a:lnTo>
                    <a:pt x="53" y="590"/>
                  </a:lnTo>
                  <a:cubicBezTo>
                    <a:pt x="144" y="590"/>
                    <a:pt x="236" y="590"/>
                    <a:pt x="236" y="590"/>
                  </a:cubicBezTo>
                  <a:lnTo>
                    <a:pt x="236" y="681"/>
                  </a:lnTo>
                  <a:lnTo>
                    <a:pt x="0" y="681"/>
                  </a:lnTo>
                  <a:close/>
                </a:path>
              </a:pathLst>
            </a:custGeom>
            <a:solidFill>
              <a:srgbClr val="64473E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5" name="Freeform 17"/>
            <p:cNvSpPr>
              <a:spLocks/>
            </p:cNvSpPr>
            <p:nvPr/>
          </p:nvSpPr>
          <p:spPr bwMode="auto">
            <a:xfrm flipH="1">
              <a:off x="4180" y="1797"/>
              <a:ext cx="236" cy="681"/>
            </a:xfrm>
            <a:custGeom>
              <a:avLst/>
              <a:gdLst>
                <a:gd name="T0" fmla="*/ 0 w 236"/>
                <a:gd name="T1" fmla="*/ 681 h 681"/>
                <a:gd name="T2" fmla="*/ 0 w 236"/>
                <a:gd name="T3" fmla="*/ 0 h 681"/>
                <a:gd name="T4" fmla="*/ 236 w 236"/>
                <a:gd name="T5" fmla="*/ 0 h 681"/>
                <a:gd name="T6" fmla="*/ 236 w 236"/>
                <a:gd name="T7" fmla="*/ 136 h 681"/>
                <a:gd name="T8" fmla="*/ 54 w 236"/>
                <a:gd name="T9" fmla="*/ 258 h 681"/>
                <a:gd name="T10" fmla="*/ 53 w 236"/>
                <a:gd name="T11" fmla="*/ 590 h 681"/>
                <a:gd name="T12" fmla="*/ 236 w 236"/>
                <a:gd name="T13" fmla="*/ 590 h 681"/>
                <a:gd name="T14" fmla="*/ 236 w 236"/>
                <a:gd name="T15" fmla="*/ 681 h 681"/>
                <a:gd name="T16" fmla="*/ 0 w 236"/>
                <a:gd name="T17" fmla="*/ 681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6" h="681">
                  <a:moveTo>
                    <a:pt x="0" y="681"/>
                  </a:moveTo>
                  <a:lnTo>
                    <a:pt x="0" y="0"/>
                  </a:lnTo>
                  <a:lnTo>
                    <a:pt x="236" y="0"/>
                  </a:lnTo>
                  <a:lnTo>
                    <a:pt x="236" y="136"/>
                  </a:lnTo>
                  <a:cubicBezTo>
                    <a:pt x="119" y="147"/>
                    <a:pt x="84" y="182"/>
                    <a:pt x="54" y="258"/>
                  </a:cubicBezTo>
                  <a:lnTo>
                    <a:pt x="53" y="590"/>
                  </a:lnTo>
                  <a:cubicBezTo>
                    <a:pt x="144" y="590"/>
                    <a:pt x="236" y="590"/>
                    <a:pt x="236" y="590"/>
                  </a:cubicBezTo>
                  <a:lnTo>
                    <a:pt x="236" y="681"/>
                  </a:lnTo>
                  <a:lnTo>
                    <a:pt x="0" y="681"/>
                  </a:lnTo>
                  <a:close/>
                </a:path>
              </a:pathLst>
            </a:custGeom>
            <a:solidFill>
              <a:srgbClr val="64473E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6" name="Freeform 18"/>
            <p:cNvSpPr>
              <a:spLocks/>
            </p:cNvSpPr>
            <p:nvPr/>
          </p:nvSpPr>
          <p:spPr bwMode="auto">
            <a:xfrm>
              <a:off x="4473" y="1797"/>
              <a:ext cx="236" cy="681"/>
            </a:xfrm>
            <a:custGeom>
              <a:avLst/>
              <a:gdLst>
                <a:gd name="T0" fmla="*/ 0 w 236"/>
                <a:gd name="T1" fmla="*/ 681 h 681"/>
                <a:gd name="T2" fmla="*/ 0 w 236"/>
                <a:gd name="T3" fmla="*/ 0 h 681"/>
                <a:gd name="T4" fmla="*/ 236 w 236"/>
                <a:gd name="T5" fmla="*/ 0 h 681"/>
                <a:gd name="T6" fmla="*/ 236 w 236"/>
                <a:gd name="T7" fmla="*/ 136 h 681"/>
                <a:gd name="T8" fmla="*/ 54 w 236"/>
                <a:gd name="T9" fmla="*/ 258 h 681"/>
                <a:gd name="T10" fmla="*/ 53 w 236"/>
                <a:gd name="T11" fmla="*/ 590 h 681"/>
                <a:gd name="T12" fmla="*/ 236 w 236"/>
                <a:gd name="T13" fmla="*/ 590 h 681"/>
                <a:gd name="T14" fmla="*/ 236 w 236"/>
                <a:gd name="T15" fmla="*/ 681 h 681"/>
                <a:gd name="T16" fmla="*/ 0 w 236"/>
                <a:gd name="T17" fmla="*/ 681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6" h="681">
                  <a:moveTo>
                    <a:pt x="0" y="681"/>
                  </a:moveTo>
                  <a:lnTo>
                    <a:pt x="0" y="0"/>
                  </a:lnTo>
                  <a:lnTo>
                    <a:pt x="236" y="0"/>
                  </a:lnTo>
                  <a:lnTo>
                    <a:pt x="236" y="136"/>
                  </a:lnTo>
                  <a:cubicBezTo>
                    <a:pt x="119" y="147"/>
                    <a:pt x="84" y="182"/>
                    <a:pt x="54" y="258"/>
                  </a:cubicBezTo>
                  <a:lnTo>
                    <a:pt x="53" y="590"/>
                  </a:lnTo>
                  <a:cubicBezTo>
                    <a:pt x="144" y="590"/>
                    <a:pt x="236" y="590"/>
                    <a:pt x="236" y="590"/>
                  </a:cubicBezTo>
                  <a:lnTo>
                    <a:pt x="236" y="681"/>
                  </a:lnTo>
                  <a:lnTo>
                    <a:pt x="0" y="681"/>
                  </a:lnTo>
                  <a:close/>
                </a:path>
              </a:pathLst>
            </a:custGeom>
            <a:solidFill>
              <a:srgbClr val="64473E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7" name="Freeform 19"/>
            <p:cNvSpPr>
              <a:spLocks/>
            </p:cNvSpPr>
            <p:nvPr/>
          </p:nvSpPr>
          <p:spPr bwMode="auto">
            <a:xfrm flipH="1">
              <a:off x="4724" y="1797"/>
              <a:ext cx="236" cy="681"/>
            </a:xfrm>
            <a:custGeom>
              <a:avLst/>
              <a:gdLst>
                <a:gd name="T0" fmla="*/ 0 w 236"/>
                <a:gd name="T1" fmla="*/ 681 h 681"/>
                <a:gd name="T2" fmla="*/ 0 w 236"/>
                <a:gd name="T3" fmla="*/ 0 h 681"/>
                <a:gd name="T4" fmla="*/ 236 w 236"/>
                <a:gd name="T5" fmla="*/ 0 h 681"/>
                <a:gd name="T6" fmla="*/ 236 w 236"/>
                <a:gd name="T7" fmla="*/ 136 h 681"/>
                <a:gd name="T8" fmla="*/ 54 w 236"/>
                <a:gd name="T9" fmla="*/ 258 h 681"/>
                <a:gd name="T10" fmla="*/ 53 w 236"/>
                <a:gd name="T11" fmla="*/ 590 h 681"/>
                <a:gd name="T12" fmla="*/ 236 w 236"/>
                <a:gd name="T13" fmla="*/ 590 h 681"/>
                <a:gd name="T14" fmla="*/ 236 w 236"/>
                <a:gd name="T15" fmla="*/ 681 h 681"/>
                <a:gd name="T16" fmla="*/ 0 w 236"/>
                <a:gd name="T17" fmla="*/ 681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6" h="681">
                  <a:moveTo>
                    <a:pt x="0" y="681"/>
                  </a:moveTo>
                  <a:lnTo>
                    <a:pt x="0" y="0"/>
                  </a:lnTo>
                  <a:lnTo>
                    <a:pt x="236" y="0"/>
                  </a:lnTo>
                  <a:lnTo>
                    <a:pt x="236" y="136"/>
                  </a:lnTo>
                  <a:cubicBezTo>
                    <a:pt x="119" y="147"/>
                    <a:pt x="84" y="182"/>
                    <a:pt x="54" y="258"/>
                  </a:cubicBezTo>
                  <a:lnTo>
                    <a:pt x="53" y="590"/>
                  </a:lnTo>
                  <a:cubicBezTo>
                    <a:pt x="144" y="590"/>
                    <a:pt x="236" y="590"/>
                    <a:pt x="236" y="590"/>
                  </a:cubicBezTo>
                  <a:lnTo>
                    <a:pt x="236" y="681"/>
                  </a:lnTo>
                  <a:lnTo>
                    <a:pt x="0" y="681"/>
                  </a:lnTo>
                  <a:close/>
                </a:path>
              </a:pathLst>
            </a:custGeom>
            <a:solidFill>
              <a:srgbClr val="64473E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8" name="Freeform 20"/>
            <p:cNvSpPr>
              <a:spLocks/>
            </p:cNvSpPr>
            <p:nvPr/>
          </p:nvSpPr>
          <p:spPr bwMode="auto">
            <a:xfrm>
              <a:off x="3386" y="2478"/>
              <a:ext cx="236" cy="317"/>
            </a:xfrm>
            <a:custGeom>
              <a:avLst/>
              <a:gdLst>
                <a:gd name="T0" fmla="*/ 0 w 236"/>
                <a:gd name="T1" fmla="*/ 317 h 317"/>
                <a:gd name="T2" fmla="*/ 0 w 236"/>
                <a:gd name="T3" fmla="*/ 0 h 317"/>
                <a:gd name="T4" fmla="*/ 236 w 236"/>
                <a:gd name="T5" fmla="*/ 0 h 317"/>
                <a:gd name="T6" fmla="*/ 236 w 236"/>
                <a:gd name="T7" fmla="*/ 63 h 317"/>
                <a:gd name="T8" fmla="*/ 118 w 236"/>
                <a:gd name="T9" fmla="*/ 175 h 317"/>
                <a:gd name="T10" fmla="*/ 118 w 236"/>
                <a:gd name="T11" fmla="*/ 274 h 317"/>
                <a:gd name="T12" fmla="*/ 236 w 236"/>
                <a:gd name="T13" fmla="*/ 275 h 317"/>
                <a:gd name="T14" fmla="*/ 236 w 236"/>
                <a:gd name="T15" fmla="*/ 317 h 317"/>
                <a:gd name="T16" fmla="*/ 0 w 236"/>
                <a:gd name="T17" fmla="*/ 317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6" h="317">
                  <a:moveTo>
                    <a:pt x="0" y="317"/>
                  </a:moveTo>
                  <a:lnTo>
                    <a:pt x="0" y="0"/>
                  </a:lnTo>
                  <a:lnTo>
                    <a:pt x="236" y="0"/>
                  </a:lnTo>
                  <a:lnTo>
                    <a:pt x="236" y="63"/>
                  </a:lnTo>
                  <a:cubicBezTo>
                    <a:pt x="136" y="60"/>
                    <a:pt x="119" y="129"/>
                    <a:pt x="118" y="175"/>
                  </a:cubicBezTo>
                  <a:lnTo>
                    <a:pt x="118" y="274"/>
                  </a:lnTo>
                  <a:cubicBezTo>
                    <a:pt x="209" y="274"/>
                    <a:pt x="236" y="275"/>
                    <a:pt x="236" y="275"/>
                  </a:cubicBezTo>
                  <a:lnTo>
                    <a:pt x="236" y="317"/>
                  </a:lnTo>
                  <a:lnTo>
                    <a:pt x="0" y="317"/>
                  </a:lnTo>
                  <a:close/>
                </a:path>
              </a:pathLst>
            </a:custGeom>
            <a:solidFill>
              <a:srgbClr val="64473E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49" name="Freeform 21"/>
            <p:cNvSpPr>
              <a:spLocks/>
            </p:cNvSpPr>
            <p:nvPr/>
          </p:nvSpPr>
          <p:spPr bwMode="auto">
            <a:xfrm flipH="1">
              <a:off x="3638" y="2478"/>
              <a:ext cx="236" cy="317"/>
            </a:xfrm>
            <a:custGeom>
              <a:avLst/>
              <a:gdLst>
                <a:gd name="T0" fmla="*/ 0 w 236"/>
                <a:gd name="T1" fmla="*/ 317 h 317"/>
                <a:gd name="T2" fmla="*/ 0 w 236"/>
                <a:gd name="T3" fmla="*/ 0 h 317"/>
                <a:gd name="T4" fmla="*/ 236 w 236"/>
                <a:gd name="T5" fmla="*/ 0 h 317"/>
                <a:gd name="T6" fmla="*/ 236 w 236"/>
                <a:gd name="T7" fmla="*/ 63 h 317"/>
                <a:gd name="T8" fmla="*/ 118 w 236"/>
                <a:gd name="T9" fmla="*/ 175 h 317"/>
                <a:gd name="T10" fmla="*/ 118 w 236"/>
                <a:gd name="T11" fmla="*/ 274 h 317"/>
                <a:gd name="T12" fmla="*/ 236 w 236"/>
                <a:gd name="T13" fmla="*/ 275 h 317"/>
                <a:gd name="T14" fmla="*/ 236 w 236"/>
                <a:gd name="T15" fmla="*/ 317 h 317"/>
                <a:gd name="T16" fmla="*/ 0 w 236"/>
                <a:gd name="T17" fmla="*/ 317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6" h="317">
                  <a:moveTo>
                    <a:pt x="0" y="317"/>
                  </a:moveTo>
                  <a:lnTo>
                    <a:pt x="0" y="0"/>
                  </a:lnTo>
                  <a:lnTo>
                    <a:pt x="236" y="0"/>
                  </a:lnTo>
                  <a:lnTo>
                    <a:pt x="236" y="63"/>
                  </a:lnTo>
                  <a:cubicBezTo>
                    <a:pt x="136" y="60"/>
                    <a:pt x="119" y="129"/>
                    <a:pt x="118" y="175"/>
                  </a:cubicBezTo>
                  <a:lnTo>
                    <a:pt x="118" y="274"/>
                  </a:lnTo>
                  <a:cubicBezTo>
                    <a:pt x="209" y="274"/>
                    <a:pt x="236" y="275"/>
                    <a:pt x="236" y="275"/>
                  </a:cubicBezTo>
                  <a:lnTo>
                    <a:pt x="236" y="317"/>
                  </a:lnTo>
                  <a:lnTo>
                    <a:pt x="0" y="317"/>
                  </a:lnTo>
                  <a:close/>
                </a:path>
              </a:pathLst>
            </a:custGeom>
            <a:solidFill>
              <a:srgbClr val="64473E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2550" name="Group 22"/>
            <p:cNvGrpSpPr>
              <a:grpSpLocks/>
            </p:cNvGrpSpPr>
            <p:nvPr/>
          </p:nvGrpSpPr>
          <p:grpSpPr bwMode="auto">
            <a:xfrm>
              <a:off x="3470" y="1570"/>
              <a:ext cx="318" cy="181"/>
              <a:chOff x="3379" y="1071"/>
              <a:chExt cx="500" cy="181"/>
            </a:xfrm>
          </p:grpSpPr>
          <p:grpSp>
            <p:nvGrpSpPr>
              <p:cNvPr id="22551" name="Group 23"/>
              <p:cNvGrpSpPr>
                <a:grpSpLocks/>
              </p:cNvGrpSpPr>
              <p:nvPr/>
            </p:nvGrpSpPr>
            <p:grpSpPr bwMode="auto">
              <a:xfrm>
                <a:off x="3379" y="1071"/>
                <a:ext cx="136" cy="181"/>
                <a:chOff x="3424" y="1071"/>
                <a:chExt cx="136" cy="181"/>
              </a:xfrm>
            </p:grpSpPr>
            <p:sp>
              <p:nvSpPr>
                <p:cNvPr id="22552" name="Rectangle 24"/>
                <p:cNvSpPr>
                  <a:spLocks noChangeArrowheads="1"/>
                </p:cNvSpPr>
                <p:nvPr/>
              </p:nvSpPr>
              <p:spPr bwMode="auto">
                <a:xfrm>
                  <a:off x="3424" y="1071"/>
                  <a:ext cx="136" cy="181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553" name="Rectangle 25"/>
                <p:cNvSpPr>
                  <a:spLocks noChangeArrowheads="1"/>
                </p:cNvSpPr>
                <p:nvPr/>
              </p:nvSpPr>
              <p:spPr bwMode="auto">
                <a:xfrm>
                  <a:off x="3458" y="1115"/>
                  <a:ext cx="68" cy="9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2554" name="Group 26"/>
              <p:cNvGrpSpPr>
                <a:grpSpLocks/>
              </p:cNvGrpSpPr>
              <p:nvPr/>
            </p:nvGrpSpPr>
            <p:grpSpPr bwMode="auto">
              <a:xfrm>
                <a:off x="3561" y="1071"/>
                <a:ext cx="136" cy="181"/>
                <a:chOff x="3424" y="1071"/>
                <a:chExt cx="136" cy="181"/>
              </a:xfrm>
            </p:grpSpPr>
            <p:sp>
              <p:nvSpPr>
                <p:cNvPr id="22555" name="Rectangle 27"/>
                <p:cNvSpPr>
                  <a:spLocks noChangeArrowheads="1"/>
                </p:cNvSpPr>
                <p:nvPr/>
              </p:nvSpPr>
              <p:spPr bwMode="auto">
                <a:xfrm>
                  <a:off x="3424" y="1071"/>
                  <a:ext cx="136" cy="181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556" name="Rectangle 28"/>
                <p:cNvSpPr>
                  <a:spLocks noChangeArrowheads="1"/>
                </p:cNvSpPr>
                <p:nvPr/>
              </p:nvSpPr>
              <p:spPr bwMode="auto">
                <a:xfrm>
                  <a:off x="3458" y="1115"/>
                  <a:ext cx="68" cy="9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2557" name="Group 29"/>
              <p:cNvGrpSpPr>
                <a:grpSpLocks/>
              </p:cNvGrpSpPr>
              <p:nvPr/>
            </p:nvGrpSpPr>
            <p:grpSpPr bwMode="auto">
              <a:xfrm>
                <a:off x="3743" y="1071"/>
                <a:ext cx="136" cy="181"/>
                <a:chOff x="3424" y="1071"/>
                <a:chExt cx="136" cy="181"/>
              </a:xfrm>
            </p:grpSpPr>
            <p:sp>
              <p:nvSpPr>
                <p:cNvPr id="22558" name="Rectangle 30"/>
                <p:cNvSpPr>
                  <a:spLocks noChangeArrowheads="1"/>
                </p:cNvSpPr>
                <p:nvPr/>
              </p:nvSpPr>
              <p:spPr bwMode="auto">
                <a:xfrm>
                  <a:off x="3424" y="1071"/>
                  <a:ext cx="136" cy="181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559" name="Rectangle 31"/>
                <p:cNvSpPr>
                  <a:spLocks noChangeArrowheads="1"/>
                </p:cNvSpPr>
                <p:nvPr/>
              </p:nvSpPr>
              <p:spPr bwMode="auto">
                <a:xfrm>
                  <a:off x="3458" y="1115"/>
                  <a:ext cx="68" cy="9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2560" name="Group 32"/>
            <p:cNvGrpSpPr>
              <a:grpSpLocks/>
            </p:cNvGrpSpPr>
            <p:nvPr/>
          </p:nvGrpSpPr>
          <p:grpSpPr bwMode="auto">
            <a:xfrm>
              <a:off x="4014" y="1570"/>
              <a:ext cx="318" cy="181"/>
              <a:chOff x="3923" y="1071"/>
              <a:chExt cx="500" cy="181"/>
            </a:xfrm>
          </p:grpSpPr>
          <p:grpSp>
            <p:nvGrpSpPr>
              <p:cNvPr id="22561" name="Group 33"/>
              <p:cNvGrpSpPr>
                <a:grpSpLocks/>
              </p:cNvGrpSpPr>
              <p:nvPr/>
            </p:nvGrpSpPr>
            <p:grpSpPr bwMode="auto">
              <a:xfrm>
                <a:off x="3923" y="1071"/>
                <a:ext cx="136" cy="181"/>
                <a:chOff x="3424" y="1071"/>
                <a:chExt cx="136" cy="181"/>
              </a:xfrm>
            </p:grpSpPr>
            <p:sp>
              <p:nvSpPr>
                <p:cNvPr id="22562" name="Rectangle 34"/>
                <p:cNvSpPr>
                  <a:spLocks noChangeArrowheads="1"/>
                </p:cNvSpPr>
                <p:nvPr/>
              </p:nvSpPr>
              <p:spPr bwMode="auto">
                <a:xfrm>
                  <a:off x="3424" y="1071"/>
                  <a:ext cx="136" cy="181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563" name="Rectangle 35"/>
                <p:cNvSpPr>
                  <a:spLocks noChangeArrowheads="1"/>
                </p:cNvSpPr>
                <p:nvPr/>
              </p:nvSpPr>
              <p:spPr bwMode="auto">
                <a:xfrm>
                  <a:off x="3458" y="1115"/>
                  <a:ext cx="68" cy="9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2564" name="Group 36"/>
              <p:cNvGrpSpPr>
                <a:grpSpLocks/>
              </p:cNvGrpSpPr>
              <p:nvPr/>
            </p:nvGrpSpPr>
            <p:grpSpPr bwMode="auto">
              <a:xfrm>
                <a:off x="4105" y="1071"/>
                <a:ext cx="136" cy="181"/>
                <a:chOff x="3424" y="1071"/>
                <a:chExt cx="136" cy="181"/>
              </a:xfrm>
            </p:grpSpPr>
            <p:sp>
              <p:nvSpPr>
                <p:cNvPr id="22565" name="Rectangle 37"/>
                <p:cNvSpPr>
                  <a:spLocks noChangeArrowheads="1"/>
                </p:cNvSpPr>
                <p:nvPr/>
              </p:nvSpPr>
              <p:spPr bwMode="auto">
                <a:xfrm>
                  <a:off x="3424" y="1071"/>
                  <a:ext cx="136" cy="181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566" name="Rectangle 38"/>
                <p:cNvSpPr>
                  <a:spLocks noChangeArrowheads="1"/>
                </p:cNvSpPr>
                <p:nvPr/>
              </p:nvSpPr>
              <p:spPr bwMode="auto">
                <a:xfrm>
                  <a:off x="3458" y="1115"/>
                  <a:ext cx="68" cy="9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2567" name="Group 39"/>
              <p:cNvGrpSpPr>
                <a:grpSpLocks/>
              </p:cNvGrpSpPr>
              <p:nvPr/>
            </p:nvGrpSpPr>
            <p:grpSpPr bwMode="auto">
              <a:xfrm>
                <a:off x="4287" y="1071"/>
                <a:ext cx="136" cy="181"/>
                <a:chOff x="3424" y="1071"/>
                <a:chExt cx="136" cy="181"/>
              </a:xfrm>
            </p:grpSpPr>
            <p:sp>
              <p:nvSpPr>
                <p:cNvPr id="22568" name="Rectangle 40"/>
                <p:cNvSpPr>
                  <a:spLocks noChangeArrowheads="1"/>
                </p:cNvSpPr>
                <p:nvPr/>
              </p:nvSpPr>
              <p:spPr bwMode="auto">
                <a:xfrm>
                  <a:off x="3424" y="1071"/>
                  <a:ext cx="136" cy="181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569" name="Rectangle 41"/>
                <p:cNvSpPr>
                  <a:spLocks noChangeArrowheads="1"/>
                </p:cNvSpPr>
                <p:nvPr/>
              </p:nvSpPr>
              <p:spPr bwMode="auto">
                <a:xfrm>
                  <a:off x="3458" y="1115"/>
                  <a:ext cx="68" cy="9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2570" name="Group 42"/>
            <p:cNvGrpSpPr>
              <a:grpSpLocks/>
            </p:cNvGrpSpPr>
            <p:nvPr/>
          </p:nvGrpSpPr>
          <p:grpSpPr bwMode="auto">
            <a:xfrm>
              <a:off x="4558" y="1570"/>
              <a:ext cx="318" cy="181"/>
              <a:chOff x="4467" y="1071"/>
              <a:chExt cx="500" cy="181"/>
            </a:xfrm>
          </p:grpSpPr>
          <p:grpSp>
            <p:nvGrpSpPr>
              <p:cNvPr id="22571" name="Group 43"/>
              <p:cNvGrpSpPr>
                <a:grpSpLocks/>
              </p:cNvGrpSpPr>
              <p:nvPr/>
            </p:nvGrpSpPr>
            <p:grpSpPr bwMode="auto">
              <a:xfrm>
                <a:off x="4467" y="1071"/>
                <a:ext cx="136" cy="181"/>
                <a:chOff x="3424" y="1071"/>
                <a:chExt cx="136" cy="181"/>
              </a:xfrm>
            </p:grpSpPr>
            <p:sp>
              <p:nvSpPr>
                <p:cNvPr id="22572" name="Rectangle 44"/>
                <p:cNvSpPr>
                  <a:spLocks noChangeArrowheads="1"/>
                </p:cNvSpPr>
                <p:nvPr/>
              </p:nvSpPr>
              <p:spPr bwMode="auto">
                <a:xfrm>
                  <a:off x="3424" y="1071"/>
                  <a:ext cx="136" cy="181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573" name="Rectangle 45"/>
                <p:cNvSpPr>
                  <a:spLocks noChangeArrowheads="1"/>
                </p:cNvSpPr>
                <p:nvPr/>
              </p:nvSpPr>
              <p:spPr bwMode="auto">
                <a:xfrm>
                  <a:off x="3458" y="1115"/>
                  <a:ext cx="68" cy="9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2574" name="Group 46"/>
              <p:cNvGrpSpPr>
                <a:grpSpLocks/>
              </p:cNvGrpSpPr>
              <p:nvPr/>
            </p:nvGrpSpPr>
            <p:grpSpPr bwMode="auto">
              <a:xfrm>
                <a:off x="4649" y="1071"/>
                <a:ext cx="136" cy="181"/>
                <a:chOff x="3424" y="1071"/>
                <a:chExt cx="136" cy="181"/>
              </a:xfrm>
            </p:grpSpPr>
            <p:sp>
              <p:nvSpPr>
                <p:cNvPr id="22575" name="Rectangle 47"/>
                <p:cNvSpPr>
                  <a:spLocks noChangeArrowheads="1"/>
                </p:cNvSpPr>
                <p:nvPr/>
              </p:nvSpPr>
              <p:spPr bwMode="auto">
                <a:xfrm>
                  <a:off x="3424" y="1071"/>
                  <a:ext cx="136" cy="181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576" name="Rectangle 48"/>
                <p:cNvSpPr>
                  <a:spLocks noChangeArrowheads="1"/>
                </p:cNvSpPr>
                <p:nvPr/>
              </p:nvSpPr>
              <p:spPr bwMode="auto">
                <a:xfrm>
                  <a:off x="3458" y="1115"/>
                  <a:ext cx="68" cy="9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2577" name="Group 49"/>
              <p:cNvGrpSpPr>
                <a:grpSpLocks/>
              </p:cNvGrpSpPr>
              <p:nvPr/>
            </p:nvGrpSpPr>
            <p:grpSpPr bwMode="auto">
              <a:xfrm>
                <a:off x="4831" y="1071"/>
                <a:ext cx="136" cy="181"/>
                <a:chOff x="3424" y="1071"/>
                <a:chExt cx="136" cy="181"/>
              </a:xfrm>
            </p:grpSpPr>
            <p:sp>
              <p:nvSpPr>
                <p:cNvPr id="22578" name="Rectangle 50"/>
                <p:cNvSpPr>
                  <a:spLocks noChangeArrowheads="1"/>
                </p:cNvSpPr>
                <p:nvPr/>
              </p:nvSpPr>
              <p:spPr bwMode="auto">
                <a:xfrm>
                  <a:off x="3424" y="1071"/>
                  <a:ext cx="136" cy="181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579" name="Rectangle 51"/>
                <p:cNvSpPr>
                  <a:spLocks noChangeArrowheads="1"/>
                </p:cNvSpPr>
                <p:nvPr/>
              </p:nvSpPr>
              <p:spPr bwMode="auto">
                <a:xfrm>
                  <a:off x="3458" y="1115"/>
                  <a:ext cx="68" cy="9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22580" name="Freeform 52"/>
            <p:cNvSpPr>
              <a:spLocks/>
            </p:cNvSpPr>
            <p:nvPr/>
          </p:nvSpPr>
          <p:spPr bwMode="auto">
            <a:xfrm>
              <a:off x="3929" y="2478"/>
              <a:ext cx="236" cy="317"/>
            </a:xfrm>
            <a:custGeom>
              <a:avLst/>
              <a:gdLst>
                <a:gd name="T0" fmla="*/ 0 w 236"/>
                <a:gd name="T1" fmla="*/ 317 h 317"/>
                <a:gd name="T2" fmla="*/ 0 w 236"/>
                <a:gd name="T3" fmla="*/ 0 h 317"/>
                <a:gd name="T4" fmla="*/ 236 w 236"/>
                <a:gd name="T5" fmla="*/ 0 h 317"/>
                <a:gd name="T6" fmla="*/ 236 w 236"/>
                <a:gd name="T7" fmla="*/ 63 h 317"/>
                <a:gd name="T8" fmla="*/ 118 w 236"/>
                <a:gd name="T9" fmla="*/ 175 h 317"/>
                <a:gd name="T10" fmla="*/ 118 w 236"/>
                <a:gd name="T11" fmla="*/ 274 h 317"/>
                <a:gd name="T12" fmla="*/ 236 w 236"/>
                <a:gd name="T13" fmla="*/ 275 h 317"/>
                <a:gd name="T14" fmla="*/ 236 w 236"/>
                <a:gd name="T15" fmla="*/ 317 h 317"/>
                <a:gd name="T16" fmla="*/ 0 w 236"/>
                <a:gd name="T17" fmla="*/ 317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6" h="317">
                  <a:moveTo>
                    <a:pt x="0" y="317"/>
                  </a:moveTo>
                  <a:lnTo>
                    <a:pt x="0" y="0"/>
                  </a:lnTo>
                  <a:lnTo>
                    <a:pt x="236" y="0"/>
                  </a:lnTo>
                  <a:lnTo>
                    <a:pt x="236" y="63"/>
                  </a:lnTo>
                  <a:cubicBezTo>
                    <a:pt x="136" y="60"/>
                    <a:pt x="119" y="129"/>
                    <a:pt x="118" y="175"/>
                  </a:cubicBezTo>
                  <a:lnTo>
                    <a:pt x="118" y="274"/>
                  </a:lnTo>
                  <a:cubicBezTo>
                    <a:pt x="209" y="274"/>
                    <a:pt x="236" y="275"/>
                    <a:pt x="236" y="275"/>
                  </a:cubicBezTo>
                  <a:lnTo>
                    <a:pt x="236" y="317"/>
                  </a:lnTo>
                  <a:lnTo>
                    <a:pt x="0" y="317"/>
                  </a:lnTo>
                  <a:close/>
                </a:path>
              </a:pathLst>
            </a:custGeom>
            <a:solidFill>
              <a:srgbClr val="64473E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81" name="Freeform 53"/>
            <p:cNvSpPr>
              <a:spLocks/>
            </p:cNvSpPr>
            <p:nvPr/>
          </p:nvSpPr>
          <p:spPr bwMode="auto">
            <a:xfrm flipH="1">
              <a:off x="4181" y="2478"/>
              <a:ext cx="236" cy="317"/>
            </a:xfrm>
            <a:custGeom>
              <a:avLst/>
              <a:gdLst>
                <a:gd name="T0" fmla="*/ 0 w 236"/>
                <a:gd name="T1" fmla="*/ 317 h 317"/>
                <a:gd name="T2" fmla="*/ 0 w 236"/>
                <a:gd name="T3" fmla="*/ 0 h 317"/>
                <a:gd name="T4" fmla="*/ 236 w 236"/>
                <a:gd name="T5" fmla="*/ 0 h 317"/>
                <a:gd name="T6" fmla="*/ 236 w 236"/>
                <a:gd name="T7" fmla="*/ 63 h 317"/>
                <a:gd name="T8" fmla="*/ 118 w 236"/>
                <a:gd name="T9" fmla="*/ 175 h 317"/>
                <a:gd name="T10" fmla="*/ 118 w 236"/>
                <a:gd name="T11" fmla="*/ 274 h 317"/>
                <a:gd name="T12" fmla="*/ 236 w 236"/>
                <a:gd name="T13" fmla="*/ 275 h 317"/>
                <a:gd name="T14" fmla="*/ 236 w 236"/>
                <a:gd name="T15" fmla="*/ 317 h 317"/>
                <a:gd name="T16" fmla="*/ 0 w 236"/>
                <a:gd name="T17" fmla="*/ 317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6" h="317">
                  <a:moveTo>
                    <a:pt x="0" y="317"/>
                  </a:moveTo>
                  <a:lnTo>
                    <a:pt x="0" y="0"/>
                  </a:lnTo>
                  <a:lnTo>
                    <a:pt x="236" y="0"/>
                  </a:lnTo>
                  <a:lnTo>
                    <a:pt x="236" y="63"/>
                  </a:lnTo>
                  <a:cubicBezTo>
                    <a:pt x="136" y="60"/>
                    <a:pt x="119" y="129"/>
                    <a:pt x="118" y="175"/>
                  </a:cubicBezTo>
                  <a:lnTo>
                    <a:pt x="118" y="274"/>
                  </a:lnTo>
                  <a:cubicBezTo>
                    <a:pt x="209" y="274"/>
                    <a:pt x="236" y="275"/>
                    <a:pt x="236" y="275"/>
                  </a:cubicBezTo>
                  <a:lnTo>
                    <a:pt x="236" y="317"/>
                  </a:lnTo>
                  <a:lnTo>
                    <a:pt x="0" y="317"/>
                  </a:lnTo>
                  <a:close/>
                </a:path>
              </a:pathLst>
            </a:custGeom>
            <a:solidFill>
              <a:srgbClr val="64473E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82" name="Freeform 54"/>
            <p:cNvSpPr>
              <a:spLocks/>
            </p:cNvSpPr>
            <p:nvPr/>
          </p:nvSpPr>
          <p:spPr bwMode="auto">
            <a:xfrm>
              <a:off x="4472" y="2478"/>
              <a:ext cx="236" cy="317"/>
            </a:xfrm>
            <a:custGeom>
              <a:avLst/>
              <a:gdLst>
                <a:gd name="T0" fmla="*/ 0 w 236"/>
                <a:gd name="T1" fmla="*/ 317 h 317"/>
                <a:gd name="T2" fmla="*/ 0 w 236"/>
                <a:gd name="T3" fmla="*/ 0 h 317"/>
                <a:gd name="T4" fmla="*/ 236 w 236"/>
                <a:gd name="T5" fmla="*/ 0 h 317"/>
                <a:gd name="T6" fmla="*/ 236 w 236"/>
                <a:gd name="T7" fmla="*/ 63 h 317"/>
                <a:gd name="T8" fmla="*/ 118 w 236"/>
                <a:gd name="T9" fmla="*/ 175 h 317"/>
                <a:gd name="T10" fmla="*/ 118 w 236"/>
                <a:gd name="T11" fmla="*/ 274 h 317"/>
                <a:gd name="T12" fmla="*/ 236 w 236"/>
                <a:gd name="T13" fmla="*/ 275 h 317"/>
                <a:gd name="T14" fmla="*/ 236 w 236"/>
                <a:gd name="T15" fmla="*/ 317 h 317"/>
                <a:gd name="T16" fmla="*/ 0 w 236"/>
                <a:gd name="T17" fmla="*/ 317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6" h="317">
                  <a:moveTo>
                    <a:pt x="0" y="317"/>
                  </a:moveTo>
                  <a:lnTo>
                    <a:pt x="0" y="0"/>
                  </a:lnTo>
                  <a:lnTo>
                    <a:pt x="236" y="0"/>
                  </a:lnTo>
                  <a:lnTo>
                    <a:pt x="236" y="63"/>
                  </a:lnTo>
                  <a:cubicBezTo>
                    <a:pt x="136" y="60"/>
                    <a:pt x="119" y="129"/>
                    <a:pt x="118" y="175"/>
                  </a:cubicBezTo>
                  <a:lnTo>
                    <a:pt x="118" y="274"/>
                  </a:lnTo>
                  <a:cubicBezTo>
                    <a:pt x="209" y="274"/>
                    <a:pt x="236" y="275"/>
                    <a:pt x="236" y="275"/>
                  </a:cubicBezTo>
                  <a:lnTo>
                    <a:pt x="236" y="317"/>
                  </a:lnTo>
                  <a:lnTo>
                    <a:pt x="0" y="317"/>
                  </a:lnTo>
                  <a:close/>
                </a:path>
              </a:pathLst>
            </a:custGeom>
            <a:solidFill>
              <a:srgbClr val="64473E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83" name="Freeform 55"/>
            <p:cNvSpPr>
              <a:spLocks/>
            </p:cNvSpPr>
            <p:nvPr/>
          </p:nvSpPr>
          <p:spPr bwMode="auto">
            <a:xfrm flipH="1">
              <a:off x="4724" y="2478"/>
              <a:ext cx="236" cy="317"/>
            </a:xfrm>
            <a:custGeom>
              <a:avLst/>
              <a:gdLst>
                <a:gd name="T0" fmla="*/ 0 w 236"/>
                <a:gd name="T1" fmla="*/ 317 h 317"/>
                <a:gd name="T2" fmla="*/ 0 w 236"/>
                <a:gd name="T3" fmla="*/ 0 h 317"/>
                <a:gd name="T4" fmla="*/ 236 w 236"/>
                <a:gd name="T5" fmla="*/ 0 h 317"/>
                <a:gd name="T6" fmla="*/ 236 w 236"/>
                <a:gd name="T7" fmla="*/ 63 h 317"/>
                <a:gd name="T8" fmla="*/ 118 w 236"/>
                <a:gd name="T9" fmla="*/ 175 h 317"/>
                <a:gd name="T10" fmla="*/ 118 w 236"/>
                <a:gd name="T11" fmla="*/ 274 h 317"/>
                <a:gd name="T12" fmla="*/ 236 w 236"/>
                <a:gd name="T13" fmla="*/ 275 h 317"/>
                <a:gd name="T14" fmla="*/ 236 w 236"/>
                <a:gd name="T15" fmla="*/ 317 h 317"/>
                <a:gd name="T16" fmla="*/ 0 w 236"/>
                <a:gd name="T17" fmla="*/ 317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6" h="317">
                  <a:moveTo>
                    <a:pt x="0" y="317"/>
                  </a:moveTo>
                  <a:lnTo>
                    <a:pt x="0" y="0"/>
                  </a:lnTo>
                  <a:lnTo>
                    <a:pt x="236" y="0"/>
                  </a:lnTo>
                  <a:lnTo>
                    <a:pt x="236" y="63"/>
                  </a:lnTo>
                  <a:cubicBezTo>
                    <a:pt x="136" y="60"/>
                    <a:pt x="119" y="129"/>
                    <a:pt x="118" y="175"/>
                  </a:cubicBezTo>
                  <a:lnTo>
                    <a:pt x="118" y="274"/>
                  </a:lnTo>
                  <a:cubicBezTo>
                    <a:pt x="209" y="274"/>
                    <a:pt x="236" y="275"/>
                    <a:pt x="236" y="275"/>
                  </a:cubicBezTo>
                  <a:lnTo>
                    <a:pt x="236" y="317"/>
                  </a:lnTo>
                  <a:lnTo>
                    <a:pt x="0" y="317"/>
                  </a:lnTo>
                  <a:close/>
                </a:path>
              </a:pathLst>
            </a:custGeom>
            <a:solidFill>
              <a:srgbClr val="64473E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84" name="Freeform 56"/>
            <p:cNvSpPr>
              <a:spLocks/>
            </p:cNvSpPr>
            <p:nvPr/>
          </p:nvSpPr>
          <p:spPr bwMode="auto">
            <a:xfrm>
              <a:off x="3391" y="981"/>
              <a:ext cx="227" cy="544"/>
            </a:xfrm>
            <a:custGeom>
              <a:avLst/>
              <a:gdLst>
                <a:gd name="T0" fmla="*/ 114 w 227"/>
                <a:gd name="T1" fmla="*/ 544 h 544"/>
                <a:gd name="T2" fmla="*/ 227 w 227"/>
                <a:gd name="T3" fmla="*/ 544 h 544"/>
                <a:gd name="T4" fmla="*/ 227 w 227"/>
                <a:gd name="T5" fmla="*/ 0 h 544"/>
                <a:gd name="T6" fmla="*/ 151 w 227"/>
                <a:gd name="T7" fmla="*/ 90 h 544"/>
                <a:gd name="T8" fmla="*/ 81 w 227"/>
                <a:gd name="T9" fmla="*/ 390 h 544"/>
                <a:gd name="T10" fmla="*/ 0 w 227"/>
                <a:gd name="T11" fmla="*/ 453 h 544"/>
                <a:gd name="T12" fmla="*/ 0 w 227"/>
                <a:gd name="T13" fmla="*/ 544 h 544"/>
                <a:gd name="T14" fmla="*/ 114 w 227"/>
                <a:gd name="T15" fmla="*/ 544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7" h="544">
                  <a:moveTo>
                    <a:pt x="114" y="544"/>
                  </a:moveTo>
                  <a:lnTo>
                    <a:pt x="227" y="544"/>
                  </a:lnTo>
                  <a:lnTo>
                    <a:pt x="227" y="0"/>
                  </a:lnTo>
                  <a:cubicBezTo>
                    <a:pt x="227" y="0"/>
                    <a:pt x="175" y="25"/>
                    <a:pt x="151" y="90"/>
                  </a:cubicBezTo>
                  <a:cubicBezTo>
                    <a:pt x="127" y="155"/>
                    <a:pt x="106" y="330"/>
                    <a:pt x="81" y="390"/>
                  </a:cubicBezTo>
                  <a:cubicBezTo>
                    <a:pt x="56" y="450"/>
                    <a:pt x="13" y="430"/>
                    <a:pt x="0" y="453"/>
                  </a:cubicBezTo>
                  <a:lnTo>
                    <a:pt x="0" y="544"/>
                  </a:lnTo>
                  <a:lnTo>
                    <a:pt x="114" y="544"/>
                  </a:lnTo>
                  <a:close/>
                </a:path>
              </a:pathLst>
            </a:custGeom>
            <a:solidFill>
              <a:srgbClr val="ADD618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85" name="Freeform 57"/>
            <p:cNvSpPr>
              <a:spLocks/>
            </p:cNvSpPr>
            <p:nvPr/>
          </p:nvSpPr>
          <p:spPr bwMode="auto">
            <a:xfrm flipH="1">
              <a:off x="3635" y="981"/>
              <a:ext cx="227" cy="544"/>
            </a:xfrm>
            <a:custGeom>
              <a:avLst/>
              <a:gdLst>
                <a:gd name="T0" fmla="*/ 114 w 227"/>
                <a:gd name="T1" fmla="*/ 544 h 544"/>
                <a:gd name="T2" fmla="*/ 227 w 227"/>
                <a:gd name="T3" fmla="*/ 544 h 544"/>
                <a:gd name="T4" fmla="*/ 227 w 227"/>
                <a:gd name="T5" fmla="*/ 0 h 544"/>
                <a:gd name="T6" fmla="*/ 151 w 227"/>
                <a:gd name="T7" fmla="*/ 90 h 544"/>
                <a:gd name="T8" fmla="*/ 81 w 227"/>
                <a:gd name="T9" fmla="*/ 390 h 544"/>
                <a:gd name="T10" fmla="*/ 0 w 227"/>
                <a:gd name="T11" fmla="*/ 453 h 544"/>
                <a:gd name="T12" fmla="*/ 0 w 227"/>
                <a:gd name="T13" fmla="*/ 544 h 544"/>
                <a:gd name="T14" fmla="*/ 114 w 227"/>
                <a:gd name="T15" fmla="*/ 544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7" h="544">
                  <a:moveTo>
                    <a:pt x="114" y="544"/>
                  </a:moveTo>
                  <a:lnTo>
                    <a:pt x="227" y="544"/>
                  </a:lnTo>
                  <a:lnTo>
                    <a:pt x="227" y="0"/>
                  </a:lnTo>
                  <a:cubicBezTo>
                    <a:pt x="227" y="0"/>
                    <a:pt x="175" y="25"/>
                    <a:pt x="151" y="90"/>
                  </a:cubicBezTo>
                  <a:cubicBezTo>
                    <a:pt x="127" y="155"/>
                    <a:pt x="106" y="330"/>
                    <a:pt x="81" y="390"/>
                  </a:cubicBezTo>
                  <a:cubicBezTo>
                    <a:pt x="56" y="450"/>
                    <a:pt x="13" y="430"/>
                    <a:pt x="0" y="453"/>
                  </a:cubicBezTo>
                  <a:lnTo>
                    <a:pt x="0" y="544"/>
                  </a:lnTo>
                  <a:lnTo>
                    <a:pt x="114" y="544"/>
                  </a:lnTo>
                  <a:close/>
                </a:path>
              </a:pathLst>
            </a:custGeom>
            <a:solidFill>
              <a:srgbClr val="ADD618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86" name="Freeform 58"/>
            <p:cNvSpPr>
              <a:spLocks/>
            </p:cNvSpPr>
            <p:nvPr/>
          </p:nvSpPr>
          <p:spPr bwMode="auto">
            <a:xfrm>
              <a:off x="3935" y="981"/>
              <a:ext cx="227" cy="544"/>
            </a:xfrm>
            <a:custGeom>
              <a:avLst/>
              <a:gdLst>
                <a:gd name="T0" fmla="*/ 114 w 227"/>
                <a:gd name="T1" fmla="*/ 544 h 544"/>
                <a:gd name="T2" fmla="*/ 227 w 227"/>
                <a:gd name="T3" fmla="*/ 544 h 544"/>
                <a:gd name="T4" fmla="*/ 227 w 227"/>
                <a:gd name="T5" fmla="*/ 0 h 544"/>
                <a:gd name="T6" fmla="*/ 151 w 227"/>
                <a:gd name="T7" fmla="*/ 90 h 544"/>
                <a:gd name="T8" fmla="*/ 81 w 227"/>
                <a:gd name="T9" fmla="*/ 390 h 544"/>
                <a:gd name="T10" fmla="*/ 0 w 227"/>
                <a:gd name="T11" fmla="*/ 453 h 544"/>
                <a:gd name="T12" fmla="*/ 0 w 227"/>
                <a:gd name="T13" fmla="*/ 544 h 544"/>
                <a:gd name="T14" fmla="*/ 114 w 227"/>
                <a:gd name="T15" fmla="*/ 544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7" h="544">
                  <a:moveTo>
                    <a:pt x="114" y="544"/>
                  </a:moveTo>
                  <a:lnTo>
                    <a:pt x="227" y="544"/>
                  </a:lnTo>
                  <a:lnTo>
                    <a:pt x="227" y="0"/>
                  </a:lnTo>
                  <a:cubicBezTo>
                    <a:pt x="227" y="0"/>
                    <a:pt x="175" y="25"/>
                    <a:pt x="151" y="90"/>
                  </a:cubicBezTo>
                  <a:cubicBezTo>
                    <a:pt x="127" y="155"/>
                    <a:pt x="106" y="330"/>
                    <a:pt x="81" y="390"/>
                  </a:cubicBezTo>
                  <a:cubicBezTo>
                    <a:pt x="56" y="450"/>
                    <a:pt x="13" y="430"/>
                    <a:pt x="0" y="453"/>
                  </a:cubicBezTo>
                  <a:lnTo>
                    <a:pt x="0" y="544"/>
                  </a:lnTo>
                  <a:lnTo>
                    <a:pt x="114" y="544"/>
                  </a:lnTo>
                  <a:close/>
                </a:path>
              </a:pathLst>
            </a:custGeom>
            <a:solidFill>
              <a:srgbClr val="ADD618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87" name="Freeform 59"/>
            <p:cNvSpPr>
              <a:spLocks/>
            </p:cNvSpPr>
            <p:nvPr/>
          </p:nvSpPr>
          <p:spPr bwMode="auto">
            <a:xfrm flipH="1">
              <a:off x="4179" y="981"/>
              <a:ext cx="227" cy="544"/>
            </a:xfrm>
            <a:custGeom>
              <a:avLst/>
              <a:gdLst>
                <a:gd name="T0" fmla="*/ 114 w 227"/>
                <a:gd name="T1" fmla="*/ 544 h 544"/>
                <a:gd name="T2" fmla="*/ 227 w 227"/>
                <a:gd name="T3" fmla="*/ 544 h 544"/>
                <a:gd name="T4" fmla="*/ 227 w 227"/>
                <a:gd name="T5" fmla="*/ 0 h 544"/>
                <a:gd name="T6" fmla="*/ 151 w 227"/>
                <a:gd name="T7" fmla="*/ 90 h 544"/>
                <a:gd name="T8" fmla="*/ 81 w 227"/>
                <a:gd name="T9" fmla="*/ 390 h 544"/>
                <a:gd name="T10" fmla="*/ 0 w 227"/>
                <a:gd name="T11" fmla="*/ 453 h 544"/>
                <a:gd name="T12" fmla="*/ 0 w 227"/>
                <a:gd name="T13" fmla="*/ 544 h 544"/>
                <a:gd name="T14" fmla="*/ 114 w 227"/>
                <a:gd name="T15" fmla="*/ 544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7" h="544">
                  <a:moveTo>
                    <a:pt x="114" y="544"/>
                  </a:moveTo>
                  <a:lnTo>
                    <a:pt x="227" y="544"/>
                  </a:lnTo>
                  <a:lnTo>
                    <a:pt x="227" y="0"/>
                  </a:lnTo>
                  <a:cubicBezTo>
                    <a:pt x="227" y="0"/>
                    <a:pt x="175" y="25"/>
                    <a:pt x="151" y="90"/>
                  </a:cubicBezTo>
                  <a:cubicBezTo>
                    <a:pt x="127" y="155"/>
                    <a:pt x="106" y="330"/>
                    <a:pt x="81" y="390"/>
                  </a:cubicBezTo>
                  <a:cubicBezTo>
                    <a:pt x="56" y="450"/>
                    <a:pt x="13" y="430"/>
                    <a:pt x="0" y="453"/>
                  </a:cubicBezTo>
                  <a:lnTo>
                    <a:pt x="0" y="544"/>
                  </a:lnTo>
                  <a:lnTo>
                    <a:pt x="114" y="544"/>
                  </a:lnTo>
                  <a:close/>
                </a:path>
              </a:pathLst>
            </a:custGeom>
            <a:solidFill>
              <a:srgbClr val="ADD618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88" name="Freeform 60"/>
            <p:cNvSpPr>
              <a:spLocks/>
            </p:cNvSpPr>
            <p:nvPr/>
          </p:nvSpPr>
          <p:spPr bwMode="auto">
            <a:xfrm>
              <a:off x="4479" y="981"/>
              <a:ext cx="227" cy="544"/>
            </a:xfrm>
            <a:custGeom>
              <a:avLst/>
              <a:gdLst>
                <a:gd name="T0" fmla="*/ 114 w 227"/>
                <a:gd name="T1" fmla="*/ 544 h 544"/>
                <a:gd name="T2" fmla="*/ 227 w 227"/>
                <a:gd name="T3" fmla="*/ 544 h 544"/>
                <a:gd name="T4" fmla="*/ 227 w 227"/>
                <a:gd name="T5" fmla="*/ 0 h 544"/>
                <a:gd name="T6" fmla="*/ 151 w 227"/>
                <a:gd name="T7" fmla="*/ 90 h 544"/>
                <a:gd name="T8" fmla="*/ 81 w 227"/>
                <a:gd name="T9" fmla="*/ 390 h 544"/>
                <a:gd name="T10" fmla="*/ 0 w 227"/>
                <a:gd name="T11" fmla="*/ 453 h 544"/>
                <a:gd name="T12" fmla="*/ 0 w 227"/>
                <a:gd name="T13" fmla="*/ 544 h 544"/>
                <a:gd name="T14" fmla="*/ 114 w 227"/>
                <a:gd name="T15" fmla="*/ 544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7" h="544">
                  <a:moveTo>
                    <a:pt x="114" y="544"/>
                  </a:moveTo>
                  <a:lnTo>
                    <a:pt x="227" y="544"/>
                  </a:lnTo>
                  <a:lnTo>
                    <a:pt x="227" y="0"/>
                  </a:lnTo>
                  <a:cubicBezTo>
                    <a:pt x="227" y="0"/>
                    <a:pt x="175" y="25"/>
                    <a:pt x="151" y="90"/>
                  </a:cubicBezTo>
                  <a:cubicBezTo>
                    <a:pt x="127" y="155"/>
                    <a:pt x="106" y="330"/>
                    <a:pt x="81" y="390"/>
                  </a:cubicBezTo>
                  <a:cubicBezTo>
                    <a:pt x="56" y="450"/>
                    <a:pt x="13" y="430"/>
                    <a:pt x="0" y="453"/>
                  </a:cubicBezTo>
                  <a:lnTo>
                    <a:pt x="0" y="544"/>
                  </a:lnTo>
                  <a:lnTo>
                    <a:pt x="114" y="544"/>
                  </a:lnTo>
                  <a:close/>
                </a:path>
              </a:pathLst>
            </a:custGeom>
            <a:solidFill>
              <a:srgbClr val="ADD618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89" name="Freeform 61"/>
            <p:cNvSpPr>
              <a:spLocks/>
            </p:cNvSpPr>
            <p:nvPr/>
          </p:nvSpPr>
          <p:spPr bwMode="auto">
            <a:xfrm flipH="1">
              <a:off x="4723" y="981"/>
              <a:ext cx="227" cy="544"/>
            </a:xfrm>
            <a:custGeom>
              <a:avLst/>
              <a:gdLst>
                <a:gd name="T0" fmla="*/ 114 w 227"/>
                <a:gd name="T1" fmla="*/ 544 h 544"/>
                <a:gd name="T2" fmla="*/ 227 w 227"/>
                <a:gd name="T3" fmla="*/ 544 h 544"/>
                <a:gd name="T4" fmla="*/ 227 w 227"/>
                <a:gd name="T5" fmla="*/ 0 h 544"/>
                <a:gd name="T6" fmla="*/ 151 w 227"/>
                <a:gd name="T7" fmla="*/ 90 h 544"/>
                <a:gd name="T8" fmla="*/ 81 w 227"/>
                <a:gd name="T9" fmla="*/ 390 h 544"/>
                <a:gd name="T10" fmla="*/ 0 w 227"/>
                <a:gd name="T11" fmla="*/ 453 h 544"/>
                <a:gd name="T12" fmla="*/ 0 w 227"/>
                <a:gd name="T13" fmla="*/ 544 h 544"/>
                <a:gd name="T14" fmla="*/ 114 w 227"/>
                <a:gd name="T15" fmla="*/ 544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7" h="544">
                  <a:moveTo>
                    <a:pt x="114" y="544"/>
                  </a:moveTo>
                  <a:lnTo>
                    <a:pt x="227" y="544"/>
                  </a:lnTo>
                  <a:lnTo>
                    <a:pt x="227" y="0"/>
                  </a:lnTo>
                  <a:cubicBezTo>
                    <a:pt x="227" y="0"/>
                    <a:pt x="175" y="25"/>
                    <a:pt x="151" y="90"/>
                  </a:cubicBezTo>
                  <a:cubicBezTo>
                    <a:pt x="127" y="155"/>
                    <a:pt x="106" y="330"/>
                    <a:pt x="81" y="390"/>
                  </a:cubicBezTo>
                  <a:cubicBezTo>
                    <a:pt x="56" y="450"/>
                    <a:pt x="13" y="430"/>
                    <a:pt x="0" y="453"/>
                  </a:cubicBezTo>
                  <a:lnTo>
                    <a:pt x="0" y="544"/>
                  </a:lnTo>
                  <a:lnTo>
                    <a:pt x="114" y="544"/>
                  </a:lnTo>
                  <a:close/>
                </a:path>
              </a:pathLst>
            </a:custGeom>
            <a:solidFill>
              <a:srgbClr val="ADD618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Statue</a:t>
            </a:r>
          </a:p>
        </p:txBody>
      </p:sp>
      <p:pic>
        <p:nvPicPr>
          <p:cNvPr id="39939" name="Picture 3" descr="buddha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1075"/>
            <a:ext cx="7812088" cy="585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buddha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981075"/>
            <a:ext cx="7810500" cy="585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Statue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Feature Matching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mtClean="0"/>
              <a:t>Discovery</a:t>
            </a:r>
          </a:p>
          <a:p>
            <a:pPr lvl="1"/>
            <a:r>
              <a:rPr lang="de-DE" smtClean="0"/>
              <a:t>(2 + </a:t>
            </a:r>
            <a:r>
              <a:rPr lang="de-DE" i="1" smtClean="0">
                <a:solidFill>
                  <a:schemeClr val="accent1"/>
                </a:solidFill>
              </a:rPr>
              <a:t>d</a:t>
            </a:r>
            <a:r>
              <a:rPr lang="de-DE" smtClean="0"/>
              <a:t>) feature points fix a subspace</a:t>
            </a:r>
          </a:p>
          <a:p>
            <a:pPr lvl="1"/>
            <a:r>
              <a:rPr lang="de-DE" smtClean="0"/>
              <a:t>at least </a:t>
            </a:r>
            <a:r>
              <a:rPr lang="de-DE" i="1" smtClean="0">
                <a:solidFill>
                  <a:schemeClr val="accent1"/>
                </a:solidFill>
              </a:rPr>
              <a:t>d</a:t>
            </a:r>
            <a:r>
              <a:rPr lang="de-DE" smtClean="0"/>
              <a:t> instances needed to capture variability</a:t>
            </a:r>
          </a:p>
          <a:p>
            <a:pPr lvl="1"/>
            <a:r>
              <a:rPr lang="de-DE" smtClean="0"/>
              <a:t>O(</a:t>
            </a:r>
            <a:r>
              <a:rPr lang="de-DE" i="1" smtClean="0">
                <a:solidFill>
                  <a:schemeClr val="accent1"/>
                </a:solidFill>
              </a:rPr>
              <a:t>n</a:t>
            </a:r>
            <a:r>
              <a:rPr lang="de-DE" baseline="18000" smtClean="0"/>
              <a:t>(</a:t>
            </a:r>
            <a:r>
              <a:rPr lang="de-DE" i="1" baseline="18000" smtClean="0">
                <a:solidFill>
                  <a:schemeClr val="accent1"/>
                </a:solidFill>
              </a:rPr>
              <a:t>d</a:t>
            </a:r>
            <a:r>
              <a:rPr lang="de-DE" sz="1200" i="1" baseline="18000" smtClean="0"/>
              <a:t> </a:t>
            </a:r>
            <a:r>
              <a:rPr lang="de-DE" baseline="46000" smtClean="0"/>
              <a:t>2</a:t>
            </a:r>
            <a:r>
              <a:rPr lang="de-DE" baseline="18000" smtClean="0"/>
              <a:t>)</a:t>
            </a:r>
            <a:r>
              <a:rPr lang="de-DE" smtClean="0"/>
              <a:t>) – double exponential in </a:t>
            </a:r>
            <a:r>
              <a:rPr lang="de-DE" i="1" smtClean="0">
                <a:solidFill>
                  <a:schemeClr val="accent1"/>
                </a:solidFill>
              </a:rPr>
              <a:t>d</a:t>
            </a:r>
          </a:p>
          <a:p>
            <a:r>
              <a:rPr lang="de-DE" smtClean="0"/>
              <a:t>Finding instances</a:t>
            </a:r>
          </a:p>
          <a:p>
            <a:pPr lvl="1"/>
            <a:r>
              <a:rPr lang="de-DE" smtClean="0"/>
              <a:t>O(</a:t>
            </a:r>
            <a:r>
              <a:rPr lang="de-DE" i="1" smtClean="0">
                <a:solidFill>
                  <a:schemeClr val="accent1"/>
                </a:solidFill>
              </a:rPr>
              <a:t>n</a:t>
            </a:r>
            <a:r>
              <a:rPr lang="de-DE" baseline="30000" smtClean="0"/>
              <a:t>(</a:t>
            </a:r>
            <a:r>
              <a:rPr lang="de-DE" i="1" baseline="30000" smtClean="0">
                <a:solidFill>
                  <a:schemeClr val="accent1"/>
                </a:solidFill>
              </a:rPr>
              <a:t>d</a:t>
            </a:r>
            <a:r>
              <a:rPr lang="de-DE" sz="1600" baseline="30000" smtClean="0"/>
              <a:t> </a:t>
            </a:r>
            <a:r>
              <a:rPr lang="de-DE" baseline="30000" smtClean="0"/>
              <a:t>+</a:t>
            </a:r>
            <a:r>
              <a:rPr lang="de-DE" sz="1600" baseline="30000" smtClean="0"/>
              <a:t> </a:t>
            </a:r>
            <a:r>
              <a:rPr lang="de-DE" baseline="30000" smtClean="0"/>
              <a:t>2)</a:t>
            </a:r>
            <a:r>
              <a:rPr lang="de-DE" smtClean="0"/>
              <a:t>) – exponential in </a:t>
            </a:r>
            <a:r>
              <a:rPr lang="de-DE" i="1" smtClean="0">
                <a:solidFill>
                  <a:schemeClr val="accent1"/>
                </a:solidFill>
              </a:rPr>
              <a:t>d</a:t>
            </a:r>
          </a:p>
          <a:p>
            <a:r>
              <a:rPr lang="de-DE" smtClean="0"/>
              <a:t>Too costly</a:t>
            </a:r>
          </a:p>
          <a:p>
            <a:pPr lvl="1"/>
            <a:r>
              <a:rPr lang="de-DE" smtClean="0"/>
              <a:t>Taking line proporties into account did not help in practice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2" t="26972" r="20412" b="10335"/>
          <a:stretch/>
        </p:blipFill>
        <p:spPr bwMode="auto">
          <a:xfrm>
            <a:off x="1" y="1439186"/>
            <a:ext cx="9142412" cy="5417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5" name="Rectangle 5"/>
          <p:cNvSpPr>
            <a:spLocks noChangeArrowheads="1"/>
          </p:cNvSpPr>
          <p:nvPr/>
        </p:nvSpPr>
        <p:spPr bwMode="auto">
          <a:xfrm>
            <a:off x="4267200" y="1412875"/>
            <a:ext cx="4875213" cy="5443538"/>
          </a:xfrm>
          <a:prstGeom prst="rect">
            <a:avLst/>
          </a:prstGeom>
          <a:solidFill>
            <a:srgbClr val="FFFF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de-DE"/>
          </a:p>
        </p:txBody>
      </p:sp>
      <p:sp>
        <p:nvSpPr>
          <p:cNvPr id="8196" name="Rectangle 9"/>
          <p:cNvSpPr>
            <a:spLocks noChangeArrowheads="1"/>
          </p:cNvSpPr>
          <p:nvPr/>
        </p:nvSpPr>
        <p:spPr bwMode="auto">
          <a:xfrm>
            <a:off x="0" y="1412875"/>
            <a:ext cx="898525" cy="5443538"/>
          </a:xfrm>
          <a:prstGeom prst="rect">
            <a:avLst/>
          </a:prstGeom>
          <a:solidFill>
            <a:srgbClr val="FFFF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de-DE"/>
          </a:p>
        </p:txBody>
      </p:sp>
      <p:sp>
        <p:nvSpPr>
          <p:cNvPr id="8197" name="Rectangle 10"/>
          <p:cNvSpPr>
            <a:spLocks noChangeArrowheads="1"/>
          </p:cNvSpPr>
          <p:nvPr/>
        </p:nvSpPr>
        <p:spPr bwMode="auto">
          <a:xfrm>
            <a:off x="898525" y="6416675"/>
            <a:ext cx="3368675" cy="439738"/>
          </a:xfrm>
          <a:prstGeom prst="rect">
            <a:avLst/>
          </a:prstGeom>
          <a:solidFill>
            <a:srgbClr val="FFFF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de-DE"/>
          </a:p>
        </p:txBody>
      </p:sp>
      <p:pic>
        <p:nvPicPr>
          <p:cNvPr id="8198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C8CCE9"/>
              </a:clrFrom>
              <a:clrTo>
                <a:srgbClr val="C8CCE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4" t="41534" r="51973" b="15431"/>
          <a:stretch>
            <a:fillRect/>
          </a:stretch>
        </p:blipFill>
        <p:spPr bwMode="auto">
          <a:xfrm>
            <a:off x="898525" y="2697163"/>
            <a:ext cx="3368675" cy="3719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Partial Symmetries</a:t>
            </a:r>
          </a:p>
        </p:txBody>
      </p:sp>
      <p:sp>
        <p:nvSpPr>
          <p:cNvPr id="820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Partial Symmetry Detection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898525" y="2697163"/>
            <a:ext cx="3368675" cy="3719512"/>
          </a:xfrm>
          <a:prstGeom prst="rect">
            <a:avLst/>
          </a:prstGeom>
          <a:noFill/>
          <a:ln w="28575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  <p:grpSp>
        <p:nvGrpSpPr>
          <p:cNvPr id="8286" name="Group 94"/>
          <p:cNvGrpSpPr>
            <a:grpSpLocks/>
          </p:cNvGrpSpPr>
          <p:nvPr/>
        </p:nvGrpSpPr>
        <p:grpSpPr bwMode="auto">
          <a:xfrm>
            <a:off x="1692275" y="3013075"/>
            <a:ext cx="6888163" cy="2647950"/>
            <a:chOff x="1066" y="1898"/>
            <a:chExt cx="4339" cy="1668"/>
          </a:xfrm>
        </p:grpSpPr>
        <p:sp>
          <p:nvSpPr>
            <p:cNvPr id="8270" name="Line 78"/>
            <p:cNvSpPr>
              <a:spLocks noChangeShapeType="1"/>
            </p:cNvSpPr>
            <p:nvPr/>
          </p:nvSpPr>
          <p:spPr bwMode="auto">
            <a:xfrm rot="10800000" flipV="1">
              <a:off x="1066" y="3294"/>
              <a:ext cx="2494" cy="272"/>
            </a:xfrm>
            <a:prstGeom prst="line">
              <a:avLst/>
            </a:prstGeom>
            <a:noFill/>
            <a:ln w="38100">
              <a:solidFill>
                <a:srgbClr val="D6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71" name="Line 79"/>
            <p:cNvSpPr>
              <a:spLocks noChangeShapeType="1"/>
            </p:cNvSpPr>
            <p:nvPr/>
          </p:nvSpPr>
          <p:spPr bwMode="auto">
            <a:xfrm rot="10800000" flipV="1">
              <a:off x="1292" y="3203"/>
              <a:ext cx="2268" cy="247"/>
            </a:xfrm>
            <a:prstGeom prst="line">
              <a:avLst/>
            </a:prstGeom>
            <a:noFill/>
            <a:ln w="38100">
              <a:solidFill>
                <a:srgbClr val="D6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72" name="Line 80"/>
            <p:cNvSpPr>
              <a:spLocks noChangeShapeType="1"/>
            </p:cNvSpPr>
            <p:nvPr/>
          </p:nvSpPr>
          <p:spPr bwMode="auto">
            <a:xfrm rot="10800000" flipV="1">
              <a:off x="1474" y="3112"/>
              <a:ext cx="2086" cy="228"/>
            </a:xfrm>
            <a:prstGeom prst="line">
              <a:avLst/>
            </a:prstGeom>
            <a:noFill/>
            <a:ln w="38100">
              <a:solidFill>
                <a:srgbClr val="D6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73" name="Line 81"/>
            <p:cNvSpPr>
              <a:spLocks noChangeShapeType="1"/>
            </p:cNvSpPr>
            <p:nvPr/>
          </p:nvSpPr>
          <p:spPr bwMode="auto">
            <a:xfrm rot="10800000" flipV="1">
              <a:off x="1701" y="3021"/>
              <a:ext cx="1859" cy="202"/>
            </a:xfrm>
            <a:prstGeom prst="line">
              <a:avLst/>
            </a:prstGeom>
            <a:noFill/>
            <a:ln w="38100">
              <a:solidFill>
                <a:srgbClr val="D6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74" name="Line 82"/>
            <p:cNvSpPr>
              <a:spLocks noChangeShapeType="1"/>
            </p:cNvSpPr>
            <p:nvPr/>
          </p:nvSpPr>
          <p:spPr bwMode="auto">
            <a:xfrm rot="10800000" flipV="1">
              <a:off x="1882" y="2930"/>
              <a:ext cx="1678" cy="183"/>
            </a:xfrm>
            <a:prstGeom prst="line">
              <a:avLst/>
            </a:prstGeom>
            <a:noFill/>
            <a:ln w="38100">
              <a:solidFill>
                <a:srgbClr val="D6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75" name="Line 83"/>
            <p:cNvSpPr>
              <a:spLocks noChangeShapeType="1"/>
            </p:cNvSpPr>
            <p:nvPr/>
          </p:nvSpPr>
          <p:spPr bwMode="auto">
            <a:xfrm rot="10800000" flipV="1">
              <a:off x="2154" y="2839"/>
              <a:ext cx="1406" cy="153"/>
            </a:xfrm>
            <a:prstGeom prst="line">
              <a:avLst/>
            </a:prstGeom>
            <a:noFill/>
            <a:ln w="38100">
              <a:solidFill>
                <a:srgbClr val="D6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76" name="Line 84"/>
            <p:cNvSpPr>
              <a:spLocks noChangeShapeType="1"/>
            </p:cNvSpPr>
            <p:nvPr/>
          </p:nvSpPr>
          <p:spPr bwMode="auto">
            <a:xfrm rot="-10800000">
              <a:off x="1156" y="1898"/>
              <a:ext cx="2404" cy="262"/>
            </a:xfrm>
            <a:prstGeom prst="line">
              <a:avLst/>
            </a:prstGeom>
            <a:noFill/>
            <a:ln w="38100">
              <a:solidFill>
                <a:srgbClr val="D6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77" name="Line 85"/>
            <p:cNvSpPr>
              <a:spLocks noChangeShapeType="1"/>
            </p:cNvSpPr>
            <p:nvPr/>
          </p:nvSpPr>
          <p:spPr bwMode="auto">
            <a:xfrm rot="-10800000">
              <a:off x="1202" y="1965"/>
              <a:ext cx="2358" cy="257"/>
            </a:xfrm>
            <a:prstGeom prst="line">
              <a:avLst/>
            </a:prstGeom>
            <a:noFill/>
            <a:ln w="38100">
              <a:solidFill>
                <a:srgbClr val="D6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78" name="Line 86"/>
            <p:cNvSpPr>
              <a:spLocks noChangeShapeType="1"/>
            </p:cNvSpPr>
            <p:nvPr/>
          </p:nvSpPr>
          <p:spPr bwMode="auto">
            <a:xfrm rot="-10800000">
              <a:off x="1565" y="2065"/>
              <a:ext cx="1995" cy="218"/>
            </a:xfrm>
            <a:prstGeom prst="line">
              <a:avLst/>
            </a:prstGeom>
            <a:noFill/>
            <a:ln w="38100">
              <a:solidFill>
                <a:srgbClr val="D6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79" name="Line 87"/>
            <p:cNvSpPr>
              <a:spLocks noChangeShapeType="1"/>
            </p:cNvSpPr>
            <p:nvPr/>
          </p:nvSpPr>
          <p:spPr bwMode="auto">
            <a:xfrm rot="-10800000">
              <a:off x="1655" y="2136"/>
              <a:ext cx="1905" cy="207"/>
            </a:xfrm>
            <a:prstGeom prst="line">
              <a:avLst/>
            </a:prstGeom>
            <a:noFill/>
            <a:ln w="38100">
              <a:solidFill>
                <a:srgbClr val="D6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80" name="Line 88"/>
            <p:cNvSpPr>
              <a:spLocks noChangeShapeType="1"/>
            </p:cNvSpPr>
            <p:nvPr/>
          </p:nvSpPr>
          <p:spPr bwMode="auto">
            <a:xfrm rot="-10800000">
              <a:off x="1927" y="2226"/>
              <a:ext cx="1633" cy="178"/>
            </a:xfrm>
            <a:prstGeom prst="line">
              <a:avLst/>
            </a:prstGeom>
            <a:noFill/>
            <a:ln w="38100">
              <a:solidFill>
                <a:srgbClr val="D6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81" name="Line 89"/>
            <p:cNvSpPr>
              <a:spLocks noChangeShapeType="1"/>
            </p:cNvSpPr>
            <p:nvPr/>
          </p:nvSpPr>
          <p:spPr bwMode="auto">
            <a:xfrm rot="-10800000">
              <a:off x="2109" y="2302"/>
              <a:ext cx="1451" cy="158"/>
            </a:xfrm>
            <a:prstGeom prst="line">
              <a:avLst/>
            </a:prstGeom>
            <a:noFill/>
            <a:ln w="38100">
              <a:solidFill>
                <a:srgbClr val="D6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83" name="Line 91"/>
            <p:cNvSpPr>
              <a:spLocks noChangeShapeType="1"/>
            </p:cNvSpPr>
            <p:nvPr/>
          </p:nvSpPr>
          <p:spPr bwMode="auto">
            <a:xfrm>
              <a:off x="3606" y="2069"/>
              <a:ext cx="0" cy="131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84" name="Text Box 92"/>
            <p:cNvSpPr txBox="1">
              <a:spLocks noChangeArrowheads="1"/>
            </p:cNvSpPr>
            <p:nvPr/>
          </p:nvSpPr>
          <p:spPr bwMode="auto">
            <a:xfrm>
              <a:off x="3638" y="2466"/>
              <a:ext cx="1767" cy="3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3000" b="1"/>
                <a:t>Repetetive Parts</a:t>
              </a:r>
              <a:endParaRPr lang="de-DE" sz="3000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8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13" y="1187450"/>
            <a:ext cx="7318375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854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Keyboard (3D Scan)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13" y="1187450"/>
            <a:ext cx="7318375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95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Keyboard (3D Scan)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13" y="1187450"/>
            <a:ext cx="7318375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059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Keyboard (3D Scan)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Church (3D Scan)</a:t>
            </a:r>
          </a:p>
        </p:txBody>
      </p:sp>
      <p:pic>
        <p:nvPicPr>
          <p:cNvPr id="1116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88" y="1133475"/>
            <a:ext cx="7464425" cy="559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88" y="1133475"/>
            <a:ext cx="7464425" cy="559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4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Church (3D Scan)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88" y="1133475"/>
            <a:ext cx="7464425" cy="559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36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Church (3D Scan)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Dino (3D Scan, Manual Training)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smtClean="0"/>
          </a:p>
        </p:txBody>
      </p:sp>
      <p:pic>
        <p:nvPicPr>
          <p:cNvPr id="1146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4" b="13228"/>
          <a:stretch>
            <a:fillRect/>
          </a:stretch>
        </p:blipFill>
        <p:spPr bwMode="auto">
          <a:xfrm>
            <a:off x="1588" y="1125538"/>
            <a:ext cx="9144000" cy="533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4" b="13228"/>
          <a:stretch>
            <a:fillRect/>
          </a:stretch>
        </p:blipFill>
        <p:spPr bwMode="auto">
          <a:xfrm>
            <a:off x="0" y="1125538"/>
            <a:ext cx="9142413" cy="532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571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Dino (3D Scan, Manual Training)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4" b="13228"/>
          <a:stretch>
            <a:fillRect/>
          </a:stretch>
        </p:blipFill>
        <p:spPr bwMode="auto">
          <a:xfrm>
            <a:off x="0" y="1125538"/>
            <a:ext cx="9144000" cy="532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673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Dino (3D Scan, Manual Training)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4" b="13228"/>
          <a:stretch>
            <a:fillRect/>
          </a:stretch>
        </p:blipFill>
        <p:spPr bwMode="auto">
          <a:xfrm>
            <a:off x="0" y="1125538"/>
            <a:ext cx="9142413" cy="532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776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Dino (3D Scan, Manual Training)</a:t>
            </a:r>
          </a:p>
        </p:txBody>
      </p:sp>
      <p:sp>
        <p:nvSpPr>
          <p:cNvPr id="117764" name="Rectangle 4"/>
          <p:cNvSpPr>
            <a:spLocks noChangeArrowheads="1"/>
          </p:cNvSpPr>
          <p:nvPr/>
        </p:nvSpPr>
        <p:spPr bwMode="auto">
          <a:xfrm>
            <a:off x="6372225" y="3789363"/>
            <a:ext cx="2713038" cy="25193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1776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08" t="-3033" r="-2808" b="-3033"/>
          <a:stretch>
            <a:fillRect/>
          </a:stretch>
        </p:blipFill>
        <p:spPr bwMode="auto">
          <a:xfrm>
            <a:off x="6443663" y="3860800"/>
            <a:ext cx="2565400" cy="2384425"/>
          </a:xfrm>
          <a:prstGeom prst="rect">
            <a:avLst/>
          </a:prstGeom>
          <a:solidFill>
            <a:schemeClr val="bg1"/>
          </a:solidFill>
          <a:ln w="2857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Partial Symmetries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4294967295"/>
          </p:nvPr>
        </p:nvSpPr>
        <p:spPr>
          <a:xfrm>
            <a:off x="250825" y="3500438"/>
            <a:ext cx="8642350" cy="2520950"/>
          </a:xfrm>
        </p:spPr>
        <p:txBody>
          <a:bodyPr/>
          <a:lstStyle/>
          <a:p>
            <a:r>
              <a:rPr lang="en-US" dirty="0" smtClean="0"/>
              <a:t>Partial Symmetry Detection</a:t>
            </a:r>
          </a:p>
          <a:p>
            <a:pPr marL="742950" lvl="1" indent="-285750"/>
            <a:r>
              <a:rPr lang="en-US" dirty="0" smtClean="0"/>
              <a:t>Repetitive part      (sufficiently large),</a:t>
            </a:r>
          </a:p>
          <a:p>
            <a:pPr marL="742950" lvl="1" indent="-285750"/>
            <a:r>
              <a:rPr lang="en-US" dirty="0" smtClean="0"/>
              <a:t>Transformations </a:t>
            </a:r>
            <a:r>
              <a:rPr lang="en-US" i="1" dirty="0" smtClean="0">
                <a:solidFill>
                  <a:schemeClr val="tx2"/>
                </a:solidFill>
                <a:latin typeface="Cambria" pitchFamily="18" charset="0"/>
              </a:rPr>
              <a:t>f</a:t>
            </a:r>
            <a:r>
              <a:rPr lang="en-US" i="1" baseline="-25000" dirty="0" smtClean="0">
                <a:solidFill>
                  <a:schemeClr val="tx2"/>
                </a:solidFill>
                <a:latin typeface="Cambria" pitchFamily="18" charset="0"/>
              </a:rPr>
              <a:t>i </a:t>
            </a:r>
            <a:r>
              <a:rPr lang="en-US" i="1" baseline="-25000" dirty="0" smtClean="0">
                <a:solidFill>
                  <a:schemeClr val="accent2"/>
                </a:solidFill>
                <a:latin typeface="Cambria" pitchFamily="18" charset="0"/>
              </a:rPr>
              <a:t> </a:t>
            </a:r>
            <a:r>
              <a:rPr lang="en-US" dirty="0" smtClean="0">
                <a:sym typeface="Symbol" pitchFamily="18" charset="2"/>
              </a:rPr>
              <a:t> </a:t>
            </a:r>
            <a:r>
              <a:rPr lang="en-US" dirty="0" smtClean="0">
                <a:solidFill>
                  <a:schemeClr val="tx2"/>
                </a:solidFill>
                <a:latin typeface="Lucida Calligraphy" pitchFamily="66" charset="0"/>
              </a:rPr>
              <a:t>G</a:t>
            </a:r>
            <a:r>
              <a:rPr lang="en-US" dirty="0" smtClean="0">
                <a:latin typeface="+mj-lt"/>
              </a:rPr>
              <a:t>,</a:t>
            </a:r>
          </a:p>
          <a:p>
            <a:pPr marL="742950" lvl="1" indent="-285750"/>
            <a:r>
              <a:rPr lang="en-US" dirty="0" smtClean="0"/>
              <a:t>Group of transformations </a:t>
            </a:r>
            <a:r>
              <a:rPr lang="en-US" dirty="0" smtClean="0">
                <a:solidFill>
                  <a:schemeClr val="tx2"/>
                </a:solidFill>
                <a:latin typeface="Lucida Calligraphy" pitchFamily="66" charset="0"/>
              </a:rPr>
              <a:t>G</a:t>
            </a:r>
          </a:p>
        </p:txBody>
      </p:sp>
      <p:sp>
        <p:nvSpPr>
          <p:cNvPr id="21592" name="Rectangle 88"/>
          <p:cNvSpPr>
            <a:spLocks noChangeArrowheads="1"/>
          </p:cNvSpPr>
          <p:nvPr/>
        </p:nvSpPr>
        <p:spPr bwMode="auto">
          <a:xfrm>
            <a:off x="2832100" y="1563688"/>
            <a:ext cx="3300413" cy="11747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91" name="Rectangle 87"/>
          <p:cNvSpPr>
            <a:spLocks noChangeArrowheads="1"/>
          </p:cNvSpPr>
          <p:nvPr/>
        </p:nvSpPr>
        <p:spPr bwMode="auto">
          <a:xfrm>
            <a:off x="6072188" y="1563688"/>
            <a:ext cx="187325" cy="154781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2759075" y="1563688"/>
            <a:ext cx="187325" cy="154305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1" name="Rectangle 7"/>
          <p:cNvSpPr>
            <a:spLocks noChangeArrowheads="1"/>
          </p:cNvSpPr>
          <p:nvPr/>
        </p:nvSpPr>
        <p:spPr bwMode="auto">
          <a:xfrm>
            <a:off x="2757488" y="3095625"/>
            <a:ext cx="3500437" cy="1889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2" name="Rectangle 8"/>
          <p:cNvSpPr>
            <a:spLocks noChangeArrowheads="1"/>
          </p:cNvSpPr>
          <p:nvPr/>
        </p:nvSpPr>
        <p:spPr bwMode="auto">
          <a:xfrm>
            <a:off x="3795713" y="1676400"/>
            <a:ext cx="284162" cy="157956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3" name="Rectangle 9"/>
          <p:cNvSpPr>
            <a:spLocks noChangeArrowheads="1"/>
          </p:cNvSpPr>
          <p:nvPr/>
        </p:nvSpPr>
        <p:spPr bwMode="auto">
          <a:xfrm>
            <a:off x="4927600" y="1676400"/>
            <a:ext cx="282575" cy="157956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5" name="Freeform 11"/>
          <p:cNvSpPr>
            <a:spLocks/>
          </p:cNvSpPr>
          <p:nvPr/>
        </p:nvSpPr>
        <p:spPr bwMode="auto">
          <a:xfrm>
            <a:off x="2865438" y="1676400"/>
            <a:ext cx="490537" cy="1416050"/>
          </a:xfrm>
          <a:custGeom>
            <a:avLst/>
            <a:gdLst>
              <a:gd name="T0" fmla="*/ 0 w 236"/>
              <a:gd name="T1" fmla="*/ 681 h 681"/>
              <a:gd name="T2" fmla="*/ 0 w 236"/>
              <a:gd name="T3" fmla="*/ 0 h 681"/>
              <a:gd name="T4" fmla="*/ 236 w 236"/>
              <a:gd name="T5" fmla="*/ 0 h 681"/>
              <a:gd name="T6" fmla="*/ 236 w 236"/>
              <a:gd name="T7" fmla="*/ 136 h 681"/>
              <a:gd name="T8" fmla="*/ 54 w 236"/>
              <a:gd name="T9" fmla="*/ 258 h 681"/>
              <a:gd name="T10" fmla="*/ 53 w 236"/>
              <a:gd name="T11" fmla="*/ 590 h 681"/>
              <a:gd name="T12" fmla="*/ 236 w 236"/>
              <a:gd name="T13" fmla="*/ 590 h 681"/>
              <a:gd name="T14" fmla="*/ 236 w 236"/>
              <a:gd name="T15" fmla="*/ 681 h 681"/>
              <a:gd name="T16" fmla="*/ 0 w 236"/>
              <a:gd name="T17" fmla="*/ 681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36" h="681">
                <a:moveTo>
                  <a:pt x="0" y="681"/>
                </a:moveTo>
                <a:lnTo>
                  <a:pt x="0" y="0"/>
                </a:lnTo>
                <a:lnTo>
                  <a:pt x="236" y="0"/>
                </a:lnTo>
                <a:lnTo>
                  <a:pt x="236" y="136"/>
                </a:lnTo>
                <a:cubicBezTo>
                  <a:pt x="119" y="147"/>
                  <a:pt x="84" y="182"/>
                  <a:pt x="54" y="258"/>
                </a:cubicBezTo>
                <a:lnTo>
                  <a:pt x="53" y="590"/>
                </a:lnTo>
                <a:cubicBezTo>
                  <a:pt x="144" y="590"/>
                  <a:pt x="236" y="590"/>
                  <a:pt x="236" y="590"/>
                </a:cubicBezTo>
                <a:lnTo>
                  <a:pt x="236" y="681"/>
                </a:lnTo>
                <a:lnTo>
                  <a:pt x="0" y="681"/>
                </a:lnTo>
                <a:close/>
              </a:path>
            </a:pathLst>
          </a:custGeom>
          <a:solidFill>
            <a:srgbClr val="302D75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9" name="Freeform 15"/>
          <p:cNvSpPr>
            <a:spLocks/>
          </p:cNvSpPr>
          <p:nvPr/>
        </p:nvSpPr>
        <p:spPr bwMode="auto">
          <a:xfrm flipH="1">
            <a:off x="3386138" y="1676400"/>
            <a:ext cx="492125" cy="1416050"/>
          </a:xfrm>
          <a:custGeom>
            <a:avLst/>
            <a:gdLst>
              <a:gd name="T0" fmla="*/ 0 w 236"/>
              <a:gd name="T1" fmla="*/ 681 h 681"/>
              <a:gd name="T2" fmla="*/ 0 w 236"/>
              <a:gd name="T3" fmla="*/ 0 h 681"/>
              <a:gd name="T4" fmla="*/ 236 w 236"/>
              <a:gd name="T5" fmla="*/ 0 h 681"/>
              <a:gd name="T6" fmla="*/ 236 w 236"/>
              <a:gd name="T7" fmla="*/ 136 h 681"/>
              <a:gd name="T8" fmla="*/ 54 w 236"/>
              <a:gd name="T9" fmla="*/ 258 h 681"/>
              <a:gd name="T10" fmla="*/ 53 w 236"/>
              <a:gd name="T11" fmla="*/ 590 h 681"/>
              <a:gd name="T12" fmla="*/ 236 w 236"/>
              <a:gd name="T13" fmla="*/ 590 h 681"/>
              <a:gd name="T14" fmla="*/ 236 w 236"/>
              <a:gd name="T15" fmla="*/ 681 h 681"/>
              <a:gd name="T16" fmla="*/ 0 w 236"/>
              <a:gd name="T17" fmla="*/ 681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36" h="681">
                <a:moveTo>
                  <a:pt x="0" y="681"/>
                </a:moveTo>
                <a:lnTo>
                  <a:pt x="0" y="0"/>
                </a:lnTo>
                <a:lnTo>
                  <a:pt x="236" y="0"/>
                </a:lnTo>
                <a:lnTo>
                  <a:pt x="236" y="136"/>
                </a:lnTo>
                <a:cubicBezTo>
                  <a:pt x="119" y="147"/>
                  <a:pt x="84" y="182"/>
                  <a:pt x="54" y="258"/>
                </a:cubicBezTo>
                <a:lnTo>
                  <a:pt x="53" y="590"/>
                </a:lnTo>
                <a:cubicBezTo>
                  <a:pt x="144" y="590"/>
                  <a:pt x="236" y="590"/>
                  <a:pt x="236" y="590"/>
                </a:cubicBezTo>
                <a:lnTo>
                  <a:pt x="236" y="681"/>
                </a:lnTo>
                <a:lnTo>
                  <a:pt x="0" y="681"/>
                </a:lnTo>
                <a:close/>
              </a:path>
            </a:pathLst>
          </a:custGeom>
          <a:solidFill>
            <a:srgbClr val="CECEE0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0" name="Freeform 16"/>
          <p:cNvSpPr>
            <a:spLocks/>
          </p:cNvSpPr>
          <p:nvPr/>
        </p:nvSpPr>
        <p:spPr bwMode="auto">
          <a:xfrm>
            <a:off x="3995738" y="1676400"/>
            <a:ext cx="490537" cy="1416050"/>
          </a:xfrm>
          <a:custGeom>
            <a:avLst/>
            <a:gdLst>
              <a:gd name="T0" fmla="*/ 0 w 236"/>
              <a:gd name="T1" fmla="*/ 681 h 681"/>
              <a:gd name="T2" fmla="*/ 0 w 236"/>
              <a:gd name="T3" fmla="*/ 0 h 681"/>
              <a:gd name="T4" fmla="*/ 236 w 236"/>
              <a:gd name="T5" fmla="*/ 0 h 681"/>
              <a:gd name="T6" fmla="*/ 236 w 236"/>
              <a:gd name="T7" fmla="*/ 136 h 681"/>
              <a:gd name="T8" fmla="*/ 54 w 236"/>
              <a:gd name="T9" fmla="*/ 258 h 681"/>
              <a:gd name="T10" fmla="*/ 53 w 236"/>
              <a:gd name="T11" fmla="*/ 590 h 681"/>
              <a:gd name="T12" fmla="*/ 236 w 236"/>
              <a:gd name="T13" fmla="*/ 590 h 681"/>
              <a:gd name="T14" fmla="*/ 236 w 236"/>
              <a:gd name="T15" fmla="*/ 681 h 681"/>
              <a:gd name="T16" fmla="*/ 0 w 236"/>
              <a:gd name="T17" fmla="*/ 681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36" h="681">
                <a:moveTo>
                  <a:pt x="0" y="681"/>
                </a:moveTo>
                <a:lnTo>
                  <a:pt x="0" y="0"/>
                </a:lnTo>
                <a:lnTo>
                  <a:pt x="236" y="0"/>
                </a:lnTo>
                <a:lnTo>
                  <a:pt x="236" y="136"/>
                </a:lnTo>
                <a:cubicBezTo>
                  <a:pt x="119" y="147"/>
                  <a:pt x="84" y="182"/>
                  <a:pt x="54" y="258"/>
                </a:cubicBezTo>
                <a:lnTo>
                  <a:pt x="53" y="590"/>
                </a:lnTo>
                <a:cubicBezTo>
                  <a:pt x="144" y="590"/>
                  <a:pt x="236" y="590"/>
                  <a:pt x="236" y="590"/>
                </a:cubicBezTo>
                <a:lnTo>
                  <a:pt x="236" y="681"/>
                </a:lnTo>
                <a:lnTo>
                  <a:pt x="0" y="681"/>
                </a:lnTo>
                <a:close/>
              </a:path>
            </a:pathLst>
          </a:custGeom>
          <a:solidFill>
            <a:srgbClr val="CECEE0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1" name="Freeform 17"/>
          <p:cNvSpPr>
            <a:spLocks/>
          </p:cNvSpPr>
          <p:nvPr/>
        </p:nvSpPr>
        <p:spPr bwMode="auto">
          <a:xfrm flipH="1">
            <a:off x="4518025" y="1676400"/>
            <a:ext cx="490538" cy="1416050"/>
          </a:xfrm>
          <a:custGeom>
            <a:avLst/>
            <a:gdLst>
              <a:gd name="T0" fmla="*/ 0 w 236"/>
              <a:gd name="T1" fmla="*/ 681 h 681"/>
              <a:gd name="T2" fmla="*/ 0 w 236"/>
              <a:gd name="T3" fmla="*/ 0 h 681"/>
              <a:gd name="T4" fmla="*/ 236 w 236"/>
              <a:gd name="T5" fmla="*/ 0 h 681"/>
              <a:gd name="T6" fmla="*/ 236 w 236"/>
              <a:gd name="T7" fmla="*/ 136 h 681"/>
              <a:gd name="T8" fmla="*/ 54 w 236"/>
              <a:gd name="T9" fmla="*/ 258 h 681"/>
              <a:gd name="T10" fmla="*/ 53 w 236"/>
              <a:gd name="T11" fmla="*/ 590 h 681"/>
              <a:gd name="T12" fmla="*/ 236 w 236"/>
              <a:gd name="T13" fmla="*/ 590 h 681"/>
              <a:gd name="T14" fmla="*/ 236 w 236"/>
              <a:gd name="T15" fmla="*/ 681 h 681"/>
              <a:gd name="T16" fmla="*/ 0 w 236"/>
              <a:gd name="T17" fmla="*/ 681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36" h="681">
                <a:moveTo>
                  <a:pt x="0" y="681"/>
                </a:moveTo>
                <a:lnTo>
                  <a:pt x="0" y="0"/>
                </a:lnTo>
                <a:lnTo>
                  <a:pt x="236" y="0"/>
                </a:lnTo>
                <a:lnTo>
                  <a:pt x="236" y="136"/>
                </a:lnTo>
                <a:cubicBezTo>
                  <a:pt x="119" y="147"/>
                  <a:pt x="84" y="182"/>
                  <a:pt x="54" y="258"/>
                </a:cubicBezTo>
                <a:lnTo>
                  <a:pt x="53" y="590"/>
                </a:lnTo>
                <a:cubicBezTo>
                  <a:pt x="144" y="590"/>
                  <a:pt x="236" y="590"/>
                  <a:pt x="236" y="590"/>
                </a:cubicBezTo>
                <a:lnTo>
                  <a:pt x="236" y="681"/>
                </a:lnTo>
                <a:lnTo>
                  <a:pt x="0" y="681"/>
                </a:lnTo>
                <a:close/>
              </a:path>
            </a:pathLst>
          </a:custGeom>
          <a:solidFill>
            <a:srgbClr val="CECEE0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2" name="Freeform 18"/>
          <p:cNvSpPr>
            <a:spLocks/>
          </p:cNvSpPr>
          <p:nvPr/>
        </p:nvSpPr>
        <p:spPr bwMode="auto">
          <a:xfrm>
            <a:off x="5126038" y="1676400"/>
            <a:ext cx="492125" cy="1416050"/>
          </a:xfrm>
          <a:custGeom>
            <a:avLst/>
            <a:gdLst>
              <a:gd name="T0" fmla="*/ 0 w 236"/>
              <a:gd name="T1" fmla="*/ 681 h 681"/>
              <a:gd name="T2" fmla="*/ 0 w 236"/>
              <a:gd name="T3" fmla="*/ 0 h 681"/>
              <a:gd name="T4" fmla="*/ 236 w 236"/>
              <a:gd name="T5" fmla="*/ 0 h 681"/>
              <a:gd name="T6" fmla="*/ 236 w 236"/>
              <a:gd name="T7" fmla="*/ 136 h 681"/>
              <a:gd name="T8" fmla="*/ 54 w 236"/>
              <a:gd name="T9" fmla="*/ 258 h 681"/>
              <a:gd name="T10" fmla="*/ 53 w 236"/>
              <a:gd name="T11" fmla="*/ 590 h 681"/>
              <a:gd name="T12" fmla="*/ 236 w 236"/>
              <a:gd name="T13" fmla="*/ 590 h 681"/>
              <a:gd name="T14" fmla="*/ 236 w 236"/>
              <a:gd name="T15" fmla="*/ 681 h 681"/>
              <a:gd name="T16" fmla="*/ 0 w 236"/>
              <a:gd name="T17" fmla="*/ 681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36" h="681">
                <a:moveTo>
                  <a:pt x="0" y="681"/>
                </a:moveTo>
                <a:lnTo>
                  <a:pt x="0" y="0"/>
                </a:lnTo>
                <a:lnTo>
                  <a:pt x="236" y="0"/>
                </a:lnTo>
                <a:lnTo>
                  <a:pt x="236" y="136"/>
                </a:lnTo>
                <a:cubicBezTo>
                  <a:pt x="119" y="147"/>
                  <a:pt x="84" y="182"/>
                  <a:pt x="54" y="258"/>
                </a:cubicBezTo>
                <a:lnTo>
                  <a:pt x="53" y="590"/>
                </a:lnTo>
                <a:cubicBezTo>
                  <a:pt x="144" y="590"/>
                  <a:pt x="236" y="590"/>
                  <a:pt x="236" y="590"/>
                </a:cubicBezTo>
                <a:lnTo>
                  <a:pt x="236" y="681"/>
                </a:lnTo>
                <a:lnTo>
                  <a:pt x="0" y="681"/>
                </a:lnTo>
                <a:close/>
              </a:path>
            </a:pathLst>
          </a:custGeom>
          <a:solidFill>
            <a:srgbClr val="CECEE0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3" name="Freeform 19"/>
          <p:cNvSpPr>
            <a:spLocks/>
          </p:cNvSpPr>
          <p:nvPr/>
        </p:nvSpPr>
        <p:spPr bwMode="auto">
          <a:xfrm flipH="1">
            <a:off x="5648325" y="1676400"/>
            <a:ext cx="490538" cy="1416050"/>
          </a:xfrm>
          <a:custGeom>
            <a:avLst/>
            <a:gdLst>
              <a:gd name="T0" fmla="*/ 0 w 236"/>
              <a:gd name="T1" fmla="*/ 681 h 681"/>
              <a:gd name="T2" fmla="*/ 0 w 236"/>
              <a:gd name="T3" fmla="*/ 0 h 681"/>
              <a:gd name="T4" fmla="*/ 236 w 236"/>
              <a:gd name="T5" fmla="*/ 0 h 681"/>
              <a:gd name="T6" fmla="*/ 236 w 236"/>
              <a:gd name="T7" fmla="*/ 136 h 681"/>
              <a:gd name="T8" fmla="*/ 54 w 236"/>
              <a:gd name="T9" fmla="*/ 258 h 681"/>
              <a:gd name="T10" fmla="*/ 53 w 236"/>
              <a:gd name="T11" fmla="*/ 590 h 681"/>
              <a:gd name="T12" fmla="*/ 236 w 236"/>
              <a:gd name="T13" fmla="*/ 590 h 681"/>
              <a:gd name="T14" fmla="*/ 236 w 236"/>
              <a:gd name="T15" fmla="*/ 681 h 681"/>
              <a:gd name="T16" fmla="*/ 0 w 236"/>
              <a:gd name="T17" fmla="*/ 681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36" h="681">
                <a:moveTo>
                  <a:pt x="0" y="681"/>
                </a:moveTo>
                <a:lnTo>
                  <a:pt x="0" y="0"/>
                </a:lnTo>
                <a:lnTo>
                  <a:pt x="236" y="0"/>
                </a:lnTo>
                <a:lnTo>
                  <a:pt x="236" y="136"/>
                </a:lnTo>
                <a:cubicBezTo>
                  <a:pt x="119" y="147"/>
                  <a:pt x="84" y="182"/>
                  <a:pt x="54" y="258"/>
                </a:cubicBezTo>
                <a:lnTo>
                  <a:pt x="53" y="590"/>
                </a:lnTo>
                <a:cubicBezTo>
                  <a:pt x="144" y="590"/>
                  <a:pt x="236" y="590"/>
                  <a:pt x="236" y="590"/>
                </a:cubicBezTo>
                <a:lnTo>
                  <a:pt x="236" y="681"/>
                </a:lnTo>
                <a:lnTo>
                  <a:pt x="0" y="681"/>
                </a:lnTo>
                <a:close/>
              </a:path>
            </a:pathLst>
          </a:custGeom>
          <a:solidFill>
            <a:srgbClr val="CECEE0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66" name="Freeform 62"/>
          <p:cNvSpPr>
            <a:spLocks/>
          </p:cNvSpPr>
          <p:nvPr/>
        </p:nvSpPr>
        <p:spPr bwMode="auto">
          <a:xfrm>
            <a:off x="2759075" y="1779588"/>
            <a:ext cx="1381125" cy="215900"/>
          </a:xfrm>
          <a:custGeom>
            <a:avLst/>
            <a:gdLst>
              <a:gd name="T0" fmla="*/ 218 w 870"/>
              <a:gd name="T1" fmla="*/ 0 h 136"/>
              <a:gd name="T2" fmla="*/ 362 w 870"/>
              <a:gd name="T3" fmla="*/ 135 h 136"/>
              <a:gd name="T4" fmla="*/ 567 w 870"/>
              <a:gd name="T5" fmla="*/ 4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70" h="136">
                <a:moveTo>
                  <a:pt x="218" y="0"/>
                </a:moveTo>
                <a:cubicBezTo>
                  <a:pt x="0" y="106"/>
                  <a:pt x="304" y="135"/>
                  <a:pt x="362" y="135"/>
                </a:cubicBezTo>
                <a:cubicBezTo>
                  <a:pt x="420" y="136"/>
                  <a:pt x="870" y="123"/>
                  <a:pt x="567" y="4"/>
                </a:cubicBezTo>
              </a:path>
            </a:pathLst>
          </a:custGeom>
          <a:noFill/>
          <a:ln w="38100" cmpd="sng">
            <a:solidFill>
              <a:srgbClr val="D600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94" name="Freeform 90"/>
          <p:cNvSpPr>
            <a:spLocks/>
          </p:cNvSpPr>
          <p:nvPr/>
        </p:nvSpPr>
        <p:spPr bwMode="auto">
          <a:xfrm>
            <a:off x="2625725" y="1782763"/>
            <a:ext cx="2779713" cy="482600"/>
          </a:xfrm>
          <a:custGeom>
            <a:avLst/>
            <a:gdLst>
              <a:gd name="T0" fmla="*/ 294 w 1751"/>
              <a:gd name="T1" fmla="*/ 0 h 304"/>
              <a:gd name="T2" fmla="*/ 673 w 1751"/>
              <a:gd name="T3" fmla="*/ 276 h 304"/>
              <a:gd name="T4" fmla="*/ 1361 w 1751"/>
              <a:gd name="T5" fmla="*/ 39 h 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751" h="304">
                <a:moveTo>
                  <a:pt x="294" y="0"/>
                </a:moveTo>
                <a:cubicBezTo>
                  <a:pt x="0" y="159"/>
                  <a:pt x="264" y="248"/>
                  <a:pt x="673" y="276"/>
                </a:cubicBezTo>
                <a:cubicBezTo>
                  <a:pt x="1082" y="304"/>
                  <a:pt x="1751" y="192"/>
                  <a:pt x="1361" y="39"/>
                </a:cubicBezTo>
              </a:path>
            </a:pathLst>
          </a:custGeom>
          <a:noFill/>
          <a:ln w="38100" cmpd="sng">
            <a:solidFill>
              <a:srgbClr val="D600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95" name="Freeform 91"/>
          <p:cNvSpPr>
            <a:spLocks/>
          </p:cNvSpPr>
          <p:nvPr/>
        </p:nvSpPr>
        <p:spPr bwMode="auto">
          <a:xfrm>
            <a:off x="2627313" y="1782763"/>
            <a:ext cx="4252912" cy="784225"/>
          </a:xfrm>
          <a:custGeom>
            <a:avLst/>
            <a:gdLst>
              <a:gd name="T0" fmla="*/ 294 w 2679"/>
              <a:gd name="T1" fmla="*/ 0 h 494"/>
              <a:gd name="T2" fmla="*/ 900 w 2679"/>
              <a:gd name="T3" fmla="*/ 447 h 494"/>
              <a:gd name="T4" fmla="*/ 2089 w 2679"/>
              <a:gd name="T5" fmla="*/ 80 h 4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679" h="494">
                <a:moveTo>
                  <a:pt x="294" y="0"/>
                </a:moveTo>
                <a:cubicBezTo>
                  <a:pt x="0" y="159"/>
                  <a:pt x="45" y="400"/>
                  <a:pt x="900" y="447"/>
                </a:cubicBezTo>
                <a:cubicBezTo>
                  <a:pt x="1755" y="494"/>
                  <a:pt x="2679" y="313"/>
                  <a:pt x="2089" y="80"/>
                </a:cubicBezTo>
              </a:path>
            </a:pathLst>
          </a:custGeom>
          <a:noFill/>
          <a:ln w="38100" cmpd="sng">
            <a:solidFill>
              <a:srgbClr val="D600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96" name="Freeform 92"/>
          <p:cNvSpPr>
            <a:spLocks/>
          </p:cNvSpPr>
          <p:nvPr/>
        </p:nvSpPr>
        <p:spPr bwMode="auto">
          <a:xfrm>
            <a:off x="2662238" y="1782763"/>
            <a:ext cx="1511300" cy="363537"/>
          </a:xfrm>
          <a:custGeom>
            <a:avLst/>
            <a:gdLst>
              <a:gd name="T0" fmla="*/ 274 w 952"/>
              <a:gd name="T1" fmla="*/ 0 h 229"/>
              <a:gd name="T2" fmla="*/ 423 w 952"/>
              <a:gd name="T3" fmla="*/ 192 h 229"/>
              <a:gd name="T4" fmla="*/ 952 w 952"/>
              <a:gd name="T5" fmla="*/ 85 h 2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52" h="229">
                <a:moveTo>
                  <a:pt x="274" y="0"/>
                </a:moveTo>
                <a:cubicBezTo>
                  <a:pt x="0" y="127"/>
                  <a:pt x="365" y="192"/>
                  <a:pt x="423" y="192"/>
                </a:cubicBezTo>
                <a:cubicBezTo>
                  <a:pt x="481" y="193"/>
                  <a:pt x="831" y="229"/>
                  <a:pt x="952" y="85"/>
                </a:cubicBezTo>
              </a:path>
            </a:pathLst>
          </a:custGeom>
          <a:noFill/>
          <a:ln w="38100" cmpd="sng">
            <a:solidFill>
              <a:srgbClr val="D600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97" name="Freeform 93"/>
          <p:cNvSpPr>
            <a:spLocks/>
          </p:cNvSpPr>
          <p:nvPr/>
        </p:nvSpPr>
        <p:spPr bwMode="auto">
          <a:xfrm>
            <a:off x="2667000" y="1787525"/>
            <a:ext cx="2605088" cy="676275"/>
          </a:xfrm>
          <a:custGeom>
            <a:avLst/>
            <a:gdLst>
              <a:gd name="T0" fmla="*/ 274 w 1641"/>
              <a:gd name="T1" fmla="*/ 0 h 426"/>
              <a:gd name="T2" fmla="*/ 443 w 1641"/>
              <a:gd name="T3" fmla="*/ 333 h 426"/>
              <a:gd name="T4" fmla="*/ 1641 w 1641"/>
              <a:gd name="T5" fmla="*/ 73 h 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641" h="426">
                <a:moveTo>
                  <a:pt x="274" y="0"/>
                </a:moveTo>
                <a:cubicBezTo>
                  <a:pt x="0" y="127"/>
                  <a:pt x="72" y="268"/>
                  <a:pt x="443" y="333"/>
                </a:cubicBezTo>
                <a:cubicBezTo>
                  <a:pt x="814" y="398"/>
                  <a:pt x="1539" y="426"/>
                  <a:pt x="1641" y="73"/>
                </a:cubicBezTo>
              </a:path>
            </a:pathLst>
          </a:custGeom>
          <a:noFill/>
          <a:ln w="38100" cmpd="sng">
            <a:solidFill>
              <a:srgbClr val="D600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99" name="Rectangle 95"/>
          <p:cNvSpPr>
            <a:spLocks noChangeArrowheads="1"/>
          </p:cNvSpPr>
          <p:nvPr/>
        </p:nvSpPr>
        <p:spPr bwMode="auto">
          <a:xfrm>
            <a:off x="2884488" y="1233488"/>
            <a:ext cx="449262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000">
                <a:solidFill>
                  <a:schemeClr val="accent1"/>
                </a:solidFill>
                <a:latin typeface="cmsy10" pitchFamily="34" charset="0"/>
              </a:rPr>
              <a:t>P</a:t>
            </a:r>
            <a:endParaRPr lang="de-DE" sz="3000">
              <a:solidFill>
                <a:schemeClr val="accent1"/>
              </a:solidFill>
              <a:latin typeface="cmsy10" pitchFamily="34" charset="0"/>
            </a:endParaRPr>
          </a:p>
        </p:txBody>
      </p:sp>
      <p:sp>
        <p:nvSpPr>
          <p:cNvPr id="21601" name="Rectangle 97"/>
          <p:cNvSpPr>
            <a:spLocks noChangeArrowheads="1"/>
          </p:cNvSpPr>
          <p:nvPr/>
        </p:nvSpPr>
        <p:spPr bwMode="auto">
          <a:xfrm>
            <a:off x="3563938" y="1100138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i="1">
                <a:solidFill>
                  <a:schemeClr val="tx2"/>
                </a:solidFill>
                <a:latin typeface="Cambria" pitchFamily="18" charset="0"/>
              </a:rPr>
              <a:t>f</a:t>
            </a:r>
            <a:r>
              <a:rPr lang="en-US" sz="2400" i="1" baseline="-25000">
                <a:solidFill>
                  <a:schemeClr val="tx2"/>
                </a:solidFill>
                <a:latin typeface="Cambria" pitchFamily="18" charset="0"/>
              </a:rPr>
              <a:t>1</a:t>
            </a:r>
            <a:endParaRPr lang="de-DE">
              <a:solidFill>
                <a:schemeClr val="tx2"/>
              </a:solidFill>
              <a:latin typeface="Cambria" pitchFamily="18" charset="0"/>
            </a:endParaRPr>
          </a:p>
        </p:txBody>
      </p:sp>
      <p:sp>
        <p:nvSpPr>
          <p:cNvPr id="21602" name="Rectangle 98"/>
          <p:cNvSpPr>
            <a:spLocks noChangeArrowheads="1"/>
          </p:cNvSpPr>
          <p:nvPr/>
        </p:nvSpPr>
        <p:spPr bwMode="auto">
          <a:xfrm>
            <a:off x="4067175" y="1100138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i="1">
                <a:solidFill>
                  <a:schemeClr val="tx2"/>
                </a:solidFill>
                <a:latin typeface="Cambria" pitchFamily="18" charset="0"/>
              </a:rPr>
              <a:t>f</a:t>
            </a:r>
            <a:r>
              <a:rPr lang="en-US" sz="2400" i="1" baseline="-25000">
                <a:solidFill>
                  <a:schemeClr val="tx2"/>
                </a:solidFill>
                <a:latin typeface="Cambria" pitchFamily="18" charset="0"/>
              </a:rPr>
              <a:t>2</a:t>
            </a:r>
            <a:endParaRPr lang="de-DE" sz="2400" i="1" baseline="-25000">
              <a:solidFill>
                <a:schemeClr val="tx2"/>
              </a:solidFill>
              <a:latin typeface="Cambria" pitchFamily="18" charset="0"/>
            </a:endParaRPr>
          </a:p>
        </p:txBody>
      </p:sp>
      <p:sp>
        <p:nvSpPr>
          <p:cNvPr id="21603" name="Rectangle 99"/>
          <p:cNvSpPr>
            <a:spLocks noChangeArrowheads="1"/>
          </p:cNvSpPr>
          <p:nvPr/>
        </p:nvSpPr>
        <p:spPr bwMode="auto">
          <a:xfrm>
            <a:off x="4570413" y="1100138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i="1">
                <a:solidFill>
                  <a:schemeClr val="tx2"/>
                </a:solidFill>
                <a:latin typeface="Cambria" pitchFamily="18" charset="0"/>
              </a:rPr>
              <a:t>f</a:t>
            </a:r>
            <a:r>
              <a:rPr lang="en-US" sz="2400" i="1" baseline="-25000">
                <a:solidFill>
                  <a:schemeClr val="tx2"/>
                </a:solidFill>
                <a:latin typeface="Cambria" pitchFamily="18" charset="0"/>
              </a:rPr>
              <a:t>3</a:t>
            </a:r>
            <a:endParaRPr lang="de-DE" sz="2400" i="1" baseline="-25000">
              <a:solidFill>
                <a:schemeClr val="tx2"/>
              </a:solidFill>
              <a:latin typeface="Cambria" pitchFamily="18" charset="0"/>
            </a:endParaRPr>
          </a:p>
        </p:txBody>
      </p:sp>
      <p:sp>
        <p:nvSpPr>
          <p:cNvPr id="21604" name="Rectangle 100"/>
          <p:cNvSpPr>
            <a:spLocks noChangeArrowheads="1"/>
          </p:cNvSpPr>
          <p:nvPr/>
        </p:nvSpPr>
        <p:spPr bwMode="auto">
          <a:xfrm>
            <a:off x="5219700" y="1100138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i="1">
                <a:solidFill>
                  <a:schemeClr val="tx2"/>
                </a:solidFill>
                <a:latin typeface="Cambria" pitchFamily="18" charset="0"/>
              </a:rPr>
              <a:t>f</a:t>
            </a:r>
            <a:r>
              <a:rPr lang="en-US" sz="2400" i="1" baseline="-25000">
                <a:solidFill>
                  <a:schemeClr val="tx2"/>
                </a:solidFill>
                <a:latin typeface="Cambria" pitchFamily="18" charset="0"/>
              </a:rPr>
              <a:t>4</a:t>
            </a:r>
            <a:endParaRPr lang="de-DE" sz="2400" i="1" baseline="-25000">
              <a:solidFill>
                <a:schemeClr val="tx2"/>
              </a:solidFill>
              <a:latin typeface="Cambria" pitchFamily="18" charset="0"/>
            </a:endParaRPr>
          </a:p>
        </p:txBody>
      </p:sp>
      <p:sp>
        <p:nvSpPr>
          <p:cNvPr id="21605" name="Rectangle 101"/>
          <p:cNvSpPr>
            <a:spLocks noChangeArrowheads="1"/>
          </p:cNvSpPr>
          <p:nvPr/>
        </p:nvSpPr>
        <p:spPr bwMode="auto">
          <a:xfrm>
            <a:off x="5703888" y="1100138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i="1">
                <a:solidFill>
                  <a:schemeClr val="tx2"/>
                </a:solidFill>
                <a:latin typeface="Cambria" pitchFamily="18" charset="0"/>
              </a:rPr>
              <a:t>f</a:t>
            </a:r>
            <a:r>
              <a:rPr lang="en-US" sz="2400" i="1" baseline="-25000">
                <a:solidFill>
                  <a:schemeClr val="tx2"/>
                </a:solidFill>
                <a:latin typeface="Cambria" pitchFamily="18" charset="0"/>
              </a:rPr>
              <a:t>5</a:t>
            </a:r>
            <a:endParaRPr lang="de-DE" sz="2400" i="1" baseline="-25000">
              <a:solidFill>
                <a:schemeClr val="tx2"/>
              </a:solidFill>
              <a:latin typeface="Cambria" pitchFamily="18" charset="0"/>
            </a:endParaRPr>
          </a:p>
        </p:txBody>
      </p:sp>
      <p:sp>
        <p:nvSpPr>
          <p:cNvPr id="21607" name="Rectangle 103"/>
          <p:cNvSpPr>
            <a:spLocks noChangeArrowheads="1"/>
          </p:cNvSpPr>
          <p:nvPr/>
        </p:nvSpPr>
        <p:spPr bwMode="auto">
          <a:xfrm>
            <a:off x="3090863" y="4168775"/>
            <a:ext cx="414337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600" dirty="0">
                <a:solidFill>
                  <a:schemeClr val="accent1"/>
                </a:solidFill>
                <a:latin typeface="cmsy10" pitchFamily="34" charset="0"/>
              </a:rPr>
              <a:t>P</a:t>
            </a:r>
            <a:endParaRPr lang="de-DE" sz="2600" dirty="0">
              <a:solidFill>
                <a:schemeClr val="accent1"/>
              </a:solidFill>
              <a:latin typeface="cmsy10" pitchFamily="34" charset="0"/>
            </a:endParaRPr>
          </a:p>
        </p:txBody>
      </p:sp>
      <p:sp>
        <p:nvSpPr>
          <p:cNvPr id="29" name="Rectangle 103"/>
          <p:cNvSpPr>
            <a:spLocks noChangeArrowheads="1"/>
          </p:cNvSpPr>
          <p:nvPr/>
        </p:nvSpPr>
        <p:spPr bwMode="auto">
          <a:xfrm>
            <a:off x="6084168" y="4107552"/>
            <a:ext cx="1015021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600" dirty="0" smtClean="0">
                <a:solidFill>
                  <a:schemeClr val="accent1"/>
                </a:solidFill>
                <a:latin typeface="cmsy10" pitchFamily="34" charset="0"/>
              </a:rPr>
              <a:t>P </a:t>
            </a:r>
            <a:r>
              <a:rPr lang="en-US" sz="2600" dirty="0" smtClean="0">
                <a:solidFill>
                  <a:schemeClr val="accent1"/>
                </a:solidFill>
                <a:latin typeface="Cambria" pitchFamily="18" charset="0"/>
              </a:rPr>
              <a:t> </a:t>
            </a:r>
            <a:r>
              <a:rPr lang="en-US" sz="2600" dirty="0" smtClean="0">
                <a:latin typeface="Cambria Math"/>
                <a:ea typeface="Cambria Math"/>
                <a:sym typeface="Symbol"/>
              </a:rPr>
              <a:t>⊆ </a:t>
            </a:r>
            <a:r>
              <a:rPr lang="en-US" sz="2600" dirty="0" smtClean="0">
                <a:solidFill>
                  <a:schemeClr val="bg1">
                    <a:lumMod val="50000"/>
                  </a:schemeClr>
                </a:solidFill>
                <a:latin typeface="cmsy10" pitchFamily="34" charset="0"/>
              </a:rPr>
              <a:t> S</a:t>
            </a:r>
            <a:endParaRPr lang="de-DE" sz="2600" dirty="0">
              <a:solidFill>
                <a:schemeClr val="bg1">
                  <a:lumMod val="50000"/>
                </a:schemeClr>
              </a:solidFill>
              <a:latin typeface="cmsy10" pitchFamily="34" charset="0"/>
            </a:endParaRPr>
          </a:p>
        </p:txBody>
      </p:sp>
      <p:sp>
        <p:nvSpPr>
          <p:cNvPr id="30" name="Rectangle 103"/>
          <p:cNvSpPr>
            <a:spLocks noChangeArrowheads="1"/>
          </p:cNvSpPr>
          <p:nvPr/>
        </p:nvSpPr>
        <p:spPr bwMode="auto">
          <a:xfrm>
            <a:off x="6254920" y="3046665"/>
            <a:ext cx="386644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600" dirty="0" smtClean="0">
                <a:solidFill>
                  <a:schemeClr val="bg1">
                    <a:lumMod val="50000"/>
                  </a:schemeClr>
                </a:solidFill>
                <a:latin typeface="cmsy10" pitchFamily="34" charset="0"/>
              </a:rPr>
              <a:t>S</a:t>
            </a:r>
            <a:endParaRPr lang="de-DE" sz="2600" dirty="0">
              <a:solidFill>
                <a:schemeClr val="bg1">
                  <a:lumMod val="50000"/>
                </a:schemeClr>
              </a:solidFill>
              <a:latin typeface="cmsy10" pitchFamily="34" charset="0"/>
            </a:endParaRPr>
          </a:p>
        </p:txBody>
      </p:sp>
      <p:sp>
        <p:nvSpPr>
          <p:cNvPr id="31" name="Rectangle 103"/>
          <p:cNvSpPr>
            <a:spLocks noChangeArrowheads="1"/>
          </p:cNvSpPr>
          <p:nvPr/>
        </p:nvSpPr>
        <p:spPr bwMode="auto">
          <a:xfrm>
            <a:off x="4513158" y="4569881"/>
            <a:ext cx="1426994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600" i="1" dirty="0" smtClean="0">
                <a:solidFill>
                  <a:schemeClr val="tx2"/>
                </a:solidFill>
                <a:latin typeface="Cambria" pitchFamily="18" charset="0"/>
              </a:rPr>
              <a:t>f</a:t>
            </a:r>
            <a:r>
              <a:rPr lang="en-US" sz="2600" i="1" baseline="-25000" dirty="0" smtClean="0">
                <a:solidFill>
                  <a:schemeClr val="tx2"/>
                </a:solidFill>
                <a:latin typeface="Cambria" pitchFamily="18" charset="0"/>
              </a:rPr>
              <a:t>i</a:t>
            </a:r>
            <a:r>
              <a:rPr lang="en-US" sz="2600" dirty="0" smtClean="0">
                <a:latin typeface="Cambria" pitchFamily="18" charset="0"/>
              </a:rPr>
              <a:t>(</a:t>
            </a:r>
            <a:r>
              <a:rPr lang="en-US" sz="2600" dirty="0" smtClean="0">
                <a:solidFill>
                  <a:schemeClr val="accent1"/>
                </a:solidFill>
                <a:latin typeface="cmsy10" pitchFamily="34" charset="0"/>
              </a:rPr>
              <a:t>P </a:t>
            </a:r>
            <a:r>
              <a:rPr lang="en-US" sz="2600" dirty="0" smtClean="0">
                <a:latin typeface="Cambria" pitchFamily="18" charset="0"/>
              </a:rPr>
              <a:t>)</a:t>
            </a:r>
            <a:r>
              <a:rPr lang="en-US" sz="2600" dirty="0" smtClean="0">
                <a:solidFill>
                  <a:schemeClr val="accent1"/>
                </a:solidFill>
                <a:latin typeface="Cambria" pitchFamily="18" charset="0"/>
              </a:rPr>
              <a:t> </a:t>
            </a:r>
            <a:r>
              <a:rPr lang="en-US" sz="2600" dirty="0" smtClean="0">
                <a:latin typeface="Cambria Math"/>
                <a:ea typeface="Cambria Math"/>
                <a:sym typeface="Symbol"/>
              </a:rPr>
              <a:t>⊆ </a:t>
            </a:r>
            <a:r>
              <a:rPr lang="en-US" sz="2600" dirty="0" smtClean="0">
                <a:solidFill>
                  <a:schemeClr val="bg1">
                    <a:lumMod val="50000"/>
                  </a:schemeClr>
                </a:solidFill>
                <a:latin typeface="cmsy10" pitchFamily="34" charset="0"/>
              </a:rPr>
              <a:t> S</a:t>
            </a:r>
            <a:endParaRPr lang="de-DE" sz="2600" dirty="0">
              <a:solidFill>
                <a:schemeClr val="bg1">
                  <a:lumMod val="50000"/>
                </a:schemeClr>
              </a:solidFill>
              <a:latin typeface="cmsy10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Statue (3D Scan)</a:t>
            </a:r>
          </a:p>
        </p:txBody>
      </p:sp>
      <p:pic>
        <p:nvPicPr>
          <p:cNvPr id="118787" name="Picture 3" descr="Buddha4-prelim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6"/>
          <a:stretch>
            <a:fillRect/>
          </a:stretch>
        </p:blipFill>
        <p:spPr bwMode="auto">
          <a:xfrm>
            <a:off x="0" y="1971675"/>
            <a:ext cx="4860925" cy="3833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788" name="Picture 4" descr="Buddha4-prelimHinte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50"/>
          <a:stretch>
            <a:fillRect/>
          </a:stretch>
        </p:blipFill>
        <p:spPr bwMode="auto">
          <a:xfrm>
            <a:off x="4319588" y="1971675"/>
            <a:ext cx="4824412" cy="3833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789" name="Rectangle 5"/>
          <p:cNvSpPr>
            <a:spLocks noChangeArrowheads="1"/>
          </p:cNvSpPr>
          <p:nvPr/>
        </p:nvSpPr>
        <p:spPr bwMode="auto">
          <a:xfrm>
            <a:off x="0" y="5589588"/>
            <a:ext cx="9144000" cy="288925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tint val="0"/>
                  <a:invGamma/>
                  <a:alpha val="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Living Room (synthetic)</a:t>
            </a:r>
          </a:p>
        </p:txBody>
      </p:sp>
      <p:pic>
        <p:nvPicPr>
          <p:cNvPr id="1198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3"/>
          <a:stretch>
            <a:fillRect/>
          </a:stretch>
        </p:blipFill>
        <p:spPr bwMode="auto">
          <a:xfrm>
            <a:off x="0" y="1006475"/>
            <a:ext cx="7010400" cy="585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9812" name="Rectangle 4"/>
          <p:cNvSpPr>
            <a:spLocks noChangeArrowheads="1"/>
          </p:cNvSpPr>
          <p:nvPr/>
        </p:nvSpPr>
        <p:spPr bwMode="auto">
          <a:xfrm>
            <a:off x="5867400" y="1125538"/>
            <a:ext cx="3203575" cy="39592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19813" name="Group 5"/>
          <p:cNvGrpSpPr>
            <a:grpSpLocks/>
          </p:cNvGrpSpPr>
          <p:nvPr/>
        </p:nvGrpSpPr>
        <p:grpSpPr bwMode="auto">
          <a:xfrm>
            <a:off x="6011863" y="620713"/>
            <a:ext cx="3059112" cy="4321175"/>
            <a:chOff x="3833" y="391"/>
            <a:chExt cx="1927" cy="2722"/>
          </a:xfrm>
        </p:grpSpPr>
        <p:sp>
          <p:nvSpPr>
            <p:cNvPr id="119814" name="Rectangle 6"/>
            <p:cNvSpPr>
              <a:spLocks noChangeArrowheads="1"/>
            </p:cNvSpPr>
            <p:nvPr/>
          </p:nvSpPr>
          <p:spPr bwMode="auto">
            <a:xfrm>
              <a:off x="3833" y="391"/>
              <a:ext cx="1927" cy="2722"/>
            </a:xfrm>
            <a:prstGeom prst="rect">
              <a:avLst/>
            </a:prstGeom>
            <a:solidFill>
              <a:schemeClr val="bg1"/>
            </a:solidFill>
            <a:ln w="28575" algn="ctr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119815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66" t="5751" r="53061" b="49947"/>
            <a:stretch>
              <a:fillRect/>
            </a:stretch>
          </p:blipFill>
          <p:spPr bwMode="auto">
            <a:xfrm>
              <a:off x="3878" y="436"/>
              <a:ext cx="1827" cy="26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19816" name="Rectangle 8"/>
          <p:cNvSpPr>
            <a:spLocks noChangeArrowheads="1"/>
          </p:cNvSpPr>
          <p:nvPr/>
        </p:nvSpPr>
        <p:spPr bwMode="auto">
          <a:xfrm>
            <a:off x="6084888" y="5013325"/>
            <a:ext cx="1150937" cy="1843088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tint val="0"/>
                  <a:invGamma/>
                  <a:alpha val="0"/>
                </a:schemeClr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17" name="Rectangle 9"/>
          <p:cNvSpPr>
            <a:spLocks noChangeArrowheads="1"/>
          </p:cNvSpPr>
          <p:nvPr/>
        </p:nvSpPr>
        <p:spPr bwMode="auto">
          <a:xfrm flipH="1">
            <a:off x="7235825" y="5445125"/>
            <a:ext cx="1150938" cy="1412875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tint val="0"/>
                  <a:invGamma/>
                  <a:alpha val="0"/>
                </a:schemeClr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Many Applications</a:t>
            </a:r>
          </a:p>
        </p:txBody>
      </p:sp>
      <p:sp>
        <p:nvSpPr>
          <p:cNvPr id="120835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r>
              <a:rPr lang="en-US" smtClean="0"/>
              <a:t>Applications</a:t>
            </a:r>
          </a:p>
          <a:p>
            <a:pPr lvl="1"/>
            <a:r>
              <a:rPr lang="en-US" smtClean="0"/>
              <a:t>Super resolution</a:t>
            </a:r>
          </a:p>
          <a:p>
            <a:pPr lvl="1"/>
            <a:endParaRPr lang="en-US" smtClean="0"/>
          </a:p>
          <a:p>
            <a:pPr lvl="1"/>
            <a:endParaRPr lang="en-US" smtClean="0"/>
          </a:p>
          <a:p>
            <a:pPr lvl="1"/>
            <a:r>
              <a:rPr lang="en-US" smtClean="0"/>
              <a:t>Shape completion</a:t>
            </a:r>
          </a:p>
          <a:p>
            <a:pPr lvl="1"/>
            <a:endParaRPr lang="en-US" smtClean="0"/>
          </a:p>
          <a:p>
            <a:pPr lvl="1"/>
            <a:endParaRPr lang="en-US" smtClean="0"/>
          </a:p>
          <a:p>
            <a:pPr lvl="1"/>
            <a:r>
              <a:rPr lang="en-US" smtClean="0"/>
              <a:t>Inverse procedural modeling</a:t>
            </a:r>
          </a:p>
        </p:txBody>
      </p:sp>
      <p:grpSp>
        <p:nvGrpSpPr>
          <p:cNvPr id="120836" name="Group 6"/>
          <p:cNvGrpSpPr>
            <a:grpSpLocks/>
          </p:cNvGrpSpPr>
          <p:nvPr/>
        </p:nvGrpSpPr>
        <p:grpSpPr bwMode="auto">
          <a:xfrm>
            <a:off x="4351338" y="4797425"/>
            <a:ext cx="4541837" cy="1743075"/>
            <a:chOff x="609600" y="3429000"/>
            <a:chExt cx="7848600" cy="3013750"/>
          </a:xfrm>
        </p:grpSpPr>
        <p:pic>
          <p:nvPicPr>
            <p:cNvPr id="120837" name="Picture 2" descr="F:\Documents and Settings\VanDerLauterAdmin\My Documents\xgrt_docs\papers\Siggraph2010_ProceduralModelingFromSymmetry\figures\results_final\castle.jpg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3429000"/>
              <a:ext cx="7848600" cy="2894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0838" name="TextBox 4"/>
            <p:cNvSpPr txBox="1">
              <a:spLocks noChangeArrowheads="1"/>
            </p:cNvSpPr>
            <p:nvPr/>
          </p:nvSpPr>
          <p:spPr bwMode="auto">
            <a:xfrm>
              <a:off x="2819400" y="6011863"/>
              <a:ext cx="792205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2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ctr" eaLnBrk="0" hangingPunct="0">
                <a:defRPr sz="22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ctr" eaLnBrk="0" hangingPunct="0">
                <a:defRPr sz="22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ctr" eaLnBrk="0" hangingPunct="0">
                <a:defRPr sz="22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ctr" eaLnBrk="0" hangingPunct="0">
                <a:defRPr sz="22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l" eaLnBrk="1" hangingPunct="1"/>
              <a:r>
                <a:rPr lang="en-US">
                  <a:solidFill>
                    <a:schemeClr val="tx2"/>
                  </a:solidFill>
                </a:rPr>
                <a:t>Input</a:t>
              </a:r>
            </a:p>
          </p:txBody>
        </p:sp>
        <p:sp>
          <p:nvSpPr>
            <p:cNvPr id="120839" name="TextBox 5"/>
            <p:cNvSpPr txBox="1">
              <a:spLocks noChangeArrowheads="1"/>
            </p:cNvSpPr>
            <p:nvPr/>
          </p:nvSpPr>
          <p:spPr bwMode="auto">
            <a:xfrm>
              <a:off x="5926138" y="5402263"/>
              <a:ext cx="1003801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2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algn="ctr" eaLnBrk="0" hangingPunct="0">
                <a:defRPr sz="22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algn="ctr" eaLnBrk="0" hangingPunct="0">
                <a:defRPr sz="22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algn="ctr" eaLnBrk="0" hangingPunct="0">
                <a:defRPr sz="22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algn="ctr" eaLnBrk="0" hangingPunct="0">
                <a:defRPr sz="22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l" eaLnBrk="1" hangingPunct="1"/>
              <a:r>
                <a:rPr lang="en-US"/>
                <a:t>Output</a:t>
              </a:r>
            </a:p>
          </p:txBody>
        </p:sp>
      </p:grpSp>
      <p:grpSp>
        <p:nvGrpSpPr>
          <p:cNvPr id="120840" name="Group 10"/>
          <p:cNvGrpSpPr>
            <a:grpSpLocks/>
          </p:cNvGrpSpPr>
          <p:nvPr/>
        </p:nvGrpSpPr>
        <p:grpSpPr bwMode="auto">
          <a:xfrm>
            <a:off x="5076825" y="3319463"/>
            <a:ext cx="3743325" cy="1333500"/>
            <a:chOff x="251461" y="1214615"/>
            <a:chExt cx="8641079" cy="3078481"/>
          </a:xfrm>
        </p:grpSpPr>
        <p:pic>
          <p:nvPicPr>
            <p:cNvPr id="120841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3" t="17433" r="8673" b="16373"/>
            <a:stretch>
              <a:fillRect/>
            </a:stretch>
          </p:blipFill>
          <p:spPr bwMode="auto">
            <a:xfrm>
              <a:off x="251461" y="1214615"/>
              <a:ext cx="4179014" cy="3078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0842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3" t="17433" r="8673" b="16373"/>
            <a:stretch>
              <a:fillRect/>
            </a:stretch>
          </p:blipFill>
          <p:spPr bwMode="auto">
            <a:xfrm>
              <a:off x="4713526" y="1214615"/>
              <a:ext cx="4179014" cy="3078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2084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049" b="50000"/>
          <a:stretch>
            <a:fillRect/>
          </a:stretch>
        </p:blipFill>
        <p:spPr bwMode="auto">
          <a:xfrm>
            <a:off x="5076825" y="1368425"/>
            <a:ext cx="1838325" cy="173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084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66270"/>
          <a:stretch>
            <a:fillRect/>
          </a:stretch>
        </p:blipFill>
        <p:spPr bwMode="auto">
          <a:xfrm>
            <a:off x="7002463" y="1341438"/>
            <a:ext cx="1825625" cy="172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31"/>
          <a:stretch>
            <a:fillRect/>
          </a:stretch>
        </p:blipFill>
        <p:spPr bwMode="auto">
          <a:xfrm>
            <a:off x="4284663" y="5516563"/>
            <a:ext cx="1871662" cy="134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185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313" y="4941888"/>
            <a:ext cx="1619250" cy="1154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186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4724400"/>
            <a:ext cx="1619250" cy="115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186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463" y="5372100"/>
            <a:ext cx="1619250" cy="115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186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17"/>
          <a:stretch>
            <a:fillRect/>
          </a:stretch>
        </p:blipFill>
        <p:spPr bwMode="auto">
          <a:xfrm>
            <a:off x="2195513" y="4210050"/>
            <a:ext cx="5010150" cy="264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1863" name="Picture 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008063"/>
            <a:ext cx="7777162" cy="5834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186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More General Symmetries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Application: Non-Rigid Hole Filling</a:t>
            </a:r>
          </a:p>
        </p:txBody>
      </p:sp>
      <p:pic>
        <p:nvPicPr>
          <p:cNvPr id="1239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1412875"/>
            <a:ext cx="8931275" cy="350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Application: Super Resolution</a:t>
            </a:r>
          </a:p>
        </p:txBody>
      </p:sp>
      <p:pic>
        <p:nvPicPr>
          <p:cNvPr id="1249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563" y="1341438"/>
            <a:ext cx="4405312" cy="330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49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1341438"/>
            <a:ext cx="4405312" cy="330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Refinement</a:t>
            </a:r>
          </a:p>
        </p:txBody>
      </p:sp>
      <p:pic>
        <p:nvPicPr>
          <p:cNvPr id="1259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163" y="1166813"/>
            <a:ext cx="6035675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Refinement</a:t>
            </a:r>
          </a:p>
        </p:txBody>
      </p:sp>
      <p:pic>
        <p:nvPicPr>
          <p:cNvPr id="1269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1412875"/>
            <a:ext cx="8596313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69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068638"/>
            <a:ext cx="8229600" cy="206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Dense Correspondences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4652963"/>
            <a:ext cx="8642350" cy="1655762"/>
          </a:xfrm>
        </p:spPr>
        <p:txBody>
          <a:bodyPr/>
          <a:lstStyle/>
          <a:p>
            <a:r>
              <a:rPr lang="de-DE" smtClean="0"/>
              <a:t>Deformable ICP</a:t>
            </a:r>
          </a:p>
          <a:p>
            <a:pPr lvl="1"/>
            <a:r>
              <a:rPr lang="de-DE" smtClean="0"/>
              <a:t>Fit bending minimizing dense correspondence field</a:t>
            </a:r>
          </a:p>
          <a:p>
            <a:pPr lvl="1"/>
            <a:r>
              <a:rPr lang="de-DE" smtClean="0"/>
              <a:t>Thin-plate-splines</a:t>
            </a:r>
          </a:p>
        </p:txBody>
      </p:sp>
      <p:pic>
        <p:nvPicPr>
          <p:cNvPr id="10138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5538"/>
            <a:ext cx="5516563" cy="232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1382" name="Oval 6"/>
          <p:cNvSpPr>
            <a:spLocks noChangeArrowheads="1"/>
          </p:cNvSpPr>
          <p:nvPr/>
        </p:nvSpPr>
        <p:spPr bwMode="auto">
          <a:xfrm rot="-880993">
            <a:off x="2265363" y="1628775"/>
            <a:ext cx="5330825" cy="18097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tint val="0"/>
                  <a:invGamma/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01380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2349500"/>
            <a:ext cx="5508625" cy="248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4452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01" name="Rectangle 25"/>
          <p:cNvSpPr>
            <a:spLocks noChangeArrowheads="1"/>
          </p:cNvSpPr>
          <p:nvPr/>
        </p:nvSpPr>
        <p:spPr bwMode="auto">
          <a:xfrm>
            <a:off x="2411413" y="1557338"/>
            <a:ext cx="792162" cy="1439862"/>
          </a:xfrm>
          <a:prstGeom prst="rect">
            <a:avLst/>
          </a:prstGeom>
          <a:solidFill>
            <a:srgbClr val="FFFFD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1" name="Freeform 5"/>
          <p:cNvSpPr>
            <a:spLocks/>
          </p:cNvSpPr>
          <p:nvPr/>
        </p:nvSpPr>
        <p:spPr bwMode="auto">
          <a:xfrm rot="1352844">
            <a:off x="3995738" y="1412875"/>
            <a:ext cx="490537" cy="1416050"/>
          </a:xfrm>
          <a:custGeom>
            <a:avLst/>
            <a:gdLst>
              <a:gd name="T0" fmla="*/ 0 w 236"/>
              <a:gd name="T1" fmla="*/ 681 h 681"/>
              <a:gd name="T2" fmla="*/ 0 w 236"/>
              <a:gd name="T3" fmla="*/ 0 h 681"/>
              <a:gd name="T4" fmla="*/ 236 w 236"/>
              <a:gd name="T5" fmla="*/ 0 h 681"/>
              <a:gd name="T6" fmla="*/ 236 w 236"/>
              <a:gd name="T7" fmla="*/ 136 h 681"/>
              <a:gd name="T8" fmla="*/ 54 w 236"/>
              <a:gd name="T9" fmla="*/ 258 h 681"/>
              <a:gd name="T10" fmla="*/ 53 w 236"/>
              <a:gd name="T11" fmla="*/ 590 h 681"/>
              <a:gd name="T12" fmla="*/ 236 w 236"/>
              <a:gd name="T13" fmla="*/ 590 h 681"/>
              <a:gd name="T14" fmla="*/ 236 w 236"/>
              <a:gd name="T15" fmla="*/ 681 h 681"/>
              <a:gd name="T16" fmla="*/ 0 w 236"/>
              <a:gd name="T17" fmla="*/ 681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36" h="681">
                <a:moveTo>
                  <a:pt x="0" y="681"/>
                </a:moveTo>
                <a:lnTo>
                  <a:pt x="0" y="0"/>
                </a:lnTo>
                <a:lnTo>
                  <a:pt x="236" y="0"/>
                </a:lnTo>
                <a:lnTo>
                  <a:pt x="236" y="136"/>
                </a:lnTo>
                <a:cubicBezTo>
                  <a:pt x="119" y="147"/>
                  <a:pt x="84" y="182"/>
                  <a:pt x="54" y="258"/>
                </a:cubicBezTo>
                <a:lnTo>
                  <a:pt x="53" y="590"/>
                </a:lnTo>
                <a:cubicBezTo>
                  <a:pt x="144" y="590"/>
                  <a:pt x="236" y="590"/>
                  <a:pt x="236" y="590"/>
                </a:cubicBezTo>
                <a:lnTo>
                  <a:pt x="236" y="681"/>
                </a:lnTo>
                <a:lnTo>
                  <a:pt x="0" y="681"/>
                </a:lnTo>
                <a:close/>
              </a:path>
            </a:pathLst>
          </a:custGeom>
          <a:solidFill>
            <a:srgbClr val="CECEE0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2" name="Freeform 6"/>
          <p:cNvSpPr>
            <a:spLocks/>
          </p:cNvSpPr>
          <p:nvPr/>
        </p:nvSpPr>
        <p:spPr bwMode="auto">
          <a:xfrm rot="17497639">
            <a:off x="5407819" y="2174082"/>
            <a:ext cx="490537" cy="1416050"/>
          </a:xfrm>
          <a:custGeom>
            <a:avLst/>
            <a:gdLst>
              <a:gd name="T0" fmla="*/ 0 w 236"/>
              <a:gd name="T1" fmla="*/ 681 h 681"/>
              <a:gd name="T2" fmla="*/ 0 w 236"/>
              <a:gd name="T3" fmla="*/ 0 h 681"/>
              <a:gd name="T4" fmla="*/ 236 w 236"/>
              <a:gd name="T5" fmla="*/ 0 h 681"/>
              <a:gd name="T6" fmla="*/ 236 w 236"/>
              <a:gd name="T7" fmla="*/ 136 h 681"/>
              <a:gd name="T8" fmla="*/ 54 w 236"/>
              <a:gd name="T9" fmla="*/ 258 h 681"/>
              <a:gd name="T10" fmla="*/ 53 w 236"/>
              <a:gd name="T11" fmla="*/ 590 h 681"/>
              <a:gd name="T12" fmla="*/ 236 w 236"/>
              <a:gd name="T13" fmla="*/ 590 h 681"/>
              <a:gd name="T14" fmla="*/ 236 w 236"/>
              <a:gd name="T15" fmla="*/ 681 h 681"/>
              <a:gd name="T16" fmla="*/ 0 w 236"/>
              <a:gd name="T17" fmla="*/ 681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36" h="681">
                <a:moveTo>
                  <a:pt x="0" y="681"/>
                </a:moveTo>
                <a:lnTo>
                  <a:pt x="0" y="0"/>
                </a:lnTo>
                <a:lnTo>
                  <a:pt x="236" y="0"/>
                </a:lnTo>
                <a:lnTo>
                  <a:pt x="236" y="136"/>
                </a:lnTo>
                <a:cubicBezTo>
                  <a:pt x="119" y="147"/>
                  <a:pt x="84" y="182"/>
                  <a:pt x="54" y="258"/>
                </a:cubicBezTo>
                <a:lnTo>
                  <a:pt x="53" y="590"/>
                </a:lnTo>
                <a:cubicBezTo>
                  <a:pt x="144" y="590"/>
                  <a:pt x="236" y="590"/>
                  <a:pt x="236" y="590"/>
                </a:cubicBezTo>
                <a:lnTo>
                  <a:pt x="236" y="681"/>
                </a:lnTo>
                <a:lnTo>
                  <a:pt x="0" y="681"/>
                </a:lnTo>
                <a:close/>
              </a:path>
            </a:pathLst>
          </a:custGeom>
          <a:solidFill>
            <a:srgbClr val="CECEE0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3" name="Freeform 7"/>
          <p:cNvSpPr>
            <a:spLocks/>
          </p:cNvSpPr>
          <p:nvPr/>
        </p:nvSpPr>
        <p:spPr bwMode="auto">
          <a:xfrm rot="21207909">
            <a:off x="6961188" y="1484313"/>
            <a:ext cx="490537" cy="1416050"/>
          </a:xfrm>
          <a:custGeom>
            <a:avLst/>
            <a:gdLst>
              <a:gd name="T0" fmla="*/ 0 w 236"/>
              <a:gd name="T1" fmla="*/ 681 h 681"/>
              <a:gd name="T2" fmla="*/ 0 w 236"/>
              <a:gd name="T3" fmla="*/ 0 h 681"/>
              <a:gd name="T4" fmla="*/ 236 w 236"/>
              <a:gd name="T5" fmla="*/ 0 h 681"/>
              <a:gd name="T6" fmla="*/ 236 w 236"/>
              <a:gd name="T7" fmla="*/ 136 h 681"/>
              <a:gd name="T8" fmla="*/ 54 w 236"/>
              <a:gd name="T9" fmla="*/ 258 h 681"/>
              <a:gd name="T10" fmla="*/ 53 w 236"/>
              <a:gd name="T11" fmla="*/ 590 h 681"/>
              <a:gd name="T12" fmla="*/ 236 w 236"/>
              <a:gd name="T13" fmla="*/ 590 h 681"/>
              <a:gd name="T14" fmla="*/ 236 w 236"/>
              <a:gd name="T15" fmla="*/ 681 h 681"/>
              <a:gd name="T16" fmla="*/ 0 w 236"/>
              <a:gd name="T17" fmla="*/ 681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36" h="681">
                <a:moveTo>
                  <a:pt x="0" y="681"/>
                </a:moveTo>
                <a:lnTo>
                  <a:pt x="0" y="0"/>
                </a:lnTo>
                <a:lnTo>
                  <a:pt x="236" y="0"/>
                </a:lnTo>
                <a:lnTo>
                  <a:pt x="236" y="136"/>
                </a:lnTo>
                <a:cubicBezTo>
                  <a:pt x="119" y="147"/>
                  <a:pt x="84" y="182"/>
                  <a:pt x="54" y="258"/>
                </a:cubicBezTo>
                <a:lnTo>
                  <a:pt x="53" y="590"/>
                </a:lnTo>
                <a:cubicBezTo>
                  <a:pt x="144" y="590"/>
                  <a:pt x="236" y="590"/>
                  <a:pt x="236" y="590"/>
                </a:cubicBezTo>
                <a:lnTo>
                  <a:pt x="236" y="681"/>
                </a:lnTo>
                <a:lnTo>
                  <a:pt x="0" y="681"/>
                </a:lnTo>
                <a:close/>
              </a:path>
            </a:pathLst>
          </a:custGeom>
          <a:solidFill>
            <a:srgbClr val="CECEE0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4" name="Freeform 8"/>
          <p:cNvSpPr>
            <a:spLocks/>
          </p:cNvSpPr>
          <p:nvPr/>
        </p:nvSpPr>
        <p:spPr bwMode="auto">
          <a:xfrm rot="392091" flipH="1">
            <a:off x="7681913" y="2276475"/>
            <a:ext cx="490537" cy="1416050"/>
          </a:xfrm>
          <a:custGeom>
            <a:avLst/>
            <a:gdLst>
              <a:gd name="T0" fmla="*/ 0 w 236"/>
              <a:gd name="T1" fmla="*/ 681 h 681"/>
              <a:gd name="T2" fmla="*/ 0 w 236"/>
              <a:gd name="T3" fmla="*/ 0 h 681"/>
              <a:gd name="T4" fmla="*/ 236 w 236"/>
              <a:gd name="T5" fmla="*/ 0 h 681"/>
              <a:gd name="T6" fmla="*/ 236 w 236"/>
              <a:gd name="T7" fmla="*/ 136 h 681"/>
              <a:gd name="T8" fmla="*/ 54 w 236"/>
              <a:gd name="T9" fmla="*/ 258 h 681"/>
              <a:gd name="T10" fmla="*/ 53 w 236"/>
              <a:gd name="T11" fmla="*/ 590 h 681"/>
              <a:gd name="T12" fmla="*/ 236 w 236"/>
              <a:gd name="T13" fmla="*/ 590 h 681"/>
              <a:gd name="T14" fmla="*/ 236 w 236"/>
              <a:gd name="T15" fmla="*/ 681 h 681"/>
              <a:gd name="T16" fmla="*/ 0 w 236"/>
              <a:gd name="T17" fmla="*/ 681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36" h="681">
                <a:moveTo>
                  <a:pt x="0" y="681"/>
                </a:moveTo>
                <a:lnTo>
                  <a:pt x="0" y="0"/>
                </a:lnTo>
                <a:lnTo>
                  <a:pt x="236" y="0"/>
                </a:lnTo>
                <a:lnTo>
                  <a:pt x="236" y="136"/>
                </a:lnTo>
                <a:cubicBezTo>
                  <a:pt x="119" y="147"/>
                  <a:pt x="84" y="182"/>
                  <a:pt x="54" y="258"/>
                </a:cubicBezTo>
                <a:lnTo>
                  <a:pt x="53" y="590"/>
                </a:lnTo>
                <a:cubicBezTo>
                  <a:pt x="144" y="590"/>
                  <a:pt x="236" y="590"/>
                  <a:pt x="236" y="590"/>
                </a:cubicBezTo>
                <a:lnTo>
                  <a:pt x="236" y="681"/>
                </a:lnTo>
                <a:lnTo>
                  <a:pt x="0" y="681"/>
                </a:lnTo>
                <a:close/>
              </a:path>
            </a:pathLst>
          </a:custGeom>
          <a:solidFill>
            <a:srgbClr val="CECEE0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0" name="Rectangle 14"/>
          <p:cNvSpPr>
            <a:spLocks noChangeArrowheads="1"/>
          </p:cNvSpPr>
          <p:nvPr/>
        </p:nvSpPr>
        <p:spPr bwMode="auto">
          <a:xfrm>
            <a:off x="2627313" y="2352675"/>
            <a:ext cx="53181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>
                <a:solidFill>
                  <a:schemeClr val="tx2"/>
                </a:solidFill>
                <a:latin typeface="Lucida Calligraphy" pitchFamily="66" charset="0"/>
              </a:rPr>
              <a:t>G</a:t>
            </a:r>
            <a:endParaRPr lang="de-DE" sz="3600">
              <a:solidFill>
                <a:schemeClr val="tx2"/>
              </a:solidFill>
              <a:latin typeface="Lucida Calligraphy" pitchFamily="66" charset="0"/>
            </a:endParaRPr>
          </a:p>
        </p:txBody>
      </p:sp>
      <p:sp>
        <p:nvSpPr>
          <p:cNvPr id="24580" name="Freeform 4"/>
          <p:cNvSpPr>
            <a:spLocks/>
          </p:cNvSpPr>
          <p:nvPr/>
        </p:nvSpPr>
        <p:spPr bwMode="auto">
          <a:xfrm>
            <a:off x="1692275" y="1700213"/>
            <a:ext cx="490538" cy="1416050"/>
          </a:xfrm>
          <a:custGeom>
            <a:avLst/>
            <a:gdLst>
              <a:gd name="T0" fmla="*/ 0 w 236"/>
              <a:gd name="T1" fmla="*/ 681 h 681"/>
              <a:gd name="T2" fmla="*/ 0 w 236"/>
              <a:gd name="T3" fmla="*/ 0 h 681"/>
              <a:gd name="T4" fmla="*/ 236 w 236"/>
              <a:gd name="T5" fmla="*/ 0 h 681"/>
              <a:gd name="T6" fmla="*/ 236 w 236"/>
              <a:gd name="T7" fmla="*/ 136 h 681"/>
              <a:gd name="T8" fmla="*/ 54 w 236"/>
              <a:gd name="T9" fmla="*/ 258 h 681"/>
              <a:gd name="T10" fmla="*/ 53 w 236"/>
              <a:gd name="T11" fmla="*/ 590 h 681"/>
              <a:gd name="T12" fmla="*/ 236 w 236"/>
              <a:gd name="T13" fmla="*/ 590 h 681"/>
              <a:gd name="T14" fmla="*/ 236 w 236"/>
              <a:gd name="T15" fmla="*/ 681 h 681"/>
              <a:gd name="T16" fmla="*/ 0 w 236"/>
              <a:gd name="T17" fmla="*/ 681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36" h="681">
                <a:moveTo>
                  <a:pt x="0" y="681"/>
                </a:moveTo>
                <a:lnTo>
                  <a:pt x="0" y="0"/>
                </a:lnTo>
                <a:lnTo>
                  <a:pt x="236" y="0"/>
                </a:lnTo>
                <a:lnTo>
                  <a:pt x="236" y="136"/>
                </a:lnTo>
                <a:cubicBezTo>
                  <a:pt x="119" y="147"/>
                  <a:pt x="84" y="182"/>
                  <a:pt x="54" y="258"/>
                </a:cubicBezTo>
                <a:lnTo>
                  <a:pt x="53" y="590"/>
                </a:lnTo>
                <a:cubicBezTo>
                  <a:pt x="144" y="590"/>
                  <a:pt x="236" y="590"/>
                  <a:pt x="236" y="590"/>
                </a:cubicBezTo>
                <a:lnTo>
                  <a:pt x="236" y="681"/>
                </a:lnTo>
                <a:lnTo>
                  <a:pt x="0" y="681"/>
                </a:lnTo>
                <a:close/>
              </a:path>
            </a:pathLst>
          </a:custGeom>
          <a:solidFill>
            <a:srgbClr val="302D75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5" name="Line 9"/>
          <p:cNvSpPr>
            <a:spLocks noChangeShapeType="1"/>
          </p:cNvSpPr>
          <p:nvPr/>
        </p:nvSpPr>
        <p:spPr bwMode="auto">
          <a:xfrm flipV="1">
            <a:off x="1835150" y="1628775"/>
            <a:ext cx="2592388" cy="360363"/>
          </a:xfrm>
          <a:prstGeom prst="line">
            <a:avLst/>
          </a:prstGeom>
          <a:noFill/>
          <a:ln w="38100">
            <a:solidFill>
              <a:srgbClr val="D6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4" name="Arc 18"/>
          <p:cNvSpPr>
            <a:spLocks/>
          </p:cNvSpPr>
          <p:nvPr/>
        </p:nvSpPr>
        <p:spPr bwMode="auto">
          <a:xfrm>
            <a:off x="2687638" y="1700213"/>
            <a:ext cx="147637" cy="720725"/>
          </a:xfrm>
          <a:custGeom>
            <a:avLst/>
            <a:gdLst>
              <a:gd name="G0" fmla="+- 907 0 0"/>
              <a:gd name="G1" fmla="+- 21600 0 0"/>
              <a:gd name="G2" fmla="+- 21600 0 0"/>
              <a:gd name="T0" fmla="*/ 907 w 22507"/>
              <a:gd name="T1" fmla="*/ 0 h 43200"/>
              <a:gd name="T2" fmla="*/ 0 w 22507"/>
              <a:gd name="T3" fmla="*/ 43181 h 43200"/>
              <a:gd name="T4" fmla="*/ 907 w 22507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507" h="43200" fill="none" extrusionOk="0">
                <a:moveTo>
                  <a:pt x="906" y="0"/>
                </a:moveTo>
                <a:cubicBezTo>
                  <a:pt x="12836" y="0"/>
                  <a:pt x="22507" y="9670"/>
                  <a:pt x="22507" y="21600"/>
                </a:cubicBezTo>
                <a:cubicBezTo>
                  <a:pt x="22507" y="33529"/>
                  <a:pt x="12836" y="43200"/>
                  <a:pt x="907" y="43200"/>
                </a:cubicBezTo>
                <a:cubicBezTo>
                  <a:pt x="604" y="43200"/>
                  <a:pt x="302" y="43193"/>
                  <a:pt x="0" y="43180"/>
                </a:cubicBezTo>
              </a:path>
              <a:path w="22507" h="43200" stroke="0" extrusionOk="0">
                <a:moveTo>
                  <a:pt x="906" y="0"/>
                </a:moveTo>
                <a:cubicBezTo>
                  <a:pt x="12836" y="0"/>
                  <a:pt x="22507" y="9670"/>
                  <a:pt x="22507" y="21600"/>
                </a:cubicBezTo>
                <a:cubicBezTo>
                  <a:pt x="22507" y="33529"/>
                  <a:pt x="12836" y="43200"/>
                  <a:pt x="907" y="43200"/>
                </a:cubicBezTo>
                <a:cubicBezTo>
                  <a:pt x="604" y="43200"/>
                  <a:pt x="302" y="43193"/>
                  <a:pt x="0" y="43180"/>
                </a:cubicBezTo>
                <a:lnTo>
                  <a:pt x="907" y="21600"/>
                </a:lnTo>
                <a:close/>
              </a:path>
            </a:pathLst>
          </a:cu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6" name="Line 10"/>
          <p:cNvSpPr>
            <a:spLocks noChangeShapeType="1"/>
          </p:cNvSpPr>
          <p:nvPr/>
        </p:nvSpPr>
        <p:spPr bwMode="auto">
          <a:xfrm>
            <a:off x="1835150" y="1989138"/>
            <a:ext cx="3313113" cy="719137"/>
          </a:xfrm>
          <a:prstGeom prst="line">
            <a:avLst/>
          </a:prstGeom>
          <a:noFill/>
          <a:ln w="38100">
            <a:solidFill>
              <a:srgbClr val="D6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7" name="Line 11"/>
          <p:cNvSpPr>
            <a:spLocks noChangeShapeType="1"/>
          </p:cNvSpPr>
          <p:nvPr/>
        </p:nvSpPr>
        <p:spPr bwMode="auto">
          <a:xfrm flipV="1">
            <a:off x="1835150" y="1773238"/>
            <a:ext cx="5184775" cy="215900"/>
          </a:xfrm>
          <a:prstGeom prst="line">
            <a:avLst/>
          </a:prstGeom>
          <a:noFill/>
          <a:ln w="38100">
            <a:solidFill>
              <a:srgbClr val="D6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8" name="Line 12"/>
          <p:cNvSpPr>
            <a:spLocks noChangeShapeType="1"/>
          </p:cNvSpPr>
          <p:nvPr/>
        </p:nvSpPr>
        <p:spPr bwMode="auto">
          <a:xfrm>
            <a:off x="1835150" y="1989138"/>
            <a:ext cx="6192838" cy="576262"/>
          </a:xfrm>
          <a:prstGeom prst="line">
            <a:avLst/>
          </a:prstGeom>
          <a:noFill/>
          <a:ln w="38100">
            <a:solidFill>
              <a:srgbClr val="D6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3" name="Arc 17"/>
          <p:cNvSpPr>
            <a:spLocks/>
          </p:cNvSpPr>
          <p:nvPr/>
        </p:nvSpPr>
        <p:spPr bwMode="auto">
          <a:xfrm flipH="1">
            <a:off x="2555875" y="1700213"/>
            <a:ext cx="147638" cy="720725"/>
          </a:xfrm>
          <a:custGeom>
            <a:avLst/>
            <a:gdLst>
              <a:gd name="G0" fmla="+- 907 0 0"/>
              <a:gd name="G1" fmla="+- 21600 0 0"/>
              <a:gd name="G2" fmla="+- 21600 0 0"/>
              <a:gd name="T0" fmla="*/ 907 w 22507"/>
              <a:gd name="T1" fmla="*/ 0 h 43200"/>
              <a:gd name="T2" fmla="*/ 0 w 22507"/>
              <a:gd name="T3" fmla="*/ 43181 h 43200"/>
              <a:gd name="T4" fmla="*/ 907 w 22507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507" h="43200" fill="none" extrusionOk="0">
                <a:moveTo>
                  <a:pt x="906" y="0"/>
                </a:moveTo>
                <a:cubicBezTo>
                  <a:pt x="12836" y="0"/>
                  <a:pt x="22507" y="9670"/>
                  <a:pt x="22507" y="21600"/>
                </a:cubicBezTo>
                <a:cubicBezTo>
                  <a:pt x="22507" y="33529"/>
                  <a:pt x="12836" y="43200"/>
                  <a:pt x="907" y="43200"/>
                </a:cubicBezTo>
                <a:cubicBezTo>
                  <a:pt x="604" y="43200"/>
                  <a:pt x="302" y="43193"/>
                  <a:pt x="0" y="43180"/>
                </a:cubicBezTo>
              </a:path>
              <a:path w="22507" h="43200" stroke="0" extrusionOk="0">
                <a:moveTo>
                  <a:pt x="906" y="0"/>
                </a:moveTo>
                <a:cubicBezTo>
                  <a:pt x="12836" y="0"/>
                  <a:pt x="22507" y="9670"/>
                  <a:pt x="22507" y="21600"/>
                </a:cubicBezTo>
                <a:cubicBezTo>
                  <a:pt x="22507" y="33529"/>
                  <a:pt x="12836" y="43200"/>
                  <a:pt x="907" y="43200"/>
                </a:cubicBezTo>
                <a:cubicBezTo>
                  <a:pt x="604" y="43200"/>
                  <a:pt x="302" y="43193"/>
                  <a:pt x="0" y="43180"/>
                </a:cubicBezTo>
                <a:lnTo>
                  <a:pt x="907" y="21600"/>
                </a:lnTo>
                <a:close/>
              </a:path>
            </a:pathLst>
          </a:custGeom>
          <a:noFill/>
          <a:ln w="762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92" name="Arc 16"/>
          <p:cNvSpPr>
            <a:spLocks/>
          </p:cNvSpPr>
          <p:nvPr/>
        </p:nvSpPr>
        <p:spPr bwMode="auto">
          <a:xfrm flipH="1">
            <a:off x="2555875" y="1701800"/>
            <a:ext cx="147638" cy="720725"/>
          </a:xfrm>
          <a:custGeom>
            <a:avLst/>
            <a:gdLst>
              <a:gd name="G0" fmla="+- 907 0 0"/>
              <a:gd name="G1" fmla="+- 21600 0 0"/>
              <a:gd name="G2" fmla="+- 21600 0 0"/>
              <a:gd name="T0" fmla="*/ 907 w 22507"/>
              <a:gd name="T1" fmla="*/ 0 h 43200"/>
              <a:gd name="T2" fmla="*/ 0 w 22507"/>
              <a:gd name="T3" fmla="*/ 43181 h 43200"/>
              <a:gd name="T4" fmla="*/ 907 w 22507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507" h="43200" fill="none" extrusionOk="0">
                <a:moveTo>
                  <a:pt x="906" y="0"/>
                </a:moveTo>
                <a:cubicBezTo>
                  <a:pt x="12836" y="0"/>
                  <a:pt x="22507" y="9670"/>
                  <a:pt x="22507" y="21600"/>
                </a:cubicBezTo>
                <a:cubicBezTo>
                  <a:pt x="22507" y="33529"/>
                  <a:pt x="12836" y="43200"/>
                  <a:pt x="907" y="43200"/>
                </a:cubicBezTo>
                <a:cubicBezTo>
                  <a:pt x="604" y="43200"/>
                  <a:pt x="302" y="43193"/>
                  <a:pt x="0" y="43180"/>
                </a:cubicBezTo>
              </a:path>
              <a:path w="22507" h="43200" stroke="0" extrusionOk="0">
                <a:moveTo>
                  <a:pt x="906" y="0"/>
                </a:moveTo>
                <a:cubicBezTo>
                  <a:pt x="12836" y="0"/>
                  <a:pt x="22507" y="9670"/>
                  <a:pt x="22507" y="21600"/>
                </a:cubicBezTo>
                <a:cubicBezTo>
                  <a:pt x="22507" y="33529"/>
                  <a:pt x="12836" y="43200"/>
                  <a:pt x="907" y="43200"/>
                </a:cubicBezTo>
                <a:cubicBezTo>
                  <a:pt x="604" y="43200"/>
                  <a:pt x="302" y="43193"/>
                  <a:pt x="0" y="43180"/>
                </a:cubicBezTo>
                <a:lnTo>
                  <a:pt x="907" y="21600"/>
                </a:lnTo>
                <a:close/>
              </a:path>
            </a:pathLst>
          </a:cu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Restriction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3500438"/>
            <a:ext cx="8642350" cy="2808287"/>
          </a:xfrm>
        </p:spPr>
        <p:txBody>
          <a:bodyPr/>
          <a:lstStyle/>
          <a:p>
            <a:r>
              <a:rPr lang="de-DE" smtClean="0"/>
              <a:t>Restriction</a:t>
            </a:r>
          </a:p>
          <a:p>
            <a:pPr lvl="1"/>
            <a:r>
              <a:rPr lang="de-DE" smtClean="0"/>
              <a:t>Fixed group of transformations</a:t>
            </a:r>
          </a:p>
          <a:p>
            <a:pPr lvl="2"/>
            <a:r>
              <a:rPr lang="en-US" smtClean="0"/>
              <a:t>Rigid motions, reflections, scaling, affine maps</a:t>
            </a:r>
          </a:p>
          <a:p>
            <a:pPr lvl="2"/>
            <a:r>
              <a:rPr lang="en-US" smtClean="0"/>
              <a:t>Intrinsic isometries</a:t>
            </a:r>
            <a:endParaRPr lang="de-DE" smtClean="0"/>
          </a:p>
          <a:p>
            <a:pPr lvl="1"/>
            <a:r>
              <a:rPr lang="de-DE" smtClean="0"/>
              <a:t>Need to define </a:t>
            </a:r>
            <a:r>
              <a:rPr lang="de-DE" i="1" smtClean="0">
                <a:solidFill>
                  <a:schemeClr val="accent1"/>
                </a:solidFill>
              </a:rPr>
              <a:t>a priori</a:t>
            </a:r>
            <a:r>
              <a:rPr lang="de-DE" smtClean="0"/>
              <a:t> what constitutes similarity</a:t>
            </a:r>
          </a:p>
        </p:txBody>
      </p:sp>
      <p:sp>
        <p:nvSpPr>
          <p:cNvPr id="24595" name="Rectangle 19"/>
          <p:cNvSpPr>
            <a:spLocks noChangeArrowheads="1"/>
          </p:cNvSpPr>
          <p:nvPr/>
        </p:nvSpPr>
        <p:spPr bwMode="auto">
          <a:xfrm>
            <a:off x="1395413" y="1444625"/>
            <a:ext cx="449262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000">
                <a:solidFill>
                  <a:schemeClr val="accent1"/>
                </a:solidFill>
                <a:latin typeface="cmsy10" pitchFamily="34" charset="0"/>
              </a:rPr>
              <a:t>P</a:t>
            </a:r>
            <a:endParaRPr lang="de-DE" sz="3000">
              <a:solidFill>
                <a:schemeClr val="accent1"/>
              </a:solidFill>
              <a:latin typeface="cmsy10" pitchFamily="34" charset="0"/>
            </a:endParaRPr>
          </a:p>
        </p:txBody>
      </p:sp>
      <p:sp>
        <p:nvSpPr>
          <p:cNvPr id="24596" name="Rectangle 20"/>
          <p:cNvSpPr>
            <a:spLocks noChangeArrowheads="1"/>
          </p:cNvSpPr>
          <p:nvPr/>
        </p:nvSpPr>
        <p:spPr bwMode="auto">
          <a:xfrm>
            <a:off x="3460750" y="1277938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i="1">
                <a:solidFill>
                  <a:schemeClr val="tx2"/>
                </a:solidFill>
                <a:latin typeface="Cambria" pitchFamily="18" charset="0"/>
              </a:rPr>
              <a:t>f</a:t>
            </a:r>
            <a:r>
              <a:rPr lang="en-US" sz="2400" i="1" baseline="-25000">
                <a:solidFill>
                  <a:schemeClr val="tx2"/>
                </a:solidFill>
                <a:latin typeface="Cambria" pitchFamily="18" charset="0"/>
              </a:rPr>
              <a:t>1</a:t>
            </a:r>
            <a:endParaRPr lang="de-DE">
              <a:solidFill>
                <a:schemeClr val="tx2"/>
              </a:solidFill>
              <a:latin typeface="Cambria" pitchFamily="18" charset="0"/>
            </a:endParaRPr>
          </a:p>
        </p:txBody>
      </p:sp>
      <p:sp>
        <p:nvSpPr>
          <p:cNvPr id="24597" name="Rectangle 21"/>
          <p:cNvSpPr>
            <a:spLocks noChangeArrowheads="1"/>
          </p:cNvSpPr>
          <p:nvPr/>
        </p:nvSpPr>
        <p:spPr bwMode="auto">
          <a:xfrm>
            <a:off x="4389438" y="253365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i="1">
                <a:solidFill>
                  <a:schemeClr val="tx2"/>
                </a:solidFill>
                <a:latin typeface="Cambria" pitchFamily="18" charset="0"/>
              </a:rPr>
              <a:t>f</a:t>
            </a:r>
            <a:r>
              <a:rPr lang="en-US" sz="2400" i="1" baseline="-25000">
                <a:solidFill>
                  <a:schemeClr val="tx2"/>
                </a:solidFill>
                <a:latin typeface="Cambria" pitchFamily="18" charset="0"/>
              </a:rPr>
              <a:t>2</a:t>
            </a:r>
            <a:endParaRPr lang="de-DE" sz="2400" i="1" baseline="-25000">
              <a:solidFill>
                <a:schemeClr val="tx2"/>
              </a:solidFill>
              <a:latin typeface="Cambria" pitchFamily="18" charset="0"/>
            </a:endParaRPr>
          </a:p>
        </p:txBody>
      </p:sp>
      <p:sp>
        <p:nvSpPr>
          <p:cNvPr id="24598" name="Rectangle 22"/>
          <p:cNvSpPr>
            <a:spLocks noChangeArrowheads="1"/>
          </p:cNvSpPr>
          <p:nvPr/>
        </p:nvSpPr>
        <p:spPr bwMode="auto">
          <a:xfrm>
            <a:off x="5414963" y="1773238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i="1">
                <a:solidFill>
                  <a:schemeClr val="tx2"/>
                </a:solidFill>
                <a:latin typeface="Cambria" pitchFamily="18" charset="0"/>
              </a:rPr>
              <a:t>f</a:t>
            </a:r>
            <a:r>
              <a:rPr lang="en-US" sz="2400" i="1" baseline="-25000">
                <a:solidFill>
                  <a:schemeClr val="tx2"/>
                </a:solidFill>
                <a:latin typeface="Cambria" pitchFamily="18" charset="0"/>
              </a:rPr>
              <a:t>3</a:t>
            </a:r>
            <a:endParaRPr lang="de-DE" sz="2400" i="1" baseline="-25000">
              <a:solidFill>
                <a:schemeClr val="tx2"/>
              </a:solidFill>
              <a:latin typeface="Cambria" pitchFamily="18" charset="0"/>
            </a:endParaRPr>
          </a:p>
        </p:txBody>
      </p:sp>
      <p:sp>
        <p:nvSpPr>
          <p:cNvPr id="24599" name="Rectangle 23"/>
          <p:cNvSpPr>
            <a:spLocks noChangeArrowheads="1"/>
          </p:cNvSpPr>
          <p:nvPr/>
        </p:nvSpPr>
        <p:spPr bwMode="auto">
          <a:xfrm>
            <a:off x="6567488" y="2395538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i="1">
                <a:solidFill>
                  <a:schemeClr val="tx2"/>
                </a:solidFill>
                <a:latin typeface="Cambria" pitchFamily="18" charset="0"/>
              </a:rPr>
              <a:t>f</a:t>
            </a:r>
            <a:r>
              <a:rPr lang="en-US" sz="2400" i="1" baseline="-25000">
                <a:solidFill>
                  <a:schemeClr val="tx2"/>
                </a:solidFill>
                <a:latin typeface="Cambria" pitchFamily="18" charset="0"/>
              </a:rPr>
              <a:t>4</a:t>
            </a:r>
            <a:endParaRPr lang="de-DE" sz="2400" i="1" baseline="-25000">
              <a:solidFill>
                <a:schemeClr val="tx2"/>
              </a:solidFill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11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088" y="3500438"/>
            <a:ext cx="3673475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More General Symmetries</a:t>
            </a:r>
          </a:p>
        </p:txBody>
      </p:sp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863" y="1196975"/>
            <a:ext cx="2936875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1200150"/>
            <a:ext cx="2927350" cy="219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7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513" y="3908425"/>
            <a:ext cx="2794000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9" name="Picture 9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317625"/>
            <a:ext cx="2613025" cy="195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10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3" y="3894138"/>
            <a:ext cx="2832100" cy="212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673100"/>
            <a:ext cx="8229600" cy="4608513"/>
          </a:xfrm>
        </p:spPr>
        <p:txBody>
          <a:bodyPr anchor="t"/>
          <a:lstStyle/>
          <a:p>
            <a:pPr>
              <a:lnSpc>
                <a:spcPct val="120000"/>
              </a:lnSpc>
            </a:pPr>
            <a:r>
              <a:rPr lang="en-US" smtClean="0">
                <a:solidFill>
                  <a:srgbClr val="595959"/>
                </a:solidFill>
              </a:rPr>
              <a:t>Overview</a:t>
            </a:r>
            <a:r>
              <a:rPr lang="en-US" sz="3000" b="0" smtClean="0">
                <a:solidFill>
                  <a:srgbClr val="BFBFBF"/>
                </a:solidFill>
              </a:rPr>
              <a:t/>
            </a:r>
            <a:br>
              <a:rPr lang="en-US" sz="3000" b="0" smtClean="0">
                <a:solidFill>
                  <a:srgbClr val="BFBFBF"/>
                </a:solidFill>
              </a:rPr>
            </a:br>
            <a:r>
              <a:rPr lang="en-US" sz="1500" b="0" smtClean="0">
                <a:solidFill>
                  <a:srgbClr val="BFBFBF"/>
                </a:solidFill>
              </a:rPr>
              <a:t/>
            </a:r>
            <a:br>
              <a:rPr lang="en-US" sz="1500" b="0" smtClean="0">
                <a:solidFill>
                  <a:srgbClr val="BFBFBF"/>
                </a:solidFill>
              </a:rPr>
            </a:br>
            <a:r>
              <a:rPr lang="en-US" sz="3000" b="0" smtClean="0">
                <a:solidFill>
                  <a:srgbClr val="BFBFBF"/>
                </a:solidFill>
              </a:rPr>
              <a:t>Introduction</a:t>
            </a:r>
            <a:r>
              <a:rPr lang="en-US" smtClean="0"/>
              <a:t/>
            </a:r>
            <a:br>
              <a:rPr lang="en-US" smtClean="0"/>
            </a:br>
            <a:r>
              <a:rPr lang="en-US" sz="4400" smtClean="0">
                <a:solidFill>
                  <a:schemeClr val="accent1"/>
                </a:solidFill>
              </a:rPr>
              <a:t>Related Work</a:t>
            </a:r>
            <a:br>
              <a:rPr lang="en-US" sz="4400" smtClean="0">
                <a:solidFill>
                  <a:schemeClr val="accent1"/>
                </a:solidFill>
              </a:rPr>
            </a:br>
            <a:r>
              <a:rPr lang="en-US" sz="3000" b="0" smtClean="0">
                <a:solidFill>
                  <a:srgbClr val="BFBFBF"/>
                </a:solidFill>
              </a:rPr>
              <a:t>Subspace Symmetries</a:t>
            </a:r>
            <a:br>
              <a:rPr lang="en-US" sz="3000" b="0" smtClean="0">
                <a:solidFill>
                  <a:srgbClr val="BFBFBF"/>
                </a:solidFill>
              </a:rPr>
            </a:br>
            <a:r>
              <a:rPr lang="en-US" sz="3000" b="0" smtClean="0">
                <a:solidFill>
                  <a:srgbClr val="BFBFBF"/>
                </a:solidFill>
              </a:rPr>
              <a:t>Detection Algorithm</a:t>
            </a:r>
            <a:br>
              <a:rPr lang="en-US" sz="3000" b="0" smtClean="0">
                <a:solidFill>
                  <a:srgbClr val="BFBFBF"/>
                </a:solidFill>
              </a:rPr>
            </a:br>
            <a:r>
              <a:rPr lang="en-US" sz="3000" b="0" smtClean="0">
                <a:solidFill>
                  <a:srgbClr val="BFBFBF"/>
                </a:solidFill>
              </a:rPr>
              <a:t>Results</a:t>
            </a:r>
            <a:br>
              <a:rPr lang="en-US" sz="3000" b="0" smtClean="0">
                <a:solidFill>
                  <a:srgbClr val="BFBFBF"/>
                </a:solidFill>
              </a:rPr>
            </a:br>
            <a:r>
              <a:rPr lang="en-US" sz="3000" b="0" smtClean="0">
                <a:solidFill>
                  <a:srgbClr val="BFBFBF"/>
                </a:solidFill>
              </a:rPr>
              <a:t>Conclusions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2051050" y="2663825"/>
            <a:ext cx="5041900" cy="647700"/>
          </a:xfrm>
          <a:prstGeom prst="rect">
            <a:avLst/>
          </a:prstGeom>
          <a:noFill/>
          <a:ln w="12700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design">
  <a:themeElements>
    <a:clrScheme name="Standarddesign 8">
      <a:dk1>
        <a:srgbClr val="000000"/>
      </a:dk1>
      <a:lt1>
        <a:srgbClr val="FFFFFF"/>
      </a:lt1>
      <a:dk2>
        <a:srgbClr val="A00000"/>
      </a:dk2>
      <a:lt2>
        <a:srgbClr val="C0C0C0"/>
      </a:lt2>
      <a:accent1>
        <a:srgbClr val="3834CC"/>
      </a:accent1>
      <a:accent2>
        <a:srgbClr val="FF0000"/>
      </a:accent2>
      <a:accent3>
        <a:srgbClr val="FFFFFF"/>
      </a:accent3>
      <a:accent4>
        <a:srgbClr val="000000"/>
      </a:accent4>
      <a:accent5>
        <a:srgbClr val="AEAEE2"/>
      </a:accent5>
      <a:accent6>
        <a:srgbClr val="E70000"/>
      </a:accent6>
      <a:hlink>
        <a:srgbClr val="5F5F5F"/>
      </a:hlink>
      <a:folHlink>
        <a:srgbClr val="EAEAEA"/>
      </a:folHlink>
    </a:clrScheme>
    <a:fontScheme name="Standarddesig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A00000"/>
        </a:dk2>
        <a:lt2>
          <a:srgbClr val="C0C0C0"/>
        </a:lt2>
        <a:accent1>
          <a:srgbClr val="251A68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ACABB9"/>
        </a:accent5>
        <a:accent6>
          <a:srgbClr val="E70000"/>
        </a:accent6>
        <a:hlink>
          <a:srgbClr val="1E3760"/>
        </a:hlink>
        <a:folHlink>
          <a:srgbClr val="7581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80808"/>
        </a:dk1>
        <a:lt1>
          <a:srgbClr val="FFFFFF"/>
        </a:lt1>
        <a:dk2>
          <a:srgbClr val="A00000"/>
        </a:dk2>
        <a:lt2>
          <a:srgbClr val="BA8484"/>
        </a:lt2>
        <a:accent1>
          <a:srgbClr val="251A68"/>
        </a:accent1>
        <a:accent2>
          <a:srgbClr val="FF0000"/>
        </a:accent2>
        <a:accent3>
          <a:srgbClr val="FFFFFF"/>
        </a:accent3>
        <a:accent4>
          <a:srgbClr val="060606"/>
        </a:accent4>
        <a:accent5>
          <a:srgbClr val="ACABB9"/>
        </a:accent5>
        <a:accent6>
          <a:srgbClr val="E70000"/>
        </a:accent6>
        <a:hlink>
          <a:srgbClr val="874B4B"/>
        </a:hlink>
        <a:folHlink>
          <a:srgbClr val="CDA7A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80808"/>
        </a:dk1>
        <a:lt1>
          <a:srgbClr val="FFFFFF"/>
        </a:lt1>
        <a:dk2>
          <a:srgbClr val="A00000"/>
        </a:dk2>
        <a:lt2>
          <a:srgbClr val="8B8CAF"/>
        </a:lt2>
        <a:accent1>
          <a:srgbClr val="251A68"/>
        </a:accent1>
        <a:accent2>
          <a:srgbClr val="FF0000"/>
        </a:accent2>
        <a:accent3>
          <a:srgbClr val="FFFFFF"/>
        </a:accent3>
        <a:accent4>
          <a:srgbClr val="060606"/>
        </a:accent4>
        <a:accent5>
          <a:srgbClr val="ACABB9"/>
        </a:accent5>
        <a:accent6>
          <a:srgbClr val="E70000"/>
        </a:accent6>
        <a:hlink>
          <a:srgbClr val="1E3760"/>
        </a:hlink>
        <a:folHlink>
          <a:srgbClr val="7581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80808"/>
        </a:dk1>
        <a:lt1>
          <a:srgbClr val="FFFFFF"/>
        </a:lt1>
        <a:dk2>
          <a:srgbClr val="A00000"/>
        </a:dk2>
        <a:lt2>
          <a:srgbClr val="A2C278"/>
        </a:lt2>
        <a:accent1>
          <a:srgbClr val="251A68"/>
        </a:accent1>
        <a:accent2>
          <a:srgbClr val="FF0000"/>
        </a:accent2>
        <a:accent3>
          <a:srgbClr val="FFFFFF"/>
        </a:accent3>
        <a:accent4>
          <a:srgbClr val="060606"/>
        </a:accent4>
        <a:accent5>
          <a:srgbClr val="ACABB9"/>
        </a:accent5>
        <a:accent6>
          <a:srgbClr val="E70000"/>
        </a:accent6>
        <a:hlink>
          <a:srgbClr val="475C2A"/>
        </a:hlink>
        <a:folHlink>
          <a:srgbClr val="B1CC8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A00000"/>
        </a:dk2>
        <a:lt2>
          <a:srgbClr val="C0C0C0"/>
        </a:lt2>
        <a:accent1>
          <a:srgbClr val="3B34CC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AFAEE2"/>
        </a:accent5>
        <a:accent6>
          <a:srgbClr val="E70000"/>
        </a:accent6>
        <a:hlink>
          <a:srgbClr val="1E3760"/>
        </a:hlink>
        <a:folHlink>
          <a:srgbClr val="7581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A00000"/>
        </a:dk2>
        <a:lt2>
          <a:srgbClr val="C0C0C0"/>
        </a:lt2>
        <a:accent1>
          <a:srgbClr val="3834CC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AEAEE2"/>
        </a:accent5>
        <a:accent6>
          <a:srgbClr val="E70000"/>
        </a:accent6>
        <a:hlink>
          <a:srgbClr val="1E3760"/>
        </a:hlink>
        <a:folHlink>
          <a:srgbClr val="7581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1">
        <a:dk1>
          <a:srgbClr val="000000"/>
        </a:dk1>
        <a:lt1>
          <a:srgbClr val="FFFFFF"/>
        </a:lt1>
        <a:dk2>
          <a:srgbClr val="A00000"/>
        </a:dk2>
        <a:lt2>
          <a:srgbClr val="C0C0C0"/>
        </a:lt2>
        <a:accent1>
          <a:srgbClr val="251A68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ACABB9"/>
        </a:accent5>
        <a:accent6>
          <a:srgbClr val="E70000"/>
        </a:accent6>
        <a:hlink>
          <a:srgbClr val="1E3760"/>
        </a:hlink>
        <a:folHlink>
          <a:srgbClr val="7581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80808"/>
        </a:dk1>
        <a:lt1>
          <a:srgbClr val="FFFFFF"/>
        </a:lt1>
        <a:dk2>
          <a:srgbClr val="A00000"/>
        </a:dk2>
        <a:lt2>
          <a:srgbClr val="BA8484"/>
        </a:lt2>
        <a:accent1>
          <a:srgbClr val="251A68"/>
        </a:accent1>
        <a:accent2>
          <a:srgbClr val="FF0000"/>
        </a:accent2>
        <a:accent3>
          <a:srgbClr val="FFFFFF"/>
        </a:accent3>
        <a:accent4>
          <a:srgbClr val="060606"/>
        </a:accent4>
        <a:accent5>
          <a:srgbClr val="ACABB9"/>
        </a:accent5>
        <a:accent6>
          <a:srgbClr val="E70000"/>
        </a:accent6>
        <a:hlink>
          <a:srgbClr val="874B4B"/>
        </a:hlink>
        <a:folHlink>
          <a:srgbClr val="CDA7A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80808"/>
        </a:dk1>
        <a:lt1>
          <a:srgbClr val="FFFFFF"/>
        </a:lt1>
        <a:dk2>
          <a:srgbClr val="A00000"/>
        </a:dk2>
        <a:lt2>
          <a:srgbClr val="8B8CAF"/>
        </a:lt2>
        <a:accent1>
          <a:srgbClr val="251A68"/>
        </a:accent1>
        <a:accent2>
          <a:srgbClr val="FF0000"/>
        </a:accent2>
        <a:accent3>
          <a:srgbClr val="FFFFFF"/>
        </a:accent3>
        <a:accent4>
          <a:srgbClr val="060606"/>
        </a:accent4>
        <a:accent5>
          <a:srgbClr val="ACABB9"/>
        </a:accent5>
        <a:accent6>
          <a:srgbClr val="E70000"/>
        </a:accent6>
        <a:hlink>
          <a:srgbClr val="1E3760"/>
        </a:hlink>
        <a:folHlink>
          <a:srgbClr val="7581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80808"/>
        </a:dk1>
        <a:lt1>
          <a:srgbClr val="FFFFFF"/>
        </a:lt1>
        <a:dk2>
          <a:srgbClr val="A00000"/>
        </a:dk2>
        <a:lt2>
          <a:srgbClr val="A2C278"/>
        </a:lt2>
        <a:accent1>
          <a:srgbClr val="251A68"/>
        </a:accent1>
        <a:accent2>
          <a:srgbClr val="FF0000"/>
        </a:accent2>
        <a:accent3>
          <a:srgbClr val="FFFFFF"/>
        </a:accent3>
        <a:accent4>
          <a:srgbClr val="060606"/>
        </a:accent4>
        <a:accent5>
          <a:srgbClr val="ACABB9"/>
        </a:accent5>
        <a:accent6>
          <a:srgbClr val="E70000"/>
        </a:accent6>
        <a:hlink>
          <a:srgbClr val="475C2A"/>
        </a:hlink>
        <a:folHlink>
          <a:srgbClr val="B1CC8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A00000"/>
        </a:dk2>
        <a:lt2>
          <a:srgbClr val="C0C0C0"/>
        </a:lt2>
        <a:accent1>
          <a:srgbClr val="3B34CC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AFAEE2"/>
        </a:accent5>
        <a:accent6>
          <a:srgbClr val="E70000"/>
        </a:accent6>
        <a:hlink>
          <a:srgbClr val="1E3760"/>
        </a:hlink>
        <a:folHlink>
          <a:srgbClr val="7581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A00000"/>
        </a:dk2>
        <a:lt2>
          <a:srgbClr val="C0C0C0"/>
        </a:lt2>
        <a:accent1>
          <a:srgbClr val="3834CC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AEAEE2"/>
        </a:accent5>
        <a:accent6>
          <a:srgbClr val="E70000"/>
        </a:accent6>
        <a:hlink>
          <a:srgbClr val="1E3760"/>
        </a:hlink>
        <a:folHlink>
          <a:srgbClr val="7581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A00000"/>
        </a:dk2>
        <a:lt2>
          <a:srgbClr val="C0C0C0"/>
        </a:lt2>
        <a:accent1>
          <a:srgbClr val="3834CC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AEAEE2"/>
        </a:accent5>
        <a:accent6>
          <a:srgbClr val="E70000"/>
        </a:accent6>
        <a:hlink>
          <a:srgbClr val="5F5F5F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0000"/>
        </a:dk1>
        <a:lt1>
          <a:srgbClr val="FFFFFF"/>
        </a:lt1>
        <a:dk2>
          <a:srgbClr val="A00000"/>
        </a:dk2>
        <a:lt2>
          <a:srgbClr val="C0C0C0"/>
        </a:lt2>
        <a:accent1>
          <a:srgbClr val="3834CC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AEAEE2"/>
        </a:accent5>
        <a:accent6>
          <a:srgbClr val="E70000"/>
        </a:accent6>
        <a:hlink>
          <a:srgbClr val="5F5F5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Standarddesign">
  <a:themeElements>
    <a:clrScheme name="1_Standarddesign 1">
      <a:dk1>
        <a:srgbClr val="000000"/>
      </a:dk1>
      <a:lt1>
        <a:srgbClr val="FFFFFF"/>
      </a:lt1>
      <a:dk2>
        <a:srgbClr val="A00000"/>
      </a:dk2>
      <a:lt2>
        <a:srgbClr val="C0C0C0"/>
      </a:lt2>
      <a:accent1>
        <a:srgbClr val="251A68"/>
      </a:accent1>
      <a:accent2>
        <a:srgbClr val="FF0000"/>
      </a:accent2>
      <a:accent3>
        <a:srgbClr val="FFFFFF"/>
      </a:accent3>
      <a:accent4>
        <a:srgbClr val="000000"/>
      </a:accent4>
      <a:accent5>
        <a:srgbClr val="ACABB9"/>
      </a:accent5>
      <a:accent6>
        <a:srgbClr val="E70000"/>
      </a:accent6>
      <a:hlink>
        <a:srgbClr val="1E3760"/>
      </a:hlink>
      <a:folHlink>
        <a:srgbClr val="7581A1"/>
      </a:folHlink>
    </a:clrScheme>
    <a:fontScheme name="1_Standarddesign">
      <a:majorFont>
        <a:latin typeface="Calibri"/>
        <a:ea typeface=""/>
        <a:cs typeface=""/>
      </a:majorFont>
      <a:minorFont>
        <a:latin typeface="Cambr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lnDef>
  </a:objectDefaults>
  <a:extraClrSchemeLst>
    <a:extraClrScheme>
      <a:clrScheme name="1_Standarddesign 1">
        <a:dk1>
          <a:srgbClr val="000000"/>
        </a:dk1>
        <a:lt1>
          <a:srgbClr val="FFFFFF"/>
        </a:lt1>
        <a:dk2>
          <a:srgbClr val="A00000"/>
        </a:dk2>
        <a:lt2>
          <a:srgbClr val="C0C0C0"/>
        </a:lt2>
        <a:accent1>
          <a:srgbClr val="251A68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ACABB9"/>
        </a:accent5>
        <a:accent6>
          <a:srgbClr val="E70000"/>
        </a:accent6>
        <a:hlink>
          <a:srgbClr val="1E3760"/>
        </a:hlink>
        <a:folHlink>
          <a:srgbClr val="7581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2">
        <a:dk1>
          <a:srgbClr val="080808"/>
        </a:dk1>
        <a:lt1>
          <a:srgbClr val="FFFFFF"/>
        </a:lt1>
        <a:dk2>
          <a:srgbClr val="A00000"/>
        </a:dk2>
        <a:lt2>
          <a:srgbClr val="BA8484"/>
        </a:lt2>
        <a:accent1>
          <a:srgbClr val="251A68"/>
        </a:accent1>
        <a:accent2>
          <a:srgbClr val="FF0000"/>
        </a:accent2>
        <a:accent3>
          <a:srgbClr val="FFFFFF"/>
        </a:accent3>
        <a:accent4>
          <a:srgbClr val="060606"/>
        </a:accent4>
        <a:accent5>
          <a:srgbClr val="ACABB9"/>
        </a:accent5>
        <a:accent6>
          <a:srgbClr val="E70000"/>
        </a:accent6>
        <a:hlink>
          <a:srgbClr val="874B4B"/>
        </a:hlink>
        <a:folHlink>
          <a:srgbClr val="CDA7A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3">
        <a:dk1>
          <a:srgbClr val="080808"/>
        </a:dk1>
        <a:lt1>
          <a:srgbClr val="FFFFFF"/>
        </a:lt1>
        <a:dk2>
          <a:srgbClr val="A00000"/>
        </a:dk2>
        <a:lt2>
          <a:srgbClr val="8B8CAF"/>
        </a:lt2>
        <a:accent1>
          <a:srgbClr val="251A68"/>
        </a:accent1>
        <a:accent2>
          <a:srgbClr val="FF0000"/>
        </a:accent2>
        <a:accent3>
          <a:srgbClr val="FFFFFF"/>
        </a:accent3>
        <a:accent4>
          <a:srgbClr val="060606"/>
        </a:accent4>
        <a:accent5>
          <a:srgbClr val="ACABB9"/>
        </a:accent5>
        <a:accent6>
          <a:srgbClr val="E70000"/>
        </a:accent6>
        <a:hlink>
          <a:srgbClr val="1E3760"/>
        </a:hlink>
        <a:folHlink>
          <a:srgbClr val="7581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4">
        <a:dk1>
          <a:srgbClr val="080808"/>
        </a:dk1>
        <a:lt1>
          <a:srgbClr val="FFFFFF"/>
        </a:lt1>
        <a:dk2>
          <a:srgbClr val="A00000"/>
        </a:dk2>
        <a:lt2>
          <a:srgbClr val="A2C278"/>
        </a:lt2>
        <a:accent1>
          <a:srgbClr val="251A68"/>
        </a:accent1>
        <a:accent2>
          <a:srgbClr val="FF0000"/>
        </a:accent2>
        <a:accent3>
          <a:srgbClr val="FFFFFF"/>
        </a:accent3>
        <a:accent4>
          <a:srgbClr val="060606"/>
        </a:accent4>
        <a:accent5>
          <a:srgbClr val="ACABB9"/>
        </a:accent5>
        <a:accent6>
          <a:srgbClr val="E70000"/>
        </a:accent6>
        <a:hlink>
          <a:srgbClr val="475C2A"/>
        </a:hlink>
        <a:folHlink>
          <a:srgbClr val="B1CC8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5">
        <a:dk1>
          <a:srgbClr val="000000"/>
        </a:dk1>
        <a:lt1>
          <a:srgbClr val="FFFFFF"/>
        </a:lt1>
        <a:dk2>
          <a:srgbClr val="A00000"/>
        </a:dk2>
        <a:lt2>
          <a:srgbClr val="C0C0C0"/>
        </a:lt2>
        <a:accent1>
          <a:srgbClr val="3B34CC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AFAEE2"/>
        </a:accent5>
        <a:accent6>
          <a:srgbClr val="E70000"/>
        </a:accent6>
        <a:hlink>
          <a:srgbClr val="1E3760"/>
        </a:hlink>
        <a:folHlink>
          <a:srgbClr val="7581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6">
        <a:dk1>
          <a:srgbClr val="000000"/>
        </a:dk1>
        <a:lt1>
          <a:srgbClr val="FFFFFF"/>
        </a:lt1>
        <a:dk2>
          <a:srgbClr val="A00000"/>
        </a:dk2>
        <a:lt2>
          <a:srgbClr val="C0C0C0"/>
        </a:lt2>
        <a:accent1>
          <a:srgbClr val="3834CC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AEAEE2"/>
        </a:accent5>
        <a:accent6>
          <a:srgbClr val="E70000"/>
        </a:accent6>
        <a:hlink>
          <a:srgbClr val="1E3760"/>
        </a:hlink>
        <a:folHlink>
          <a:srgbClr val="7581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1">
        <a:dk1>
          <a:srgbClr val="000000"/>
        </a:dk1>
        <a:lt1>
          <a:srgbClr val="FFFFFF"/>
        </a:lt1>
        <a:dk2>
          <a:srgbClr val="A00000"/>
        </a:dk2>
        <a:lt2>
          <a:srgbClr val="C0C0C0"/>
        </a:lt2>
        <a:accent1>
          <a:srgbClr val="251A68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ACABB9"/>
        </a:accent5>
        <a:accent6>
          <a:srgbClr val="E70000"/>
        </a:accent6>
        <a:hlink>
          <a:srgbClr val="1E3760"/>
        </a:hlink>
        <a:folHlink>
          <a:srgbClr val="7581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2">
        <a:dk1>
          <a:srgbClr val="080808"/>
        </a:dk1>
        <a:lt1>
          <a:srgbClr val="FFFFFF"/>
        </a:lt1>
        <a:dk2>
          <a:srgbClr val="A00000"/>
        </a:dk2>
        <a:lt2>
          <a:srgbClr val="BA8484"/>
        </a:lt2>
        <a:accent1>
          <a:srgbClr val="251A68"/>
        </a:accent1>
        <a:accent2>
          <a:srgbClr val="FF0000"/>
        </a:accent2>
        <a:accent3>
          <a:srgbClr val="FFFFFF"/>
        </a:accent3>
        <a:accent4>
          <a:srgbClr val="060606"/>
        </a:accent4>
        <a:accent5>
          <a:srgbClr val="ACABB9"/>
        </a:accent5>
        <a:accent6>
          <a:srgbClr val="E70000"/>
        </a:accent6>
        <a:hlink>
          <a:srgbClr val="874B4B"/>
        </a:hlink>
        <a:folHlink>
          <a:srgbClr val="CDA7A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3">
        <a:dk1>
          <a:srgbClr val="080808"/>
        </a:dk1>
        <a:lt1>
          <a:srgbClr val="FFFFFF"/>
        </a:lt1>
        <a:dk2>
          <a:srgbClr val="A00000"/>
        </a:dk2>
        <a:lt2>
          <a:srgbClr val="8B8CAF"/>
        </a:lt2>
        <a:accent1>
          <a:srgbClr val="251A68"/>
        </a:accent1>
        <a:accent2>
          <a:srgbClr val="FF0000"/>
        </a:accent2>
        <a:accent3>
          <a:srgbClr val="FFFFFF"/>
        </a:accent3>
        <a:accent4>
          <a:srgbClr val="060606"/>
        </a:accent4>
        <a:accent5>
          <a:srgbClr val="ACABB9"/>
        </a:accent5>
        <a:accent6>
          <a:srgbClr val="E70000"/>
        </a:accent6>
        <a:hlink>
          <a:srgbClr val="1E3760"/>
        </a:hlink>
        <a:folHlink>
          <a:srgbClr val="7581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4">
        <a:dk1>
          <a:srgbClr val="080808"/>
        </a:dk1>
        <a:lt1>
          <a:srgbClr val="FFFFFF"/>
        </a:lt1>
        <a:dk2>
          <a:srgbClr val="A00000"/>
        </a:dk2>
        <a:lt2>
          <a:srgbClr val="A2C278"/>
        </a:lt2>
        <a:accent1>
          <a:srgbClr val="251A68"/>
        </a:accent1>
        <a:accent2>
          <a:srgbClr val="FF0000"/>
        </a:accent2>
        <a:accent3>
          <a:srgbClr val="FFFFFF"/>
        </a:accent3>
        <a:accent4>
          <a:srgbClr val="060606"/>
        </a:accent4>
        <a:accent5>
          <a:srgbClr val="ACABB9"/>
        </a:accent5>
        <a:accent6>
          <a:srgbClr val="E70000"/>
        </a:accent6>
        <a:hlink>
          <a:srgbClr val="475C2A"/>
        </a:hlink>
        <a:folHlink>
          <a:srgbClr val="B1CC8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5">
        <a:dk1>
          <a:srgbClr val="000000"/>
        </a:dk1>
        <a:lt1>
          <a:srgbClr val="FFFFFF"/>
        </a:lt1>
        <a:dk2>
          <a:srgbClr val="A00000"/>
        </a:dk2>
        <a:lt2>
          <a:srgbClr val="C0C0C0"/>
        </a:lt2>
        <a:accent1>
          <a:srgbClr val="3B34CC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AFAEE2"/>
        </a:accent5>
        <a:accent6>
          <a:srgbClr val="E70000"/>
        </a:accent6>
        <a:hlink>
          <a:srgbClr val="1E3760"/>
        </a:hlink>
        <a:folHlink>
          <a:srgbClr val="7581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6">
        <a:dk1>
          <a:srgbClr val="000000"/>
        </a:dk1>
        <a:lt1>
          <a:srgbClr val="FFFFFF"/>
        </a:lt1>
        <a:dk2>
          <a:srgbClr val="A00000"/>
        </a:dk2>
        <a:lt2>
          <a:srgbClr val="C0C0C0"/>
        </a:lt2>
        <a:accent1>
          <a:srgbClr val="3834CC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AEAEE2"/>
        </a:accent5>
        <a:accent6>
          <a:srgbClr val="E70000"/>
        </a:accent6>
        <a:hlink>
          <a:srgbClr val="1E3760"/>
        </a:hlink>
        <a:folHlink>
          <a:srgbClr val="7581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7">
        <a:dk1>
          <a:srgbClr val="000000"/>
        </a:dk1>
        <a:lt1>
          <a:srgbClr val="FFFFFF"/>
        </a:lt1>
        <a:dk2>
          <a:srgbClr val="A00000"/>
        </a:dk2>
        <a:lt2>
          <a:srgbClr val="C0C0C0"/>
        </a:lt2>
        <a:accent1>
          <a:srgbClr val="3834CC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AEAEE2"/>
        </a:accent5>
        <a:accent6>
          <a:srgbClr val="E70000"/>
        </a:accent6>
        <a:hlink>
          <a:srgbClr val="5F5F5F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8">
        <a:dk1>
          <a:srgbClr val="000000"/>
        </a:dk1>
        <a:lt1>
          <a:srgbClr val="FFFFFF"/>
        </a:lt1>
        <a:dk2>
          <a:srgbClr val="A00000"/>
        </a:dk2>
        <a:lt2>
          <a:srgbClr val="C0C0C0"/>
        </a:lt2>
        <a:accent1>
          <a:srgbClr val="3834CC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AEAEE2"/>
        </a:accent5>
        <a:accent6>
          <a:srgbClr val="E70000"/>
        </a:accent6>
        <a:hlink>
          <a:srgbClr val="5F5F5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enutzerdefiniertes Design">
  <a:themeElements>
    <a:clrScheme name="Benutzerdefiniertes Design 1">
      <a:dk1>
        <a:srgbClr val="000000"/>
      </a:dk1>
      <a:lt1>
        <a:srgbClr val="FFFFFF"/>
      </a:lt1>
      <a:dk2>
        <a:srgbClr val="A00000"/>
      </a:dk2>
      <a:lt2>
        <a:srgbClr val="C0C0C0"/>
      </a:lt2>
      <a:accent1>
        <a:srgbClr val="251A68"/>
      </a:accent1>
      <a:accent2>
        <a:srgbClr val="FF0000"/>
      </a:accent2>
      <a:accent3>
        <a:srgbClr val="FFFFFF"/>
      </a:accent3>
      <a:accent4>
        <a:srgbClr val="000000"/>
      </a:accent4>
      <a:accent5>
        <a:srgbClr val="ACABB9"/>
      </a:accent5>
      <a:accent6>
        <a:srgbClr val="E70000"/>
      </a:accent6>
      <a:hlink>
        <a:srgbClr val="1E3760"/>
      </a:hlink>
      <a:folHlink>
        <a:srgbClr val="7581A1"/>
      </a:folHlink>
    </a:clrScheme>
    <a:fontScheme name="Benutzerdefiniertes Design">
      <a:majorFont>
        <a:latin typeface="Calibri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lnDef>
  </a:objectDefaults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A00000"/>
        </a:dk2>
        <a:lt2>
          <a:srgbClr val="C0C0C0"/>
        </a:lt2>
        <a:accent1>
          <a:srgbClr val="251A68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ACABB9"/>
        </a:accent5>
        <a:accent6>
          <a:srgbClr val="E70000"/>
        </a:accent6>
        <a:hlink>
          <a:srgbClr val="1E3760"/>
        </a:hlink>
        <a:folHlink>
          <a:srgbClr val="7581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80808"/>
        </a:dk1>
        <a:lt1>
          <a:srgbClr val="FFFFFF"/>
        </a:lt1>
        <a:dk2>
          <a:srgbClr val="A00000"/>
        </a:dk2>
        <a:lt2>
          <a:srgbClr val="BA8484"/>
        </a:lt2>
        <a:accent1>
          <a:srgbClr val="251A68"/>
        </a:accent1>
        <a:accent2>
          <a:srgbClr val="FF0000"/>
        </a:accent2>
        <a:accent3>
          <a:srgbClr val="FFFFFF"/>
        </a:accent3>
        <a:accent4>
          <a:srgbClr val="060606"/>
        </a:accent4>
        <a:accent5>
          <a:srgbClr val="ACABB9"/>
        </a:accent5>
        <a:accent6>
          <a:srgbClr val="E70000"/>
        </a:accent6>
        <a:hlink>
          <a:srgbClr val="874B4B"/>
        </a:hlink>
        <a:folHlink>
          <a:srgbClr val="CDA7A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80808"/>
        </a:dk1>
        <a:lt1>
          <a:srgbClr val="FFFFFF"/>
        </a:lt1>
        <a:dk2>
          <a:srgbClr val="A00000"/>
        </a:dk2>
        <a:lt2>
          <a:srgbClr val="8B8CAF"/>
        </a:lt2>
        <a:accent1>
          <a:srgbClr val="251A68"/>
        </a:accent1>
        <a:accent2>
          <a:srgbClr val="FF0000"/>
        </a:accent2>
        <a:accent3>
          <a:srgbClr val="FFFFFF"/>
        </a:accent3>
        <a:accent4>
          <a:srgbClr val="060606"/>
        </a:accent4>
        <a:accent5>
          <a:srgbClr val="ACABB9"/>
        </a:accent5>
        <a:accent6>
          <a:srgbClr val="E70000"/>
        </a:accent6>
        <a:hlink>
          <a:srgbClr val="1E3760"/>
        </a:hlink>
        <a:folHlink>
          <a:srgbClr val="7581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80808"/>
        </a:dk1>
        <a:lt1>
          <a:srgbClr val="FFFFFF"/>
        </a:lt1>
        <a:dk2>
          <a:srgbClr val="A00000"/>
        </a:dk2>
        <a:lt2>
          <a:srgbClr val="A2C278"/>
        </a:lt2>
        <a:accent1>
          <a:srgbClr val="251A68"/>
        </a:accent1>
        <a:accent2>
          <a:srgbClr val="FF0000"/>
        </a:accent2>
        <a:accent3>
          <a:srgbClr val="FFFFFF"/>
        </a:accent3>
        <a:accent4>
          <a:srgbClr val="060606"/>
        </a:accent4>
        <a:accent5>
          <a:srgbClr val="ACABB9"/>
        </a:accent5>
        <a:accent6>
          <a:srgbClr val="E70000"/>
        </a:accent6>
        <a:hlink>
          <a:srgbClr val="475C2A"/>
        </a:hlink>
        <a:folHlink>
          <a:srgbClr val="B1CC8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FF"/>
        </a:lt1>
        <a:dk2>
          <a:srgbClr val="A00000"/>
        </a:dk2>
        <a:lt2>
          <a:srgbClr val="C0C0C0"/>
        </a:lt2>
        <a:accent1>
          <a:srgbClr val="3B34CC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AFAEE2"/>
        </a:accent5>
        <a:accent6>
          <a:srgbClr val="E70000"/>
        </a:accent6>
        <a:hlink>
          <a:srgbClr val="1E3760"/>
        </a:hlink>
        <a:folHlink>
          <a:srgbClr val="7581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0000"/>
        </a:dk1>
        <a:lt1>
          <a:srgbClr val="FFFFFF"/>
        </a:lt1>
        <a:dk2>
          <a:srgbClr val="A00000"/>
        </a:dk2>
        <a:lt2>
          <a:srgbClr val="C0C0C0"/>
        </a:lt2>
        <a:accent1>
          <a:srgbClr val="3834CC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AEAEE2"/>
        </a:accent5>
        <a:accent6>
          <a:srgbClr val="E70000"/>
        </a:accent6>
        <a:hlink>
          <a:srgbClr val="1E3760"/>
        </a:hlink>
        <a:folHlink>
          <a:srgbClr val="7581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1">
        <a:dk1>
          <a:srgbClr val="000000"/>
        </a:dk1>
        <a:lt1>
          <a:srgbClr val="FFFFFF"/>
        </a:lt1>
        <a:dk2>
          <a:srgbClr val="A00000"/>
        </a:dk2>
        <a:lt2>
          <a:srgbClr val="C0C0C0"/>
        </a:lt2>
        <a:accent1>
          <a:srgbClr val="251A68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ACABB9"/>
        </a:accent5>
        <a:accent6>
          <a:srgbClr val="E70000"/>
        </a:accent6>
        <a:hlink>
          <a:srgbClr val="1E3760"/>
        </a:hlink>
        <a:folHlink>
          <a:srgbClr val="7581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80808"/>
        </a:dk1>
        <a:lt1>
          <a:srgbClr val="FFFFFF"/>
        </a:lt1>
        <a:dk2>
          <a:srgbClr val="A00000"/>
        </a:dk2>
        <a:lt2>
          <a:srgbClr val="BA8484"/>
        </a:lt2>
        <a:accent1>
          <a:srgbClr val="251A68"/>
        </a:accent1>
        <a:accent2>
          <a:srgbClr val="FF0000"/>
        </a:accent2>
        <a:accent3>
          <a:srgbClr val="FFFFFF"/>
        </a:accent3>
        <a:accent4>
          <a:srgbClr val="060606"/>
        </a:accent4>
        <a:accent5>
          <a:srgbClr val="ACABB9"/>
        </a:accent5>
        <a:accent6>
          <a:srgbClr val="E70000"/>
        </a:accent6>
        <a:hlink>
          <a:srgbClr val="874B4B"/>
        </a:hlink>
        <a:folHlink>
          <a:srgbClr val="CDA7A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80808"/>
        </a:dk1>
        <a:lt1>
          <a:srgbClr val="FFFFFF"/>
        </a:lt1>
        <a:dk2>
          <a:srgbClr val="A00000"/>
        </a:dk2>
        <a:lt2>
          <a:srgbClr val="8B8CAF"/>
        </a:lt2>
        <a:accent1>
          <a:srgbClr val="251A68"/>
        </a:accent1>
        <a:accent2>
          <a:srgbClr val="FF0000"/>
        </a:accent2>
        <a:accent3>
          <a:srgbClr val="FFFFFF"/>
        </a:accent3>
        <a:accent4>
          <a:srgbClr val="060606"/>
        </a:accent4>
        <a:accent5>
          <a:srgbClr val="ACABB9"/>
        </a:accent5>
        <a:accent6>
          <a:srgbClr val="E70000"/>
        </a:accent6>
        <a:hlink>
          <a:srgbClr val="1E3760"/>
        </a:hlink>
        <a:folHlink>
          <a:srgbClr val="7581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80808"/>
        </a:dk1>
        <a:lt1>
          <a:srgbClr val="FFFFFF"/>
        </a:lt1>
        <a:dk2>
          <a:srgbClr val="A00000"/>
        </a:dk2>
        <a:lt2>
          <a:srgbClr val="A2C278"/>
        </a:lt2>
        <a:accent1>
          <a:srgbClr val="251A68"/>
        </a:accent1>
        <a:accent2>
          <a:srgbClr val="FF0000"/>
        </a:accent2>
        <a:accent3>
          <a:srgbClr val="FFFFFF"/>
        </a:accent3>
        <a:accent4>
          <a:srgbClr val="060606"/>
        </a:accent4>
        <a:accent5>
          <a:srgbClr val="ACABB9"/>
        </a:accent5>
        <a:accent6>
          <a:srgbClr val="E70000"/>
        </a:accent6>
        <a:hlink>
          <a:srgbClr val="475C2A"/>
        </a:hlink>
        <a:folHlink>
          <a:srgbClr val="B1CC8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FF"/>
        </a:lt1>
        <a:dk2>
          <a:srgbClr val="A00000"/>
        </a:dk2>
        <a:lt2>
          <a:srgbClr val="C0C0C0"/>
        </a:lt2>
        <a:accent1>
          <a:srgbClr val="3B34CC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AFAEE2"/>
        </a:accent5>
        <a:accent6>
          <a:srgbClr val="E70000"/>
        </a:accent6>
        <a:hlink>
          <a:srgbClr val="1E3760"/>
        </a:hlink>
        <a:folHlink>
          <a:srgbClr val="7581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0000"/>
        </a:dk1>
        <a:lt1>
          <a:srgbClr val="FFFFFF"/>
        </a:lt1>
        <a:dk2>
          <a:srgbClr val="A00000"/>
        </a:dk2>
        <a:lt2>
          <a:srgbClr val="C0C0C0"/>
        </a:lt2>
        <a:accent1>
          <a:srgbClr val="3834CC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AEAEE2"/>
        </a:accent5>
        <a:accent6>
          <a:srgbClr val="E70000"/>
        </a:accent6>
        <a:hlink>
          <a:srgbClr val="1E3760"/>
        </a:hlink>
        <a:folHlink>
          <a:srgbClr val="7581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000000"/>
        </a:dk1>
        <a:lt1>
          <a:srgbClr val="FFFFFF"/>
        </a:lt1>
        <a:dk2>
          <a:srgbClr val="A00000"/>
        </a:dk2>
        <a:lt2>
          <a:srgbClr val="C0C0C0"/>
        </a:lt2>
        <a:accent1>
          <a:srgbClr val="3834CC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AEAEE2"/>
        </a:accent5>
        <a:accent6>
          <a:srgbClr val="E70000"/>
        </a:accent6>
        <a:hlink>
          <a:srgbClr val="5F5F5F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0000"/>
        </a:dk1>
        <a:lt1>
          <a:srgbClr val="FFFFFF"/>
        </a:lt1>
        <a:dk2>
          <a:srgbClr val="A00000"/>
        </a:dk2>
        <a:lt2>
          <a:srgbClr val="C0C0C0"/>
        </a:lt2>
        <a:accent1>
          <a:srgbClr val="3834CC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AEAEE2"/>
        </a:accent5>
        <a:accent6>
          <a:srgbClr val="E70000"/>
        </a:accent6>
        <a:hlink>
          <a:srgbClr val="5F5F5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851</Words>
  <Application>Microsoft Office PowerPoint</Application>
  <PresentationFormat>On-screen Show (4:3)</PresentationFormat>
  <Paragraphs>247</Paragraphs>
  <Slides>68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2" baseType="lpstr">
      <vt:lpstr>Standarddesign</vt:lpstr>
      <vt:lpstr>1_Standarddesign</vt:lpstr>
      <vt:lpstr>Benutzerdefiniertes Design</vt:lpstr>
      <vt:lpstr>Equation</vt:lpstr>
      <vt:lpstr>PowerPoint Presentation</vt:lpstr>
      <vt:lpstr>Overview  _Introduction_ Related Work Subspace Symmetries Detection Algorithm Results Conclusions</vt:lpstr>
      <vt:lpstr>Overview  Introduction Related Work Subspace Symmetries Detection Algorithm Results Conclusions</vt:lpstr>
      <vt:lpstr>Partial Symmetries</vt:lpstr>
      <vt:lpstr>Partial Symmetries</vt:lpstr>
      <vt:lpstr>Partial Symmetries</vt:lpstr>
      <vt:lpstr>Restriction</vt:lpstr>
      <vt:lpstr>More General Symmetries</vt:lpstr>
      <vt:lpstr>Overview  Introduction Related Work Subspace Symmetries Detection Algorithm Results Conclusions</vt:lpstr>
      <vt:lpstr>Symmetry Detection</vt:lpstr>
      <vt:lpstr>Global Matching of General Shapes</vt:lpstr>
      <vt:lpstr>Global Matching of General Shapes</vt:lpstr>
      <vt:lpstr>Overview  Introduction Related Work Subspace Symmetries Detection Algorithm Results Conclusions</vt:lpstr>
      <vt:lpstr>Subspace Symmetries</vt:lpstr>
      <vt:lpstr>Subspace Symmetries</vt:lpstr>
      <vt:lpstr>Objective</vt:lpstr>
      <vt:lpstr>Remarks</vt:lpstr>
      <vt:lpstr>Challenge</vt:lpstr>
      <vt:lpstr>Challenge</vt:lpstr>
      <vt:lpstr>Overview  Introduction Related Work Subspace Symmetries Detection Algorithm Results Conclusions</vt:lpstr>
      <vt:lpstr>Three Steps to Reduce Complexity</vt:lpstr>
      <vt:lpstr>Feature Extraction</vt:lpstr>
      <vt:lpstr>Feature Matching</vt:lpstr>
      <vt:lpstr>Heuristic Bootstrapping</vt:lpstr>
      <vt:lpstr>Graph Matching</vt:lpstr>
      <vt:lpstr>Complete &amp; Partial Matches</vt:lpstr>
      <vt:lpstr>Refinement</vt:lpstr>
      <vt:lpstr>Dense Correspondences</vt:lpstr>
      <vt:lpstr>Result</vt:lpstr>
      <vt:lpstr>Result</vt:lpstr>
      <vt:lpstr>Extension: Manual Training</vt:lpstr>
      <vt:lpstr>Overview  Introduction Related Work Subspace Symmetries Detection Algorithm Results Conclusions</vt:lpstr>
      <vt:lpstr>Chairs (synthetic)</vt:lpstr>
      <vt:lpstr>Chairs (synthetic)</vt:lpstr>
      <vt:lpstr>Living Room (synthetic)</vt:lpstr>
      <vt:lpstr>Living Room (synthetic)</vt:lpstr>
      <vt:lpstr>Church (3D Scan)</vt:lpstr>
      <vt:lpstr>Application: Non-Rigid Hole Filling</vt:lpstr>
      <vt:lpstr>Application: Super Resolution</vt:lpstr>
      <vt:lpstr>Statue (3D Scan)</vt:lpstr>
      <vt:lpstr>Dino (3D Scan, Manual Training)</vt:lpstr>
      <vt:lpstr>Overview  Introduction Related Work Subspace Symmetries Detection Algorithm Results Conclusions</vt:lpstr>
      <vt:lpstr>Conclusions</vt:lpstr>
      <vt:lpstr>PowerPoint Presentation</vt:lpstr>
      <vt:lpstr>Unsupervised Feature Graphs</vt:lpstr>
      <vt:lpstr>Partial Symmetries</vt:lpstr>
      <vt:lpstr>Statue</vt:lpstr>
      <vt:lpstr>Statue</vt:lpstr>
      <vt:lpstr>Feature Matching</vt:lpstr>
      <vt:lpstr>Keyboard (3D Scan)</vt:lpstr>
      <vt:lpstr>Keyboard (3D Scan)</vt:lpstr>
      <vt:lpstr>Keyboard (3D Scan)</vt:lpstr>
      <vt:lpstr>Church (3D Scan)</vt:lpstr>
      <vt:lpstr>Church (3D Scan)</vt:lpstr>
      <vt:lpstr>Church (3D Scan)</vt:lpstr>
      <vt:lpstr>Dino (3D Scan, Manual Training)</vt:lpstr>
      <vt:lpstr>Dino (3D Scan, Manual Training)</vt:lpstr>
      <vt:lpstr>Dino (3D Scan, Manual Training)</vt:lpstr>
      <vt:lpstr>Dino (3D Scan, Manual Training)</vt:lpstr>
      <vt:lpstr>Statue (3D Scan)</vt:lpstr>
      <vt:lpstr>Living Room (synthetic)</vt:lpstr>
      <vt:lpstr>Many Applications</vt:lpstr>
      <vt:lpstr>More General Symmetries</vt:lpstr>
      <vt:lpstr>Application: Non-Rigid Hole Filling</vt:lpstr>
      <vt:lpstr>Application: Super Resolution</vt:lpstr>
      <vt:lpstr>Refinement</vt:lpstr>
      <vt:lpstr>Refinement</vt:lpstr>
      <vt:lpstr>Dense Correspondences</vt:lpstr>
    </vt:vector>
  </TitlesOfParts>
  <Company>privat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Michael Wand</dc:creator>
  <cp:lastModifiedBy>mwand</cp:lastModifiedBy>
  <cp:revision>306</cp:revision>
  <dcterms:created xsi:type="dcterms:W3CDTF">2008-03-08T17:49:20Z</dcterms:created>
  <dcterms:modified xsi:type="dcterms:W3CDTF">2011-04-12T12:48:46Z</dcterms:modified>
</cp:coreProperties>
</file>