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3"/>
  </p:notesMasterIdLst>
  <p:sldIdLst>
    <p:sldId id="256" r:id="rId2"/>
    <p:sldId id="320" r:id="rId3"/>
    <p:sldId id="330" r:id="rId4"/>
    <p:sldId id="321" r:id="rId5"/>
    <p:sldId id="342" r:id="rId6"/>
    <p:sldId id="340" r:id="rId7"/>
    <p:sldId id="305" r:id="rId8"/>
    <p:sldId id="341" r:id="rId9"/>
    <p:sldId id="307" r:id="rId10"/>
    <p:sldId id="316" r:id="rId11"/>
    <p:sldId id="317" r:id="rId12"/>
    <p:sldId id="350" r:id="rId13"/>
    <p:sldId id="318" r:id="rId14"/>
    <p:sldId id="310" r:id="rId15"/>
    <p:sldId id="343" r:id="rId16"/>
    <p:sldId id="337" r:id="rId17"/>
    <p:sldId id="327" r:id="rId18"/>
    <p:sldId id="312" r:id="rId19"/>
    <p:sldId id="260" r:id="rId20"/>
    <p:sldId id="319" r:id="rId21"/>
    <p:sldId id="347" r:id="rId22"/>
    <p:sldId id="348" r:id="rId23"/>
    <p:sldId id="324" r:id="rId24"/>
    <p:sldId id="326" r:id="rId25"/>
    <p:sldId id="338" r:id="rId26"/>
    <p:sldId id="261" r:id="rId27"/>
    <p:sldId id="262" r:id="rId28"/>
    <p:sldId id="263" r:id="rId29"/>
    <p:sldId id="264" r:id="rId30"/>
    <p:sldId id="265" r:id="rId31"/>
    <p:sldId id="266" r:id="rId32"/>
    <p:sldId id="267" r:id="rId33"/>
    <p:sldId id="329" r:id="rId34"/>
    <p:sldId id="290" r:id="rId35"/>
    <p:sldId id="352" r:id="rId36"/>
    <p:sldId id="344" r:id="rId37"/>
    <p:sldId id="345" r:id="rId38"/>
    <p:sldId id="346" r:id="rId39"/>
    <p:sldId id="351" r:id="rId40"/>
    <p:sldId id="359" r:id="rId41"/>
    <p:sldId id="354" r:id="rId42"/>
    <p:sldId id="355" r:id="rId43"/>
    <p:sldId id="356" r:id="rId44"/>
    <p:sldId id="357" r:id="rId45"/>
    <p:sldId id="358" r:id="rId46"/>
    <p:sldId id="360" r:id="rId47"/>
    <p:sldId id="353" r:id="rId48"/>
    <p:sldId id="361" r:id="rId49"/>
    <p:sldId id="362" r:id="rId50"/>
    <p:sldId id="363" r:id="rId51"/>
    <p:sldId id="364" r:id="rId52"/>
    <p:sldId id="366" r:id="rId53"/>
    <p:sldId id="367" r:id="rId54"/>
    <p:sldId id="377" r:id="rId55"/>
    <p:sldId id="378" r:id="rId56"/>
    <p:sldId id="379" r:id="rId57"/>
    <p:sldId id="368" r:id="rId58"/>
    <p:sldId id="369" r:id="rId59"/>
    <p:sldId id="370" r:id="rId60"/>
    <p:sldId id="371" r:id="rId61"/>
    <p:sldId id="372" r:id="rId62"/>
    <p:sldId id="374" r:id="rId63"/>
    <p:sldId id="373" r:id="rId64"/>
    <p:sldId id="375" r:id="rId65"/>
    <p:sldId id="304" r:id="rId66"/>
    <p:sldId id="376" r:id="rId67"/>
    <p:sldId id="380" r:id="rId68"/>
    <p:sldId id="280" r:id="rId69"/>
    <p:sldId id="281" r:id="rId70"/>
    <p:sldId id="282" r:id="rId71"/>
    <p:sldId id="287" r:id="rId72"/>
    <p:sldId id="384" r:id="rId73"/>
    <p:sldId id="303" r:id="rId74"/>
    <p:sldId id="298" r:id="rId75"/>
    <p:sldId id="381" r:id="rId76"/>
    <p:sldId id="383" r:id="rId77"/>
    <p:sldId id="301" r:id="rId78"/>
    <p:sldId id="299" r:id="rId79"/>
    <p:sldId id="331" r:id="rId80"/>
    <p:sldId id="349" r:id="rId81"/>
    <p:sldId id="332" r:id="rId8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658" autoAdjust="0"/>
  </p:normalViewPr>
  <p:slideViewPr>
    <p:cSldViewPr>
      <p:cViewPr>
        <p:scale>
          <a:sx n="150" d="100"/>
          <a:sy n="150" d="100"/>
        </p:scale>
        <p:origin x="-492" y="11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CD6A486-EBDF-4757-8780-EEACCF11B9C2}" type="datetimeFigureOut">
              <a:rPr lang="en-US" smtClean="0"/>
              <a:t>2/9/2012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6DF5E7-3E1B-40EC-94AA-F14B470F53EF}" type="slidenum">
              <a:rPr lang="en-US" smtClean="0"/>
              <a:t>‹#›</a:t>
            </a:fld>
            <a:endParaRPr lang="en-US"/>
          </a:p>
        </p:txBody>
      </p:sp>
    </p:spTree>
    <p:extLst>
      <p:ext uri="{BB962C8B-B14F-4D97-AF65-F5344CB8AC3E}">
        <p14:creationId xmlns:p14="http://schemas.microsoft.com/office/powerpoint/2010/main" val="3826848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Going to frame problem in the context of AI to demonstrate how the concept fits into the field at large.  My argument is going to be that GGL is absolutely central to AI and yet relatively unexplored</a:t>
            </a:r>
            <a:r>
              <a:rPr lang="en-US" dirty="0" smtClean="0"/>
              <a:t>.</a:t>
            </a:r>
            <a:endParaRPr lang="en-US" dirty="0"/>
          </a:p>
        </p:txBody>
      </p:sp>
      <p:sp>
        <p:nvSpPr>
          <p:cNvPr id="4" name="Slide Number Placeholder 3"/>
          <p:cNvSpPr>
            <a:spLocks noGrp="1"/>
          </p:cNvSpPr>
          <p:nvPr>
            <p:ph type="sldNum" sz="quarter" idx="10"/>
          </p:nvPr>
        </p:nvSpPr>
        <p:spPr/>
        <p:txBody>
          <a:bodyPr/>
          <a:lstStyle/>
          <a:p>
            <a:fld id="{C16DF5E7-3E1B-40EC-94AA-F14B470F53EF}" type="slidenum">
              <a:rPr lang="en-US" smtClean="0"/>
              <a:t>7</a:t>
            </a:fld>
            <a:endParaRPr lang="en-US"/>
          </a:p>
        </p:txBody>
      </p:sp>
    </p:spTree>
    <p:extLst>
      <p:ext uri="{BB962C8B-B14F-4D97-AF65-F5344CB8AC3E}">
        <p14:creationId xmlns:p14="http://schemas.microsoft.com/office/powerpoint/2010/main" val="1775755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“AI completeness” argument</a:t>
            </a:r>
            <a:endParaRPr lang="en-US" dirty="0"/>
          </a:p>
        </p:txBody>
      </p:sp>
      <p:sp>
        <p:nvSpPr>
          <p:cNvPr id="4" name="Slide Number Placeholder 3"/>
          <p:cNvSpPr>
            <a:spLocks noGrp="1"/>
          </p:cNvSpPr>
          <p:nvPr>
            <p:ph type="sldNum" sz="quarter" idx="10"/>
          </p:nvPr>
        </p:nvSpPr>
        <p:spPr/>
        <p:txBody>
          <a:bodyPr/>
          <a:lstStyle/>
          <a:p>
            <a:fld id="{C16DF5E7-3E1B-40EC-94AA-F14B470F53EF}" type="slidenum">
              <a:rPr lang="en-US" smtClean="0"/>
              <a:t>9</a:t>
            </a:fld>
            <a:endParaRPr lang="en-US"/>
          </a:p>
        </p:txBody>
      </p:sp>
    </p:spTree>
    <p:extLst>
      <p:ext uri="{BB962C8B-B14F-4D97-AF65-F5344CB8AC3E}">
        <p14:creationId xmlns:p14="http://schemas.microsoft.com/office/powerpoint/2010/main" val="1772570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Often subconscious</a:t>
            </a:r>
            <a:endParaRPr lang="en-US" dirty="0"/>
          </a:p>
        </p:txBody>
      </p:sp>
      <p:sp>
        <p:nvSpPr>
          <p:cNvPr id="4" name="Slide Number Placeholder 3"/>
          <p:cNvSpPr>
            <a:spLocks noGrp="1"/>
          </p:cNvSpPr>
          <p:nvPr>
            <p:ph type="sldNum" sz="quarter" idx="10"/>
          </p:nvPr>
        </p:nvSpPr>
        <p:spPr/>
        <p:txBody>
          <a:bodyPr/>
          <a:lstStyle/>
          <a:p>
            <a:fld id="{C16DF5E7-3E1B-40EC-94AA-F14B470F53EF}" type="slidenum">
              <a:rPr lang="en-US" smtClean="0"/>
              <a:t>10</a:t>
            </a:fld>
            <a:endParaRPr lang="en-US"/>
          </a:p>
        </p:txBody>
      </p:sp>
    </p:spTree>
    <p:extLst>
      <p:ext uri="{BB962C8B-B14F-4D97-AF65-F5344CB8AC3E}">
        <p14:creationId xmlns:p14="http://schemas.microsoft.com/office/powerpoint/2010/main" val="10904430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problems (and challenges) are still fundamentally</a:t>
            </a:r>
            <a:r>
              <a:rPr lang="en-US" baseline="0" dirty="0" smtClean="0"/>
              <a:t> similar</a:t>
            </a:r>
            <a:endParaRPr lang="en-US" dirty="0"/>
          </a:p>
        </p:txBody>
      </p:sp>
      <p:sp>
        <p:nvSpPr>
          <p:cNvPr id="4" name="Slide Number Placeholder 3"/>
          <p:cNvSpPr>
            <a:spLocks noGrp="1"/>
          </p:cNvSpPr>
          <p:nvPr>
            <p:ph type="sldNum" sz="quarter" idx="10"/>
          </p:nvPr>
        </p:nvSpPr>
        <p:spPr/>
        <p:txBody>
          <a:bodyPr/>
          <a:lstStyle/>
          <a:p>
            <a:fld id="{C16DF5E7-3E1B-40EC-94AA-F14B470F53EF}" type="slidenum">
              <a:rPr lang="en-US" smtClean="0"/>
              <a:t>15</a:t>
            </a:fld>
            <a:endParaRPr lang="en-US"/>
          </a:p>
        </p:txBody>
      </p:sp>
    </p:spTree>
    <p:extLst>
      <p:ext uri="{BB962C8B-B14F-4D97-AF65-F5344CB8AC3E}">
        <p14:creationId xmlns:p14="http://schemas.microsoft.com/office/powerpoint/2010/main" val="14104900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lgn="ctr">
              <a:defRPr/>
            </a:lvl1p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solidFill>
                  <a:prstClr val="black">
                    <a:lumMod val="95000"/>
                    <a:lumOff val="5000"/>
                  </a:prstClr>
                </a:solidFill>
              </a:defRPr>
            </a:lvl1pPr>
          </a:lstStyle>
          <a:p>
            <a:pPr>
              <a:defRPr/>
            </a:pPr>
            <a:r>
              <a:rPr lang="en-US"/>
              <a:t>CS148 Intro Lecture</a:t>
            </a:r>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prstClr val="black">
                    <a:lumMod val="95000"/>
                    <a:lumOff val="5000"/>
                  </a:prstClr>
                </a:solidFill>
              </a:defRPr>
            </a:lvl1pPr>
          </a:lstStyle>
          <a:p>
            <a:pPr>
              <a:defRPr/>
            </a:pPr>
            <a:r>
              <a:rPr lang="en-US"/>
              <a:t>Matthew Fisher</a:t>
            </a:r>
          </a:p>
        </p:txBody>
      </p:sp>
    </p:spTree>
    <p:extLst>
      <p:ext uri="{BB962C8B-B14F-4D97-AF65-F5344CB8AC3E}">
        <p14:creationId xmlns:p14="http://schemas.microsoft.com/office/powerpoint/2010/main" val="211188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70D5ABF-0285-4831-8DFE-5FC3C3D4ADC3}" type="datetimeFigureOut">
              <a:rPr lang="en-US"/>
              <a:pPr>
                <a:defRPr/>
              </a:pPr>
              <a:t>2/9/2012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C73F26D-3E05-4724-823F-A9D04D556C1D}" type="slidenum">
              <a:rPr lang="en-US"/>
              <a:pPr>
                <a:defRPr/>
              </a:pPr>
              <a:t>‹#›</a:t>
            </a:fld>
            <a:endParaRPr lang="en-US"/>
          </a:p>
        </p:txBody>
      </p:sp>
    </p:spTree>
    <p:extLst>
      <p:ext uri="{BB962C8B-B14F-4D97-AF65-F5344CB8AC3E}">
        <p14:creationId xmlns:p14="http://schemas.microsoft.com/office/powerpoint/2010/main" val="2462267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C4F7075-94BC-4B31-BF02-A69C38ED9B1D}" type="datetimeFigureOut">
              <a:rPr lang="en-US"/>
              <a:pPr>
                <a:defRPr/>
              </a:pPr>
              <a:t>2/9/2012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D8DE2DB-6A4B-4AB2-8336-4F00239A7FD5}" type="slidenum">
              <a:rPr lang="en-US"/>
              <a:pPr>
                <a:defRPr/>
              </a:pPr>
              <a:t>‹#›</a:t>
            </a:fld>
            <a:endParaRPr lang="en-US"/>
          </a:p>
        </p:txBody>
      </p:sp>
    </p:spTree>
    <p:extLst>
      <p:ext uri="{BB962C8B-B14F-4D97-AF65-F5344CB8AC3E}">
        <p14:creationId xmlns:p14="http://schemas.microsoft.com/office/powerpoint/2010/main" val="2917081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Line 13"/>
          <p:cNvSpPr>
            <a:spLocks noChangeShapeType="1"/>
          </p:cNvSpPr>
          <p:nvPr userDrawn="1"/>
        </p:nvSpPr>
        <p:spPr bwMode="auto">
          <a:xfrm>
            <a:off x="609602" y="1371600"/>
            <a:ext cx="8056563" cy="0"/>
          </a:xfrm>
          <a:prstGeom prst="line">
            <a:avLst/>
          </a:prstGeom>
          <a:noFill/>
          <a:ln w="50800">
            <a:solidFill>
              <a:srgbClr val="474747"/>
            </a:solidFill>
            <a:round/>
            <a:headEnd/>
            <a:tailEnd/>
          </a:ln>
          <a:effectLst/>
        </p:spPr>
        <p:txBody>
          <a:bodyPr wrap="none" anchor="ctr"/>
          <a:lstStyle/>
          <a:p>
            <a:pPr eaLnBrk="0" hangingPunct="0">
              <a:defRPr/>
            </a:pPr>
            <a:endParaRPr lang="en-US">
              <a:solidFill>
                <a:prstClr val="black"/>
              </a:solidFill>
              <a:cs typeface="Arial" charset="0"/>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buFont typeface="Calibri" pitchFamily="34" charset="0"/>
              <a:buChar char=" "/>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81108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D8CCD9F-A156-4CF2-ADC8-816DD89215FF}" type="datetimeFigureOut">
              <a:rPr lang="en-US"/>
              <a:pPr>
                <a:defRPr/>
              </a:pPr>
              <a:t>2/9/2012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AAE755C-D3D8-4D23-871D-8EBF992D5C08}" type="slidenum">
              <a:rPr lang="en-US"/>
              <a:pPr>
                <a:defRPr/>
              </a:pPr>
              <a:t>‹#›</a:t>
            </a:fld>
            <a:endParaRPr lang="en-US"/>
          </a:p>
        </p:txBody>
      </p:sp>
    </p:spTree>
    <p:extLst>
      <p:ext uri="{BB962C8B-B14F-4D97-AF65-F5344CB8AC3E}">
        <p14:creationId xmlns:p14="http://schemas.microsoft.com/office/powerpoint/2010/main" val="1494435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54A6647-1867-4150-B23A-B238655532CA}" type="datetimeFigureOut">
              <a:rPr lang="en-US"/>
              <a:pPr>
                <a:defRPr/>
              </a:pPr>
              <a:t>2/9/2012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DE9D695-CE70-4A4E-BCC7-502DE551FC6F}" type="slidenum">
              <a:rPr lang="en-US"/>
              <a:pPr>
                <a:defRPr/>
              </a:pPr>
              <a:t>‹#›</a:t>
            </a:fld>
            <a:endParaRPr lang="en-US"/>
          </a:p>
        </p:txBody>
      </p:sp>
    </p:spTree>
    <p:extLst>
      <p:ext uri="{BB962C8B-B14F-4D97-AF65-F5344CB8AC3E}">
        <p14:creationId xmlns:p14="http://schemas.microsoft.com/office/powerpoint/2010/main" val="1187160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364DE44-239C-4DF8-9EFD-685F856C8EF1}" type="datetimeFigureOut">
              <a:rPr lang="en-US"/>
              <a:pPr>
                <a:defRPr/>
              </a:pPr>
              <a:t>2/9/2012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342B237-700A-44E4-8864-36725218DEE2}" type="slidenum">
              <a:rPr lang="en-US"/>
              <a:pPr>
                <a:defRPr/>
              </a:pPr>
              <a:t>‹#›</a:t>
            </a:fld>
            <a:endParaRPr lang="en-US"/>
          </a:p>
        </p:txBody>
      </p:sp>
    </p:spTree>
    <p:extLst>
      <p:ext uri="{BB962C8B-B14F-4D97-AF65-F5344CB8AC3E}">
        <p14:creationId xmlns:p14="http://schemas.microsoft.com/office/powerpoint/2010/main" val="2548181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26D9D22-733B-4A92-8C27-E61B2FDB83C2}" type="datetimeFigureOut">
              <a:rPr lang="en-US"/>
              <a:pPr>
                <a:defRPr/>
              </a:pPr>
              <a:t>2/9/2012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F1FA8D5-1542-401E-97D7-558D5E55B21A}" type="slidenum">
              <a:rPr lang="en-US"/>
              <a:pPr>
                <a:defRPr/>
              </a:pPr>
              <a:t>‹#›</a:t>
            </a:fld>
            <a:endParaRPr lang="en-US"/>
          </a:p>
        </p:txBody>
      </p:sp>
    </p:spTree>
    <p:extLst>
      <p:ext uri="{BB962C8B-B14F-4D97-AF65-F5344CB8AC3E}">
        <p14:creationId xmlns:p14="http://schemas.microsoft.com/office/powerpoint/2010/main" val="2586624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2FCA67A-6053-494C-ABC4-1292840D23E7}" type="datetimeFigureOut">
              <a:rPr lang="en-US"/>
              <a:pPr>
                <a:defRPr/>
              </a:pPr>
              <a:t>2/9/2012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5E1B00A-1B82-4E8F-8CCF-D0B3EB065719}" type="slidenum">
              <a:rPr lang="en-US"/>
              <a:pPr>
                <a:defRPr/>
              </a:pPr>
              <a:t>‹#›</a:t>
            </a:fld>
            <a:endParaRPr lang="en-US"/>
          </a:p>
        </p:txBody>
      </p:sp>
    </p:spTree>
    <p:extLst>
      <p:ext uri="{BB962C8B-B14F-4D97-AF65-F5344CB8AC3E}">
        <p14:creationId xmlns:p14="http://schemas.microsoft.com/office/powerpoint/2010/main" val="5386229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B7D4303-59C8-4365-B195-9A854BDADCB8}" type="datetimeFigureOut">
              <a:rPr lang="en-US"/>
              <a:pPr>
                <a:defRPr/>
              </a:pPr>
              <a:t>2/9/2012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EA5152F-7AAC-4ECB-B40D-BEE01AFB5738}" type="slidenum">
              <a:rPr lang="en-US"/>
              <a:pPr>
                <a:defRPr/>
              </a:pPr>
              <a:t>‹#›</a:t>
            </a:fld>
            <a:endParaRPr lang="en-US"/>
          </a:p>
        </p:txBody>
      </p:sp>
    </p:spTree>
    <p:extLst>
      <p:ext uri="{BB962C8B-B14F-4D97-AF65-F5344CB8AC3E}">
        <p14:creationId xmlns:p14="http://schemas.microsoft.com/office/powerpoint/2010/main" val="2072858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157D8FF-040B-40D5-86E9-30B825186BC1}" type="datetimeFigureOut">
              <a:rPr lang="en-US"/>
              <a:pPr>
                <a:defRPr/>
              </a:pPr>
              <a:t>2/9/2012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E5829E7-3E5B-44C1-9E72-12D9DB25BCCB}" type="slidenum">
              <a:rPr lang="en-US"/>
              <a:pPr>
                <a:defRPr/>
              </a:pPr>
              <a:t>‹#›</a:t>
            </a:fld>
            <a:endParaRPr lang="en-US"/>
          </a:p>
        </p:txBody>
      </p:sp>
    </p:spTree>
    <p:extLst>
      <p:ext uri="{BB962C8B-B14F-4D97-AF65-F5344CB8AC3E}">
        <p14:creationId xmlns:p14="http://schemas.microsoft.com/office/powerpoint/2010/main" val="1323597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lumMod val="95000"/>
                    <a:lumOff val="5000"/>
                  </a:prstClr>
                </a:solidFill>
                <a:latin typeface="+mn-lt"/>
                <a:cs typeface="+mn-cs"/>
              </a:defRPr>
            </a:lvl1pPr>
          </a:lstStyle>
          <a:p>
            <a:pPr>
              <a:defRPr/>
            </a:pPr>
            <a:r>
              <a:rPr lang="en-US"/>
              <a:t>CS 148 Intro Lecture</a:t>
            </a:r>
            <a:endParaRPr lang="en-US" dirty="0"/>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35636AD1-A395-4909-B252-EA37843D16DF}" type="slidenum">
              <a:rPr lang="en-US"/>
              <a:pPr>
                <a:defRPr/>
              </a:pPr>
              <a:t>‹#›</a:t>
            </a:fld>
            <a:endParaRPr lang="en-US"/>
          </a:p>
        </p:txBody>
      </p:sp>
    </p:spTree>
    <p:extLst>
      <p:ext uri="{BB962C8B-B14F-4D97-AF65-F5344CB8AC3E}">
        <p14:creationId xmlns:p14="http://schemas.microsoft.com/office/powerpoint/2010/main" val="16720388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spcBef>
          <a:spcPct val="0"/>
        </a:spcBef>
        <a:spcAft>
          <a:spcPct val="0"/>
        </a:spcAft>
        <a:defRPr sz="4400" kern="12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Calibri" pitchFamily="34" charset="0"/>
        </a:defRPr>
      </a:lvl2pPr>
      <a:lvl3pPr algn="l" rtl="0" eaLnBrk="0" fontAlgn="base" hangingPunct="0">
        <a:spcBef>
          <a:spcPct val="0"/>
        </a:spcBef>
        <a:spcAft>
          <a:spcPct val="0"/>
        </a:spcAft>
        <a:defRPr sz="4400">
          <a:solidFill>
            <a:schemeClr val="tx1"/>
          </a:solidFill>
          <a:latin typeface="Calibri" pitchFamily="34" charset="0"/>
        </a:defRPr>
      </a:lvl3pPr>
      <a:lvl4pPr algn="l" rtl="0" eaLnBrk="0" fontAlgn="base" hangingPunct="0">
        <a:spcBef>
          <a:spcPct val="0"/>
        </a:spcBef>
        <a:spcAft>
          <a:spcPct val="0"/>
        </a:spcAft>
        <a:defRPr sz="4400">
          <a:solidFill>
            <a:schemeClr val="tx1"/>
          </a:solidFill>
          <a:latin typeface="Calibri" pitchFamily="34" charset="0"/>
        </a:defRPr>
      </a:lvl4pPr>
      <a:lvl5pPr algn="l"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SzPct val="125000"/>
        <a:buFont typeface="Arial" charset="0"/>
        <a:buChar char="•"/>
        <a:defRPr sz="3200" kern="1200">
          <a:solidFill>
            <a:srgbClr val="7F7F7F"/>
          </a:solidFill>
          <a:latin typeface="+mn-lt"/>
          <a:ea typeface="+mn-ea"/>
          <a:cs typeface="+mn-cs"/>
        </a:defRPr>
      </a:lvl1pPr>
      <a:lvl2pPr marL="742950" indent="-285750" algn="l" rtl="0" eaLnBrk="0" fontAlgn="base" hangingPunct="0">
        <a:spcBef>
          <a:spcPct val="20000"/>
        </a:spcBef>
        <a:spcAft>
          <a:spcPct val="0"/>
        </a:spcAft>
        <a:buClr>
          <a:srgbClr val="E46C0A"/>
        </a:buClr>
        <a:buSzPct val="125000"/>
        <a:buFont typeface="Wingdings" pitchFamily="2" charset="2"/>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7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General Game Learning</a:t>
            </a:r>
            <a:endParaRPr lang="en-US" dirty="0"/>
          </a:p>
        </p:txBody>
      </p:sp>
      <p:sp>
        <p:nvSpPr>
          <p:cNvPr id="3" name="Subtitle 2"/>
          <p:cNvSpPr>
            <a:spLocks noGrp="1"/>
          </p:cNvSpPr>
          <p:nvPr>
            <p:ph type="subTitle" idx="1"/>
          </p:nvPr>
        </p:nvSpPr>
        <p:spPr/>
        <p:txBody>
          <a:bodyPr/>
          <a:lstStyle/>
          <a:p>
            <a:r>
              <a:rPr lang="en-US" dirty="0" smtClean="0"/>
              <a:t>Matthew Fisher</a:t>
            </a:r>
            <a:endParaRPr lang="en-US" dirty="0"/>
          </a:p>
        </p:txBody>
      </p:sp>
    </p:spTree>
    <p:extLst>
      <p:ext uri="{BB962C8B-B14F-4D97-AF65-F5344CB8AC3E}">
        <p14:creationId xmlns:p14="http://schemas.microsoft.com/office/powerpoint/2010/main" val="1472257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 Space (Humans)</a:t>
            </a:r>
            <a:endParaRPr lang="en-US" dirty="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5065068"/>
            <a:ext cx="2038350" cy="1467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371600" y="2133600"/>
            <a:ext cx="2514600" cy="461665"/>
          </a:xfrm>
          <a:prstGeom prst="rect">
            <a:avLst/>
          </a:prstGeom>
          <a:noFill/>
        </p:spPr>
        <p:txBody>
          <a:bodyPr wrap="square" rtlCol="0">
            <a:spAutoFit/>
          </a:bodyPr>
          <a:lstStyle/>
          <a:p>
            <a:pPr algn="ctr"/>
            <a:r>
              <a:rPr lang="en-US" sz="2400" dirty="0" smtClean="0"/>
              <a:t>Raw Sensor Input</a:t>
            </a:r>
            <a:endParaRPr lang="en-US" sz="2400" dirty="0"/>
          </a:p>
        </p:txBody>
      </p:sp>
      <p:sp>
        <p:nvSpPr>
          <p:cNvPr id="7" name="TextBox 6"/>
          <p:cNvSpPr txBox="1"/>
          <p:nvPr/>
        </p:nvSpPr>
        <p:spPr>
          <a:xfrm>
            <a:off x="1143000" y="3655368"/>
            <a:ext cx="2514600" cy="830997"/>
          </a:xfrm>
          <a:prstGeom prst="rect">
            <a:avLst/>
          </a:prstGeom>
          <a:noFill/>
        </p:spPr>
        <p:txBody>
          <a:bodyPr wrap="square" rtlCol="0">
            <a:spAutoFit/>
          </a:bodyPr>
          <a:lstStyle/>
          <a:p>
            <a:pPr algn="ctr"/>
            <a:r>
              <a:rPr lang="en-US" sz="2400" dirty="0" smtClean="0">
                <a:solidFill>
                  <a:srgbClr val="FF0000"/>
                </a:solidFill>
              </a:rPr>
              <a:t>Internal Representation</a:t>
            </a:r>
            <a:endParaRPr lang="en-US" sz="2400" dirty="0">
              <a:solidFill>
                <a:srgbClr val="FF0000"/>
              </a:solidFill>
            </a:endParaRPr>
          </a:p>
        </p:txBody>
      </p:sp>
      <p:pic>
        <p:nvPicPr>
          <p:cNvPr id="717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4836" y="1571476"/>
            <a:ext cx="1057275" cy="1585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143000" y="5383375"/>
            <a:ext cx="2514600" cy="830997"/>
          </a:xfrm>
          <a:prstGeom prst="rect">
            <a:avLst/>
          </a:prstGeom>
          <a:noFill/>
        </p:spPr>
        <p:txBody>
          <a:bodyPr wrap="square" rtlCol="0">
            <a:spAutoFit/>
          </a:bodyPr>
          <a:lstStyle/>
          <a:p>
            <a:pPr algn="ctr"/>
            <a:r>
              <a:rPr lang="en-US" sz="2400" dirty="0" smtClean="0"/>
              <a:t>Solve Internal Representation</a:t>
            </a:r>
            <a:endParaRPr lang="en-US" sz="2400" dirty="0"/>
          </a:p>
        </p:txBody>
      </p:sp>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3337441"/>
            <a:ext cx="2038350"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6248400" y="3505199"/>
            <a:ext cx="2514600" cy="830997"/>
          </a:xfrm>
          <a:prstGeom prst="rect">
            <a:avLst/>
          </a:prstGeom>
          <a:noFill/>
        </p:spPr>
        <p:txBody>
          <a:bodyPr wrap="square" rtlCol="0">
            <a:spAutoFit/>
          </a:bodyPr>
          <a:lstStyle/>
          <a:p>
            <a:pPr algn="ctr"/>
            <a:r>
              <a:rPr lang="en-US" sz="2400" dirty="0" smtClean="0"/>
              <a:t>Implement Solution</a:t>
            </a:r>
            <a:endParaRPr lang="en-US" sz="2400" dirty="0"/>
          </a:p>
        </p:txBody>
      </p:sp>
      <p:sp>
        <p:nvSpPr>
          <p:cNvPr id="4" name="Right Arrow 3"/>
          <p:cNvSpPr/>
          <p:nvPr/>
        </p:nvSpPr>
        <p:spPr>
          <a:xfrm rot="5400000">
            <a:off x="4638673" y="3138337"/>
            <a:ext cx="6096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5400000">
            <a:off x="4638673" y="4876800"/>
            <a:ext cx="6096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rot="18871112">
            <a:off x="5711977" y="4933778"/>
            <a:ext cx="1891997" cy="1967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rot="13261058">
            <a:off x="5471130" y="2730298"/>
            <a:ext cx="1891997" cy="1967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74849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Tasks in </a:t>
            </a:r>
            <a:r>
              <a:rPr lang="en-US" dirty="0" smtClean="0"/>
              <a:t>General Learning</a:t>
            </a:r>
            <a:endParaRPr lang="en-US" dirty="0"/>
          </a:p>
        </p:txBody>
      </p:sp>
      <p:sp>
        <p:nvSpPr>
          <p:cNvPr id="3" name="Content Placeholder 2"/>
          <p:cNvSpPr>
            <a:spLocks noGrp="1"/>
          </p:cNvSpPr>
          <p:nvPr>
            <p:ph idx="1"/>
          </p:nvPr>
        </p:nvSpPr>
        <p:spPr/>
        <p:txBody>
          <a:bodyPr/>
          <a:lstStyle/>
          <a:p>
            <a:pPr lvl="1"/>
            <a:r>
              <a:rPr lang="en-US" dirty="0">
                <a:solidFill>
                  <a:srgbClr val="FF0000"/>
                </a:solidFill>
              </a:rPr>
              <a:t>Define meaningful internal representation</a:t>
            </a:r>
          </a:p>
          <a:p>
            <a:pPr lvl="2"/>
            <a:r>
              <a:rPr lang="en-US" dirty="0">
                <a:solidFill>
                  <a:srgbClr val="FF0000"/>
                </a:solidFill>
              </a:rPr>
              <a:t>Categorize, classify, and </a:t>
            </a:r>
            <a:r>
              <a:rPr lang="en-US" dirty="0" smtClean="0">
                <a:solidFill>
                  <a:srgbClr val="FF0000"/>
                </a:solidFill>
              </a:rPr>
              <a:t>learn from raw data</a:t>
            </a:r>
            <a:endParaRPr lang="en-US" dirty="0">
              <a:solidFill>
                <a:srgbClr val="FF0000"/>
              </a:solidFill>
            </a:endParaRPr>
          </a:p>
          <a:p>
            <a:pPr lvl="1"/>
            <a:r>
              <a:rPr lang="en-US" dirty="0" smtClean="0"/>
              <a:t>Process raw signal</a:t>
            </a:r>
          </a:p>
          <a:p>
            <a:pPr lvl="1"/>
            <a:r>
              <a:rPr lang="en-US" dirty="0" smtClean="0"/>
              <a:t>Map raw signal onto internal representation</a:t>
            </a:r>
          </a:p>
          <a:p>
            <a:pPr lvl="1"/>
            <a:r>
              <a:rPr lang="en-US" dirty="0" smtClean="0"/>
              <a:t>Solve problem using the internal representation</a:t>
            </a:r>
          </a:p>
          <a:p>
            <a:pPr lvl="1"/>
            <a:r>
              <a:rPr lang="en-US" dirty="0" smtClean="0"/>
              <a:t>Map solution to an action and execute it</a:t>
            </a:r>
          </a:p>
        </p:txBody>
      </p:sp>
    </p:spTree>
    <p:extLst>
      <p:ext uri="{BB962C8B-B14F-4D97-AF65-F5344CB8AC3E}">
        <p14:creationId xmlns:p14="http://schemas.microsoft.com/office/powerpoint/2010/main" val="3161394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Representation is everything</a:t>
            </a:r>
            <a:endParaRPr lang="en-US" dirty="0"/>
          </a:p>
        </p:txBody>
      </p:sp>
      <p:sp>
        <p:nvSpPr>
          <p:cNvPr id="3" name="Content Placeholder 2"/>
          <p:cNvSpPr>
            <a:spLocks noGrp="1"/>
          </p:cNvSpPr>
          <p:nvPr>
            <p:ph idx="1"/>
          </p:nvPr>
        </p:nvSpPr>
        <p:spPr>
          <a:xfrm>
            <a:off x="0" y="1551566"/>
            <a:ext cx="6172199" cy="4525963"/>
          </a:xfrm>
        </p:spPr>
        <p:txBody>
          <a:bodyPr/>
          <a:lstStyle/>
          <a:p>
            <a:r>
              <a:rPr lang="en-US" dirty="0" smtClean="0"/>
              <a:t>Trying </a:t>
            </a:r>
            <a:r>
              <a:rPr lang="en-US" dirty="0" smtClean="0"/>
              <a:t>to learn rules without a good representation is </a:t>
            </a:r>
            <a:r>
              <a:rPr lang="en-US" dirty="0" smtClean="0"/>
              <a:t>impossible</a:t>
            </a:r>
          </a:p>
          <a:p>
            <a:pPr lvl="1"/>
            <a:r>
              <a:rPr lang="en-US" dirty="0" smtClean="0"/>
              <a:t>Imagine trying to learn the rules of Chess at the level of pixels or 2x2 blocks</a:t>
            </a:r>
          </a:p>
          <a:p>
            <a:pPr lvl="1"/>
            <a:r>
              <a:rPr lang="en-US" dirty="0" smtClean="0"/>
              <a:t>We can guess that one representation is better than another if it is easier to learn rules about how the environment behaves using the representation</a:t>
            </a:r>
            <a:endParaRPr lang="en-US" dirty="0"/>
          </a:p>
        </p:txBody>
      </p:sp>
      <p:grpSp>
        <p:nvGrpSpPr>
          <p:cNvPr id="6" name="Group 5"/>
          <p:cNvGrpSpPr/>
          <p:nvPr/>
        </p:nvGrpSpPr>
        <p:grpSpPr>
          <a:xfrm>
            <a:off x="6172200" y="2819400"/>
            <a:ext cx="2743200" cy="2743200"/>
            <a:chOff x="2667000" y="3276600"/>
            <a:chExt cx="2865120" cy="286512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00" y="3276600"/>
              <a:ext cx="2865120" cy="2865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667000" y="3276601"/>
              <a:ext cx="704850" cy="719138"/>
            </a:xfrm>
            <a:prstGeom prst="rect">
              <a:avLst/>
            </a:prstGeom>
            <a:solidFill>
              <a:schemeClr val="accent2">
                <a:lumMod val="75000"/>
                <a:alpha val="2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371850" y="5407342"/>
              <a:ext cx="704850" cy="719138"/>
            </a:xfrm>
            <a:prstGeom prst="rect">
              <a:avLst/>
            </a:prstGeom>
            <a:solidFill>
              <a:schemeClr val="accent2">
                <a:lumMod val="75000"/>
                <a:alpha val="2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95798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Real-world</a:t>
            </a:r>
            <a:br>
              <a:rPr lang="en-US" dirty="0" smtClean="0"/>
            </a:br>
            <a:r>
              <a:rPr lang="en-US" dirty="0" smtClean="0"/>
              <a:t>General Game Learning</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5024109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Human Game Learning Process</a:t>
            </a:r>
            <a:endParaRPr lang="en-US"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7366" b="43155"/>
          <a:stretch/>
        </p:blipFill>
        <p:spPr bwMode="auto">
          <a:xfrm>
            <a:off x="190498" y="1495663"/>
            <a:ext cx="2833141" cy="211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8101" y="3680757"/>
            <a:ext cx="3061740" cy="646331"/>
          </a:xfrm>
          <a:prstGeom prst="rect">
            <a:avLst/>
          </a:prstGeom>
          <a:noFill/>
        </p:spPr>
        <p:txBody>
          <a:bodyPr wrap="square" rtlCol="0">
            <a:spAutoFit/>
          </a:bodyPr>
          <a:lstStyle/>
          <a:p>
            <a:pPr algn="ctr"/>
            <a:r>
              <a:rPr lang="en-US" dirty="0" smtClean="0"/>
              <a:t>Natural Language Understanding</a:t>
            </a:r>
            <a:endParaRPr lang="en-US" dirty="0"/>
          </a:p>
        </p:txBody>
      </p:sp>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09950" y="4044950"/>
            <a:ext cx="2514600" cy="188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409950" y="5930900"/>
            <a:ext cx="2514600" cy="646331"/>
          </a:xfrm>
          <a:prstGeom prst="rect">
            <a:avLst/>
          </a:prstGeom>
          <a:noFill/>
        </p:spPr>
        <p:txBody>
          <a:bodyPr wrap="square" rtlCol="0">
            <a:spAutoFit/>
          </a:bodyPr>
          <a:lstStyle/>
          <a:p>
            <a:pPr algn="ctr"/>
            <a:r>
              <a:rPr lang="en-US" dirty="0" smtClean="0"/>
              <a:t>Object Categorization and Recognition (Vision)</a:t>
            </a:r>
            <a:endParaRPr lang="en-US" dirty="0"/>
          </a:p>
        </p:txBody>
      </p:sp>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3863975"/>
            <a:ext cx="2247900"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6115050" y="6111875"/>
            <a:ext cx="2514600" cy="369332"/>
          </a:xfrm>
          <a:prstGeom prst="rect">
            <a:avLst/>
          </a:prstGeom>
          <a:noFill/>
        </p:spPr>
        <p:txBody>
          <a:bodyPr wrap="square" rtlCol="0">
            <a:spAutoFit/>
          </a:bodyPr>
          <a:lstStyle/>
          <a:p>
            <a:pPr algn="ctr"/>
            <a:r>
              <a:rPr lang="en-US" dirty="0" smtClean="0"/>
              <a:t>Conversation</a:t>
            </a:r>
            <a:endParaRPr lang="en-US" dirty="0"/>
          </a:p>
        </p:txBody>
      </p:sp>
      <p:sp>
        <p:nvSpPr>
          <p:cNvPr id="11" name="TextBox 10"/>
          <p:cNvSpPr txBox="1"/>
          <p:nvPr/>
        </p:nvSpPr>
        <p:spPr>
          <a:xfrm>
            <a:off x="3384550" y="3359368"/>
            <a:ext cx="2514600" cy="369332"/>
          </a:xfrm>
          <a:prstGeom prst="rect">
            <a:avLst/>
          </a:prstGeom>
          <a:noFill/>
        </p:spPr>
        <p:txBody>
          <a:bodyPr wrap="square" rtlCol="0">
            <a:spAutoFit/>
          </a:bodyPr>
          <a:lstStyle/>
          <a:p>
            <a:pPr algn="ctr"/>
            <a:r>
              <a:rPr lang="en-US" dirty="0" smtClean="0"/>
              <a:t>Rule Learning</a:t>
            </a:r>
            <a:endParaRPr lang="en-US" dirty="0"/>
          </a:p>
        </p:txBody>
      </p:sp>
      <p:pic>
        <p:nvPicPr>
          <p:cNvPr id="410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4441" y="1828800"/>
            <a:ext cx="2574709" cy="1530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45835" y="1663700"/>
            <a:ext cx="2440330" cy="1624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6108700" y="3276600"/>
            <a:ext cx="2514600" cy="369332"/>
          </a:xfrm>
          <a:prstGeom prst="rect">
            <a:avLst/>
          </a:prstGeom>
          <a:noFill/>
        </p:spPr>
        <p:txBody>
          <a:bodyPr wrap="square" rtlCol="0">
            <a:spAutoFit/>
          </a:bodyPr>
          <a:lstStyle/>
          <a:p>
            <a:pPr algn="ctr"/>
            <a:r>
              <a:rPr lang="en-US" dirty="0" smtClean="0"/>
              <a:t>Strategic Planning</a:t>
            </a:r>
            <a:endParaRPr lang="en-US" dirty="0"/>
          </a:p>
        </p:txBody>
      </p:sp>
      <p:sp>
        <p:nvSpPr>
          <p:cNvPr id="16" name="TextBox 15"/>
          <p:cNvSpPr txBox="1"/>
          <p:nvPr/>
        </p:nvSpPr>
        <p:spPr>
          <a:xfrm>
            <a:off x="76198" y="6207899"/>
            <a:ext cx="3061740" cy="369332"/>
          </a:xfrm>
          <a:prstGeom prst="rect">
            <a:avLst/>
          </a:prstGeom>
          <a:noFill/>
        </p:spPr>
        <p:txBody>
          <a:bodyPr wrap="square" rtlCol="0">
            <a:spAutoFit/>
          </a:bodyPr>
          <a:lstStyle/>
          <a:p>
            <a:pPr algn="ctr"/>
            <a:r>
              <a:rPr lang="en-US" dirty="0" smtClean="0"/>
              <a:t>Learning from Mistakes</a:t>
            </a:r>
            <a:endParaRPr lang="en-US" dirty="0"/>
          </a:p>
        </p:txBody>
      </p:sp>
      <p:pic>
        <p:nvPicPr>
          <p:cNvPr id="4105"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200" y="4548187"/>
            <a:ext cx="1712182" cy="157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34894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Real-world Game Learning</a:t>
            </a:r>
            <a:endParaRPr lang="en-US" dirty="0"/>
          </a:p>
        </p:txBody>
      </p:sp>
      <p:sp>
        <p:nvSpPr>
          <p:cNvPr id="3" name="Content Placeholder 2"/>
          <p:cNvSpPr>
            <a:spLocks noGrp="1"/>
          </p:cNvSpPr>
          <p:nvPr>
            <p:ph idx="1"/>
          </p:nvPr>
        </p:nvSpPr>
        <p:spPr>
          <a:xfrm>
            <a:off x="457200" y="1600201"/>
            <a:ext cx="8229600" cy="5105399"/>
          </a:xfrm>
        </p:spPr>
        <p:txBody>
          <a:bodyPr/>
          <a:lstStyle/>
          <a:p>
            <a:r>
              <a:rPr lang="en-US" dirty="0" smtClean="0"/>
              <a:t>Research is bottlenecked by</a:t>
            </a:r>
          </a:p>
          <a:p>
            <a:pPr lvl="1"/>
            <a:r>
              <a:rPr lang="en-US" dirty="0" smtClean="0"/>
              <a:t>3D object segmentation and categorization</a:t>
            </a:r>
          </a:p>
          <a:p>
            <a:pPr lvl="1"/>
            <a:r>
              <a:rPr lang="en-US" dirty="0" smtClean="0"/>
              <a:t>3D environment reconstruction</a:t>
            </a:r>
          </a:p>
          <a:p>
            <a:pPr lvl="1"/>
            <a:r>
              <a:rPr lang="en-US" dirty="0" smtClean="0"/>
              <a:t>Natural language processing</a:t>
            </a:r>
          </a:p>
          <a:p>
            <a:r>
              <a:rPr lang="en-US" dirty="0" smtClean="0"/>
              <a:t>Human game learning in the physical world still provides us with useful insights</a:t>
            </a:r>
          </a:p>
          <a:p>
            <a:pPr lvl="1"/>
            <a:r>
              <a:rPr lang="en-US" dirty="0" smtClean="0"/>
              <a:t>Constructing a good representation for rule learning and action planning is rarely challenging to humans</a:t>
            </a:r>
          </a:p>
        </p:txBody>
      </p:sp>
    </p:spTree>
    <p:extLst>
      <p:ext uri="{BB962C8B-B14F-4D97-AF65-F5344CB8AC3E}">
        <p14:creationId xmlns:p14="http://schemas.microsoft.com/office/powerpoint/2010/main" val="668405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Existing Game Research</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37268233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Game AI Research</a:t>
            </a:r>
            <a:endParaRPr lang="en-US" dirty="0"/>
          </a:p>
        </p:txBody>
      </p:sp>
      <p:sp>
        <p:nvSpPr>
          <p:cNvPr id="3" name="Content Placeholder 2"/>
          <p:cNvSpPr>
            <a:spLocks noGrp="1"/>
          </p:cNvSpPr>
          <p:nvPr>
            <p:ph idx="1"/>
          </p:nvPr>
        </p:nvSpPr>
        <p:spPr/>
        <p:txBody>
          <a:bodyPr/>
          <a:lstStyle/>
          <a:p>
            <a:r>
              <a:rPr lang="en-US" dirty="0" smtClean="0"/>
              <a:t>An AI that plays </a:t>
            </a:r>
            <a:r>
              <a:rPr lang="en-US" dirty="0" smtClean="0"/>
              <a:t>Chess </a:t>
            </a:r>
            <a:r>
              <a:rPr lang="en-US" dirty="0" smtClean="0"/>
              <a:t>well is only the </a:t>
            </a:r>
            <a:r>
              <a:rPr lang="en-US" dirty="0" smtClean="0"/>
              <a:t>summit of </a:t>
            </a:r>
            <a:r>
              <a:rPr lang="en-US" dirty="0" smtClean="0"/>
              <a:t>Mount Everest</a:t>
            </a:r>
          </a:p>
          <a:p>
            <a:pPr lvl="1"/>
            <a:r>
              <a:rPr lang="en-US" dirty="0" smtClean="0"/>
              <a:t>It assumes that you already have a perfect game representation and understanding of the rules that define this representation</a:t>
            </a:r>
          </a:p>
          <a:p>
            <a:r>
              <a:rPr lang="en-US" dirty="0" smtClean="0"/>
              <a:t>General Game Playing (</a:t>
            </a:r>
            <a:r>
              <a:rPr lang="en-US" dirty="0"/>
              <a:t>Michael </a:t>
            </a:r>
            <a:r>
              <a:rPr lang="en-US" dirty="0" err="1" smtClean="0"/>
              <a:t>Genesereth</a:t>
            </a:r>
            <a:r>
              <a:rPr lang="en-US" dirty="0" smtClean="0"/>
              <a:t>) generalizes learning strategy across </a:t>
            </a:r>
            <a:r>
              <a:rPr lang="en-US" dirty="0" smtClean="0"/>
              <a:t>games but ignores </a:t>
            </a:r>
            <a:r>
              <a:rPr lang="en-US" dirty="0" smtClean="0"/>
              <a:t>learning the game representation</a:t>
            </a:r>
            <a:endParaRPr lang="en-US" dirty="0"/>
          </a:p>
        </p:txBody>
      </p:sp>
    </p:spTree>
    <p:extLst>
      <p:ext uri="{BB962C8B-B14F-4D97-AF65-F5344CB8AC3E}">
        <p14:creationId xmlns:p14="http://schemas.microsoft.com/office/powerpoint/2010/main" val="35060704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Forcing General Game Learning</a:t>
            </a:r>
            <a:endParaRPr lang="en-US" dirty="0"/>
          </a:p>
        </p:txBody>
      </p:sp>
      <p:sp>
        <p:nvSpPr>
          <p:cNvPr id="3" name="Content Placeholder 2"/>
          <p:cNvSpPr>
            <a:spLocks noGrp="1"/>
          </p:cNvSpPr>
          <p:nvPr>
            <p:ph idx="1"/>
          </p:nvPr>
        </p:nvSpPr>
        <p:spPr/>
        <p:txBody>
          <a:bodyPr/>
          <a:lstStyle/>
          <a:p>
            <a:r>
              <a:rPr lang="en-US" dirty="0" smtClean="0"/>
              <a:t>A few people have tried general game learning</a:t>
            </a:r>
          </a:p>
          <a:p>
            <a:pPr lvl="1"/>
            <a:r>
              <a:rPr lang="en-US" dirty="0" smtClean="0"/>
              <a:t>Dramatically reduce space of games under consideration (ex. RPS, TTT variants)</a:t>
            </a:r>
          </a:p>
          <a:p>
            <a:pPr lvl="1"/>
            <a:r>
              <a:rPr lang="en-US" dirty="0" smtClean="0"/>
              <a:t>Manually teach system all relevant categories and train classifiers for them</a:t>
            </a:r>
          </a:p>
          <a:p>
            <a:pPr lvl="2"/>
            <a:r>
              <a:rPr lang="en-US" dirty="0" smtClean="0"/>
              <a:t>the largest number of categories that has been successfully used is 3</a:t>
            </a:r>
          </a:p>
          <a:p>
            <a:pPr lvl="1"/>
            <a:r>
              <a:rPr lang="en-US" dirty="0" smtClean="0"/>
              <a:t>Focus is on robots interacting with humans, not so much on game learning</a:t>
            </a:r>
          </a:p>
          <a:p>
            <a:endParaRPr lang="en-US" dirty="0"/>
          </a:p>
        </p:txBody>
      </p:sp>
    </p:spTree>
    <p:extLst>
      <p:ext uri="{BB962C8B-B14F-4D97-AF65-F5344CB8AC3E}">
        <p14:creationId xmlns:p14="http://schemas.microsoft.com/office/powerpoint/2010/main" val="32610127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dirty="0" smtClean="0"/>
              <a:t>State of the </a:t>
            </a:r>
            <a:r>
              <a:rPr lang="en-US" dirty="0" smtClean="0"/>
              <a:t>art (2011)</a:t>
            </a:r>
            <a:endParaRPr lang="en-US" dirty="0" smtClean="0"/>
          </a:p>
        </p:txBody>
      </p:sp>
      <p:sp>
        <p:nvSpPr>
          <p:cNvPr id="15363" name="Content Placeholder 2"/>
          <p:cNvSpPr>
            <a:spLocks noGrp="1"/>
          </p:cNvSpPr>
          <p:nvPr>
            <p:ph idx="1"/>
          </p:nvPr>
        </p:nvSpPr>
        <p:spPr>
          <a:xfrm>
            <a:off x="457200" y="4648200"/>
            <a:ext cx="8229600" cy="1477964"/>
          </a:xfrm>
        </p:spPr>
        <p:txBody>
          <a:bodyPr/>
          <a:lstStyle/>
          <a:p>
            <a:pPr lvl="1"/>
            <a:r>
              <a:rPr lang="en-US" dirty="0" smtClean="0"/>
              <a:t>People have taught robots to observe two entities playing tic-tac-toe or rock-papers-scissors in contrived settings and then attempt to play these games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600200"/>
            <a:ext cx="3810000" cy="2790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18029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general game learning?</a:t>
            </a:r>
            <a:endParaRPr lang="en-US" dirty="0"/>
          </a:p>
        </p:txBody>
      </p:sp>
      <p:sp>
        <p:nvSpPr>
          <p:cNvPr id="3" name="Content Placeholder 2"/>
          <p:cNvSpPr>
            <a:spLocks noGrp="1"/>
          </p:cNvSpPr>
          <p:nvPr>
            <p:ph idx="1"/>
          </p:nvPr>
        </p:nvSpPr>
        <p:spPr>
          <a:xfrm>
            <a:off x="457200" y="1600201"/>
            <a:ext cx="8229600" cy="5181599"/>
          </a:xfrm>
        </p:spPr>
        <p:txBody>
          <a:bodyPr/>
          <a:lstStyle/>
          <a:p>
            <a:r>
              <a:rPr lang="en-US" dirty="0" smtClean="0"/>
              <a:t>Learning to play games you have never </a:t>
            </a:r>
            <a:r>
              <a:rPr lang="en-US" dirty="0" smtClean="0"/>
              <a:t>seen</a:t>
            </a:r>
            <a:endParaRPr lang="en-US" dirty="0" smtClean="0"/>
          </a:p>
          <a:p>
            <a:pPr lvl="1"/>
            <a:r>
              <a:rPr lang="en-US" dirty="0" smtClean="0"/>
              <a:t>Reading </a:t>
            </a:r>
            <a:r>
              <a:rPr lang="en-US" dirty="0" smtClean="0"/>
              <a:t>or listening to the rules</a:t>
            </a:r>
            <a:endParaRPr lang="en-US" dirty="0" smtClean="0"/>
          </a:p>
          <a:p>
            <a:pPr lvl="1"/>
            <a:r>
              <a:rPr lang="en-US" dirty="0" smtClean="0"/>
              <a:t>Asking questions about the rules</a:t>
            </a:r>
          </a:p>
          <a:p>
            <a:pPr lvl="1"/>
            <a:r>
              <a:rPr lang="en-US" dirty="0"/>
              <a:t>Learning the </a:t>
            </a:r>
            <a:r>
              <a:rPr lang="en-US" dirty="0" smtClean="0"/>
              <a:t>rules by playing (ex. Tetris)</a:t>
            </a:r>
          </a:p>
          <a:p>
            <a:pPr lvl="1"/>
            <a:r>
              <a:rPr lang="en-US" dirty="0" smtClean="0"/>
              <a:t>Figuring out the objective</a:t>
            </a:r>
          </a:p>
          <a:p>
            <a:pPr lvl="1"/>
            <a:r>
              <a:rPr lang="en-US" dirty="0" smtClean="0"/>
              <a:t>Being reprimanded for making illegal </a:t>
            </a:r>
            <a:r>
              <a:rPr lang="en-US" dirty="0" smtClean="0"/>
              <a:t>moves</a:t>
            </a:r>
          </a:p>
          <a:p>
            <a:pPr lvl="1"/>
            <a:r>
              <a:rPr lang="en-US" dirty="0" smtClean="0"/>
              <a:t>Learning from mistakes</a:t>
            </a:r>
            <a:endParaRPr lang="en-US" dirty="0" smtClean="0"/>
          </a:p>
          <a:p>
            <a:pPr lvl="1"/>
            <a:r>
              <a:rPr lang="en-US" dirty="0" smtClean="0"/>
              <a:t>Deciding on good strategies</a:t>
            </a:r>
          </a:p>
          <a:p>
            <a:pPr lvl="2"/>
            <a:r>
              <a:rPr lang="en-US" dirty="0" smtClean="0"/>
              <a:t>The focus of 99% of game AI research</a:t>
            </a:r>
          </a:p>
        </p:txBody>
      </p:sp>
    </p:spTree>
    <p:extLst>
      <p:ext uri="{BB962C8B-B14F-4D97-AF65-F5344CB8AC3E}">
        <p14:creationId xmlns:p14="http://schemas.microsoft.com/office/powerpoint/2010/main" val="38674428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Digital-world</a:t>
            </a:r>
            <a:br>
              <a:rPr lang="en-US" dirty="0" smtClean="0"/>
            </a:br>
            <a:r>
              <a:rPr lang="en-US" dirty="0" smtClean="0"/>
              <a:t>General Game Learning</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9562163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games</a:t>
            </a:r>
            <a:endParaRPr lang="en-US" dirty="0"/>
          </a:p>
        </p:txBody>
      </p:sp>
      <p:sp>
        <p:nvSpPr>
          <p:cNvPr id="3" name="Content Placeholder 2"/>
          <p:cNvSpPr>
            <a:spLocks noGrp="1"/>
          </p:cNvSpPr>
          <p:nvPr>
            <p:ph idx="1"/>
          </p:nvPr>
        </p:nvSpPr>
        <p:spPr/>
        <p:txBody>
          <a:bodyPr/>
          <a:lstStyle/>
          <a:p>
            <a:r>
              <a:rPr lang="en-US" dirty="0" smtClean="0"/>
              <a:t>Many different types of games</a:t>
            </a:r>
          </a:p>
          <a:p>
            <a:pPr lvl="1"/>
            <a:r>
              <a:rPr lang="en-US" dirty="0" smtClean="0"/>
              <a:t>Real-time (Mario) vs. turn-based (</a:t>
            </a:r>
            <a:r>
              <a:rPr lang="en-US" dirty="0" err="1" smtClean="0"/>
              <a:t>Reversi</a:t>
            </a:r>
            <a:r>
              <a:rPr lang="en-US" dirty="0" smtClean="0"/>
              <a:t>)</a:t>
            </a:r>
          </a:p>
          <a:p>
            <a:pPr lvl="1"/>
            <a:r>
              <a:rPr lang="en-US" dirty="0" smtClean="0"/>
              <a:t>Discrete (Tetris) vs. continuous (Space Invaders)</a:t>
            </a:r>
          </a:p>
          <a:p>
            <a:pPr lvl="1"/>
            <a:r>
              <a:rPr lang="en-US" dirty="0" smtClean="0"/>
              <a:t>Complete information </a:t>
            </a:r>
            <a:r>
              <a:rPr lang="en-US" dirty="0" smtClean="0"/>
              <a:t>(FreeCell) </a:t>
            </a:r>
            <a:r>
              <a:rPr lang="en-US" dirty="0" smtClean="0"/>
              <a:t>vs. incomplete information </a:t>
            </a:r>
            <a:r>
              <a:rPr lang="en-US" dirty="0" smtClean="0"/>
              <a:t>(Poker)</a:t>
            </a:r>
          </a:p>
          <a:p>
            <a:pPr lvl="1"/>
            <a:r>
              <a:rPr lang="en-US" dirty="0" smtClean="0"/>
              <a:t>Single player (Zelda) vs. competitive (Chess)</a:t>
            </a:r>
          </a:p>
          <a:p>
            <a:r>
              <a:rPr lang="en-US" dirty="0"/>
              <a:t>For now, focus is on 2D, sprite-based games</a:t>
            </a:r>
          </a:p>
          <a:p>
            <a:pPr lvl="1"/>
            <a:endParaRPr lang="en-US" dirty="0" smtClean="0"/>
          </a:p>
        </p:txBody>
      </p:sp>
    </p:spTree>
    <p:extLst>
      <p:ext uri="{BB962C8B-B14F-4D97-AF65-F5344CB8AC3E}">
        <p14:creationId xmlns:p14="http://schemas.microsoft.com/office/powerpoint/2010/main" val="39654764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0"/>
            <a:ext cx="878106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43997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(One Possible) General Game Learning Pipeline</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41595663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Inputs</a:t>
            </a:r>
            <a:endParaRPr lang="en-US" dirty="0"/>
          </a:p>
        </p:txBody>
      </p:sp>
      <p:sp>
        <p:nvSpPr>
          <p:cNvPr id="3" name="Content Placeholder 2"/>
          <p:cNvSpPr>
            <a:spLocks noGrp="1"/>
          </p:cNvSpPr>
          <p:nvPr>
            <p:ph idx="1"/>
          </p:nvPr>
        </p:nvSpPr>
        <p:spPr/>
        <p:txBody>
          <a:bodyPr/>
          <a:lstStyle/>
          <a:p>
            <a:r>
              <a:rPr lang="en-US" dirty="0" smtClean="0"/>
              <a:t>AI gets a video feed of the game</a:t>
            </a:r>
          </a:p>
          <a:p>
            <a:r>
              <a:rPr lang="en-US" dirty="0" smtClean="0"/>
              <a:t>AI can take actions as if it were a human (ex. with the keyboard, mouse, or game controller)</a:t>
            </a:r>
          </a:p>
          <a:p>
            <a:r>
              <a:rPr lang="en-US" dirty="0" smtClean="0"/>
              <a:t>AI may have access to: (semi-supervised)</a:t>
            </a:r>
          </a:p>
          <a:p>
            <a:pPr lvl="1"/>
            <a:r>
              <a:rPr lang="en-US" dirty="0" smtClean="0"/>
              <a:t>Human </a:t>
            </a:r>
            <a:r>
              <a:rPr lang="en-US" dirty="0" err="1" smtClean="0"/>
              <a:t>playthroughs</a:t>
            </a:r>
            <a:r>
              <a:rPr lang="en-US" dirty="0" smtClean="0"/>
              <a:t> of the game</a:t>
            </a:r>
          </a:p>
          <a:p>
            <a:pPr lvl="1"/>
            <a:r>
              <a:rPr lang="en-US" dirty="0" smtClean="0"/>
              <a:t>Partial annotations </a:t>
            </a:r>
            <a:r>
              <a:rPr lang="en-US" dirty="0" smtClean="0"/>
              <a:t>of playthroughs denoting specific objectives (ex. “reach the final boss”, “don’t die</a:t>
            </a:r>
            <a:r>
              <a:rPr lang="en-US" dirty="0" smtClean="0"/>
              <a:t>”)</a:t>
            </a:r>
            <a:endParaRPr lang="en-US" dirty="0" smtClean="0"/>
          </a:p>
        </p:txBody>
      </p:sp>
    </p:spTree>
    <p:extLst>
      <p:ext uri="{BB962C8B-B14F-4D97-AF65-F5344CB8AC3E}">
        <p14:creationId xmlns:p14="http://schemas.microsoft.com/office/powerpoint/2010/main" val="24332296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Pipeline Strategy</a:t>
            </a:r>
            <a:endParaRPr lang="en-US" dirty="0"/>
          </a:p>
        </p:txBody>
      </p:sp>
      <p:sp>
        <p:nvSpPr>
          <p:cNvPr id="3" name="Content Placeholder 2"/>
          <p:cNvSpPr>
            <a:spLocks noGrp="1"/>
          </p:cNvSpPr>
          <p:nvPr>
            <p:ph idx="1"/>
          </p:nvPr>
        </p:nvSpPr>
        <p:spPr/>
        <p:txBody>
          <a:bodyPr/>
          <a:lstStyle/>
          <a:p>
            <a:r>
              <a:rPr lang="en-US" dirty="0" smtClean="0"/>
              <a:t>Construct many possible </a:t>
            </a:r>
            <a:r>
              <a:rPr lang="en-US" dirty="0" smtClean="0"/>
              <a:t>representations</a:t>
            </a:r>
            <a:endParaRPr lang="en-US" dirty="0" smtClean="0"/>
          </a:p>
          <a:p>
            <a:pPr lvl="1"/>
            <a:r>
              <a:rPr lang="en-US" dirty="0" smtClean="0"/>
              <a:t>Each segmentation </a:t>
            </a:r>
            <a:r>
              <a:rPr lang="en-US" dirty="0" smtClean="0"/>
              <a:t>of the input video feed leads </a:t>
            </a:r>
            <a:r>
              <a:rPr lang="en-US" dirty="0" smtClean="0"/>
              <a:t>to </a:t>
            </a:r>
            <a:r>
              <a:rPr lang="en-US" dirty="0" smtClean="0"/>
              <a:t>different </a:t>
            </a:r>
            <a:r>
              <a:rPr lang="en-US" dirty="0" smtClean="0"/>
              <a:t>symbolic representations</a:t>
            </a:r>
          </a:p>
          <a:p>
            <a:pPr lvl="1"/>
            <a:r>
              <a:rPr lang="en-US" dirty="0" smtClean="0"/>
              <a:t>Attempt to learn rules on each symbolic representation independently</a:t>
            </a:r>
          </a:p>
          <a:p>
            <a:pPr lvl="1"/>
            <a:r>
              <a:rPr lang="en-US" dirty="0" smtClean="0"/>
              <a:t>The representation which leads to the simplest rules and best predicts future states of the game is the best representation</a:t>
            </a:r>
            <a:endParaRPr lang="en-US" dirty="0"/>
          </a:p>
        </p:txBody>
      </p:sp>
    </p:spTree>
    <p:extLst>
      <p:ext uri="{BB962C8B-B14F-4D97-AF65-F5344CB8AC3E}">
        <p14:creationId xmlns:p14="http://schemas.microsoft.com/office/powerpoint/2010/main" val="22613038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Game Learning Pipeline</a:t>
            </a:r>
            <a:endParaRPr lang="en-US" dirty="0"/>
          </a:p>
        </p:txBody>
      </p:sp>
      <p:sp>
        <p:nvSpPr>
          <p:cNvPr id="3" name="Content Placeholder 2"/>
          <p:cNvSpPr>
            <a:spLocks noGrp="1"/>
          </p:cNvSpPr>
          <p:nvPr>
            <p:ph idx="1"/>
          </p:nvPr>
        </p:nvSpPr>
        <p:spPr/>
        <p:txBody>
          <a:bodyPr/>
          <a:lstStyle/>
          <a:p>
            <a:pPr lvl="1"/>
            <a:r>
              <a:rPr lang="en-US" dirty="0" smtClean="0"/>
              <a:t>Map video feed of the game onto a candidate symbolic representation</a:t>
            </a:r>
          </a:p>
          <a:p>
            <a:pPr lvl="1"/>
            <a:r>
              <a:rPr lang="en-US" dirty="0" smtClean="0"/>
              <a:t>Decide what kind of actions </a:t>
            </a:r>
            <a:r>
              <a:rPr lang="en-US" dirty="0" smtClean="0"/>
              <a:t>are possible</a:t>
            </a:r>
            <a:endParaRPr lang="en-US" dirty="0" smtClean="0"/>
          </a:p>
          <a:p>
            <a:pPr lvl="1"/>
            <a:r>
              <a:rPr lang="en-US" dirty="0" smtClean="0"/>
              <a:t>Learn a model for how symbolic </a:t>
            </a:r>
            <a:r>
              <a:rPr lang="en-US" dirty="0" smtClean="0"/>
              <a:t>representation evolves as a function of the action taken</a:t>
            </a:r>
          </a:p>
          <a:p>
            <a:pPr lvl="1"/>
            <a:r>
              <a:rPr lang="en-US" dirty="0" smtClean="0"/>
              <a:t>Determine the goal of the game</a:t>
            </a:r>
          </a:p>
          <a:p>
            <a:pPr lvl="1"/>
            <a:r>
              <a:rPr lang="en-US" dirty="0" smtClean="0"/>
              <a:t>Plan actions that accomplish the goal</a:t>
            </a:r>
          </a:p>
          <a:p>
            <a:r>
              <a:rPr lang="en-US" dirty="0" smtClean="0"/>
              <a:t>Specializing for a given game is “easy” – our focus is on generalizing learning across games</a:t>
            </a:r>
            <a:endParaRPr lang="en-US" dirty="0"/>
          </a:p>
        </p:txBody>
      </p:sp>
    </p:spTree>
    <p:extLst>
      <p:ext uri="{BB962C8B-B14F-4D97-AF65-F5344CB8AC3E}">
        <p14:creationId xmlns:p14="http://schemas.microsoft.com/office/powerpoint/2010/main" val="13229871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Pipeline Example: Chess Titans</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524000"/>
            <a:ext cx="7620000" cy="5174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31387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r>
              <a:rPr lang="en-US" dirty="0" smtClean="0"/>
              <a:t>1. Map to symbolic representation</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2590800"/>
            <a:ext cx="3366655"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ight Arrow 4"/>
          <p:cNvSpPr/>
          <p:nvPr/>
        </p:nvSpPr>
        <p:spPr>
          <a:xfrm>
            <a:off x="3733800" y="3581400"/>
            <a:ext cx="609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8586" y="2209800"/>
            <a:ext cx="3771062" cy="227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495800" y="4415751"/>
            <a:ext cx="3763848" cy="646331"/>
          </a:xfrm>
          <a:prstGeom prst="rect">
            <a:avLst/>
          </a:prstGeom>
          <a:noFill/>
        </p:spPr>
        <p:txBody>
          <a:bodyPr wrap="square" rtlCol="0">
            <a:spAutoFit/>
          </a:bodyPr>
          <a:lstStyle/>
          <a:p>
            <a:pPr algn="ctr"/>
            <a:r>
              <a:rPr lang="en-US" sz="3600" dirty="0" smtClean="0"/>
              <a:t>+</a:t>
            </a:r>
            <a:endParaRPr lang="en-US" sz="3600" dirty="0"/>
          </a:p>
        </p:txBody>
      </p:sp>
      <p:sp>
        <p:nvSpPr>
          <p:cNvPr id="8" name="TextBox 7"/>
          <p:cNvSpPr txBox="1"/>
          <p:nvPr/>
        </p:nvSpPr>
        <p:spPr>
          <a:xfrm>
            <a:off x="4495800" y="4885774"/>
            <a:ext cx="3810000" cy="461665"/>
          </a:xfrm>
          <a:prstGeom prst="rect">
            <a:avLst/>
          </a:prstGeom>
          <a:noFill/>
        </p:spPr>
        <p:txBody>
          <a:bodyPr wrap="square" rtlCol="0">
            <a:spAutoFit/>
          </a:bodyPr>
          <a:lstStyle/>
          <a:p>
            <a:pPr algn="ctr"/>
            <a:r>
              <a:rPr lang="en-US" sz="2400" dirty="0" smtClean="0">
                <a:solidFill>
                  <a:srgbClr val="FF0000"/>
                </a:solidFill>
              </a:rPr>
              <a:t>Hidden Variables</a:t>
            </a:r>
            <a:endParaRPr lang="en-US" sz="2400" dirty="0">
              <a:solidFill>
                <a:srgbClr val="FF0000"/>
              </a:solidFill>
            </a:endParaRPr>
          </a:p>
        </p:txBody>
      </p:sp>
      <p:sp>
        <p:nvSpPr>
          <p:cNvPr id="10" name="TextBox 9"/>
          <p:cNvSpPr txBox="1"/>
          <p:nvPr/>
        </p:nvSpPr>
        <p:spPr>
          <a:xfrm>
            <a:off x="4354817" y="1770624"/>
            <a:ext cx="4038600" cy="461665"/>
          </a:xfrm>
          <a:prstGeom prst="rect">
            <a:avLst/>
          </a:prstGeom>
          <a:noFill/>
        </p:spPr>
        <p:txBody>
          <a:bodyPr wrap="square" rtlCol="0">
            <a:spAutoFit/>
          </a:bodyPr>
          <a:lstStyle/>
          <a:p>
            <a:pPr algn="ctr"/>
            <a:r>
              <a:rPr lang="en-US" sz="2400" dirty="0" smtClean="0">
                <a:solidFill>
                  <a:srgbClr val="FF0000"/>
                </a:solidFill>
              </a:rPr>
              <a:t>Observable State</a:t>
            </a:r>
            <a:endParaRPr lang="en-US" sz="2400" dirty="0">
              <a:solidFill>
                <a:srgbClr val="FF0000"/>
              </a:solidFill>
            </a:endParaRPr>
          </a:p>
        </p:txBody>
      </p:sp>
      <p:sp>
        <p:nvSpPr>
          <p:cNvPr id="9" name="TextBox 8"/>
          <p:cNvSpPr txBox="1"/>
          <p:nvPr/>
        </p:nvSpPr>
        <p:spPr>
          <a:xfrm>
            <a:off x="4354817" y="5261858"/>
            <a:ext cx="3505200" cy="369332"/>
          </a:xfrm>
          <a:prstGeom prst="rect">
            <a:avLst/>
          </a:prstGeom>
          <a:noFill/>
        </p:spPr>
        <p:txBody>
          <a:bodyPr wrap="square" rtlCol="0">
            <a:spAutoFit/>
          </a:bodyPr>
          <a:lstStyle/>
          <a:p>
            <a:r>
              <a:rPr lang="en-US" dirty="0" err="1" smtClean="0"/>
              <a:t>WhitePlayer</a:t>
            </a:r>
            <a:r>
              <a:rPr lang="en-US" dirty="0" smtClean="0"/>
              <a:t> has control</a:t>
            </a:r>
            <a:endParaRPr lang="en-US" dirty="0"/>
          </a:p>
        </p:txBody>
      </p:sp>
      <p:sp>
        <p:nvSpPr>
          <p:cNvPr id="12" name="TextBox 11"/>
          <p:cNvSpPr txBox="1"/>
          <p:nvPr/>
        </p:nvSpPr>
        <p:spPr>
          <a:xfrm>
            <a:off x="4343400" y="5609547"/>
            <a:ext cx="4572000" cy="369332"/>
          </a:xfrm>
          <a:prstGeom prst="rect">
            <a:avLst/>
          </a:prstGeom>
          <a:noFill/>
        </p:spPr>
        <p:txBody>
          <a:bodyPr wrap="square" rtlCol="0">
            <a:spAutoFit/>
          </a:bodyPr>
          <a:lstStyle/>
          <a:p>
            <a:r>
              <a:rPr lang="en-US" dirty="0" smtClean="0"/>
              <a:t>The black rooks and black king have not moved</a:t>
            </a:r>
            <a:endParaRPr lang="en-US" dirty="0"/>
          </a:p>
        </p:txBody>
      </p:sp>
      <p:sp>
        <p:nvSpPr>
          <p:cNvPr id="13" name="TextBox 12"/>
          <p:cNvSpPr txBox="1"/>
          <p:nvPr/>
        </p:nvSpPr>
        <p:spPr>
          <a:xfrm>
            <a:off x="4354817" y="5943600"/>
            <a:ext cx="4572000" cy="369332"/>
          </a:xfrm>
          <a:prstGeom prst="rect">
            <a:avLst/>
          </a:prstGeom>
          <a:noFill/>
        </p:spPr>
        <p:txBody>
          <a:bodyPr wrap="square" rtlCol="0">
            <a:spAutoFit/>
          </a:bodyPr>
          <a:lstStyle/>
          <a:p>
            <a:r>
              <a:rPr lang="en-US" dirty="0" smtClean="0"/>
              <a:t>No En passant is possible</a:t>
            </a:r>
            <a:endParaRPr lang="en-US" dirty="0"/>
          </a:p>
        </p:txBody>
      </p:sp>
      <p:sp>
        <p:nvSpPr>
          <p:cNvPr id="14" name="TextBox 13"/>
          <p:cNvSpPr txBox="1"/>
          <p:nvPr/>
        </p:nvSpPr>
        <p:spPr>
          <a:xfrm>
            <a:off x="4354817" y="6306224"/>
            <a:ext cx="4572000" cy="369332"/>
          </a:xfrm>
          <a:prstGeom prst="rect">
            <a:avLst/>
          </a:prstGeom>
          <a:noFill/>
        </p:spPr>
        <p:txBody>
          <a:bodyPr wrap="square" rtlCol="0">
            <a:spAutoFit/>
          </a:bodyPr>
          <a:lstStyle/>
          <a:p>
            <a:r>
              <a:rPr lang="en-US" dirty="0" smtClean="0"/>
              <a:t>…</a:t>
            </a:r>
            <a:endParaRPr lang="en-US" dirty="0"/>
          </a:p>
        </p:txBody>
      </p:sp>
    </p:spTree>
    <p:extLst>
      <p:ext uri="{BB962C8B-B14F-4D97-AF65-F5344CB8AC3E}">
        <p14:creationId xmlns:p14="http://schemas.microsoft.com/office/powerpoint/2010/main" val="9553901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What actions are possible</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 y="1981200"/>
            <a:ext cx="7924800" cy="4286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6022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 of this talk</a:t>
            </a:r>
            <a:endParaRPr lang="en-US" dirty="0"/>
          </a:p>
        </p:txBody>
      </p:sp>
      <p:sp>
        <p:nvSpPr>
          <p:cNvPr id="3" name="Content Placeholder 2"/>
          <p:cNvSpPr>
            <a:spLocks noGrp="1"/>
          </p:cNvSpPr>
          <p:nvPr>
            <p:ph idx="1"/>
          </p:nvPr>
        </p:nvSpPr>
        <p:spPr/>
        <p:txBody>
          <a:bodyPr/>
          <a:lstStyle/>
          <a:p>
            <a:r>
              <a:rPr lang="en-US" dirty="0" smtClean="0"/>
              <a:t>Convince you that general game learning is:</a:t>
            </a:r>
          </a:p>
          <a:p>
            <a:pPr lvl="1"/>
            <a:r>
              <a:rPr lang="en-US" dirty="0" smtClean="0"/>
              <a:t>Important</a:t>
            </a:r>
          </a:p>
          <a:p>
            <a:pPr lvl="1"/>
            <a:r>
              <a:rPr lang="en-US" dirty="0" smtClean="0"/>
              <a:t>Interesting</a:t>
            </a:r>
          </a:p>
          <a:p>
            <a:pPr lvl="1"/>
            <a:r>
              <a:rPr lang="en-US" dirty="0" smtClean="0"/>
              <a:t>Possible</a:t>
            </a:r>
          </a:p>
        </p:txBody>
      </p:sp>
    </p:spTree>
    <p:extLst>
      <p:ext uri="{BB962C8B-B14F-4D97-AF65-F5344CB8AC3E}">
        <p14:creationId xmlns:p14="http://schemas.microsoft.com/office/powerpoint/2010/main" val="8272910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What </a:t>
            </a:r>
            <a:r>
              <a:rPr lang="en-US" dirty="0" smtClean="0"/>
              <a:t>rules govern the game</a:t>
            </a:r>
            <a:endParaRPr lang="en-US"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791374"/>
            <a:ext cx="4010621" cy="3519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ight Arrow 5"/>
          <p:cNvSpPr/>
          <p:nvPr/>
        </p:nvSpPr>
        <p:spPr>
          <a:xfrm>
            <a:off x="4953000" y="4309512"/>
            <a:ext cx="609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3480781"/>
            <a:ext cx="2598035" cy="2484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02032" y="5596796"/>
            <a:ext cx="914400" cy="10280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p:cNvSpPr>
            <a:spLocks noGrp="1"/>
          </p:cNvSpPr>
          <p:nvPr>
            <p:ph idx="1"/>
          </p:nvPr>
        </p:nvSpPr>
        <p:spPr>
          <a:xfrm>
            <a:off x="457200" y="1600201"/>
            <a:ext cx="8229600" cy="4525963"/>
          </a:xfrm>
        </p:spPr>
        <p:txBody>
          <a:bodyPr/>
          <a:lstStyle/>
          <a:p>
            <a:r>
              <a:rPr lang="en-US" dirty="0" smtClean="0"/>
              <a:t>How does the game state evolve in response to actions and time?</a:t>
            </a:r>
            <a:endParaRPr lang="en-US" dirty="0"/>
          </a:p>
        </p:txBody>
      </p:sp>
    </p:spTree>
    <p:extLst>
      <p:ext uri="{BB962C8B-B14F-4D97-AF65-F5344CB8AC3E}">
        <p14:creationId xmlns:p14="http://schemas.microsoft.com/office/powerpoint/2010/main" val="27660641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Determine the goal</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524000"/>
            <a:ext cx="7620000" cy="5150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40380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Execute actions leading to goal</a:t>
            </a:r>
            <a:endParaRPr lang="en-US"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931" y="3962400"/>
            <a:ext cx="4358117"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816107" y="2133600"/>
            <a:ext cx="3352800" cy="1077218"/>
          </a:xfrm>
          <a:prstGeom prst="rect">
            <a:avLst/>
          </a:prstGeom>
          <a:noFill/>
        </p:spPr>
        <p:txBody>
          <a:bodyPr wrap="square" rtlCol="0">
            <a:spAutoFit/>
          </a:bodyPr>
          <a:lstStyle/>
          <a:p>
            <a:pPr algn="ctr"/>
            <a:r>
              <a:rPr lang="en-US" sz="3200" dirty="0" smtClean="0"/>
              <a:t>Game State Value Estimator</a:t>
            </a:r>
            <a:endParaRPr lang="en-US" sz="3200" dirty="0"/>
          </a:p>
        </p:txBody>
      </p:sp>
      <p:sp>
        <p:nvSpPr>
          <p:cNvPr id="7" name="TextBox 6"/>
          <p:cNvSpPr txBox="1"/>
          <p:nvPr/>
        </p:nvSpPr>
        <p:spPr>
          <a:xfrm>
            <a:off x="587507" y="3210818"/>
            <a:ext cx="3763848" cy="646331"/>
          </a:xfrm>
          <a:prstGeom prst="rect">
            <a:avLst/>
          </a:prstGeom>
          <a:noFill/>
        </p:spPr>
        <p:txBody>
          <a:bodyPr wrap="square" rtlCol="0">
            <a:spAutoFit/>
          </a:bodyPr>
          <a:lstStyle/>
          <a:p>
            <a:pPr algn="ctr"/>
            <a:r>
              <a:rPr lang="en-US" sz="3600" dirty="0" smtClean="0"/>
              <a:t>+</a:t>
            </a:r>
            <a:endParaRPr lang="en-US" sz="3600" dirty="0"/>
          </a:p>
        </p:txBody>
      </p:sp>
      <p:grpSp>
        <p:nvGrpSpPr>
          <p:cNvPr id="4" name="Group 3"/>
          <p:cNvGrpSpPr/>
          <p:nvPr/>
        </p:nvGrpSpPr>
        <p:grpSpPr>
          <a:xfrm>
            <a:off x="5791200" y="2590800"/>
            <a:ext cx="2895600" cy="3048000"/>
            <a:chOff x="685800" y="2286000"/>
            <a:chExt cx="4010621" cy="3519178"/>
          </a:xfrm>
        </p:grpSpPr>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286000"/>
              <a:ext cx="4010621" cy="3519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778232" y="5091422"/>
              <a:ext cx="914400" cy="10280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ight Arrow 10"/>
          <p:cNvSpPr/>
          <p:nvPr/>
        </p:nvSpPr>
        <p:spPr>
          <a:xfrm>
            <a:off x="4876800" y="4114800"/>
            <a:ext cx="609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34505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Imperfect </a:t>
            </a:r>
            <a:r>
              <a:rPr lang="en-US" dirty="0" smtClean="0"/>
              <a:t>game models</a:t>
            </a:r>
            <a:endParaRPr lang="en-US" dirty="0"/>
          </a:p>
        </p:txBody>
      </p:sp>
      <p:sp>
        <p:nvSpPr>
          <p:cNvPr id="3" name="Content Placeholder 2"/>
          <p:cNvSpPr>
            <a:spLocks noGrp="1"/>
          </p:cNvSpPr>
          <p:nvPr>
            <p:ph idx="1"/>
          </p:nvPr>
        </p:nvSpPr>
        <p:spPr/>
        <p:txBody>
          <a:bodyPr/>
          <a:lstStyle/>
          <a:p>
            <a:r>
              <a:rPr lang="en-US" dirty="0" smtClean="0"/>
              <a:t>Learning at each stage in this pipeline is going to be hard, but it doesn’t need to be perfect</a:t>
            </a:r>
          </a:p>
          <a:p>
            <a:pPr lvl="1"/>
            <a:r>
              <a:rPr lang="en-US" dirty="0" smtClean="0"/>
              <a:t>You can play a fine game of </a:t>
            </a:r>
            <a:r>
              <a:rPr lang="en-US" dirty="0" smtClean="0"/>
              <a:t>Chess </a:t>
            </a:r>
            <a:r>
              <a:rPr lang="en-US" dirty="0" smtClean="0"/>
              <a:t>if you don’t know the en passant or castling </a:t>
            </a:r>
            <a:r>
              <a:rPr lang="en-US" dirty="0" smtClean="0"/>
              <a:t>rules</a:t>
            </a:r>
          </a:p>
          <a:p>
            <a:pPr lvl="1"/>
            <a:r>
              <a:rPr lang="en-US" dirty="0" smtClean="0"/>
              <a:t>The rules that occur often are typically the ones that are most important</a:t>
            </a:r>
            <a:endParaRPr lang="en-US" dirty="0"/>
          </a:p>
        </p:txBody>
      </p:sp>
    </p:spTree>
    <p:extLst>
      <p:ext uri="{BB962C8B-B14F-4D97-AF65-F5344CB8AC3E}">
        <p14:creationId xmlns:p14="http://schemas.microsoft.com/office/powerpoint/2010/main" val="320238263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Pipeline </a:t>
            </a:r>
            <a:r>
              <a:rPr lang="en-US" dirty="0" smtClean="0"/>
              <a:t>Stages</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4381007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Stage 1: Extract Symbolic Representation</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5951795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Extract Symbolic Representation</a:t>
            </a:r>
            <a:endParaRPr lang="en-US" dirty="0"/>
          </a:p>
        </p:txBody>
      </p:sp>
      <p:sp>
        <p:nvSpPr>
          <p:cNvPr id="3" name="Content Placeholder 2"/>
          <p:cNvSpPr>
            <a:spLocks noGrp="1"/>
          </p:cNvSpPr>
          <p:nvPr>
            <p:ph idx="1"/>
          </p:nvPr>
        </p:nvSpPr>
        <p:spPr/>
        <p:txBody>
          <a:bodyPr/>
          <a:lstStyle/>
          <a:p>
            <a:r>
              <a:rPr lang="en-US" dirty="0" smtClean="0"/>
              <a:t>Co-segmentation</a:t>
            </a:r>
          </a:p>
          <a:p>
            <a:pPr lvl="1"/>
            <a:r>
              <a:rPr lang="en-US" dirty="0" smtClean="0"/>
              <a:t>Assume the set of input images contain many instances of similar objects</a:t>
            </a:r>
          </a:p>
          <a:p>
            <a:pPr lvl="1"/>
            <a:r>
              <a:rPr lang="en-US" dirty="0" smtClean="0"/>
              <a:t>Simultaneously segment the images and extract a set of commonly-occurring templates</a:t>
            </a:r>
          </a:p>
          <a:p>
            <a:r>
              <a:rPr lang="en-US" dirty="0" smtClean="0"/>
              <a:t>Template matching</a:t>
            </a:r>
          </a:p>
          <a:p>
            <a:pPr lvl="1"/>
            <a:r>
              <a:rPr lang="en-US" dirty="0" smtClean="0"/>
              <a:t>Use template matching to isolate the instances and extract a set of representations</a:t>
            </a:r>
            <a:endParaRPr lang="en-US" dirty="0"/>
          </a:p>
        </p:txBody>
      </p:sp>
    </p:spTree>
    <p:extLst>
      <p:ext uri="{BB962C8B-B14F-4D97-AF65-F5344CB8AC3E}">
        <p14:creationId xmlns:p14="http://schemas.microsoft.com/office/powerpoint/2010/main" val="21422013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Template Matching</a:t>
            </a:r>
            <a:endParaRPr lang="en-US"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447800"/>
            <a:ext cx="6139856"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3962400"/>
            <a:ext cx="2857500" cy="237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07750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2100"/>
            <a:ext cx="9067800" cy="6214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44158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4100" y="152400"/>
            <a:ext cx="3810000" cy="333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 y="3886200"/>
            <a:ext cx="2381250"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3700" y="3689350"/>
            <a:ext cx="25908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02300" y="3781425"/>
            <a:ext cx="2984500"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45096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GGL specifically interesting?</a:t>
            </a:r>
            <a:endParaRPr lang="en-US" dirty="0"/>
          </a:p>
        </p:txBody>
      </p:sp>
      <p:sp>
        <p:nvSpPr>
          <p:cNvPr id="3" name="Content Placeholder 2"/>
          <p:cNvSpPr>
            <a:spLocks noGrp="1"/>
          </p:cNvSpPr>
          <p:nvPr>
            <p:ph idx="1"/>
          </p:nvPr>
        </p:nvSpPr>
        <p:spPr>
          <a:xfrm>
            <a:off x="457200" y="1600201"/>
            <a:ext cx="8229600" cy="5181599"/>
          </a:xfrm>
        </p:spPr>
        <p:txBody>
          <a:bodyPr/>
          <a:lstStyle/>
          <a:p>
            <a:r>
              <a:rPr lang="en-US" dirty="0" smtClean="0"/>
              <a:t>Task Automation</a:t>
            </a:r>
            <a:endParaRPr lang="en-US" dirty="0" smtClean="0"/>
          </a:p>
          <a:p>
            <a:pPr lvl="1"/>
            <a:r>
              <a:rPr lang="en-US" dirty="0" smtClean="0"/>
              <a:t>Automating real tasks is a big AI goal (folding clothes, driving cars, SQL-injection attacks)</a:t>
            </a:r>
          </a:p>
          <a:p>
            <a:pPr lvl="2"/>
            <a:r>
              <a:rPr lang="en-US" dirty="0" smtClean="0">
                <a:solidFill>
                  <a:srgbClr val="FF0000"/>
                </a:solidFill>
              </a:rPr>
              <a:t>manually code specialized controllers for each task</a:t>
            </a:r>
          </a:p>
          <a:p>
            <a:pPr lvl="2"/>
            <a:r>
              <a:rPr lang="en-US" dirty="0" smtClean="0">
                <a:solidFill>
                  <a:srgbClr val="92D050"/>
                </a:solidFill>
              </a:rPr>
              <a:t>have controllers that can learn a task from examples</a:t>
            </a:r>
          </a:p>
          <a:p>
            <a:pPr lvl="1"/>
            <a:r>
              <a:rPr lang="en-US" dirty="0" smtClean="0"/>
              <a:t>Real tasks are hard to setup and evaluate</a:t>
            </a:r>
          </a:p>
          <a:p>
            <a:pPr lvl="1"/>
            <a:r>
              <a:rPr lang="en-US" dirty="0" smtClean="0"/>
              <a:t>Digital games are plentiful, complex, accessible to a computer, and easily evaluated</a:t>
            </a:r>
          </a:p>
          <a:p>
            <a:pPr lvl="1"/>
            <a:r>
              <a:rPr lang="en-US" dirty="0" smtClean="0"/>
              <a:t>To a computer there is no difference between the real world and a good simulation</a:t>
            </a:r>
            <a:endParaRPr lang="en-US" dirty="0" smtClean="0"/>
          </a:p>
          <a:p>
            <a:pPr lvl="1"/>
            <a:endParaRPr lang="en-US" dirty="0"/>
          </a:p>
        </p:txBody>
      </p:sp>
    </p:spTree>
    <p:extLst>
      <p:ext uri="{BB962C8B-B14F-4D97-AF65-F5344CB8AC3E}">
        <p14:creationId xmlns:p14="http://schemas.microsoft.com/office/powerpoint/2010/main" val="52649824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Human Knowledge</a:t>
            </a:r>
            <a:endParaRPr lang="en-US" dirty="0"/>
          </a:p>
        </p:txBody>
      </p:sp>
      <p:sp>
        <p:nvSpPr>
          <p:cNvPr id="3" name="Content Placeholder 2"/>
          <p:cNvSpPr>
            <a:spLocks noGrp="1"/>
          </p:cNvSpPr>
          <p:nvPr>
            <p:ph idx="1"/>
          </p:nvPr>
        </p:nvSpPr>
        <p:spPr>
          <a:xfrm>
            <a:off x="457200" y="1600201"/>
            <a:ext cx="8229600" cy="5029199"/>
          </a:xfrm>
        </p:spPr>
        <p:txBody>
          <a:bodyPr/>
          <a:lstStyle/>
          <a:p>
            <a:r>
              <a:rPr lang="en-US" dirty="0" smtClean="0"/>
              <a:t>The AI cannot be expected to re-derive the meaning of human language and numerals</a:t>
            </a:r>
          </a:p>
          <a:p>
            <a:pPr lvl="1"/>
            <a:r>
              <a:rPr lang="en-US" dirty="0" smtClean="0"/>
              <a:t>Search </a:t>
            </a:r>
            <a:r>
              <a:rPr lang="en-US" dirty="0" smtClean="0"/>
              <a:t>for dominant patterns among the symbol sets (grids, graphs, text</a:t>
            </a:r>
            <a:r>
              <a:rPr lang="en-US" dirty="0" smtClean="0"/>
              <a:t>)</a:t>
            </a:r>
          </a:p>
          <a:p>
            <a:pPr lvl="1"/>
            <a:r>
              <a:rPr lang="en-US" dirty="0" smtClean="0"/>
              <a:t>When certain patterns are detected (ex. a string of glyphs) use character recognition to replace them with a related symbolic form (ex. “Score” or “9000”)</a:t>
            </a:r>
          </a:p>
          <a:p>
            <a:pPr lvl="1"/>
            <a:r>
              <a:rPr lang="en-US" dirty="0" smtClean="0"/>
              <a:t>One goal of GGL is to discover what patterns are necessary and which can be learned</a:t>
            </a:r>
            <a:endParaRPr lang="en-US" dirty="0"/>
          </a:p>
        </p:txBody>
      </p:sp>
    </p:spTree>
    <p:extLst>
      <p:ext uri="{BB962C8B-B14F-4D97-AF65-F5344CB8AC3E}">
        <p14:creationId xmlns:p14="http://schemas.microsoft.com/office/powerpoint/2010/main" val="159700070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Stage 2: Determine Valid Actions</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231601917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Discrete input</a:t>
            </a:r>
            <a:endParaRPr lang="en-US" dirty="0"/>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524000"/>
            <a:ext cx="51816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152139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Near-continuous input</a:t>
            </a:r>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524000"/>
            <a:ext cx="6790267" cy="509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921800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symbolic representation</a:t>
            </a:r>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300" y="1714500"/>
            <a:ext cx="8610600" cy="4657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354724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symbolic representation</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524000"/>
            <a:ext cx="6790267" cy="509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687147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Stage 3: Learn a Game Model</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30731455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Game Model</a:t>
            </a:r>
            <a:endParaRPr lang="en-US" dirty="0"/>
          </a:p>
        </p:txBody>
      </p:sp>
      <p:sp>
        <p:nvSpPr>
          <p:cNvPr id="3" name="Content Placeholder 2"/>
          <p:cNvSpPr>
            <a:spLocks noGrp="1"/>
          </p:cNvSpPr>
          <p:nvPr>
            <p:ph idx="1"/>
          </p:nvPr>
        </p:nvSpPr>
        <p:spPr/>
        <p:txBody>
          <a:bodyPr/>
          <a:lstStyle/>
          <a:p>
            <a:r>
              <a:rPr lang="en-US" dirty="0" smtClean="0"/>
              <a:t>A game model encodes all the relevant rules of the game</a:t>
            </a:r>
          </a:p>
          <a:p>
            <a:pPr lvl="1"/>
            <a:r>
              <a:rPr lang="en-US" dirty="0" smtClean="0"/>
              <a:t>Defines which actions are legal (Chess, </a:t>
            </a:r>
            <a:r>
              <a:rPr lang="en-US" dirty="0" err="1" smtClean="0"/>
              <a:t>Reversi</a:t>
            </a:r>
            <a:r>
              <a:rPr lang="en-US" dirty="0" smtClean="0"/>
              <a:t>)</a:t>
            </a:r>
          </a:p>
          <a:p>
            <a:pPr lvl="1"/>
            <a:r>
              <a:rPr lang="en-US" dirty="0" smtClean="0"/>
              <a:t>Takes the current state and a user action and returns the next state</a:t>
            </a:r>
          </a:p>
          <a:p>
            <a:pPr lvl="1"/>
            <a:r>
              <a:rPr lang="en-US" dirty="0" smtClean="0"/>
              <a:t>Need to learn from observations and experiments</a:t>
            </a:r>
          </a:p>
          <a:p>
            <a:pPr lvl="1"/>
            <a:r>
              <a:rPr lang="en-US" dirty="0" smtClean="0"/>
              <a:t>Markov decision process</a:t>
            </a:r>
          </a:p>
          <a:p>
            <a:r>
              <a:rPr lang="en-US" dirty="0" smtClean="0"/>
              <a:t>Games are complicated but the behaviors of subcomponents is often simple</a:t>
            </a:r>
            <a:endParaRPr lang="en-US" dirty="0"/>
          </a:p>
        </p:txBody>
      </p:sp>
    </p:spTree>
    <p:extLst>
      <p:ext uri="{BB962C8B-B14F-4D97-AF65-F5344CB8AC3E}">
        <p14:creationId xmlns:p14="http://schemas.microsoft.com/office/powerpoint/2010/main" val="366317277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Simple Entity Behavior</a:t>
            </a:r>
            <a:endParaRPr lang="en-US" dirty="0"/>
          </a:p>
        </p:txBody>
      </p:sp>
      <p:pic>
        <p:nvPicPr>
          <p:cNvPr id="10242" name="Picture 2" descr="C:\Code\projects_v2\GeneralGameLearning\GGL\bin\Result56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1450" y="1828800"/>
            <a:ext cx="1690624" cy="47548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415" y="2362200"/>
            <a:ext cx="1447800" cy="369332"/>
          </a:xfrm>
          <a:prstGeom prst="rect">
            <a:avLst/>
          </a:prstGeom>
          <a:noFill/>
        </p:spPr>
        <p:txBody>
          <a:bodyPr wrap="square" rtlCol="0">
            <a:spAutoFit/>
          </a:bodyPr>
          <a:lstStyle/>
          <a:p>
            <a:pPr algn="ctr"/>
            <a:r>
              <a:rPr lang="en-US" dirty="0" smtClean="0"/>
              <a:t>Whole Frame</a:t>
            </a:r>
            <a:endParaRPr lang="en-US" dirty="0"/>
          </a:p>
        </p:txBody>
      </p:sp>
      <p:sp>
        <p:nvSpPr>
          <p:cNvPr id="6" name="TextBox 5"/>
          <p:cNvSpPr txBox="1"/>
          <p:nvPr/>
        </p:nvSpPr>
        <p:spPr>
          <a:xfrm>
            <a:off x="-12700" y="3879898"/>
            <a:ext cx="1447800" cy="646331"/>
          </a:xfrm>
          <a:prstGeom prst="rect">
            <a:avLst/>
          </a:prstGeom>
          <a:noFill/>
        </p:spPr>
        <p:txBody>
          <a:bodyPr wrap="square" rtlCol="0">
            <a:spAutoFit/>
          </a:bodyPr>
          <a:lstStyle/>
          <a:p>
            <a:pPr algn="ctr"/>
            <a:r>
              <a:rPr lang="en-US" dirty="0" smtClean="0"/>
              <a:t>Background Estimation</a:t>
            </a:r>
            <a:endParaRPr lang="en-US" dirty="0"/>
          </a:p>
        </p:txBody>
      </p:sp>
      <p:sp>
        <p:nvSpPr>
          <p:cNvPr id="7" name="TextBox 6"/>
          <p:cNvSpPr txBox="1"/>
          <p:nvPr/>
        </p:nvSpPr>
        <p:spPr>
          <a:xfrm>
            <a:off x="0" y="5480734"/>
            <a:ext cx="1447800" cy="646331"/>
          </a:xfrm>
          <a:prstGeom prst="rect">
            <a:avLst/>
          </a:prstGeom>
          <a:noFill/>
        </p:spPr>
        <p:txBody>
          <a:bodyPr wrap="square" rtlCol="0">
            <a:spAutoFit/>
          </a:bodyPr>
          <a:lstStyle/>
          <a:p>
            <a:pPr algn="ctr"/>
            <a:r>
              <a:rPr lang="en-US" dirty="0" smtClean="0"/>
              <a:t>Sprite Extraction</a:t>
            </a:r>
            <a:endParaRPr lang="en-US" dirty="0"/>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7220" y="1838324"/>
            <a:ext cx="1691015" cy="4754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descr="C:\Code\projects_v2\GeneralGameLearning\GGL\bin\Result57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826895"/>
            <a:ext cx="1690624" cy="4754880"/>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descr="C:\Code\projects_v2\GeneralGameLearning\GGL\bin\Composit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1661" y="1825624"/>
            <a:ext cx="1690624" cy="475488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562862" y="1457563"/>
            <a:ext cx="1447800" cy="369332"/>
          </a:xfrm>
          <a:prstGeom prst="rect">
            <a:avLst/>
          </a:prstGeom>
          <a:noFill/>
        </p:spPr>
        <p:txBody>
          <a:bodyPr wrap="square" rtlCol="0">
            <a:spAutoFit/>
          </a:bodyPr>
          <a:lstStyle/>
          <a:p>
            <a:pPr algn="ctr"/>
            <a:r>
              <a:rPr lang="en-US" dirty="0" smtClean="0"/>
              <a:t>t</a:t>
            </a:r>
            <a:endParaRPr lang="en-US" dirty="0"/>
          </a:p>
        </p:txBody>
      </p:sp>
      <p:sp>
        <p:nvSpPr>
          <p:cNvPr id="15" name="TextBox 14"/>
          <p:cNvSpPr txBox="1"/>
          <p:nvPr/>
        </p:nvSpPr>
        <p:spPr>
          <a:xfrm>
            <a:off x="3429762" y="1451213"/>
            <a:ext cx="1447800" cy="369332"/>
          </a:xfrm>
          <a:prstGeom prst="rect">
            <a:avLst/>
          </a:prstGeom>
          <a:noFill/>
        </p:spPr>
        <p:txBody>
          <a:bodyPr wrap="square" rtlCol="0">
            <a:spAutoFit/>
          </a:bodyPr>
          <a:lstStyle/>
          <a:p>
            <a:pPr algn="ctr"/>
            <a:r>
              <a:rPr lang="en-US" dirty="0" smtClean="0"/>
              <a:t>t+200ms</a:t>
            </a:r>
            <a:endParaRPr lang="en-US" dirty="0"/>
          </a:p>
        </p:txBody>
      </p:sp>
      <p:sp>
        <p:nvSpPr>
          <p:cNvPr id="16" name="TextBox 15"/>
          <p:cNvSpPr txBox="1"/>
          <p:nvPr/>
        </p:nvSpPr>
        <p:spPr>
          <a:xfrm>
            <a:off x="5341112" y="1457563"/>
            <a:ext cx="1447800" cy="369332"/>
          </a:xfrm>
          <a:prstGeom prst="rect">
            <a:avLst/>
          </a:prstGeom>
          <a:noFill/>
        </p:spPr>
        <p:txBody>
          <a:bodyPr wrap="square" rtlCol="0">
            <a:spAutoFit/>
          </a:bodyPr>
          <a:lstStyle/>
          <a:p>
            <a:pPr algn="ctr"/>
            <a:r>
              <a:rPr lang="en-US" dirty="0" smtClean="0"/>
              <a:t>t+400ms</a:t>
            </a:r>
            <a:endParaRPr lang="en-US" dirty="0"/>
          </a:p>
        </p:txBody>
      </p:sp>
      <p:sp>
        <p:nvSpPr>
          <p:cNvPr id="17" name="TextBox 16"/>
          <p:cNvSpPr txBox="1"/>
          <p:nvPr/>
        </p:nvSpPr>
        <p:spPr>
          <a:xfrm>
            <a:off x="7323073" y="1468992"/>
            <a:ext cx="1447800" cy="369332"/>
          </a:xfrm>
          <a:prstGeom prst="rect">
            <a:avLst/>
          </a:prstGeom>
          <a:noFill/>
        </p:spPr>
        <p:txBody>
          <a:bodyPr wrap="square" rtlCol="0">
            <a:spAutoFit/>
          </a:bodyPr>
          <a:lstStyle/>
          <a:p>
            <a:pPr algn="ctr"/>
            <a:r>
              <a:rPr lang="en-US" dirty="0" smtClean="0"/>
              <a:t>Composite</a:t>
            </a:r>
            <a:endParaRPr lang="en-US" dirty="0"/>
          </a:p>
        </p:txBody>
      </p:sp>
      <p:cxnSp>
        <p:nvCxnSpPr>
          <p:cNvPr id="8" name="Straight Connector 7"/>
          <p:cNvCxnSpPr/>
          <p:nvPr/>
        </p:nvCxnSpPr>
        <p:spPr>
          <a:xfrm>
            <a:off x="7048500" y="1457563"/>
            <a:ext cx="0" cy="52543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314433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Natural Language Rules</a:t>
            </a:r>
            <a:endParaRPr lang="en-US" dirty="0"/>
          </a:p>
        </p:txBody>
      </p:sp>
      <p:sp>
        <p:nvSpPr>
          <p:cNvPr id="3" name="Content Placeholder 2"/>
          <p:cNvSpPr>
            <a:spLocks noGrp="1"/>
          </p:cNvSpPr>
          <p:nvPr>
            <p:ph idx="1"/>
          </p:nvPr>
        </p:nvSpPr>
        <p:spPr/>
        <p:txBody>
          <a:bodyPr/>
          <a:lstStyle/>
          <a:p>
            <a:r>
              <a:rPr lang="en-US" dirty="0" smtClean="0"/>
              <a:t>Chess</a:t>
            </a:r>
          </a:p>
          <a:p>
            <a:pPr lvl="1"/>
            <a:r>
              <a:rPr lang="en-US" dirty="0"/>
              <a:t>A player can move a rook </a:t>
            </a:r>
            <a:r>
              <a:rPr lang="en-US" dirty="0" smtClean="0"/>
              <a:t>or queen along </a:t>
            </a:r>
            <a:r>
              <a:rPr lang="en-US" dirty="0"/>
              <a:t>any horizontal or vertical straight line so long as the intervening pieces are all </a:t>
            </a:r>
            <a:r>
              <a:rPr lang="en-US" dirty="0" smtClean="0"/>
              <a:t>empty</a:t>
            </a:r>
          </a:p>
          <a:p>
            <a:pPr lvl="1"/>
            <a:r>
              <a:rPr lang="en-US" dirty="0" smtClean="0"/>
              <a:t>Players can only move pieces of their color</a:t>
            </a:r>
          </a:p>
          <a:p>
            <a:pPr lvl="1"/>
            <a:r>
              <a:rPr lang="en-US" dirty="0"/>
              <a:t>It is legal for white player to move a white pawn forward two squares if it is in its home row and the </a:t>
            </a:r>
            <a:r>
              <a:rPr lang="en-US" dirty="0" smtClean="0"/>
              <a:t>two squares </a:t>
            </a:r>
            <a:r>
              <a:rPr lang="en-US" dirty="0"/>
              <a:t>in front of the pawn </a:t>
            </a:r>
            <a:r>
              <a:rPr lang="en-US" dirty="0" smtClean="0"/>
              <a:t>are empty</a:t>
            </a:r>
            <a:endParaRPr lang="en-US" dirty="0"/>
          </a:p>
        </p:txBody>
      </p:sp>
    </p:spTree>
    <p:extLst>
      <p:ext uri="{BB962C8B-B14F-4D97-AF65-F5344CB8AC3E}">
        <p14:creationId xmlns:p14="http://schemas.microsoft.com/office/powerpoint/2010/main" val="35941701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smtClean="0"/>
              <a:t>Games</a:t>
            </a:r>
          </a:p>
        </p:txBody>
      </p:sp>
      <p:sp>
        <p:nvSpPr>
          <p:cNvPr id="17411" name="Content Placeholder 2"/>
          <p:cNvSpPr>
            <a:spLocks noGrp="1"/>
          </p:cNvSpPr>
          <p:nvPr>
            <p:ph idx="1"/>
          </p:nvPr>
        </p:nvSpPr>
        <p:spPr>
          <a:xfrm>
            <a:off x="-7620" y="1447800"/>
            <a:ext cx="9144000" cy="5257799"/>
          </a:xfrm>
        </p:spPr>
        <p:txBody>
          <a:bodyPr/>
          <a:lstStyle/>
          <a:p>
            <a:r>
              <a:rPr lang="en-US" dirty="0" smtClean="0"/>
              <a:t>Why </a:t>
            </a:r>
            <a:r>
              <a:rPr lang="en-US" dirty="0"/>
              <a:t>are games a </a:t>
            </a:r>
            <a:r>
              <a:rPr lang="en-US" dirty="0" smtClean="0"/>
              <a:t>great </a:t>
            </a:r>
            <a:r>
              <a:rPr lang="en-US" dirty="0" smtClean="0"/>
              <a:t>task?</a:t>
            </a:r>
            <a:endParaRPr lang="en-US" dirty="0" smtClean="0"/>
          </a:p>
          <a:p>
            <a:pPr lvl="1"/>
            <a:r>
              <a:rPr lang="en-US" dirty="0" smtClean="0"/>
              <a:t>Games have a clear goal that can be quantified</a:t>
            </a:r>
          </a:p>
          <a:p>
            <a:pPr lvl="1"/>
            <a:r>
              <a:rPr lang="en-US" dirty="0" smtClean="0"/>
              <a:t>Games are challenging to understand</a:t>
            </a:r>
          </a:p>
          <a:p>
            <a:pPr lvl="2"/>
            <a:r>
              <a:rPr lang="en-US" dirty="0" smtClean="0"/>
              <a:t>Games require complex reasoning</a:t>
            </a:r>
          </a:p>
          <a:p>
            <a:pPr lvl="2"/>
            <a:r>
              <a:rPr lang="en-US" dirty="0" smtClean="0"/>
              <a:t>Games require often incomplete rule-learning</a:t>
            </a:r>
          </a:p>
          <a:p>
            <a:pPr lvl="1"/>
            <a:r>
              <a:rPr lang="en-US" b="1" dirty="0" smtClean="0"/>
              <a:t>Digital games are fully accessible to computers</a:t>
            </a:r>
          </a:p>
          <a:p>
            <a:pPr lvl="1"/>
            <a:r>
              <a:rPr lang="en-US" dirty="0" smtClean="0"/>
              <a:t>Games </a:t>
            </a:r>
            <a:r>
              <a:rPr lang="en-US" dirty="0" smtClean="0"/>
              <a:t>are one way humans and computers interact</a:t>
            </a:r>
          </a:p>
          <a:p>
            <a:pPr lvl="1"/>
            <a:r>
              <a:rPr lang="en-US" dirty="0" smtClean="0"/>
              <a:t>Games are fun and popular</a:t>
            </a:r>
          </a:p>
          <a:p>
            <a:pPr lvl="2"/>
            <a:r>
              <a:rPr lang="en-US" dirty="0" smtClean="0"/>
              <a:t>Deep Blue, Watson</a:t>
            </a:r>
          </a:p>
          <a:p>
            <a:pPr lvl="1"/>
            <a:r>
              <a:rPr lang="en-US" b="1" dirty="0" smtClean="0"/>
              <a:t>The dataset of available games is huge and untapped</a:t>
            </a:r>
            <a:endParaRPr lang="en-US" b="1" dirty="0" smtClean="0"/>
          </a:p>
        </p:txBody>
      </p:sp>
    </p:spTree>
    <p:extLst>
      <p:ext uri="{BB962C8B-B14F-4D97-AF65-F5344CB8AC3E}">
        <p14:creationId xmlns:p14="http://schemas.microsoft.com/office/powerpoint/2010/main" val="376765620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Natural Language Rules</a:t>
            </a:r>
            <a:endParaRPr lang="en-US" dirty="0"/>
          </a:p>
        </p:txBody>
      </p:sp>
      <p:sp>
        <p:nvSpPr>
          <p:cNvPr id="3" name="Content Placeholder 2"/>
          <p:cNvSpPr>
            <a:spLocks noGrp="1"/>
          </p:cNvSpPr>
          <p:nvPr>
            <p:ph idx="1"/>
          </p:nvPr>
        </p:nvSpPr>
        <p:spPr>
          <a:xfrm>
            <a:off x="457200" y="1600201"/>
            <a:ext cx="8229600" cy="5257799"/>
          </a:xfrm>
        </p:spPr>
        <p:txBody>
          <a:bodyPr/>
          <a:lstStyle/>
          <a:p>
            <a:r>
              <a:rPr lang="en-US" dirty="0" smtClean="0"/>
              <a:t>Super Mario Bros.</a:t>
            </a:r>
          </a:p>
          <a:p>
            <a:pPr lvl="1"/>
            <a:r>
              <a:rPr lang="en-US" dirty="0"/>
              <a:t>Pressing right moves Mario to the </a:t>
            </a:r>
            <a:r>
              <a:rPr lang="en-US" dirty="0" smtClean="0"/>
              <a:t>right</a:t>
            </a:r>
          </a:p>
          <a:p>
            <a:pPr lvl="1"/>
            <a:r>
              <a:rPr lang="en-US" dirty="0"/>
              <a:t>If Mario falls into a pit or fire he will die</a:t>
            </a:r>
          </a:p>
          <a:p>
            <a:pPr lvl="1"/>
            <a:r>
              <a:rPr lang="en-US" dirty="0" smtClean="0"/>
              <a:t>Goombas </a:t>
            </a:r>
            <a:r>
              <a:rPr lang="en-US" dirty="0"/>
              <a:t>move slowly in one direction and can fall off </a:t>
            </a:r>
            <a:r>
              <a:rPr lang="en-US" dirty="0" smtClean="0"/>
              <a:t>ledges</a:t>
            </a:r>
          </a:p>
          <a:p>
            <a:pPr lvl="1"/>
            <a:r>
              <a:rPr lang="en-US" dirty="0" smtClean="0"/>
              <a:t>If Goombas </a:t>
            </a:r>
            <a:r>
              <a:rPr lang="en-US" dirty="0"/>
              <a:t>hit an obstacle they will flip </a:t>
            </a:r>
            <a:r>
              <a:rPr lang="en-US" dirty="0" smtClean="0"/>
              <a:t>directions</a:t>
            </a:r>
          </a:p>
          <a:p>
            <a:pPr lvl="1"/>
            <a:r>
              <a:rPr lang="en-US" dirty="0" smtClean="0"/>
              <a:t>Jumping </a:t>
            </a:r>
            <a:r>
              <a:rPr lang="en-US" dirty="0"/>
              <a:t>on Goombas kills them but colliding with them from the side will hurt </a:t>
            </a:r>
            <a:r>
              <a:rPr lang="en-US" dirty="0" smtClean="0"/>
              <a:t>Mario</a:t>
            </a:r>
          </a:p>
          <a:p>
            <a:pPr lvl="1"/>
            <a:r>
              <a:rPr lang="en-US" dirty="0"/>
              <a:t>When Mario reaches a flag at the end of a stage he advances to the next stage in that world</a:t>
            </a:r>
            <a:endParaRPr lang="en-US" dirty="0" smtClean="0"/>
          </a:p>
          <a:p>
            <a:pPr lvl="1"/>
            <a:endParaRPr lang="en-US" dirty="0"/>
          </a:p>
        </p:txBody>
      </p:sp>
    </p:spTree>
    <p:extLst>
      <p:ext uri="{BB962C8B-B14F-4D97-AF65-F5344CB8AC3E}">
        <p14:creationId xmlns:p14="http://schemas.microsoft.com/office/powerpoint/2010/main" val="364680242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Models encode rules</a:t>
            </a:r>
            <a:endParaRPr lang="en-US" dirty="0"/>
          </a:p>
        </p:txBody>
      </p:sp>
      <p:sp>
        <p:nvSpPr>
          <p:cNvPr id="3" name="Content Placeholder 2"/>
          <p:cNvSpPr>
            <a:spLocks noGrp="1"/>
          </p:cNvSpPr>
          <p:nvPr>
            <p:ph idx="1"/>
          </p:nvPr>
        </p:nvSpPr>
        <p:spPr>
          <a:xfrm>
            <a:off x="457200" y="1600201"/>
            <a:ext cx="8229600" cy="4952999"/>
          </a:xfrm>
        </p:spPr>
        <p:txBody>
          <a:bodyPr/>
          <a:lstStyle/>
          <a:p>
            <a:r>
              <a:rPr lang="en-US" dirty="0" smtClean="0"/>
              <a:t>Need to specify a language that can encode game rules</a:t>
            </a:r>
          </a:p>
          <a:p>
            <a:pPr lvl="1"/>
            <a:r>
              <a:rPr lang="en-US" dirty="0" smtClean="0"/>
              <a:t>Complex enough to model important game behavior</a:t>
            </a:r>
          </a:p>
          <a:p>
            <a:pPr lvl="1"/>
            <a:r>
              <a:rPr lang="en-US" dirty="0" smtClean="0"/>
              <a:t>Simple enough to be learned from observations</a:t>
            </a:r>
          </a:p>
          <a:p>
            <a:r>
              <a:rPr lang="en-US" dirty="0" smtClean="0"/>
              <a:t>Genre-specific vocabulary</a:t>
            </a:r>
          </a:p>
          <a:p>
            <a:pPr lvl="1"/>
            <a:r>
              <a:rPr lang="en-US" dirty="0" smtClean="0"/>
              <a:t>Piece, grid, board location, move</a:t>
            </a:r>
          </a:p>
          <a:p>
            <a:pPr lvl="1"/>
            <a:r>
              <a:rPr lang="en-US" dirty="0" smtClean="0"/>
              <a:t>Collision</a:t>
            </a:r>
            <a:r>
              <a:rPr lang="en-US" dirty="0"/>
              <a:t>, velocity, </a:t>
            </a:r>
            <a:r>
              <a:rPr lang="en-US" dirty="0" smtClean="0"/>
              <a:t>parabola, atlas/map, portal</a:t>
            </a:r>
            <a:endParaRPr lang="en-US" dirty="0"/>
          </a:p>
        </p:txBody>
      </p:sp>
    </p:spTree>
    <p:extLst>
      <p:ext uri="{BB962C8B-B14F-4D97-AF65-F5344CB8AC3E}">
        <p14:creationId xmlns:p14="http://schemas.microsoft.com/office/powerpoint/2010/main" val="325669054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Reversi</a:t>
            </a:r>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600199"/>
            <a:ext cx="6019800" cy="499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095106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Game </a:t>
            </a:r>
            <a:r>
              <a:rPr lang="en-US" dirty="0" smtClean="0"/>
              <a:t>Model Languages</a:t>
            </a:r>
            <a:endParaRPr lang="en-US"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457200" y="1600201"/>
                <a:ext cx="8229600" cy="5029199"/>
              </a:xfrm>
            </p:spPr>
            <p:txBody>
              <a:bodyPr/>
              <a:lstStyle/>
              <a:p>
                <a14:m>
                  <m:oMath xmlns:m="http://schemas.openxmlformats.org/officeDocument/2006/math">
                    <m:r>
                      <m:rPr>
                        <m:nor/>
                      </m:rPr>
                      <a:rPr lang="en-US" sz="3000" b="0" i="0" smtClean="0">
                        <a:solidFill>
                          <a:schemeClr val="tx1"/>
                        </a:solidFill>
                        <a:latin typeface="Cambria Math"/>
                      </a:rPr>
                      <m:t>Legal</m:t>
                    </m:r>
                    <m:r>
                      <a:rPr lang="en-US" sz="3000" b="0" i="1" smtClean="0">
                        <a:solidFill>
                          <a:schemeClr val="tx1"/>
                        </a:solidFill>
                        <a:latin typeface="Cambria Math"/>
                      </a:rPr>
                      <m:t>(</m:t>
                    </m:r>
                    <m:r>
                      <m:rPr>
                        <m:nor/>
                      </m:rPr>
                      <a:rPr lang="en-US" sz="3000" b="0" i="0" smtClean="0">
                        <a:solidFill>
                          <a:schemeClr val="tx1"/>
                        </a:solidFill>
                        <a:latin typeface="Cambria Math"/>
                      </a:rPr>
                      <m:t>whitePlayer</m:t>
                    </m:r>
                    <m:r>
                      <a:rPr lang="en-US" sz="3000" b="0" i="1" smtClean="0">
                        <a:solidFill>
                          <a:schemeClr val="tx1"/>
                        </a:solidFill>
                        <a:latin typeface="Cambria Math"/>
                      </a:rPr>
                      <m:t>,</m:t>
                    </m:r>
                    <m:r>
                      <m:rPr>
                        <m:nor/>
                      </m:rPr>
                      <a:rPr lang="en-US" sz="3000" b="0" i="0" smtClean="0">
                        <a:solidFill>
                          <a:schemeClr val="tx1"/>
                        </a:solidFill>
                        <a:latin typeface="Cambria Math"/>
                      </a:rPr>
                      <m:t>place</m:t>
                    </m:r>
                    <m:d>
                      <m:dPr>
                        <m:ctrlPr>
                          <a:rPr lang="en-US" sz="3000" b="0" i="1" smtClean="0">
                            <a:solidFill>
                              <a:schemeClr val="tx1"/>
                            </a:solidFill>
                            <a:latin typeface="Cambria Math"/>
                          </a:rPr>
                        </m:ctrlPr>
                      </m:dPr>
                      <m:e>
                        <m:r>
                          <a:rPr lang="en-US" sz="3000" b="0" i="1" smtClean="0">
                            <a:solidFill>
                              <a:schemeClr val="tx1"/>
                            </a:solidFill>
                            <a:latin typeface="Cambria Math"/>
                          </a:rPr>
                          <m:t>𝑥</m:t>
                        </m:r>
                      </m:e>
                    </m:d>
                    <m:r>
                      <a:rPr lang="en-US" sz="3000" b="0" i="1" smtClean="0">
                        <a:solidFill>
                          <a:schemeClr val="tx1"/>
                        </a:solidFill>
                        <a:latin typeface="Cambria Math"/>
                      </a:rPr>
                      <m:t>,</m:t>
                    </m:r>
                  </m:oMath>
                </a14:m>
                <a:endParaRPr lang="en-US" sz="3000" b="0" i="1" dirty="0" smtClean="0">
                  <a:solidFill>
                    <a:schemeClr val="tx1"/>
                  </a:solidFill>
                  <a:latin typeface="Cambria Math"/>
                </a:endParaRPr>
              </a:p>
              <a:p>
                <a:r>
                  <a:rPr lang="en-US" sz="3000" b="0" dirty="0" smtClean="0">
                    <a:solidFill>
                      <a:schemeClr val="tx1"/>
                    </a:solidFill>
                  </a:rPr>
                  <a:t>   </a:t>
                </a:r>
                <a14:m>
                  <m:oMath xmlns:m="http://schemas.openxmlformats.org/officeDocument/2006/math">
                    <m:r>
                      <m:rPr>
                        <m:nor/>
                      </m:rPr>
                      <a:rPr lang="en-US" sz="3000" b="0" i="0" smtClean="0">
                        <a:solidFill>
                          <a:schemeClr val="tx1"/>
                        </a:solidFill>
                        <a:latin typeface="Cambria Math"/>
                      </a:rPr>
                      <m:t>line</m:t>
                    </m:r>
                    <m:r>
                      <a:rPr lang="en-US" sz="3000" b="0" i="1" smtClean="0">
                        <a:solidFill>
                          <a:schemeClr val="tx1"/>
                        </a:solidFill>
                        <a:latin typeface="Cambria Math"/>
                      </a:rPr>
                      <m:t>(</m:t>
                    </m:r>
                    <m:r>
                      <a:rPr lang="en-US" sz="3000" b="0" i="1" smtClean="0">
                        <a:solidFill>
                          <a:schemeClr val="tx1"/>
                        </a:solidFill>
                        <a:latin typeface="Cambria Math"/>
                      </a:rPr>
                      <m:t>𝑥</m:t>
                    </m:r>
                    <m:r>
                      <a:rPr lang="en-US" sz="3000" b="0" i="1" smtClean="0">
                        <a:solidFill>
                          <a:schemeClr val="tx1"/>
                        </a:solidFill>
                        <a:latin typeface="Cambria Math"/>
                      </a:rPr>
                      <m:t>,</m:t>
                    </m:r>
                    <m:r>
                      <a:rPr lang="en-US" sz="3000" b="0" i="1" smtClean="0">
                        <a:solidFill>
                          <a:schemeClr val="tx1"/>
                        </a:solidFill>
                        <a:latin typeface="Cambria Math"/>
                      </a:rPr>
                      <m:t>𝑛</m:t>
                    </m:r>
                    <m:r>
                      <a:rPr lang="en-US" sz="3000" b="0" i="1" smtClean="0">
                        <a:solidFill>
                          <a:schemeClr val="tx1"/>
                        </a:solidFill>
                        <a:latin typeface="Cambria Math"/>
                      </a:rPr>
                      <m:t>,</m:t>
                    </m:r>
                    <m:r>
                      <a:rPr lang="en-US" sz="3000" b="0" i="1" smtClean="0">
                        <a:solidFill>
                          <a:schemeClr val="tx1"/>
                        </a:solidFill>
                        <a:latin typeface="Cambria Math"/>
                      </a:rPr>
                      <m:t>𝑚</m:t>
                    </m:r>
                    <m:r>
                      <a:rPr lang="en-US" sz="3000" b="0" i="1" smtClean="0">
                        <a:solidFill>
                          <a:schemeClr val="tx1"/>
                        </a:solidFill>
                        <a:latin typeface="Cambria Math"/>
                      </a:rPr>
                      <m:t>)∈</m:t>
                    </m:r>
                    <m:r>
                      <m:rPr>
                        <m:nor/>
                      </m:rPr>
                      <a:rPr lang="en-US" sz="3000" b="0" i="0" smtClean="0">
                        <a:solidFill>
                          <a:schemeClr val="tx1"/>
                        </a:solidFill>
                        <a:latin typeface="Cambria Math"/>
                        <a:ea typeface="Cambria Math"/>
                      </a:rPr>
                      <m:t>blackPiece</m:t>
                    </m:r>
                    <m:r>
                      <a:rPr lang="en-US" sz="3000" b="0" i="1" smtClean="0">
                        <a:solidFill>
                          <a:schemeClr val="tx1"/>
                        </a:solidFill>
                        <a:latin typeface="Cambria Math"/>
                        <a:ea typeface="Cambria Math"/>
                      </a:rPr>
                      <m:t> &amp;&amp;</m:t>
                    </m:r>
                  </m:oMath>
                </a14:m>
                <a:endParaRPr lang="en-US" sz="3000" b="0" i="1" dirty="0" smtClean="0">
                  <a:solidFill>
                    <a:schemeClr val="tx1"/>
                  </a:solidFill>
                  <a:latin typeface="Cambria Math"/>
                  <a:ea typeface="Cambria Math"/>
                </a:endParaRPr>
              </a:p>
              <a:p>
                <a:r>
                  <a:rPr lang="en-US" sz="3000" b="0" dirty="0" smtClean="0">
                    <a:solidFill>
                      <a:schemeClr val="tx1"/>
                    </a:solidFill>
                    <a:ea typeface="Cambria Math"/>
                  </a:rPr>
                  <a:t>   </a:t>
                </a:r>
                <a14:m>
                  <m:oMath xmlns:m="http://schemas.openxmlformats.org/officeDocument/2006/math">
                    <m:r>
                      <m:rPr>
                        <m:nor/>
                      </m:rPr>
                      <a:rPr lang="en-US" sz="3000" b="0" i="0" smtClean="0">
                        <a:solidFill>
                          <a:schemeClr val="tx1"/>
                        </a:solidFill>
                        <a:latin typeface="Cambria Math"/>
                        <a:ea typeface="Cambria Math"/>
                      </a:rPr>
                      <m:t>lineEndPt</m:t>
                    </m:r>
                    <m:r>
                      <a:rPr lang="en-US" sz="3000" b="0" i="1" smtClean="0">
                        <a:solidFill>
                          <a:schemeClr val="tx1"/>
                        </a:solidFill>
                        <a:latin typeface="Cambria Math"/>
                        <a:ea typeface="Cambria Math"/>
                      </a:rPr>
                      <m:t>(</m:t>
                    </m:r>
                    <m:r>
                      <a:rPr lang="en-US" sz="3000" b="0" i="1" smtClean="0">
                        <a:solidFill>
                          <a:schemeClr val="tx1"/>
                        </a:solidFill>
                        <a:latin typeface="Cambria Math"/>
                        <a:ea typeface="Cambria Math"/>
                      </a:rPr>
                      <m:t>𝑥</m:t>
                    </m:r>
                    <m:r>
                      <a:rPr lang="en-US" sz="3000" b="0" i="1" smtClean="0">
                        <a:solidFill>
                          <a:schemeClr val="tx1"/>
                        </a:solidFill>
                        <a:latin typeface="Cambria Math"/>
                        <a:ea typeface="Cambria Math"/>
                      </a:rPr>
                      <m:t>,</m:t>
                    </m:r>
                    <m:r>
                      <a:rPr lang="en-US" sz="3000" b="0" i="1" smtClean="0">
                        <a:solidFill>
                          <a:schemeClr val="tx1"/>
                        </a:solidFill>
                        <a:latin typeface="Cambria Math"/>
                        <a:ea typeface="Cambria Math"/>
                      </a:rPr>
                      <m:t>𝑛</m:t>
                    </m:r>
                    <m:r>
                      <a:rPr lang="en-US" sz="3000" b="0" i="1" smtClean="0">
                        <a:solidFill>
                          <a:schemeClr val="tx1"/>
                        </a:solidFill>
                        <a:latin typeface="Cambria Math"/>
                        <a:ea typeface="Cambria Math"/>
                      </a:rPr>
                      <m:t>,</m:t>
                    </m:r>
                    <m:r>
                      <a:rPr lang="en-US" sz="3000" b="0" i="1" smtClean="0">
                        <a:solidFill>
                          <a:schemeClr val="tx1"/>
                        </a:solidFill>
                        <a:latin typeface="Cambria Math"/>
                        <a:ea typeface="Cambria Math"/>
                      </a:rPr>
                      <m:t>𝑚</m:t>
                    </m:r>
                    <m:r>
                      <a:rPr lang="en-US" sz="3000" b="0" i="1" smtClean="0">
                        <a:solidFill>
                          <a:schemeClr val="tx1"/>
                        </a:solidFill>
                        <a:latin typeface="Cambria Math"/>
                        <a:ea typeface="Cambria Math"/>
                      </a:rPr>
                      <m:t>)∈</m:t>
                    </m:r>
                    <m:r>
                      <m:rPr>
                        <m:nor/>
                      </m:rPr>
                      <a:rPr lang="en-US" sz="3000" b="0" i="0" smtClean="0">
                        <a:solidFill>
                          <a:schemeClr val="tx1"/>
                        </a:solidFill>
                        <a:latin typeface="Cambria Math"/>
                        <a:ea typeface="Cambria Math"/>
                      </a:rPr>
                      <m:t>whitePiece</m:t>
                    </m:r>
                    <m:r>
                      <m:rPr>
                        <m:nor/>
                      </m:rPr>
                      <a:rPr lang="en-US" sz="3000" b="0" i="0" smtClean="0">
                        <a:solidFill>
                          <a:schemeClr val="tx1"/>
                        </a:solidFill>
                        <a:latin typeface="Cambria Math"/>
                        <a:ea typeface="Cambria Math"/>
                      </a:rPr>
                      <m:t>)</m:t>
                    </m:r>
                  </m:oMath>
                </a14:m>
                <a:endParaRPr lang="en-US" sz="3000" dirty="0" smtClean="0">
                  <a:solidFill>
                    <a:schemeClr val="tx1"/>
                  </a:solidFill>
                </a:endParaRPr>
              </a:p>
              <a:p>
                <a:r>
                  <a:rPr lang="en-US" sz="2500" dirty="0" smtClean="0"/>
                  <a:t>“It is legal for white to place at a coordinate x if the line starting at x parameterized by n and m contains only black pieces and the end point of this line is a white piece for all board locations x and certain values of n and m</a:t>
                </a:r>
                <a:r>
                  <a:rPr lang="en-US" sz="2500" dirty="0" smtClean="0"/>
                  <a:t>”</a:t>
                </a:r>
              </a:p>
              <a:p>
                <a14:m>
                  <m:oMath xmlns:m="http://schemas.openxmlformats.org/officeDocument/2006/math">
                    <m:r>
                      <m:rPr>
                        <m:nor/>
                      </m:rPr>
                      <a:rPr lang="en-US" b="0" i="0" smtClean="0">
                        <a:solidFill>
                          <a:schemeClr val="tx1"/>
                        </a:solidFill>
                        <a:latin typeface="Cambria Math"/>
                      </a:rPr>
                      <m:t>Terminal</m:t>
                    </m:r>
                    <m:d>
                      <m:dPr>
                        <m:ctrlPr>
                          <a:rPr lang="en-US" b="0" i="1" smtClean="0">
                            <a:solidFill>
                              <a:schemeClr val="tx1"/>
                            </a:solidFill>
                            <a:latin typeface="Cambria Math"/>
                          </a:rPr>
                        </m:ctrlPr>
                      </m:dPr>
                      <m:e>
                        <m:r>
                          <m:rPr>
                            <m:nor/>
                          </m:rPr>
                          <a:rPr lang="en-US" b="0" i="0" smtClean="0">
                            <a:solidFill>
                              <a:schemeClr val="tx1"/>
                            </a:solidFill>
                            <a:latin typeface="Cambria Math"/>
                          </a:rPr>
                          <m:t>countPieces</m:t>
                        </m:r>
                        <m:r>
                          <m:rPr>
                            <m:nor/>
                          </m:rPr>
                          <a:rPr lang="en-US" b="0" i="0" smtClean="0">
                            <a:solidFill>
                              <a:schemeClr val="tx1"/>
                            </a:solidFill>
                            <a:latin typeface="Cambria Math"/>
                          </a:rPr>
                          <m:t>(</m:t>
                        </m:r>
                        <m:r>
                          <m:rPr>
                            <m:nor/>
                          </m:rPr>
                          <a:rPr lang="en-US" b="0" i="0" smtClean="0">
                            <a:solidFill>
                              <a:schemeClr val="tx1"/>
                            </a:solidFill>
                            <a:latin typeface="Cambria Math"/>
                          </a:rPr>
                          <m:t>whitePiece</m:t>
                        </m:r>
                      </m:e>
                    </m:d>
                    <m:r>
                      <a:rPr lang="en-US" b="0" i="1" smtClean="0">
                        <a:solidFill>
                          <a:schemeClr val="tx1"/>
                        </a:solidFill>
                        <a:latin typeface="Cambria Math"/>
                      </a:rPr>
                      <m:t>+   </m:t>
                    </m:r>
                    <m:r>
                      <m:rPr>
                        <m:nor/>
                      </m:rPr>
                      <a:rPr lang="en-US">
                        <a:solidFill>
                          <a:schemeClr val="tx1"/>
                        </a:solidFill>
                        <a:latin typeface="Cambria Math"/>
                      </a:rPr>
                      <m:t>countPieces</m:t>
                    </m:r>
                    <m:r>
                      <m:rPr>
                        <m:nor/>
                      </m:rPr>
                      <a:rPr lang="en-US">
                        <a:solidFill>
                          <a:schemeClr val="tx1"/>
                        </a:solidFill>
                        <a:latin typeface="Cambria Math"/>
                      </a:rPr>
                      <m:t>(</m:t>
                    </m:r>
                    <m:r>
                      <m:rPr>
                        <m:nor/>
                      </m:rPr>
                      <a:rPr lang="en-US" b="0" i="0" smtClean="0">
                        <a:solidFill>
                          <a:schemeClr val="tx1"/>
                        </a:solidFill>
                        <a:latin typeface="Cambria Math"/>
                      </a:rPr>
                      <m:t>black</m:t>
                    </m:r>
                    <m:r>
                      <m:rPr>
                        <m:nor/>
                      </m:rPr>
                      <a:rPr lang="en-US">
                        <a:solidFill>
                          <a:schemeClr val="tx1"/>
                        </a:solidFill>
                        <a:latin typeface="Cambria Math"/>
                      </a:rPr>
                      <m:t>Piece</m:t>
                    </m:r>
                    <m:r>
                      <m:rPr>
                        <m:nor/>
                      </m:rPr>
                      <a:rPr lang="en-US" b="0" i="0" smtClean="0">
                        <a:solidFill>
                          <a:schemeClr val="tx1"/>
                        </a:solidFill>
                        <a:latin typeface="Cambria Math"/>
                      </a:rPr>
                      <m:t>) == 64)</m:t>
                    </m:r>
                  </m:oMath>
                </a14:m>
                <a:endParaRPr lang="en-US" dirty="0">
                  <a:solidFill>
                    <a:schemeClr val="tx1"/>
                  </a:solidFill>
                </a:endParaRPr>
              </a:p>
              <a:p>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457200" y="1600201"/>
                <a:ext cx="8229600" cy="5029199"/>
              </a:xfrm>
              <a:blipFill rotWithShape="1">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7595498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Rules and Representation</a:t>
            </a:r>
            <a:endParaRPr lang="en-US" dirty="0"/>
          </a:p>
        </p:txBody>
      </p:sp>
      <p:sp>
        <p:nvSpPr>
          <p:cNvPr id="3" name="Content Placeholder 2"/>
          <p:cNvSpPr>
            <a:spLocks noGrp="1"/>
          </p:cNvSpPr>
          <p:nvPr>
            <p:ph idx="1"/>
          </p:nvPr>
        </p:nvSpPr>
        <p:spPr>
          <a:xfrm>
            <a:off x="152400" y="1447800"/>
            <a:ext cx="8534400" cy="4525963"/>
          </a:xfrm>
        </p:spPr>
        <p:txBody>
          <a:bodyPr/>
          <a:lstStyle/>
          <a:p>
            <a:r>
              <a:rPr lang="en-US" dirty="0"/>
              <a:t>Rules that apply generally are more likely than a bunch of special cases</a:t>
            </a:r>
          </a:p>
          <a:p>
            <a:pPr lvl="1"/>
            <a:r>
              <a:rPr lang="en-US" dirty="0" smtClean="0"/>
              <a:t>Information gain criteria</a:t>
            </a:r>
          </a:p>
          <a:p>
            <a:pPr lvl="1"/>
            <a:r>
              <a:rPr lang="en-US" dirty="0" smtClean="0"/>
              <a:t>Occam's razor</a:t>
            </a:r>
          </a:p>
          <a:p>
            <a:endParaRPr lang="en-US" dirty="0" smtClean="0"/>
          </a:p>
          <a:p>
            <a:endParaRPr lang="en-US" dirty="0"/>
          </a:p>
          <a:p>
            <a:r>
              <a:rPr lang="en-US" dirty="0" smtClean="0"/>
              <a:t>Categories are important</a:t>
            </a:r>
            <a:endParaRPr lang="en-US" dirty="0"/>
          </a:p>
          <a:p>
            <a:pPr lvl="1"/>
            <a:r>
              <a:rPr lang="en-US" dirty="0" smtClean="0"/>
              <a:t>Two </a:t>
            </a:r>
            <a:r>
              <a:rPr lang="en-US" dirty="0"/>
              <a:t>entities probably belong to the same category if </a:t>
            </a:r>
            <a:r>
              <a:rPr lang="en-US" dirty="0" smtClean="0"/>
              <a:t>most of the </a:t>
            </a:r>
            <a:r>
              <a:rPr lang="en-US" dirty="0"/>
              <a:t>rules that apply to entity A apply to entity B</a:t>
            </a:r>
          </a:p>
          <a:p>
            <a:endParaRPr lang="en-US" dirty="0"/>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2438400"/>
            <a:ext cx="2984500"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986745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Rules and Representation</a:t>
            </a:r>
            <a:endParaRPr lang="en-US" dirty="0"/>
          </a:p>
        </p:txBody>
      </p:sp>
      <p:sp>
        <p:nvSpPr>
          <p:cNvPr id="3" name="Content Placeholder 2"/>
          <p:cNvSpPr>
            <a:spLocks noGrp="1"/>
          </p:cNvSpPr>
          <p:nvPr>
            <p:ph idx="1"/>
          </p:nvPr>
        </p:nvSpPr>
        <p:spPr/>
        <p:txBody>
          <a:bodyPr/>
          <a:lstStyle/>
          <a:p>
            <a:r>
              <a:rPr lang="en-US" b="1" dirty="0" smtClean="0">
                <a:solidFill>
                  <a:srgbClr val="FF0000"/>
                </a:solidFill>
              </a:rPr>
              <a:t>A representation is good if it is easy to build rules that describe it</a:t>
            </a:r>
          </a:p>
          <a:p>
            <a:pPr lvl="1"/>
            <a:r>
              <a:rPr lang="en-US" dirty="0" smtClean="0"/>
              <a:t>We can use this to decide between many possible candidate representations</a:t>
            </a:r>
            <a:endParaRPr lang="en-US" dirty="0"/>
          </a:p>
        </p:txBody>
      </p:sp>
    </p:spTree>
    <p:extLst>
      <p:ext uri="{BB962C8B-B14F-4D97-AF65-F5344CB8AC3E}">
        <p14:creationId xmlns:p14="http://schemas.microsoft.com/office/powerpoint/2010/main" val="345226446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84" y="381000"/>
            <a:ext cx="8565987" cy="6172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890664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Stage 4: Determine the Goal</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376964888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Giveaway Checkers</a:t>
            </a:r>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524000"/>
            <a:ext cx="4876800" cy="494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644573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Giveaway Checkers</a:t>
            </a:r>
            <a:endParaRPr lang="en-US" dirty="0"/>
          </a:p>
        </p:txBody>
      </p:sp>
      <p:sp>
        <p:nvSpPr>
          <p:cNvPr id="3" name="Content Placeholder 2"/>
          <p:cNvSpPr>
            <a:spLocks noGrp="1"/>
          </p:cNvSpPr>
          <p:nvPr>
            <p:ph idx="1"/>
          </p:nvPr>
        </p:nvSpPr>
        <p:spPr/>
        <p:txBody>
          <a:bodyPr/>
          <a:lstStyle/>
          <a:p>
            <a:r>
              <a:rPr lang="en-US" dirty="0" smtClean="0"/>
              <a:t>How can we tell if we are playing regular Checkers or Giveaway Checkers?</a:t>
            </a:r>
          </a:p>
          <a:p>
            <a:pPr lvl="1"/>
            <a:r>
              <a:rPr lang="en-US" dirty="0" smtClean="0"/>
              <a:t>If we have observations of humans playing the game, what value are they placing on their pieces?</a:t>
            </a:r>
          </a:p>
          <a:p>
            <a:pPr lvl="1"/>
            <a:r>
              <a:rPr lang="en-US" dirty="0" smtClean="0"/>
              <a:t>If we have an AI (or human) opponent, are they trying to capture our pieces or not?</a:t>
            </a:r>
            <a:endParaRPr lang="en-US" dirty="0"/>
          </a:p>
        </p:txBody>
      </p:sp>
    </p:spTree>
    <p:extLst>
      <p:ext uri="{BB962C8B-B14F-4D97-AF65-F5344CB8AC3E}">
        <p14:creationId xmlns:p14="http://schemas.microsoft.com/office/powerpoint/2010/main" val="40564027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686800" cy="1143000"/>
          </a:xfrm>
        </p:spPr>
        <p:txBody>
          <a:bodyPr/>
          <a:lstStyle/>
          <a:p>
            <a:r>
              <a:rPr lang="en-US" dirty="0" smtClean="0"/>
              <a:t>We will use digital games to study…</a:t>
            </a:r>
            <a:endParaRPr lang="en-US" dirty="0"/>
          </a:p>
        </p:txBody>
      </p:sp>
      <p:sp>
        <p:nvSpPr>
          <p:cNvPr id="3" name="Content Placeholder 2"/>
          <p:cNvSpPr>
            <a:spLocks noGrp="1"/>
          </p:cNvSpPr>
          <p:nvPr>
            <p:ph idx="1"/>
          </p:nvPr>
        </p:nvSpPr>
        <p:spPr>
          <a:xfrm>
            <a:off x="76200" y="1600201"/>
            <a:ext cx="9067800" cy="5257799"/>
          </a:xfrm>
        </p:spPr>
        <p:txBody>
          <a:bodyPr/>
          <a:lstStyle/>
          <a:p>
            <a:pPr lvl="1"/>
            <a:r>
              <a:rPr lang="en-US" b="1" dirty="0"/>
              <a:t>Unsupervised</a:t>
            </a:r>
            <a:r>
              <a:rPr lang="en-US" dirty="0"/>
              <a:t> object segmentation and categorization</a:t>
            </a:r>
          </a:p>
          <a:p>
            <a:pPr lvl="1"/>
            <a:r>
              <a:rPr lang="en-US" dirty="0" smtClean="0"/>
              <a:t>Rule learning</a:t>
            </a:r>
          </a:p>
          <a:p>
            <a:pPr lvl="1"/>
            <a:r>
              <a:rPr lang="en-US" dirty="0"/>
              <a:t>Knowledge transfer between </a:t>
            </a:r>
            <a:r>
              <a:rPr lang="en-US" dirty="0" smtClean="0"/>
              <a:t>categories</a:t>
            </a:r>
          </a:p>
          <a:p>
            <a:pPr lvl="2"/>
            <a:r>
              <a:rPr lang="en-US" dirty="0" smtClean="0"/>
              <a:t>Between Mario &amp; Luigi</a:t>
            </a:r>
            <a:endParaRPr lang="en-US" dirty="0"/>
          </a:p>
          <a:p>
            <a:pPr lvl="1"/>
            <a:r>
              <a:rPr lang="en-US" dirty="0" smtClean="0"/>
              <a:t>Goal </a:t>
            </a:r>
            <a:r>
              <a:rPr lang="en-US" dirty="0"/>
              <a:t>inference</a:t>
            </a:r>
          </a:p>
          <a:p>
            <a:pPr lvl="1"/>
            <a:r>
              <a:rPr lang="en-US" dirty="0" smtClean="0"/>
              <a:t>Game state value estimation</a:t>
            </a:r>
          </a:p>
          <a:p>
            <a:pPr lvl="1"/>
            <a:r>
              <a:rPr lang="en-US" dirty="0" smtClean="0"/>
              <a:t>Action planning</a:t>
            </a:r>
          </a:p>
          <a:p>
            <a:pPr lvl="1"/>
            <a:r>
              <a:rPr lang="en-US" dirty="0" smtClean="0"/>
              <a:t>Knowledge transfer between games</a:t>
            </a:r>
          </a:p>
          <a:p>
            <a:pPr lvl="2"/>
            <a:r>
              <a:rPr lang="en-US" dirty="0" smtClean="0"/>
              <a:t>Between Super Mario 1 and Super Mario 3</a:t>
            </a:r>
          </a:p>
          <a:p>
            <a:pPr lvl="2"/>
            <a:r>
              <a:rPr lang="en-US" dirty="0" smtClean="0"/>
              <a:t>Between </a:t>
            </a:r>
            <a:r>
              <a:rPr lang="en-US" dirty="0" err="1" smtClean="0"/>
              <a:t>Shogi</a:t>
            </a:r>
            <a:r>
              <a:rPr lang="en-US" dirty="0" smtClean="0"/>
              <a:t> and Chess</a:t>
            </a:r>
            <a:endParaRPr lang="en-US" dirty="0"/>
          </a:p>
        </p:txBody>
      </p:sp>
    </p:spTree>
    <p:extLst>
      <p:ext uri="{BB962C8B-B14F-4D97-AF65-F5344CB8AC3E}">
        <p14:creationId xmlns:p14="http://schemas.microsoft.com/office/powerpoint/2010/main" val="55129846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State Value Inference</a:t>
            </a:r>
            <a:endParaRPr lang="en-US" dirty="0"/>
          </a:p>
        </p:txBody>
      </p:sp>
      <p:sp>
        <p:nvSpPr>
          <p:cNvPr id="3" name="Content Placeholder 2"/>
          <p:cNvSpPr>
            <a:spLocks noGrp="1"/>
          </p:cNvSpPr>
          <p:nvPr>
            <p:ph idx="1"/>
          </p:nvPr>
        </p:nvSpPr>
        <p:spPr>
          <a:xfrm>
            <a:off x="457200" y="1600201"/>
            <a:ext cx="8229600" cy="5257799"/>
          </a:xfrm>
        </p:spPr>
        <p:txBody>
          <a:bodyPr/>
          <a:lstStyle/>
          <a:p>
            <a:r>
              <a:rPr lang="en-US" dirty="0" smtClean="0"/>
              <a:t>True Goal of Chess</a:t>
            </a:r>
          </a:p>
          <a:p>
            <a:pPr lvl="1"/>
            <a:r>
              <a:rPr lang="en-US" dirty="0" smtClean="0"/>
              <a:t>Construct a situation in which your opponent is unable to prevent you from capturing their king</a:t>
            </a:r>
          </a:p>
          <a:p>
            <a:r>
              <a:rPr lang="en-US" dirty="0" smtClean="0"/>
              <a:t>Inferred Value Function</a:t>
            </a:r>
          </a:p>
          <a:p>
            <a:pPr lvl="1"/>
            <a:r>
              <a:rPr lang="en-US" dirty="0" smtClean="0"/>
              <a:t>Capture enemy pieces, keep your own pieces from being captured</a:t>
            </a:r>
          </a:p>
          <a:p>
            <a:pPr lvl="1"/>
            <a:r>
              <a:rPr lang="en-US" dirty="0" smtClean="0"/>
              <a:t>King=20, Queen=10, Rook=6, Bishop=4, Knight=3, Pawn=1</a:t>
            </a:r>
          </a:p>
          <a:p>
            <a:pPr lvl="1"/>
            <a:r>
              <a:rPr lang="en-US" dirty="0" smtClean="0"/>
              <a:t>We can play the game just fine using this value function, in fact, it is ultimately more useful</a:t>
            </a:r>
            <a:endParaRPr lang="en-US" dirty="0"/>
          </a:p>
        </p:txBody>
      </p:sp>
    </p:spTree>
    <p:extLst>
      <p:ext uri="{BB962C8B-B14F-4D97-AF65-F5344CB8AC3E}">
        <p14:creationId xmlns:p14="http://schemas.microsoft.com/office/powerpoint/2010/main" val="368298790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State Value Inference</a:t>
            </a:r>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97" y="1524000"/>
            <a:ext cx="8980609"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143000" y="5496004"/>
            <a:ext cx="2438400" cy="1200329"/>
          </a:xfrm>
          <a:prstGeom prst="rect">
            <a:avLst/>
          </a:prstGeom>
          <a:noFill/>
        </p:spPr>
        <p:txBody>
          <a:bodyPr wrap="square" rtlCol="0">
            <a:spAutoFit/>
          </a:bodyPr>
          <a:lstStyle/>
          <a:p>
            <a:pPr algn="ctr"/>
            <a:r>
              <a:rPr lang="en-US" sz="2400" dirty="0" smtClean="0">
                <a:solidFill>
                  <a:srgbClr val="FF0000"/>
                </a:solidFill>
              </a:rPr>
              <a:t>GAME OVER</a:t>
            </a:r>
          </a:p>
          <a:p>
            <a:pPr algn="ctr"/>
            <a:r>
              <a:rPr lang="en-US" sz="2400" dirty="0" smtClean="0">
                <a:solidFill>
                  <a:srgbClr val="FF0000"/>
                </a:solidFill>
              </a:rPr>
              <a:t>DEAD</a:t>
            </a:r>
          </a:p>
          <a:p>
            <a:pPr algn="ctr"/>
            <a:r>
              <a:rPr lang="en-US" sz="2400" dirty="0" smtClean="0">
                <a:solidFill>
                  <a:srgbClr val="FF0000"/>
                </a:solidFill>
              </a:rPr>
              <a:t>DIED</a:t>
            </a:r>
            <a:endParaRPr lang="en-US" sz="2400" dirty="0">
              <a:solidFill>
                <a:srgbClr val="FF0000"/>
              </a:solidFill>
            </a:endParaRPr>
          </a:p>
        </p:txBody>
      </p:sp>
      <p:sp>
        <p:nvSpPr>
          <p:cNvPr id="7" name="TextBox 6"/>
          <p:cNvSpPr txBox="1"/>
          <p:nvPr/>
        </p:nvSpPr>
        <p:spPr>
          <a:xfrm>
            <a:off x="4419600" y="5288340"/>
            <a:ext cx="4267200" cy="1569660"/>
          </a:xfrm>
          <a:prstGeom prst="rect">
            <a:avLst/>
          </a:prstGeom>
          <a:noFill/>
        </p:spPr>
        <p:txBody>
          <a:bodyPr wrap="square" rtlCol="0">
            <a:spAutoFit/>
          </a:bodyPr>
          <a:lstStyle/>
          <a:p>
            <a:pPr algn="ctr"/>
            <a:r>
              <a:rPr lang="en-US" sz="2400" dirty="0" smtClean="0">
                <a:solidFill>
                  <a:srgbClr val="00B050"/>
                </a:solidFill>
              </a:rPr>
              <a:t>THANK YOU</a:t>
            </a:r>
            <a:br>
              <a:rPr lang="en-US" sz="2400" dirty="0" smtClean="0">
                <a:solidFill>
                  <a:srgbClr val="00B050"/>
                </a:solidFill>
              </a:rPr>
            </a:br>
            <a:r>
              <a:rPr lang="en-US" sz="2400" dirty="0" smtClean="0">
                <a:solidFill>
                  <a:srgbClr val="00B050"/>
                </a:solidFill>
              </a:rPr>
              <a:t>CONGLATURATION !!!</a:t>
            </a:r>
          </a:p>
          <a:p>
            <a:pPr algn="ctr"/>
            <a:r>
              <a:rPr lang="en-US" sz="2400" dirty="0" smtClean="0">
                <a:solidFill>
                  <a:srgbClr val="00B050"/>
                </a:solidFill>
              </a:rPr>
              <a:t>WINNER IS</a:t>
            </a:r>
          </a:p>
          <a:p>
            <a:pPr algn="ctr"/>
            <a:r>
              <a:rPr lang="en-US" sz="2400" dirty="0" smtClean="0">
                <a:solidFill>
                  <a:srgbClr val="00B050"/>
                </a:solidFill>
              </a:rPr>
              <a:t>HAPPY END!</a:t>
            </a:r>
            <a:endParaRPr lang="en-US" sz="2400" dirty="0">
              <a:solidFill>
                <a:srgbClr val="00B050"/>
              </a:solidFill>
            </a:endParaRPr>
          </a:p>
        </p:txBody>
      </p:sp>
    </p:spTree>
    <p:extLst>
      <p:ext uri="{BB962C8B-B14F-4D97-AF65-F5344CB8AC3E}">
        <p14:creationId xmlns:p14="http://schemas.microsoft.com/office/powerpoint/2010/main" val="165122219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Values</a:t>
            </a:r>
            <a:endParaRPr lang="en-US" dirty="0"/>
          </a:p>
        </p:txBody>
      </p:sp>
      <p:sp>
        <p:nvSpPr>
          <p:cNvPr id="3" name="Content Placeholder 2"/>
          <p:cNvSpPr>
            <a:spLocks noGrp="1"/>
          </p:cNvSpPr>
          <p:nvPr>
            <p:ph idx="1"/>
          </p:nvPr>
        </p:nvSpPr>
        <p:spPr>
          <a:xfrm>
            <a:off x="457200" y="1600201"/>
            <a:ext cx="8229600" cy="5105399"/>
          </a:xfrm>
        </p:spPr>
        <p:txBody>
          <a:bodyPr/>
          <a:lstStyle/>
          <a:p>
            <a:r>
              <a:rPr lang="en-US" dirty="0" smtClean="0"/>
              <a:t>Novelty</a:t>
            </a:r>
          </a:p>
          <a:p>
            <a:pPr lvl="1"/>
            <a:r>
              <a:rPr lang="en-US" dirty="0" smtClean="0"/>
              <a:t>Seeing the death screen 10,000 times is not as interesting as exploring the world.  If you explore a game and manage to see the ending, you’ve won.</a:t>
            </a:r>
          </a:p>
          <a:p>
            <a:r>
              <a:rPr lang="en-US" dirty="0" smtClean="0"/>
              <a:t>Canonical directions</a:t>
            </a:r>
          </a:p>
          <a:p>
            <a:pPr lvl="1"/>
            <a:r>
              <a:rPr lang="en-US" dirty="0" smtClean="0"/>
              <a:t>In many platformer </a:t>
            </a:r>
            <a:r>
              <a:rPr lang="en-US" dirty="0"/>
              <a:t>games </a:t>
            </a:r>
            <a:r>
              <a:rPr lang="en-US" dirty="0" smtClean="0"/>
              <a:t>“proceed </a:t>
            </a:r>
            <a:r>
              <a:rPr lang="en-US" dirty="0"/>
              <a:t>to the right, and don't </a:t>
            </a:r>
            <a:r>
              <a:rPr lang="en-US" dirty="0" smtClean="0"/>
              <a:t>die” is a good approximation of the goal</a:t>
            </a:r>
          </a:p>
          <a:p>
            <a:r>
              <a:rPr lang="en-US" dirty="0" smtClean="0"/>
              <a:t>Number of actions</a:t>
            </a:r>
          </a:p>
          <a:p>
            <a:pPr lvl="1"/>
            <a:r>
              <a:rPr lang="en-US" dirty="0" smtClean="0"/>
              <a:t>Maximizing the number of actions available is a good idea in many piece-type games</a:t>
            </a:r>
            <a:endParaRPr lang="en-US" dirty="0"/>
          </a:p>
        </p:txBody>
      </p:sp>
    </p:spTree>
    <p:extLst>
      <p:ext uri="{BB962C8B-B14F-4D97-AF65-F5344CB8AC3E}">
        <p14:creationId xmlns:p14="http://schemas.microsoft.com/office/powerpoint/2010/main" val="257064088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State Value Inference</a:t>
            </a:r>
            <a:endParaRPr lang="en-US" dirty="0"/>
          </a:p>
        </p:txBody>
      </p:sp>
      <p:sp>
        <p:nvSpPr>
          <p:cNvPr id="3" name="Content Placeholder 2"/>
          <p:cNvSpPr>
            <a:spLocks noGrp="1"/>
          </p:cNvSpPr>
          <p:nvPr>
            <p:ph idx="1"/>
          </p:nvPr>
        </p:nvSpPr>
        <p:spPr>
          <a:xfrm>
            <a:off x="457200" y="4266927"/>
            <a:ext cx="8229600" cy="2514873"/>
          </a:xfrm>
        </p:spPr>
        <p:txBody>
          <a:bodyPr/>
          <a:lstStyle/>
          <a:p>
            <a:r>
              <a:rPr lang="en-US" dirty="0" smtClean="0"/>
              <a:t>Level, lines, score, life</a:t>
            </a:r>
          </a:p>
          <a:p>
            <a:pPr lvl="1"/>
            <a:r>
              <a:rPr lang="en-US" dirty="0" smtClean="0"/>
              <a:t>See what humans appear to be optimizing</a:t>
            </a:r>
          </a:p>
          <a:p>
            <a:pPr lvl="1"/>
            <a:r>
              <a:rPr lang="en-US" dirty="0" smtClean="0"/>
              <a:t>Try to optimize each possible number on many different passes, see which results in the best behavior (ex. exploration criteria)</a:t>
            </a:r>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95400"/>
            <a:ext cx="9144000" cy="2971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758946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Prior work</a:t>
            </a:r>
            <a:endParaRPr lang="en-US" dirty="0"/>
          </a:p>
        </p:txBody>
      </p:sp>
      <p:sp>
        <p:nvSpPr>
          <p:cNvPr id="3" name="Content Placeholder 2"/>
          <p:cNvSpPr>
            <a:spLocks noGrp="1"/>
          </p:cNvSpPr>
          <p:nvPr>
            <p:ph idx="1"/>
          </p:nvPr>
        </p:nvSpPr>
        <p:spPr/>
        <p:txBody>
          <a:bodyPr/>
          <a:lstStyle/>
          <a:p>
            <a:r>
              <a:rPr lang="en-US" dirty="0" smtClean="0"/>
              <a:t>Value function inference for specific games is often used to derive information from experts</a:t>
            </a:r>
          </a:p>
          <a:p>
            <a:pPr lvl="1"/>
            <a:r>
              <a:rPr lang="en-US" dirty="0" smtClean="0"/>
              <a:t>Value function for Chess was parameterized with approximately 8,000 parameters</a:t>
            </a:r>
          </a:p>
          <a:p>
            <a:pPr lvl="1"/>
            <a:r>
              <a:rPr lang="en-US" dirty="0" smtClean="0"/>
              <a:t>Parameter values were learned by analyzing thousands of grandmaster Chess games</a:t>
            </a:r>
          </a:p>
          <a:p>
            <a:r>
              <a:rPr lang="en-US" dirty="0" smtClean="0"/>
              <a:t>Goal is to use this idea on learned game models and construct “general parameterizations” of the value function</a:t>
            </a:r>
            <a:endParaRPr lang="en-US" dirty="0"/>
          </a:p>
        </p:txBody>
      </p:sp>
    </p:spTree>
    <p:extLst>
      <p:ext uri="{BB962C8B-B14F-4D97-AF65-F5344CB8AC3E}">
        <p14:creationId xmlns:p14="http://schemas.microsoft.com/office/powerpoint/2010/main" val="92093641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Stage 1 </a:t>
            </a:r>
            <a:r>
              <a:rPr lang="en-US" dirty="0" smtClean="0"/>
              <a:t>– 4 Summary</a:t>
            </a:r>
            <a:endParaRPr lang="en-US"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416" y="1585402"/>
            <a:ext cx="148003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a:xfrm>
            <a:off x="1911616" y="2499802"/>
            <a:ext cx="457200" cy="0"/>
          </a:xfrm>
          <a:prstGeom prst="straightConnector1">
            <a:avLst/>
          </a:prstGeom>
          <a:ln w="38100">
            <a:solidFill>
              <a:schemeClr val="tx2">
                <a:lumMod val="60000"/>
                <a:lumOff val="40000"/>
              </a:schemeClr>
            </a:solidFill>
            <a:tailEnd type="stealth"/>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96048" y="3485030"/>
            <a:ext cx="1495399" cy="369332"/>
          </a:xfrm>
          <a:prstGeom prst="rect">
            <a:avLst/>
          </a:prstGeom>
          <a:noFill/>
        </p:spPr>
        <p:txBody>
          <a:bodyPr wrap="square" rtlCol="0">
            <a:spAutoFit/>
          </a:bodyPr>
          <a:lstStyle/>
          <a:p>
            <a:pPr algn="ctr"/>
            <a:r>
              <a:rPr lang="en-US" dirty="0" smtClean="0"/>
              <a:t>Pixels</a:t>
            </a:r>
            <a:endParaRPr lang="en-US" dirty="0"/>
          </a:p>
        </p:txBody>
      </p:sp>
      <p:sp>
        <p:nvSpPr>
          <p:cNvPr id="8" name="TextBox 7"/>
          <p:cNvSpPr txBox="1"/>
          <p:nvPr/>
        </p:nvSpPr>
        <p:spPr>
          <a:xfrm>
            <a:off x="2216416" y="2206759"/>
            <a:ext cx="1495399" cy="646331"/>
          </a:xfrm>
          <a:prstGeom prst="rect">
            <a:avLst/>
          </a:prstGeom>
          <a:noFill/>
        </p:spPr>
        <p:txBody>
          <a:bodyPr wrap="square" rtlCol="0">
            <a:spAutoFit/>
          </a:bodyPr>
          <a:lstStyle/>
          <a:p>
            <a:pPr algn="ctr"/>
            <a:r>
              <a:rPr lang="en-US" dirty="0" smtClean="0"/>
              <a:t>Symbolic Game State</a:t>
            </a:r>
            <a:endParaRPr lang="en-US" dirty="0"/>
          </a:p>
        </p:txBody>
      </p:sp>
      <p:cxnSp>
        <p:nvCxnSpPr>
          <p:cNvPr id="10" name="Straight Arrow Connector 9"/>
          <p:cNvCxnSpPr/>
          <p:nvPr/>
        </p:nvCxnSpPr>
        <p:spPr>
          <a:xfrm>
            <a:off x="5513668" y="3345615"/>
            <a:ext cx="457200" cy="0"/>
          </a:xfrm>
          <a:prstGeom prst="straightConnector1">
            <a:avLst/>
          </a:prstGeom>
          <a:ln w="38100">
            <a:solidFill>
              <a:schemeClr val="tx2">
                <a:lumMod val="60000"/>
                <a:lumOff val="40000"/>
              </a:schemeClr>
            </a:solidFill>
            <a:tailEnd type="stealth"/>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950376" y="3052572"/>
            <a:ext cx="2916091" cy="646331"/>
          </a:xfrm>
          <a:prstGeom prst="rect">
            <a:avLst/>
          </a:prstGeom>
          <a:noFill/>
        </p:spPr>
        <p:txBody>
          <a:bodyPr wrap="square" rtlCol="0">
            <a:spAutoFit/>
          </a:bodyPr>
          <a:lstStyle/>
          <a:p>
            <a:pPr algn="ctr"/>
            <a:r>
              <a:rPr lang="en-US" dirty="0" smtClean="0"/>
              <a:t>List of Actions and Resulting Game States</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8269" y="3920908"/>
            <a:ext cx="3238500" cy="272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4062026" y="6007043"/>
            <a:ext cx="472568" cy="638015"/>
          </a:xfrm>
          <a:prstGeom prst="rect">
            <a:avLst/>
          </a:prstGeom>
          <a:solidFill>
            <a:srgbClr val="92D050">
              <a:alpha val="27000"/>
            </a:srgb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744394" y="6007043"/>
            <a:ext cx="472568" cy="638015"/>
          </a:xfrm>
          <a:prstGeom prst="rect">
            <a:avLst/>
          </a:prstGeom>
          <a:solidFill>
            <a:srgbClr val="92D050">
              <a:alpha val="27000"/>
            </a:srgb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148302" y="6007042"/>
            <a:ext cx="472568" cy="638015"/>
          </a:xfrm>
          <a:prstGeom prst="rect">
            <a:avLst/>
          </a:prstGeom>
          <a:solidFill>
            <a:schemeClr val="bg1">
              <a:lumMod val="50000"/>
              <a:alpha val="27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193330" y="6007042"/>
            <a:ext cx="472568" cy="638015"/>
          </a:xfrm>
          <a:prstGeom prst="rect">
            <a:avLst/>
          </a:prstGeom>
          <a:solidFill>
            <a:schemeClr val="bg1">
              <a:lumMod val="50000"/>
              <a:alpha val="27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652886" y="5322923"/>
            <a:ext cx="472568" cy="614963"/>
          </a:xfrm>
          <a:prstGeom prst="rect">
            <a:avLst/>
          </a:prstGeom>
          <a:solidFill>
            <a:srgbClr val="FF0000">
              <a:alpha val="2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600975" y="5322923"/>
            <a:ext cx="472568" cy="638015"/>
          </a:xfrm>
          <a:prstGeom prst="rect">
            <a:avLst/>
          </a:prstGeom>
          <a:solidFill>
            <a:srgbClr val="FF0000">
              <a:alpha val="2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7247429" y="4675595"/>
            <a:ext cx="1495399" cy="923330"/>
          </a:xfrm>
          <a:prstGeom prst="rect">
            <a:avLst/>
          </a:prstGeom>
          <a:noFill/>
        </p:spPr>
        <p:txBody>
          <a:bodyPr wrap="square" rtlCol="0">
            <a:spAutoFit/>
          </a:bodyPr>
          <a:lstStyle/>
          <a:p>
            <a:pPr algn="ctr"/>
            <a:r>
              <a:rPr lang="en-US" dirty="0" smtClean="0"/>
              <a:t>Complete Game Description</a:t>
            </a:r>
            <a:endParaRPr lang="en-US" dirty="0"/>
          </a:p>
        </p:txBody>
      </p:sp>
      <p:sp>
        <p:nvSpPr>
          <p:cNvPr id="20" name="TextBox 19"/>
          <p:cNvSpPr txBox="1"/>
          <p:nvPr/>
        </p:nvSpPr>
        <p:spPr>
          <a:xfrm>
            <a:off x="4018269" y="2983878"/>
            <a:ext cx="1495399" cy="646331"/>
          </a:xfrm>
          <a:prstGeom prst="rect">
            <a:avLst/>
          </a:prstGeom>
          <a:noFill/>
        </p:spPr>
        <p:txBody>
          <a:bodyPr wrap="square" rtlCol="0">
            <a:spAutoFit/>
          </a:bodyPr>
          <a:lstStyle/>
          <a:p>
            <a:pPr algn="ctr"/>
            <a:r>
              <a:rPr lang="en-US" dirty="0" smtClean="0"/>
              <a:t>Symbolic Game State</a:t>
            </a:r>
            <a:endParaRPr lang="en-US" dirty="0"/>
          </a:p>
        </p:txBody>
      </p:sp>
      <p:cxnSp>
        <p:nvCxnSpPr>
          <p:cNvPr id="23" name="Straight Connector 22"/>
          <p:cNvCxnSpPr/>
          <p:nvPr/>
        </p:nvCxnSpPr>
        <p:spPr>
          <a:xfrm>
            <a:off x="152400" y="3838434"/>
            <a:ext cx="8763000"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809251" y="1524000"/>
            <a:ext cx="0" cy="525780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pic>
        <p:nvPicPr>
          <p:cNvPr id="2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6815"/>
          <a:stretch/>
        </p:blipFill>
        <p:spPr bwMode="auto">
          <a:xfrm>
            <a:off x="4624667" y="1692152"/>
            <a:ext cx="3238500" cy="117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410" t="53641" r="67354" b="26682"/>
          <a:stretch/>
        </p:blipFill>
        <p:spPr bwMode="auto">
          <a:xfrm>
            <a:off x="1330404" y="4343399"/>
            <a:ext cx="1107995" cy="1288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Rectangle 29"/>
          <p:cNvSpPr/>
          <p:nvPr/>
        </p:nvSpPr>
        <p:spPr>
          <a:xfrm>
            <a:off x="1296465" y="4267200"/>
            <a:ext cx="1141933" cy="1447800"/>
          </a:xfrm>
          <a:prstGeom prst="rect">
            <a:avLst/>
          </a:prstGeom>
          <a:solidFill>
            <a:srgbClr val="FF0000">
              <a:alpha val="2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955966" y="5822377"/>
            <a:ext cx="1911299" cy="369332"/>
          </a:xfrm>
          <a:prstGeom prst="rect">
            <a:avLst/>
          </a:prstGeom>
          <a:noFill/>
        </p:spPr>
        <p:txBody>
          <a:bodyPr wrap="square" rtlCol="0">
            <a:spAutoFit/>
          </a:bodyPr>
          <a:lstStyle/>
          <a:p>
            <a:pPr algn="ctr"/>
            <a:r>
              <a:rPr lang="en-US" dirty="0" smtClean="0"/>
              <a:t>Goal Evaluator</a:t>
            </a:r>
            <a:endParaRPr lang="en-US" dirty="0"/>
          </a:p>
        </p:txBody>
      </p:sp>
    </p:spTree>
    <p:extLst>
      <p:ext uri="{BB962C8B-B14F-4D97-AF65-F5344CB8AC3E}">
        <p14:creationId xmlns:p14="http://schemas.microsoft.com/office/powerpoint/2010/main" val="88207195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Stage 5: Plan Actions</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374584190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Execute actions leading to goal</a:t>
            </a:r>
          </a:p>
        </p:txBody>
      </p:sp>
      <p:sp>
        <p:nvSpPr>
          <p:cNvPr id="3" name="Content Placeholder 2"/>
          <p:cNvSpPr>
            <a:spLocks noGrp="1"/>
          </p:cNvSpPr>
          <p:nvPr>
            <p:ph idx="1"/>
          </p:nvPr>
        </p:nvSpPr>
        <p:spPr>
          <a:xfrm>
            <a:off x="457200" y="1600201"/>
            <a:ext cx="8229600" cy="5105399"/>
          </a:xfrm>
        </p:spPr>
        <p:txBody>
          <a:bodyPr/>
          <a:lstStyle/>
          <a:p>
            <a:r>
              <a:rPr lang="en-US" dirty="0" smtClean="0"/>
              <a:t>Different games are solved in different ways</a:t>
            </a:r>
          </a:p>
          <a:p>
            <a:pPr lvl="1"/>
            <a:r>
              <a:rPr lang="en-US" dirty="0" err="1" smtClean="0"/>
              <a:t>Minimax</a:t>
            </a:r>
            <a:r>
              <a:rPr lang="en-US" dirty="0" smtClean="0"/>
              <a:t> tree search (Chess, Chinese Checkers)</a:t>
            </a:r>
          </a:p>
          <a:p>
            <a:pPr lvl="2"/>
            <a:r>
              <a:rPr lang="en-US" dirty="0" smtClean="0"/>
              <a:t>Requires value function:</a:t>
            </a:r>
          </a:p>
          <a:p>
            <a:pPr lvl="3"/>
            <a:r>
              <a:rPr lang="en-US" dirty="0" smtClean="0"/>
              <a:t>Use one modeled from examples in Stage 4</a:t>
            </a:r>
          </a:p>
          <a:p>
            <a:pPr lvl="3"/>
            <a:r>
              <a:rPr lang="en-US" dirty="0" smtClean="0"/>
              <a:t>Use one derived from General Game Playing</a:t>
            </a:r>
          </a:p>
          <a:p>
            <a:pPr lvl="1"/>
            <a:r>
              <a:rPr lang="en-US" dirty="0" smtClean="0"/>
              <a:t>Motion planning (Mario, Tetris)</a:t>
            </a:r>
          </a:p>
          <a:p>
            <a:pPr lvl="2"/>
            <a:r>
              <a:rPr lang="en-US" dirty="0" smtClean="0"/>
              <a:t>Try many different state value functions</a:t>
            </a:r>
          </a:p>
          <a:p>
            <a:pPr lvl="2"/>
            <a:r>
              <a:rPr lang="en-US" dirty="0" smtClean="0"/>
              <a:t>Reinforcement learning techniques</a:t>
            </a:r>
          </a:p>
          <a:p>
            <a:pPr lvl="3"/>
            <a:r>
              <a:rPr lang="en-US" dirty="0" smtClean="0"/>
              <a:t>Markov decision process formulation</a:t>
            </a:r>
          </a:p>
        </p:txBody>
      </p:sp>
    </p:spTree>
    <p:extLst>
      <p:ext uri="{BB962C8B-B14F-4D97-AF65-F5344CB8AC3E}">
        <p14:creationId xmlns:p14="http://schemas.microsoft.com/office/powerpoint/2010/main" val="82511273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Execute </a:t>
            </a:r>
            <a:r>
              <a:rPr lang="en-US" dirty="0" smtClean="0"/>
              <a:t>actions leading to goal</a:t>
            </a:r>
            <a:endParaRPr lang="en-US" dirty="0"/>
          </a:p>
        </p:txBody>
      </p:sp>
      <p:sp>
        <p:nvSpPr>
          <p:cNvPr id="10" name="Content Placeholder 2"/>
          <p:cNvSpPr>
            <a:spLocks noGrp="1"/>
          </p:cNvSpPr>
          <p:nvPr>
            <p:ph idx="1"/>
          </p:nvPr>
        </p:nvSpPr>
        <p:spPr>
          <a:xfrm>
            <a:off x="0" y="1371600"/>
            <a:ext cx="9144000" cy="5181599"/>
          </a:xfrm>
        </p:spPr>
        <p:txBody>
          <a:bodyPr/>
          <a:lstStyle/>
          <a:p>
            <a:r>
              <a:rPr lang="en-US" dirty="0" smtClean="0"/>
              <a:t>This is what General </a:t>
            </a:r>
            <a:r>
              <a:rPr lang="en-US" dirty="0" smtClean="0"/>
              <a:t>Game </a:t>
            </a:r>
            <a:r>
              <a:rPr lang="en-US" dirty="0" smtClean="0"/>
              <a:t>Playing is for</a:t>
            </a:r>
            <a:endParaRPr lang="en-US" dirty="0" smtClean="0"/>
          </a:p>
          <a:p>
            <a:pPr lvl="1"/>
            <a:r>
              <a:rPr lang="en-US" dirty="0" smtClean="0"/>
              <a:t>Active area of research</a:t>
            </a:r>
          </a:p>
          <a:p>
            <a:pPr lvl="1"/>
            <a:r>
              <a:rPr lang="en-US" dirty="0" smtClean="0"/>
              <a:t>CS227B, Michael </a:t>
            </a:r>
            <a:r>
              <a:rPr lang="en-US" dirty="0" err="1" smtClean="0"/>
              <a:t>Genesereth</a:t>
            </a:r>
            <a:endParaRPr lang="en-US" dirty="0" smtClean="0"/>
          </a:p>
          <a:p>
            <a:pPr lvl="1"/>
            <a:r>
              <a:rPr lang="en-US" dirty="0"/>
              <a:t>Not designed for incomplete game </a:t>
            </a:r>
            <a:r>
              <a:rPr lang="en-US" dirty="0" smtClean="0"/>
              <a:t>models</a:t>
            </a:r>
            <a:endParaRPr lang="en-US" dirty="0" smtClean="0"/>
          </a:p>
          <a:p>
            <a:r>
              <a:rPr lang="en-US" dirty="0" smtClean="0"/>
              <a:t>Uses Game Description Language</a:t>
            </a:r>
          </a:p>
          <a:p>
            <a:pPr lvl="1"/>
            <a:r>
              <a:rPr lang="en-US" dirty="0" smtClean="0"/>
              <a:t>Mapping </a:t>
            </a:r>
            <a:r>
              <a:rPr lang="en-US" dirty="0" smtClean="0"/>
              <a:t>from a </a:t>
            </a:r>
            <a:r>
              <a:rPr lang="en-US" dirty="0" smtClean="0"/>
              <a:t>symbolic </a:t>
            </a:r>
            <a:r>
              <a:rPr lang="en-US" dirty="0" smtClean="0"/>
              <a:t>representation of the game state to a list of actions and the </a:t>
            </a:r>
            <a:r>
              <a:rPr lang="en-US" dirty="0" smtClean="0"/>
              <a:t>resulting states</a:t>
            </a:r>
            <a:endParaRPr lang="en-US" dirty="0" smtClean="0"/>
          </a:p>
          <a:p>
            <a:pPr lvl="1"/>
            <a:r>
              <a:rPr lang="en-US" dirty="0" smtClean="0"/>
              <a:t>Many general game players have been </a:t>
            </a:r>
            <a:r>
              <a:rPr lang="en-US" dirty="0" smtClean="0"/>
              <a:t>developed</a:t>
            </a:r>
          </a:p>
          <a:p>
            <a:pPr lvl="2"/>
            <a:r>
              <a:rPr lang="en-US" dirty="0" smtClean="0"/>
              <a:t>Bandit-based Monte Carlo</a:t>
            </a:r>
            <a:endParaRPr lang="en-US" dirty="0" smtClean="0"/>
          </a:p>
          <a:p>
            <a:pPr lvl="1"/>
            <a:r>
              <a:rPr lang="en-US" dirty="0" smtClean="0"/>
              <a:t>Can easily convert game model to GGP</a:t>
            </a:r>
          </a:p>
        </p:txBody>
      </p:sp>
    </p:spTree>
    <p:extLst>
      <p:ext uri="{BB962C8B-B14F-4D97-AF65-F5344CB8AC3E}">
        <p14:creationId xmlns:p14="http://schemas.microsoft.com/office/powerpoint/2010/main" val="97134434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Execute </a:t>
            </a:r>
            <a:r>
              <a:rPr lang="en-US" dirty="0" smtClean="0"/>
              <a:t>actions leading to goal</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676400"/>
            <a:ext cx="2305050"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752600"/>
            <a:ext cx="2590800"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1600200"/>
            <a:ext cx="270510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5105400"/>
            <a:ext cx="1952625"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4191000"/>
            <a:ext cx="2047875"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64460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Artificial intelligence</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743200"/>
            <a:ext cx="3714750"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2686050"/>
            <a:ext cx="244204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026635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Typical </a:t>
            </a:r>
            <a:r>
              <a:rPr lang="en-US" dirty="0" smtClean="0"/>
              <a:t>general game player</a:t>
            </a:r>
            <a:endParaRPr lang="en-US"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931" y="3962400"/>
            <a:ext cx="4358117"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65155" y="1752600"/>
            <a:ext cx="4136893" cy="1569660"/>
          </a:xfrm>
          <a:prstGeom prst="rect">
            <a:avLst/>
          </a:prstGeom>
          <a:noFill/>
        </p:spPr>
        <p:txBody>
          <a:bodyPr wrap="square" rtlCol="0">
            <a:spAutoFit/>
          </a:bodyPr>
          <a:lstStyle/>
          <a:p>
            <a:pPr algn="ctr"/>
            <a:r>
              <a:rPr lang="en-US" sz="3200" dirty="0" smtClean="0"/>
              <a:t>“Game state value estimator” trained from many game simulations</a:t>
            </a:r>
            <a:endParaRPr lang="en-US" sz="3200" dirty="0"/>
          </a:p>
        </p:txBody>
      </p:sp>
      <p:sp>
        <p:nvSpPr>
          <p:cNvPr id="7" name="TextBox 6"/>
          <p:cNvSpPr txBox="1"/>
          <p:nvPr/>
        </p:nvSpPr>
        <p:spPr>
          <a:xfrm>
            <a:off x="587507" y="3231816"/>
            <a:ext cx="3763848" cy="646331"/>
          </a:xfrm>
          <a:prstGeom prst="rect">
            <a:avLst/>
          </a:prstGeom>
          <a:noFill/>
        </p:spPr>
        <p:txBody>
          <a:bodyPr wrap="square" rtlCol="0">
            <a:spAutoFit/>
          </a:bodyPr>
          <a:lstStyle/>
          <a:p>
            <a:pPr algn="ctr"/>
            <a:r>
              <a:rPr lang="en-US" sz="3600" dirty="0" smtClean="0"/>
              <a:t>+</a:t>
            </a:r>
            <a:endParaRPr lang="en-US" sz="3600" dirty="0"/>
          </a:p>
        </p:txBody>
      </p:sp>
      <p:sp>
        <p:nvSpPr>
          <p:cNvPr id="11" name="Right Arrow 10"/>
          <p:cNvSpPr/>
          <p:nvPr/>
        </p:nvSpPr>
        <p:spPr>
          <a:xfrm>
            <a:off x="4724400" y="3505200"/>
            <a:ext cx="609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2014537"/>
            <a:ext cx="3152775"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7636232" y="2661589"/>
            <a:ext cx="685800" cy="655260"/>
          </a:xfrm>
          <a:prstGeom prst="rect">
            <a:avLst/>
          </a:prstGeom>
          <a:solidFill>
            <a:srgbClr val="FF0000">
              <a:alpha val="36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824190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Execute actions leading to goal</a:t>
            </a:r>
            <a:endParaRPr lang="en-US" dirty="0"/>
          </a:p>
        </p:txBody>
      </p:sp>
      <p:sp>
        <p:nvSpPr>
          <p:cNvPr id="10" name="Content Placeholder 2"/>
          <p:cNvSpPr>
            <a:spLocks noGrp="1"/>
          </p:cNvSpPr>
          <p:nvPr>
            <p:ph idx="1"/>
          </p:nvPr>
        </p:nvSpPr>
        <p:spPr>
          <a:xfrm>
            <a:off x="457200" y="1600201"/>
            <a:ext cx="8229600" cy="5029199"/>
          </a:xfrm>
        </p:spPr>
        <p:txBody>
          <a:bodyPr/>
          <a:lstStyle/>
          <a:p>
            <a:r>
              <a:rPr lang="en-US" dirty="0" smtClean="0"/>
              <a:t>General Game Playing is not going to help much for </a:t>
            </a:r>
            <a:r>
              <a:rPr lang="en-US" dirty="0" smtClean="0"/>
              <a:t>Mario or Zelda</a:t>
            </a:r>
            <a:endParaRPr lang="en-US" dirty="0" smtClean="0"/>
          </a:p>
          <a:p>
            <a:r>
              <a:rPr lang="en-US" dirty="0" smtClean="0"/>
              <a:t>Can use basic search and control algorithms</a:t>
            </a:r>
          </a:p>
          <a:p>
            <a:pPr lvl="1"/>
            <a:r>
              <a:rPr lang="en-US" dirty="0" smtClean="0"/>
              <a:t>Relies </a:t>
            </a:r>
            <a:r>
              <a:rPr lang="en-US" dirty="0" smtClean="0"/>
              <a:t>on a reasonably good model of the state space transitions for the game</a:t>
            </a:r>
          </a:p>
          <a:p>
            <a:r>
              <a:rPr lang="en-US" dirty="0" smtClean="0"/>
              <a:t>Try and try again</a:t>
            </a:r>
          </a:p>
          <a:p>
            <a:pPr lvl="1"/>
            <a:r>
              <a:rPr lang="en-US" dirty="0" smtClean="0"/>
              <a:t>Millions of deaths are fine as long as </a:t>
            </a:r>
            <a:r>
              <a:rPr lang="en-US" dirty="0" smtClean="0"/>
              <a:t>it eventually learns; once it does we can look at how to make it learn faster or better</a:t>
            </a:r>
            <a:endParaRPr lang="en-US" dirty="0" smtClean="0"/>
          </a:p>
        </p:txBody>
      </p:sp>
    </p:spTree>
    <p:extLst>
      <p:ext uri="{BB962C8B-B14F-4D97-AF65-F5344CB8AC3E}">
        <p14:creationId xmlns:p14="http://schemas.microsoft.com/office/powerpoint/2010/main" val="341785841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Mario AI Competition</a:t>
            </a:r>
            <a:endParaRPr 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2362200"/>
            <a:ext cx="4262933"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362200"/>
            <a:ext cx="384048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212393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Conclusions</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5642983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Deliverables are easy</a:t>
            </a:r>
            <a:endParaRPr lang="en-US" dirty="0"/>
          </a:p>
        </p:txBody>
      </p:sp>
      <p:sp>
        <p:nvSpPr>
          <p:cNvPr id="3" name="Content Placeholder 2"/>
          <p:cNvSpPr>
            <a:spLocks noGrp="1"/>
          </p:cNvSpPr>
          <p:nvPr>
            <p:ph idx="1"/>
          </p:nvPr>
        </p:nvSpPr>
        <p:spPr>
          <a:xfrm>
            <a:off x="3842" y="1600200"/>
            <a:ext cx="8835358" cy="5105399"/>
          </a:xfrm>
        </p:spPr>
        <p:txBody>
          <a:bodyPr/>
          <a:lstStyle/>
          <a:p>
            <a:r>
              <a:rPr lang="en-US" dirty="0" smtClean="0"/>
              <a:t>Viable game learners answer a lot of questions</a:t>
            </a:r>
          </a:p>
          <a:p>
            <a:pPr lvl="1"/>
            <a:r>
              <a:rPr lang="en-US" dirty="0" smtClean="0"/>
              <a:t>Can we determine what components are meaningful?</a:t>
            </a:r>
          </a:p>
          <a:p>
            <a:pPr lvl="1"/>
            <a:r>
              <a:rPr lang="en-US" dirty="0" smtClean="0"/>
              <a:t>What games are hard to learn?</a:t>
            </a:r>
          </a:p>
          <a:p>
            <a:pPr lvl="1"/>
            <a:r>
              <a:rPr lang="en-US" dirty="0" smtClean="0"/>
              <a:t>How many games do you need to learn rules?</a:t>
            </a:r>
          </a:p>
          <a:p>
            <a:pPr lvl="1"/>
            <a:r>
              <a:rPr lang="en-US" dirty="0" smtClean="0"/>
              <a:t>Can we construct a useful set of rules that generalize across many games?</a:t>
            </a:r>
          </a:p>
          <a:p>
            <a:pPr lvl="1"/>
            <a:r>
              <a:rPr lang="en-US" dirty="0" smtClean="0"/>
              <a:t>How well can we play even if we only know some of the rules?</a:t>
            </a:r>
          </a:p>
          <a:p>
            <a:pPr lvl="1"/>
            <a:r>
              <a:rPr lang="en-US" dirty="0" smtClean="0"/>
              <a:t>Can we compute a useful reward function from watching human players?</a:t>
            </a:r>
          </a:p>
        </p:txBody>
      </p:sp>
    </p:spTree>
    <p:extLst>
      <p:ext uri="{BB962C8B-B14F-4D97-AF65-F5344CB8AC3E}">
        <p14:creationId xmlns:p14="http://schemas.microsoft.com/office/powerpoint/2010/main" val="118784782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686800" cy="1143000"/>
          </a:xfrm>
        </p:spPr>
        <p:txBody>
          <a:bodyPr/>
          <a:lstStyle/>
          <a:p>
            <a:r>
              <a:rPr lang="en-US" dirty="0" smtClean="0"/>
              <a:t>We will use digital games to study…</a:t>
            </a:r>
            <a:endParaRPr lang="en-US" dirty="0"/>
          </a:p>
        </p:txBody>
      </p:sp>
      <p:sp>
        <p:nvSpPr>
          <p:cNvPr id="3" name="Content Placeholder 2"/>
          <p:cNvSpPr>
            <a:spLocks noGrp="1"/>
          </p:cNvSpPr>
          <p:nvPr>
            <p:ph idx="1"/>
          </p:nvPr>
        </p:nvSpPr>
        <p:spPr>
          <a:xfrm>
            <a:off x="76200" y="1600201"/>
            <a:ext cx="9067800" cy="5257799"/>
          </a:xfrm>
        </p:spPr>
        <p:txBody>
          <a:bodyPr/>
          <a:lstStyle/>
          <a:p>
            <a:pPr lvl="1"/>
            <a:r>
              <a:rPr lang="en-US" b="1" dirty="0"/>
              <a:t>Unsupervised</a:t>
            </a:r>
            <a:r>
              <a:rPr lang="en-US" dirty="0"/>
              <a:t> object segmentation and categorization</a:t>
            </a:r>
          </a:p>
          <a:p>
            <a:pPr lvl="1"/>
            <a:r>
              <a:rPr lang="en-US" dirty="0" smtClean="0"/>
              <a:t>Rule learning</a:t>
            </a:r>
          </a:p>
          <a:p>
            <a:pPr lvl="1"/>
            <a:r>
              <a:rPr lang="en-US" dirty="0"/>
              <a:t>Knowledge transfer between </a:t>
            </a:r>
            <a:r>
              <a:rPr lang="en-US" dirty="0" smtClean="0"/>
              <a:t>categories</a:t>
            </a:r>
          </a:p>
          <a:p>
            <a:pPr lvl="2"/>
            <a:r>
              <a:rPr lang="en-US" dirty="0" smtClean="0"/>
              <a:t>Between Mario &amp; Luigi</a:t>
            </a:r>
            <a:endParaRPr lang="en-US" dirty="0"/>
          </a:p>
          <a:p>
            <a:pPr lvl="1"/>
            <a:r>
              <a:rPr lang="en-US" dirty="0" smtClean="0"/>
              <a:t>Goal </a:t>
            </a:r>
            <a:r>
              <a:rPr lang="en-US" dirty="0"/>
              <a:t>inference</a:t>
            </a:r>
          </a:p>
          <a:p>
            <a:pPr lvl="1"/>
            <a:r>
              <a:rPr lang="en-US" dirty="0" smtClean="0"/>
              <a:t>Game state value estimation</a:t>
            </a:r>
          </a:p>
          <a:p>
            <a:pPr lvl="1"/>
            <a:r>
              <a:rPr lang="en-US" dirty="0" smtClean="0"/>
              <a:t>Action planning</a:t>
            </a:r>
          </a:p>
          <a:p>
            <a:pPr lvl="1"/>
            <a:r>
              <a:rPr lang="en-US" dirty="0" smtClean="0"/>
              <a:t>Knowledge transfer between games</a:t>
            </a:r>
          </a:p>
          <a:p>
            <a:pPr lvl="2"/>
            <a:r>
              <a:rPr lang="en-US" dirty="0" smtClean="0"/>
              <a:t>Between Super Mario 1 and Super Mario 3</a:t>
            </a:r>
          </a:p>
          <a:p>
            <a:pPr lvl="2"/>
            <a:r>
              <a:rPr lang="en-US" dirty="0" smtClean="0"/>
              <a:t>Between </a:t>
            </a:r>
            <a:r>
              <a:rPr lang="en-US" dirty="0" err="1" smtClean="0"/>
              <a:t>Shogi</a:t>
            </a:r>
            <a:r>
              <a:rPr lang="en-US" dirty="0" smtClean="0"/>
              <a:t> and Chess</a:t>
            </a:r>
            <a:endParaRPr lang="en-US" dirty="0"/>
          </a:p>
        </p:txBody>
      </p:sp>
    </p:spTree>
    <p:extLst>
      <p:ext uri="{BB962C8B-B14F-4D97-AF65-F5344CB8AC3E}">
        <p14:creationId xmlns:p14="http://schemas.microsoft.com/office/powerpoint/2010/main" val="224137960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steps: NES games</a:t>
            </a:r>
            <a:endParaRPr lang="en-US" dirty="0"/>
          </a:p>
        </p:txBody>
      </p:sp>
      <p:pic>
        <p:nvPicPr>
          <p:cNvPr id="10242" name="Picture 2" descr="C:\Code\projects_v2\GeneralGameLearning\GGL\bin\Result56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1450" y="1828800"/>
            <a:ext cx="1690624" cy="47548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415" y="2362200"/>
            <a:ext cx="1447800" cy="369332"/>
          </a:xfrm>
          <a:prstGeom prst="rect">
            <a:avLst/>
          </a:prstGeom>
          <a:noFill/>
        </p:spPr>
        <p:txBody>
          <a:bodyPr wrap="square" rtlCol="0">
            <a:spAutoFit/>
          </a:bodyPr>
          <a:lstStyle/>
          <a:p>
            <a:pPr algn="ctr"/>
            <a:r>
              <a:rPr lang="en-US" dirty="0" smtClean="0"/>
              <a:t>Whole Frame</a:t>
            </a:r>
            <a:endParaRPr lang="en-US" dirty="0"/>
          </a:p>
        </p:txBody>
      </p:sp>
      <p:sp>
        <p:nvSpPr>
          <p:cNvPr id="6" name="TextBox 5"/>
          <p:cNvSpPr txBox="1"/>
          <p:nvPr/>
        </p:nvSpPr>
        <p:spPr>
          <a:xfrm>
            <a:off x="-12700" y="3879898"/>
            <a:ext cx="1447800" cy="646331"/>
          </a:xfrm>
          <a:prstGeom prst="rect">
            <a:avLst/>
          </a:prstGeom>
          <a:noFill/>
        </p:spPr>
        <p:txBody>
          <a:bodyPr wrap="square" rtlCol="0">
            <a:spAutoFit/>
          </a:bodyPr>
          <a:lstStyle/>
          <a:p>
            <a:pPr algn="ctr"/>
            <a:r>
              <a:rPr lang="en-US" dirty="0" smtClean="0"/>
              <a:t>Background Estimation</a:t>
            </a:r>
            <a:endParaRPr lang="en-US" dirty="0"/>
          </a:p>
        </p:txBody>
      </p:sp>
      <p:sp>
        <p:nvSpPr>
          <p:cNvPr id="7" name="TextBox 6"/>
          <p:cNvSpPr txBox="1"/>
          <p:nvPr/>
        </p:nvSpPr>
        <p:spPr>
          <a:xfrm>
            <a:off x="0" y="5480734"/>
            <a:ext cx="1447800" cy="646331"/>
          </a:xfrm>
          <a:prstGeom prst="rect">
            <a:avLst/>
          </a:prstGeom>
          <a:noFill/>
        </p:spPr>
        <p:txBody>
          <a:bodyPr wrap="square" rtlCol="0">
            <a:spAutoFit/>
          </a:bodyPr>
          <a:lstStyle/>
          <a:p>
            <a:pPr algn="ctr"/>
            <a:r>
              <a:rPr lang="en-US" dirty="0" smtClean="0"/>
              <a:t>Sprite Extraction</a:t>
            </a:r>
            <a:endParaRPr lang="en-US" dirty="0"/>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7220" y="1838324"/>
            <a:ext cx="1691015" cy="4754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descr="C:\Code\projects_v2\GeneralGameLearning\GGL\bin\Result57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826895"/>
            <a:ext cx="1690624" cy="4754880"/>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descr="C:\Code\projects_v2\GeneralGameLearning\GGL\bin\Composit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1661" y="1825624"/>
            <a:ext cx="1690624" cy="475488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562862" y="1457563"/>
            <a:ext cx="1447800" cy="369332"/>
          </a:xfrm>
          <a:prstGeom prst="rect">
            <a:avLst/>
          </a:prstGeom>
          <a:noFill/>
        </p:spPr>
        <p:txBody>
          <a:bodyPr wrap="square" rtlCol="0">
            <a:spAutoFit/>
          </a:bodyPr>
          <a:lstStyle/>
          <a:p>
            <a:pPr algn="ctr"/>
            <a:r>
              <a:rPr lang="en-US" dirty="0" smtClean="0"/>
              <a:t>t</a:t>
            </a:r>
            <a:endParaRPr lang="en-US" dirty="0"/>
          </a:p>
        </p:txBody>
      </p:sp>
      <p:sp>
        <p:nvSpPr>
          <p:cNvPr id="15" name="TextBox 14"/>
          <p:cNvSpPr txBox="1"/>
          <p:nvPr/>
        </p:nvSpPr>
        <p:spPr>
          <a:xfrm>
            <a:off x="3429762" y="1451213"/>
            <a:ext cx="1447800" cy="369332"/>
          </a:xfrm>
          <a:prstGeom prst="rect">
            <a:avLst/>
          </a:prstGeom>
          <a:noFill/>
        </p:spPr>
        <p:txBody>
          <a:bodyPr wrap="square" rtlCol="0">
            <a:spAutoFit/>
          </a:bodyPr>
          <a:lstStyle/>
          <a:p>
            <a:pPr algn="ctr"/>
            <a:r>
              <a:rPr lang="en-US" dirty="0" smtClean="0"/>
              <a:t>t+100ms</a:t>
            </a:r>
            <a:endParaRPr lang="en-US" dirty="0"/>
          </a:p>
        </p:txBody>
      </p:sp>
      <p:sp>
        <p:nvSpPr>
          <p:cNvPr id="16" name="TextBox 15"/>
          <p:cNvSpPr txBox="1"/>
          <p:nvPr/>
        </p:nvSpPr>
        <p:spPr>
          <a:xfrm>
            <a:off x="5341112" y="1457563"/>
            <a:ext cx="1447800" cy="369332"/>
          </a:xfrm>
          <a:prstGeom prst="rect">
            <a:avLst/>
          </a:prstGeom>
          <a:noFill/>
        </p:spPr>
        <p:txBody>
          <a:bodyPr wrap="square" rtlCol="0">
            <a:spAutoFit/>
          </a:bodyPr>
          <a:lstStyle/>
          <a:p>
            <a:pPr algn="ctr"/>
            <a:r>
              <a:rPr lang="en-US" dirty="0" smtClean="0"/>
              <a:t>t+200ms</a:t>
            </a:r>
            <a:endParaRPr lang="en-US" dirty="0"/>
          </a:p>
        </p:txBody>
      </p:sp>
      <p:sp>
        <p:nvSpPr>
          <p:cNvPr id="17" name="TextBox 16"/>
          <p:cNvSpPr txBox="1"/>
          <p:nvPr/>
        </p:nvSpPr>
        <p:spPr>
          <a:xfrm>
            <a:off x="7323073" y="1468992"/>
            <a:ext cx="1447800" cy="369332"/>
          </a:xfrm>
          <a:prstGeom prst="rect">
            <a:avLst/>
          </a:prstGeom>
          <a:noFill/>
        </p:spPr>
        <p:txBody>
          <a:bodyPr wrap="square" rtlCol="0">
            <a:spAutoFit/>
          </a:bodyPr>
          <a:lstStyle/>
          <a:p>
            <a:pPr algn="ctr"/>
            <a:r>
              <a:rPr lang="en-US" dirty="0" smtClean="0"/>
              <a:t>Composite</a:t>
            </a:r>
            <a:endParaRPr lang="en-US" dirty="0"/>
          </a:p>
        </p:txBody>
      </p:sp>
      <p:cxnSp>
        <p:nvCxnSpPr>
          <p:cNvPr id="8" name="Straight Connector 7"/>
          <p:cNvCxnSpPr/>
          <p:nvPr/>
        </p:nvCxnSpPr>
        <p:spPr>
          <a:xfrm>
            <a:off x="7048500" y="1457563"/>
            <a:ext cx="0" cy="52543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42380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763000" cy="1143000"/>
          </a:xfrm>
        </p:spPr>
        <p:txBody>
          <a:bodyPr/>
          <a:lstStyle/>
          <a:p>
            <a:r>
              <a:rPr lang="en-US" dirty="0" smtClean="0"/>
              <a:t>Lots and lots of 2D games (&gt;100,000)</a:t>
            </a:r>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1524000"/>
            <a:ext cx="3581400" cy="5062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3186" y="1524000"/>
            <a:ext cx="4255746" cy="520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616867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2D vs. 3D games</a:t>
            </a:r>
            <a:endParaRPr lang="en-US" dirty="0"/>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43000" y="1524000"/>
            <a:ext cx="6781800" cy="5089525"/>
          </a:xfrm>
          <a:noFill/>
        </p:spPr>
      </p:pic>
    </p:spTree>
    <p:extLst>
      <p:ext uri="{BB962C8B-B14F-4D97-AF65-F5344CB8AC3E}">
        <p14:creationId xmlns:p14="http://schemas.microsoft.com/office/powerpoint/2010/main" val="74392435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Games provide validation</a:t>
            </a:r>
            <a:endParaRPr lang="en-US" dirty="0"/>
          </a:p>
        </p:txBody>
      </p:sp>
      <p:sp>
        <p:nvSpPr>
          <p:cNvPr id="3" name="Content Placeholder 2"/>
          <p:cNvSpPr>
            <a:spLocks noGrp="1"/>
          </p:cNvSpPr>
          <p:nvPr>
            <p:ph idx="1"/>
          </p:nvPr>
        </p:nvSpPr>
        <p:spPr/>
        <p:txBody>
          <a:bodyPr/>
          <a:lstStyle/>
          <a:p>
            <a:pPr lvl="1"/>
            <a:r>
              <a:rPr lang="en-US" dirty="0" smtClean="0"/>
              <a:t>Automatic segmentation and categorization in real-world computer vision is frustrating</a:t>
            </a:r>
          </a:p>
          <a:p>
            <a:pPr lvl="2"/>
            <a:r>
              <a:rPr lang="en-US" dirty="0" smtClean="0"/>
              <a:t>Typical validation </a:t>
            </a:r>
            <a:r>
              <a:rPr lang="en-US" dirty="0" smtClean="0"/>
              <a:t>is through semi-supervised learning and relies upon the fact that humans know the rules</a:t>
            </a:r>
          </a:p>
          <a:p>
            <a:pPr lvl="1"/>
            <a:r>
              <a:rPr lang="en-US" dirty="0" smtClean="0"/>
              <a:t>Automatic segmentation and categorization in games is doable</a:t>
            </a:r>
          </a:p>
          <a:p>
            <a:pPr lvl="2"/>
            <a:r>
              <a:rPr lang="en-US" dirty="0" smtClean="0"/>
              <a:t>A segmentation and categorization is good if it results in simple rules – fully unsupervised validation</a:t>
            </a:r>
            <a:endParaRPr lang="en-US" dirty="0"/>
          </a:p>
        </p:txBody>
      </p:sp>
    </p:spTree>
    <p:extLst>
      <p:ext uri="{BB962C8B-B14F-4D97-AF65-F5344CB8AC3E}">
        <p14:creationId xmlns:p14="http://schemas.microsoft.com/office/powerpoint/2010/main" val="13623513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 is to solve problems</a:t>
            </a:r>
            <a:endParaRPr lang="en-US"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362200"/>
            <a:ext cx="3143250" cy="314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2219325"/>
            <a:ext cx="428625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678201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r>
              <a:rPr lang="en-US" dirty="0" smtClean="0"/>
              <a:t>Learning a game representation</a:t>
            </a:r>
            <a:endParaRPr lang="en-US" dirty="0"/>
          </a:p>
        </p:txBody>
      </p:sp>
      <p:sp>
        <p:nvSpPr>
          <p:cNvPr id="3" name="Content Placeholder 2"/>
          <p:cNvSpPr>
            <a:spLocks noGrp="1"/>
          </p:cNvSpPr>
          <p:nvPr>
            <p:ph idx="1"/>
          </p:nvPr>
        </p:nvSpPr>
        <p:spPr>
          <a:xfrm>
            <a:off x="457200" y="1600201"/>
            <a:ext cx="8229600" cy="5333999"/>
          </a:xfrm>
        </p:spPr>
        <p:txBody>
          <a:bodyPr/>
          <a:lstStyle/>
          <a:p>
            <a:pPr lvl="1"/>
            <a:r>
              <a:rPr lang="en-US" sz="2600" dirty="0" smtClean="0"/>
              <a:t>Observe an environment</a:t>
            </a:r>
          </a:p>
          <a:p>
            <a:pPr lvl="1"/>
            <a:r>
              <a:rPr lang="en-US" sz="2600" dirty="0" smtClean="0"/>
              <a:t>Segment it into meaningful entities</a:t>
            </a:r>
          </a:p>
          <a:p>
            <a:pPr lvl="1"/>
            <a:r>
              <a:rPr lang="en-US" sz="2600" dirty="0" smtClean="0"/>
              <a:t>Categorize the entities</a:t>
            </a:r>
          </a:p>
          <a:p>
            <a:pPr lvl="1"/>
            <a:r>
              <a:rPr lang="en-US" sz="2600" dirty="0" smtClean="0"/>
              <a:t>Learn rules about the categories and their relationships</a:t>
            </a:r>
          </a:p>
          <a:p>
            <a:pPr lvl="1"/>
            <a:r>
              <a:rPr lang="en-US" sz="2600" dirty="0" smtClean="0"/>
              <a:t>Use these rules to predict how categories will behave in response to the passage of time or various actions</a:t>
            </a:r>
          </a:p>
          <a:p>
            <a:r>
              <a:rPr lang="en-US" sz="2600" b="1" dirty="0" smtClean="0">
                <a:solidFill>
                  <a:srgbClr val="FF0000"/>
                </a:solidFill>
              </a:rPr>
              <a:t>Each game is its own universe with its own rules – the real world is just another, more persistent game</a:t>
            </a:r>
          </a:p>
          <a:p>
            <a:pPr lvl="1"/>
            <a:r>
              <a:rPr lang="en-US" sz="2200" dirty="0" smtClean="0"/>
              <a:t>But some rules </a:t>
            </a:r>
            <a:r>
              <a:rPr lang="en-US" sz="2200" dirty="0" smtClean="0"/>
              <a:t>transfer: objects </a:t>
            </a:r>
            <a:r>
              <a:rPr lang="en-US" sz="2200" dirty="0" smtClean="0"/>
              <a:t>without something supporting them from below </a:t>
            </a:r>
            <a:r>
              <a:rPr lang="en-US" sz="2200" dirty="0" smtClean="0"/>
              <a:t>often fall down in </a:t>
            </a:r>
            <a:r>
              <a:rPr lang="en-US" sz="2200" dirty="0" smtClean="0"/>
              <a:t>both Super Mario Brothers and the real world</a:t>
            </a:r>
            <a:endParaRPr lang="en-US" sz="2200" dirty="0"/>
          </a:p>
        </p:txBody>
      </p:sp>
    </p:spTree>
    <p:extLst>
      <p:ext uri="{BB962C8B-B14F-4D97-AF65-F5344CB8AC3E}">
        <p14:creationId xmlns:p14="http://schemas.microsoft.com/office/powerpoint/2010/main" val="2003729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0800" y="3866006"/>
            <a:ext cx="4086520" cy="2972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Human DSL’s</a:t>
            </a:r>
            <a:endParaRPr lang="en-US" dirty="0"/>
          </a:p>
        </p:txBody>
      </p:sp>
      <p:sp>
        <p:nvSpPr>
          <p:cNvPr id="3" name="Content Placeholder 2"/>
          <p:cNvSpPr>
            <a:spLocks noGrp="1"/>
          </p:cNvSpPr>
          <p:nvPr>
            <p:ph idx="1"/>
          </p:nvPr>
        </p:nvSpPr>
        <p:spPr/>
        <p:txBody>
          <a:bodyPr/>
          <a:lstStyle/>
          <a:p>
            <a:r>
              <a:rPr lang="en-US" dirty="0" smtClean="0"/>
              <a:t>We aren’t as general as we like to think we are</a:t>
            </a:r>
          </a:p>
          <a:p>
            <a:pPr lvl="1"/>
            <a:r>
              <a:rPr lang="en-US" dirty="0" smtClean="0"/>
              <a:t>Sticking an audio signal through the visual cortex takes us a long time to learn</a:t>
            </a:r>
          </a:p>
          <a:p>
            <a:pPr lvl="1"/>
            <a:r>
              <a:rPr lang="en-US" dirty="0" smtClean="0"/>
              <a:t>We want AI to to be able to generalize learning, but some specialization is expected</a:t>
            </a:r>
            <a:endParaRPr lang="en-US" dirty="0"/>
          </a:p>
        </p:txBody>
      </p:sp>
    </p:spTree>
    <p:extLst>
      <p:ext uri="{BB962C8B-B14F-4D97-AF65-F5344CB8AC3E}">
        <p14:creationId xmlns:p14="http://schemas.microsoft.com/office/powerpoint/2010/main" val="15327007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Space (Humans)</a:t>
            </a:r>
            <a:endParaRPr lang="en-US" dirty="0"/>
          </a:p>
        </p:txBody>
      </p:sp>
      <p:sp>
        <p:nvSpPr>
          <p:cNvPr id="4" name="Oval 3"/>
          <p:cNvSpPr/>
          <p:nvPr/>
        </p:nvSpPr>
        <p:spPr>
          <a:xfrm>
            <a:off x="762000" y="2528686"/>
            <a:ext cx="2743200" cy="1524000"/>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181100" y="3075237"/>
            <a:ext cx="1752600" cy="369332"/>
          </a:xfrm>
          <a:prstGeom prst="rect">
            <a:avLst/>
          </a:prstGeom>
          <a:noFill/>
        </p:spPr>
        <p:txBody>
          <a:bodyPr wrap="square" rtlCol="0">
            <a:spAutoFit/>
          </a:bodyPr>
          <a:lstStyle/>
          <a:p>
            <a:r>
              <a:rPr lang="en-US" dirty="0" smtClean="0"/>
              <a:t>Motion Planning</a:t>
            </a:r>
            <a:endParaRPr lang="en-US" dirty="0"/>
          </a:p>
        </p:txBody>
      </p:sp>
      <p:sp>
        <p:nvSpPr>
          <p:cNvPr id="6" name="Oval 5"/>
          <p:cNvSpPr/>
          <p:nvPr/>
        </p:nvSpPr>
        <p:spPr>
          <a:xfrm>
            <a:off x="3733800" y="1600200"/>
            <a:ext cx="2590800" cy="1295400"/>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794407" y="1889335"/>
            <a:ext cx="2209800" cy="646331"/>
          </a:xfrm>
          <a:prstGeom prst="rect">
            <a:avLst/>
          </a:prstGeom>
          <a:noFill/>
        </p:spPr>
        <p:txBody>
          <a:bodyPr wrap="square" rtlCol="0">
            <a:spAutoFit/>
          </a:bodyPr>
          <a:lstStyle/>
          <a:p>
            <a:pPr algn="ctr"/>
            <a:r>
              <a:rPr lang="en-US" dirty="0" smtClean="0"/>
              <a:t>Natural Language Understanding</a:t>
            </a:r>
            <a:endParaRPr lang="en-US" dirty="0"/>
          </a:p>
        </p:txBody>
      </p:sp>
      <p:sp>
        <p:nvSpPr>
          <p:cNvPr id="8" name="Oval 7"/>
          <p:cNvSpPr/>
          <p:nvPr/>
        </p:nvSpPr>
        <p:spPr>
          <a:xfrm>
            <a:off x="5715000" y="1447800"/>
            <a:ext cx="2590800" cy="2181435"/>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867400" y="2333319"/>
            <a:ext cx="2209800" cy="369332"/>
          </a:xfrm>
          <a:prstGeom prst="rect">
            <a:avLst/>
          </a:prstGeom>
          <a:noFill/>
        </p:spPr>
        <p:txBody>
          <a:bodyPr wrap="square" rtlCol="0">
            <a:spAutoFit/>
          </a:bodyPr>
          <a:lstStyle/>
          <a:p>
            <a:pPr algn="ctr"/>
            <a:r>
              <a:rPr lang="en-US" dirty="0" smtClean="0"/>
              <a:t>Speech Recognition</a:t>
            </a:r>
          </a:p>
        </p:txBody>
      </p:sp>
      <p:sp>
        <p:nvSpPr>
          <p:cNvPr id="12" name="Oval 11"/>
          <p:cNvSpPr/>
          <p:nvPr/>
        </p:nvSpPr>
        <p:spPr>
          <a:xfrm>
            <a:off x="654050" y="3733800"/>
            <a:ext cx="2209800" cy="1758434"/>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806450" y="4151352"/>
            <a:ext cx="1905000" cy="923330"/>
          </a:xfrm>
          <a:prstGeom prst="rect">
            <a:avLst/>
          </a:prstGeom>
          <a:noFill/>
        </p:spPr>
        <p:txBody>
          <a:bodyPr wrap="square" rtlCol="0">
            <a:spAutoFit/>
          </a:bodyPr>
          <a:lstStyle/>
          <a:p>
            <a:pPr algn="ctr"/>
            <a:r>
              <a:rPr lang="en-US" dirty="0" smtClean="0"/>
              <a:t>Vision, Object Recognition, Categorization</a:t>
            </a:r>
            <a:endParaRPr lang="en-US" dirty="0"/>
          </a:p>
        </p:txBody>
      </p:sp>
      <p:sp>
        <p:nvSpPr>
          <p:cNvPr id="14" name="Oval 13"/>
          <p:cNvSpPr/>
          <p:nvPr/>
        </p:nvSpPr>
        <p:spPr>
          <a:xfrm>
            <a:off x="3429000" y="3733800"/>
            <a:ext cx="5334000" cy="2819399"/>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168900" y="6019800"/>
            <a:ext cx="1905000" cy="369332"/>
          </a:xfrm>
          <a:prstGeom prst="rect">
            <a:avLst/>
          </a:prstGeom>
          <a:noFill/>
        </p:spPr>
        <p:txBody>
          <a:bodyPr wrap="square" rtlCol="0">
            <a:spAutoFit/>
          </a:bodyPr>
          <a:lstStyle/>
          <a:p>
            <a:pPr algn="ctr"/>
            <a:r>
              <a:rPr lang="en-US" dirty="0" smtClean="0"/>
              <a:t>Competition</a:t>
            </a:r>
            <a:endParaRPr lang="en-US" dirty="0"/>
          </a:p>
        </p:txBody>
      </p:sp>
      <p:sp>
        <p:nvSpPr>
          <p:cNvPr id="16" name="Oval 15"/>
          <p:cNvSpPr/>
          <p:nvPr/>
        </p:nvSpPr>
        <p:spPr>
          <a:xfrm>
            <a:off x="6004207" y="4114800"/>
            <a:ext cx="2209800" cy="879217"/>
          </a:xfrm>
          <a:prstGeom prst="ellips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245507" y="4231242"/>
            <a:ext cx="1752600" cy="646331"/>
          </a:xfrm>
          <a:prstGeom prst="rect">
            <a:avLst/>
          </a:prstGeom>
          <a:noFill/>
        </p:spPr>
        <p:txBody>
          <a:bodyPr wrap="square" rtlCol="0">
            <a:spAutoFit/>
          </a:bodyPr>
          <a:lstStyle/>
          <a:p>
            <a:pPr algn="ctr"/>
            <a:r>
              <a:rPr lang="en-US" dirty="0" smtClean="0"/>
              <a:t>Adversary Prediction</a:t>
            </a:r>
            <a:endParaRPr lang="en-US" dirty="0"/>
          </a:p>
        </p:txBody>
      </p:sp>
      <p:sp>
        <p:nvSpPr>
          <p:cNvPr id="18" name="Oval 17"/>
          <p:cNvSpPr/>
          <p:nvPr/>
        </p:nvSpPr>
        <p:spPr>
          <a:xfrm>
            <a:off x="3632200" y="4498717"/>
            <a:ext cx="2209800" cy="879217"/>
          </a:xfrm>
          <a:prstGeom prst="ellips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860800" y="4736068"/>
            <a:ext cx="1752600" cy="369332"/>
          </a:xfrm>
          <a:prstGeom prst="rect">
            <a:avLst/>
          </a:prstGeom>
          <a:noFill/>
        </p:spPr>
        <p:txBody>
          <a:bodyPr wrap="square" rtlCol="0">
            <a:spAutoFit/>
          </a:bodyPr>
          <a:lstStyle/>
          <a:p>
            <a:pPr algn="ctr"/>
            <a:r>
              <a:rPr lang="en-US" dirty="0" smtClean="0"/>
              <a:t>Rule Learning</a:t>
            </a:r>
            <a:endParaRPr lang="en-US" dirty="0"/>
          </a:p>
        </p:txBody>
      </p:sp>
      <p:sp>
        <p:nvSpPr>
          <p:cNvPr id="20" name="Oval 19"/>
          <p:cNvSpPr/>
          <p:nvPr/>
        </p:nvSpPr>
        <p:spPr>
          <a:xfrm>
            <a:off x="5562600" y="5105400"/>
            <a:ext cx="2209800" cy="879217"/>
          </a:xfrm>
          <a:prstGeom prst="ellips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5791200" y="5221842"/>
            <a:ext cx="1752600" cy="646331"/>
          </a:xfrm>
          <a:prstGeom prst="rect">
            <a:avLst/>
          </a:prstGeom>
          <a:noFill/>
        </p:spPr>
        <p:txBody>
          <a:bodyPr wrap="square" rtlCol="0">
            <a:spAutoFit/>
          </a:bodyPr>
          <a:lstStyle/>
          <a:p>
            <a:pPr algn="ctr"/>
            <a:r>
              <a:rPr lang="en-US" dirty="0" smtClean="0"/>
              <a:t>Strategic Planning</a:t>
            </a:r>
            <a:endParaRPr lang="en-US" dirty="0"/>
          </a:p>
        </p:txBody>
      </p:sp>
      <p:cxnSp>
        <p:nvCxnSpPr>
          <p:cNvPr id="23" name="Straight Arrow Connector 22"/>
          <p:cNvCxnSpPr>
            <a:stCxn id="4" idx="5"/>
            <a:endCxn id="16" idx="2"/>
          </p:cNvCxnSpPr>
          <p:nvPr/>
        </p:nvCxnSpPr>
        <p:spPr>
          <a:xfrm>
            <a:off x="3103468" y="3829501"/>
            <a:ext cx="2900739" cy="724908"/>
          </a:xfrm>
          <a:prstGeom prst="straightConnector1">
            <a:avLst/>
          </a:prstGeom>
          <a:ln w="25400">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6" idx="4"/>
            <a:endCxn id="18" idx="0"/>
          </p:cNvCxnSpPr>
          <p:nvPr/>
        </p:nvCxnSpPr>
        <p:spPr>
          <a:xfrm flipH="1">
            <a:off x="4737100" y="2895600"/>
            <a:ext cx="292100" cy="1603117"/>
          </a:xfrm>
          <a:prstGeom prst="straightConnector1">
            <a:avLst/>
          </a:prstGeom>
          <a:ln w="25400">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2" idx="6"/>
            <a:endCxn id="18" idx="2"/>
          </p:cNvCxnSpPr>
          <p:nvPr/>
        </p:nvCxnSpPr>
        <p:spPr>
          <a:xfrm>
            <a:off x="2863850" y="4613017"/>
            <a:ext cx="768350" cy="325309"/>
          </a:xfrm>
          <a:prstGeom prst="straightConnector1">
            <a:avLst/>
          </a:prstGeom>
          <a:ln w="25400">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8" idx="4"/>
            <a:endCxn id="16" idx="0"/>
          </p:cNvCxnSpPr>
          <p:nvPr/>
        </p:nvCxnSpPr>
        <p:spPr>
          <a:xfrm>
            <a:off x="7010400" y="3629235"/>
            <a:ext cx="98707" cy="485565"/>
          </a:xfrm>
          <a:prstGeom prst="straightConnector1">
            <a:avLst/>
          </a:prstGeom>
          <a:ln w="25400">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0091771"/>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33860</TotalTime>
  <Words>2565</Words>
  <Application>Microsoft Office PowerPoint</Application>
  <PresentationFormat>On-screen Show (4:3)</PresentationFormat>
  <Paragraphs>352</Paragraphs>
  <Slides>81</Slides>
  <Notes>4</Notes>
  <HiddenSlides>3</HiddenSlides>
  <MMClips>0</MMClips>
  <ScaleCrop>false</ScaleCrop>
  <HeadingPairs>
    <vt:vector size="4" baseType="variant">
      <vt:variant>
        <vt:lpstr>Theme</vt:lpstr>
      </vt:variant>
      <vt:variant>
        <vt:i4>1</vt:i4>
      </vt:variant>
      <vt:variant>
        <vt:lpstr>Slide Titles</vt:lpstr>
      </vt:variant>
      <vt:variant>
        <vt:i4>81</vt:i4>
      </vt:variant>
    </vt:vector>
  </HeadingPairs>
  <TitlesOfParts>
    <vt:vector size="82" baseType="lpstr">
      <vt:lpstr>1_Office Theme</vt:lpstr>
      <vt:lpstr>General Game Learning</vt:lpstr>
      <vt:lpstr>What is general game learning?</vt:lpstr>
      <vt:lpstr>Goal of this talk</vt:lpstr>
      <vt:lpstr>Why is GGL specifically interesting?</vt:lpstr>
      <vt:lpstr>Games</vt:lpstr>
      <vt:lpstr>We will use digital games to study…</vt:lpstr>
      <vt:lpstr>Artificial intelligence</vt:lpstr>
      <vt:lpstr>Goal is to solve problems</vt:lpstr>
      <vt:lpstr>Problem Space (Humans)</vt:lpstr>
      <vt:lpstr>Solution Space (Humans)</vt:lpstr>
      <vt:lpstr>(Some) Tasks in General Learning</vt:lpstr>
      <vt:lpstr>Representation is everything</vt:lpstr>
      <vt:lpstr>Real-world General Game Learning</vt:lpstr>
      <vt:lpstr>Human Game Learning Process</vt:lpstr>
      <vt:lpstr>Real-world Game Learning</vt:lpstr>
      <vt:lpstr>Existing Game Research</vt:lpstr>
      <vt:lpstr>Game AI Research</vt:lpstr>
      <vt:lpstr>Forcing General Game Learning</vt:lpstr>
      <vt:lpstr>State of the art (2011)</vt:lpstr>
      <vt:lpstr>Digital-world General Game Learning</vt:lpstr>
      <vt:lpstr>What games</vt:lpstr>
      <vt:lpstr>PowerPoint Presentation</vt:lpstr>
      <vt:lpstr>(One Possible) General Game Learning Pipeline</vt:lpstr>
      <vt:lpstr>Inputs</vt:lpstr>
      <vt:lpstr>Pipeline Strategy</vt:lpstr>
      <vt:lpstr>Game Learning Pipeline</vt:lpstr>
      <vt:lpstr>Pipeline Example: Chess Titans</vt:lpstr>
      <vt:lpstr>1. Map to symbolic representation</vt:lpstr>
      <vt:lpstr>2. What actions are possible</vt:lpstr>
      <vt:lpstr>3. What rules govern the game</vt:lpstr>
      <vt:lpstr>4. Determine the goal</vt:lpstr>
      <vt:lpstr>5. Execute actions leading to goal</vt:lpstr>
      <vt:lpstr>Imperfect game models</vt:lpstr>
      <vt:lpstr>Pipeline Stages</vt:lpstr>
      <vt:lpstr>Stage 1: Extract Symbolic Representation</vt:lpstr>
      <vt:lpstr>Extract Symbolic Representation</vt:lpstr>
      <vt:lpstr>Template Matching</vt:lpstr>
      <vt:lpstr>PowerPoint Presentation</vt:lpstr>
      <vt:lpstr>PowerPoint Presentation</vt:lpstr>
      <vt:lpstr>Human Knowledge</vt:lpstr>
      <vt:lpstr>Stage 2: Determine Valid Actions</vt:lpstr>
      <vt:lpstr>Discrete input</vt:lpstr>
      <vt:lpstr>Near-continuous input</vt:lpstr>
      <vt:lpstr>Use symbolic representation</vt:lpstr>
      <vt:lpstr>Use symbolic representation</vt:lpstr>
      <vt:lpstr>Stage 3: Learn a Game Model</vt:lpstr>
      <vt:lpstr>Game Model</vt:lpstr>
      <vt:lpstr>Simple Entity Behavior</vt:lpstr>
      <vt:lpstr>Natural Language Rules</vt:lpstr>
      <vt:lpstr>Natural Language Rules</vt:lpstr>
      <vt:lpstr>Models encode rules</vt:lpstr>
      <vt:lpstr>Reversi</vt:lpstr>
      <vt:lpstr>Game Model Languages</vt:lpstr>
      <vt:lpstr>Learning Rules and Representation</vt:lpstr>
      <vt:lpstr>Learning Rules and Representation</vt:lpstr>
      <vt:lpstr>PowerPoint Presentation</vt:lpstr>
      <vt:lpstr>Stage 4: Determine the Goal</vt:lpstr>
      <vt:lpstr>Giveaway Checkers</vt:lpstr>
      <vt:lpstr>Giveaway Checkers</vt:lpstr>
      <vt:lpstr>State Value Inference</vt:lpstr>
      <vt:lpstr>State Value Inference</vt:lpstr>
      <vt:lpstr>General Values</vt:lpstr>
      <vt:lpstr>State Value Inference</vt:lpstr>
      <vt:lpstr>Prior work</vt:lpstr>
      <vt:lpstr>Stage 1 – 4 Summary</vt:lpstr>
      <vt:lpstr>Stage 5: Plan Actions</vt:lpstr>
      <vt:lpstr>Execute actions leading to goal</vt:lpstr>
      <vt:lpstr>Execute actions leading to goal</vt:lpstr>
      <vt:lpstr>Execute actions leading to goal</vt:lpstr>
      <vt:lpstr>Typical general game player</vt:lpstr>
      <vt:lpstr>5. Execute actions leading to goal</vt:lpstr>
      <vt:lpstr>Mario AI Competition</vt:lpstr>
      <vt:lpstr>Conclusions</vt:lpstr>
      <vt:lpstr>Results: Deliverables are easy</vt:lpstr>
      <vt:lpstr>We will use digital games to study…</vt:lpstr>
      <vt:lpstr>First steps: NES games</vt:lpstr>
      <vt:lpstr>Lots and lots of 2D games (&gt;100,000)</vt:lpstr>
      <vt:lpstr>2D vs. 3D games</vt:lpstr>
      <vt:lpstr>Games provide validation</vt:lpstr>
      <vt:lpstr>Learning a game representation</vt:lpstr>
      <vt:lpstr>Human DSL’s</vt:lpstr>
    </vt:vector>
  </TitlesOfParts>
  <Company>Stanford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General Game Learning</dc:title>
  <dc:creator>mdfisher</dc:creator>
  <cp:lastModifiedBy>mdfisher</cp:lastModifiedBy>
  <cp:revision>136</cp:revision>
  <dcterms:created xsi:type="dcterms:W3CDTF">2011-09-05T18:13:07Z</dcterms:created>
  <dcterms:modified xsi:type="dcterms:W3CDTF">2012-02-11T07:18:24Z</dcterms:modified>
</cp:coreProperties>
</file>