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257" r:id="rId3"/>
    <p:sldId id="258" r:id="rId4"/>
    <p:sldId id="259" r:id="rId5"/>
    <p:sldId id="260" r:id="rId6"/>
    <p:sldId id="261" r:id="rId7"/>
    <p:sldId id="264" r:id="rId8"/>
    <p:sldId id="273" r:id="rId9"/>
    <p:sldId id="331" r:id="rId10"/>
    <p:sldId id="262" r:id="rId11"/>
    <p:sldId id="348" r:id="rId12"/>
    <p:sldId id="294" r:id="rId13"/>
    <p:sldId id="296" r:id="rId14"/>
    <p:sldId id="292" r:id="rId15"/>
    <p:sldId id="293" r:id="rId16"/>
    <p:sldId id="295" r:id="rId17"/>
    <p:sldId id="303" r:id="rId18"/>
    <p:sldId id="349" r:id="rId19"/>
    <p:sldId id="297" r:id="rId20"/>
    <p:sldId id="299" r:id="rId21"/>
    <p:sldId id="298" r:id="rId22"/>
    <p:sldId id="350" r:id="rId23"/>
    <p:sldId id="301" r:id="rId24"/>
    <p:sldId id="305" r:id="rId25"/>
    <p:sldId id="304" r:id="rId26"/>
    <p:sldId id="336" r:id="rId27"/>
    <p:sldId id="337" r:id="rId28"/>
    <p:sldId id="338" r:id="rId29"/>
    <p:sldId id="341" r:id="rId30"/>
    <p:sldId id="342" r:id="rId31"/>
    <p:sldId id="343" r:id="rId32"/>
    <p:sldId id="344" r:id="rId33"/>
    <p:sldId id="345" r:id="rId34"/>
    <p:sldId id="307" r:id="rId35"/>
    <p:sldId id="308" r:id="rId36"/>
    <p:sldId id="309" r:id="rId37"/>
    <p:sldId id="278" r:id="rId38"/>
    <p:sldId id="312" r:id="rId39"/>
    <p:sldId id="313" r:id="rId40"/>
    <p:sldId id="315" r:id="rId41"/>
    <p:sldId id="317" r:id="rId42"/>
    <p:sldId id="318" r:id="rId43"/>
    <p:sldId id="320" r:id="rId44"/>
    <p:sldId id="351" r:id="rId45"/>
    <p:sldId id="316" r:id="rId46"/>
    <p:sldId id="346" r:id="rId47"/>
    <p:sldId id="319" r:id="rId48"/>
    <p:sldId id="347" r:id="rId49"/>
    <p:sldId id="282" r:id="rId50"/>
    <p:sldId id="326" r:id="rId51"/>
    <p:sldId id="325" r:id="rId52"/>
    <p:sldId id="328" r:id="rId53"/>
    <p:sldId id="332" r:id="rId54"/>
    <p:sldId id="27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A02C"/>
    <a:srgbClr val="F8F4BC"/>
    <a:srgbClr val="960000"/>
    <a:srgbClr val="DBFECE"/>
    <a:srgbClr val="FFCDCD"/>
    <a:srgbClr val="053C79"/>
    <a:srgbClr val="B8D8FC"/>
    <a:srgbClr val="2EB5B1"/>
    <a:srgbClr val="56BFC2"/>
    <a:srgbClr val="E9B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58" autoAdjust="0"/>
    <p:restoredTop sz="84430" autoAdjust="0"/>
  </p:normalViewPr>
  <p:slideViewPr>
    <p:cSldViewPr snapToGrid="0">
      <p:cViewPr varScale="1">
        <p:scale>
          <a:sx n="84" d="100"/>
          <a:sy n="84" d="100"/>
        </p:scale>
        <p:origin x="110" y="211"/>
      </p:cViewPr>
      <p:guideLst/>
    </p:cSldViewPr>
  </p:slideViewPr>
  <p:notesTextViewPr>
    <p:cViewPr>
      <p:scale>
        <a:sx n="1" d="1"/>
        <a:sy n="1" d="1"/>
      </p:scale>
      <p:origin x="0" y="0"/>
    </p:cViewPr>
  </p:notesTextViewPr>
  <p:notesViewPr>
    <p:cSldViewPr snapToGrid="0">
      <p:cViewPr varScale="1">
        <p:scale>
          <a:sx n="139" d="100"/>
          <a:sy n="139" d="100"/>
        </p:scale>
        <p:origin x="4638"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5DFB4-6882-43D7-BB08-A3F8EE820D82}" type="datetimeFigureOut">
              <a:rPr lang="en-US" smtClean="0"/>
              <a:t>11/3/2015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CEB60B-C28D-4857-ACD5-B226CE397373}" type="slidenum">
              <a:rPr lang="en-US" smtClean="0"/>
              <a:t>‹#›</a:t>
            </a:fld>
            <a:endParaRPr lang="en-US"/>
          </a:p>
        </p:txBody>
      </p:sp>
    </p:spTree>
    <p:extLst>
      <p:ext uri="{BB962C8B-B14F-4D97-AF65-F5344CB8AC3E}">
        <p14:creationId xmlns:p14="http://schemas.microsoft.com/office/powerpoint/2010/main" val="1829878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CEB60B-C28D-4857-ACD5-B226CE397373}" type="slidenum">
              <a:rPr lang="en-US" smtClean="0"/>
              <a:t>2</a:t>
            </a:fld>
            <a:endParaRPr lang="en-US"/>
          </a:p>
        </p:txBody>
      </p:sp>
    </p:spTree>
    <p:extLst>
      <p:ext uri="{BB962C8B-B14F-4D97-AF65-F5344CB8AC3E}">
        <p14:creationId xmlns:p14="http://schemas.microsoft.com/office/powerpoint/2010/main" val="2590121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action map is a statistical model for</a:t>
            </a:r>
            <a:r>
              <a:rPr lang="en-US" baseline="0" dirty="0" smtClean="0"/>
              <a:t> where different actions can occur in an environment.  We extend this work and sample from the resulting action maps to produce localized, oriented agents such as the five shown here.</a:t>
            </a:r>
            <a:endParaRPr lang="en-US" dirty="0"/>
          </a:p>
        </p:txBody>
      </p:sp>
      <p:sp>
        <p:nvSpPr>
          <p:cNvPr id="4" name="Slide Number Placeholder 3"/>
          <p:cNvSpPr>
            <a:spLocks noGrp="1"/>
          </p:cNvSpPr>
          <p:nvPr>
            <p:ph type="sldNum" sz="quarter" idx="10"/>
          </p:nvPr>
        </p:nvSpPr>
        <p:spPr/>
        <p:txBody>
          <a:bodyPr/>
          <a:lstStyle/>
          <a:p>
            <a:fld id="{83CEB60B-C28D-4857-ACD5-B226CE397373}" type="slidenum">
              <a:rPr lang="en-US" smtClean="0"/>
              <a:t>32</a:t>
            </a:fld>
            <a:endParaRPr lang="en-US"/>
          </a:p>
        </p:txBody>
      </p:sp>
    </p:spTree>
    <p:extLst>
      <p:ext uri="{BB962C8B-B14F-4D97-AF65-F5344CB8AC3E}">
        <p14:creationId xmlns:p14="http://schemas.microsoft.com/office/powerpoint/2010/main" val="1113204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incorporating activities, our method performs</a:t>
            </a:r>
            <a:r>
              <a:rPr lang="en-US" baseline="0" dirty="0" smtClean="0"/>
              <a:t> significantly better than the baseline approach.</a:t>
            </a:r>
            <a:endParaRPr lang="en-US" dirty="0"/>
          </a:p>
        </p:txBody>
      </p:sp>
      <p:sp>
        <p:nvSpPr>
          <p:cNvPr id="4" name="Slide Number Placeholder 3"/>
          <p:cNvSpPr>
            <a:spLocks noGrp="1"/>
          </p:cNvSpPr>
          <p:nvPr>
            <p:ph type="sldNum" sz="quarter" idx="10"/>
          </p:nvPr>
        </p:nvSpPr>
        <p:spPr/>
        <p:txBody>
          <a:bodyPr/>
          <a:lstStyle/>
          <a:p>
            <a:fld id="{83CEB60B-C28D-4857-ACD5-B226CE397373}" type="slidenum">
              <a:rPr lang="en-US" smtClean="0"/>
              <a:t>44</a:t>
            </a:fld>
            <a:endParaRPr lang="en-US"/>
          </a:p>
        </p:txBody>
      </p:sp>
    </p:spTree>
    <p:extLst>
      <p:ext uri="{BB962C8B-B14F-4D97-AF65-F5344CB8AC3E}">
        <p14:creationId xmlns:p14="http://schemas.microsoft.com/office/powerpoint/2010/main" val="861071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CEB60B-C28D-4857-ACD5-B226CE397373}" type="slidenum">
              <a:rPr lang="en-US" smtClean="0"/>
              <a:t>6</a:t>
            </a:fld>
            <a:endParaRPr lang="en-US"/>
          </a:p>
        </p:txBody>
      </p:sp>
    </p:spTree>
    <p:extLst>
      <p:ext uri="{BB962C8B-B14F-4D97-AF65-F5344CB8AC3E}">
        <p14:creationId xmlns:p14="http://schemas.microsoft.com/office/powerpoint/2010/main" val="1657444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approaches</a:t>
            </a:r>
            <a:r>
              <a:rPr lang="en-US" baseline="0" dirty="0" smtClean="0"/>
              <a:t> exist that try to detect and classify objects in 3D scans by aggregating local and global geometric features.  But geometric approaches alone are not sufficient to produce plausible scenes.  One goal of our work is to augment these methods with an understanding of activities to improve the reconstruction results.</a:t>
            </a:r>
            <a:endParaRPr lang="en-US" dirty="0"/>
          </a:p>
        </p:txBody>
      </p:sp>
      <p:sp>
        <p:nvSpPr>
          <p:cNvPr id="4" name="Slide Number Placeholder 3"/>
          <p:cNvSpPr>
            <a:spLocks noGrp="1"/>
          </p:cNvSpPr>
          <p:nvPr>
            <p:ph type="sldNum" sz="quarter" idx="10"/>
          </p:nvPr>
        </p:nvSpPr>
        <p:spPr/>
        <p:txBody>
          <a:bodyPr/>
          <a:lstStyle/>
          <a:p>
            <a:fld id="{83CEB60B-C28D-4857-ACD5-B226CE397373}" type="slidenum">
              <a:rPr lang="en-US" smtClean="0"/>
              <a:t>8</a:t>
            </a:fld>
            <a:endParaRPr lang="en-US"/>
          </a:p>
        </p:txBody>
      </p:sp>
    </p:spTree>
    <p:extLst>
      <p:ext uri="{BB962C8B-B14F-4D97-AF65-F5344CB8AC3E}">
        <p14:creationId xmlns:p14="http://schemas.microsoft.com/office/powerpoint/2010/main" val="246504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approach also builds heavily on prior work in scene synthesis, which tries to capture a distribution of plausible object arrangements.  This distribution is then sample to generate 3D scenes.  Our work additionally incorporates a notion of activities when modeling the distribution of plausible scenes.</a:t>
            </a:r>
            <a:endParaRPr lang="en-US" dirty="0"/>
          </a:p>
        </p:txBody>
      </p:sp>
      <p:sp>
        <p:nvSpPr>
          <p:cNvPr id="4" name="Slide Number Placeholder 3"/>
          <p:cNvSpPr>
            <a:spLocks noGrp="1"/>
          </p:cNvSpPr>
          <p:nvPr>
            <p:ph type="sldNum" sz="quarter" idx="10"/>
          </p:nvPr>
        </p:nvSpPr>
        <p:spPr/>
        <p:txBody>
          <a:bodyPr/>
          <a:lstStyle/>
          <a:p>
            <a:fld id="{83CEB60B-C28D-4857-ACD5-B226CE397373}" type="slidenum">
              <a:rPr lang="en-US" smtClean="0"/>
              <a:t>9</a:t>
            </a:fld>
            <a:endParaRPr lang="en-US"/>
          </a:p>
        </p:txBody>
      </p:sp>
    </p:spTree>
    <p:extLst>
      <p:ext uri="{BB962C8B-B14F-4D97-AF65-F5344CB8AC3E}">
        <p14:creationId xmlns:p14="http://schemas.microsoft.com/office/powerpoint/2010/main" val="3733586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fix this problem</a:t>
            </a:r>
            <a:r>
              <a:rPr lang="en-US" dirty="0" smtClean="0"/>
              <a:t>, we manually annotate</a:t>
            </a:r>
            <a:r>
              <a:rPr lang="en-US" baseline="0" dirty="0" smtClean="0"/>
              <a:t> our database with the desired activity knowledge.</a:t>
            </a:r>
            <a:endParaRPr lang="en-US" dirty="0"/>
          </a:p>
        </p:txBody>
      </p:sp>
      <p:sp>
        <p:nvSpPr>
          <p:cNvPr id="4" name="Slide Number Placeholder 3"/>
          <p:cNvSpPr>
            <a:spLocks noGrp="1"/>
          </p:cNvSpPr>
          <p:nvPr>
            <p:ph type="sldNum" sz="quarter" idx="10"/>
          </p:nvPr>
        </p:nvSpPr>
        <p:spPr/>
        <p:txBody>
          <a:bodyPr/>
          <a:lstStyle/>
          <a:p>
            <a:fld id="{83CEB60B-C28D-4857-ACD5-B226CE397373}" type="slidenum">
              <a:rPr lang="en-US" smtClean="0"/>
              <a:t>15</a:t>
            </a:fld>
            <a:endParaRPr lang="en-US"/>
          </a:p>
        </p:txBody>
      </p:sp>
    </p:spTree>
    <p:extLst>
      <p:ext uri="{BB962C8B-B14F-4D97-AF65-F5344CB8AC3E}">
        <p14:creationId xmlns:p14="http://schemas.microsoft.com/office/powerpoint/2010/main" val="2403326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250 agents over 150 scenes.</a:t>
            </a:r>
            <a:endParaRPr lang="en-US" dirty="0"/>
          </a:p>
        </p:txBody>
      </p:sp>
      <p:sp>
        <p:nvSpPr>
          <p:cNvPr id="4" name="Slide Number Placeholder 3"/>
          <p:cNvSpPr>
            <a:spLocks noGrp="1"/>
          </p:cNvSpPr>
          <p:nvPr>
            <p:ph type="sldNum" sz="quarter" idx="10"/>
          </p:nvPr>
        </p:nvSpPr>
        <p:spPr/>
        <p:txBody>
          <a:bodyPr/>
          <a:lstStyle/>
          <a:p>
            <a:fld id="{83CEB60B-C28D-4857-ACD5-B226CE397373}" type="slidenum">
              <a:rPr lang="en-US" smtClean="0"/>
              <a:t>16</a:t>
            </a:fld>
            <a:endParaRPr lang="en-US"/>
          </a:p>
        </p:txBody>
      </p:sp>
    </p:spTree>
    <p:extLst>
      <p:ext uri="{BB962C8B-B14F-4D97-AF65-F5344CB8AC3E}">
        <p14:creationId xmlns:p14="http://schemas.microsoft.com/office/powerpoint/2010/main" val="741337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 interaction model assigns high probability to </a:t>
            </a:r>
            <a:r>
              <a:rPr lang="en-US" baseline="0" dirty="0" smtClean="0"/>
              <a:t>objects if a human can use them.  </a:t>
            </a:r>
            <a:r>
              <a:rPr lang="en-US" dirty="0" smtClean="0"/>
              <a:t>For </a:t>
            </a:r>
            <a:r>
              <a:rPr lang="en-US" dirty="0" smtClean="0"/>
              <a:t>example, </a:t>
            </a:r>
            <a:r>
              <a:rPr lang="en-US" dirty="0" smtClean="0"/>
              <a:t>a human must be able to see a TV and touch a</a:t>
            </a:r>
            <a:r>
              <a:rPr lang="en-US" baseline="0" dirty="0" smtClean="0"/>
              <a:t> keyboard</a:t>
            </a:r>
            <a:r>
              <a:rPr lang="en-US" dirty="0" smtClean="0"/>
              <a:t>.  To estimate this probability, </a:t>
            </a:r>
            <a:r>
              <a:rPr lang="en-US" baseline="0" dirty="0" smtClean="0"/>
              <a:t>we use the object interaction maps defined over each model in our database.</a:t>
            </a:r>
            <a:endParaRPr lang="en-US" dirty="0"/>
          </a:p>
        </p:txBody>
      </p:sp>
      <p:sp>
        <p:nvSpPr>
          <p:cNvPr id="4" name="Slide Number Placeholder 3"/>
          <p:cNvSpPr>
            <a:spLocks noGrp="1"/>
          </p:cNvSpPr>
          <p:nvPr>
            <p:ph type="sldNum" sz="quarter" idx="10"/>
          </p:nvPr>
        </p:nvSpPr>
        <p:spPr/>
        <p:txBody>
          <a:bodyPr/>
          <a:lstStyle/>
          <a:p>
            <a:fld id="{83CEB60B-C28D-4857-ACD5-B226CE397373}" type="slidenum">
              <a:rPr lang="en-US" smtClean="0"/>
              <a:t>23</a:t>
            </a:fld>
            <a:endParaRPr lang="en-US"/>
          </a:p>
        </p:txBody>
      </p:sp>
    </p:spTree>
    <p:extLst>
      <p:ext uri="{BB962C8B-B14F-4D97-AF65-F5344CB8AC3E}">
        <p14:creationId xmlns:p14="http://schemas.microsoft.com/office/powerpoint/2010/main" val="3920804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instance,</a:t>
            </a:r>
            <a:r>
              <a:rPr lang="en-US" baseline="0" dirty="0" smtClean="0"/>
              <a:t> here we show an example of the gaze interaction.  Our model assigns a much higher likelihood to the arrangement on the left, because the monitor and poster are both visible to an agent sitting in the chair.</a:t>
            </a:r>
            <a:endParaRPr lang="en-US" dirty="0" smtClean="0"/>
          </a:p>
        </p:txBody>
      </p:sp>
      <p:sp>
        <p:nvSpPr>
          <p:cNvPr id="4" name="Slide Number Placeholder 3"/>
          <p:cNvSpPr>
            <a:spLocks noGrp="1"/>
          </p:cNvSpPr>
          <p:nvPr>
            <p:ph type="sldNum" sz="quarter" idx="10"/>
          </p:nvPr>
        </p:nvSpPr>
        <p:spPr/>
        <p:txBody>
          <a:bodyPr/>
          <a:lstStyle/>
          <a:p>
            <a:fld id="{83CEB60B-C28D-4857-ACD5-B226CE397373}" type="slidenum">
              <a:rPr lang="en-US" smtClean="0"/>
              <a:t>24</a:t>
            </a:fld>
            <a:endParaRPr lang="en-US"/>
          </a:p>
        </p:txBody>
      </p:sp>
    </p:spTree>
    <p:extLst>
      <p:ext uri="{BB962C8B-B14F-4D97-AF65-F5344CB8AC3E}">
        <p14:creationId xmlns:p14="http://schemas.microsoft.com/office/powerpoint/2010/main" val="2836788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extract the geometric blueprint from the scan by using a plane extraction approach designed for object detection and classification.  The</a:t>
            </a:r>
            <a:r>
              <a:rPr lang="en-US" baseline="0" dirty="0" smtClean="0"/>
              <a:t> resulting blueprint encodes a global geometric </a:t>
            </a:r>
            <a:r>
              <a:rPr lang="en-US" baseline="0" dirty="0" smtClean="0"/>
              <a:t>model of the scan.</a:t>
            </a:r>
            <a:endParaRPr lang="en-US" dirty="0"/>
          </a:p>
        </p:txBody>
      </p:sp>
      <p:sp>
        <p:nvSpPr>
          <p:cNvPr id="4" name="Slide Number Placeholder 3"/>
          <p:cNvSpPr>
            <a:spLocks noGrp="1"/>
          </p:cNvSpPr>
          <p:nvPr>
            <p:ph type="sldNum" sz="quarter" idx="10"/>
          </p:nvPr>
        </p:nvSpPr>
        <p:spPr/>
        <p:txBody>
          <a:bodyPr/>
          <a:lstStyle/>
          <a:p>
            <a:fld id="{83CEB60B-C28D-4857-ACD5-B226CE397373}" type="slidenum">
              <a:rPr lang="en-US" smtClean="0"/>
              <a:t>28</a:t>
            </a:fld>
            <a:endParaRPr lang="en-US"/>
          </a:p>
        </p:txBody>
      </p:sp>
    </p:spTree>
    <p:extLst>
      <p:ext uri="{BB962C8B-B14F-4D97-AF65-F5344CB8AC3E}">
        <p14:creationId xmlns:p14="http://schemas.microsoft.com/office/powerpoint/2010/main" val="220628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6C2BBE4-570C-4E39-B544-0D49E399F251}"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20095-415D-4506-A153-7BE426BE5C87}" type="slidenum">
              <a:rPr lang="en-US" smtClean="0"/>
              <a:t>‹#›</a:t>
            </a:fld>
            <a:endParaRPr lang="en-US"/>
          </a:p>
        </p:txBody>
      </p:sp>
    </p:spTree>
    <p:extLst>
      <p:ext uri="{BB962C8B-B14F-4D97-AF65-F5344CB8AC3E}">
        <p14:creationId xmlns:p14="http://schemas.microsoft.com/office/powerpoint/2010/main" val="34103913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bg>
      <p:bgPr>
        <a:solidFill>
          <a:schemeClr val="bg1"/>
        </a:solidFill>
        <a:effectLst/>
      </p:bgPr>
    </p:bg>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C2BBE4-570C-4E39-B544-0D49E399F251}" type="datetimeFigureOut">
              <a:rPr lang="en-US" smtClean="0"/>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20095-415D-4506-A153-7BE426BE5C87}" type="slidenum">
              <a:rPr lang="en-US" smtClean="0"/>
              <a:t>‹#›</a:t>
            </a:fld>
            <a:endParaRPr lang="en-US"/>
          </a:p>
        </p:txBody>
      </p:sp>
    </p:spTree>
    <p:extLst>
      <p:ext uri="{BB962C8B-B14F-4D97-AF65-F5344CB8AC3E}">
        <p14:creationId xmlns:p14="http://schemas.microsoft.com/office/powerpoint/2010/main" val="12409866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C2BBE4-570C-4E39-B544-0D49E399F251}" type="datetimeFigureOut">
              <a:rPr lang="en-US" smtClean="0"/>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20095-415D-4506-A153-7BE426BE5C87}" type="slidenum">
              <a:rPr lang="en-US" smtClean="0"/>
              <a:t>‹#›</a:t>
            </a:fld>
            <a:endParaRPr lang="en-US"/>
          </a:p>
        </p:txBody>
      </p:sp>
    </p:spTree>
    <p:extLst>
      <p:ext uri="{BB962C8B-B14F-4D97-AF65-F5344CB8AC3E}">
        <p14:creationId xmlns:p14="http://schemas.microsoft.com/office/powerpoint/2010/main" val="30817146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C2BBE4-570C-4E39-B544-0D49E399F251}" type="datetimeFigureOut">
              <a:rPr lang="en-US" smtClean="0"/>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20095-415D-4506-A153-7BE426BE5C87}"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555545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C2BBE4-570C-4E39-B544-0D49E399F251}" type="datetimeFigureOut">
              <a:rPr lang="en-US" smtClean="0"/>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20095-415D-4506-A153-7BE426BE5C87}" type="slidenum">
              <a:rPr lang="en-US" smtClean="0"/>
              <a:t>‹#›</a:t>
            </a:fld>
            <a:endParaRPr lang="en-US"/>
          </a:p>
        </p:txBody>
      </p:sp>
    </p:spTree>
    <p:extLst>
      <p:ext uri="{BB962C8B-B14F-4D97-AF65-F5344CB8AC3E}">
        <p14:creationId xmlns:p14="http://schemas.microsoft.com/office/powerpoint/2010/main" val="40552517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bg>
      <p:bgPr>
        <a:solidFill>
          <a:schemeClr val="bg1"/>
        </a:solid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C2BBE4-570C-4E39-B544-0D49E399F251}" type="datetimeFigureOut">
              <a:rPr lang="en-US" smtClean="0"/>
              <a:t>11/3/2015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20095-415D-4506-A153-7BE426BE5C87}" type="slidenum">
              <a:rPr lang="en-US" smtClean="0"/>
              <a:t>‹#›</a:t>
            </a:fld>
            <a:endParaRPr lang="en-US"/>
          </a:p>
        </p:txBody>
      </p:sp>
    </p:spTree>
    <p:extLst>
      <p:ext uri="{BB962C8B-B14F-4D97-AF65-F5344CB8AC3E}">
        <p14:creationId xmlns:p14="http://schemas.microsoft.com/office/powerpoint/2010/main" val="26123137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bg>
      <p:bgPr>
        <a:solidFill>
          <a:schemeClr val="bg1"/>
        </a:solidFill>
        <a:effectLst/>
      </p:bgPr>
    </p:bg>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C2BBE4-570C-4E39-B544-0D49E399F251}" type="datetimeFigureOut">
              <a:rPr lang="en-US" smtClean="0"/>
              <a:t>11/3/2015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20095-415D-4506-A153-7BE426BE5C87}" type="slidenum">
              <a:rPr lang="en-US" smtClean="0"/>
              <a:t>‹#›</a:t>
            </a:fld>
            <a:endParaRPr lang="en-US"/>
          </a:p>
        </p:txBody>
      </p:sp>
    </p:spTree>
    <p:extLst>
      <p:ext uri="{BB962C8B-B14F-4D97-AF65-F5344CB8AC3E}">
        <p14:creationId xmlns:p14="http://schemas.microsoft.com/office/powerpoint/2010/main" val="32547580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C2BBE4-570C-4E39-B544-0D49E399F251}"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20095-415D-4506-A153-7BE426BE5C87}" type="slidenum">
              <a:rPr lang="en-US" smtClean="0"/>
              <a:t>‹#›</a:t>
            </a:fld>
            <a:endParaRPr lang="en-US"/>
          </a:p>
        </p:txBody>
      </p:sp>
    </p:spTree>
    <p:extLst>
      <p:ext uri="{BB962C8B-B14F-4D97-AF65-F5344CB8AC3E}">
        <p14:creationId xmlns:p14="http://schemas.microsoft.com/office/powerpoint/2010/main" val="4262086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C2BBE4-570C-4E39-B544-0D49E399F251}"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20095-415D-4506-A153-7BE426BE5C87}" type="slidenum">
              <a:rPr lang="en-US" smtClean="0"/>
              <a:t>‹#›</a:t>
            </a:fld>
            <a:endParaRPr lang="en-US"/>
          </a:p>
        </p:txBody>
      </p:sp>
    </p:spTree>
    <p:extLst>
      <p:ext uri="{BB962C8B-B14F-4D97-AF65-F5344CB8AC3E}">
        <p14:creationId xmlns:p14="http://schemas.microsoft.com/office/powerpoint/2010/main" val="39303952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6C2BBE4-570C-4E39-B544-0D49E399F251}"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20095-415D-4506-A153-7BE426BE5C87}" type="slidenum">
              <a:rPr lang="en-US" smtClean="0"/>
              <a:t>‹#›</a:t>
            </a:fld>
            <a:endParaRPr lang="en-US"/>
          </a:p>
        </p:txBody>
      </p:sp>
    </p:spTree>
    <p:extLst>
      <p:ext uri="{BB962C8B-B14F-4D97-AF65-F5344CB8AC3E}">
        <p14:creationId xmlns:p14="http://schemas.microsoft.com/office/powerpoint/2010/main" val="14826211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C2BBE4-570C-4E39-B544-0D49E399F251}"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20095-415D-4506-A153-7BE426BE5C87}" type="slidenum">
              <a:rPr lang="en-US" smtClean="0"/>
              <a:t>‹#›</a:t>
            </a:fld>
            <a:endParaRPr lang="en-US"/>
          </a:p>
        </p:txBody>
      </p:sp>
    </p:spTree>
    <p:extLst>
      <p:ext uri="{BB962C8B-B14F-4D97-AF65-F5344CB8AC3E}">
        <p14:creationId xmlns:p14="http://schemas.microsoft.com/office/powerpoint/2010/main" val="1898267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6C2BBE4-570C-4E39-B544-0D49E399F251}" type="datetimeFigureOut">
              <a:rPr lang="en-US" smtClean="0"/>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20095-415D-4506-A153-7BE426BE5C87}" type="slidenum">
              <a:rPr lang="en-US" smtClean="0"/>
              <a:t>‹#›</a:t>
            </a:fld>
            <a:endParaRPr lang="en-US"/>
          </a:p>
        </p:txBody>
      </p:sp>
    </p:spTree>
    <p:extLst>
      <p:ext uri="{BB962C8B-B14F-4D97-AF65-F5344CB8AC3E}">
        <p14:creationId xmlns:p14="http://schemas.microsoft.com/office/powerpoint/2010/main" val="8719025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6C2BBE4-570C-4E39-B544-0D49E399F251}" type="datetimeFigureOut">
              <a:rPr lang="en-US" smtClean="0"/>
              <a:t>11/3/2015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620095-415D-4506-A153-7BE426BE5C87}" type="slidenum">
              <a:rPr lang="en-US" smtClean="0"/>
              <a:t>‹#›</a:t>
            </a:fld>
            <a:endParaRPr lang="en-US"/>
          </a:p>
        </p:txBody>
      </p:sp>
    </p:spTree>
    <p:extLst>
      <p:ext uri="{BB962C8B-B14F-4D97-AF65-F5344CB8AC3E}">
        <p14:creationId xmlns:p14="http://schemas.microsoft.com/office/powerpoint/2010/main" val="30075019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6C2BBE4-570C-4E39-B544-0D49E399F251}" type="datetimeFigureOut">
              <a:rPr lang="en-US" smtClean="0"/>
              <a:t>11/3/2015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20095-415D-4506-A153-7BE426BE5C87}" type="slidenum">
              <a:rPr lang="en-US" smtClean="0"/>
              <a:t>‹#›</a:t>
            </a:fld>
            <a:endParaRPr lang="en-US"/>
          </a:p>
        </p:txBody>
      </p:sp>
    </p:spTree>
    <p:extLst>
      <p:ext uri="{BB962C8B-B14F-4D97-AF65-F5344CB8AC3E}">
        <p14:creationId xmlns:p14="http://schemas.microsoft.com/office/powerpoint/2010/main" val="10442552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C2BBE4-570C-4E39-B544-0D49E399F251}" type="datetimeFigureOut">
              <a:rPr lang="en-US" smtClean="0"/>
              <a:t>11/3/2015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620095-415D-4506-A153-7BE426BE5C87}" type="slidenum">
              <a:rPr lang="en-US" smtClean="0"/>
              <a:t>‹#›</a:t>
            </a:fld>
            <a:endParaRPr lang="en-US"/>
          </a:p>
        </p:txBody>
      </p:sp>
    </p:spTree>
    <p:extLst>
      <p:ext uri="{BB962C8B-B14F-4D97-AF65-F5344CB8AC3E}">
        <p14:creationId xmlns:p14="http://schemas.microsoft.com/office/powerpoint/2010/main" val="17960889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C2BBE4-570C-4E39-B544-0D49E399F251}" type="datetimeFigureOut">
              <a:rPr lang="en-US" smtClean="0"/>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20095-415D-4506-A153-7BE426BE5C87}" type="slidenum">
              <a:rPr lang="en-US" smtClean="0"/>
              <a:t>‹#›</a:t>
            </a:fld>
            <a:endParaRPr lang="en-US"/>
          </a:p>
        </p:txBody>
      </p:sp>
    </p:spTree>
    <p:extLst>
      <p:ext uri="{BB962C8B-B14F-4D97-AF65-F5344CB8AC3E}">
        <p14:creationId xmlns:p14="http://schemas.microsoft.com/office/powerpoint/2010/main" val="13456638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C2BBE4-570C-4E39-B544-0D49E399F251}" type="datetimeFigureOut">
              <a:rPr lang="en-US" smtClean="0"/>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20095-415D-4506-A153-7BE426BE5C87}" type="slidenum">
              <a:rPr lang="en-US" smtClean="0"/>
              <a:t>‹#›</a:t>
            </a:fld>
            <a:endParaRPr lang="en-US"/>
          </a:p>
        </p:txBody>
      </p:sp>
    </p:spTree>
    <p:extLst>
      <p:ext uri="{BB962C8B-B14F-4D97-AF65-F5344CB8AC3E}">
        <p14:creationId xmlns:p14="http://schemas.microsoft.com/office/powerpoint/2010/main" val="3063612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6C2BBE4-570C-4E39-B544-0D49E399F251}" type="datetimeFigureOut">
              <a:rPr lang="en-US" smtClean="0"/>
              <a:t>11/3/2015</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3620095-415D-4506-A153-7BE426BE5C87}" type="slidenum">
              <a:rPr lang="en-US" smtClean="0"/>
              <a:t>‹#›</a:t>
            </a:fld>
            <a:endParaRPr lang="en-US"/>
          </a:p>
        </p:txBody>
      </p:sp>
    </p:spTree>
    <p:extLst>
      <p:ext uri="{BB962C8B-B14F-4D97-AF65-F5344CB8AC3E}">
        <p14:creationId xmlns:p14="http://schemas.microsoft.com/office/powerpoint/2010/main" val="3547926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1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95.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 Id="rId1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3" Type="http://schemas.openxmlformats.org/officeDocument/2006/relationships/image" Target="../media/image99.jpeg"/><Relationship Id="rId7" Type="http://schemas.openxmlformats.org/officeDocument/2006/relationships/image" Target="../media/image103.jpeg"/><Relationship Id="rId12" Type="http://schemas.openxmlformats.org/officeDocument/2006/relationships/image" Target="../media/image108.jpeg"/><Relationship Id="rId2" Type="http://schemas.openxmlformats.org/officeDocument/2006/relationships/image" Target="../media/image98.jpg"/><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 Id="rId14" Type="http://schemas.openxmlformats.org/officeDocument/2006/relationships/image" Target="../media/image110.jpeg"/></Relationships>
</file>

<file path=ppt/slides/_rels/slide41.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112.jpg"/><Relationship Id="rId7" Type="http://schemas.openxmlformats.org/officeDocument/2006/relationships/image" Target="../media/image116.jpg"/><Relationship Id="rId2" Type="http://schemas.openxmlformats.org/officeDocument/2006/relationships/image" Target="../media/image111.jpg"/><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4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1.jpg"/><Relationship Id="rId4" Type="http://schemas.openxmlformats.org/officeDocument/2006/relationships/image" Target="../media/image84.jpg"/></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2.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4.png"/><Relationship Id="rId5" Type="http://schemas.microsoft.com/office/2007/relationships/hdphoto" Target="../media/hdphoto2.wdp"/><Relationship Id="rId4" Type="http://schemas.openxmlformats.org/officeDocument/2006/relationships/image" Target="../media/image133.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54.xml.rels><?xml version="1.0" encoding="UTF-8" standalone="yes"?>
<Relationships xmlns="http://schemas.openxmlformats.org/package/2006/relationships"><Relationship Id="rId8" Type="http://schemas.openxmlformats.org/officeDocument/2006/relationships/image" Target="../media/image141.jpg"/><Relationship Id="rId3" Type="http://schemas.openxmlformats.org/officeDocument/2006/relationships/image" Target="../media/image10.png"/><Relationship Id="rId7" Type="http://schemas.openxmlformats.org/officeDocument/2006/relationships/image" Target="../media/image114.jp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40.jpg"/><Relationship Id="rId4" Type="http://schemas.openxmlformats.org/officeDocument/2006/relationships/image" Target="../media/image139.jpg"/><Relationship Id="rId9" Type="http://schemas.openxmlformats.org/officeDocument/2006/relationships/image" Target="../media/image12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6448" y="2335472"/>
            <a:ext cx="9852720" cy="1828801"/>
          </a:xfrm>
        </p:spPr>
        <p:txBody>
          <a:bodyPr>
            <a:normAutofit/>
          </a:bodyPr>
          <a:lstStyle/>
          <a:p>
            <a:r>
              <a:rPr lang="en-US" b="1" dirty="0">
                <a:effectLst/>
                <a:latin typeface="Calibri" panose="020F0502020204030204" pitchFamily="34" charset="0"/>
              </a:rPr>
              <a:t>Activity-centric Scene Synthesis for Functional 3D Scene Modeling</a:t>
            </a:r>
          </a:p>
        </p:txBody>
      </p:sp>
      <p:sp>
        <p:nvSpPr>
          <p:cNvPr id="3" name="Subtitle 2"/>
          <p:cNvSpPr>
            <a:spLocks noGrp="1"/>
          </p:cNvSpPr>
          <p:nvPr>
            <p:ph type="subTitle" idx="1"/>
          </p:nvPr>
        </p:nvSpPr>
        <p:spPr>
          <a:xfrm>
            <a:off x="1481326" y="5808133"/>
            <a:ext cx="9440034" cy="1049867"/>
          </a:xfrm>
        </p:spPr>
        <p:txBody>
          <a:bodyPr/>
          <a:lstStyle/>
          <a:p>
            <a:r>
              <a:rPr lang="en-US" dirty="0" smtClean="0"/>
              <a:t>Stanford University</a:t>
            </a:r>
          </a:p>
          <a:p>
            <a:r>
              <a:rPr lang="en-US" dirty="0" smtClean="0"/>
              <a:t>November 3</a:t>
            </a:r>
            <a:r>
              <a:rPr lang="en-US" baseline="30000" dirty="0" smtClean="0"/>
              <a:t>rd</a:t>
            </a:r>
            <a:r>
              <a:rPr lang="en-US" dirty="0" smtClean="0"/>
              <a:t>, 2015</a:t>
            </a:r>
          </a:p>
          <a:p>
            <a:endParaRPr lang="en-US" dirty="0"/>
          </a:p>
        </p:txBody>
      </p:sp>
      <p:sp>
        <p:nvSpPr>
          <p:cNvPr id="4" name="Subtitle 2"/>
          <p:cNvSpPr txBox="1">
            <a:spLocks/>
          </p:cNvSpPr>
          <p:nvPr/>
        </p:nvSpPr>
        <p:spPr>
          <a:xfrm>
            <a:off x="1481326" y="4515125"/>
            <a:ext cx="4010675" cy="435914"/>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r>
              <a:rPr lang="en-US" sz="2400" b="1" dirty="0" smtClean="0">
                <a:solidFill>
                  <a:srgbClr val="F8F4BC"/>
                </a:solidFill>
                <a:latin typeface="Microsoft NeoGothic" panose="020B0402040204020203" pitchFamily="34" charset="-127"/>
                <a:ea typeface="Microsoft NeoGothic" panose="020B0402040204020203" pitchFamily="34" charset="-127"/>
              </a:rPr>
              <a:t>Matthew Fisher</a:t>
            </a:r>
          </a:p>
          <a:p>
            <a:endParaRPr lang="en-US" sz="2400" b="1" dirty="0">
              <a:solidFill>
                <a:srgbClr val="F8F4BC"/>
              </a:solidFill>
              <a:latin typeface="Microsoft NeoGothic" panose="020B0402040204020203" pitchFamily="34" charset="-127"/>
              <a:ea typeface="Microsoft NeoGothic" panose="020B0402040204020203" pitchFamily="34" charset="-127"/>
            </a:endParaRPr>
          </a:p>
        </p:txBody>
      </p:sp>
      <p:sp>
        <p:nvSpPr>
          <p:cNvPr id="5" name="Subtitle 2"/>
          <p:cNvSpPr txBox="1">
            <a:spLocks/>
          </p:cNvSpPr>
          <p:nvPr/>
        </p:nvSpPr>
        <p:spPr>
          <a:xfrm>
            <a:off x="4177471" y="4504322"/>
            <a:ext cx="4010675" cy="435914"/>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r>
              <a:rPr lang="en-US" sz="2400" b="1" dirty="0" err="1" smtClean="0">
                <a:solidFill>
                  <a:srgbClr val="F8F4BC"/>
                </a:solidFill>
                <a:latin typeface="Microsoft NeoGothic" panose="020B0402040204020203" pitchFamily="34" charset="-127"/>
                <a:ea typeface="Microsoft NeoGothic" panose="020B0402040204020203" pitchFamily="34" charset="-127"/>
              </a:rPr>
              <a:t>Manolis</a:t>
            </a:r>
            <a:r>
              <a:rPr lang="en-US" sz="2400" b="1" dirty="0" smtClean="0">
                <a:solidFill>
                  <a:srgbClr val="F8F4BC"/>
                </a:solidFill>
                <a:latin typeface="Microsoft NeoGothic" panose="020B0402040204020203" pitchFamily="34" charset="-127"/>
                <a:ea typeface="Microsoft NeoGothic" panose="020B0402040204020203" pitchFamily="34" charset="-127"/>
              </a:rPr>
              <a:t> Savva</a:t>
            </a:r>
          </a:p>
          <a:p>
            <a:endParaRPr lang="en-US" sz="2400" b="1" dirty="0">
              <a:solidFill>
                <a:srgbClr val="F8F4BC"/>
              </a:solidFill>
              <a:latin typeface="Microsoft NeoGothic" panose="020B0402040204020203" pitchFamily="34" charset="-127"/>
              <a:ea typeface="Microsoft NeoGothic" panose="020B0402040204020203" pitchFamily="34" charset="-127"/>
            </a:endParaRPr>
          </a:p>
        </p:txBody>
      </p:sp>
      <p:sp>
        <p:nvSpPr>
          <p:cNvPr id="6" name="Subtitle 2"/>
          <p:cNvSpPr txBox="1">
            <a:spLocks/>
          </p:cNvSpPr>
          <p:nvPr/>
        </p:nvSpPr>
        <p:spPr>
          <a:xfrm>
            <a:off x="6741163" y="4498631"/>
            <a:ext cx="4010675" cy="435914"/>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r>
              <a:rPr lang="en-US" sz="2400" b="1" dirty="0" err="1" smtClean="0">
                <a:solidFill>
                  <a:srgbClr val="F8F4BC"/>
                </a:solidFill>
                <a:latin typeface="Microsoft NeoGothic" panose="020B0402040204020203" pitchFamily="34" charset="-127"/>
                <a:ea typeface="Microsoft NeoGothic" panose="020B0402040204020203" pitchFamily="34" charset="-127"/>
              </a:rPr>
              <a:t>Yangyan</a:t>
            </a:r>
            <a:r>
              <a:rPr lang="en-US" sz="2400" b="1" dirty="0" smtClean="0">
                <a:solidFill>
                  <a:srgbClr val="F8F4BC"/>
                </a:solidFill>
                <a:latin typeface="Microsoft NeoGothic" panose="020B0402040204020203" pitchFamily="34" charset="-127"/>
                <a:ea typeface="Microsoft NeoGothic" panose="020B0402040204020203" pitchFamily="34" charset="-127"/>
              </a:rPr>
              <a:t> Li</a:t>
            </a:r>
          </a:p>
          <a:p>
            <a:endParaRPr lang="en-US" sz="2400" b="1" dirty="0">
              <a:solidFill>
                <a:srgbClr val="F8F4BC"/>
              </a:solidFill>
              <a:latin typeface="Microsoft NeoGothic" panose="020B0402040204020203" pitchFamily="34" charset="-127"/>
              <a:ea typeface="Microsoft NeoGothic" panose="020B0402040204020203" pitchFamily="34" charset="-127"/>
            </a:endParaRPr>
          </a:p>
        </p:txBody>
      </p:sp>
      <p:sp>
        <p:nvSpPr>
          <p:cNvPr id="7" name="Subtitle 2"/>
          <p:cNvSpPr txBox="1">
            <a:spLocks/>
          </p:cNvSpPr>
          <p:nvPr/>
        </p:nvSpPr>
        <p:spPr>
          <a:xfrm>
            <a:off x="2855795" y="5037861"/>
            <a:ext cx="4010675" cy="435914"/>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r>
              <a:rPr lang="en-US" sz="2400" b="1" dirty="0">
                <a:solidFill>
                  <a:srgbClr val="F8F4BC"/>
                </a:solidFill>
                <a:latin typeface="Microsoft NeoGothic" panose="020B0402040204020203" pitchFamily="34" charset="-127"/>
                <a:ea typeface="Microsoft NeoGothic" panose="020B0402040204020203" pitchFamily="34" charset="-127"/>
              </a:rPr>
              <a:t>Matthias </a:t>
            </a:r>
            <a:r>
              <a:rPr lang="en-US" sz="2400" b="1" dirty="0" err="1">
                <a:solidFill>
                  <a:srgbClr val="F8F4BC"/>
                </a:solidFill>
                <a:latin typeface="Microsoft NeoGothic" panose="020B0402040204020203" pitchFamily="34" charset="-127"/>
                <a:ea typeface="Microsoft NeoGothic" panose="020B0402040204020203" pitchFamily="34" charset="-127"/>
              </a:rPr>
              <a:t>Niessner</a:t>
            </a:r>
            <a:endParaRPr lang="en-US" sz="2400" b="1" dirty="0">
              <a:solidFill>
                <a:srgbClr val="F8F4BC"/>
              </a:solidFill>
              <a:latin typeface="Microsoft NeoGothic" panose="020B0402040204020203" pitchFamily="34" charset="-127"/>
              <a:ea typeface="Microsoft NeoGothic" panose="020B0402040204020203" pitchFamily="34" charset="-127"/>
            </a:endParaRPr>
          </a:p>
          <a:p>
            <a:endParaRPr lang="en-US" sz="2400" b="1" dirty="0">
              <a:solidFill>
                <a:srgbClr val="F8F4BC"/>
              </a:solidFill>
              <a:latin typeface="Microsoft NeoGothic" panose="020B0402040204020203" pitchFamily="34" charset="-127"/>
              <a:ea typeface="Microsoft NeoGothic" panose="020B0402040204020203" pitchFamily="34" charset="-127"/>
            </a:endParaRPr>
          </a:p>
        </p:txBody>
      </p:sp>
      <p:sp>
        <p:nvSpPr>
          <p:cNvPr id="8" name="Subtitle 2"/>
          <p:cNvSpPr txBox="1">
            <a:spLocks/>
          </p:cNvSpPr>
          <p:nvPr/>
        </p:nvSpPr>
        <p:spPr>
          <a:xfrm>
            <a:off x="5761501" y="5024770"/>
            <a:ext cx="4010675" cy="435914"/>
          </a:xfrm>
          <a:prstGeom prst="rect">
            <a:avLst/>
          </a:prstGeom>
          <a:effectLst>
            <a:outerShdw blurRad="25400" dir="17880000">
              <a:srgbClr val="000000">
                <a:alpha val="46000"/>
              </a:srgbClr>
            </a:outerShdw>
          </a:effectLst>
        </p:spPr>
        <p:txBody>
          <a:bodyPr vert="horz" lIns="91440" tIns="45720" rIns="91440" bIns="45720" rtlCol="0" anchor="t">
            <a:normAutofit lnSpcReduction="1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r>
              <a:rPr lang="en-US" sz="2400" b="1" dirty="0">
                <a:solidFill>
                  <a:srgbClr val="F8F4BC"/>
                </a:solidFill>
                <a:latin typeface="Microsoft NeoGothic" panose="020B0402040204020203" pitchFamily="34" charset="-127"/>
                <a:ea typeface="Microsoft NeoGothic" panose="020B0402040204020203" pitchFamily="34" charset="-127"/>
              </a:rPr>
              <a:t>Pat Hanrahan</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88" y="399972"/>
            <a:ext cx="1828800" cy="18288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783" y="399972"/>
            <a:ext cx="1828800" cy="18288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2334" y="399972"/>
            <a:ext cx="1828800" cy="18288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9681" y="399972"/>
            <a:ext cx="1828800" cy="18288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7232" y="399972"/>
            <a:ext cx="1828800" cy="1828800"/>
          </a:xfrm>
          <a:prstGeom prst="rect">
            <a:avLst/>
          </a:prstGeom>
        </p:spPr>
      </p:pic>
    </p:spTree>
    <p:extLst>
      <p:ext uri="{BB962C8B-B14F-4D97-AF65-F5344CB8AC3E}">
        <p14:creationId xmlns:p14="http://schemas.microsoft.com/office/powerpoint/2010/main" val="18647067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80" y="0"/>
            <a:ext cx="10353762" cy="970450"/>
          </a:xfrm>
        </p:spPr>
        <p:txBody>
          <a:bodyPr/>
          <a:lstStyle/>
          <a:p>
            <a:r>
              <a:rPr lang="en-US" dirty="0" smtClean="0"/>
              <a:t>Our approach: Activity-centric scene synthesis</a:t>
            </a:r>
            <a:endParaRPr lang="en-US" dirty="0"/>
          </a:p>
        </p:txBody>
      </p:sp>
      <p:grpSp>
        <p:nvGrpSpPr>
          <p:cNvPr id="16" name="Group 15"/>
          <p:cNvGrpSpPr/>
          <p:nvPr/>
        </p:nvGrpSpPr>
        <p:grpSpPr>
          <a:xfrm>
            <a:off x="422654" y="1090026"/>
            <a:ext cx="3002830" cy="2757445"/>
            <a:chOff x="422654" y="1090026"/>
            <a:chExt cx="3002830" cy="2757445"/>
          </a:xfrm>
        </p:grpSpPr>
        <p:pic>
          <p:nvPicPr>
            <p:cNvPr id="4" name="Picture 3"/>
            <p:cNvPicPr>
              <a:picLocks noChangeAspect="1"/>
            </p:cNvPicPr>
            <p:nvPr/>
          </p:nvPicPr>
          <p:blipFill>
            <a:blip r:embed="rId2"/>
            <a:stretch>
              <a:fillRect/>
            </a:stretch>
          </p:blipFill>
          <p:spPr>
            <a:xfrm>
              <a:off x="422654" y="1090026"/>
              <a:ext cx="3002830" cy="2279143"/>
            </a:xfrm>
            <a:prstGeom prst="rect">
              <a:avLst/>
            </a:prstGeom>
          </p:spPr>
        </p:pic>
        <p:sp>
          <p:nvSpPr>
            <p:cNvPr id="6" name="TextBox 5"/>
            <p:cNvSpPr txBox="1"/>
            <p:nvPr/>
          </p:nvSpPr>
          <p:spPr>
            <a:xfrm>
              <a:off x="422654" y="3369169"/>
              <a:ext cx="3002830" cy="478302"/>
            </a:xfrm>
            <a:prstGeom prst="rect">
              <a:avLst/>
            </a:prstGeom>
            <a:noFill/>
          </p:spPr>
          <p:txBody>
            <a:bodyPr wrap="square" rtlCol="0">
              <a:spAutoFit/>
            </a:bodyPr>
            <a:lstStyle/>
            <a:p>
              <a:pPr algn="ctr"/>
              <a:r>
                <a:rPr lang="en-US" sz="2400" dirty="0" smtClean="0">
                  <a:solidFill>
                    <a:srgbClr val="FEFFCD"/>
                  </a:solidFill>
                </a:rPr>
                <a:t>3D scan</a:t>
              </a:r>
            </a:p>
          </p:txBody>
        </p:sp>
      </p:grpSp>
      <p:grpSp>
        <p:nvGrpSpPr>
          <p:cNvPr id="37" name="Group 36"/>
          <p:cNvGrpSpPr/>
          <p:nvPr/>
        </p:nvGrpSpPr>
        <p:grpSpPr>
          <a:xfrm>
            <a:off x="3425484" y="1190472"/>
            <a:ext cx="5205046" cy="2316882"/>
            <a:chOff x="3425484" y="1190472"/>
            <a:chExt cx="5205046" cy="2316882"/>
          </a:xfrm>
        </p:grpSpPr>
        <p:sp>
          <p:nvSpPr>
            <p:cNvPr id="5" name="Right Arrow 4"/>
            <p:cNvSpPr/>
            <p:nvPr/>
          </p:nvSpPr>
          <p:spPr>
            <a:xfrm>
              <a:off x="3425484" y="2095081"/>
              <a:ext cx="633845"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4223008" y="2938133"/>
              <a:ext cx="4407522" cy="478302"/>
            </a:xfrm>
            <a:prstGeom prst="rect">
              <a:avLst/>
            </a:prstGeom>
            <a:noFill/>
          </p:spPr>
          <p:txBody>
            <a:bodyPr wrap="square" rtlCol="0">
              <a:spAutoFit/>
            </a:bodyPr>
            <a:lstStyle/>
            <a:p>
              <a:pPr algn="ctr"/>
              <a:r>
                <a:rPr lang="en-US" sz="2400" dirty="0" smtClean="0">
                  <a:solidFill>
                    <a:srgbClr val="FEFFCD"/>
                  </a:solidFill>
                </a:rPr>
                <a:t>Scene template</a:t>
              </a:r>
            </a:p>
          </p:txBody>
        </p:sp>
        <p:sp>
          <p:nvSpPr>
            <p:cNvPr id="8" name="Rectangle 7"/>
            <p:cNvSpPr/>
            <p:nvPr/>
          </p:nvSpPr>
          <p:spPr>
            <a:xfrm>
              <a:off x="4223008" y="1190472"/>
              <a:ext cx="4407522" cy="231688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6801792" y="1386107"/>
            <a:ext cx="1519961" cy="1567405"/>
            <a:chOff x="4618696" y="1384608"/>
            <a:chExt cx="1519961" cy="1567405"/>
          </a:xfrm>
        </p:grpSpPr>
        <p:sp>
          <p:nvSpPr>
            <p:cNvPr id="9" name="TextBox 8"/>
            <p:cNvSpPr txBox="1"/>
            <p:nvPr/>
          </p:nvSpPr>
          <p:spPr>
            <a:xfrm>
              <a:off x="4618696" y="2644236"/>
              <a:ext cx="1519961" cy="307777"/>
            </a:xfrm>
            <a:prstGeom prst="rect">
              <a:avLst/>
            </a:prstGeom>
            <a:noFill/>
          </p:spPr>
          <p:txBody>
            <a:bodyPr wrap="square" rtlCol="0">
              <a:spAutoFit/>
            </a:bodyPr>
            <a:lstStyle/>
            <a:p>
              <a:pPr algn="ctr"/>
              <a:r>
                <a:rPr lang="en-US" sz="1400" dirty="0" smtClean="0"/>
                <a:t>Activity blueprint</a:t>
              </a:r>
            </a:p>
          </p:txBody>
        </p:sp>
        <p:pic>
          <p:nvPicPr>
            <p:cNvPr id="11" name="Picture 10"/>
            <p:cNvPicPr>
              <a:picLocks noChangeAspect="1"/>
            </p:cNvPicPr>
            <p:nvPr/>
          </p:nvPicPr>
          <p:blipFill>
            <a:blip r:embed="rId3"/>
            <a:stretch>
              <a:fillRect/>
            </a:stretch>
          </p:blipFill>
          <p:spPr>
            <a:xfrm>
              <a:off x="4640432" y="1384608"/>
              <a:ext cx="1477130" cy="1217762"/>
            </a:xfrm>
            <a:prstGeom prst="rect">
              <a:avLst/>
            </a:prstGeom>
          </p:spPr>
        </p:pic>
      </p:grpSp>
      <p:grpSp>
        <p:nvGrpSpPr>
          <p:cNvPr id="39" name="Group 38"/>
          <p:cNvGrpSpPr/>
          <p:nvPr/>
        </p:nvGrpSpPr>
        <p:grpSpPr>
          <a:xfrm>
            <a:off x="4482720" y="1298807"/>
            <a:ext cx="1997273" cy="1658577"/>
            <a:chOff x="6393865" y="1266038"/>
            <a:chExt cx="1997273" cy="1658577"/>
          </a:xfrm>
        </p:grpSpPr>
        <p:sp>
          <p:nvSpPr>
            <p:cNvPr id="10" name="TextBox 9"/>
            <p:cNvSpPr txBox="1"/>
            <p:nvPr/>
          </p:nvSpPr>
          <p:spPr>
            <a:xfrm>
              <a:off x="6490500" y="2616838"/>
              <a:ext cx="1767131" cy="307777"/>
            </a:xfrm>
            <a:prstGeom prst="rect">
              <a:avLst/>
            </a:prstGeom>
            <a:noFill/>
          </p:spPr>
          <p:txBody>
            <a:bodyPr wrap="square" rtlCol="0">
              <a:spAutoFit/>
            </a:bodyPr>
            <a:lstStyle/>
            <a:p>
              <a:pPr algn="ctr"/>
              <a:r>
                <a:rPr lang="en-US" sz="1400" dirty="0" smtClean="0"/>
                <a:t>Geometric blueprint</a:t>
              </a:r>
            </a:p>
          </p:txBody>
        </p:sp>
        <p:pic>
          <p:nvPicPr>
            <p:cNvPr id="12" name="Picture 11"/>
            <p:cNvPicPr>
              <a:picLocks noChangeAspect="1"/>
            </p:cNvPicPr>
            <p:nvPr/>
          </p:nvPicPr>
          <p:blipFill>
            <a:blip r:embed="rId4"/>
            <a:stretch>
              <a:fillRect/>
            </a:stretch>
          </p:blipFill>
          <p:spPr>
            <a:xfrm>
              <a:off x="6393865" y="1266038"/>
              <a:ext cx="1997273" cy="1362111"/>
            </a:xfrm>
            <a:prstGeom prst="rect">
              <a:avLst/>
            </a:prstGeom>
          </p:spPr>
        </p:pic>
      </p:grpSp>
      <p:grpSp>
        <p:nvGrpSpPr>
          <p:cNvPr id="14" name="Group 13"/>
          <p:cNvGrpSpPr/>
          <p:nvPr/>
        </p:nvGrpSpPr>
        <p:grpSpPr>
          <a:xfrm>
            <a:off x="485336" y="3715588"/>
            <a:ext cx="3573993" cy="2826524"/>
            <a:chOff x="485336" y="3715588"/>
            <a:chExt cx="3573993" cy="2826524"/>
          </a:xfrm>
        </p:grpSpPr>
        <p:grpSp>
          <p:nvGrpSpPr>
            <p:cNvPr id="40" name="Group 39"/>
            <p:cNvGrpSpPr/>
            <p:nvPr/>
          </p:nvGrpSpPr>
          <p:grpSpPr>
            <a:xfrm>
              <a:off x="485336" y="3715588"/>
              <a:ext cx="3136093" cy="2826524"/>
              <a:chOff x="485336" y="3715588"/>
              <a:chExt cx="3136093" cy="2826524"/>
            </a:xfrm>
          </p:grpSpPr>
          <p:sp>
            <p:nvSpPr>
              <p:cNvPr id="13" name="TextBox 12"/>
              <p:cNvSpPr txBox="1"/>
              <p:nvPr/>
            </p:nvSpPr>
            <p:spPr>
              <a:xfrm>
                <a:off x="485336" y="5711115"/>
                <a:ext cx="3136093" cy="830997"/>
              </a:xfrm>
              <a:prstGeom prst="rect">
                <a:avLst/>
              </a:prstGeom>
              <a:noFill/>
            </p:spPr>
            <p:txBody>
              <a:bodyPr wrap="square" rtlCol="0">
                <a:spAutoFit/>
              </a:bodyPr>
              <a:lstStyle/>
              <a:p>
                <a:pPr algn="ctr"/>
                <a:r>
                  <a:rPr lang="en-US" sz="2400" dirty="0" smtClean="0">
                    <a:solidFill>
                      <a:srgbClr val="FEFFCD"/>
                    </a:solidFill>
                  </a:rPr>
                  <a:t>Activity-annotated scene database</a:t>
                </a:r>
              </a:p>
            </p:txBody>
          </p:sp>
          <p:pic>
            <p:nvPicPr>
              <p:cNvPr id="20" name="Picture 19"/>
              <p:cNvPicPr>
                <a:picLocks noChangeAspect="1"/>
              </p:cNvPicPr>
              <p:nvPr/>
            </p:nvPicPr>
            <p:blipFill>
              <a:blip r:embed="rId5"/>
              <a:stretch>
                <a:fillRect/>
              </a:stretch>
            </p:blipFill>
            <p:spPr>
              <a:xfrm>
                <a:off x="485336" y="3715588"/>
                <a:ext cx="3070885" cy="2222256"/>
              </a:xfrm>
              <a:prstGeom prst="rect">
                <a:avLst/>
              </a:prstGeom>
            </p:spPr>
          </p:pic>
        </p:grpSp>
        <p:sp>
          <p:nvSpPr>
            <p:cNvPr id="21" name="Right Arrow 20"/>
            <p:cNvSpPr/>
            <p:nvPr/>
          </p:nvSpPr>
          <p:spPr>
            <a:xfrm>
              <a:off x="3324104" y="4106137"/>
              <a:ext cx="735225"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 name="Group 14"/>
          <p:cNvGrpSpPr/>
          <p:nvPr/>
        </p:nvGrpSpPr>
        <p:grpSpPr>
          <a:xfrm>
            <a:off x="4266829" y="4611858"/>
            <a:ext cx="4363701" cy="2066848"/>
            <a:chOff x="4266829" y="4611858"/>
            <a:chExt cx="4363701" cy="2066848"/>
          </a:xfrm>
        </p:grpSpPr>
        <p:grpSp>
          <p:nvGrpSpPr>
            <p:cNvPr id="41" name="Group 40"/>
            <p:cNvGrpSpPr/>
            <p:nvPr/>
          </p:nvGrpSpPr>
          <p:grpSpPr>
            <a:xfrm>
              <a:off x="4266829" y="4858154"/>
              <a:ext cx="4363701" cy="1820552"/>
              <a:chOff x="4266829" y="4858154"/>
              <a:chExt cx="4363701" cy="1820552"/>
            </a:xfrm>
          </p:grpSpPr>
          <p:pic>
            <p:nvPicPr>
              <p:cNvPr id="22" name="Picture 21"/>
              <p:cNvPicPr>
                <a:picLocks noChangeAspect="1"/>
              </p:cNvPicPr>
              <p:nvPr/>
            </p:nvPicPr>
            <p:blipFill>
              <a:blip r:embed="rId6"/>
              <a:stretch>
                <a:fillRect/>
              </a:stretch>
            </p:blipFill>
            <p:spPr>
              <a:xfrm>
                <a:off x="4266829" y="4858154"/>
                <a:ext cx="4319880" cy="1585025"/>
              </a:xfrm>
              <a:prstGeom prst="rect">
                <a:avLst/>
              </a:prstGeom>
            </p:spPr>
          </p:pic>
          <p:sp>
            <p:nvSpPr>
              <p:cNvPr id="23" name="TextBox 22"/>
              <p:cNvSpPr txBox="1"/>
              <p:nvPr/>
            </p:nvSpPr>
            <p:spPr>
              <a:xfrm>
                <a:off x="4417256" y="6217041"/>
                <a:ext cx="4213274" cy="461665"/>
              </a:xfrm>
              <a:prstGeom prst="rect">
                <a:avLst/>
              </a:prstGeom>
              <a:noFill/>
            </p:spPr>
            <p:txBody>
              <a:bodyPr wrap="square" rtlCol="0">
                <a:spAutoFit/>
              </a:bodyPr>
              <a:lstStyle/>
              <a:p>
                <a:pPr algn="ctr"/>
                <a:r>
                  <a:rPr lang="en-US" sz="2400" dirty="0" smtClean="0">
                    <a:solidFill>
                      <a:srgbClr val="FEFFCD"/>
                    </a:solidFill>
                  </a:rPr>
                  <a:t> Model interaction maps</a:t>
                </a:r>
              </a:p>
            </p:txBody>
          </p:sp>
        </p:grpSp>
        <p:sp>
          <p:nvSpPr>
            <p:cNvPr id="24" name="Right Arrow 23"/>
            <p:cNvSpPr/>
            <p:nvPr/>
          </p:nvSpPr>
          <p:spPr>
            <a:xfrm rot="16200000">
              <a:off x="6268137" y="4603071"/>
              <a:ext cx="251457"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 name="Group 2"/>
          <p:cNvGrpSpPr/>
          <p:nvPr/>
        </p:nvGrpSpPr>
        <p:grpSpPr>
          <a:xfrm>
            <a:off x="4223008" y="3951510"/>
            <a:ext cx="4407522" cy="578287"/>
            <a:chOff x="4223008" y="3951510"/>
            <a:chExt cx="4407522" cy="578287"/>
          </a:xfrm>
        </p:grpSpPr>
        <p:sp>
          <p:nvSpPr>
            <p:cNvPr id="25" name="TextBox 24"/>
            <p:cNvSpPr txBox="1"/>
            <p:nvPr/>
          </p:nvSpPr>
          <p:spPr>
            <a:xfrm>
              <a:off x="4223008" y="4001819"/>
              <a:ext cx="4407522" cy="478302"/>
            </a:xfrm>
            <a:prstGeom prst="rect">
              <a:avLst/>
            </a:prstGeom>
            <a:noFill/>
          </p:spPr>
          <p:txBody>
            <a:bodyPr wrap="square" rtlCol="0">
              <a:spAutoFit/>
            </a:bodyPr>
            <a:lstStyle/>
            <a:p>
              <a:pPr algn="ctr"/>
              <a:r>
                <a:rPr lang="en-US" sz="2400" dirty="0" smtClean="0">
                  <a:solidFill>
                    <a:srgbClr val="FEFFCD"/>
                  </a:solidFill>
                </a:rPr>
                <a:t>Activity model</a:t>
              </a:r>
            </a:p>
          </p:txBody>
        </p:sp>
        <p:sp>
          <p:nvSpPr>
            <p:cNvPr id="26" name="Rectangle 25"/>
            <p:cNvSpPr/>
            <p:nvPr/>
          </p:nvSpPr>
          <p:spPr>
            <a:xfrm>
              <a:off x="4223008" y="3951510"/>
              <a:ext cx="4407522" cy="57828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8727165" y="1228589"/>
            <a:ext cx="3283506" cy="4242497"/>
            <a:chOff x="8727165" y="1228589"/>
            <a:chExt cx="3283506" cy="4242497"/>
          </a:xfrm>
        </p:grpSpPr>
        <p:sp>
          <p:nvSpPr>
            <p:cNvPr id="29" name="Right Arrow 28"/>
            <p:cNvSpPr/>
            <p:nvPr/>
          </p:nvSpPr>
          <p:spPr>
            <a:xfrm>
              <a:off x="8727165" y="2220772"/>
              <a:ext cx="700890"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Bent Arrow 29"/>
            <p:cNvSpPr/>
            <p:nvPr/>
          </p:nvSpPr>
          <p:spPr>
            <a:xfrm rot="16200000" flipV="1">
              <a:off x="8054760" y="3099082"/>
              <a:ext cx="1817916" cy="473106"/>
            </a:xfrm>
            <a:prstGeom prst="bentArrow">
              <a:avLst>
                <a:gd name="adj1" fmla="val 25000"/>
                <a:gd name="adj2" fmla="val 19663"/>
                <a:gd name="adj3" fmla="val 25000"/>
                <a:gd name="adj4" fmla="val 43750"/>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1" name="Picture 30"/>
            <p:cNvPicPr>
              <a:picLocks noChangeAspect="1"/>
            </p:cNvPicPr>
            <p:nvPr/>
          </p:nvPicPr>
          <p:blipFill>
            <a:blip r:embed="rId7"/>
            <a:stretch>
              <a:fillRect/>
            </a:stretch>
          </p:blipFill>
          <p:spPr>
            <a:xfrm>
              <a:off x="9524690" y="1228589"/>
              <a:ext cx="1999272" cy="1732984"/>
            </a:xfrm>
            <a:prstGeom prst="rect">
              <a:avLst/>
            </a:prstGeom>
          </p:spPr>
        </p:pic>
        <p:pic>
          <p:nvPicPr>
            <p:cNvPr id="32" name="Picture 31"/>
            <p:cNvPicPr>
              <a:picLocks noChangeAspect="1"/>
            </p:cNvPicPr>
            <p:nvPr/>
          </p:nvPicPr>
          <p:blipFill>
            <a:blip r:embed="rId8"/>
            <a:stretch>
              <a:fillRect/>
            </a:stretch>
          </p:blipFill>
          <p:spPr>
            <a:xfrm>
              <a:off x="9524690" y="3110279"/>
              <a:ext cx="1999272" cy="1750436"/>
            </a:xfrm>
            <a:prstGeom prst="rect">
              <a:avLst/>
            </a:prstGeom>
          </p:spPr>
        </p:pic>
        <p:sp>
          <p:nvSpPr>
            <p:cNvPr id="33" name="Oval 32"/>
            <p:cNvSpPr/>
            <p:nvPr/>
          </p:nvSpPr>
          <p:spPr>
            <a:xfrm>
              <a:off x="11630844" y="2990704"/>
              <a:ext cx="119575" cy="119575"/>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p:cNvSpPr/>
            <p:nvPr/>
          </p:nvSpPr>
          <p:spPr>
            <a:xfrm>
              <a:off x="11891096" y="2990704"/>
              <a:ext cx="119575" cy="119575"/>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TextBox 35"/>
            <p:cNvSpPr txBox="1"/>
            <p:nvPr/>
          </p:nvSpPr>
          <p:spPr>
            <a:xfrm>
              <a:off x="9386156" y="5009421"/>
              <a:ext cx="2277317" cy="461665"/>
            </a:xfrm>
            <a:prstGeom prst="rect">
              <a:avLst/>
            </a:prstGeom>
            <a:noFill/>
          </p:spPr>
          <p:txBody>
            <a:bodyPr wrap="square" rtlCol="0">
              <a:spAutoFit/>
            </a:bodyPr>
            <a:lstStyle/>
            <a:p>
              <a:pPr algn="ctr"/>
              <a:r>
                <a:rPr lang="en-US" sz="2400" dirty="0" smtClean="0">
                  <a:solidFill>
                    <a:srgbClr val="FEFFCD"/>
                  </a:solidFill>
                </a:rPr>
                <a:t>Scene synthesis</a:t>
              </a:r>
            </a:p>
          </p:txBody>
        </p:sp>
      </p:grpSp>
    </p:spTree>
    <p:extLst>
      <p:ext uri="{BB962C8B-B14F-4D97-AF65-F5344CB8AC3E}">
        <p14:creationId xmlns:p14="http://schemas.microsoft.com/office/powerpoint/2010/main" val="40091886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80" y="0"/>
            <a:ext cx="10353762" cy="970450"/>
          </a:xfrm>
        </p:spPr>
        <p:txBody>
          <a:bodyPr/>
          <a:lstStyle/>
          <a:p>
            <a:r>
              <a:rPr lang="en-US" dirty="0"/>
              <a:t>Our approach: Activity-centric scene synthesis</a:t>
            </a:r>
          </a:p>
        </p:txBody>
      </p:sp>
      <p:grpSp>
        <p:nvGrpSpPr>
          <p:cNvPr id="14" name="Group 13"/>
          <p:cNvGrpSpPr/>
          <p:nvPr/>
        </p:nvGrpSpPr>
        <p:grpSpPr>
          <a:xfrm>
            <a:off x="485336" y="3715588"/>
            <a:ext cx="3573993" cy="2826524"/>
            <a:chOff x="485336" y="3715588"/>
            <a:chExt cx="3573993" cy="2826524"/>
          </a:xfrm>
        </p:grpSpPr>
        <p:grpSp>
          <p:nvGrpSpPr>
            <p:cNvPr id="40" name="Group 39"/>
            <p:cNvGrpSpPr/>
            <p:nvPr/>
          </p:nvGrpSpPr>
          <p:grpSpPr>
            <a:xfrm>
              <a:off x="485336" y="3715588"/>
              <a:ext cx="3136093" cy="2826524"/>
              <a:chOff x="485336" y="3715588"/>
              <a:chExt cx="3136093" cy="2826524"/>
            </a:xfrm>
          </p:grpSpPr>
          <p:sp>
            <p:nvSpPr>
              <p:cNvPr id="13" name="TextBox 12"/>
              <p:cNvSpPr txBox="1"/>
              <p:nvPr/>
            </p:nvSpPr>
            <p:spPr>
              <a:xfrm>
                <a:off x="485336" y="5711115"/>
                <a:ext cx="3136093" cy="830997"/>
              </a:xfrm>
              <a:prstGeom prst="rect">
                <a:avLst/>
              </a:prstGeom>
              <a:noFill/>
            </p:spPr>
            <p:txBody>
              <a:bodyPr wrap="square" rtlCol="0">
                <a:spAutoFit/>
              </a:bodyPr>
              <a:lstStyle/>
              <a:p>
                <a:pPr algn="ctr"/>
                <a:r>
                  <a:rPr lang="en-US" sz="2400" dirty="0" smtClean="0">
                    <a:solidFill>
                      <a:srgbClr val="FEFFCD"/>
                    </a:solidFill>
                  </a:rPr>
                  <a:t>Activity-annotated scene database</a:t>
                </a:r>
              </a:p>
            </p:txBody>
          </p:sp>
          <p:pic>
            <p:nvPicPr>
              <p:cNvPr id="20" name="Picture 19"/>
              <p:cNvPicPr>
                <a:picLocks noChangeAspect="1"/>
              </p:cNvPicPr>
              <p:nvPr/>
            </p:nvPicPr>
            <p:blipFill>
              <a:blip r:embed="rId2"/>
              <a:stretch>
                <a:fillRect/>
              </a:stretch>
            </p:blipFill>
            <p:spPr>
              <a:xfrm>
                <a:off x="485336" y="3715588"/>
                <a:ext cx="3070885" cy="2222256"/>
              </a:xfrm>
              <a:prstGeom prst="rect">
                <a:avLst/>
              </a:prstGeom>
            </p:spPr>
          </p:pic>
        </p:grpSp>
        <p:sp>
          <p:nvSpPr>
            <p:cNvPr id="21" name="Right Arrow 20"/>
            <p:cNvSpPr/>
            <p:nvPr/>
          </p:nvSpPr>
          <p:spPr>
            <a:xfrm>
              <a:off x="3324104" y="4106137"/>
              <a:ext cx="735225"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 name="Group 14"/>
          <p:cNvGrpSpPr/>
          <p:nvPr/>
        </p:nvGrpSpPr>
        <p:grpSpPr>
          <a:xfrm>
            <a:off x="4266829" y="4611858"/>
            <a:ext cx="4363701" cy="2066848"/>
            <a:chOff x="4266829" y="4611858"/>
            <a:chExt cx="4363701" cy="2066848"/>
          </a:xfrm>
        </p:grpSpPr>
        <p:grpSp>
          <p:nvGrpSpPr>
            <p:cNvPr id="41" name="Group 40"/>
            <p:cNvGrpSpPr/>
            <p:nvPr/>
          </p:nvGrpSpPr>
          <p:grpSpPr>
            <a:xfrm>
              <a:off x="4266829" y="4858154"/>
              <a:ext cx="4363701" cy="1820552"/>
              <a:chOff x="4266829" y="4858154"/>
              <a:chExt cx="4363701" cy="1820552"/>
            </a:xfrm>
          </p:grpSpPr>
          <p:pic>
            <p:nvPicPr>
              <p:cNvPr id="22" name="Picture 21"/>
              <p:cNvPicPr>
                <a:picLocks noChangeAspect="1"/>
              </p:cNvPicPr>
              <p:nvPr/>
            </p:nvPicPr>
            <p:blipFill>
              <a:blip r:embed="rId3"/>
              <a:stretch>
                <a:fillRect/>
              </a:stretch>
            </p:blipFill>
            <p:spPr>
              <a:xfrm>
                <a:off x="4266829" y="4858154"/>
                <a:ext cx="4319880" cy="1585025"/>
              </a:xfrm>
              <a:prstGeom prst="rect">
                <a:avLst/>
              </a:prstGeom>
            </p:spPr>
          </p:pic>
          <p:sp>
            <p:nvSpPr>
              <p:cNvPr id="23" name="TextBox 22"/>
              <p:cNvSpPr txBox="1"/>
              <p:nvPr/>
            </p:nvSpPr>
            <p:spPr>
              <a:xfrm>
                <a:off x="4417256" y="6217041"/>
                <a:ext cx="4213274" cy="461665"/>
              </a:xfrm>
              <a:prstGeom prst="rect">
                <a:avLst/>
              </a:prstGeom>
              <a:noFill/>
            </p:spPr>
            <p:txBody>
              <a:bodyPr wrap="square" rtlCol="0">
                <a:spAutoFit/>
              </a:bodyPr>
              <a:lstStyle/>
              <a:p>
                <a:pPr algn="ctr"/>
                <a:r>
                  <a:rPr lang="en-US" sz="2400" dirty="0" smtClean="0">
                    <a:solidFill>
                      <a:srgbClr val="FEFFCD"/>
                    </a:solidFill>
                  </a:rPr>
                  <a:t> Model interaction maps</a:t>
                </a:r>
              </a:p>
            </p:txBody>
          </p:sp>
        </p:grpSp>
        <p:sp>
          <p:nvSpPr>
            <p:cNvPr id="24" name="Right Arrow 23"/>
            <p:cNvSpPr/>
            <p:nvPr/>
          </p:nvSpPr>
          <p:spPr>
            <a:xfrm rot="16200000">
              <a:off x="6268137" y="4603071"/>
              <a:ext cx="251457"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 name="Group 2"/>
          <p:cNvGrpSpPr/>
          <p:nvPr/>
        </p:nvGrpSpPr>
        <p:grpSpPr>
          <a:xfrm>
            <a:off x="4223008" y="3951510"/>
            <a:ext cx="4407522" cy="578287"/>
            <a:chOff x="4223008" y="3951510"/>
            <a:chExt cx="4407522" cy="578287"/>
          </a:xfrm>
        </p:grpSpPr>
        <p:sp>
          <p:nvSpPr>
            <p:cNvPr id="25" name="TextBox 24"/>
            <p:cNvSpPr txBox="1"/>
            <p:nvPr/>
          </p:nvSpPr>
          <p:spPr>
            <a:xfrm>
              <a:off x="4223008" y="4001819"/>
              <a:ext cx="4407522" cy="478302"/>
            </a:xfrm>
            <a:prstGeom prst="rect">
              <a:avLst/>
            </a:prstGeom>
            <a:noFill/>
          </p:spPr>
          <p:txBody>
            <a:bodyPr wrap="square" rtlCol="0">
              <a:spAutoFit/>
            </a:bodyPr>
            <a:lstStyle/>
            <a:p>
              <a:pPr algn="ctr"/>
              <a:r>
                <a:rPr lang="en-US" sz="2400" dirty="0" smtClean="0">
                  <a:solidFill>
                    <a:srgbClr val="FEFFCD"/>
                  </a:solidFill>
                </a:rPr>
                <a:t>Activity model</a:t>
              </a:r>
            </a:p>
          </p:txBody>
        </p:sp>
        <p:sp>
          <p:nvSpPr>
            <p:cNvPr id="26" name="Rectangle 25"/>
            <p:cNvSpPr/>
            <p:nvPr/>
          </p:nvSpPr>
          <p:spPr>
            <a:xfrm>
              <a:off x="4223008" y="3951510"/>
              <a:ext cx="4407522" cy="57828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422654" y="1090026"/>
            <a:ext cx="11588017" cy="4381060"/>
            <a:chOff x="422654" y="1090026"/>
            <a:chExt cx="11588017" cy="4381060"/>
          </a:xfrm>
        </p:grpSpPr>
        <p:grpSp>
          <p:nvGrpSpPr>
            <p:cNvPr id="38" name="Group 37"/>
            <p:cNvGrpSpPr/>
            <p:nvPr/>
          </p:nvGrpSpPr>
          <p:grpSpPr>
            <a:xfrm>
              <a:off x="6801792" y="1386107"/>
              <a:ext cx="1519961" cy="1567405"/>
              <a:chOff x="4618696" y="1384608"/>
              <a:chExt cx="1519961" cy="1567405"/>
            </a:xfrm>
          </p:grpSpPr>
          <p:sp>
            <p:nvSpPr>
              <p:cNvPr id="9" name="TextBox 8"/>
              <p:cNvSpPr txBox="1"/>
              <p:nvPr/>
            </p:nvSpPr>
            <p:spPr>
              <a:xfrm>
                <a:off x="4618696" y="2644236"/>
                <a:ext cx="1519961" cy="307777"/>
              </a:xfrm>
              <a:prstGeom prst="rect">
                <a:avLst/>
              </a:prstGeom>
              <a:noFill/>
            </p:spPr>
            <p:txBody>
              <a:bodyPr wrap="square" rtlCol="0">
                <a:spAutoFit/>
              </a:bodyPr>
              <a:lstStyle/>
              <a:p>
                <a:pPr algn="ctr"/>
                <a:r>
                  <a:rPr lang="en-US" sz="1400" dirty="0" smtClean="0"/>
                  <a:t>Activity blueprint</a:t>
                </a:r>
              </a:p>
            </p:txBody>
          </p:sp>
          <p:pic>
            <p:nvPicPr>
              <p:cNvPr id="11" name="Picture 10"/>
              <p:cNvPicPr>
                <a:picLocks noChangeAspect="1"/>
              </p:cNvPicPr>
              <p:nvPr/>
            </p:nvPicPr>
            <p:blipFill>
              <a:blip r:embed="rId4"/>
              <a:stretch>
                <a:fillRect/>
              </a:stretch>
            </p:blipFill>
            <p:spPr>
              <a:xfrm>
                <a:off x="4640432" y="1384608"/>
                <a:ext cx="1477130" cy="1217762"/>
              </a:xfrm>
              <a:prstGeom prst="rect">
                <a:avLst/>
              </a:prstGeom>
            </p:spPr>
          </p:pic>
        </p:grpSp>
        <p:grpSp>
          <p:nvGrpSpPr>
            <p:cNvPr id="39" name="Group 38"/>
            <p:cNvGrpSpPr/>
            <p:nvPr/>
          </p:nvGrpSpPr>
          <p:grpSpPr>
            <a:xfrm>
              <a:off x="4482720" y="1298807"/>
              <a:ext cx="1997273" cy="1658577"/>
              <a:chOff x="6393865" y="1266038"/>
              <a:chExt cx="1997273" cy="1658577"/>
            </a:xfrm>
          </p:grpSpPr>
          <p:sp>
            <p:nvSpPr>
              <p:cNvPr id="10" name="TextBox 9"/>
              <p:cNvSpPr txBox="1"/>
              <p:nvPr/>
            </p:nvSpPr>
            <p:spPr>
              <a:xfrm>
                <a:off x="6490500" y="2616838"/>
                <a:ext cx="1767131" cy="307777"/>
              </a:xfrm>
              <a:prstGeom prst="rect">
                <a:avLst/>
              </a:prstGeom>
              <a:noFill/>
            </p:spPr>
            <p:txBody>
              <a:bodyPr wrap="square" rtlCol="0">
                <a:spAutoFit/>
              </a:bodyPr>
              <a:lstStyle/>
              <a:p>
                <a:pPr algn="ctr"/>
                <a:r>
                  <a:rPr lang="en-US" sz="1400" dirty="0" smtClean="0"/>
                  <a:t>Geometric blueprint</a:t>
                </a:r>
              </a:p>
            </p:txBody>
          </p:sp>
          <p:pic>
            <p:nvPicPr>
              <p:cNvPr id="12" name="Picture 11"/>
              <p:cNvPicPr>
                <a:picLocks noChangeAspect="1"/>
              </p:cNvPicPr>
              <p:nvPr/>
            </p:nvPicPr>
            <p:blipFill>
              <a:blip r:embed="rId5"/>
              <a:stretch>
                <a:fillRect/>
              </a:stretch>
            </p:blipFill>
            <p:spPr>
              <a:xfrm>
                <a:off x="6393865" y="1266038"/>
                <a:ext cx="1997273" cy="1362111"/>
              </a:xfrm>
              <a:prstGeom prst="rect">
                <a:avLst/>
              </a:prstGeom>
            </p:spPr>
          </p:pic>
        </p:grpSp>
        <p:grpSp>
          <p:nvGrpSpPr>
            <p:cNvPr id="17" name="Group 16"/>
            <p:cNvGrpSpPr/>
            <p:nvPr/>
          </p:nvGrpSpPr>
          <p:grpSpPr>
            <a:xfrm>
              <a:off x="422654" y="1090026"/>
              <a:ext cx="11588017" cy="4381060"/>
              <a:chOff x="422654" y="1090026"/>
              <a:chExt cx="11588017" cy="4381060"/>
            </a:xfrm>
          </p:grpSpPr>
          <p:grpSp>
            <p:nvGrpSpPr>
              <p:cNvPr id="16" name="Group 15"/>
              <p:cNvGrpSpPr/>
              <p:nvPr/>
            </p:nvGrpSpPr>
            <p:grpSpPr>
              <a:xfrm>
                <a:off x="422654" y="1090026"/>
                <a:ext cx="3002830" cy="2757445"/>
                <a:chOff x="422654" y="1090026"/>
                <a:chExt cx="3002830" cy="2757445"/>
              </a:xfrm>
            </p:grpSpPr>
            <p:pic>
              <p:nvPicPr>
                <p:cNvPr id="4" name="Picture 3"/>
                <p:cNvPicPr>
                  <a:picLocks noChangeAspect="1"/>
                </p:cNvPicPr>
                <p:nvPr/>
              </p:nvPicPr>
              <p:blipFill>
                <a:blip r:embed="rId6"/>
                <a:stretch>
                  <a:fillRect/>
                </a:stretch>
              </p:blipFill>
              <p:spPr>
                <a:xfrm>
                  <a:off x="422654" y="1090026"/>
                  <a:ext cx="3002830" cy="2279143"/>
                </a:xfrm>
                <a:prstGeom prst="rect">
                  <a:avLst/>
                </a:prstGeom>
              </p:spPr>
            </p:pic>
            <p:sp>
              <p:nvSpPr>
                <p:cNvPr id="6" name="TextBox 5"/>
                <p:cNvSpPr txBox="1"/>
                <p:nvPr/>
              </p:nvSpPr>
              <p:spPr>
                <a:xfrm>
                  <a:off x="422654" y="3369169"/>
                  <a:ext cx="3002830" cy="478302"/>
                </a:xfrm>
                <a:prstGeom prst="rect">
                  <a:avLst/>
                </a:prstGeom>
                <a:noFill/>
              </p:spPr>
              <p:txBody>
                <a:bodyPr wrap="square" rtlCol="0">
                  <a:spAutoFit/>
                </a:bodyPr>
                <a:lstStyle/>
                <a:p>
                  <a:pPr algn="ctr"/>
                  <a:r>
                    <a:rPr lang="en-US" sz="2400" dirty="0" smtClean="0">
                      <a:solidFill>
                        <a:srgbClr val="FEFFCD"/>
                      </a:solidFill>
                    </a:rPr>
                    <a:t>3D scan</a:t>
                  </a:r>
                </a:p>
              </p:txBody>
            </p:sp>
          </p:grpSp>
          <p:grpSp>
            <p:nvGrpSpPr>
              <p:cNvPr id="37" name="Group 36"/>
              <p:cNvGrpSpPr/>
              <p:nvPr/>
            </p:nvGrpSpPr>
            <p:grpSpPr>
              <a:xfrm>
                <a:off x="3425484" y="1190472"/>
                <a:ext cx="5205046" cy="2316882"/>
                <a:chOff x="3425484" y="1190472"/>
                <a:chExt cx="5205046" cy="2316882"/>
              </a:xfrm>
            </p:grpSpPr>
            <p:sp>
              <p:nvSpPr>
                <p:cNvPr id="5" name="Right Arrow 4"/>
                <p:cNvSpPr/>
                <p:nvPr/>
              </p:nvSpPr>
              <p:spPr>
                <a:xfrm>
                  <a:off x="3425484" y="2095081"/>
                  <a:ext cx="633845"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4223008" y="2938133"/>
                  <a:ext cx="4407522" cy="478302"/>
                </a:xfrm>
                <a:prstGeom prst="rect">
                  <a:avLst/>
                </a:prstGeom>
                <a:noFill/>
              </p:spPr>
              <p:txBody>
                <a:bodyPr wrap="square" rtlCol="0">
                  <a:spAutoFit/>
                </a:bodyPr>
                <a:lstStyle/>
                <a:p>
                  <a:pPr algn="ctr"/>
                  <a:r>
                    <a:rPr lang="en-US" sz="2400" dirty="0" smtClean="0">
                      <a:solidFill>
                        <a:srgbClr val="FEFFCD"/>
                      </a:solidFill>
                    </a:rPr>
                    <a:t>Scene template</a:t>
                  </a:r>
                </a:p>
              </p:txBody>
            </p:sp>
            <p:sp>
              <p:nvSpPr>
                <p:cNvPr id="8" name="Rectangle 7"/>
                <p:cNvSpPr/>
                <p:nvPr/>
              </p:nvSpPr>
              <p:spPr>
                <a:xfrm>
                  <a:off x="4223008" y="1190472"/>
                  <a:ext cx="4407522" cy="231688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8727165" y="1228589"/>
                <a:ext cx="3283506" cy="4242497"/>
                <a:chOff x="8727165" y="1228589"/>
                <a:chExt cx="3283506" cy="4242497"/>
              </a:xfrm>
            </p:grpSpPr>
            <p:sp>
              <p:nvSpPr>
                <p:cNvPr id="29" name="Right Arrow 28"/>
                <p:cNvSpPr/>
                <p:nvPr/>
              </p:nvSpPr>
              <p:spPr>
                <a:xfrm>
                  <a:off x="8727165" y="2220772"/>
                  <a:ext cx="700890"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Bent Arrow 29"/>
                <p:cNvSpPr/>
                <p:nvPr/>
              </p:nvSpPr>
              <p:spPr>
                <a:xfrm rot="16200000" flipV="1">
                  <a:off x="8054760" y="3099082"/>
                  <a:ext cx="1817916" cy="473106"/>
                </a:xfrm>
                <a:prstGeom prst="bentArrow">
                  <a:avLst>
                    <a:gd name="adj1" fmla="val 25000"/>
                    <a:gd name="adj2" fmla="val 19663"/>
                    <a:gd name="adj3" fmla="val 25000"/>
                    <a:gd name="adj4" fmla="val 43750"/>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1" name="Picture 30"/>
                <p:cNvPicPr>
                  <a:picLocks noChangeAspect="1"/>
                </p:cNvPicPr>
                <p:nvPr/>
              </p:nvPicPr>
              <p:blipFill>
                <a:blip r:embed="rId7"/>
                <a:stretch>
                  <a:fillRect/>
                </a:stretch>
              </p:blipFill>
              <p:spPr>
                <a:xfrm>
                  <a:off x="9524690" y="1228589"/>
                  <a:ext cx="1999272" cy="1732984"/>
                </a:xfrm>
                <a:prstGeom prst="rect">
                  <a:avLst/>
                </a:prstGeom>
              </p:spPr>
            </p:pic>
            <p:pic>
              <p:nvPicPr>
                <p:cNvPr id="32" name="Picture 31"/>
                <p:cNvPicPr>
                  <a:picLocks noChangeAspect="1"/>
                </p:cNvPicPr>
                <p:nvPr/>
              </p:nvPicPr>
              <p:blipFill>
                <a:blip r:embed="rId8"/>
                <a:stretch>
                  <a:fillRect/>
                </a:stretch>
              </p:blipFill>
              <p:spPr>
                <a:xfrm>
                  <a:off x="9524690" y="3110279"/>
                  <a:ext cx="1999272" cy="1750436"/>
                </a:xfrm>
                <a:prstGeom prst="rect">
                  <a:avLst/>
                </a:prstGeom>
              </p:spPr>
            </p:pic>
            <p:sp>
              <p:nvSpPr>
                <p:cNvPr id="33" name="Oval 32"/>
                <p:cNvSpPr/>
                <p:nvPr/>
              </p:nvSpPr>
              <p:spPr>
                <a:xfrm>
                  <a:off x="11630844" y="2990704"/>
                  <a:ext cx="119575" cy="119575"/>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p:cNvSpPr/>
                <p:nvPr/>
              </p:nvSpPr>
              <p:spPr>
                <a:xfrm>
                  <a:off x="11891096" y="2990704"/>
                  <a:ext cx="119575" cy="119575"/>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TextBox 35"/>
                <p:cNvSpPr txBox="1"/>
                <p:nvPr/>
              </p:nvSpPr>
              <p:spPr>
                <a:xfrm>
                  <a:off x="9386156" y="5009421"/>
                  <a:ext cx="2277317" cy="461665"/>
                </a:xfrm>
                <a:prstGeom prst="rect">
                  <a:avLst/>
                </a:prstGeom>
                <a:noFill/>
              </p:spPr>
              <p:txBody>
                <a:bodyPr wrap="square" rtlCol="0">
                  <a:spAutoFit/>
                </a:bodyPr>
                <a:lstStyle/>
                <a:p>
                  <a:pPr algn="ctr"/>
                  <a:r>
                    <a:rPr lang="en-US" sz="2400" dirty="0" smtClean="0">
                      <a:solidFill>
                        <a:srgbClr val="FEFFCD"/>
                      </a:solidFill>
                    </a:rPr>
                    <a:t>Scene synthesis</a:t>
                  </a:r>
                </a:p>
              </p:txBody>
            </p:sp>
          </p:grpSp>
        </p:grpSp>
      </p:grpSp>
    </p:spTree>
    <p:extLst>
      <p:ext uri="{BB962C8B-B14F-4D97-AF65-F5344CB8AC3E}">
        <p14:creationId xmlns:p14="http://schemas.microsoft.com/office/powerpoint/2010/main" val="35645871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8"/>
                                        </p:tgtEl>
                                        <p:attrNameLst>
                                          <p:attrName>style.opacity</p:attrName>
                                        </p:attrNameLst>
                                      </p:cBhvr>
                                      <p:to>
                                        <p:strVal val="0.3"/>
                                      </p:to>
                                    </p:set>
                                    <p:animEffect filter="image" prLst="opacity: 0.3">
                                      <p:cBhvr rctx="IE">
                                        <p:cTn id="7" dur="indefinite"/>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55" y="342900"/>
            <a:ext cx="10353762" cy="970450"/>
          </a:xfrm>
        </p:spPr>
        <p:txBody>
          <a:bodyPr>
            <a:normAutofit fontScale="90000"/>
          </a:bodyPr>
          <a:lstStyle/>
          <a:p>
            <a:r>
              <a:rPr lang="en-US" dirty="0" smtClean="0"/>
              <a:t>Activity model favors human-useable arrangements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8856" y="1645920"/>
            <a:ext cx="4480561" cy="448056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18" y="1645920"/>
            <a:ext cx="4480561" cy="4480561"/>
          </a:xfrm>
          <a:prstGeom prst="rect">
            <a:avLst/>
          </a:prstGeom>
        </p:spPr>
      </p:pic>
    </p:spTree>
    <p:extLst>
      <p:ext uri="{BB962C8B-B14F-4D97-AF65-F5344CB8AC3E}">
        <p14:creationId xmlns:p14="http://schemas.microsoft.com/office/powerpoint/2010/main" val="27243714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03255" y="314437"/>
            <a:ext cx="10353762" cy="970450"/>
          </a:xfrm>
        </p:spPr>
        <p:txBody>
          <a:bodyPr/>
          <a:lstStyle/>
          <a:p>
            <a:r>
              <a:rPr lang="en-US" dirty="0" smtClean="0"/>
              <a:t>3D model databases</a:t>
            </a:r>
            <a:endParaRPr lang="en-US" dirty="0"/>
          </a:p>
        </p:txBody>
      </p:sp>
      <p:grpSp>
        <p:nvGrpSpPr>
          <p:cNvPr id="6" name="Group 5"/>
          <p:cNvGrpSpPr/>
          <p:nvPr/>
        </p:nvGrpSpPr>
        <p:grpSpPr>
          <a:xfrm>
            <a:off x="330517" y="1284887"/>
            <a:ext cx="7617143" cy="4008071"/>
            <a:chOff x="475297" y="1610677"/>
            <a:chExt cx="8379322" cy="4409123"/>
          </a:xfrm>
        </p:grpSpPr>
        <p:pic>
          <p:nvPicPr>
            <p:cNvPr id="5" name="Picture 4"/>
            <p:cNvPicPr>
              <a:picLocks noChangeAspect="1"/>
            </p:cNvPicPr>
            <p:nvPr/>
          </p:nvPicPr>
          <p:blipFill>
            <a:blip r:embed="rId2"/>
            <a:stretch>
              <a:fillRect/>
            </a:stretch>
          </p:blipFill>
          <p:spPr>
            <a:xfrm>
              <a:off x="475297" y="1618297"/>
              <a:ext cx="2143125" cy="2143125"/>
            </a:xfrm>
            <a:prstGeom prst="rect">
              <a:avLst/>
            </a:prstGeom>
          </p:spPr>
        </p:pic>
        <p:pic>
          <p:nvPicPr>
            <p:cNvPr id="7172" name="Picture 4" descr="http://img02.bibliocad.com/library/image/00020000/7000/3ddesk_277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775" y="1610677"/>
              <a:ext cx="312864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tutorial-z.com/wp-content/uploads/edd/2013/07/desk_3D_model2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62" r="19643" b="1473"/>
            <a:stretch/>
          </p:blipFill>
          <p:spPr bwMode="auto">
            <a:xfrm>
              <a:off x="6263640" y="1618297"/>
              <a:ext cx="2590979"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ecx.images-amazon.com/images/I/81egJ6y7g3S._SL1500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7647" y="3982549"/>
              <a:ext cx="2266971" cy="203725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www.3dxtras.com/upload/12759/pics/big_Mu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5219" y="3982549"/>
              <a:ext cx="2718751" cy="203725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www.nickmerola.com/images/3d_stapler_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5297" y="3982549"/>
              <a:ext cx="2896565" cy="2037251"/>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935575" y="5504223"/>
            <a:ext cx="611124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FBF8D5"/>
                </a:solidFill>
              </a:rPr>
              <a:t>Trimble 3D Warehouse</a:t>
            </a:r>
          </a:p>
          <a:p>
            <a:pPr marL="342900" indent="-342900">
              <a:buFont typeface="Arial" panose="020B0604020202020204" pitchFamily="34" charset="0"/>
              <a:buChar char="•"/>
            </a:pPr>
            <a:r>
              <a:rPr lang="en-US" sz="2400" dirty="0" err="1" smtClean="0">
                <a:solidFill>
                  <a:srgbClr val="FBF8D5"/>
                </a:solidFill>
              </a:rPr>
              <a:t>ShapeNet</a:t>
            </a:r>
            <a:endParaRPr lang="en-US" sz="2400" dirty="0" smtClean="0">
              <a:solidFill>
                <a:srgbClr val="FBF8D5"/>
              </a:solidFill>
            </a:endParaRPr>
          </a:p>
          <a:p>
            <a:pPr marL="342900" indent="-342900">
              <a:buFont typeface="Arial" panose="020B0604020202020204" pitchFamily="34" charset="0"/>
              <a:buChar char="•"/>
            </a:pPr>
            <a:r>
              <a:rPr lang="en-US" sz="2400" dirty="0" smtClean="0">
                <a:solidFill>
                  <a:srgbClr val="FBF8D5"/>
                </a:solidFill>
              </a:rPr>
              <a:t>…</a:t>
            </a:r>
          </a:p>
        </p:txBody>
      </p:sp>
      <p:grpSp>
        <p:nvGrpSpPr>
          <p:cNvPr id="7" name="Group 6"/>
          <p:cNvGrpSpPr/>
          <p:nvPr/>
        </p:nvGrpSpPr>
        <p:grpSpPr>
          <a:xfrm>
            <a:off x="8465820" y="1531026"/>
            <a:ext cx="3417949" cy="3417949"/>
            <a:chOff x="8054340" y="1420751"/>
            <a:chExt cx="3977640" cy="3977640"/>
          </a:xfrm>
        </p:grpSpPr>
        <p:pic>
          <p:nvPicPr>
            <p:cNvPr id="7182" name="Picture 14" descr="http://www.props.eric-hart.com/wp-content/uploads/2010/01/chair-parts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6316" y="2191050"/>
              <a:ext cx="2962879" cy="2499929"/>
            </a:xfrm>
            <a:prstGeom prst="rect">
              <a:avLst/>
            </a:prstGeom>
            <a:noFill/>
            <a:extLst>
              <a:ext uri="{909E8E84-426E-40DD-AFC4-6F175D3DCCD1}">
                <a14:hiddenFill xmlns:a14="http://schemas.microsoft.com/office/drawing/2010/main">
                  <a:solidFill>
                    <a:srgbClr val="FFFFFF"/>
                  </a:solidFill>
                </a14:hiddenFill>
              </a:ext>
            </a:extLst>
          </p:spPr>
        </p:pic>
        <p:sp>
          <p:nvSpPr>
            <p:cNvPr id="15" name="&quot;No&quot; Symbol 14"/>
            <p:cNvSpPr/>
            <p:nvPr/>
          </p:nvSpPr>
          <p:spPr>
            <a:xfrm>
              <a:off x="8054340" y="1420751"/>
              <a:ext cx="3977640" cy="3977640"/>
            </a:xfrm>
            <a:prstGeom prst="noSmoking">
              <a:avLst>
                <a:gd name="adj" fmla="val 6486"/>
              </a:avLst>
            </a:prstGeom>
            <a:solidFill>
              <a:srgbClr val="F2AAA4"/>
            </a:solid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6818748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415" y="350520"/>
            <a:ext cx="10353762" cy="970450"/>
          </a:xfrm>
        </p:spPr>
        <p:txBody>
          <a:bodyPr>
            <a:normAutofit fontScale="90000"/>
          </a:bodyPr>
          <a:lstStyle/>
          <a:p>
            <a:r>
              <a:rPr lang="en-US" dirty="0" smtClean="0"/>
              <a:t>Activity model driven by 3D virtual scene database</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1" y="1474091"/>
            <a:ext cx="6918959" cy="350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64920" y="5243753"/>
            <a:ext cx="611124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FBF8D5"/>
                </a:solidFill>
              </a:rPr>
              <a:t>Trimble 3D Warehouse</a:t>
            </a:r>
          </a:p>
          <a:p>
            <a:pPr marL="342900" indent="-342900">
              <a:buFont typeface="Arial" panose="020B0604020202020204" pitchFamily="34" charset="0"/>
              <a:buChar char="•"/>
            </a:pPr>
            <a:r>
              <a:rPr lang="en-US" sz="2400" dirty="0" smtClean="0">
                <a:solidFill>
                  <a:srgbClr val="FBF8D5"/>
                </a:solidFill>
              </a:rPr>
              <a:t>Stanford Scene Database</a:t>
            </a:r>
          </a:p>
          <a:p>
            <a:pPr marL="342900" indent="-342900">
              <a:buFont typeface="Arial" panose="020B0604020202020204" pitchFamily="34" charset="0"/>
              <a:buChar char="•"/>
            </a:pPr>
            <a:r>
              <a:rPr lang="en-US" sz="2400" dirty="0" smtClean="0">
                <a:solidFill>
                  <a:srgbClr val="FBF8D5"/>
                </a:solidFill>
              </a:rPr>
              <a:t>Washington RGB-D </a:t>
            </a:r>
            <a:r>
              <a:rPr lang="en-US" sz="2400" dirty="0">
                <a:solidFill>
                  <a:srgbClr val="FBF8D5"/>
                </a:solidFill>
              </a:rPr>
              <a:t>Scenes </a:t>
            </a:r>
            <a:r>
              <a:rPr lang="en-US" sz="2400" dirty="0" smtClean="0">
                <a:solidFill>
                  <a:srgbClr val="FBF8D5"/>
                </a:solidFill>
              </a:rPr>
              <a:t>Dataset</a:t>
            </a:r>
          </a:p>
        </p:txBody>
      </p:sp>
      <p:sp>
        <p:nvSpPr>
          <p:cNvPr id="3" name="TextBox 2"/>
          <p:cNvSpPr txBox="1"/>
          <p:nvPr/>
        </p:nvSpPr>
        <p:spPr>
          <a:xfrm>
            <a:off x="8141677" y="3138854"/>
            <a:ext cx="3543300" cy="553998"/>
          </a:xfrm>
          <a:prstGeom prst="rect">
            <a:avLst/>
          </a:prstGeom>
          <a:noFill/>
        </p:spPr>
        <p:txBody>
          <a:bodyPr wrap="square" rtlCol="0">
            <a:spAutoFit/>
          </a:bodyPr>
          <a:lstStyle/>
          <a:p>
            <a:pPr algn="ctr"/>
            <a:r>
              <a:rPr lang="en-US" sz="3000" dirty="0" smtClean="0">
                <a:solidFill>
                  <a:schemeClr val="accent1">
                    <a:lumMod val="20000"/>
                    <a:lumOff val="80000"/>
                  </a:schemeClr>
                </a:solidFill>
              </a:rPr>
              <a:t>Problem: no people!</a:t>
            </a:r>
          </a:p>
        </p:txBody>
      </p:sp>
    </p:spTree>
    <p:extLst>
      <p:ext uri="{BB962C8B-B14F-4D97-AF65-F5344CB8AC3E}">
        <p14:creationId xmlns:p14="http://schemas.microsoft.com/office/powerpoint/2010/main" val="41522426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15" y="373380"/>
            <a:ext cx="10353762" cy="970450"/>
          </a:xfrm>
        </p:spPr>
        <p:txBody>
          <a:bodyPr>
            <a:normAutofit/>
          </a:bodyPr>
          <a:lstStyle/>
          <a:p>
            <a:r>
              <a:rPr lang="en-US" dirty="0" smtClean="0"/>
              <a:t>Annotation 1: Object interaction maps</a:t>
            </a:r>
            <a:endParaRPr lang="en-US" dirty="0"/>
          </a:p>
        </p:txBody>
      </p:sp>
      <p:pic>
        <p:nvPicPr>
          <p:cNvPr id="4" name="Picture 3"/>
          <p:cNvPicPr>
            <a:picLocks noChangeAspect="1"/>
          </p:cNvPicPr>
          <p:nvPr/>
        </p:nvPicPr>
        <p:blipFill>
          <a:blip r:embed="rId3"/>
          <a:stretch>
            <a:fillRect/>
          </a:stretch>
        </p:blipFill>
        <p:spPr>
          <a:xfrm>
            <a:off x="1984362" y="1465227"/>
            <a:ext cx="4629798" cy="5119419"/>
          </a:xfrm>
          <a:prstGeom prst="rect">
            <a:avLst/>
          </a:prstGeom>
        </p:spPr>
      </p:pic>
      <p:sp>
        <p:nvSpPr>
          <p:cNvPr id="5" name="Rectangle 4"/>
          <p:cNvSpPr/>
          <p:nvPr/>
        </p:nvSpPr>
        <p:spPr>
          <a:xfrm>
            <a:off x="7825740" y="2409497"/>
            <a:ext cx="510540" cy="510540"/>
          </a:xfrm>
          <a:prstGeom prst="rect">
            <a:avLst/>
          </a:prstGeom>
          <a:solidFill>
            <a:srgbClr val="B5A0CC"/>
          </a:solidFill>
          <a:ln w="31750">
            <a:solidFill>
              <a:srgbClr val="AC9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465820" y="2409497"/>
            <a:ext cx="2827020" cy="461665"/>
          </a:xfrm>
          <a:prstGeom prst="rect">
            <a:avLst/>
          </a:prstGeom>
          <a:noFill/>
        </p:spPr>
        <p:txBody>
          <a:bodyPr wrap="square" rtlCol="0">
            <a:spAutoFit/>
          </a:bodyPr>
          <a:lstStyle/>
          <a:p>
            <a:r>
              <a:rPr lang="en-US" sz="2400" dirty="0" smtClean="0">
                <a:solidFill>
                  <a:srgbClr val="FEFFCD"/>
                </a:solidFill>
              </a:rPr>
              <a:t>Gaze interaction</a:t>
            </a:r>
          </a:p>
        </p:txBody>
      </p:sp>
      <p:sp>
        <p:nvSpPr>
          <p:cNvPr id="7" name="Rectangle 6"/>
          <p:cNvSpPr/>
          <p:nvPr/>
        </p:nvSpPr>
        <p:spPr>
          <a:xfrm>
            <a:off x="7825740" y="3217217"/>
            <a:ext cx="510540" cy="510540"/>
          </a:xfrm>
          <a:prstGeom prst="rect">
            <a:avLst/>
          </a:prstGeom>
          <a:solidFill>
            <a:srgbClr val="ABCC4A"/>
          </a:solidFill>
          <a:ln w="31750">
            <a:solidFill>
              <a:srgbClr val="91AD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465820" y="3217217"/>
            <a:ext cx="2827020" cy="461665"/>
          </a:xfrm>
          <a:prstGeom prst="rect">
            <a:avLst/>
          </a:prstGeom>
          <a:noFill/>
        </p:spPr>
        <p:txBody>
          <a:bodyPr wrap="square" rtlCol="0">
            <a:spAutoFit/>
          </a:bodyPr>
          <a:lstStyle/>
          <a:p>
            <a:r>
              <a:rPr lang="en-US" sz="2400" dirty="0" smtClean="0">
                <a:solidFill>
                  <a:srgbClr val="FEFFCD"/>
                </a:solidFill>
              </a:rPr>
              <a:t>Touch interaction</a:t>
            </a:r>
          </a:p>
        </p:txBody>
      </p:sp>
      <p:sp>
        <p:nvSpPr>
          <p:cNvPr id="9" name="Rectangle 8"/>
          <p:cNvSpPr/>
          <p:nvPr/>
        </p:nvSpPr>
        <p:spPr>
          <a:xfrm>
            <a:off x="7825740" y="4024937"/>
            <a:ext cx="510540" cy="510540"/>
          </a:xfrm>
          <a:prstGeom prst="rect">
            <a:avLst/>
          </a:prstGeom>
          <a:solidFill>
            <a:srgbClr val="FEC736"/>
          </a:solidFill>
          <a:ln w="31750">
            <a:solidFill>
              <a:srgbClr val="E9B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65820" y="4024937"/>
            <a:ext cx="2827020" cy="461665"/>
          </a:xfrm>
          <a:prstGeom prst="rect">
            <a:avLst/>
          </a:prstGeom>
          <a:noFill/>
        </p:spPr>
        <p:txBody>
          <a:bodyPr wrap="square" rtlCol="0">
            <a:spAutoFit/>
          </a:bodyPr>
          <a:lstStyle/>
          <a:p>
            <a:r>
              <a:rPr lang="en-US" sz="2400" dirty="0" smtClean="0">
                <a:solidFill>
                  <a:srgbClr val="FEFFCD"/>
                </a:solidFill>
              </a:rPr>
              <a:t>Back support</a:t>
            </a:r>
          </a:p>
        </p:txBody>
      </p:sp>
      <p:sp>
        <p:nvSpPr>
          <p:cNvPr id="11" name="Rectangle 10"/>
          <p:cNvSpPr/>
          <p:nvPr/>
        </p:nvSpPr>
        <p:spPr>
          <a:xfrm>
            <a:off x="7825740" y="4832657"/>
            <a:ext cx="510540" cy="510540"/>
          </a:xfrm>
          <a:prstGeom prst="rect">
            <a:avLst/>
          </a:prstGeom>
          <a:solidFill>
            <a:srgbClr val="56BFC2"/>
          </a:solidFill>
          <a:ln w="31750">
            <a:solidFill>
              <a:srgbClr val="2EB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465820" y="4832657"/>
            <a:ext cx="2827020" cy="461665"/>
          </a:xfrm>
          <a:prstGeom prst="rect">
            <a:avLst/>
          </a:prstGeom>
          <a:noFill/>
        </p:spPr>
        <p:txBody>
          <a:bodyPr wrap="square" rtlCol="0">
            <a:spAutoFit/>
          </a:bodyPr>
          <a:lstStyle/>
          <a:p>
            <a:r>
              <a:rPr lang="en-US" sz="2400" dirty="0" smtClean="0">
                <a:solidFill>
                  <a:srgbClr val="FEFFCD"/>
                </a:solidFill>
              </a:rPr>
              <a:t>Hip support</a:t>
            </a:r>
          </a:p>
        </p:txBody>
      </p:sp>
    </p:spTree>
    <p:extLst>
      <p:ext uri="{BB962C8B-B14F-4D97-AF65-F5344CB8AC3E}">
        <p14:creationId xmlns:p14="http://schemas.microsoft.com/office/powerpoint/2010/main" val="41890839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04445" y="1290490"/>
            <a:ext cx="9167812" cy="5298616"/>
          </a:xfrm>
          <a:prstGeom prst="rect">
            <a:avLst/>
          </a:prstGeom>
        </p:spPr>
      </p:pic>
      <p:sp>
        <p:nvSpPr>
          <p:cNvPr id="5" name="Title 1"/>
          <p:cNvSpPr>
            <a:spLocks noGrp="1"/>
          </p:cNvSpPr>
          <p:nvPr>
            <p:ph type="title"/>
          </p:nvPr>
        </p:nvSpPr>
        <p:spPr>
          <a:xfrm>
            <a:off x="418495" y="320040"/>
            <a:ext cx="10353762" cy="970450"/>
          </a:xfrm>
        </p:spPr>
        <p:txBody>
          <a:bodyPr/>
          <a:lstStyle/>
          <a:p>
            <a:r>
              <a:rPr lang="en-US" dirty="0" smtClean="0"/>
              <a:t>Annotation 2: Agent in scenes</a:t>
            </a:r>
            <a:endParaRPr lang="en-US" dirty="0"/>
          </a:p>
        </p:txBody>
      </p:sp>
    </p:spTree>
    <p:extLst>
      <p:ext uri="{BB962C8B-B14F-4D97-AF65-F5344CB8AC3E}">
        <p14:creationId xmlns:p14="http://schemas.microsoft.com/office/powerpoint/2010/main" val="12189424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78" y="1206402"/>
            <a:ext cx="10353762" cy="970450"/>
          </a:xfrm>
        </p:spPr>
        <p:txBody>
          <a:bodyPr/>
          <a:lstStyle/>
          <a:p>
            <a:r>
              <a:rPr lang="en-US" dirty="0" smtClean="0"/>
              <a:t>Activity model</a:t>
            </a:r>
            <a:endParaRPr lang="en-US" dirty="0"/>
          </a:p>
        </p:txBody>
      </p:sp>
      <p:grpSp>
        <p:nvGrpSpPr>
          <p:cNvPr id="13" name="Group 12"/>
          <p:cNvGrpSpPr/>
          <p:nvPr/>
        </p:nvGrpSpPr>
        <p:grpSpPr>
          <a:xfrm>
            <a:off x="423978" y="2185792"/>
            <a:ext cx="5212734" cy="3335905"/>
            <a:chOff x="423978" y="2185792"/>
            <a:chExt cx="5212734" cy="3335905"/>
          </a:xfrm>
        </p:grpSpPr>
        <p:grpSp>
          <p:nvGrpSpPr>
            <p:cNvPr id="4" name="Group 3"/>
            <p:cNvGrpSpPr/>
            <p:nvPr/>
          </p:nvGrpSpPr>
          <p:grpSpPr>
            <a:xfrm>
              <a:off x="423978" y="2323530"/>
              <a:ext cx="5133824" cy="3198167"/>
              <a:chOff x="297369" y="2414970"/>
              <a:chExt cx="5133824" cy="3198167"/>
            </a:xfrm>
          </p:grpSpPr>
          <p:sp>
            <p:nvSpPr>
              <p:cNvPr id="11" name="TextBox 10"/>
              <p:cNvSpPr txBox="1"/>
              <p:nvPr/>
            </p:nvSpPr>
            <p:spPr>
              <a:xfrm>
                <a:off x="2492301" y="3327137"/>
                <a:ext cx="716280" cy="461665"/>
              </a:xfrm>
              <a:prstGeom prst="rect">
                <a:avLst/>
              </a:prstGeom>
              <a:noFill/>
            </p:spPr>
            <p:txBody>
              <a:bodyPr wrap="square" rtlCol="0">
                <a:spAutoFit/>
              </a:bodyPr>
              <a:lstStyle/>
              <a:p>
                <a:pPr algn="ctr"/>
                <a:r>
                  <a:rPr lang="en-US" sz="2400" dirty="0" smtClean="0"/>
                  <a:t>vs. </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5193" y="2414970"/>
                <a:ext cx="2286000" cy="2286000"/>
              </a:xfrm>
              <a:prstGeom prst="rect">
                <a:avLst/>
              </a:prstGeom>
            </p:spPr>
          </p:pic>
          <p:sp>
            <p:nvSpPr>
              <p:cNvPr id="6" name="TextBox 5"/>
              <p:cNvSpPr txBox="1"/>
              <p:nvPr/>
            </p:nvSpPr>
            <p:spPr>
              <a:xfrm>
                <a:off x="1132131" y="5151472"/>
                <a:ext cx="3436620" cy="461665"/>
              </a:xfrm>
              <a:prstGeom prst="rect">
                <a:avLst/>
              </a:prstGeom>
              <a:noFill/>
            </p:spPr>
            <p:txBody>
              <a:bodyPr wrap="square" rtlCol="0">
                <a:spAutoFit/>
              </a:bodyPr>
              <a:lstStyle/>
              <a:p>
                <a:pPr algn="ctr"/>
                <a:r>
                  <a:rPr lang="en-US" sz="2400" dirty="0" smtClean="0">
                    <a:solidFill>
                      <a:srgbClr val="FEFFCD"/>
                    </a:solidFill>
                  </a:rPr>
                  <a:t>Object occurrence</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369" y="2414970"/>
                <a:ext cx="2286000" cy="2286000"/>
              </a:xfrm>
              <a:prstGeom prst="rect">
                <a:avLst/>
              </a:prstGeom>
            </p:spPr>
          </p:pic>
        </p:grpSp>
        <p:sp>
          <p:nvSpPr>
            <p:cNvPr id="5" name="Rectangle 4"/>
            <p:cNvSpPr/>
            <p:nvPr/>
          </p:nvSpPr>
          <p:spPr>
            <a:xfrm>
              <a:off x="3194137" y="2185792"/>
              <a:ext cx="2442575" cy="2542783"/>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6593222" y="2185791"/>
            <a:ext cx="5239792" cy="3335905"/>
            <a:chOff x="6593222" y="2185791"/>
            <a:chExt cx="5239792" cy="3335905"/>
          </a:xfrm>
        </p:grpSpPr>
        <p:grpSp>
          <p:nvGrpSpPr>
            <p:cNvPr id="3" name="Group 2"/>
            <p:cNvGrpSpPr/>
            <p:nvPr/>
          </p:nvGrpSpPr>
          <p:grpSpPr>
            <a:xfrm>
              <a:off x="6593222" y="2323530"/>
              <a:ext cx="5161505" cy="3198166"/>
              <a:chOff x="6466613" y="2459321"/>
              <a:chExt cx="5161505" cy="3198166"/>
            </a:xfrm>
          </p:grpSpPr>
          <p:sp>
            <p:nvSpPr>
              <p:cNvPr id="7" name="TextBox 6"/>
              <p:cNvSpPr txBox="1"/>
              <p:nvPr/>
            </p:nvSpPr>
            <p:spPr>
              <a:xfrm>
                <a:off x="7319009" y="5195822"/>
                <a:ext cx="3436620" cy="461665"/>
              </a:xfrm>
              <a:prstGeom prst="rect">
                <a:avLst/>
              </a:prstGeom>
              <a:noFill/>
            </p:spPr>
            <p:txBody>
              <a:bodyPr wrap="square" rtlCol="0">
                <a:spAutoFit/>
              </a:bodyPr>
              <a:lstStyle/>
              <a:p>
                <a:pPr algn="ctr"/>
                <a:r>
                  <a:rPr lang="en-US" sz="2400" dirty="0" smtClean="0">
                    <a:solidFill>
                      <a:srgbClr val="FEFFCD"/>
                    </a:solidFill>
                  </a:rPr>
                  <a:t>Object interaction</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6613" y="2459321"/>
                <a:ext cx="2286000" cy="2286000"/>
              </a:xfrm>
              <a:prstGeom prst="rect">
                <a:avLst/>
              </a:prstGeom>
            </p:spPr>
          </p:pic>
          <p:sp>
            <p:nvSpPr>
              <p:cNvPr id="9" name="TextBox 8"/>
              <p:cNvSpPr txBox="1"/>
              <p:nvPr/>
            </p:nvSpPr>
            <p:spPr>
              <a:xfrm>
                <a:off x="8679179" y="3371487"/>
                <a:ext cx="716280" cy="461665"/>
              </a:xfrm>
              <a:prstGeom prst="rect">
                <a:avLst/>
              </a:prstGeom>
              <a:noFill/>
            </p:spPr>
            <p:txBody>
              <a:bodyPr wrap="square" rtlCol="0">
                <a:spAutoFit/>
              </a:bodyPr>
              <a:lstStyle/>
              <a:p>
                <a:pPr algn="ctr"/>
                <a:r>
                  <a:rPr lang="en-US" sz="2400" dirty="0" smtClean="0"/>
                  <a:t>vs.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2118" y="2459321"/>
                <a:ext cx="2286000" cy="2286000"/>
              </a:xfrm>
              <a:prstGeom prst="rect">
                <a:avLst/>
              </a:prstGeom>
            </p:spPr>
          </p:pic>
        </p:grpSp>
        <p:sp>
          <p:nvSpPr>
            <p:cNvPr id="14" name="Rectangle 13"/>
            <p:cNvSpPr/>
            <p:nvPr/>
          </p:nvSpPr>
          <p:spPr>
            <a:xfrm>
              <a:off x="9390439" y="2185791"/>
              <a:ext cx="2442575" cy="2542783"/>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240345" y="1057275"/>
            <a:ext cx="11822701" cy="4641606"/>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154158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23978" y="2185792"/>
            <a:ext cx="5212734" cy="3335905"/>
            <a:chOff x="423978" y="2185792"/>
            <a:chExt cx="5212734" cy="3335905"/>
          </a:xfrm>
        </p:grpSpPr>
        <p:grpSp>
          <p:nvGrpSpPr>
            <p:cNvPr id="4" name="Group 3"/>
            <p:cNvGrpSpPr/>
            <p:nvPr/>
          </p:nvGrpSpPr>
          <p:grpSpPr>
            <a:xfrm>
              <a:off x="423978" y="2323530"/>
              <a:ext cx="5133824" cy="3198167"/>
              <a:chOff x="297369" y="2414970"/>
              <a:chExt cx="5133824" cy="3198167"/>
            </a:xfrm>
          </p:grpSpPr>
          <p:sp>
            <p:nvSpPr>
              <p:cNvPr id="11" name="TextBox 10"/>
              <p:cNvSpPr txBox="1"/>
              <p:nvPr/>
            </p:nvSpPr>
            <p:spPr>
              <a:xfrm>
                <a:off x="2492301" y="3327137"/>
                <a:ext cx="716280" cy="461665"/>
              </a:xfrm>
              <a:prstGeom prst="rect">
                <a:avLst/>
              </a:prstGeom>
              <a:noFill/>
            </p:spPr>
            <p:txBody>
              <a:bodyPr wrap="square" rtlCol="0">
                <a:spAutoFit/>
              </a:bodyPr>
              <a:lstStyle/>
              <a:p>
                <a:pPr algn="ctr"/>
                <a:r>
                  <a:rPr lang="en-US" sz="2400" dirty="0" smtClean="0"/>
                  <a:t>vs. </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5193" y="2414970"/>
                <a:ext cx="2286000" cy="2286000"/>
              </a:xfrm>
              <a:prstGeom prst="rect">
                <a:avLst/>
              </a:prstGeom>
            </p:spPr>
          </p:pic>
          <p:sp>
            <p:nvSpPr>
              <p:cNvPr id="6" name="TextBox 5"/>
              <p:cNvSpPr txBox="1"/>
              <p:nvPr/>
            </p:nvSpPr>
            <p:spPr>
              <a:xfrm>
                <a:off x="1132131" y="5151472"/>
                <a:ext cx="3436620" cy="461665"/>
              </a:xfrm>
              <a:prstGeom prst="rect">
                <a:avLst/>
              </a:prstGeom>
              <a:noFill/>
            </p:spPr>
            <p:txBody>
              <a:bodyPr wrap="square" rtlCol="0">
                <a:spAutoFit/>
              </a:bodyPr>
              <a:lstStyle/>
              <a:p>
                <a:pPr algn="ctr"/>
                <a:r>
                  <a:rPr lang="en-US" sz="2400" dirty="0" smtClean="0">
                    <a:solidFill>
                      <a:srgbClr val="FEFFCD"/>
                    </a:solidFill>
                  </a:rPr>
                  <a:t>Object occurrence</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369" y="2414970"/>
                <a:ext cx="2286000" cy="2286000"/>
              </a:xfrm>
              <a:prstGeom prst="rect">
                <a:avLst/>
              </a:prstGeom>
            </p:spPr>
          </p:pic>
        </p:grpSp>
        <p:sp>
          <p:nvSpPr>
            <p:cNvPr id="5" name="Rectangle 4"/>
            <p:cNvSpPr/>
            <p:nvPr/>
          </p:nvSpPr>
          <p:spPr>
            <a:xfrm>
              <a:off x="3194137" y="2185792"/>
              <a:ext cx="2442575" cy="2542783"/>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6593222" y="2185791"/>
            <a:ext cx="5239792" cy="3335905"/>
            <a:chOff x="6593222" y="2185791"/>
            <a:chExt cx="5239792" cy="3335905"/>
          </a:xfrm>
        </p:grpSpPr>
        <p:grpSp>
          <p:nvGrpSpPr>
            <p:cNvPr id="3" name="Group 2"/>
            <p:cNvGrpSpPr/>
            <p:nvPr/>
          </p:nvGrpSpPr>
          <p:grpSpPr>
            <a:xfrm>
              <a:off x="6593222" y="2323530"/>
              <a:ext cx="5161505" cy="3198166"/>
              <a:chOff x="6466613" y="2459321"/>
              <a:chExt cx="5161505" cy="3198166"/>
            </a:xfrm>
          </p:grpSpPr>
          <p:sp>
            <p:nvSpPr>
              <p:cNvPr id="7" name="TextBox 6"/>
              <p:cNvSpPr txBox="1"/>
              <p:nvPr/>
            </p:nvSpPr>
            <p:spPr>
              <a:xfrm>
                <a:off x="7319009" y="5195822"/>
                <a:ext cx="3436620" cy="461665"/>
              </a:xfrm>
              <a:prstGeom prst="rect">
                <a:avLst/>
              </a:prstGeom>
              <a:noFill/>
            </p:spPr>
            <p:txBody>
              <a:bodyPr wrap="square" rtlCol="0">
                <a:spAutoFit/>
              </a:bodyPr>
              <a:lstStyle/>
              <a:p>
                <a:pPr algn="ctr"/>
                <a:r>
                  <a:rPr lang="en-US" sz="2400" dirty="0" smtClean="0">
                    <a:solidFill>
                      <a:srgbClr val="FEFFCD"/>
                    </a:solidFill>
                  </a:rPr>
                  <a:t>Object interaction</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6613" y="2459321"/>
                <a:ext cx="2286000" cy="2286000"/>
              </a:xfrm>
              <a:prstGeom prst="rect">
                <a:avLst/>
              </a:prstGeom>
            </p:spPr>
          </p:pic>
          <p:sp>
            <p:nvSpPr>
              <p:cNvPr id="9" name="TextBox 8"/>
              <p:cNvSpPr txBox="1"/>
              <p:nvPr/>
            </p:nvSpPr>
            <p:spPr>
              <a:xfrm>
                <a:off x="8679179" y="3371487"/>
                <a:ext cx="716280" cy="461665"/>
              </a:xfrm>
              <a:prstGeom prst="rect">
                <a:avLst/>
              </a:prstGeom>
              <a:noFill/>
            </p:spPr>
            <p:txBody>
              <a:bodyPr wrap="square" rtlCol="0">
                <a:spAutoFit/>
              </a:bodyPr>
              <a:lstStyle/>
              <a:p>
                <a:pPr algn="ctr"/>
                <a:r>
                  <a:rPr lang="en-US" sz="2400" dirty="0" smtClean="0"/>
                  <a:t>vs.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2118" y="2459321"/>
                <a:ext cx="2286000" cy="2286000"/>
              </a:xfrm>
              <a:prstGeom prst="rect">
                <a:avLst/>
              </a:prstGeom>
            </p:spPr>
          </p:pic>
        </p:grpSp>
        <p:sp>
          <p:nvSpPr>
            <p:cNvPr id="14" name="Rectangle 13"/>
            <p:cNvSpPr/>
            <p:nvPr/>
          </p:nvSpPr>
          <p:spPr>
            <a:xfrm>
              <a:off x="9390439" y="2185791"/>
              <a:ext cx="2442575" cy="2542783"/>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16"/>
          <p:cNvSpPr>
            <a:spLocks noGrp="1"/>
          </p:cNvSpPr>
          <p:nvPr>
            <p:ph type="title"/>
          </p:nvPr>
        </p:nvSpPr>
        <p:spPr/>
        <p:txBody>
          <a:bodyPr/>
          <a:lstStyle/>
          <a:p>
            <a:endParaRPr lang="en-US"/>
          </a:p>
        </p:txBody>
      </p:sp>
      <p:sp>
        <p:nvSpPr>
          <p:cNvPr id="18" name="Title 1"/>
          <p:cNvSpPr txBox="1">
            <a:spLocks/>
          </p:cNvSpPr>
          <p:nvPr/>
        </p:nvSpPr>
        <p:spPr>
          <a:xfrm>
            <a:off x="423978" y="1206402"/>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l"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Activity model</a:t>
            </a:r>
            <a:endParaRPr lang="en-US" dirty="0"/>
          </a:p>
        </p:txBody>
      </p:sp>
      <p:sp>
        <p:nvSpPr>
          <p:cNvPr id="19" name="Rectangle 18"/>
          <p:cNvSpPr/>
          <p:nvPr/>
        </p:nvSpPr>
        <p:spPr>
          <a:xfrm>
            <a:off x="240345" y="1057275"/>
            <a:ext cx="11822701" cy="4641606"/>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231492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6"/>
                                        </p:tgtEl>
                                        <p:attrNameLst>
                                          <p:attrName>style.opacity</p:attrName>
                                        </p:attrNameLst>
                                      </p:cBhvr>
                                      <p:to>
                                        <p:strVal val="0.3"/>
                                      </p:to>
                                    </p:set>
                                    <p:animEffect filter="image" prLst="opacity: 0.3">
                                      <p:cBhvr rctx="IE">
                                        <p:cTn id="7"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occurrence model</a:t>
            </a:r>
            <a:endParaRPr lang="en-US" dirty="0"/>
          </a:p>
        </p:txBody>
      </p:sp>
      <p:grpSp>
        <p:nvGrpSpPr>
          <p:cNvPr id="13" name="Group 12"/>
          <p:cNvGrpSpPr/>
          <p:nvPr/>
        </p:nvGrpSpPr>
        <p:grpSpPr>
          <a:xfrm>
            <a:off x="191961" y="1957536"/>
            <a:ext cx="11797430" cy="2984689"/>
            <a:chOff x="271278" y="3565356"/>
            <a:chExt cx="11797430" cy="2984689"/>
          </a:xfrm>
        </p:grpSpPr>
        <p:pic>
          <p:nvPicPr>
            <p:cNvPr id="4" name="Picture 3"/>
            <p:cNvPicPr>
              <a:picLocks noChangeAspect="1"/>
            </p:cNvPicPr>
            <p:nvPr/>
          </p:nvPicPr>
          <p:blipFill>
            <a:blip r:embed="rId2"/>
            <a:stretch>
              <a:fillRect/>
            </a:stretch>
          </p:blipFill>
          <p:spPr>
            <a:xfrm>
              <a:off x="3057943" y="3565356"/>
              <a:ext cx="2772888" cy="2286000"/>
            </a:xfrm>
            <a:prstGeom prst="rect">
              <a:avLst/>
            </a:prstGeom>
          </p:spPr>
        </p:pic>
        <p:pic>
          <p:nvPicPr>
            <p:cNvPr id="5" name="Picture 4"/>
            <p:cNvPicPr>
              <a:picLocks noChangeAspect="1"/>
            </p:cNvPicPr>
            <p:nvPr/>
          </p:nvPicPr>
          <p:blipFill>
            <a:blip r:embed="rId3"/>
            <a:stretch>
              <a:fillRect/>
            </a:stretch>
          </p:blipFill>
          <p:spPr>
            <a:xfrm>
              <a:off x="6445473" y="3565356"/>
              <a:ext cx="2874908" cy="2286000"/>
            </a:xfrm>
            <a:prstGeom prst="rect">
              <a:avLst/>
            </a:prstGeom>
          </p:spPr>
        </p:pic>
        <p:pic>
          <p:nvPicPr>
            <p:cNvPr id="6" name="Picture 5"/>
            <p:cNvPicPr>
              <a:picLocks noChangeAspect="1"/>
            </p:cNvPicPr>
            <p:nvPr/>
          </p:nvPicPr>
          <p:blipFill>
            <a:blip r:embed="rId4"/>
            <a:stretch>
              <a:fillRect/>
            </a:stretch>
          </p:blipFill>
          <p:spPr>
            <a:xfrm>
              <a:off x="9493063" y="3565356"/>
              <a:ext cx="2575645" cy="2286000"/>
            </a:xfrm>
            <a:prstGeom prst="rect">
              <a:avLst/>
            </a:prstGeom>
          </p:spPr>
        </p:pic>
        <p:pic>
          <p:nvPicPr>
            <p:cNvPr id="7" name="Picture 6"/>
            <p:cNvPicPr>
              <a:picLocks noChangeAspect="1"/>
            </p:cNvPicPr>
            <p:nvPr/>
          </p:nvPicPr>
          <p:blipFill>
            <a:blip r:embed="rId5"/>
            <a:stretch>
              <a:fillRect/>
            </a:stretch>
          </p:blipFill>
          <p:spPr>
            <a:xfrm>
              <a:off x="271278" y="3565356"/>
              <a:ext cx="2613983" cy="2286000"/>
            </a:xfrm>
            <a:prstGeom prst="rect">
              <a:avLst/>
            </a:prstGeom>
          </p:spPr>
        </p:pic>
        <p:sp>
          <p:nvSpPr>
            <p:cNvPr id="8" name="TextBox 7"/>
            <p:cNvSpPr txBox="1"/>
            <p:nvPr/>
          </p:nvSpPr>
          <p:spPr>
            <a:xfrm>
              <a:off x="388620" y="6088380"/>
              <a:ext cx="2385060" cy="461665"/>
            </a:xfrm>
            <a:prstGeom prst="rect">
              <a:avLst/>
            </a:prstGeom>
            <a:noFill/>
          </p:spPr>
          <p:txBody>
            <a:bodyPr wrap="square" rtlCol="0">
              <a:spAutoFit/>
            </a:bodyPr>
            <a:lstStyle/>
            <a:p>
              <a:pPr algn="ctr"/>
              <a:r>
                <a:rPr lang="en-US" sz="2400" dirty="0" smtClean="0">
                  <a:solidFill>
                    <a:srgbClr val="FEFFCD"/>
                  </a:solidFill>
                </a:rPr>
                <a:t>0 monitors</a:t>
              </a:r>
            </a:p>
          </p:txBody>
        </p:sp>
        <p:sp>
          <p:nvSpPr>
            <p:cNvPr id="9" name="TextBox 8"/>
            <p:cNvSpPr txBox="1"/>
            <p:nvPr/>
          </p:nvSpPr>
          <p:spPr>
            <a:xfrm>
              <a:off x="3251857" y="6088380"/>
              <a:ext cx="2385060" cy="461665"/>
            </a:xfrm>
            <a:prstGeom prst="rect">
              <a:avLst/>
            </a:prstGeom>
            <a:noFill/>
          </p:spPr>
          <p:txBody>
            <a:bodyPr wrap="square" rtlCol="0">
              <a:spAutoFit/>
            </a:bodyPr>
            <a:lstStyle/>
            <a:p>
              <a:pPr algn="ctr"/>
              <a:r>
                <a:rPr lang="en-US" sz="2400" dirty="0" smtClean="0">
                  <a:solidFill>
                    <a:srgbClr val="FEFFCD"/>
                  </a:solidFill>
                </a:rPr>
                <a:t>1 monitor</a:t>
              </a:r>
            </a:p>
          </p:txBody>
        </p:sp>
        <p:sp>
          <p:nvSpPr>
            <p:cNvPr id="10" name="TextBox 9"/>
            <p:cNvSpPr txBox="1"/>
            <p:nvPr/>
          </p:nvSpPr>
          <p:spPr>
            <a:xfrm>
              <a:off x="6690397" y="6088379"/>
              <a:ext cx="2385060" cy="461665"/>
            </a:xfrm>
            <a:prstGeom prst="rect">
              <a:avLst/>
            </a:prstGeom>
            <a:noFill/>
          </p:spPr>
          <p:txBody>
            <a:bodyPr wrap="square" rtlCol="0">
              <a:spAutoFit/>
            </a:bodyPr>
            <a:lstStyle/>
            <a:p>
              <a:pPr algn="ctr"/>
              <a:r>
                <a:rPr lang="en-US" sz="2400" dirty="0" smtClean="0">
                  <a:solidFill>
                    <a:srgbClr val="FEFFCD"/>
                  </a:solidFill>
                </a:rPr>
                <a:t>3 monitors</a:t>
              </a:r>
            </a:p>
          </p:txBody>
        </p:sp>
        <p:sp>
          <p:nvSpPr>
            <p:cNvPr id="11" name="TextBox 10"/>
            <p:cNvSpPr txBox="1"/>
            <p:nvPr/>
          </p:nvSpPr>
          <p:spPr>
            <a:xfrm>
              <a:off x="9588355" y="6080758"/>
              <a:ext cx="2385060" cy="461665"/>
            </a:xfrm>
            <a:prstGeom prst="rect">
              <a:avLst/>
            </a:prstGeom>
            <a:noFill/>
          </p:spPr>
          <p:txBody>
            <a:bodyPr wrap="square" rtlCol="0">
              <a:spAutoFit/>
            </a:bodyPr>
            <a:lstStyle/>
            <a:p>
              <a:pPr algn="ctr"/>
              <a:r>
                <a:rPr lang="en-US" sz="2400" dirty="0" smtClean="0">
                  <a:solidFill>
                    <a:srgbClr val="FEFFCD"/>
                  </a:solidFill>
                </a:rPr>
                <a:t>4 monitors</a:t>
              </a:r>
            </a:p>
          </p:txBody>
        </p:sp>
        <p:sp>
          <p:nvSpPr>
            <p:cNvPr id="12" name="TextBox 11"/>
            <p:cNvSpPr txBox="1"/>
            <p:nvPr/>
          </p:nvSpPr>
          <p:spPr>
            <a:xfrm>
              <a:off x="4898146" y="6088379"/>
              <a:ext cx="2385060" cy="461665"/>
            </a:xfrm>
            <a:prstGeom prst="rect">
              <a:avLst/>
            </a:prstGeom>
            <a:noFill/>
          </p:spPr>
          <p:txBody>
            <a:bodyPr wrap="square" rtlCol="0">
              <a:spAutoFit/>
            </a:bodyPr>
            <a:lstStyle/>
            <a:p>
              <a:pPr algn="ctr"/>
              <a:r>
                <a:rPr lang="en-US" sz="2400" dirty="0" smtClean="0">
                  <a:solidFill>
                    <a:srgbClr val="FEFFCD"/>
                  </a:solidFill>
                </a:rPr>
                <a:t>…</a:t>
              </a:r>
            </a:p>
          </p:txBody>
        </p:sp>
      </p:grpSp>
      <p:sp>
        <p:nvSpPr>
          <p:cNvPr id="15" name="Rectangle 14"/>
          <p:cNvSpPr/>
          <p:nvPr/>
        </p:nvSpPr>
        <p:spPr>
          <a:xfrm>
            <a:off x="1402294" y="5559475"/>
            <a:ext cx="9376764" cy="461665"/>
          </a:xfrm>
          <a:prstGeom prst="rect">
            <a:avLst/>
          </a:prstGeom>
        </p:spPr>
        <p:txBody>
          <a:bodyPr wrap="square">
            <a:spAutoFit/>
          </a:bodyPr>
          <a:lstStyle/>
          <a:p>
            <a:pPr lvl="1"/>
            <a:r>
              <a:rPr lang="en-US" sz="2400" dirty="0"/>
              <a:t>“How likely is a given number of monitors on a computer desk?”</a:t>
            </a:r>
          </a:p>
        </p:txBody>
      </p:sp>
    </p:spTree>
    <p:extLst>
      <p:ext uri="{BB962C8B-B14F-4D97-AF65-F5344CB8AC3E}">
        <p14:creationId xmlns:p14="http://schemas.microsoft.com/office/powerpoint/2010/main" val="34471859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86512"/>
            <a:ext cx="10353762" cy="970450"/>
          </a:xfrm>
        </p:spPr>
        <p:txBody>
          <a:bodyPr/>
          <a:lstStyle/>
          <a:p>
            <a:r>
              <a:rPr lang="en-US" dirty="0" smtClean="0"/>
              <a:t>Human-made environments enable activities</a:t>
            </a:r>
            <a:endParaRPr lang="en-US" dirty="0"/>
          </a:p>
        </p:txBody>
      </p:sp>
      <p:pic>
        <p:nvPicPr>
          <p:cNvPr id="4" name="Picture 3"/>
          <p:cNvPicPr>
            <a:picLocks noChangeAspect="1"/>
          </p:cNvPicPr>
          <p:nvPr/>
        </p:nvPicPr>
        <p:blipFill>
          <a:blip r:embed="rId3"/>
          <a:stretch>
            <a:fillRect/>
          </a:stretch>
        </p:blipFill>
        <p:spPr>
          <a:xfrm>
            <a:off x="2417269" y="1409961"/>
            <a:ext cx="7346813" cy="4897875"/>
          </a:xfrm>
          <a:prstGeom prst="rect">
            <a:avLst/>
          </a:prstGeom>
        </p:spPr>
      </p:pic>
    </p:spTree>
    <p:extLst>
      <p:ext uri="{BB962C8B-B14F-4D97-AF65-F5344CB8AC3E}">
        <p14:creationId xmlns:p14="http://schemas.microsoft.com/office/powerpoint/2010/main" val="38878677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reeform 2"/>
          <p:cNvSpPr/>
          <p:nvPr/>
        </p:nvSpPr>
        <p:spPr>
          <a:xfrm>
            <a:off x="2727960" y="1363980"/>
            <a:ext cx="8549640" cy="2293620"/>
          </a:xfrm>
          <a:custGeom>
            <a:avLst/>
            <a:gdLst>
              <a:gd name="connsiteX0" fmla="*/ 0 w 8549640"/>
              <a:gd name="connsiteY0" fmla="*/ 0 h 2293620"/>
              <a:gd name="connsiteX1" fmla="*/ 403860 w 8549640"/>
              <a:gd name="connsiteY1" fmla="*/ 388620 h 2293620"/>
              <a:gd name="connsiteX2" fmla="*/ 8549640 w 8549640"/>
              <a:gd name="connsiteY2" fmla="*/ 388620 h 2293620"/>
              <a:gd name="connsiteX3" fmla="*/ 8549640 w 8549640"/>
              <a:gd name="connsiteY3" fmla="*/ 746760 h 2293620"/>
              <a:gd name="connsiteX4" fmla="*/ 403860 w 8549640"/>
              <a:gd name="connsiteY4" fmla="*/ 746760 h 2293620"/>
              <a:gd name="connsiteX5" fmla="*/ 15240 w 8549640"/>
              <a:gd name="connsiteY5" fmla="*/ 2293620 h 22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9640" h="2293620">
                <a:moveTo>
                  <a:pt x="0" y="0"/>
                </a:moveTo>
                <a:lnTo>
                  <a:pt x="403860" y="388620"/>
                </a:lnTo>
                <a:lnTo>
                  <a:pt x="8549640" y="388620"/>
                </a:lnTo>
                <a:lnTo>
                  <a:pt x="8549640" y="746760"/>
                </a:lnTo>
                <a:lnTo>
                  <a:pt x="403860" y="746760"/>
                </a:lnTo>
                <a:lnTo>
                  <a:pt x="15240" y="2293620"/>
                </a:lnTo>
              </a:path>
            </a:pathLst>
          </a:custGeom>
          <a:solidFill>
            <a:srgbClr val="053C79"/>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257" y="1383173"/>
            <a:ext cx="2257943" cy="225794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904187850"/>
              </p:ext>
            </p:extLst>
          </p:nvPr>
        </p:nvGraphicFramePr>
        <p:xfrm>
          <a:off x="3121660" y="1397846"/>
          <a:ext cx="8128002" cy="22250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0000"/>
                    </a:ext>
                  </a:extLst>
                </a:gridCol>
                <a:gridCol w="1354667">
                  <a:extLst>
                    <a:ext uri="{9D8B030D-6E8A-4147-A177-3AD203B41FA5}">
                      <a16:colId xmlns:a16="http://schemas.microsoft.com/office/drawing/2014/main" val="20001"/>
                    </a:ext>
                  </a:extLst>
                </a:gridCol>
                <a:gridCol w="1354667">
                  <a:extLst>
                    <a:ext uri="{9D8B030D-6E8A-4147-A177-3AD203B41FA5}">
                      <a16:colId xmlns:a16="http://schemas.microsoft.com/office/drawing/2014/main" val="20002"/>
                    </a:ext>
                  </a:extLst>
                </a:gridCol>
                <a:gridCol w="1354667">
                  <a:extLst>
                    <a:ext uri="{9D8B030D-6E8A-4147-A177-3AD203B41FA5}">
                      <a16:colId xmlns:a16="http://schemas.microsoft.com/office/drawing/2014/main" val="20003"/>
                    </a:ext>
                  </a:extLst>
                </a:gridCol>
                <a:gridCol w="1354667">
                  <a:extLst>
                    <a:ext uri="{9D8B030D-6E8A-4147-A177-3AD203B41FA5}">
                      <a16:colId xmlns:a16="http://schemas.microsoft.com/office/drawing/2014/main" val="20004"/>
                    </a:ext>
                  </a:extLst>
                </a:gridCol>
                <a:gridCol w="1354667">
                  <a:extLst>
                    <a:ext uri="{9D8B030D-6E8A-4147-A177-3AD203B41FA5}">
                      <a16:colId xmlns:a16="http://schemas.microsoft.com/office/drawing/2014/main" val="20005"/>
                    </a:ext>
                  </a:extLst>
                </a:gridCol>
              </a:tblGrid>
              <a:tr h="370840">
                <a:tc>
                  <a:txBody>
                    <a:bodyPr/>
                    <a:lstStyle/>
                    <a:p>
                      <a:pPr algn="ctr"/>
                      <a:r>
                        <a:rPr lang="en-US" dirty="0" smtClean="0"/>
                        <a:t>Desk</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t>Monitor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t>Keyboard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t>Laptop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t>Mug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t>Notepad</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extLst>
                  <a:ext uri="{0D108BD9-81ED-4DB2-BD59-A6C34878D82A}">
                    <a16:rowId xmlns:a16="http://schemas.microsoft.com/office/drawing/2014/main" val="10000"/>
                  </a:ext>
                </a:extLst>
              </a:tr>
              <a:tr h="370840">
                <a:tc>
                  <a:txBody>
                    <a:bodyPr/>
                    <a:lstStyle/>
                    <a:p>
                      <a:pPr algn="ctr"/>
                      <a:r>
                        <a:rPr lang="en-US" dirty="0" smtClean="0">
                          <a:solidFill>
                            <a:schemeClr val="tx1"/>
                          </a:solidFill>
                        </a:rPr>
                        <a:t>1</a:t>
                      </a:r>
                      <a:endParaRPr lang="en-US"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extLst>
                  <a:ext uri="{0D108BD9-81ED-4DB2-BD59-A6C34878D82A}">
                    <a16:rowId xmlns:a16="http://schemas.microsoft.com/office/drawing/2014/main" val="10001"/>
                  </a:ext>
                </a:extLst>
              </a:tr>
              <a:tr h="370840">
                <a:tc>
                  <a:txBody>
                    <a:bodyPr/>
                    <a:lstStyle/>
                    <a:p>
                      <a:pPr algn="ctr"/>
                      <a:endParaRPr lang="en-US"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extLst>
                  <a:ext uri="{0D108BD9-81ED-4DB2-BD59-A6C34878D82A}">
                    <a16:rowId xmlns:a16="http://schemas.microsoft.com/office/drawing/2014/main" val="10002"/>
                  </a:ext>
                </a:extLst>
              </a:tr>
              <a:tr h="370840">
                <a:tc>
                  <a:txBody>
                    <a:bodyPr/>
                    <a:lstStyle/>
                    <a:p>
                      <a:pPr algn="ctr"/>
                      <a:endParaRPr lang="en-US"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extLst>
                  <a:ext uri="{0D108BD9-81ED-4DB2-BD59-A6C34878D82A}">
                    <a16:rowId xmlns:a16="http://schemas.microsoft.com/office/drawing/2014/main" val="10003"/>
                  </a:ext>
                </a:extLst>
              </a:tr>
              <a:tr h="370840">
                <a:tc>
                  <a:txBody>
                    <a:bodyPr/>
                    <a:lstStyle/>
                    <a:p>
                      <a:pPr algn="ctr"/>
                      <a:endParaRPr lang="en-US"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extLst>
                  <a:ext uri="{0D108BD9-81ED-4DB2-BD59-A6C34878D82A}">
                    <a16:rowId xmlns:a16="http://schemas.microsoft.com/office/drawing/2014/main" val="10004"/>
                  </a:ext>
                </a:extLst>
              </a:tr>
              <a:tr h="370840">
                <a:tc>
                  <a:txBody>
                    <a:bodyPr/>
                    <a:lstStyle/>
                    <a:p>
                      <a:pPr algn="ctr"/>
                      <a:endParaRPr lang="en-US"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tint val="40000"/>
                        <a:alpha val="0"/>
                      </a:schemeClr>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tint val="40000"/>
                        <a:alpha val="0"/>
                      </a:schemeClr>
                    </a:solidFill>
                  </a:tcPr>
                </a:tc>
                <a:extLst>
                  <a:ext uri="{0D108BD9-81ED-4DB2-BD59-A6C34878D82A}">
                    <a16:rowId xmlns:a16="http://schemas.microsoft.com/office/drawing/2014/main" val="10005"/>
                  </a:ext>
                </a:extLst>
              </a:tr>
            </a:tbl>
          </a:graphicData>
        </a:graphic>
      </p:graphicFrame>
      <p:sp>
        <p:nvSpPr>
          <p:cNvPr id="8" name="Title 1"/>
          <p:cNvSpPr txBox="1">
            <a:spLocks/>
          </p:cNvSpPr>
          <p:nvPr/>
        </p:nvSpPr>
        <p:spPr>
          <a:xfrm>
            <a:off x="616615" y="32766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l"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Object occurrence model</a:t>
            </a:r>
            <a:endParaRPr lang="en-US" dirty="0"/>
          </a:p>
        </p:txBody>
      </p:sp>
    </p:spTree>
    <p:extLst>
      <p:ext uri="{BB962C8B-B14F-4D97-AF65-F5344CB8AC3E}">
        <p14:creationId xmlns:p14="http://schemas.microsoft.com/office/powerpoint/2010/main" val="20525102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15" y="327660"/>
            <a:ext cx="10353762" cy="970450"/>
          </a:xfrm>
        </p:spPr>
        <p:txBody>
          <a:bodyPr/>
          <a:lstStyle/>
          <a:p>
            <a:r>
              <a:rPr lang="en-US" dirty="0" smtClean="0"/>
              <a:t>Object occurrence model</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95847955"/>
              </p:ext>
            </p:extLst>
          </p:nvPr>
        </p:nvGraphicFramePr>
        <p:xfrm>
          <a:off x="3121660" y="1397846"/>
          <a:ext cx="8128002" cy="182880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0000"/>
                    </a:ext>
                  </a:extLst>
                </a:gridCol>
                <a:gridCol w="1354667">
                  <a:extLst>
                    <a:ext uri="{9D8B030D-6E8A-4147-A177-3AD203B41FA5}">
                      <a16:colId xmlns:a16="http://schemas.microsoft.com/office/drawing/2014/main" val="20001"/>
                    </a:ext>
                  </a:extLst>
                </a:gridCol>
                <a:gridCol w="1354667">
                  <a:extLst>
                    <a:ext uri="{9D8B030D-6E8A-4147-A177-3AD203B41FA5}">
                      <a16:colId xmlns:a16="http://schemas.microsoft.com/office/drawing/2014/main" val="20002"/>
                    </a:ext>
                  </a:extLst>
                </a:gridCol>
                <a:gridCol w="1354667">
                  <a:extLst>
                    <a:ext uri="{9D8B030D-6E8A-4147-A177-3AD203B41FA5}">
                      <a16:colId xmlns:a16="http://schemas.microsoft.com/office/drawing/2014/main" val="20003"/>
                    </a:ext>
                  </a:extLst>
                </a:gridCol>
                <a:gridCol w="1354667">
                  <a:extLst>
                    <a:ext uri="{9D8B030D-6E8A-4147-A177-3AD203B41FA5}">
                      <a16:colId xmlns:a16="http://schemas.microsoft.com/office/drawing/2014/main" val="20004"/>
                    </a:ext>
                  </a:extLst>
                </a:gridCol>
                <a:gridCol w="1354667">
                  <a:extLst>
                    <a:ext uri="{9D8B030D-6E8A-4147-A177-3AD203B41FA5}">
                      <a16:colId xmlns:a16="http://schemas.microsoft.com/office/drawing/2014/main" val="20005"/>
                    </a:ext>
                  </a:extLst>
                </a:gridCol>
              </a:tblGrid>
              <a:tr h="305506">
                <a:tc>
                  <a:txBody>
                    <a:bodyPr/>
                    <a:lstStyle/>
                    <a:p>
                      <a:pPr algn="ctr"/>
                      <a:r>
                        <a:rPr lang="en-US" dirty="0" smtClean="0"/>
                        <a:t>Desk</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t>Monitor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t>Keyboard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t>Laptop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t>Mug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t>Notepad</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extLst>
                  <a:ext uri="{0D108BD9-81ED-4DB2-BD59-A6C34878D82A}">
                    <a16:rowId xmlns:a16="http://schemas.microsoft.com/office/drawing/2014/main" val="10000"/>
                  </a:ext>
                </a:extLst>
              </a:tr>
              <a:tr h="305506">
                <a:tc>
                  <a:txBody>
                    <a:bodyPr/>
                    <a:lstStyle/>
                    <a:p>
                      <a:pPr algn="ctr"/>
                      <a:r>
                        <a:rPr lang="en-US" dirty="0" smtClean="0">
                          <a:solidFill>
                            <a:schemeClr val="tx1"/>
                          </a:solidFill>
                        </a:rPr>
                        <a:t>1</a:t>
                      </a:r>
                      <a:endParaRPr lang="en-US"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extLst>
                  <a:ext uri="{0D108BD9-81ED-4DB2-BD59-A6C34878D82A}">
                    <a16:rowId xmlns:a16="http://schemas.microsoft.com/office/drawing/2014/main" val="10001"/>
                  </a:ext>
                </a:extLst>
              </a:tr>
              <a:tr h="305506">
                <a:tc>
                  <a:txBody>
                    <a:bodyPr/>
                    <a:lstStyle/>
                    <a:p>
                      <a:pPr algn="ctr"/>
                      <a:r>
                        <a:rPr lang="en-US" dirty="0" smtClean="0">
                          <a:solidFill>
                            <a:schemeClr val="tx1"/>
                          </a:solidFill>
                        </a:rPr>
                        <a:t>1</a:t>
                      </a:r>
                      <a:endParaRPr lang="en-US"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extLst>
                  <a:ext uri="{0D108BD9-81ED-4DB2-BD59-A6C34878D82A}">
                    <a16:rowId xmlns:a16="http://schemas.microsoft.com/office/drawing/2014/main" val="10002"/>
                  </a:ext>
                </a:extLst>
              </a:tr>
              <a:tr h="305506">
                <a:tc>
                  <a:txBody>
                    <a:bodyPr/>
                    <a:lstStyle/>
                    <a:p>
                      <a:pPr algn="ctr"/>
                      <a:r>
                        <a:rPr lang="en-US" dirty="0" smtClean="0">
                          <a:solidFill>
                            <a:schemeClr val="tx1"/>
                          </a:solidFill>
                        </a:rPr>
                        <a:t>1</a:t>
                      </a:r>
                      <a:endParaRPr lang="en-US"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extLst>
                  <a:ext uri="{0D108BD9-81ED-4DB2-BD59-A6C34878D82A}">
                    <a16:rowId xmlns:a16="http://schemas.microsoft.com/office/drawing/2014/main" val="10003"/>
                  </a:ext>
                </a:extLst>
              </a:tr>
              <a:tr h="305506">
                <a:tc>
                  <a:txBody>
                    <a:bodyPr/>
                    <a:lstStyle/>
                    <a:p>
                      <a:pPr algn="ctr"/>
                      <a:r>
                        <a:rPr lang="en-US" dirty="0" smtClean="0">
                          <a:solidFill>
                            <a:schemeClr val="tx1"/>
                          </a:solidFill>
                        </a:rPr>
                        <a:t>1</a:t>
                      </a:r>
                      <a:endParaRPr lang="en-US"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tc>
                  <a:txBody>
                    <a:bodyPr/>
                    <a:lstStyle/>
                    <a:p>
                      <a:pPr algn="ctr"/>
                      <a:r>
                        <a:rPr lang="en-US" dirty="0" smtClean="0">
                          <a:solidFill>
                            <a:schemeClr val="tx1"/>
                          </a:solidFill>
                        </a:rPr>
                        <a:t>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40000"/>
                        <a:alpha val="0"/>
                      </a:schemeClr>
                    </a:solidFill>
                  </a:tcPr>
                </a:tc>
                <a:extLst>
                  <a:ext uri="{0D108BD9-81ED-4DB2-BD59-A6C34878D82A}">
                    <a16:rowId xmlns:a16="http://schemas.microsoft.com/office/drawing/2014/main" val="10004"/>
                  </a:ext>
                </a:extLst>
              </a:tr>
            </a:tbl>
          </a:graphicData>
        </a:graphic>
      </p:graphicFrame>
      <p:pic>
        <p:nvPicPr>
          <p:cNvPr id="8" name="Picture 7"/>
          <p:cNvPicPr>
            <a:picLocks noChangeAspect="1"/>
          </p:cNvPicPr>
          <p:nvPr/>
        </p:nvPicPr>
        <p:blipFill>
          <a:blip r:embed="rId2"/>
          <a:stretch>
            <a:fillRect/>
          </a:stretch>
        </p:blipFill>
        <p:spPr>
          <a:xfrm>
            <a:off x="241496" y="1500366"/>
            <a:ext cx="3070885" cy="2222256"/>
          </a:xfrm>
          <a:prstGeom prst="rect">
            <a:avLst/>
          </a:prstGeom>
        </p:spPr>
      </p:pic>
      <p:sp>
        <p:nvSpPr>
          <p:cNvPr id="11" name="TextBox 10"/>
          <p:cNvSpPr txBox="1"/>
          <p:nvPr/>
        </p:nvSpPr>
        <p:spPr>
          <a:xfrm>
            <a:off x="517857" y="5687542"/>
            <a:ext cx="10904825" cy="461665"/>
          </a:xfrm>
          <a:prstGeom prst="rect">
            <a:avLst/>
          </a:prstGeom>
          <a:noFill/>
        </p:spPr>
        <p:txBody>
          <a:bodyPr wrap="square" rtlCol="0">
            <a:spAutoFit/>
          </a:bodyPr>
          <a:lstStyle/>
          <a:p>
            <a:r>
              <a:rPr lang="en-US" sz="2400" i="1" dirty="0" smtClean="0">
                <a:solidFill>
                  <a:srgbClr val="FEFFCD"/>
                </a:solidFill>
              </a:rPr>
              <a:t>Example-based </a:t>
            </a:r>
            <a:r>
              <a:rPr lang="en-US" sz="2400" i="1" dirty="0">
                <a:solidFill>
                  <a:srgbClr val="FEFFCD"/>
                </a:solidFill>
              </a:rPr>
              <a:t>Synthesis of 3D Object </a:t>
            </a:r>
            <a:r>
              <a:rPr lang="en-US" sz="2400" i="1" dirty="0" smtClean="0">
                <a:solidFill>
                  <a:srgbClr val="FEFFCD"/>
                </a:solidFill>
              </a:rPr>
              <a:t>Arrangements.</a:t>
            </a:r>
            <a:r>
              <a:rPr lang="en-US" sz="2400" dirty="0" smtClean="0">
                <a:solidFill>
                  <a:srgbClr val="FEFFCD"/>
                </a:solidFill>
              </a:rPr>
              <a:t>  Fisher et al. 2012.</a:t>
            </a:r>
          </a:p>
        </p:txBody>
      </p:sp>
      <p:grpSp>
        <p:nvGrpSpPr>
          <p:cNvPr id="16" name="Group 15"/>
          <p:cNvGrpSpPr/>
          <p:nvPr/>
        </p:nvGrpSpPr>
        <p:grpSpPr>
          <a:xfrm>
            <a:off x="3652837" y="3292913"/>
            <a:ext cx="11716703" cy="1933830"/>
            <a:chOff x="3652837" y="3292913"/>
            <a:chExt cx="11716703" cy="1933830"/>
          </a:xfrm>
        </p:grpSpPr>
        <p:sp>
          <p:nvSpPr>
            <p:cNvPr id="12" name="Down Arrow 11"/>
            <p:cNvSpPr/>
            <p:nvPr/>
          </p:nvSpPr>
          <p:spPr>
            <a:xfrm>
              <a:off x="4526280" y="3292913"/>
              <a:ext cx="327660" cy="297180"/>
            </a:xfrm>
            <a:prstGeom prst="down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3652837" y="3687445"/>
              <a:ext cx="2074545" cy="1539298"/>
            </a:xfrm>
            <a:prstGeom prst="rect">
              <a:avLst/>
            </a:prstGeom>
          </p:spPr>
        </p:pic>
        <p:sp>
          <p:nvSpPr>
            <p:cNvPr id="15" name="TextBox 14"/>
            <p:cNvSpPr txBox="1"/>
            <p:nvPr/>
          </p:nvSpPr>
          <p:spPr>
            <a:xfrm>
              <a:off x="5859780" y="4155807"/>
              <a:ext cx="9509760" cy="461665"/>
            </a:xfrm>
            <a:prstGeom prst="rect">
              <a:avLst/>
            </a:prstGeom>
            <a:noFill/>
          </p:spPr>
          <p:txBody>
            <a:bodyPr wrap="square" rtlCol="0">
              <a:spAutoFit/>
            </a:bodyPr>
            <a:lstStyle/>
            <a:p>
              <a:r>
                <a:rPr lang="en-US" sz="2400" dirty="0" smtClean="0"/>
                <a:t>Bayesian network via structure learning</a:t>
              </a:r>
            </a:p>
          </p:txBody>
        </p:sp>
      </p:grpSp>
    </p:spTree>
    <p:extLst>
      <p:ext uri="{BB962C8B-B14F-4D97-AF65-F5344CB8AC3E}">
        <p14:creationId xmlns:p14="http://schemas.microsoft.com/office/powerpoint/2010/main" val="21808458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23978" y="2185792"/>
            <a:ext cx="5212734" cy="3335905"/>
            <a:chOff x="423978" y="2185792"/>
            <a:chExt cx="5212734" cy="3335905"/>
          </a:xfrm>
        </p:grpSpPr>
        <p:grpSp>
          <p:nvGrpSpPr>
            <p:cNvPr id="4" name="Group 3"/>
            <p:cNvGrpSpPr/>
            <p:nvPr/>
          </p:nvGrpSpPr>
          <p:grpSpPr>
            <a:xfrm>
              <a:off x="423978" y="2323530"/>
              <a:ext cx="5133824" cy="3198167"/>
              <a:chOff x="297369" y="2414970"/>
              <a:chExt cx="5133824" cy="3198167"/>
            </a:xfrm>
          </p:grpSpPr>
          <p:sp>
            <p:nvSpPr>
              <p:cNvPr id="11" name="TextBox 10"/>
              <p:cNvSpPr txBox="1"/>
              <p:nvPr/>
            </p:nvSpPr>
            <p:spPr>
              <a:xfrm>
                <a:off x="2492301" y="3327137"/>
                <a:ext cx="716280" cy="461665"/>
              </a:xfrm>
              <a:prstGeom prst="rect">
                <a:avLst/>
              </a:prstGeom>
              <a:noFill/>
            </p:spPr>
            <p:txBody>
              <a:bodyPr wrap="square" rtlCol="0">
                <a:spAutoFit/>
              </a:bodyPr>
              <a:lstStyle/>
              <a:p>
                <a:pPr algn="ctr"/>
                <a:r>
                  <a:rPr lang="en-US" sz="2400" dirty="0" smtClean="0"/>
                  <a:t>vs. </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5193" y="2414970"/>
                <a:ext cx="2286000" cy="2286000"/>
              </a:xfrm>
              <a:prstGeom prst="rect">
                <a:avLst/>
              </a:prstGeom>
            </p:spPr>
          </p:pic>
          <p:sp>
            <p:nvSpPr>
              <p:cNvPr id="6" name="TextBox 5"/>
              <p:cNvSpPr txBox="1"/>
              <p:nvPr/>
            </p:nvSpPr>
            <p:spPr>
              <a:xfrm>
                <a:off x="1132131" y="5151472"/>
                <a:ext cx="3436620" cy="461665"/>
              </a:xfrm>
              <a:prstGeom prst="rect">
                <a:avLst/>
              </a:prstGeom>
              <a:noFill/>
            </p:spPr>
            <p:txBody>
              <a:bodyPr wrap="square" rtlCol="0">
                <a:spAutoFit/>
              </a:bodyPr>
              <a:lstStyle/>
              <a:p>
                <a:pPr algn="ctr"/>
                <a:r>
                  <a:rPr lang="en-US" sz="2400" dirty="0" smtClean="0">
                    <a:solidFill>
                      <a:srgbClr val="FEFFCD"/>
                    </a:solidFill>
                  </a:rPr>
                  <a:t>Object </a:t>
                </a:r>
                <a:r>
                  <a:rPr lang="en-US" sz="2400" dirty="0">
                    <a:solidFill>
                      <a:srgbClr val="FEFFCD"/>
                    </a:solidFill>
                  </a:rPr>
                  <a:t>o</a:t>
                </a:r>
                <a:r>
                  <a:rPr lang="en-US" sz="2400" dirty="0" smtClean="0">
                    <a:solidFill>
                      <a:srgbClr val="FEFFCD"/>
                    </a:solidFill>
                  </a:rPr>
                  <a:t>ccurrence model</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369" y="2414970"/>
                <a:ext cx="2286000" cy="2286000"/>
              </a:xfrm>
              <a:prstGeom prst="rect">
                <a:avLst/>
              </a:prstGeom>
            </p:spPr>
          </p:pic>
        </p:grpSp>
        <p:sp>
          <p:nvSpPr>
            <p:cNvPr id="5" name="Rectangle 4"/>
            <p:cNvSpPr/>
            <p:nvPr/>
          </p:nvSpPr>
          <p:spPr>
            <a:xfrm>
              <a:off x="3194137" y="2185792"/>
              <a:ext cx="2442575" cy="2542783"/>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6593222" y="2185791"/>
            <a:ext cx="5239792" cy="3335905"/>
            <a:chOff x="6593222" y="2185791"/>
            <a:chExt cx="5239792" cy="3335905"/>
          </a:xfrm>
        </p:grpSpPr>
        <p:grpSp>
          <p:nvGrpSpPr>
            <p:cNvPr id="3" name="Group 2"/>
            <p:cNvGrpSpPr/>
            <p:nvPr/>
          </p:nvGrpSpPr>
          <p:grpSpPr>
            <a:xfrm>
              <a:off x="6593222" y="2323530"/>
              <a:ext cx="5161505" cy="3198166"/>
              <a:chOff x="6466613" y="2459321"/>
              <a:chExt cx="5161505" cy="3198166"/>
            </a:xfrm>
          </p:grpSpPr>
          <p:sp>
            <p:nvSpPr>
              <p:cNvPr id="7" name="TextBox 6"/>
              <p:cNvSpPr txBox="1"/>
              <p:nvPr/>
            </p:nvSpPr>
            <p:spPr>
              <a:xfrm>
                <a:off x="7319009" y="5195822"/>
                <a:ext cx="3436620" cy="461665"/>
              </a:xfrm>
              <a:prstGeom prst="rect">
                <a:avLst/>
              </a:prstGeom>
              <a:noFill/>
            </p:spPr>
            <p:txBody>
              <a:bodyPr wrap="square" rtlCol="0">
                <a:spAutoFit/>
              </a:bodyPr>
              <a:lstStyle/>
              <a:p>
                <a:pPr algn="ctr"/>
                <a:r>
                  <a:rPr lang="en-US" sz="2400" dirty="0" smtClean="0">
                    <a:solidFill>
                      <a:srgbClr val="FEFFCD"/>
                    </a:solidFill>
                  </a:rPr>
                  <a:t>Object interaction model</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6613" y="2459321"/>
                <a:ext cx="2286000" cy="2286000"/>
              </a:xfrm>
              <a:prstGeom prst="rect">
                <a:avLst/>
              </a:prstGeom>
            </p:spPr>
          </p:pic>
          <p:sp>
            <p:nvSpPr>
              <p:cNvPr id="9" name="TextBox 8"/>
              <p:cNvSpPr txBox="1"/>
              <p:nvPr/>
            </p:nvSpPr>
            <p:spPr>
              <a:xfrm>
                <a:off x="8679179" y="3371487"/>
                <a:ext cx="716280" cy="461665"/>
              </a:xfrm>
              <a:prstGeom prst="rect">
                <a:avLst/>
              </a:prstGeom>
              <a:noFill/>
            </p:spPr>
            <p:txBody>
              <a:bodyPr wrap="square" rtlCol="0">
                <a:spAutoFit/>
              </a:bodyPr>
              <a:lstStyle/>
              <a:p>
                <a:pPr algn="ctr"/>
                <a:r>
                  <a:rPr lang="en-US" sz="2400" dirty="0" smtClean="0"/>
                  <a:t>vs.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2118" y="2459321"/>
                <a:ext cx="2286000" cy="2286000"/>
              </a:xfrm>
              <a:prstGeom prst="rect">
                <a:avLst/>
              </a:prstGeom>
            </p:spPr>
          </p:pic>
        </p:grpSp>
        <p:sp>
          <p:nvSpPr>
            <p:cNvPr id="14" name="Rectangle 13"/>
            <p:cNvSpPr/>
            <p:nvPr/>
          </p:nvSpPr>
          <p:spPr>
            <a:xfrm>
              <a:off x="9390439" y="2185791"/>
              <a:ext cx="2442575" cy="2542783"/>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16"/>
          <p:cNvSpPr>
            <a:spLocks noGrp="1"/>
          </p:cNvSpPr>
          <p:nvPr>
            <p:ph type="title"/>
          </p:nvPr>
        </p:nvSpPr>
        <p:spPr/>
        <p:txBody>
          <a:bodyPr/>
          <a:lstStyle/>
          <a:p>
            <a:endParaRPr lang="en-US"/>
          </a:p>
        </p:txBody>
      </p:sp>
      <p:sp>
        <p:nvSpPr>
          <p:cNvPr id="18" name="Title 1"/>
          <p:cNvSpPr txBox="1">
            <a:spLocks/>
          </p:cNvSpPr>
          <p:nvPr/>
        </p:nvSpPr>
        <p:spPr>
          <a:xfrm>
            <a:off x="423978" y="1206402"/>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l"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Activity model</a:t>
            </a:r>
            <a:endParaRPr lang="en-US" dirty="0"/>
          </a:p>
        </p:txBody>
      </p:sp>
      <p:sp>
        <p:nvSpPr>
          <p:cNvPr id="19" name="Rectangle 18"/>
          <p:cNvSpPr/>
          <p:nvPr/>
        </p:nvSpPr>
        <p:spPr>
          <a:xfrm>
            <a:off x="240345" y="1057275"/>
            <a:ext cx="11822701" cy="4641606"/>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779439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3"/>
                                        </p:tgtEl>
                                        <p:attrNameLst>
                                          <p:attrName>style.opacity</p:attrName>
                                        </p:attrNameLst>
                                      </p:cBhvr>
                                      <p:to>
                                        <p:strVal val="0.3"/>
                                      </p:to>
                                    </p:set>
                                    <p:animEffect filter="image" prLst="opacity: 0.3">
                                      <p:cBhvr rctx="IE">
                                        <p:cTn id="7"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755" y="494777"/>
            <a:ext cx="10353762" cy="970450"/>
          </a:xfrm>
        </p:spPr>
        <p:txBody>
          <a:bodyPr/>
          <a:lstStyle/>
          <a:p>
            <a:r>
              <a:rPr lang="en-US" dirty="0" smtClean="0"/>
              <a:t>Object interaction model</a:t>
            </a:r>
            <a:endParaRPr lang="en-US" dirty="0"/>
          </a:p>
        </p:txBody>
      </p:sp>
      <p:pic>
        <p:nvPicPr>
          <p:cNvPr id="4" name="Picture 3"/>
          <p:cNvPicPr>
            <a:picLocks noChangeAspect="1"/>
          </p:cNvPicPr>
          <p:nvPr/>
        </p:nvPicPr>
        <p:blipFill>
          <a:blip r:embed="rId3"/>
          <a:stretch>
            <a:fillRect/>
          </a:stretch>
        </p:blipFill>
        <p:spPr>
          <a:xfrm>
            <a:off x="1984362" y="1465227"/>
            <a:ext cx="4629798" cy="5119419"/>
          </a:xfrm>
          <a:prstGeom prst="rect">
            <a:avLst/>
          </a:prstGeom>
        </p:spPr>
      </p:pic>
      <p:sp>
        <p:nvSpPr>
          <p:cNvPr id="5" name="Rectangle 4"/>
          <p:cNvSpPr/>
          <p:nvPr/>
        </p:nvSpPr>
        <p:spPr>
          <a:xfrm>
            <a:off x="7825740" y="2409497"/>
            <a:ext cx="510540" cy="510540"/>
          </a:xfrm>
          <a:prstGeom prst="rect">
            <a:avLst/>
          </a:prstGeom>
          <a:solidFill>
            <a:srgbClr val="B5A0CC"/>
          </a:solidFill>
          <a:ln w="31750">
            <a:solidFill>
              <a:srgbClr val="AC9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465820" y="2409497"/>
            <a:ext cx="2827020" cy="461665"/>
          </a:xfrm>
          <a:prstGeom prst="rect">
            <a:avLst/>
          </a:prstGeom>
          <a:noFill/>
        </p:spPr>
        <p:txBody>
          <a:bodyPr wrap="square" rtlCol="0">
            <a:spAutoFit/>
          </a:bodyPr>
          <a:lstStyle/>
          <a:p>
            <a:r>
              <a:rPr lang="en-US" sz="2400" dirty="0" smtClean="0">
                <a:solidFill>
                  <a:srgbClr val="FEFFCD"/>
                </a:solidFill>
              </a:rPr>
              <a:t>Gaze interaction</a:t>
            </a:r>
          </a:p>
        </p:txBody>
      </p:sp>
      <p:sp>
        <p:nvSpPr>
          <p:cNvPr id="7" name="Rectangle 6"/>
          <p:cNvSpPr/>
          <p:nvPr/>
        </p:nvSpPr>
        <p:spPr>
          <a:xfrm>
            <a:off x="7825740" y="3217217"/>
            <a:ext cx="510540" cy="510540"/>
          </a:xfrm>
          <a:prstGeom prst="rect">
            <a:avLst/>
          </a:prstGeom>
          <a:solidFill>
            <a:srgbClr val="ABCC4A"/>
          </a:solidFill>
          <a:ln w="31750">
            <a:solidFill>
              <a:srgbClr val="91AD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465820" y="3217217"/>
            <a:ext cx="2827020" cy="461665"/>
          </a:xfrm>
          <a:prstGeom prst="rect">
            <a:avLst/>
          </a:prstGeom>
          <a:noFill/>
        </p:spPr>
        <p:txBody>
          <a:bodyPr wrap="square" rtlCol="0">
            <a:spAutoFit/>
          </a:bodyPr>
          <a:lstStyle/>
          <a:p>
            <a:r>
              <a:rPr lang="en-US" sz="2400" dirty="0" smtClean="0">
                <a:solidFill>
                  <a:srgbClr val="FEFFCD"/>
                </a:solidFill>
              </a:rPr>
              <a:t>Touch interaction</a:t>
            </a:r>
          </a:p>
        </p:txBody>
      </p:sp>
      <p:sp>
        <p:nvSpPr>
          <p:cNvPr id="9" name="Rectangle 8"/>
          <p:cNvSpPr/>
          <p:nvPr/>
        </p:nvSpPr>
        <p:spPr>
          <a:xfrm>
            <a:off x="7825740" y="4024937"/>
            <a:ext cx="510540" cy="510540"/>
          </a:xfrm>
          <a:prstGeom prst="rect">
            <a:avLst/>
          </a:prstGeom>
          <a:solidFill>
            <a:srgbClr val="FEC736"/>
          </a:solidFill>
          <a:ln w="31750">
            <a:solidFill>
              <a:srgbClr val="E9B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65820" y="4024937"/>
            <a:ext cx="2827020" cy="461665"/>
          </a:xfrm>
          <a:prstGeom prst="rect">
            <a:avLst/>
          </a:prstGeom>
          <a:noFill/>
        </p:spPr>
        <p:txBody>
          <a:bodyPr wrap="square" rtlCol="0">
            <a:spAutoFit/>
          </a:bodyPr>
          <a:lstStyle/>
          <a:p>
            <a:r>
              <a:rPr lang="en-US" sz="2400" dirty="0" smtClean="0">
                <a:solidFill>
                  <a:srgbClr val="FEFFCD"/>
                </a:solidFill>
              </a:rPr>
              <a:t>Back support</a:t>
            </a:r>
          </a:p>
        </p:txBody>
      </p:sp>
      <p:sp>
        <p:nvSpPr>
          <p:cNvPr id="11" name="Rectangle 10"/>
          <p:cNvSpPr/>
          <p:nvPr/>
        </p:nvSpPr>
        <p:spPr>
          <a:xfrm>
            <a:off x="7825740" y="4832657"/>
            <a:ext cx="510540" cy="510540"/>
          </a:xfrm>
          <a:prstGeom prst="rect">
            <a:avLst/>
          </a:prstGeom>
          <a:solidFill>
            <a:srgbClr val="56BFC2"/>
          </a:solidFill>
          <a:ln w="31750">
            <a:solidFill>
              <a:srgbClr val="2EB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465820" y="4832657"/>
            <a:ext cx="2827020" cy="461665"/>
          </a:xfrm>
          <a:prstGeom prst="rect">
            <a:avLst/>
          </a:prstGeom>
          <a:noFill/>
        </p:spPr>
        <p:txBody>
          <a:bodyPr wrap="square" rtlCol="0">
            <a:spAutoFit/>
          </a:bodyPr>
          <a:lstStyle/>
          <a:p>
            <a:r>
              <a:rPr lang="en-US" sz="2400" dirty="0" smtClean="0">
                <a:solidFill>
                  <a:srgbClr val="FEFFCD"/>
                </a:solidFill>
              </a:rPr>
              <a:t>Hip support</a:t>
            </a:r>
          </a:p>
        </p:txBody>
      </p:sp>
    </p:spTree>
    <p:extLst>
      <p:ext uri="{BB962C8B-B14F-4D97-AF65-F5344CB8AC3E}">
        <p14:creationId xmlns:p14="http://schemas.microsoft.com/office/powerpoint/2010/main" val="25758082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295" y="152400"/>
            <a:ext cx="10353762" cy="970450"/>
          </a:xfrm>
        </p:spPr>
        <p:txBody>
          <a:bodyPr/>
          <a:lstStyle/>
          <a:p>
            <a:r>
              <a:rPr lang="en-US" dirty="0" smtClean="0"/>
              <a:t>Gaze interaction map</a:t>
            </a:r>
            <a:endParaRPr lang="en-US" dirty="0"/>
          </a:p>
        </p:txBody>
      </p:sp>
      <p:pic>
        <p:nvPicPr>
          <p:cNvPr id="4" name="Picture 3"/>
          <p:cNvPicPr>
            <a:picLocks noChangeAspect="1"/>
          </p:cNvPicPr>
          <p:nvPr/>
        </p:nvPicPr>
        <p:blipFill>
          <a:blip r:embed="rId3"/>
          <a:stretch>
            <a:fillRect/>
          </a:stretch>
        </p:blipFill>
        <p:spPr>
          <a:xfrm>
            <a:off x="1898639" y="1196340"/>
            <a:ext cx="3611701" cy="4747809"/>
          </a:xfrm>
          <a:prstGeom prst="rect">
            <a:avLst/>
          </a:prstGeom>
        </p:spPr>
      </p:pic>
      <p:pic>
        <p:nvPicPr>
          <p:cNvPr id="5" name="Picture 4"/>
          <p:cNvPicPr>
            <a:picLocks noChangeAspect="1"/>
          </p:cNvPicPr>
          <p:nvPr/>
        </p:nvPicPr>
        <p:blipFill rotWithShape="1">
          <a:blip r:embed="rId4"/>
          <a:srcRect l="-867" t="9750" r="867" b="11203"/>
          <a:stretch/>
        </p:blipFill>
        <p:spPr>
          <a:xfrm>
            <a:off x="6577088" y="1196340"/>
            <a:ext cx="4004246" cy="4747809"/>
          </a:xfrm>
          <a:prstGeom prst="rect">
            <a:avLst/>
          </a:prstGeom>
        </p:spPr>
      </p:pic>
      <p:sp>
        <p:nvSpPr>
          <p:cNvPr id="8" name="TextBox 7"/>
          <p:cNvSpPr txBox="1"/>
          <p:nvPr/>
        </p:nvSpPr>
        <p:spPr>
          <a:xfrm>
            <a:off x="7431527" y="5944149"/>
            <a:ext cx="2295367" cy="461665"/>
          </a:xfrm>
          <a:prstGeom prst="rect">
            <a:avLst/>
          </a:prstGeom>
          <a:noFill/>
        </p:spPr>
        <p:txBody>
          <a:bodyPr wrap="square" rtlCol="0">
            <a:spAutoFit/>
          </a:bodyPr>
          <a:lstStyle/>
          <a:p>
            <a:pPr algn="ctr"/>
            <a:r>
              <a:rPr lang="en-US" sz="2400" dirty="0" smtClean="0">
                <a:solidFill>
                  <a:srgbClr val="FFCDCD"/>
                </a:solidFill>
              </a:rPr>
              <a:t>Low probability</a:t>
            </a:r>
          </a:p>
        </p:txBody>
      </p:sp>
      <p:sp>
        <p:nvSpPr>
          <p:cNvPr id="9" name="TextBox 8"/>
          <p:cNvSpPr txBox="1"/>
          <p:nvPr/>
        </p:nvSpPr>
        <p:spPr>
          <a:xfrm>
            <a:off x="2286035" y="5949608"/>
            <a:ext cx="2836908" cy="461665"/>
          </a:xfrm>
          <a:prstGeom prst="rect">
            <a:avLst/>
          </a:prstGeom>
          <a:noFill/>
        </p:spPr>
        <p:txBody>
          <a:bodyPr wrap="square" rtlCol="0">
            <a:spAutoFit/>
          </a:bodyPr>
          <a:lstStyle/>
          <a:p>
            <a:pPr algn="ctr"/>
            <a:r>
              <a:rPr lang="en-US" sz="2400" dirty="0" smtClean="0">
                <a:solidFill>
                  <a:srgbClr val="DBFECE"/>
                </a:solidFill>
              </a:rPr>
              <a:t>High probability</a:t>
            </a:r>
          </a:p>
        </p:txBody>
      </p:sp>
    </p:spTree>
    <p:extLst>
      <p:ext uri="{BB962C8B-B14F-4D97-AF65-F5344CB8AC3E}">
        <p14:creationId xmlns:p14="http://schemas.microsoft.com/office/powerpoint/2010/main" val="466664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6722" y="490186"/>
            <a:ext cx="10353762" cy="970450"/>
          </a:xfrm>
        </p:spPr>
        <p:txBody>
          <a:bodyPr/>
          <a:lstStyle/>
          <a:p>
            <a:r>
              <a:rPr lang="en-US" dirty="0" smtClean="0">
                <a:solidFill>
                  <a:srgbClr val="F8F4BC"/>
                </a:solidFill>
              </a:rPr>
              <a:t> </a:t>
            </a:r>
            <a:r>
              <a:rPr lang="en-US" dirty="0" smtClean="0"/>
              <a:t>Gaze interaction distance distribution</a:t>
            </a:r>
            <a:endParaRPr lang="en-US" dirty="0"/>
          </a:p>
        </p:txBody>
      </p:sp>
      <p:pic>
        <p:nvPicPr>
          <p:cNvPr id="7" name="Picture 6"/>
          <p:cNvPicPr>
            <a:picLocks noChangeAspect="1"/>
          </p:cNvPicPr>
          <p:nvPr/>
        </p:nvPicPr>
        <p:blipFill>
          <a:blip r:embed="rId2"/>
          <a:stretch>
            <a:fillRect/>
          </a:stretch>
        </p:blipFill>
        <p:spPr>
          <a:xfrm>
            <a:off x="0" y="2193447"/>
            <a:ext cx="3070885" cy="2222256"/>
          </a:xfrm>
          <a:prstGeom prst="rect">
            <a:avLst/>
          </a:prstGeom>
        </p:spPr>
      </p:pic>
      <p:grpSp>
        <p:nvGrpSpPr>
          <p:cNvPr id="14" name="Group 13"/>
          <p:cNvGrpSpPr/>
          <p:nvPr/>
        </p:nvGrpSpPr>
        <p:grpSpPr>
          <a:xfrm>
            <a:off x="2796540" y="2004667"/>
            <a:ext cx="9210222" cy="2599817"/>
            <a:chOff x="2796540" y="2004667"/>
            <a:chExt cx="9210222" cy="2599817"/>
          </a:xfrm>
        </p:grpSpPr>
        <p:pic>
          <p:nvPicPr>
            <p:cNvPr id="4" name="Picture 3"/>
            <p:cNvPicPr>
              <a:picLocks noChangeAspect="1"/>
            </p:cNvPicPr>
            <p:nvPr/>
          </p:nvPicPr>
          <p:blipFill>
            <a:blip r:embed="rId3"/>
            <a:stretch>
              <a:fillRect/>
            </a:stretch>
          </p:blipFill>
          <p:spPr>
            <a:xfrm>
              <a:off x="3313628" y="2015897"/>
              <a:ext cx="2579752" cy="2588587"/>
            </a:xfrm>
            <a:prstGeom prst="rect">
              <a:avLst/>
            </a:prstGeom>
          </p:spPr>
        </p:pic>
        <p:pic>
          <p:nvPicPr>
            <p:cNvPr id="5" name="Picture 4"/>
            <p:cNvPicPr>
              <a:picLocks noChangeAspect="1"/>
            </p:cNvPicPr>
            <p:nvPr/>
          </p:nvPicPr>
          <p:blipFill>
            <a:blip r:embed="rId4"/>
            <a:stretch>
              <a:fillRect/>
            </a:stretch>
          </p:blipFill>
          <p:spPr>
            <a:xfrm>
              <a:off x="6068291" y="2004667"/>
              <a:ext cx="2836908" cy="2599817"/>
            </a:xfrm>
            <a:prstGeom prst="rect">
              <a:avLst/>
            </a:prstGeom>
          </p:spPr>
        </p:pic>
        <p:pic>
          <p:nvPicPr>
            <p:cNvPr id="6" name="Picture 5"/>
            <p:cNvPicPr>
              <a:picLocks noChangeAspect="1"/>
            </p:cNvPicPr>
            <p:nvPr/>
          </p:nvPicPr>
          <p:blipFill>
            <a:blip r:embed="rId5"/>
            <a:stretch>
              <a:fillRect/>
            </a:stretch>
          </p:blipFill>
          <p:spPr>
            <a:xfrm>
              <a:off x="9080110" y="2004667"/>
              <a:ext cx="2926652" cy="2599817"/>
            </a:xfrm>
            <a:prstGeom prst="rect">
              <a:avLst/>
            </a:prstGeom>
          </p:spPr>
        </p:pic>
        <p:sp>
          <p:nvSpPr>
            <p:cNvPr id="3" name="Right Arrow 2"/>
            <p:cNvSpPr/>
            <p:nvPr/>
          </p:nvSpPr>
          <p:spPr>
            <a:xfrm>
              <a:off x="2796540" y="3158542"/>
              <a:ext cx="449256" cy="292065"/>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46722" y="4251960"/>
            <a:ext cx="2377440" cy="830997"/>
          </a:xfrm>
          <a:prstGeom prst="rect">
            <a:avLst/>
          </a:prstGeom>
          <a:noFill/>
        </p:spPr>
        <p:txBody>
          <a:bodyPr wrap="square" rtlCol="0">
            <a:spAutoFit/>
          </a:bodyPr>
          <a:lstStyle/>
          <a:p>
            <a:pPr algn="ctr"/>
            <a:r>
              <a:rPr lang="en-US" sz="2400" dirty="0" smtClean="0">
                <a:solidFill>
                  <a:srgbClr val="FEFFCD"/>
                </a:solidFill>
              </a:rPr>
              <a:t>Annotated scene database</a:t>
            </a:r>
          </a:p>
        </p:txBody>
      </p:sp>
      <p:grpSp>
        <p:nvGrpSpPr>
          <p:cNvPr id="13" name="Group 12"/>
          <p:cNvGrpSpPr/>
          <p:nvPr/>
        </p:nvGrpSpPr>
        <p:grpSpPr>
          <a:xfrm>
            <a:off x="3376683" y="4667458"/>
            <a:ext cx="8200867" cy="461665"/>
            <a:chOff x="3376683" y="4667458"/>
            <a:chExt cx="8200867" cy="461665"/>
          </a:xfrm>
        </p:grpSpPr>
        <p:sp>
          <p:nvSpPr>
            <p:cNvPr id="10" name="TextBox 9"/>
            <p:cNvSpPr txBox="1"/>
            <p:nvPr/>
          </p:nvSpPr>
          <p:spPr>
            <a:xfrm>
              <a:off x="3376683" y="4667458"/>
              <a:ext cx="2295367" cy="461665"/>
            </a:xfrm>
            <a:prstGeom prst="rect">
              <a:avLst/>
            </a:prstGeom>
            <a:noFill/>
          </p:spPr>
          <p:txBody>
            <a:bodyPr wrap="square" rtlCol="0">
              <a:spAutoFit/>
            </a:bodyPr>
            <a:lstStyle/>
            <a:p>
              <a:pPr algn="ctr"/>
              <a:r>
                <a:rPr lang="en-US" sz="2400" dirty="0" smtClean="0">
                  <a:solidFill>
                    <a:srgbClr val="FFCDCD"/>
                  </a:solidFill>
                </a:rPr>
                <a:t>Low probability</a:t>
              </a:r>
            </a:p>
          </p:txBody>
        </p:sp>
        <p:sp>
          <p:nvSpPr>
            <p:cNvPr id="11" name="TextBox 10"/>
            <p:cNvSpPr txBox="1"/>
            <p:nvPr/>
          </p:nvSpPr>
          <p:spPr>
            <a:xfrm>
              <a:off x="9282183" y="4667458"/>
              <a:ext cx="2295367" cy="461665"/>
            </a:xfrm>
            <a:prstGeom prst="rect">
              <a:avLst/>
            </a:prstGeom>
            <a:noFill/>
          </p:spPr>
          <p:txBody>
            <a:bodyPr wrap="square" rtlCol="0">
              <a:spAutoFit/>
            </a:bodyPr>
            <a:lstStyle/>
            <a:p>
              <a:pPr algn="ctr"/>
              <a:r>
                <a:rPr lang="en-US" sz="2400" dirty="0" smtClean="0">
                  <a:solidFill>
                    <a:srgbClr val="FFCDCD"/>
                  </a:solidFill>
                </a:rPr>
                <a:t>Low probability</a:t>
              </a:r>
            </a:p>
          </p:txBody>
        </p:sp>
        <p:sp>
          <p:nvSpPr>
            <p:cNvPr id="12" name="TextBox 11"/>
            <p:cNvSpPr txBox="1"/>
            <p:nvPr/>
          </p:nvSpPr>
          <p:spPr>
            <a:xfrm>
              <a:off x="6068291" y="4667458"/>
              <a:ext cx="2836908" cy="461665"/>
            </a:xfrm>
            <a:prstGeom prst="rect">
              <a:avLst/>
            </a:prstGeom>
            <a:noFill/>
          </p:spPr>
          <p:txBody>
            <a:bodyPr wrap="square" rtlCol="0">
              <a:spAutoFit/>
            </a:bodyPr>
            <a:lstStyle/>
            <a:p>
              <a:pPr algn="ctr"/>
              <a:r>
                <a:rPr lang="en-US" sz="2400" dirty="0" smtClean="0">
                  <a:solidFill>
                    <a:srgbClr val="DBFECE"/>
                  </a:solidFill>
                </a:rPr>
                <a:t>High probability</a:t>
              </a:r>
            </a:p>
          </p:txBody>
        </p:sp>
      </p:grpSp>
      <p:sp>
        <p:nvSpPr>
          <p:cNvPr id="15" name="Rectangle 14"/>
          <p:cNvSpPr/>
          <p:nvPr/>
        </p:nvSpPr>
        <p:spPr>
          <a:xfrm>
            <a:off x="1107671" y="5569579"/>
            <a:ext cx="10393680" cy="461665"/>
          </a:xfrm>
          <a:prstGeom prst="rect">
            <a:avLst/>
          </a:prstGeom>
        </p:spPr>
        <p:txBody>
          <a:bodyPr wrap="square">
            <a:spAutoFit/>
          </a:bodyPr>
          <a:lstStyle/>
          <a:p>
            <a:pPr lvl="1"/>
            <a:r>
              <a:rPr lang="en-US" sz="2400" dirty="0" smtClean="0"/>
              <a:t>“How likely is the observed agent to television gaze distance?”</a:t>
            </a:r>
            <a:endParaRPr lang="en-US" sz="2400" dirty="0"/>
          </a:p>
        </p:txBody>
      </p:sp>
    </p:spTree>
    <p:extLst>
      <p:ext uri="{BB962C8B-B14F-4D97-AF65-F5344CB8AC3E}">
        <p14:creationId xmlns:p14="http://schemas.microsoft.com/office/powerpoint/2010/main" val="1510689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80" y="0"/>
            <a:ext cx="10353762" cy="970450"/>
          </a:xfrm>
        </p:spPr>
        <p:txBody>
          <a:bodyPr/>
          <a:lstStyle/>
          <a:p>
            <a:r>
              <a:rPr lang="en-US" dirty="0" smtClean="0"/>
              <a:t>Our approach</a:t>
            </a:r>
            <a:endParaRPr lang="en-US" dirty="0"/>
          </a:p>
        </p:txBody>
      </p:sp>
      <p:pic>
        <p:nvPicPr>
          <p:cNvPr id="4" name="Picture 3"/>
          <p:cNvPicPr>
            <a:picLocks noChangeAspect="1"/>
          </p:cNvPicPr>
          <p:nvPr/>
        </p:nvPicPr>
        <p:blipFill>
          <a:blip r:embed="rId2"/>
          <a:stretch>
            <a:fillRect/>
          </a:stretch>
        </p:blipFill>
        <p:spPr>
          <a:xfrm>
            <a:off x="422654" y="1090026"/>
            <a:ext cx="3002830" cy="2279143"/>
          </a:xfrm>
          <a:prstGeom prst="rect">
            <a:avLst/>
          </a:prstGeom>
        </p:spPr>
      </p:pic>
      <p:sp>
        <p:nvSpPr>
          <p:cNvPr id="6" name="TextBox 5"/>
          <p:cNvSpPr txBox="1"/>
          <p:nvPr/>
        </p:nvSpPr>
        <p:spPr>
          <a:xfrm>
            <a:off x="422654" y="3369169"/>
            <a:ext cx="3002830" cy="478302"/>
          </a:xfrm>
          <a:prstGeom prst="rect">
            <a:avLst/>
          </a:prstGeom>
          <a:noFill/>
        </p:spPr>
        <p:txBody>
          <a:bodyPr wrap="square" rtlCol="0">
            <a:spAutoFit/>
          </a:bodyPr>
          <a:lstStyle/>
          <a:p>
            <a:pPr algn="ctr"/>
            <a:r>
              <a:rPr lang="en-US" sz="2400" dirty="0" smtClean="0">
                <a:solidFill>
                  <a:srgbClr val="FEFFCD"/>
                </a:solidFill>
              </a:rPr>
              <a:t>3D scan</a:t>
            </a:r>
          </a:p>
        </p:txBody>
      </p:sp>
      <p:grpSp>
        <p:nvGrpSpPr>
          <p:cNvPr id="37" name="Group 36"/>
          <p:cNvGrpSpPr/>
          <p:nvPr/>
        </p:nvGrpSpPr>
        <p:grpSpPr>
          <a:xfrm>
            <a:off x="3425484" y="1190472"/>
            <a:ext cx="5205046" cy="2316882"/>
            <a:chOff x="3425484" y="1190472"/>
            <a:chExt cx="5205046" cy="2316882"/>
          </a:xfrm>
        </p:grpSpPr>
        <p:sp>
          <p:nvSpPr>
            <p:cNvPr id="5" name="Right Arrow 4"/>
            <p:cNvSpPr/>
            <p:nvPr/>
          </p:nvSpPr>
          <p:spPr>
            <a:xfrm>
              <a:off x="3425484" y="2095081"/>
              <a:ext cx="633845"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4223008" y="2938133"/>
              <a:ext cx="4407522" cy="478302"/>
            </a:xfrm>
            <a:prstGeom prst="rect">
              <a:avLst/>
            </a:prstGeom>
            <a:noFill/>
          </p:spPr>
          <p:txBody>
            <a:bodyPr wrap="square" rtlCol="0">
              <a:spAutoFit/>
            </a:bodyPr>
            <a:lstStyle/>
            <a:p>
              <a:pPr algn="ctr"/>
              <a:r>
                <a:rPr lang="en-US" sz="2400" dirty="0" smtClean="0">
                  <a:solidFill>
                    <a:srgbClr val="FEFFCD"/>
                  </a:solidFill>
                </a:rPr>
                <a:t>Scene template</a:t>
              </a:r>
            </a:p>
          </p:txBody>
        </p:sp>
        <p:sp>
          <p:nvSpPr>
            <p:cNvPr id="8" name="Rectangle 7"/>
            <p:cNvSpPr/>
            <p:nvPr/>
          </p:nvSpPr>
          <p:spPr>
            <a:xfrm>
              <a:off x="4223008" y="1190472"/>
              <a:ext cx="4407522" cy="231688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6801792" y="1386107"/>
            <a:ext cx="1519961" cy="1567405"/>
            <a:chOff x="4618696" y="1384608"/>
            <a:chExt cx="1519961" cy="1567405"/>
          </a:xfrm>
        </p:grpSpPr>
        <p:sp>
          <p:nvSpPr>
            <p:cNvPr id="9" name="TextBox 8"/>
            <p:cNvSpPr txBox="1"/>
            <p:nvPr/>
          </p:nvSpPr>
          <p:spPr>
            <a:xfrm>
              <a:off x="4618696" y="2644236"/>
              <a:ext cx="1519961" cy="307777"/>
            </a:xfrm>
            <a:prstGeom prst="rect">
              <a:avLst/>
            </a:prstGeom>
            <a:noFill/>
          </p:spPr>
          <p:txBody>
            <a:bodyPr wrap="square" rtlCol="0">
              <a:spAutoFit/>
            </a:bodyPr>
            <a:lstStyle/>
            <a:p>
              <a:pPr algn="ctr"/>
              <a:r>
                <a:rPr lang="en-US" sz="1400" dirty="0" smtClean="0"/>
                <a:t>Activity blueprint</a:t>
              </a:r>
            </a:p>
          </p:txBody>
        </p:sp>
        <p:pic>
          <p:nvPicPr>
            <p:cNvPr id="11" name="Picture 10"/>
            <p:cNvPicPr>
              <a:picLocks noChangeAspect="1"/>
            </p:cNvPicPr>
            <p:nvPr/>
          </p:nvPicPr>
          <p:blipFill>
            <a:blip r:embed="rId3"/>
            <a:stretch>
              <a:fillRect/>
            </a:stretch>
          </p:blipFill>
          <p:spPr>
            <a:xfrm>
              <a:off x="4640432" y="1384608"/>
              <a:ext cx="1477130" cy="1217762"/>
            </a:xfrm>
            <a:prstGeom prst="rect">
              <a:avLst/>
            </a:prstGeom>
          </p:spPr>
        </p:pic>
      </p:grpSp>
      <p:grpSp>
        <p:nvGrpSpPr>
          <p:cNvPr id="39" name="Group 38"/>
          <p:cNvGrpSpPr/>
          <p:nvPr/>
        </p:nvGrpSpPr>
        <p:grpSpPr>
          <a:xfrm>
            <a:off x="4482720" y="1298807"/>
            <a:ext cx="1997273" cy="1658577"/>
            <a:chOff x="6393865" y="1266038"/>
            <a:chExt cx="1997273" cy="1658577"/>
          </a:xfrm>
        </p:grpSpPr>
        <p:sp>
          <p:nvSpPr>
            <p:cNvPr id="10" name="TextBox 9"/>
            <p:cNvSpPr txBox="1"/>
            <p:nvPr/>
          </p:nvSpPr>
          <p:spPr>
            <a:xfrm>
              <a:off x="6490500" y="2616838"/>
              <a:ext cx="1767131" cy="307777"/>
            </a:xfrm>
            <a:prstGeom prst="rect">
              <a:avLst/>
            </a:prstGeom>
            <a:noFill/>
          </p:spPr>
          <p:txBody>
            <a:bodyPr wrap="square" rtlCol="0">
              <a:spAutoFit/>
            </a:bodyPr>
            <a:lstStyle/>
            <a:p>
              <a:pPr algn="ctr"/>
              <a:r>
                <a:rPr lang="en-US" sz="1400" dirty="0" smtClean="0"/>
                <a:t>Geometric blueprint</a:t>
              </a:r>
            </a:p>
          </p:txBody>
        </p:sp>
        <p:pic>
          <p:nvPicPr>
            <p:cNvPr id="12" name="Picture 11"/>
            <p:cNvPicPr>
              <a:picLocks noChangeAspect="1"/>
            </p:cNvPicPr>
            <p:nvPr/>
          </p:nvPicPr>
          <p:blipFill>
            <a:blip r:embed="rId4"/>
            <a:stretch>
              <a:fillRect/>
            </a:stretch>
          </p:blipFill>
          <p:spPr>
            <a:xfrm>
              <a:off x="6393865" y="1266038"/>
              <a:ext cx="1997273" cy="1362111"/>
            </a:xfrm>
            <a:prstGeom prst="rect">
              <a:avLst/>
            </a:prstGeom>
          </p:spPr>
        </p:pic>
      </p:grpSp>
      <p:grpSp>
        <p:nvGrpSpPr>
          <p:cNvPr id="3" name="Group 2"/>
          <p:cNvGrpSpPr/>
          <p:nvPr/>
        </p:nvGrpSpPr>
        <p:grpSpPr>
          <a:xfrm>
            <a:off x="485336" y="1228589"/>
            <a:ext cx="11525335" cy="5450117"/>
            <a:chOff x="485336" y="1228589"/>
            <a:chExt cx="11525335" cy="5450117"/>
          </a:xfrm>
        </p:grpSpPr>
        <p:grpSp>
          <p:nvGrpSpPr>
            <p:cNvPr id="40" name="Group 39"/>
            <p:cNvGrpSpPr/>
            <p:nvPr/>
          </p:nvGrpSpPr>
          <p:grpSpPr>
            <a:xfrm>
              <a:off x="485336" y="3715588"/>
              <a:ext cx="3136093" cy="2826524"/>
              <a:chOff x="485336" y="3715588"/>
              <a:chExt cx="3136093" cy="2826524"/>
            </a:xfrm>
          </p:grpSpPr>
          <p:sp>
            <p:nvSpPr>
              <p:cNvPr id="13" name="TextBox 12"/>
              <p:cNvSpPr txBox="1"/>
              <p:nvPr/>
            </p:nvSpPr>
            <p:spPr>
              <a:xfrm>
                <a:off x="485336" y="5711115"/>
                <a:ext cx="3136093" cy="830997"/>
              </a:xfrm>
              <a:prstGeom prst="rect">
                <a:avLst/>
              </a:prstGeom>
              <a:noFill/>
            </p:spPr>
            <p:txBody>
              <a:bodyPr wrap="square" rtlCol="0">
                <a:spAutoFit/>
              </a:bodyPr>
              <a:lstStyle/>
              <a:p>
                <a:pPr algn="ctr"/>
                <a:r>
                  <a:rPr lang="en-US" sz="2400" dirty="0" smtClean="0">
                    <a:solidFill>
                      <a:srgbClr val="FEFFCD"/>
                    </a:solidFill>
                  </a:rPr>
                  <a:t>Activity-annotated scene database</a:t>
                </a:r>
              </a:p>
            </p:txBody>
          </p:sp>
          <p:pic>
            <p:nvPicPr>
              <p:cNvPr id="20" name="Picture 19"/>
              <p:cNvPicPr>
                <a:picLocks noChangeAspect="1"/>
              </p:cNvPicPr>
              <p:nvPr/>
            </p:nvPicPr>
            <p:blipFill>
              <a:blip r:embed="rId5"/>
              <a:stretch>
                <a:fillRect/>
              </a:stretch>
            </p:blipFill>
            <p:spPr>
              <a:xfrm>
                <a:off x="485336" y="3715588"/>
                <a:ext cx="3070885" cy="2222256"/>
              </a:xfrm>
              <a:prstGeom prst="rect">
                <a:avLst/>
              </a:prstGeom>
            </p:spPr>
          </p:pic>
        </p:grpSp>
        <p:grpSp>
          <p:nvGrpSpPr>
            <p:cNvPr id="41" name="Group 40"/>
            <p:cNvGrpSpPr/>
            <p:nvPr/>
          </p:nvGrpSpPr>
          <p:grpSpPr>
            <a:xfrm>
              <a:off x="4266829" y="4858154"/>
              <a:ext cx="4363701" cy="1820552"/>
              <a:chOff x="4266829" y="4858154"/>
              <a:chExt cx="4363701" cy="1820552"/>
            </a:xfrm>
          </p:grpSpPr>
          <p:pic>
            <p:nvPicPr>
              <p:cNvPr id="22" name="Picture 21"/>
              <p:cNvPicPr>
                <a:picLocks noChangeAspect="1"/>
              </p:cNvPicPr>
              <p:nvPr/>
            </p:nvPicPr>
            <p:blipFill>
              <a:blip r:embed="rId6"/>
              <a:stretch>
                <a:fillRect/>
              </a:stretch>
            </p:blipFill>
            <p:spPr>
              <a:xfrm>
                <a:off x="4266829" y="4858154"/>
                <a:ext cx="4319880" cy="1585025"/>
              </a:xfrm>
              <a:prstGeom prst="rect">
                <a:avLst/>
              </a:prstGeom>
            </p:spPr>
          </p:pic>
          <p:sp>
            <p:nvSpPr>
              <p:cNvPr id="23" name="TextBox 22"/>
              <p:cNvSpPr txBox="1"/>
              <p:nvPr/>
            </p:nvSpPr>
            <p:spPr>
              <a:xfrm>
                <a:off x="4417256" y="6217041"/>
                <a:ext cx="4213274" cy="461665"/>
              </a:xfrm>
              <a:prstGeom prst="rect">
                <a:avLst/>
              </a:prstGeom>
              <a:noFill/>
            </p:spPr>
            <p:txBody>
              <a:bodyPr wrap="square" rtlCol="0">
                <a:spAutoFit/>
              </a:bodyPr>
              <a:lstStyle/>
              <a:p>
                <a:pPr algn="ctr"/>
                <a:r>
                  <a:rPr lang="en-US" sz="2400" dirty="0" smtClean="0">
                    <a:solidFill>
                      <a:srgbClr val="FEFFCD"/>
                    </a:solidFill>
                  </a:rPr>
                  <a:t> Model interaction maps</a:t>
                </a:r>
              </a:p>
            </p:txBody>
          </p:sp>
        </p:grpSp>
        <p:grpSp>
          <p:nvGrpSpPr>
            <p:cNvPr id="42" name="Group 41"/>
            <p:cNvGrpSpPr/>
            <p:nvPr/>
          </p:nvGrpSpPr>
          <p:grpSpPr>
            <a:xfrm>
              <a:off x="3324104" y="3951510"/>
              <a:ext cx="5306426" cy="911805"/>
              <a:chOff x="3324104" y="3951510"/>
              <a:chExt cx="5306426" cy="911805"/>
            </a:xfrm>
          </p:grpSpPr>
          <p:sp>
            <p:nvSpPr>
              <p:cNvPr id="21" name="Right Arrow 20"/>
              <p:cNvSpPr/>
              <p:nvPr/>
            </p:nvSpPr>
            <p:spPr>
              <a:xfrm>
                <a:off x="3324104" y="4106137"/>
                <a:ext cx="735225"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ight Arrow 23"/>
              <p:cNvSpPr/>
              <p:nvPr/>
            </p:nvSpPr>
            <p:spPr>
              <a:xfrm rot="16200000">
                <a:off x="6268137" y="4603071"/>
                <a:ext cx="251457"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p:cNvSpPr txBox="1"/>
              <p:nvPr/>
            </p:nvSpPr>
            <p:spPr>
              <a:xfrm>
                <a:off x="4223008" y="4001819"/>
                <a:ext cx="4407522" cy="478302"/>
              </a:xfrm>
              <a:prstGeom prst="rect">
                <a:avLst/>
              </a:prstGeom>
              <a:noFill/>
            </p:spPr>
            <p:txBody>
              <a:bodyPr wrap="square" rtlCol="0">
                <a:spAutoFit/>
              </a:bodyPr>
              <a:lstStyle/>
              <a:p>
                <a:pPr algn="ctr"/>
                <a:r>
                  <a:rPr lang="en-US" sz="2400" dirty="0" smtClean="0">
                    <a:solidFill>
                      <a:srgbClr val="FEFFCD"/>
                    </a:solidFill>
                  </a:rPr>
                  <a:t>Activity model</a:t>
                </a:r>
              </a:p>
            </p:txBody>
          </p:sp>
          <p:sp>
            <p:nvSpPr>
              <p:cNvPr id="26" name="Rectangle 25"/>
              <p:cNvSpPr/>
              <p:nvPr/>
            </p:nvSpPr>
            <p:spPr>
              <a:xfrm>
                <a:off x="4223008" y="3951510"/>
                <a:ext cx="4407522" cy="57828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8727165" y="1228589"/>
              <a:ext cx="3283506" cy="4242497"/>
              <a:chOff x="8727165" y="1228589"/>
              <a:chExt cx="3283506" cy="4242497"/>
            </a:xfrm>
          </p:grpSpPr>
          <p:sp>
            <p:nvSpPr>
              <p:cNvPr id="29" name="Right Arrow 28"/>
              <p:cNvSpPr/>
              <p:nvPr/>
            </p:nvSpPr>
            <p:spPr>
              <a:xfrm>
                <a:off x="8727165" y="2220772"/>
                <a:ext cx="700890"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Bent Arrow 29"/>
              <p:cNvSpPr/>
              <p:nvPr/>
            </p:nvSpPr>
            <p:spPr>
              <a:xfrm rot="16200000" flipV="1">
                <a:off x="8054760" y="3099082"/>
                <a:ext cx="1817916" cy="473106"/>
              </a:xfrm>
              <a:prstGeom prst="bentArrow">
                <a:avLst>
                  <a:gd name="adj1" fmla="val 25000"/>
                  <a:gd name="adj2" fmla="val 19663"/>
                  <a:gd name="adj3" fmla="val 25000"/>
                  <a:gd name="adj4" fmla="val 43750"/>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1" name="Picture 30"/>
              <p:cNvPicPr>
                <a:picLocks noChangeAspect="1"/>
              </p:cNvPicPr>
              <p:nvPr/>
            </p:nvPicPr>
            <p:blipFill>
              <a:blip r:embed="rId7"/>
              <a:stretch>
                <a:fillRect/>
              </a:stretch>
            </p:blipFill>
            <p:spPr>
              <a:xfrm>
                <a:off x="9524690" y="1228589"/>
                <a:ext cx="1999272" cy="1732984"/>
              </a:xfrm>
              <a:prstGeom prst="rect">
                <a:avLst/>
              </a:prstGeom>
            </p:spPr>
          </p:pic>
          <p:pic>
            <p:nvPicPr>
              <p:cNvPr id="32" name="Picture 31"/>
              <p:cNvPicPr>
                <a:picLocks noChangeAspect="1"/>
              </p:cNvPicPr>
              <p:nvPr/>
            </p:nvPicPr>
            <p:blipFill>
              <a:blip r:embed="rId8"/>
              <a:stretch>
                <a:fillRect/>
              </a:stretch>
            </p:blipFill>
            <p:spPr>
              <a:xfrm>
                <a:off x="9524690" y="3110279"/>
                <a:ext cx="1999272" cy="1750436"/>
              </a:xfrm>
              <a:prstGeom prst="rect">
                <a:avLst/>
              </a:prstGeom>
            </p:spPr>
          </p:pic>
          <p:sp>
            <p:nvSpPr>
              <p:cNvPr id="33" name="Oval 32"/>
              <p:cNvSpPr/>
              <p:nvPr/>
            </p:nvSpPr>
            <p:spPr>
              <a:xfrm>
                <a:off x="11630844" y="2990704"/>
                <a:ext cx="119575" cy="119575"/>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p:cNvSpPr/>
              <p:nvPr/>
            </p:nvSpPr>
            <p:spPr>
              <a:xfrm>
                <a:off x="11891096" y="2990704"/>
                <a:ext cx="119575" cy="119575"/>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TextBox 35"/>
              <p:cNvSpPr txBox="1"/>
              <p:nvPr/>
            </p:nvSpPr>
            <p:spPr>
              <a:xfrm>
                <a:off x="9386156" y="5009421"/>
                <a:ext cx="2277317" cy="461665"/>
              </a:xfrm>
              <a:prstGeom prst="rect">
                <a:avLst/>
              </a:prstGeom>
              <a:noFill/>
            </p:spPr>
            <p:txBody>
              <a:bodyPr wrap="square" rtlCol="0">
                <a:spAutoFit/>
              </a:bodyPr>
              <a:lstStyle/>
              <a:p>
                <a:pPr algn="ctr"/>
                <a:r>
                  <a:rPr lang="en-US" sz="2400" dirty="0" smtClean="0">
                    <a:solidFill>
                      <a:srgbClr val="FEFFCD"/>
                    </a:solidFill>
                  </a:rPr>
                  <a:t>Scene synthesis</a:t>
                </a:r>
              </a:p>
            </p:txBody>
          </p:sp>
        </p:grpSp>
      </p:grpSp>
    </p:spTree>
    <p:extLst>
      <p:ext uri="{BB962C8B-B14F-4D97-AF65-F5344CB8AC3E}">
        <p14:creationId xmlns:p14="http://schemas.microsoft.com/office/powerpoint/2010/main" val="16359106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gtEl>
                                        <p:attrNameLst>
                                          <p:attrName>style.opacity</p:attrName>
                                        </p:attrNameLst>
                                      </p:cBhvr>
                                      <p:to>
                                        <p:strVal val="0.3"/>
                                      </p:to>
                                    </p:set>
                                    <p:animEffect filter="image" prLst="opacity: 0.3">
                                      <p:cBhvr rctx="IE">
                                        <p:cTn id="7"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template</a:t>
            </a:r>
            <a:endParaRPr lang="en-US" dirty="0"/>
          </a:p>
        </p:txBody>
      </p:sp>
      <p:sp>
        <p:nvSpPr>
          <p:cNvPr id="3" name="Content Placeholder 2"/>
          <p:cNvSpPr>
            <a:spLocks noGrp="1"/>
          </p:cNvSpPr>
          <p:nvPr>
            <p:ph idx="1"/>
          </p:nvPr>
        </p:nvSpPr>
        <p:spPr/>
        <p:txBody>
          <a:bodyPr/>
          <a:lstStyle/>
          <a:p>
            <a:r>
              <a:rPr lang="en-US" dirty="0" smtClean="0"/>
              <a:t>A rough description of:</a:t>
            </a:r>
          </a:p>
          <a:p>
            <a:pPr lvl="1"/>
            <a:r>
              <a:rPr lang="en-US" dirty="0" smtClean="0">
                <a:solidFill>
                  <a:srgbClr val="F8F4BC"/>
                </a:solidFill>
              </a:rPr>
              <a:t>The geometric layout of a scene (“floor plan”)</a:t>
            </a:r>
          </a:p>
          <a:p>
            <a:pPr lvl="1"/>
            <a:r>
              <a:rPr lang="en-US" dirty="0" smtClean="0">
                <a:solidFill>
                  <a:srgbClr val="F8F4BC"/>
                </a:solidFill>
              </a:rPr>
              <a:t>Where different activities take place in the scene (“activity plan”)</a:t>
            </a:r>
            <a:endParaRPr lang="en-US" dirty="0">
              <a:solidFill>
                <a:srgbClr val="F8F4BC"/>
              </a:solidFill>
            </a:endParaRPr>
          </a:p>
        </p:txBody>
      </p:sp>
      <p:pic>
        <p:nvPicPr>
          <p:cNvPr id="1026" name="Picture 2" descr="http://oxfordhnd.com/wp-content/uploads/2014/02/IT-OpenComputerLa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197" y="3331759"/>
            <a:ext cx="3797300" cy="284797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5242114" y="3344225"/>
            <a:ext cx="3368040" cy="2847975"/>
            <a:chOff x="6172200" y="3344225"/>
            <a:chExt cx="3368040" cy="2847975"/>
          </a:xfrm>
        </p:grpSpPr>
        <p:sp>
          <p:nvSpPr>
            <p:cNvPr id="4" name="Rectangle 3"/>
            <p:cNvSpPr/>
            <p:nvPr/>
          </p:nvSpPr>
          <p:spPr>
            <a:xfrm>
              <a:off x="6172200" y="3344225"/>
              <a:ext cx="3368040" cy="2847975"/>
            </a:xfrm>
            <a:prstGeom prst="rect">
              <a:avLst/>
            </a:prstGeom>
            <a:solidFill>
              <a:schemeClr val="tx1"/>
            </a:solidFill>
            <a:ln w="222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120146" y="5821679"/>
              <a:ext cx="411480" cy="188876"/>
            </a:xfrm>
            <a:prstGeom prst="ellipse">
              <a:avLst/>
            </a:prstGeom>
            <a:solidFill>
              <a:schemeClr val="tx2">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737366" y="5844539"/>
              <a:ext cx="411480" cy="188876"/>
            </a:xfrm>
            <a:prstGeom prst="ellipse">
              <a:avLst/>
            </a:prstGeom>
            <a:solidFill>
              <a:schemeClr val="tx2">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346966" y="5836919"/>
              <a:ext cx="411480" cy="188876"/>
            </a:xfrm>
            <a:prstGeom prst="ellipse">
              <a:avLst/>
            </a:prstGeom>
            <a:solidFill>
              <a:schemeClr val="tx2">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9086106" y="5836919"/>
              <a:ext cx="411480" cy="188876"/>
            </a:xfrm>
            <a:prstGeom prst="ellipse">
              <a:avLst/>
            </a:prstGeom>
            <a:solidFill>
              <a:schemeClr val="tx2">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120146" y="4991099"/>
              <a:ext cx="411480" cy="188876"/>
            </a:xfrm>
            <a:prstGeom prst="ellipse">
              <a:avLst/>
            </a:prstGeom>
            <a:solidFill>
              <a:schemeClr val="tx2">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767846" y="4975859"/>
              <a:ext cx="411480" cy="188876"/>
            </a:xfrm>
            <a:prstGeom prst="ellipse">
              <a:avLst/>
            </a:prstGeom>
            <a:solidFill>
              <a:schemeClr val="tx2">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316486" y="4991099"/>
              <a:ext cx="411480" cy="188876"/>
            </a:xfrm>
            <a:prstGeom prst="ellipse">
              <a:avLst/>
            </a:prstGeom>
            <a:solidFill>
              <a:schemeClr val="tx2">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831581" y="4983294"/>
              <a:ext cx="411480" cy="188876"/>
            </a:xfrm>
            <a:prstGeom prst="ellipse">
              <a:avLst/>
            </a:prstGeom>
            <a:solidFill>
              <a:schemeClr val="tx2">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037320" y="4173545"/>
              <a:ext cx="411480" cy="188876"/>
            </a:xfrm>
            <a:prstGeom prst="ellipse">
              <a:avLst/>
            </a:prstGeom>
            <a:solidFill>
              <a:schemeClr val="tx2">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389205" y="4165509"/>
              <a:ext cx="411480" cy="188876"/>
            </a:xfrm>
            <a:prstGeom prst="ellipse">
              <a:avLst/>
            </a:prstGeom>
            <a:solidFill>
              <a:schemeClr val="tx2">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699267" y="4140667"/>
              <a:ext cx="411480" cy="188876"/>
            </a:xfrm>
            <a:prstGeom prst="ellipse">
              <a:avLst/>
            </a:prstGeom>
            <a:solidFill>
              <a:schemeClr val="tx2">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104263" y="4179417"/>
              <a:ext cx="411480" cy="188876"/>
            </a:xfrm>
            <a:prstGeom prst="ellipse">
              <a:avLst/>
            </a:prstGeom>
            <a:solidFill>
              <a:schemeClr val="tx2">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49440" y="3853265"/>
              <a:ext cx="2583180" cy="376608"/>
            </a:xfrm>
            <a:prstGeom prst="rect">
              <a:avLst/>
            </a:prstGeom>
            <a:solidFill>
              <a:schemeClr val="tx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949440" y="4679648"/>
              <a:ext cx="2583180" cy="376608"/>
            </a:xfrm>
            <a:prstGeom prst="rect">
              <a:avLst/>
            </a:prstGeom>
            <a:solidFill>
              <a:schemeClr val="tx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957060" y="5540707"/>
              <a:ext cx="2583180" cy="376608"/>
            </a:xfrm>
            <a:prstGeom prst="rect">
              <a:avLst/>
            </a:prstGeom>
            <a:solidFill>
              <a:schemeClr val="tx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243060" y="5151659"/>
              <a:ext cx="297180" cy="32712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001340">
              <a:off x="7185661" y="3947161"/>
              <a:ext cx="358140" cy="83819"/>
            </a:xfrm>
            <a:prstGeom prst="rect">
              <a:avLst/>
            </a:prstGeom>
            <a:solidFill>
              <a:schemeClr val="bg1">
                <a:lumMod val="50000"/>
                <a:lumOff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757161" y="3909061"/>
              <a:ext cx="358140" cy="83819"/>
            </a:xfrm>
            <a:prstGeom prst="rect">
              <a:avLst/>
            </a:prstGeom>
            <a:solidFill>
              <a:schemeClr val="bg1">
                <a:lumMod val="50000"/>
                <a:lumOff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473441" y="3924301"/>
              <a:ext cx="358140" cy="83819"/>
            </a:xfrm>
            <a:prstGeom prst="rect">
              <a:avLst/>
            </a:prstGeom>
            <a:solidFill>
              <a:schemeClr val="bg1">
                <a:lumMod val="50000"/>
                <a:lumOff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26004">
              <a:off x="9098281" y="3931921"/>
              <a:ext cx="358140" cy="83819"/>
            </a:xfrm>
            <a:prstGeom prst="rect">
              <a:avLst/>
            </a:prstGeom>
            <a:solidFill>
              <a:schemeClr val="bg1">
                <a:lumMod val="50000"/>
                <a:lumOff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177298" y="4795563"/>
              <a:ext cx="358140" cy="83819"/>
            </a:xfrm>
            <a:prstGeom prst="rect">
              <a:avLst/>
            </a:prstGeom>
            <a:solidFill>
              <a:schemeClr val="bg1">
                <a:lumMod val="50000"/>
                <a:lumOff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426004">
              <a:off x="7764158" y="4777560"/>
              <a:ext cx="358140" cy="83819"/>
            </a:xfrm>
            <a:prstGeom prst="rect">
              <a:avLst/>
            </a:prstGeom>
            <a:solidFill>
              <a:schemeClr val="bg1">
                <a:lumMod val="50000"/>
                <a:lumOff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21001340">
              <a:off x="8317229" y="4786712"/>
              <a:ext cx="358140" cy="83819"/>
            </a:xfrm>
            <a:prstGeom prst="rect">
              <a:avLst/>
            </a:prstGeom>
            <a:solidFill>
              <a:schemeClr val="bg1">
                <a:lumMod val="50000"/>
                <a:lumOff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888105" y="4775051"/>
              <a:ext cx="358140" cy="83819"/>
            </a:xfrm>
            <a:prstGeom prst="rect">
              <a:avLst/>
            </a:prstGeom>
            <a:solidFill>
              <a:schemeClr val="bg1">
                <a:lumMod val="50000"/>
                <a:lumOff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173486" y="5631239"/>
              <a:ext cx="358140" cy="83819"/>
            </a:xfrm>
            <a:prstGeom prst="rect">
              <a:avLst/>
            </a:prstGeom>
            <a:solidFill>
              <a:schemeClr val="bg1">
                <a:lumMod val="50000"/>
                <a:lumOff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778649" y="5645192"/>
              <a:ext cx="358140" cy="83819"/>
            </a:xfrm>
            <a:prstGeom prst="rect">
              <a:avLst/>
            </a:prstGeom>
            <a:solidFill>
              <a:schemeClr val="bg1">
                <a:lumMod val="50000"/>
                <a:lumOff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515731">
              <a:off x="8387000" y="5616144"/>
              <a:ext cx="358140" cy="83819"/>
            </a:xfrm>
            <a:prstGeom prst="rect">
              <a:avLst/>
            </a:prstGeom>
            <a:solidFill>
              <a:schemeClr val="bg1">
                <a:lumMod val="50000"/>
                <a:lumOff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21317026">
              <a:off x="9063990" y="5637430"/>
              <a:ext cx="358140" cy="83819"/>
            </a:xfrm>
            <a:prstGeom prst="rect">
              <a:avLst/>
            </a:prstGeom>
            <a:solidFill>
              <a:schemeClr val="bg1">
                <a:lumMod val="50000"/>
                <a:lumOff val="5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6260759" y="3806318"/>
            <a:ext cx="5680741" cy="2243961"/>
            <a:chOff x="6277691" y="3806318"/>
            <a:chExt cx="5680741" cy="2243961"/>
          </a:xfrm>
        </p:grpSpPr>
        <p:sp>
          <p:nvSpPr>
            <p:cNvPr id="38" name="Oval 37"/>
            <p:cNvSpPr/>
            <p:nvPr/>
          </p:nvSpPr>
          <p:spPr>
            <a:xfrm>
              <a:off x="6277691" y="4137816"/>
              <a:ext cx="205740" cy="205740"/>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864115" y="4105140"/>
              <a:ext cx="205740" cy="205740"/>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592140" y="4143743"/>
              <a:ext cx="205740" cy="205740"/>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209359" y="4136342"/>
              <a:ext cx="205740" cy="205740"/>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307426" y="4958995"/>
              <a:ext cx="205740" cy="205740"/>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926493" y="4981855"/>
              <a:ext cx="205740" cy="205740"/>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503407" y="4928340"/>
              <a:ext cx="205740" cy="205740"/>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8004364" y="4974235"/>
              <a:ext cx="205740" cy="205740"/>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8273700" y="5844539"/>
              <a:ext cx="205740" cy="205740"/>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498423" y="5812966"/>
              <a:ext cx="205740" cy="205740"/>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910150" y="5790067"/>
              <a:ext cx="205740" cy="205740"/>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300550" y="5780380"/>
              <a:ext cx="205740" cy="205740"/>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9184317" y="3810233"/>
              <a:ext cx="426720" cy="426720"/>
            </a:xfrm>
            <a:prstGeom prst="rect">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9627987" y="3806318"/>
              <a:ext cx="2330445" cy="461665"/>
            </a:xfrm>
            <a:prstGeom prst="rect">
              <a:avLst/>
            </a:prstGeom>
            <a:noFill/>
          </p:spPr>
          <p:txBody>
            <a:bodyPr wrap="square" rtlCol="0">
              <a:spAutoFit/>
            </a:bodyPr>
            <a:lstStyle/>
            <a:p>
              <a:r>
                <a:rPr lang="en-US" sz="2400" dirty="0" smtClean="0">
                  <a:solidFill>
                    <a:srgbClr val="FEFFCD"/>
                  </a:solidFill>
                </a:rPr>
                <a:t>Use desktop PC</a:t>
              </a:r>
            </a:p>
          </p:txBody>
        </p:sp>
      </p:grpSp>
      <p:grpSp>
        <p:nvGrpSpPr>
          <p:cNvPr id="57" name="Group 56"/>
          <p:cNvGrpSpPr/>
          <p:nvPr/>
        </p:nvGrpSpPr>
        <p:grpSpPr>
          <a:xfrm>
            <a:off x="6175411" y="3422258"/>
            <a:ext cx="5895449" cy="1708980"/>
            <a:chOff x="6192337" y="3422258"/>
            <a:chExt cx="5895449" cy="1708980"/>
          </a:xfrm>
        </p:grpSpPr>
        <p:sp>
          <p:nvSpPr>
            <p:cNvPr id="39" name="Rounded Rectangle 38"/>
            <p:cNvSpPr/>
            <p:nvPr/>
          </p:nvSpPr>
          <p:spPr>
            <a:xfrm>
              <a:off x="6192337" y="3422258"/>
              <a:ext cx="1153687" cy="176326"/>
            </a:xfrm>
            <a:prstGeom prst="roundRect">
              <a:avLst/>
            </a:prstGeom>
            <a:solidFill>
              <a:schemeClr val="accent1">
                <a:lumMod val="60000"/>
                <a:lumOff val="40000"/>
              </a:schemeClr>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9184317" y="4669573"/>
              <a:ext cx="426720" cy="426720"/>
            </a:xfrm>
            <a:prstGeom prst="rect">
              <a:avLst/>
            </a:prstGeom>
            <a:solidFill>
              <a:schemeClr val="accent1">
                <a:lumMod val="60000"/>
                <a:lumOff val="40000"/>
              </a:schemeClr>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9627987" y="4669573"/>
              <a:ext cx="2459799" cy="461665"/>
            </a:xfrm>
            <a:prstGeom prst="rect">
              <a:avLst/>
            </a:prstGeom>
            <a:noFill/>
          </p:spPr>
          <p:txBody>
            <a:bodyPr wrap="square" rtlCol="0">
              <a:spAutoFit/>
            </a:bodyPr>
            <a:lstStyle/>
            <a:p>
              <a:r>
                <a:rPr lang="en-US" sz="2400" dirty="0" smtClean="0">
                  <a:solidFill>
                    <a:srgbClr val="FEFFCD"/>
                  </a:solidFill>
                </a:rPr>
                <a:t>Use whiteboard</a:t>
              </a:r>
            </a:p>
          </p:txBody>
        </p:sp>
      </p:grpSp>
    </p:spTree>
    <p:extLst>
      <p:ext uri="{BB962C8B-B14F-4D97-AF65-F5344CB8AC3E}">
        <p14:creationId xmlns:p14="http://schemas.microsoft.com/office/powerpoint/2010/main" val="2474589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919" y="365760"/>
            <a:ext cx="10353762" cy="970450"/>
          </a:xfrm>
        </p:spPr>
        <p:txBody>
          <a:bodyPr/>
          <a:lstStyle/>
          <a:p>
            <a:r>
              <a:rPr lang="en-US" dirty="0" smtClean="0"/>
              <a:t>Geometric blueprint</a:t>
            </a:r>
            <a:endParaRPr lang="en-US" dirty="0"/>
          </a:p>
        </p:txBody>
      </p:sp>
      <p:pic>
        <p:nvPicPr>
          <p:cNvPr id="4" name="Picture 3"/>
          <p:cNvPicPr>
            <a:picLocks noChangeAspect="1"/>
          </p:cNvPicPr>
          <p:nvPr/>
        </p:nvPicPr>
        <p:blipFill>
          <a:blip r:embed="rId3"/>
          <a:stretch>
            <a:fillRect/>
          </a:stretch>
        </p:blipFill>
        <p:spPr>
          <a:xfrm>
            <a:off x="1039996" y="1651518"/>
            <a:ext cx="4255904" cy="3616757"/>
          </a:xfrm>
          <a:prstGeom prst="rect">
            <a:avLst/>
          </a:prstGeom>
        </p:spPr>
      </p:pic>
      <p:grpSp>
        <p:nvGrpSpPr>
          <p:cNvPr id="10" name="Group 9"/>
          <p:cNvGrpSpPr/>
          <p:nvPr/>
        </p:nvGrpSpPr>
        <p:grpSpPr>
          <a:xfrm>
            <a:off x="835299" y="1640189"/>
            <a:ext cx="10891881" cy="4774389"/>
            <a:chOff x="835299" y="1640189"/>
            <a:chExt cx="10891881" cy="4774389"/>
          </a:xfrm>
        </p:grpSpPr>
        <p:grpSp>
          <p:nvGrpSpPr>
            <p:cNvPr id="3" name="Group 2"/>
            <p:cNvGrpSpPr/>
            <p:nvPr/>
          </p:nvGrpSpPr>
          <p:grpSpPr>
            <a:xfrm>
              <a:off x="5585923" y="1640189"/>
              <a:ext cx="6093166" cy="3639411"/>
              <a:chOff x="5585923" y="1640189"/>
              <a:chExt cx="6093166" cy="3639411"/>
            </a:xfrm>
          </p:grpSpPr>
          <p:pic>
            <p:nvPicPr>
              <p:cNvPr id="9" name="Picture 8"/>
              <p:cNvPicPr>
                <a:picLocks noChangeAspect="1"/>
              </p:cNvPicPr>
              <p:nvPr/>
            </p:nvPicPr>
            <p:blipFill>
              <a:blip r:embed="rId4"/>
              <a:stretch>
                <a:fillRect/>
              </a:stretch>
            </p:blipFill>
            <p:spPr>
              <a:xfrm>
                <a:off x="6876476" y="1640189"/>
                <a:ext cx="4802613" cy="3639411"/>
              </a:xfrm>
              <a:prstGeom prst="rect">
                <a:avLst/>
              </a:prstGeom>
            </p:spPr>
          </p:pic>
          <p:sp>
            <p:nvSpPr>
              <p:cNvPr id="6" name="Right Arrow 5"/>
              <p:cNvSpPr/>
              <p:nvPr/>
            </p:nvSpPr>
            <p:spPr>
              <a:xfrm>
                <a:off x="5585923" y="3116786"/>
                <a:ext cx="1087221" cy="686219"/>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TextBox 6"/>
            <p:cNvSpPr txBox="1"/>
            <p:nvPr/>
          </p:nvSpPr>
          <p:spPr>
            <a:xfrm>
              <a:off x="835299" y="5583581"/>
              <a:ext cx="10891881" cy="830997"/>
            </a:xfrm>
            <a:prstGeom prst="rect">
              <a:avLst/>
            </a:prstGeom>
            <a:noFill/>
          </p:spPr>
          <p:txBody>
            <a:bodyPr wrap="square" rtlCol="0">
              <a:spAutoFit/>
            </a:bodyPr>
            <a:lstStyle/>
            <a:p>
              <a:r>
                <a:rPr lang="en-US" sz="2400" i="1" dirty="0" smtClean="0">
                  <a:solidFill>
                    <a:schemeClr val="tx1">
                      <a:lumMod val="85000"/>
                    </a:schemeClr>
                  </a:solidFill>
                </a:rPr>
                <a:t>Object </a:t>
              </a:r>
              <a:r>
                <a:rPr lang="en-US" sz="2400" i="1" dirty="0">
                  <a:solidFill>
                    <a:schemeClr val="tx1">
                      <a:lumMod val="85000"/>
                    </a:schemeClr>
                  </a:solidFill>
                </a:rPr>
                <a:t>detection and classification from large-scale cluttered indoor scans</a:t>
              </a:r>
              <a:r>
                <a:rPr lang="en-US" sz="2400" dirty="0" smtClean="0">
                  <a:solidFill>
                    <a:schemeClr val="tx1">
                      <a:lumMod val="85000"/>
                    </a:schemeClr>
                  </a:solidFill>
                </a:rPr>
                <a:t>. </a:t>
              </a:r>
              <a:r>
                <a:rPr lang="en-US" sz="2400" dirty="0" err="1" smtClean="0">
                  <a:solidFill>
                    <a:schemeClr val="tx1">
                      <a:lumMod val="85000"/>
                    </a:schemeClr>
                  </a:solidFill>
                </a:rPr>
                <a:t>Mattausch</a:t>
              </a:r>
              <a:r>
                <a:rPr lang="en-US" sz="2400" dirty="0" smtClean="0">
                  <a:solidFill>
                    <a:schemeClr val="tx1">
                      <a:lumMod val="85000"/>
                    </a:schemeClr>
                  </a:solidFill>
                </a:rPr>
                <a:t> et al.  2014</a:t>
              </a:r>
              <a:r>
                <a:rPr lang="en-US" sz="2400" dirty="0">
                  <a:solidFill>
                    <a:schemeClr val="tx1">
                      <a:lumMod val="85000"/>
                    </a:schemeClr>
                  </a:solidFill>
                </a:rPr>
                <a:t>. </a:t>
              </a:r>
              <a:endParaRPr lang="en-US" sz="2400" dirty="0" smtClean="0">
                <a:solidFill>
                  <a:schemeClr val="tx1">
                    <a:lumMod val="85000"/>
                  </a:schemeClr>
                </a:solidFill>
              </a:endParaRPr>
            </a:p>
          </p:txBody>
        </p:sp>
      </p:grpSp>
    </p:spTree>
    <p:extLst>
      <p:ext uri="{BB962C8B-B14F-4D97-AF65-F5344CB8AC3E}">
        <p14:creationId xmlns:p14="http://schemas.microsoft.com/office/powerpoint/2010/main" val="9287083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0875" y="358140"/>
            <a:ext cx="10353762" cy="970450"/>
          </a:xfrm>
        </p:spPr>
        <p:txBody>
          <a:bodyPr/>
          <a:lstStyle/>
          <a:p>
            <a:r>
              <a:rPr lang="en-US" dirty="0" smtClean="0"/>
              <a:t>Activity blueprint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6306" y="1328590"/>
            <a:ext cx="5365994" cy="5365994"/>
          </a:xfrm>
          <a:prstGeom prst="rect">
            <a:avLst/>
          </a:prstGeom>
        </p:spPr>
      </p:pic>
    </p:spTree>
    <p:extLst>
      <p:ext uri="{BB962C8B-B14F-4D97-AF65-F5344CB8AC3E}">
        <p14:creationId xmlns:p14="http://schemas.microsoft.com/office/powerpoint/2010/main" val="37317224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330" y="282146"/>
            <a:ext cx="10353762" cy="970450"/>
          </a:xfrm>
        </p:spPr>
        <p:txBody>
          <a:bodyPr/>
          <a:lstStyle/>
          <a:p>
            <a:r>
              <a:rPr lang="en-US" dirty="0" smtClean="0"/>
              <a:t>Where does the monitor go?</a:t>
            </a:r>
            <a:endParaRPr lang="en-US" dirty="0"/>
          </a:p>
        </p:txBody>
      </p:sp>
      <p:pic>
        <p:nvPicPr>
          <p:cNvPr id="4" name="Picture 3"/>
          <p:cNvPicPr>
            <a:picLocks noChangeAspect="1"/>
          </p:cNvPicPr>
          <p:nvPr/>
        </p:nvPicPr>
        <p:blipFill>
          <a:blip r:embed="rId2"/>
          <a:stretch>
            <a:fillRect/>
          </a:stretch>
        </p:blipFill>
        <p:spPr>
          <a:xfrm>
            <a:off x="605481" y="1522168"/>
            <a:ext cx="6940005" cy="4538822"/>
          </a:xfrm>
          <a:prstGeom prst="rect">
            <a:avLst/>
          </a:prstGeom>
        </p:spPr>
      </p:pic>
      <p:pic>
        <p:nvPicPr>
          <p:cNvPr id="2054" name="Picture 6" descr="http://cdn.eteknix.com/wp-content/uploads/2013/11/e2451Fh_side_to_r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879" y="2378676"/>
            <a:ext cx="3525441" cy="248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4641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680" y="1328590"/>
            <a:ext cx="5349240" cy="5349240"/>
          </a:xfrm>
          <a:prstGeom prst="rect">
            <a:avLst/>
          </a:prstGeom>
        </p:spPr>
      </p:pic>
      <p:sp>
        <p:nvSpPr>
          <p:cNvPr id="2" name="Title 1"/>
          <p:cNvSpPr>
            <a:spLocks noGrp="1"/>
          </p:cNvSpPr>
          <p:nvPr>
            <p:ph type="title"/>
          </p:nvPr>
        </p:nvSpPr>
        <p:spPr>
          <a:xfrm>
            <a:off x="410875" y="358140"/>
            <a:ext cx="10353762" cy="970450"/>
          </a:xfrm>
        </p:spPr>
        <p:txBody>
          <a:bodyPr/>
          <a:lstStyle/>
          <a:p>
            <a:r>
              <a:rPr lang="en-US" dirty="0" smtClean="0"/>
              <a:t>Activity blueprint</a:t>
            </a:r>
            <a:endParaRPr lang="en-US" dirty="0"/>
          </a:p>
        </p:txBody>
      </p:sp>
      <p:sp>
        <p:nvSpPr>
          <p:cNvPr id="6" name="Rectangle 5"/>
          <p:cNvSpPr/>
          <p:nvPr/>
        </p:nvSpPr>
        <p:spPr>
          <a:xfrm>
            <a:off x="7843197" y="3341742"/>
            <a:ext cx="426720" cy="426720"/>
          </a:xfrm>
          <a:prstGeom prst="rect">
            <a:avLst/>
          </a:prstGeom>
          <a:solidFill>
            <a:srgbClr val="5657D2"/>
          </a:solidFill>
          <a:ln w="22225">
            <a:solidFill>
              <a:srgbClr val="333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70687" y="3303359"/>
            <a:ext cx="2655453" cy="461665"/>
          </a:xfrm>
          <a:prstGeom prst="rect">
            <a:avLst/>
          </a:prstGeom>
          <a:noFill/>
        </p:spPr>
        <p:txBody>
          <a:bodyPr wrap="square" rtlCol="0">
            <a:spAutoFit/>
          </a:bodyPr>
          <a:lstStyle/>
          <a:p>
            <a:r>
              <a:rPr lang="en-US" sz="2400" dirty="0" smtClean="0">
                <a:solidFill>
                  <a:srgbClr val="FEFFCD"/>
                </a:solidFill>
              </a:rPr>
              <a:t>Eat at dining table</a:t>
            </a:r>
          </a:p>
        </p:txBody>
      </p:sp>
    </p:spTree>
    <p:extLst>
      <p:ext uri="{BB962C8B-B14F-4D97-AF65-F5344CB8AC3E}">
        <p14:creationId xmlns:p14="http://schemas.microsoft.com/office/powerpoint/2010/main" val="8321969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blueprint</a:t>
            </a:r>
            <a:endParaRPr lang="en-US" dirty="0"/>
          </a:p>
        </p:txBody>
      </p:sp>
      <p:pic>
        <p:nvPicPr>
          <p:cNvPr id="4" name="Picture 3"/>
          <p:cNvPicPr>
            <a:picLocks noChangeAspect="1"/>
          </p:cNvPicPr>
          <p:nvPr/>
        </p:nvPicPr>
        <p:blipFill>
          <a:blip r:embed="rId2"/>
          <a:stretch>
            <a:fillRect/>
          </a:stretch>
        </p:blipFill>
        <p:spPr>
          <a:xfrm>
            <a:off x="572453" y="2001201"/>
            <a:ext cx="4321792" cy="3073717"/>
          </a:xfrm>
          <a:prstGeom prst="rect">
            <a:avLst/>
          </a:prstGeom>
        </p:spPr>
      </p:pic>
      <p:grpSp>
        <p:nvGrpSpPr>
          <p:cNvPr id="10" name="Group 9"/>
          <p:cNvGrpSpPr/>
          <p:nvPr/>
        </p:nvGrpSpPr>
        <p:grpSpPr>
          <a:xfrm>
            <a:off x="5383353" y="2001201"/>
            <a:ext cx="2808922" cy="2536643"/>
            <a:chOff x="5383353" y="2001201"/>
            <a:chExt cx="2808922" cy="2536643"/>
          </a:xfrm>
        </p:grpSpPr>
        <p:pic>
          <p:nvPicPr>
            <p:cNvPr id="5" name="Picture 4"/>
            <p:cNvPicPr>
              <a:picLocks noChangeAspect="1"/>
            </p:cNvPicPr>
            <p:nvPr/>
          </p:nvPicPr>
          <p:blipFill>
            <a:blip r:embed="rId3"/>
            <a:stretch>
              <a:fillRect/>
            </a:stretch>
          </p:blipFill>
          <p:spPr>
            <a:xfrm>
              <a:off x="5383353" y="2538273"/>
              <a:ext cx="2808922" cy="1999571"/>
            </a:xfrm>
            <a:prstGeom prst="rect">
              <a:avLst/>
            </a:prstGeom>
          </p:spPr>
        </p:pic>
        <p:sp>
          <p:nvSpPr>
            <p:cNvPr id="7" name="TextBox 6"/>
            <p:cNvSpPr txBox="1"/>
            <p:nvPr/>
          </p:nvSpPr>
          <p:spPr>
            <a:xfrm>
              <a:off x="5460088" y="2001201"/>
              <a:ext cx="2732187" cy="461665"/>
            </a:xfrm>
            <a:prstGeom prst="rect">
              <a:avLst/>
            </a:prstGeom>
            <a:noFill/>
          </p:spPr>
          <p:txBody>
            <a:bodyPr wrap="square" rtlCol="0">
              <a:spAutoFit/>
            </a:bodyPr>
            <a:lstStyle/>
            <a:p>
              <a:pPr algn="ctr"/>
              <a:r>
                <a:rPr lang="en-US" sz="2400" dirty="0" smtClean="0">
                  <a:solidFill>
                    <a:srgbClr val="FEFFCD"/>
                  </a:solidFill>
                </a:rPr>
                <a:t>“sit at a table”</a:t>
              </a:r>
            </a:p>
          </p:txBody>
        </p:sp>
      </p:grpSp>
      <p:grpSp>
        <p:nvGrpSpPr>
          <p:cNvPr id="11" name="Group 10"/>
          <p:cNvGrpSpPr/>
          <p:nvPr/>
        </p:nvGrpSpPr>
        <p:grpSpPr>
          <a:xfrm>
            <a:off x="8681384" y="2001200"/>
            <a:ext cx="2849879" cy="2556013"/>
            <a:chOff x="8681384" y="2001200"/>
            <a:chExt cx="2849879" cy="2556013"/>
          </a:xfrm>
        </p:grpSpPr>
        <p:pic>
          <p:nvPicPr>
            <p:cNvPr id="6" name="Picture 5"/>
            <p:cNvPicPr>
              <a:picLocks noChangeAspect="1"/>
            </p:cNvPicPr>
            <p:nvPr/>
          </p:nvPicPr>
          <p:blipFill>
            <a:blip r:embed="rId4"/>
            <a:stretch>
              <a:fillRect/>
            </a:stretch>
          </p:blipFill>
          <p:spPr>
            <a:xfrm>
              <a:off x="8683588" y="2538273"/>
              <a:ext cx="2847675" cy="2018940"/>
            </a:xfrm>
            <a:prstGeom prst="rect">
              <a:avLst/>
            </a:prstGeom>
          </p:spPr>
        </p:pic>
        <p:sp>
          <p:nvSpPr>
            <p:cNvPr id="8" name="TextBox 7"/>
            <p:cNvSpPr txBox="1"/>
            <p:nvPr/>
          </p:nvSpPr>
          <p:spPr>
            <a:xfrm>
              <a:off x="8681384" y="2001200"/>
              <a:ext cx="2847675" cy="461665"/>
            </a:xfrm>
            <a:prstGeom prst="rect">
              <a:avLst/>
            </a:prstGeom>
            <a:noFill/>
          </p:spPr>
          <p:txBody>
            <a:bodyPr wrap="square" rtlCol="0">
              <a:spAutoFit/>
            </a:bodyPr>
            <a:lstStyle/>
            <a:p>
              <a:pPr algn="ctr"/>
              <a:r>
                <a:rPr lang="en-US" sz="2400" dirty="0" smtClean="0">
                  <a:solidFill>
                    <a:srgbClr val="FEFFCD"/>
                  </a:solidFill>
                </a:rPr>
                <a:t>“use a whiteboard”</a:t>
              </a:r>
            </a:p>
          </p:txBody>
        </p:sp>
      </p:grpSp>
      <p:sp>
        <p:nvSpPr>
          <p:cNvPr id="9" name="TextBox 8"/>
          <p:cNvSpPr txBox="1"/>
          <p:nvPr/>
        </p:nvSpPr>
        <p:spPr>
          <a:xfrm>
            <a:off x="820059" y="5496067"/>
            <a:ext cx="10891881" cy="461665"/>
          </a:xfrm>
          <a:prstGeom prst="rect">
            <a:avLst/>
          </a:prstGeom>
          <a:noFill/>
        </p:spPr>
        <p:txBody>
          <a:bodyPr wrap="square" rtlCol="0">
            <a:spAutoFit/>
          </a:bodyPr>
          <a:lstStyle/>
          <a:p>
            <a:r>
              <a:rPr lang="en-US" sz="2400" i="1" dirty="0" err="1" smtClean="0">
                <a:solidFill>
                  <a:schemeClr val="tx1">
                    <a:lumMod val="85000"/>
                  </a:schemeClr>
                </a:solidFill>
              </a:rPr>
              <a:t>SceneGrok</a:t>
            </a:r>
            <a:r>
              <a:rPr lang="en-US" sz="2400" i="1" dirty="0">
                <a:solidFill>
                  <a:schemeClr val="tx1">
                    <a:lumMod val="85000"/>
                  </a:schemeClr>
                </a:solidFill>
              </a:rPr>
              <a:t>: Inferring Action Maps in 3D Environments</a:t>
            </a:r>
            <a:r>
              <a:rPr lang="en-US" sz="2400" dirty="0" smtClean="0">
                <a:solidFill>
                  <a:schemeClr val="tx1">
                    <a:lumMod val="85000"/>
                  </a:schemeClr>
                </a:solidFill>
              </a:rPr>
              <a:t>.  Savva et al. 2014.</a:t>
            </a:r>
          </a:p>
        </p:txBody>
      </p:sp>
    </p:spTree>
    <p:extLst>
      <p:ext uri="{BB962C8B-B14F-4D97-AF65-F5344CB8AC3E}">
        <p14:creationId xmlns:p14="http://schemas.microsoft.com/office/powerpoint/2010/main" val="39879087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85631" y="1030528"/>
            <a:ext cx="7330489" cy="5384341"/>
          </a:xfrm>
          <a:prstGeom prst="rect">
            <a:avLst/>
          </a:prstGeom>
        </p:spPr>
      </p:pic>
      <p:grpSp>
        <p:nvGrpSpPr>
          <p:cNvPr id="10" name="Group 9"/>
          <p:cNvGrpSpPr/>
          <p:nvPr/>
        </p:nvGrpSpPr>
        <p:grpSpPr>
          <a:xfrm>
            <a:off x="2344421" y="894281"/>
            <a:ext cx="8542396" cy="4273416"/>
            <a:chOff x="1881500" y="99455"/>
            <a:chExt cx="10032887" cy="5019048"/>
          </a:xfrm>
        </p:grpSpPr>
        <p:pic>
          <p:nvPicPr>
            <p:cNvPr id="5" name="Picture 4"/>
            <p:cNvPicPr>
              <a:picLocks noChangeAspect="1"/>
            </p:cNvPicPr>
            <p:nvPr/>
          </p:nvPicPr>
          <p:blipFill>
            <a:blip r:embed="rId4"/>
            <a:stretch>
              <a:fillRect/>
            </a:stretch>
          </p:blipFill>
          <p:spPr>
            <a:xfrm>
              <a:off x="1881500" y="99455"/>
              <a:ext cx="5000000" cy="5019048"/>
            </a:xfrm>
            <a:prstGeom prst="rect">
              <a:avLst/>
            </a:prstGeom>
          </p:spPr>
        </p:pic>
        <p:sp>
          <p:nvSpPr>
            <p:cNvPr id="6" name="Rectangle 5"/>
            <p:cNvSpPr/>
            <p:nvPr/>
          </p:nvSpPr>
          <p:spPr>
            <a:xfrm>
              <a:off x="8731444" y="2021116"/>
              <a:ext cx="426720" cy="426720"/>
            </a:xfrm>
            <a:prstGeom prst="rect">
              <a:avLst/>
            </a:prstGeom>
            <a:solidFill>
              <a:srgbClr val="F55189"/>
            </a:solidFill>
            <a:ln w="22225">
              <a:solidFill>
                <a:srgbClr val="B53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258935" y="1982733"/>
              <a:ext cx="2655452" cy="461665"/>
            </a:xfrm>
            <a:prstGeom prst="rect">
              <a:avLst/>
            </a:prstGeom>
            <a:noFill/>
          </p:spPr>
          <p:txBody>
            <a:bodyPr wrap="square" rtlCol="0">
              <a:spAutoFit/>
            </a:bodyPr>
            <a:lstStyle/>
            <a:p>
              <a:r>
                <a:rPr lang="en-US" sz="2400" dirty="0" smtClean="0">
                  <a:solidFill>
                    <a:srgbClr val="FEFFCD"/>
                  </a:solidFill>
                </a:rPr>
                <a:t>Use desktop PC</a:t>
              </a:r>
            </a:p>
          </p:txBody>
        </p:sp>
        <p:sp>
          <p:nvSpPr>
            <p:cNvPr id="8" name="Rectangle 7"/>
            <p:cNvSpPr/>
            <p:nvPr/>
          </p:nvSpPr>
          <p:spPr>
            <a:xfrm>
              <a:off x="8731444" y="2973616"/>
              <a:ext cx="426720" cy="426720"/>
            </a:xfrm>
            <a:prstGeom prst="rect">
              <a:avLst/>
            </a:prstGeom>
            <a:solidFill>
              <a:srgbClr val="FFCD52"/>
            </a:solidFill>
            <a:ln w="22225">
              <a:solidFill>
                <a:srgbClr val="E4B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258935" y="2935234"/>
              <a:ext cx="2655452" cy="461665"/>
            </a:xfrm>
            <a:prstGeom prst="rect">
              <a:avLst/>
            </a:prstGeom>
            <a:noFill/>
          </p:spPr>
          <p:txBody>
            <a:bodyPr wrap="square" rtlCol="0">
              <a:spAutoFit/>
            </a:bodyPr>
            <a:lstStyle/>
            <a:p>
              <a:r>
                <a:rPr lang="en-US" sz="2400" dirty="0" smtClean="0">
                  <a:solidFill>
                    <a:srgbClr val="FEFFCD"/>
                  </a:solidFill>
                </a:rPr>
                <a:t>Sit on couch</a:t>
              </a:r>
            </a:p>
          </p:txBody>
        </p:sp>
      </p:grpSp>
      <p:sp>
        <p:nvSpPr>
          <p:cNvPr id="11" name="Title 1"/>
          <p:cNvSpPr>
            <a:spLocks noGrp="1"/>
          </p:cNvSpPr>
          <p:nvPr>
            <p:ph type="title"/>
          </p:nvPr>
        </p:nvSpPr>
        <p:spPr>
          <a:xfrm>
            <a:off x="410875" y="147125"/>
            <a:ext cx="10353762" cy="970450"/>
          </a:xfrm>
        </p:spPr>
        <p:txBody>
          <a:bodyPr/>
          <a:lstStyle/>
          <a:p>
            <a:r>
              <a:rPr lang="en-US" dirty="0" smtClean="0"/>
              <a:t>Activity blueprint</a:t>
            </a:r>
            <a:endParaRPr lang="en-US" dirty="0"/>
          </a:p>
        </p:txBody>
      </p:sp>
      <p:sp>
        <p:nvSpPr>
          <p:cNvPr id="12" name="TextBox 11"/>
          <p:cNvSpPr txBox="1"/>
          <p:nvPr/>
        </p:nvSpPr>
        <p:spPr>
          <a:xfrm>
            <a:off x="885631" y="6241655"/>
            <a:ext cx="10891881" cy="461665"/>
          </a:xfrm>
          <a:prstGeom prst="rect">
            <a:avLst/>
          </a:prstGeom>
          <a:noFill/>
        </p:spPr>
        <p:txBody>
          <a:bodyPr wrap="square" rtlCol="0">
            <a:spAutoFit/>
          </a:bodyPr>
          <a:lstStyle/>
          <a:p>
            <a:r>
              <a:rPr lang="en-US" sz="2400" i="1" dirty="0" err="1" smtClean="0">
                <a:solidFill>
                  <a:schemeClr val="tx1">
                    <a:lumMod val="85000"/>
                  </a:schemeClr>
                </a:solidFill>
              </a:rPr>
              <a:t>SceneGrok</a:t>
            </a:r>
            <a:r>
              <a:rPr lang="en-US" sz="2400" i="1" dirty="0">
                <a:solidFill>
                  <a:schemeClr val="tx1">
                    <a:lumMod val="85000"/>
                  </a:schemeClr>
                </a:solidFill>
              </a:rPr>
              <a:t>: Inferring Action Maps in 3D Environments</a:t>
            </a:r>
            <a:r>
              <a:rPr lang="en-US" sz="2400" dirty="0" smtClean="0">
                <a:solidFill>
                  <a:schemeClr val="tx1">
                    <a:lumMod val="85000"/>
                  </a:schemeClr>
                </a:solidFill>
              </a:rPr>
              <a:t>.  Savva et al. 2014.</a:t>
            </a:r>
          </a:p>
        </p:txBody>
      </p:sp>
    </p:spTree>
    <p:extLst>
      <p:ext uri="{BB962C8B-B14F-4D97-AF65-F5344CB8AC3E}">
        <p14:creationId xmlns:p14="http://schemas.microsoft.com/office/powerpoint/2010/main" val="30278722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9915" y="434340"/>
            <a:ext cx="10353762" cy="970450"/>
          </a:xfrm>
        </p:spPr>
        <p:txBody>
          <a:bodyPr/>
          <a:lstStyle/>
          <a:p>
            <a:r>
              <a:rPr lang="en-US" dirty="0" smtClean="0"/>
              <a:t>Scan to scene template</a:t>
            </a:r>
            <a:endParaRPr lang="en-US" dirty="0"/>
          </a:p>
        </p:txBody>
      </p:sp>
      <p:grpSp>
        <p:nvGrpSpPr>
          <p:cNvPr id="14" name="Group 13"/>
          <p:cNvGrpSpPr/>
          <p:nvPr/>
        </p:nvGrpSpPr>
        <p:grpSpPr>
          <a:xfrm>
            <a:off x="620335" y="2072640"/>
            <a:ext cx="10820969" cy="3611880"/>
            <a:chOff x="620335" y="2072640"/>
            <a:chExt cx="10820969" cy="3611880"/>
          </a:xfrm>
        </p:grpSpPr>
        <p:pic>
          <p:nvPicPr>
            <p:cNvPr id="4" name="Picture 3"/>
            <p:cNvPicPr>
              <a:picLocks noChangeAspect="1"/>
            </p:cNvPicPr>
            <p:nvPr/>
          </p:nvPicPr>
          <p:blipFill>
            <a:blip r:embed="rId2"/>
            <a:stretch>
              <a:fillRect/>
            </a:stretch>
          </p:blipFill>
          <p:spPr>
            <a:xfrm>
              <a:off x="620335" y="2072640"/>
              <a:ext cx="4297137" cy="361188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9178" t="16444" r="33851" b="21778"/>
            <a:stretch/>
          </p:blipFill>
          <p:spPr>
            <a:xfrm>
              <a:off x="8910073" y="2196346"/>
              <a:ext cx="2531231" cy="245185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0935" t="16333" r="33575" b="21222"/>
            <a:stretch/>
          </p:blipFill>
          <p:spPr>
            <a:xfrm>
              <a:off x="5998245" y="2458805"/>
              <a:ext cx="2114252" cy="2156460"/>
            </a:xfrm>
            <a:prstGeom prst="rect">
              <a:avLst/>
            </a:prstGeom>
          </p:spPr>
        </p:pic>
        <p:sp>
          <p:nvSpPr>
            <p:cNvPr id="8" name="Rectangle 7"/>
            <p:cNvSpPr/>
            <p:nvPr/>
          </p:nvSpPr>
          <p:spPr>
            <a:xfrm>
              <a:off x="5965170" y="4648200"/>
              <a:ext cx="2180404" cy="369332"/>
            </a:xfrm>
            <a:prstGeom prst="rect">
              <a:avLst/>
            </a:prstGeom>
          </p:spPr>
          <p:txBody>
            <a:bodyPr wrap="none">
              <a:spAutoFit/>
            </a:bodyPr>
            <a:lstStyle/>
            <a:p>
              <a:pPr algn="ctr"/>
              <a:r>
                <a:rPr lang="en-US" dirty="0"/>
                <a:t>Geometric blueprint</a:t>
              </a:r>
            </a:p>
          </p:txBody>
        </p:sp>
        <p:sp>
          <p:nvSpPr>
            <p:cNvPr id="9" name="Rectangle 8"/>
            <p:cNvSpPr/>
            <p:nvPr/>
          </p:nvSpPr>
          <p:spPr>
            <a:xfrm>
              <a:off x="9216132" y="4648200"/>
              <a:ext cx="1919116" cy="369332"/>
            </a:xfrm>
            <a:prstGeom prst="rect">
              <a:avLst/>
            </a:prstGeom>
          </p:spPr>
          <p:txBody>
            <a:bodyPr wrap="none">
              <a:spAutoFit/>
            </a:bodyPr>
            <a:lstStyle/>
            <a:p>
              <a:pPr algn="ctr"/>
              <a:r>
                <a:rPr lang="en-US" dirty="0" smtClean="0"/>
                <a:t>Activity blueprint</a:t>
              </a:r>
              <a:endParaRPr lang="en-US" dirty="0"/>
            </a:p>
          </p:txBody>
        </p:sp>
        <p:sp>
          <p:nvSpPr>
            <p:cNvPr id="12" name="Right Arrow 11"/>
            <p:cNvSpPr/>
            <p:nvPr/>
          </p:nvSpPr>
          <p:spPr>
            <a:xfrm>
              <a:off x="4917472" y="3422273"/>
              <a:ext cx="833431" cy="353745"/>
            </a:xfrm>
            <a:prstGeom prst="rightArrow">
              <a:avLst>
                <a:gd name="adj1" fmla="val 50000"/>
                <a:gd name="adj2" fmla="val 65079"/>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Cross 12"/>
            <p:cNvSpPr/>
            <p:nvPr/>
          </p:nvSpPr>
          <p:spPr>
            <a:xfrm>
              <a:off x="8359839" y="3265478"/>
              <a:ext cx="510540" cy="510540"/>
            </a:xfrm>
            <a:prstGeom prst="plus">
              <a:avLst>
                <a:gd name="adj" fmla="val 35448"/>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79011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22654" y="617586"/>
            <a:ext cx="8207876" cy="5588680"/>
            <a:chOff x="422654" y="617586"/>
            <a:chExt cx="8207876" cy="5588680"/>
          </a:xfrm>
        </p:grpSpPr>
        <p:sp>
          <p:nvSpPr>
            <p:cNvPr id="6" name="TextBox 5"/>
            <p:cNvSpPr txBox="1"/>
            <p:nvPr/>
          </p:nvSpPr>
          <p:spPr>
            <a:xfrm>
              <a:off x="422654" y="2896729"/>
              <a:ext cx="3002830" cy="478302"/>
            </a:xfrm>
            <a:prstGeom prst="rect">
              <a:avLst/>
            </a:prstGeom>
            <a:noFill/>
          </p:spPr>
          <p:txBody>
            <a:bodyPr wrap="square" rtlCol="0">
              <a:spAutoFit/>
            </a:bodyPr>
            <a:lstStyle/>
            <a:p>
              <a:pPr algn="ctr"/>
              <a:r>
                <a:rPr lang="en-US" sz="2400" dirty="0" smtClean="0">
                  <a:solidFill>
                    <a:srgbClr val="FEFFCD"/>
                  </a:solidFill>
                </a:rPr>
                <a:t>3D scan</a:t>
              </a:r>
            </a:p>
          </p:txBody>
        </p:sp>
        <p:grpSp>
          <p:nvGrpSpPr>
            <p:cNvPr id="3" name="Group 2"/>
            <p:cNvGrpSpPr/>
            <p:nvPr/>
          </p:nvGrpSpPr>
          <p:grpSpPr>
            <a:xfrm>
              <a:off x="422654" y="617586"/>
              <a:ext cx="8207876" cy="5588680"/>
              <a:chOff x="422654" y="617586"/>
              <a:chExt cx="8207876" cy="5588680"/>
            </a:xfrm>
          </p:grpSpPr>
          <p:grpSp>
            <p:nvGrpSpPr>
              <p:cNvPr id="2" name="Group 1"/>
              <p:cNvGrpSpPr/>
              <p:nvPr/>
            </p:nvGrpSpPr>
            <p:grpSpPr>
              <a:xfrm>
                <a:off x="422654" y="617586"/>
                <a:ext cx="8207876" cy="5588680"/>
                <a:chOff x="422654" y="617586"/>
                <a:chExt cx="8207876" cy="5588680"/>
              </a:xfrm>
            </p:grpSpPr>
            <p:grpSp>
              <p:nvGrpSpPr>
                <p:cNvPr id="40" name="Group 39"/>
                <p:cNvGrpSpPr/>
                <p:nvPr/>
              </p:nvGrpSpPr>
              <p:grpSpPr>
                <a:xfrm>
                  <a:off x="485336" y="3243148"/>
                  <a:ext cx="3136093" cy="2826524"/>
                  <a:chOff x="485336" y="3715588"/>
                  <a:chExt cx="3136093" cy="2826524"/>
                </a:xfrm>
              </p:grpSpPr>
              <p:sp>
                <p:nvSpPr>
                  <p:cNvPr id="13" name="TextBox 12"/>
                  <p:cNvSpPr txBox="1"/>
                  <p:nvPr/>
                </p:nvSpPr>
                <p:spPr>
                  <a:xfrm>
                    <a:off x="485336" y="5711115"/>
                    <a:ext cx="3136093" cy="830997"/>
                  </a:xfrm>
                  <a:prstGeom prst="rect">
                    <a:avLst/>
                  </a:prstGeom>
                  <a:noFill/>
                </p:spPr>
                <p:txBody>
                  <a:bodyPr wrap="square" rtlCol="0">
                    <a:spAutoFit/>
                  </a:bodyPr>
                  <a:lstStyle/>
                  <a:p>
                    <a:pPr algn="ctr"/>
                    <a:r>
                      <a:rPr lang="en-US" sz="2400" dirty="0" smtClean="0">
                        <a:solidFill>
                          <a:srgbClr val="FEFFCD"/>
                        </a:solidFill>
                      </a:rPr>
                      <a:t>Activity-annotated scene database</a:t>
                    </a:r>
                  </a:p>
                </p:txBody>
              </p:sp>
              <p:pic>
                <p:nvPicPr>
                  <p:cNvPr id="20" name="Picture 19"/>
                  <p:cNvPicPr>
                    <a:picLocks noChangeAspect="1"/>
                  </p:cNvPicPr>
                  <p:nvPr/>
                </p:nvPicPr>
                <p:blipFill>
                  <a:blip r:embed="rId2"/>
                  <a:stretch>
                    <a:fillRect/>
                  </a:stretch>
                </p:blipFill>
                <p:spPr>
                  <a:xfrm>
                    <a:off x="485336" y="3715588"/>
                    <a:ext cx="3070885" cy="2222256"/>
                  </a:xfrm>
                  <a:prstGeom prst="rect">
                    <a:avLst/>
                  </a:prstGeom>
                </p:spPr>
              </p:pic>
            </p:grpSp>
            <p:grpSp>
              <p:nvGrpSpPr>
                <p:cNvPr id="41" name="Group 40"/>
                <p:cNvGrpSpPr/>
                <p:nvPr/>
              </p:nvGrpSpPr>
              <p:grpSpPr>
                <a:xfrm>
                  <a:off x="4266829" y="4385714"/>
                  <a:ext cx="4363701" cy="1820552"/>
                  <a:chOff x="4266829" y="4858154"/>
                  <a:chExt cx="4363701" cy="1820552"/>
                </a:xfrm>
              </p:grpSpPr>
              <p:pic>
                <p:nvPicPr>
                  <p:cNvPr id="22" name="Picture 21"/>
                  <p:cNvPicPr>
                    <a:picLocks noChangeAspect="1"/>
                  </p:cNvPicPr>
                  <p:nvPr/>
                </p:nvPicPr>
                <p:blipFill>
                  <a:blip r:embed="rId3"/>
                  <a:stretch>
                    <a:fillRect/>
                  </a:stretch>
                </p:blipFill>
                <p:spPr>
                  <a:xfrm>
                    <a:off x="4266829" y="4858154"/>
                    <a:ext cx="4319880" cy="1585025"/>
                  </a:xfrm>
                  <a:prstGeom prst="rect">
                    <a:avLst/>
                  </a:prstGeom>
                </p:spPr>
              </p:pic>
              <p:sp>
                <p:nvSpPr>
                  <p:cNvPr id="23" name="TextBox 22"/>
                  <p:cNvSpPr txBox="1"/>
                  <p:nvPr/>
                </p:nvSpPr>
                <p:spPr>
                  <a:xfrm>
                    <a:off x="4417256" y="6217041"/>
                    <a:ext cx="4213274" cy="461665"/>
                  </a:xfrm>
                  <a:prstGeom prst="rect">
                    <a:avLst/>
                  </a:prstGeom>
                  <a:noFill/>
                </p:spPr>
                <p:txBody>
                  <a:bodyPr wrap="square" rtlCol="0">
                    <a:spAutoFit/>
                  </a:bodyPr>
                  <a:lstStyle/>
                  <a:p>
                    <a:pPr algn="ctr"/>
                    <a:r>
                      <a:rPr lang="en-US" sz="2400" dirty="0" smtClean="0">
                        <a:solidFill>
                          <a:srgbClr val="FEFFCD"/>
                        </a:solidFill>
                      </a:rPr>
                      <a:t> Model interaction maps</a:t>
                    </a:r>
                  </a:p>
                </p:txBody>
              </p:sp>
            </p:grpSp>
            <p:grpSp>
              <p:nvGrpSpPr>
                <p:cNvPr id="42" name="Group 41"/>
                <p:cNvGrpSpPr/>
                <p:nvPr/>
              </p:nvGrpSpPr>
              <p:grpSpPr>
                <a:xfrm>
                  <a:off x="3324104" y="3479070"/>
                  <a:ext cx="5306426" cy="911805"/>
                  <a:chOff x="3324104" y="3951510"/>
                  <a:chExt cx="5306426" cy="911805"/>
                </a:xfrm>
              </p:grpSpPr>
              <p:sp>
                <p:nvSpPr>
                  <p:cNvPr id="21" name="Right Arrow 20"/>
                  <p:cNvSpPr/>
                  <p:nvPr/>
                </p:nvSpPr>
                <p:spPr>
                  <a:xfrm>
                    <a:off x="3324104" y="4106137"/>
                    <a:ext cx="735225"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ight Arrow 23"/>
                  <p:cNvSpPr/>
                  <p:nvPr/>
                </p:nvSpPr>
                <p:spPr>
                  <a:xfrm rot="16200000">
                    <a:off x="6268137" y="4603071"/>
                    <a:ext cx="251457"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p:cNvSpPr txBox="1"/>
                  <p:nvPr/>
                </p:nvSpPr>
                <p:spPr>
                  <a:xfrm>
                    <a:off x="4223008" y="4001819"/>
                    <a:ext cx="4407522" cy="478302"/>
                  </a:xfrm>
                  <a:prstGeom prst="rect">
                    <a:avLst/>
                  </a:prstGeom>
                  <a:noFill/>
                </p:spPr>
                <p:txBody>
                  <a:bodyPr wrap="square" rtlCol="0">
                    <a:spAutoFit/>
                  </a:bodyPr>
                  <a:lstStyle/>
                  <a:p>
                    <a:pPr algn="ctr"/>
                    <a:r>
                      <a:rPr lang="en-US" sz="2400" dirty="0" smtClean="0">
                        <a:solidFill>
                          <a:srgbClr val="FEFFCD"/>
                        </a:solidFill>
                      </a:rPr>
                      <a:t>Activity model</a:t>
                    </a:r>
                  </a:p>
                </p:txBody>
              </p:sp>
              <p:sp>
                <p:nvSpPr>
                  <p:cNvPr id="26" name="Rectangle 25"/>
                  <p:cNvSpPr/>
                  <p:nvPr/>
                </p:nvSpPr>
                <p:spPr>
                  <a:xfrm>
                    <a:off x="4223008" y="3951510"/>
                    <a:ext cx="4407522" cy="57828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4"/>
                <a:stretch>
                  <a:fillRect/>
                </a:stretch>
              </p:blipFill>
              <p:spPr>
                <a:xfrm>
                  <a:off x="422654" y="617586"/>
                  <a:ext cx="3002830" cy="2279143"/>
                </a:xfrm>
                <a:prstGeom prst="rect">
                  <a:avLst/>
                </a:prstGeom>
              </p:spPr>
            </p:pic>
            <p:grpSp>
              <p:nvGrpSpPr>
                <p:cNvPr id="37" name="Group 36"/>
                <p:cNvGrpSpPr/>
                <p:nvPr/>
              </p:nvGrpSpPr>
              <p:grpSpPr>
                <a:xfrm>
                  <a:off x="3425484" y="718032"/>
                  <a:ext cx="5205046" cy="2316882"/>
                  <a:chOff x="3425484" y="1190472"/>
                  <a:chExt cx="5205046" cy="2316882"/>
                </a:xfrm>
              </p:grpSpPr>
              <p:sp>
                <p:nvSpPr>
                  <p:cNvPr id="5" name="Right Arrow 4"/>
                  <p:cNvSpPr/>
                  <p:nvPr/>
                </p:nvSpPr>
                <p:spPr>
                  <a:xfrm>
                    <a:off x="3425484" y="2095081"/>
                    <a:ext cx="633845"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4223008" y="2938133"/>
                    <a:ext cx="4407522" cy="478302"/>
                  </a:xfrm>
                  <a:prstGeom prst="rect">
                    <a:avLst/>
                  </a:prstGeom>
                  <a:noFill/>
                </p:spPr>
                <p:txBody>
                  <a:bodyPr wrap="square" rtlCol="0">
                    <a:spAutoFit/>
                  </a:bodyPr>
                  <a:lstStyle/>
                  <a:p>
                    <a:pPr algn="ctr"/>
                    <a:r>
                      <a:rPr lang="en-US" sz="2400" dirty="0" smtClean="0">
                        <a:solidFill>
                          <a:srgbClr val="FEFFCD"/>
                        </a:solidFill>
                      </a:rPr>
                      <a:t>Scene template</a:t>
                    </a:r>
                  </a:p>
                </p:txBody>
              </p:sp>
              <p:sp>
                <p:nvSpPr>
                  <p:cNvPr id="8" name="Rectangle 7"/>
                  <p:cNvSpPr/>
                  <p:nvPr/>
                </p:nvSpPr>
                <p:spPr>
                  <a:xfrm>
                    <a:off x="4223008" y="1190472"/>
                    <a:ext cx="4407522" cy="231688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 name="Group 37"/>
              <p:cNvGrpSpPr/>
              <p:nvPr/>
            </p:nvGrpSpPr>
            <p:grpSpPr>
              <a:xfrm>
                <a:off x="6801792" y="913667"/>
                <a:ext cx="1519961" cy="1567405"/>
                <a:chOff x="4618696" y="1384608"/>
                <a:chExt cx="1519961" cy="1567405"/>
              </a:xfrm>
            </p:grpSpPr>
            <p:sp>
              <p:nvSpPr>
                <p:cNvPr id="9" name="TextBox 8"/>
                <p:cNvSpPr txBox="1"/>
                <p:nvPr/>
              </p:nvSpPr>
              <p:spPr>
                <a:xfrm>
                  <a:off x="4618696" y="2644236"/>
                  <a:ext cx="1519961" cy="307777"/>
                </a:xfrm>
                <a:prstGeom prst="rect">
                  <a:avLst/>
                </a:prstGeom>
                <a:noFill/>
              </p:spPr>
              <p:txBody>
                <a:bodyPr wrap="square" rtlCol="0">
                  <a:spAutoFit/>
                </a:bodyPr>
                <a:lstStyle/>
                <a:p>
                  <a:pPr algn="ctr"/>
                  <a:r>
                    <a:rPr lang="en-US" sz="1400" dirty="0" smtClean="0"/>
                    <a:t>Activity blueprint</a:t>
                  </a:r>
                </a:p>
              </p:txBody>
            </p:sp>
            <p:pic>
              <p:nvPicPr>
                <p:cNvPr id="11" name="Picture 10"/>
                <p:cNvPicPr>
                  <a:picLocks noChangeAspect="1"/>
                </p:cNvPicPr>
                <p:nvPr/>
              </p:nvPicPr>
              <p:blipFill>
                <a:blip r:embed="rId5"/>
                <a:stretch>
                  <a:fillRect/>
                </a:stretch>
              </p:blipFill>
              <p:spPr>
                <a:xfrm>
                  <a:off x="4640432" y="1384608"/>
                  <a:ext cx="1477130" cy="1217762"/>
                </a:xfrm>
                <a:prstGeom prst="rect">
                  <a:avLst/>
                </a:prstGeom>
              </p:spPr>
            </p:pic>
          </p:grpSp>
          <p:grpSp>
            <p:nvGrpSpPr>
              <p:cNvPr id="39" name="Group 38"/>
              <p:cNvGrpSpPr/>
              <p:nvPr/>
            </p:nvGrpSpPr>
            <p:grpSpPr>
              <a:xfrm>
                <a:off x="4482720" y="826367"/>
                <a:ext cx="1997273" cy="1658577"/>
                <a:chOff x="6393865" y="1266038"/>
                <a:chExt cx="1997273" cy="1658577"/>
              </a:xfrm>
            </p:grpSpPr>
            <p:sp>
              <p:nvSpPr>
                <p:cNvPr id="10" name="TextBox 9"/>
                <p:cNvSpPr txBox="1"/>
                <p:nvPr/>
              </p:nvSpPr>
              <p:spPr>
                <a:xfrm>
                  <a:off x="6490500" y="2616838"/>
                  <a:ext cx="1767131" cy="307777"/>
                </a:xfrm>
                <a:prstGeom prst="rect">
                  <a:avLst/>
                </a:prstGeom>
                <a:noFill/>
              </p:spPr>
              <p:txBody>
                <a:bodyPr wrap="square" rtlCol="0">
                  <a:spAutoFit/>
                </a:bodyPr>
                <a:lstStyle/>
                <a:p>
                  <a:pPr algn="ctr"/>
                  <a:r>
                    <a:rPr lang="en-US" sz="1400" dirty="0" smtClean="0"/>
                    <a:t>Geometric blueprint</a:t>
                  </a:r>
                </a:p>
              </p:txBody>
            </p:sp>
            <p:pic>
              <p:nvPicPr>
                <p:cNvPr id="12" name="Picture 11"/>
                <p:cNvPicPr>
                  <a:picLocks noChangeAspect="1"/>
                </p:cNvPicPr>
                <p:nvPr/>
              </p:nvPicPr>
              <p:blipFill>
                <a:blip r:embed="rId6"/>
                <a:stretch>
                  <a:fillRect/>
                </a:stretch>
              </p:blipFill>
              <p:spPr>
                <a:xfrm>
                  <a:off x="6393865" y="1266038"/>
                  <a:ext cx="1997273" cy="1362111"/>
                </a:xfrm>
                <a:prstGeom prst="rect">
                  <a:avLst/>
                </a:prstGeom>
              </p:spPr>
            </p:pic>
          </p:grpSp>
        </p:grpSp>
      </p:grpSp>
      <p:grpSp>
        <p:nvGrpSpPr>
          <p:cNvPr id="43" name="Group 42"/>
          <p:cNvGrpSpPr/>
          <p:nvPr/>
        </p:nvGrpSpPr>
        <p:grpSpPr>
          <a:xfrm>
            <a:off x="8727165" y="756149"/>
            <a:ext cx="3283506" cy="4242497"/>
            <a:chOff x="8727165" y="1228589"/>
            <a:chExt cx="3283506" cy="4242497"/>
          </a:xfrm>
        </p:grpSpPr>
        <p:sp>
          <p:nvSpPr>
            <p:cNvPr id="29" name="Right Arrow 28"/>
            <p:cNvSpPr/>
            <p:nvPr/>
          </p:nvSpPr>
          <p:spPr>
            <a:xfrm>
              <a:off x="8727165" y="2220772"/>
              <a:ext cx="700890"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Bent Arrow 29"/>
            <p:cNvSpPr/>
            <p:nvPr/>
          </p:nvSpPr>
          <p:spPr>
            <a:xfrm rot="16200000" flipV="1">
              <a:off x="8054760" y="3099082"/>
              <a:ext cx="1817916" cy="473106"/>
            </a:xfrm>
            <a:prstGeom prst="bentArrow">
              <a:avLst>
                <a:gd name="adj1" fmla="val 25000"/>
                <a:gd name="adj2" fmla="val 19663"/>
                <a:gd name="adj3" fmla="val 25000"/>
                <a:gd name="adj4" fmla="val 43750"/>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1" name="Picture 30"/>
            <p:cNvPicPr>
              <a:picLocks noChangeAspect="1"/>
            </p:cNvPicPr>
            <p:nvPr/>
          </p:nvPicPr>
          <p:blipFill>
            <a:blip r:embed="rId7"/>
            <a:stretch>
              <a:fillRect/>
            </a:stretch>
          </p:blipFill>
          <p:spPr>
            <a:xfrm>
              <a:off x="9524690" y="1228589"/>
              <a:ext cx="1999272" cy="1732984"/>
            </a:xfrm>
            <a:prstGeom prst="rect">
              <a:avLst/>
            </a:prstGeom>
          </p:spPr>
        </p:pic>
        <p:pic>
          <p:nvPicPr>
            <p:cNvPr id="32" name="Picture 31"/>
            <p:cNvPicPr>
              <a:picLocks noChangeAspect="1"/>
            </p:cNvPicPr>
            <p:nvPr/>
          </p:nvPicPr>
          <p:blipFill>
            <a:blip r:embed="rId8"/>
            <a:stretch>
              <a:fillRect/>
            </a:stretch>
          </p:blipFill>
          <p:spPr>
            <a:xfrm>
              <a:off x="9524690" y="3110279"/>
              <a:ext cx="1999272" cy="1750436"/>
            </a:xfrm>
            <a:prstGeom prst="rect">
              <a:avLst/>
            </a:prstGeom>
          </p:spPr>
        </p:pic>
        <p:sp>
          <p:nvSpPr>
            <p:cNvPr id="33" name="Oval 32"/>
            <p:cNvSpPr/>
            <p:nvPr/>
          </p:nvSpPr>
          <p:spPr>
            <a:xfrm>
              <a:off x="11630844" y="2990704"/>
              <a:ext cx="119575" cy="119575"/>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p:cNvSpPr/>
            <p:nvPr/>
          </p:nvSpPr>
          <p:spPr>
            <a:xfrm>
              <a:off x="11891096" y="2990704"/>
              <a:ext cx="119575" cy="119575"/>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TextBox 35"/>
            <p:cNvSpPr txBox="1"/>
            <p:nvPr/>
          </p:nvSpPr>
          <p:spPr>
            <a:xfrm>
              <a:off x="9386156" y="5009421"/>
              <a:ext cx="2277317" cy="461665"/>
            </a:xfrm>
            <a:prstGeom prst="rect">
              <a:avLst/>
            </a:prstGeom>
            <a:noFill/>
          </p:spPr>
          <p:txBody>
            <a:bodyPr wrap="square" rtlCol="0">
              <a:spAutoFit/>
            </a:bodyPr>
            <a:lstStyle/>
            <a:p>
              <a:pPr algn="ctr"/>
              <a:r>
                <a:rPr lang="en-US" sz="2400" dirty="0" smtClean="0">
                  <a:solidFill>
                    <a:srgbClr val="FEFFCD"/>
                  </a:solidFill>
                </a:rPr>
                <a:t>Scene synthesis</a:t>
              </a:r>
            </a:p>
          </p:txBody>
        </p:sp>
      </p:grpSp>
    </p:spTree>
    <p:extLst>
      <p:ext uri="{BB962C8B-B14F-4D97-AF65-F5344CB8AC3E}">
        <p14:creationId xmlns:p14="http://schemas.microsoft.com/office/powerpoint/2010/main" val="26183931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5"/>
                                        </p:tgtEl>
                                        <p:attrNameLst>
                                          <p:attrName>style.opacity</p:attrName>
                                        </p:attrNameLst>
                                      </p:cBhvr>
                                      <p:to>
                                        <p:strVal val="0.3"/>
                                      </p:to>
                                    </p:set>
                                    <p:animEffect filter="image" prLst="opacity: 0.3">
                                      <p:cBhvr rctx="IE">
                                        <p:cTn id="7"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714" y="224938"/>
            <a:ext cx="10353762" cy="970450"/>
          </a:xfrm>
        </p:spPr>
        <p:txBody>
          <a:bodyPr/>
          <a:lstStyle/>
          <a:p>
            <a:r>
              <a:rPr lang="en-US" dirty="0" smtClean="0"/>
              <a:t>Synthesis pipeline</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178" t="16444" r="33851" b="21778"/>
          <a:stretch/>
        </p:blipFill>
        <p:spPr>
          <a:xfrm>
            <a:off x="418550" y="4071070"/>
            <a:ext cx="1708144" cy="165457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0935" t="16333" r="33575" b="21222"/>
          <a:stretch/>
        </p:blipFill>
        <p:spPr>
          <a:xfrm>
            <a:off x="547411" y="1630680"/>
            <a:ext cx="1426756" cy="1455239"/>
          </a:xfrm>
          <a:prstGeom prst="rect">
            <a:avLst/>
          </a:prstGeom>
        </p:spPr>
      </p:pic>
      <p:sp>
        <p:nvSpPr>
          <p:cNvPr id="6" name="Rectangle 5"/>
          <p:cNvSpPr/>
          <p:nvPr/>
        </p:nvSpPr>
        <p:spPr>
          <a:xfrm>
            <a:off x="533892" y="3215160"/>
            <a:ext cx="1471396" cy="646331"/>
          </a:xfrm>
          <a:prstGeom prst="rect">
            <a:avLst/>
          </a:prstGeom>
        </p:spPr>
        <p:txBody>
          <a:bodyPr wrap="square">
            <a:spAutoFit/>
          </a:bodyPr>
          <a:lstStyle/>
          <a:p>
            <a:pPr algn="ctr"/>
            <a:r>
              <a:rPr lang="en-US" dirty="0"/>
              <a:t>Geometric blueprint</a:t>
            </a:r>
          </a:p>
        </p:txBody>
      </p:sp>
      <p:sp>
        <p:nvSpPr>
          <p:cNvPr id="7" name="Rectangle 6"/>
          <p:cNvSpPr/>
          <p:nvPr/>
        </p:nvSpPr>
        <p:spPr>
          <a:xfrm>
            <a:off x="543666" y="5823904"/>
            <a:ext cx="1295072" cy="646331"/>
          </a:xfrm>
          <a:prstGeom prst="rect">
            <a:avLst/>
          </a:prstGeom>
        </p:spPr>
        <p:txBody>
          <a:bodyPr wrap="square">
            <a:spAutoFit/>
          </a:bodyPr>
          <a:lstStyle/>
          <a:p>
            <a:pPr algn="ctr"/>
            <a:r>
              <a:rPr lang="en-US" dirty="0" smtClean="0"/>
              <a:t>Activity blueprint</a:t>
            </a:r>
            <a:endParaRPr lang="en-US" dirty="0"/>
          </a:p>
        </p:txBody>
      </p:sp>
      <p:sp>
        <p:nvSpPr>
          <p:cNvPr id="10" name="TextBox 9"/>
          <p:cNvSpPr txBox="1"/>
          <p:nvPr/>
        </p:nvSpPr>
        <p:spPr>
          <a:xfrm>
            <a:off x="2937509" y="5316072"/>
            <a:ext cx="4130040" cy="830997"/>
          </a:xfrm>
          <a:prstGeom prst="rect">
            <a:avLst/>
          </a:prstGeom>
          <a:noFill/>
        </p:spPr>
        <p:txBody>
          <a:bodyPr wrap="square" rtlCol="0">
            <a:spAutoFit/>
          </a:bodyPr>
          <a:lstStyle/>
          <a:p>
            <a:pPr algn="ctr"/>
            <a:r>
              <a:rPr lang="en-US" sz="2400" dirty="0" smtClean="0">
                <a:solidFill>
                  <a:srgbClr val="FEFFCD"/>
                </a:solidFill>
              </a:rPr>
              <a:t>Sample objects from occurrence model</a:t>
            </a:r>
          </a:p>
        </p:txBody>
      </p:sp>
      <p:grpSp>
        <p:nvGrpSpPr>
          <p:cNvPr id="21" name="Group 20"/>
          <p:cNvGrpSpPr/>
          <p:nvPr/>
        </p:nvGrpSpPr>
        <p:grpSpPr>
          <a:xfrm>
            <a:off x="2317452" y="2008892"/>
            <a:ext cx="3999527" cy="2677656"/>
            <a:chOff x="2317452" y="2008892"/>
            <a:chExt cx="3999527" cy="2677656"/>
          </a:xfrm>
        </p:grpSpPr>
        <p:sp>
          <p:nvSpPr>
            <p:cNvPr id="9" name="Right Arrow 8"/>
            <p:cNvSpPr/>
            <p:nvPr/>
          </p:nvSpPr>
          <p:spPr>
            <a:xfrm>
              <a:off x="2317452" y="3215160"/>
              <a:ext cx="784143" cy="332825"/>
            </a:xfrm>
            <a:prstGeom prst="rightArrow">
              <a:avLst>
                <a:gd name="adj1" fmla="val 50000"/>
                <a:gd name="adj2" fmla="val 65079"/>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p:cNvSpPr txBox="1"/>
            <p:nvPr/>
          </p:nvSpPr>
          <p:spPr>
            <a:xfrm>
              <a:off x="3688079" y="2008892"/>
              <a:ext cx="2628900"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1 chair</a:t>
              </a:r>
            </a:p>
            <a:p>
              <a:pPr marL="342900" indent="-342900">
                <a:buFont typeface="Arial" panose="020B0604020202020204" pitchFamily="34" charset="0"/>
                <a:buChar char="•"/>
              </a:pPr>
              <a:r>
                <a:rPr lang="en-US" sz="2400" dirty="0" smtClean="0"/>
                <a:t>2 monitors</a:t>
              </a:r>
            </a:p>
            <a:p>
              <a:pPr marL="342900" indent="-342900">
                <a:buFont typeface="Arial" panose="020B0604020202020204" pitchFamily="34" charset="0"/>
                <a:buChar char="•"/>
              </a:pPr>
              <a:r>
                <a:rPr lang="en-US" sz="2400" dirty="0" smtClean="0"/>
                <a:t>1 desk</a:t>
              </a:r>
            </a:p>
            <a:p>
              <a:pPr marL="342900" indent="-342900">
                <a:buFont typeface="Arial" panose="020B0604020202020204" pitchFamily="34" charset="0"/>
                <a:buChar char="•"/>
              </a:pPr>
              <a:r>
                <a:rPr lang="en-US" sz="2400" dirty="0" smtClean="0"/>
                <a:t>1 keyboard</a:t>
              </a:r>
            </a:p>
            <a:p>
              <a:pPr marL="342900" indent="-342900">
                <a:buFont typeface="Arial" panose="020B0604020202020204" pitchFamily="34" charset="0"/>
                <a:buChar char="•"/>
              </a:pPr>
              <a:r>
                <a:rPr lang="en-US" sz="2400" dirty="0" smtClean="0"/>
                <a:t>1 mouse</a:t>
              </a:r>
            </a:p>
            <a:p>
              <a:pPr marL="342900" indent="-342900">
                <a:buFont typeface="Arial" panose="020B0604020202020204" pitchFamily="34" charset="0"/>
                <a:buChar char="•"/>
              </a:pPr>
              <a:r>
                <a:rPr lang="en-US" sz="2400" dirty="0" smtClean="0"/>
                <a:t>2 speakers</a:t>
              </a:r>
            </a:p>
            <a:p>
              <a:pPr marL="342900" indent="-342900">
                <a:buFont typeface="Arial" panose="020B0604020202020204" pitchFamily="34" charset="0"/>
                <a:buChar char="•"/>
              </a:pPr>
              <a:r>
                <a:rPr lang="en-US" sz="2400" dirty="0" smtClean="0"/>
                <a:t>…</a:t>
              </a:r>
            </a:p>
          </p:txBody>
        </p:sp>
      </p:grpSp>
      <p:sp>
        <p:nvSpPr>
          <p:cNvPr id="13" name="TextBox 12"/>
          <p:cNvSpPr txBox="1"/>
          <p:nvPr/>
        </p:nvSpPr>
        <p:spPr>
          <a:xfrm>
            <a:off x="7067549" y="5305123"/>
            <a:ext cx="4367648" cy="830997"/>
          </a:xfrm>
          <a:prstGeom prst="rect">
            <a:avLst/>
          </a:prstGeom>
          <a:noFill/>
        </p:spPr>
        <p:txBody>
          <a:bodyPr wrap="square" rtlCol="0">
            <a:spAutoFit/>
          </a:bodyPr>
          <a:lstStyle/>
          <a:p>
            <a:pPr algn="ctr"/>
            <a:r>
              <a:rPr lang="en-US" sz="2400" dirty="0" smtClean="0">
                <a:solidFill>
                  <a:srgbClr val="FEFFCD"/>
                </a:solidFill>
              </a:rPr>
              <a:t>Repeatedly insert objects at plausible locations</a:t>
            </a:r>
          </a:p>
        </p:txBody>
      </p:sp>
      <p:grpSp>
        <p:nvGrpSpPr>
          <p:cNvPr id="22" name="Group 21"/>
          <p:cNvGrpSpPr/>
          <p:nvPr/>
        </p:nvGrpSpPr>
        <p:grpSpPr>
          <a:xfrm>
            <a:off x="5943299" y="1630680"/>
            <a:ext cx="2460031" cy="1883452"/>
            <a:chOff x="5889606" y="1611381"/>
            <a:chExt cx="2460031" cy="1883452"/>
          </a:xfrm>
        </p:grpSpPr>
        <p:sp>
          <p:nvSpPr>
            <p:cNvPr id="12" name="Right Arrow 11"/>
            <p:cNvSpPr/>
            <p:nvPr/>
          </p:nvSpPr>
          <p:spPr>
            <a:xfrm>
              <a:off x="5889606" y="3162008"/>
              <a:ext cx="784143" cy="332825"/>
            </a:xfrm>
            <a:prstGeom prst="rightArrow">
              <a:avLst>
                <a:gd name="adj1" fmla="val 50000"/>
                <a:gd name="adj2" fmla="val 65079"/>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 name="Picture 13"/>
            <p:cNvPicPr preferRelativeResize="0">
              <a:picLocks/>
            </p:cNvPicPr>
            <p:nvPr/>
          </p:nvPicPr>
          <p:blipFill>
            <a:blip r:embed="rId4"/>
            <a:stretch>
              <a:fillRect/>
            </a:stretch>
          </p:blipFill>
          <p:spPr>
            <a:xfrm>
              <a:off x="6795157" y="1611381"/>
              <a:ext cx="1554480" cy="1554480"/>
            </a:xfrm>
            <a:prstGeom prst="rect">
              <a:avLst/>
            </a:prstGeom>
          </p:spPr>
        </p:pic>
      </p:grpSp>
      <p:pic>
        <p:nvPicPr>
          <p:cNvPr id="15" name="Picture 14"/>
          <p:cNvPicPr preferRelativeResize="0">
            <a:picLocks/>
          </p:cNvPicPr>
          <p:nvPr/>
        </p:nvPicPr>
        <p:blipFill>
          <a:blip r:embed="rId5"/>
          <a:stretch>
            <a:fillRect/>
          </a:stretch>
        </p:blipFill>
        <p:spPr>
          <a:xfrm>
            <a:off x="8474133" y="1634881"/>
            <a:ext cx="1554480" cy="1554480"/>
          </a:xfrm>
          <a:prstGeom prst="rect">
            <a:avLst/>
          </a:prstGeom>
        </p:spPr>
      </p:pic>
      <p:pic>
        <p:nvPicPr>
          <p:cNvPr id="16" name="Picture 15"/>
          <p:cNvPicPr preferRelativeResize="0">
            <a:picLocks/>
          </p:cNvPicPr>
          <p:nvPr/>
        </p:nvPicPr>
        <p:blipFill>
          <a:blip r:embed="rId6"/>
          <a:stretch>
            <a:fillRect/>
          </a:stretch>
        </p:blipFill>
        <p:spPr>
          <a:xfrm>
            <a:off x="10090411" y="1630680"/>
            <a:ext cx="1554480" cy="1554480"/>
          </a:xfrm>
          <a:prstGeom prst="rect">
            <a:avLst/>
          </a:prstGeom>
        </p:spPr>
      </p:pic>
      <p:pic>
        <p:nvPicPr>
          <p:cNvPr id="17" name="Picture 16"/>
          <p:cNvPicPr preferRelativeResize="0">
            <a:picLocks/>
          </p:cNvPicPr>
          <p:nvPr/>
        </p:nvPicPr>
        <p:blipFill>
          <a:blip r:embed="rId7"/>
          <a:stretch>
            <a:fillRect/>
          </a:stretch>
        </p:blipFill>
        <p:spPr>
          <a:xfrm>
            <a:off x="6848848" y="3353949"/>
            <a:ext cx="1554480" cy="1554480"/>
          </a:xfrm>
          <a:prstGeom prst="rect">
            <a:avLst/>
          </a:prstGeom>
        </p:spPr>
      </p:pic>
      <p:pic>
        <p:nvPicPr>
          <p:cNvPr id="18" name="Picture 17"/>
          <p:cNvPicPr preferRelativeResize="0">
            <a:picLocks/>
          </p:cNvPicPr>
          <p:nvPr/>
        </p:nvPicPr>
        <p:blipFill>
          <a:blip r:embed="rId8"/>
          <a:stretch>
            <a:fillRect/>
          </a:stretch>
        </p:blipFill>
        <p:spPr>
          <a:xfrm>
            <a:off x="8474133" y="3364451"/>
            <a:ext cx="1554480" cy="1554480"/>
          </a:xfrm>
          <a:prstGeom prst="rect">
            <a:avLst/>
          </a:prstGeom>
        </p:spPr>
      </p:pic>
      <p:grpSp>
        <p:nvGrpSpPr>
          <p:cNvPr id="23" name="Group 22"/>
          <p:cNvGrpSpPr/>
          <p:nvPr/>
        </p:nvGrpSpPr>
        <p:grpSpPr>
          <a:xfrm>
            <a:off x="10099418" y="2894602"/>
            <a:ext cx="2146275" cy="2024329"/>
            <a:chOff x="10045725" y="2875303"/>
            <a:chExt cx="2146275" cy="2024329"/>
          </a:xfrm>
        </p:grpSpPr>
        <p:pic>
          <p:nvPicPr>
            <p:cNvPr id="19" name="Picture 18"/>
            <p:cNvPicPr preferRelativeResize="0">
              <a:picLocks/>
            </p:cNvPicPr>
            <p:nvPr/>
          </p:nvPicPr>
          <p:blipFill>
            <a:blip r:embed="rId9"/>
            <a:stretch>
              <a:fillRect/>
            </a:stretch>
          </p:blipFill>
          <p:spPr>
            <a:xfrm>
              <a:off x="10045725" y="3345152"/>
              <a:ext cx="1554480" cy="1554480"/>
            </a:xfrm>
            <a:prstGeom prst="rect">
              <a:avLst/>
            </a:prstGeom>
          </p:spPr>
        </p:pic>
        <p:sp>
          <p:nvSpPr>
            <p:cNvPr id="20" name="TextBox 19"/>
            <p:cNvSpPr txBox="1"/>
            <p:nvPr/>
          </p:nvSpPr>
          <p:spPr>
            <a:xfrm>
              <a:off x="11493736" y="2875303"/>
              <a:ext cx="698264" cy="461665"/>
            </a:xfrm>
            <a:prstGeom prst="rect">
              <a:avLst/>
            </a:prstGeom>
            <a:noFill/>
          </p:spPr>
          <p:txBody>
            <a:bodyPr wrap="square" rtlCol="0">
              <a:spAutoFit/>
            </a:bodyPr>
            <a:lstStyle/>
            <a:p>
              <a:pPr algn="ctr"/>
              <a:r>
                <a:rPr lang="en-US" sz="2400" dirty="0" smtClean="0">
                  <a:solidFill>
                    <a:srgbClr val="FEFFCD"/>
                  </a:solidFill>
                </a:rPr>
                <a:t>…</a:t>
              </a:r>
            </a:p>
          </p:txBody>
        </p:sp>
      </p:grpSp>
    </p:spTree>
    <p:extLst>
      <p:ext uri="{BB962C8B-B14F-4D97-AF65-F5344CB8AC3E}">
        <p14:creationId xmlns:p14="http://schemas.microsoft.com/office/powerpoint/2010/main" val="8140663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500"/>
                            </p:stCondLst>
                            <p:childTnLst>
                              <p:par>
                                <p:cTn id="24" presetID="10" presetClass="entr" presetSubtype="0" fill="hold" nodeType="afterEffect">
                                  <p:stCondLst>
                                    <p:cond delay="3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1300"/>
                            </p:stCondLst>
                            <p:childTnLst>
                              <p:par>
                                <p:cTn id="28" presetID="10" presetClass="entr" presetSubtype="0" fill="hold" nodeType="afterEffect">
                                  <p:stCondLst>
                                    <p:cond delay="5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2300"/>
                            </p:stCondLst>
                            <p:childTnLst>
                              <p:par>
                                <p:cTn id="32" presetID="10" presetClass="entr" presetSubtype="0" fill="hold" nodeType="afterEffect">
                                  <p:stCondLst>
                                    <p:cond delay="5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3300"/>
                            </p:stCondLst>
                            <p:childTnLst>
                              <p:par>
                                <p:cTn id="36" presetID="10" presetClass="entr" presetSubtype="0" fill="hold" nodeType="afterEffect">
                                  <p:stCondLst>
                                    <p:cond delay="5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par>
                          <p:cTn id="39" fill="hold">
                            <p:stCondLst>
                              <p:cond delay="4300"/>
                            </p:stCondLst>
                            <p:childTnLst>
                              <p:par>
                                <p:cTn id="40" presetID="10" presetClass="entr" presetSubtype="0" fill="hold" nodeType="afterEffect">
                                  <p:stCondLst>
                                    <p:cond delay="50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43666" y="381929"/>
            <a:ext cx="10353762" cy="970450"/>
          </a:xfrm>
        </p:spPr>
        <p:txBody>
          <a:bodyPr/>
          <a:lstStyle/>
          <a:p>
            <a:r>
              <a:rPr lang="en-US" dirty="0" smtClean="0"/>
              <a:t>Synthesis step</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178" t="16444" r="33851" b="21778"/>
          <a:stretch/>
        </p:blipFill>
        <p:spPr>
          <a:xfrm>
            <a:off x="533892" y="3853234"/>
            <a:ext cx="2137566" cy="207053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0935" t="16333" r="33575" b="21222"/>
          <a:stretch/>
        </p:blipFill>
        <p:spPr>
          <a:xfrm>
            <a:off x="845290" y="1450634"/>
            <a:ext cx="1710826" cy="1744980"/>
          </a:xfrm>
          <a:prstGeom prst="rect">
            <a:avLst/>
          </a:prstGeom>
        </p:spPr>
      </p:pic>
      <p:sp>
        <p:nvSpPr>
          <p:cNvPr id="6" name="Rectangle 5"/>
          <p:cNvSpPr/>
          <p:nvPr/>
        </p:nvSpPr>
        <p:spPr>
          <a:xfrm>
            <a:off x="533892" y="3215160"/>
            <a:ext cx="2216928" cy="369332"/>
          </a:xfrm>
          <a:prstGeom prst="rect">
            <a:avLst/>
          </a:prstGeom>
        </p:spPr>
        <p:txBody>
          <a:bodyPr wrap="square">
            <a:spAutoFit/>
          </a:bodyPr>
          <a:lstStyle/>
          <a:p>
            <a:pPr algn="ctr"/>
            <a:r>
              <a:rPr lang="en-US" dirty="0"/>
              <a:t>Geometric blueprint</a:t>
            </a:r>
          </a:p>
        </p:txBody>
      </p:sp>
      <p:sp>
        <p:nvSpPr>
          <p:cNvPr id="7" name="Rectangle 6"/>
          <p:cNvSpPr/>
          <p:nvPr/>
        </p:nvSpPr>
        <p:spPr>
          <a:xfrm>
            <a:off x="543666" y="6007845"/>
            <a:ext cx="2207154" cy="369332"/>
          </a:xfrm>
          <a:prstGeom prst="rect">
            <a:avLst/>
          </a:prstGeom>
        </p:spPr>
        <p:txBody>
          <a:bodyPr wrap="square">
            <a:spAutoFit/>
          </a:bodyPr>
          <a:lstStyle/>
          <a:p>
            <a:pPr algn="ctr"/>
            <a:r>
              <a:rPr lang="en-US" dirty="0" smtClean="0"/>
              <a:t>Activity blueprint</a:t>
            </a:r>
            <a:endParaRPr lang="en-US" dirty="0"/>
          </a:p>
        </p:txBody>
      </p:sp>
      <p:grpSp>
        <p:nvGrpSpPr>
          <p:cNvPr id="21" name="Group 20"/>
          <p:cNvGrpSpPr/>
          <p:nvPr/>
        </p:nvGrpSpPr>
        <p:grpSpPr>
          <a:xfrm>
            <a:off x="3216721" y="2570151"/>
            <a:ext cx="2527768" cy="3041447"/>
            <a:chOff x="3216721" y="2570151"/>
            <a:chExt cx="2527768" cy="3041447"/>
          </a:xfrm>
        </p:grpSpPr>
        <p:pic>
          <p:nvPicPr>
            <p:cNvPr id="8" name="Picture 7"/>
            <p:cNvPicPr>
              <a:picLocks noChangeAspect="1"/>
            </p:cNvPicPr>
            <p:nvPr/>
          </p:nvPicPr>
          <p:blipFill>
            <a:blip r:embed="rId4"/>
            <a:stretch>
              <a:fillRect/>
            </a:stretch>
          </p:blipFill>
          <p:spPr>
            <a:xfrm>
              <a:off x="3216721" y="2570151"/>
              <a:ext cx="2527768" cy="2536960"/>
            </a:xfrm>
            <a:prstGeom prst="rect">
              <a:avLst/>
            </a:prstGeom>
          </p:spPr>
        </p:pic>
        <p:sp>
          <p:nvSpPr>
            <p:cNvPr id="9" name="Rectangle 8"/>
            <p:cNvSpPr/>
            <p:nvPr/>
          </p:nvSpPr>
          <p:spPr>
            <a:xfrm>
              <a:off x="3375327" y="5242266"/>
              <a:ext cx="2200668" cy="369332"/>
            </a:xfrm>
            <a:prstGeom prst="rect">
              <a:avLst/>
            </a:prstGeom>
          </p:spPr>
          <p:txBody>
            <a:bodyPr wrap="square">
              <a:spAutoFit/>
            </a:bodyPr>
            <a:lstStyle/>
            <a:p>
              <a:pPr algn="ctr"/>
              <a:r>
                <a:rPr lang="en-US" dirty="0" smtClean="0"/>
                <a:t>Start configuration</a:t>
              </a:r>
              <a:endParaRPr lang="en-US" dirty="0"/>
            </a:p>
          </p:txBody>
        </p:sp>
      </p:grpSp>
      <p:grpSp>
        <p:nvGrpSpPr>
          <p:cNvPr id="20" name="Group 19"/>
          <p:cNvGrpSpPr/>
          <p:nvPr/>
        </p:nvGrpSpPr>
        <p:grpSpPr>
          <a:xfrm>
            <a:off x="6368615" y="666579"/>
            <a:ext cx="2483628" cy="2873004"/>
            <a:chOff x="6368615" y="666579"/>
            <a:chExt cx="2483628" cy="2873004"/>
          </a:xfrm>
        </p:grpSpPr>
        <p:pic>
          <p:nvPicPr>
            <p:cNvPr id="10" name="Picture 9"/>
            <p:cNvPicPr>
              <a:picLocks noChangeAspect="1"/>
            </p:cNvPicPr>
            <p:nvPr/>
          </p:nvPicPr>
          <p:blipFill>
            <a:blip r:embed="rId5"/>
            <a:stretch>
              <a:fillRect/>
            </a:stretch>
          </p:blipFill>
          <p:spPr>
            <a:xfrm>
              <a:off x="6368615" y="666579"/>
              <a:ext cx="2472289" cy="2481263"/>
            </a:xfrm>
            <a:prstGeom prst="rect">
              <a:avLst/>
            </a:prstGeom>
          </p:spPr>
        </p:pic>
        <p:sp>
          <p:nvSpPr>
            <p:cNvPr id="11" name="Rectangle 10"/>
            <p:cNvSpPr/>
            <p:nvPr/>
          </p:nvSpPr>
          <p:spPr>
            <a:xfrm>
              <a:off x="6368615" y="3170251"/>
              <a:ext cx="2483628" cy="369332"/>
            </a:xfrm>
            <a:prstGeom prst="rect">
              <a:avLst/>
            </a:prstGeom>
          </p:spPr>
          <p:txBody>
            <a:bodyPr wrap="square">
              <a:spAutoFit/>
            </a:bodyPr>
            <a:lstStyle/>
            <a:p>
              <a:pPr algn="ctr"/>
              <a:r>
                <a:rPr lang="en-US" dirty="0" smtClean="0"/>
                <a:t>Candidate A</a:t>
              </a:r>
              <a:endParaRPr lang="en-US" dirty="0"/>
            </a:p>
          </p:txBody>
        </p:sp>
      </p:grpSp>
      <p:grpSp>
        <p:nvGrpSpPr>
          <p:cNvPr id="22" name="Group 21"/>
          <p:cNvGrpSpPr/>
          <p:nvPr/>
        </p:nvGrpSpPr>
        <p:grpSpPr>
          <a:xfrm>
            <a:off x="9255316" y="666579"/>
            <a:ext cx="2499375" cy="2873004"/>
            <a:chOff x="9255316" y="666579"/>
            <a:chExt cx="2499375" cy="2873004"/>
          </a:xfrm>
        </p:grpSpPr>
        <p:pic>
          <p:nvPicPr>
            <p:cNvPr id="18" name="Picture 17"/>
            <p:cNvPicPr>
              <a:picLocks noChangeAspect="1"/>
            </p:cNvPicPr>
            <p:nvPr/>
          </p:nvPicPr>
          <p:blipFill>
            <a:blip r:embed="rId6"/>
            <a:stretch>
              <a:fillRect/>
            </a:stretch>
          </p:blipFill>
          <p:spPr>
            <a:xfrm>
              <a:off x="9255317" y="666579"/>
              <a:ext cx="2499374" cy="2481263"/>
            </a:xfrm>
            <a:prstGeom prst="rect">
              <a:avLst/>
            </a:prstGeom>
          </p:spPr>
        </p:pic>
        <p:sp>
          <p:nvSpPr>
            <p:cNvPr id="15" name="Rectangle 14"/>
            <p:cNvSpPr/>
            <p:nvPr/>
          </p:nvSpPr>
          <p:spPr>
            <a:xfrm>
              <a:off x="9255316" y="3170251"/>
              <a:ext cx="2483628" cy="369332"/>
            </a:xfrm>
            <a:prstGeom prst="rect">
              <a:avLst/>
            </a:prstGeom>
          </p:spPr>
          <p:txBody>
            <a:bodyPr wrap="square">
              <a:spAutoFit/>
            </a:bodyPr>
            <a:lstStyle/>
            <a:p>
              <a:pPr algn="ctr"/>
              <a:r>
                <a:rPr lang="en-US" dirty="0" smtClean="0"/>
                <a:t>Candidate B</a:t>
              </a:r>
              <a:endParaRPr lang="en-US" dirty="0"/>
            </a:p>
          </p:txBody>
        </p:sp>
      </p:grpSp>
      <p:grpSp>
        <p:nvGrpSpPr>
          <p:cNvPr id="23" name="Group 22"/>
          <p:cNvGrpSpPr/>
          <p:nvPr/>
        </p:nvGrpSpPr>
        <p:grpSpPr>
          <a:xfrm>
            <a:off x="7951643" y="3722200"/>
            <a:ext cx="2483628" cy="2873003"/>
            <a:chOff x="7951643" y="3722200"/>
            <a:chExt cx="2483628" cy="2873003"/>
          </a:xfrm>
        </p:grpSpPr>
        <p:pic>
          <p:nvPicPr>
            <p:cNvPr id="19" name="Picture 18"/>
            <p:cNvPicPr>
              <a:picLocks noChangeAspect="1"/>
            </p:cNvPicPr>
            <p:nvPr/>
          </p:nvPicPr>
          <p:blipFill>
            <a:blip r:embed="rId7"/>
            <a:stretch>
              <a:fillRect/>
            </a:stretch>
          </p:blipFill>
          <p:spPr>
            <a:xfrm>
              <a:off x="7951643" y="3722200"/>
              <a:ext cx="2472289" cy="2485774"/>
            </a:xfrm>
            <a:prstGeom prst="rect">
              <a:avLst/>
            </a:prstGeom>
          </p:spPr>
        </p:pic>
        <p:sp>
          <p:nvSpPr>
            <p:cNvPr id="17" name="Rectangle 16"/>
            <p:cNvSpPr/>
            <p:nvPr/>
          </p:nvSpPr>
          <p:spPr>
            <a:xfrm>
              <a:off x="7951643" y="6225871"/>
              <a:ext cx="2483628" cy="369332"/>
            </a:xfrm>
            <a:prstGeom prst="rect">
              <a:avLst/>
            </a:prstGeom>
          </p:spPr>
          <p:txBody>
            <a:bodyPr wrap="square">
              <a:spAutoFit/>
            </a:bodyPr>
            <a:lstStyle/>
            <a:p>
              <a:pPr algn="ctr"/>
              <a:r>
                <a:rPr lang="en-US" dirty="0" smtClean="0">
                  <a:solidFill>
                    <a:srgbClr val="DBFECE"/>
                  </a:solidFill>
                </a:rPr>
                <a:t>Candidate C</a:t>
              </a:r>
              <a:endParaRPr lang="en-US" dirty="0">
                <a:solidFill>
                  <a:srgbClr val="DBFECE"/>
                </a:solidFill>
              </a:endParaRPr>
            </a:p>
          </p:txBody>
        </p:sp>
      </p:grpSp>
    </p:spTree>
    <p:extLst>
      <p:ext uri="{BB962C8B-B14F-4D97-AF65-F5344CB8AC3E}">
        <p14:creationId xmlns:p14="http://schemas.microsoft.com/office/powerpoint/2010/main" val="10591042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475" y="236220"/>
            <a:ext cx="10353762" cy="970450"/>
          </a:xfrm>
        </p:spPr>
        <p:txBody>
          <a:bodyPr/>
          <a:lstStyle/>
          <a:p>
            <a:r>
              <a:rPr lang="en-US" dirty="0" smtClean="0"/>
              <a:t>Synthesis results</a:t>
            </a:r>
            <a:endParaRPr lang="en-US" dirty="0"/>
          </a:p>
        </p:txBody>
      </p:sp>
      <p:pic>
        <p:nvPicPr>
          <p:cNvPr id="4" name="Picture 3"/>
          <p:cNvPicPr>
            <a:picLocks noChangeAspect="1"/>
          </p:cNvPicPr>
          <p:nvPr/>
        </p:nvPicPr>
        <p:blipFill>
          <a:blip r:embed="rId2"/>
          <a:stretch>
            <a:fillRect/>
          </a:stretch>
        </p:blipFill>
        <p:spPr>
          <a:xfrm>
            <a:off x="973908" y="1946909"/>
            <a:ext cx="3438314" cy="330708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2516" y="967739"/>
            <a:ext cx="5494020" cy="5494020"/>
          </a:xfrm>
          <a:prstGeom prst="rect">
            <a:avLst/>
          </a:prstGeom>
        </p:spPr>
      </p:pic>
    </p:spTree>
    <p:extLst>
      <p:ext uri="{BB962C8B-B14F-4D97-AF65-F5344CB8AC3E}">
        <p14:creationId xmlns:p14="http://schemas.microsoft.com/office/powerpoint/2010/main" val="41232613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475" y="236220"/>
            <a:ext cx="10353762" cy="970450"/>
          </a:xfrm>
        </p:spPr>
        <p:txBody>
          <a:bodyPr/>
          <a:lstStyle/>
          <a:p>
            <a:r>
              <a:rPr lang="en-US" dirty="0" smtClean="0"/>
              <a:t>Synthesis results</a:t>
            </a:r>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1740" y="4408166"/>
            <a:ext cx="1600200" cy="16002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1740" y="2666996"/>
            <a:ext cx="1600200" cy="16002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1740" y="956309"/>
            <a:ext cx="1600200" cy="16002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0" y="4408166"/>
            <a:ext cx="1600200" cy="160020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2260" y="4408166"/>
            <a:ext cx="1600200" cy="160020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2520" y="4408166"/>
            <a:ext cx="1600200" cy="160020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2000" y="948688"/>
            <a:ext cx="1600200" cy="1600200"/>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2520" y="2666998"/>
            <a:ext cx="1600200" cy="160020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52260" y="956309"/>
            <a:ext cx="1600200" cy="1600200"/>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52260" y="2666998"/>
            <a:ext cx="1600200" cy="1600200"/>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2520" y="956309"/>
            <a:ext cx="1600200" cy="1600200"/>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82000" y="2678427"/>
            <a:ext cx="1600200" cy="1600200"/>
          </a:xfrm>
          <a:prstGeom prst="rect">
            <a:avLst/>
          </a:prstGeom>
        </p:spPr>
      </p:pic>
      <p:pic>
        <p:nvPicPr>
          <p:cNvPr id="25" name="Picture 24"/>
          <p:cNvPicPr>
            <a:picLocks noChangeAspect="1"/>
          </p:cNvPicPr>
          <p:nvPr/>
        </p:nvPicPr>
        <p:blipFill>
          <a:blip r:embed="rId14"/>
          <a:stretch>
            <a:fillRect/>
          </a:stretch>
        </p:blipFill>
        <p:spPr>
          <a:xfrm>
            <a:off x="973908" y="1946909"/>
            <a:ext cx="3438314" cy="3307081"/>
          </a:xfrm>
          <a:prstGeom prst="rect">
            <a:avLst/>
          </a:prstGeom>
        </p:spPr>
      </p:pic>
    </p:spTree>
    <p:extLst>
      <p:ext uri="{BB962C8B-B14F-4D97-AF65-F5344CB8AC3E}">
        <p14:creationId xmlns:p14="http://schemas.microsoft.com/office/powerpoint/2010/main" val="3861936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8360" y="883920"/>
            <a:ext cx="5212080" cy="521208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244" r="16798"/>
          <a:stretch/>
        </p:blipFill>
        <p:spPr>
          <a:xfrm>
            <a:off x="541021" y="1796416"/>
            <a:ext cx="4549384" cy="3545204"/>
          </a:xfrm>
          <a:prstGeom prst="rect">
            <a:avLst/>
          </a:prstGeom>
        </p:spPr>
      </p:pic>
      <p:sp>
        <p:nvSpPr>
          <p:cNvPr id="5" name="Title 1"/>
          <p:cNvSpPr>
            <a:spLocks noGrp="1"/>
          </p:cNvSpPr>
          <p:nvPr>
            <p:ph type="title"/>
          </p:nvPr>
        </p:nvSpPr>
        <p:spPr>
          <a:xfrm>
            <a:off x="258475" y="236220"/>
            <a:ext cx="10353762" cy="970450"/>
          </a:xfrm>
        </p:spPr>
        <p:txBody>
          <a:bodyPr/>
          <a:lstStyle/>
          <a:p>
            <a:r>
              <a:rPr lang="en-US" dirty="0" smtClean="0"/>
              <a:t>Synthesis results</a:t>
            </a:r>
            <a:endParaRPr lang="en-US" dirty="0"/>
          </a:p>
        </p:txBody>
      </p:sp>
    </p:spTree>
    <p:extLst>
      <p:ext uri="{BB962C8B-B14F-4D97-AF65-F5344CB8AC3E}">
        <p14:creationId xmlns:p14="http://schemas.microsoft.com/office/powerpoint/2010/main" val="892418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32330" y="282146"/>
            <a:ext cx="10353762" cy="970450"/>
          </a:xfrm>
        </p:spPr>
        <p:txBody>
          <a:bodyPr/>
          <a:lstStyle/>
          <a:p>
            <a:r>
              <a:rPr lang="en-US" dirty="0" smtClean="0"/>
              <a:t>What is that?</a:t>
            </a:r>
            <a:endParaRPr lang="en-US" dirty="0"/>
          </a:p>
        </p:txBody>
      </p:sp>
      <p:grpSp>
        <p:nvGrpSpPr>
          <p:cNvPr id="10" name="Group 9"/>
          <p:cNvGrpSpPr/>
          <p:nvPr/>
        </p:nvGrpSpPr>
        <p:grpSpPr>
          <a:xfrm>
            <a:off x="378678" y="1337775"/>
            <a:ext cx="8112642" cy="5072598"/>
            <a:chOff x="722438" y="1371602"/>
            <a:chExt cx="8112642" cy="5072598"/>
          </a:xfrm>
        </p:grpSpPr>
        <p:pic>
          <p:nvPicPr>
            <p:cNvPr id="4" name="Picture 3"/>
            <p:cNvPicPr>
              <a:picLocks noChangeAspect="1"/>
            </p:cNvPicPr>
            <p:nvPr/>
          </p:nvPicPr>
          <p:blipFill>
            <a:blip r:embed="rId2"/>
            <a:stretch>
              <a:fillRect/>
            </a:stretch>
          </p:blipFill>
          <p:spPr>
            <a:xfrm>
              <a:off x="722438" y="1371602"/>
              <a:ext cx="8112642" cy="5072598"/>
            </a:xfrm>
            <a:prstGeom prst="rect">
              <a:avLst/>
            </a:prstGeom>
          </p:spPr>
        </p:pic>
        <p:sp>
          <p:nvSpPr>
            <p:cNvPr id="5" name="Rectangle 4"/>
            <p:cNvSpPr/>
            <p:nvPr/>
          </p:nvSpPr>
          <p:spPr>
            <a:xfrm>
              <a:off x="5535827" y="4887097"/>
              <a:ext cx="759941" cy="12480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9464166" y="2401518"/>
            <a:ext cx="1663797" cy="2945111"/>
            <a:chOff x="10106526" y="2966446"/>
            <a:chExt cx="1120656" cy="1983689"/>
          </a:xfrm>
        </p:grpSpPr>
        <p:pic>
          <p:nvPicPr>
            <p:cNvPr id="7" name="Picture 6"/>
            <p:cNvPicPr>
              <a:picLocks noChangeAspect="1"/>
            </p:cNvPicPr>
            <p:nvPr/>
          </p:nvPicPr>
          <p:blipFill rotWithShape="1">
            <a:blip r:embed="rId2"/>
            <a:srcRect l="59566" t="68856" r="31683" b="6414"/>
            <a:stretch/>
          </p:blipFill>
          <p:spPr>
            <a:xfrm>
              <a:off x="10106526" y="2975358"/>
              <a:ext cx="1113781" cy="1967902"/>
            </a:xfrm>
            <a:prstGeom prst="rect">
              <a:avLst/>
            </a:prstGeom>
          </p:spPr>
        </p:pic>
        <p:sp>
          <p:nvSpPr>
            <p:cNvPr id="9" name="Rectangle 8"/>
            <p:cNvSpPr/>
            <p:nvPr/>
          </p:nvSpPr>
          <p:spPr>
            <a:xfrm>
              <a:off x="10114702" y="2966446"/>
              <a:ext cx="1112480" cy="19836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656015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244" r="16798"/>
          <a:stretch/>
        </p:blipFill>
        <p:spPr>
          <a:xfrm>
            <a:off x="541021" y="1796416"/>
            <a:ext cx="4549384" cy="3545204"/>
          </a:xfrm>
          <a:prstGeom prst="rect">
            <a:avLst/>
          </a:prstGeom>
        </p:spPr>
      </p:pic>
      <p:sp>
        <p:nvSpPr>
          <p:cNvPr id="5" name="Title 1"/>
          <p:cNvSpPr>
            <a:spLocks noGrp="1"/>
          </p:cNvSpPr>
          <p:nvPr>
            <p:ph type="title"/>
          </p:nvPr>
        </p:nvSpPr>
        <p:spPr>
          <a:xfrm>
            <a:off x="258475" y="236220"/>
            <a:ext cx="10353762" cy="970450"/>
          </a:xfrm>
        </p:spPr>
        <p:txBody>
          <a:bodyPr/>
          <a:lstStyle/>
          <a:p>
            <a:r>
              <a:rPr lang="en-US" dirty="0" smtClean="0"/>
              <a:t>Synthesis results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4204" y="4450590"/>
            <a:ext cx="1600200" cy="16002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4204" y="2690115"/>
            <a:ext cx="1600200" cy="16002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4682" y="4442460"/>
            <a:ext cx="1600200" cy="16002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5160" y="4442460"/>
            <a:ext cx="1600200" cy="16002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5638" y="4442460"/>
            <a:ext cx="1600200" cy="16002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14682" y="2690115"/>
            <a:ext cx="1600200" cy="160020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5160" y="2692570"/>
            <a:ext cx="1600200" cy="1600200"/>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5638" y="2682240"/>
            <a:ext cx="1600200" cy="1600200"/>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34204" y="922020"/>
            <a:ext cx="1600200" cy="1600200"/>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14682" y="922020"/>
            <a:ext cx="1600200" cy="1600200"/>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5160" y="922020"/>
            <a:ext cx="1600200" cy="1600200"/>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75638" y="922020"/>
            <a:ext cx="1600200" cy="1600200"/>
          </a:xfrm>
          <a:prstGeom prst="rect">
            <a:avLst/>
          </a:prstGeom>
        </p:spPr>
      </p:pic>
    </p:spTree>
    <p:extLst>
      <p:ext uri="{BB962C8B-B14F-4D97-AF65-F5344CB8AC3E}">
        <p14:creationId xmlns:p14="http://schemas.microsoft.com/office/powerpoint/2010/main" val="19096939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99" y="112743"/>
            <a:ext cx="10353762" cy="970450"/>
          </a:xfrm>
        </p:spPr>
        <p:txBody>
          <a:bodyPr/>
          <a:lstStyle/>
          <a:p>
            <a:r>
              <a:rPr lang="en-US" dirty="0" smtClean="0"/>
              <a:t>Perceptual evaluation</a:t>
            </a:r>
            <a:endParaRPr lang="en-US" dirty="0"/>
          </a:p>
        </p:txBody>
      </p:sp>
      <p:grpSp>
        <p:nvGrpSpPr>
          <p:cNvPr id="17" name="Group 16"/>
          <p:cNvGrpSpPr/>
          <p:nvPr/>
        </p:nvGrpSpPr>
        <p:grpSpPr>
          <a:xfrm>
            <a:off x="4352048" y="1043492"/>
            <a:ext cx="7807176" cy="2747665"/>
            <a:chOff x="4352048" y="620152"/>
            <a:chExt cx="7807176" cy="274766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8068" y="620152"/>
              <a:ext cx="2286000" cy="2286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3316" y="620152"/>
              <a:ext cx="2286000" cy="2286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2819" y="620152"/>
              <a:ext cx="2286000" cy="2286000"/>
            </a:xfrm>
            <a:prstGeom prst="rect">
              <a:avLst/>
            </a:prstGeom>
          </p:spPr>
        </p:pic>
        <p:sp>
          <p:nvSpPr>
            <p:cNvPr id="10" name="TextBox 9"/>
            <p:cNvSpPr txBox="1"/>
            <p:nvPr/>
          </p:nvSpPr>
          <p:spPr>
            <a:xfrm>
              <a:off x="4352048" y="2906152"/>
              <a:ext cx="7314537" cy="461665"/>
            </a:xfrm>
            <a:prstGeom prst="rect">
              <a:avLst/>
            </a:prstGeom>
            <a:noFill/>
          </p:spPr>
          <p:txBody>
            <a:bodyPr wrap="square" rtlCol="0">
              <a:spAutoFit/>
            </a:bodyPr>
            <a:lstStyle/>
            <a:p>
              <a:pPr algn="ctr"/>
              <a:r>
                <a:rPr lang="en-US" sz="2400" dirty="0" smtClean="0">
                  <a:solidFill>
                    <a:srgbClr val="FEFFCD"/>
                  </a:solidFill>
                </a:rPr>
                <a:t>Synthesis </a:t>
              </a:r>
              <a:r>
                <a:rPr lang="en-US" sz="2400" dirty="0" smtClean="0">
                  <a:solidFill>
                    <a:srgbClr val="FEFFCD"/>
                  </a:solidFill>
                </a:rPr>
                <a:t>results (our method vs. Fisher et al. 2012)</a:t>
              </a:r>
              <a:endParaRPr lang="en-US" sz="2400" dirty="0" smtClean="0">
                <a:solidFill>
                  <a:srgbClr val="FEFFCD"/>
                </a:solidFill>
              </a:endParaRPr>
            </a:p>
          </p:txBody>
        </p:sp>
        <p:sp>
          <p:nvSpPr>
            <p:cNvPr id="15" name="TextBox 14"/>
            <p:cNvSpPr txBox="1"/>
            <p:nvPr/>
          </p:nvSpPr>
          <p:spPr>
            <a:xfrm>
              <a:off x="11638465" y="1397170"/>
              <a:ext cx="520759" cy="461665"/>
            </a:xfrm>
            <a:prstGeom prst="rect">
              <a:avLst/>
            </a:prstGeom>
            <a:noFill/>
          </p:spPr>
          <p:txBody>
            <a:bodyPr wrap="square" rtlCol="0">
              <a:spAutoFit/>
            </a:bodyPr>
            <a:lstStyle/>
            <a:p>
              <a:pPr algn="ctr"/>
              <a:r>
                <a:rPr lang="en-US" sz="2400" dirty="0" smtClean="0">
                  <a:solidFill>
                    <a:srgbClr val="FEFFCD"/>
                  </a:solidFill>
                </a:rPr>
                <a:t>…</a:t>
              </a:r>
            </a:p>
          </p:txBody>
        </p:sp>
      </p:grpSp>
      <p:grpSp>
        <p:nvGrpSpPr>
          <p:cNvPr id="18" name="Group 17"/>
          <p:cNvGrpSpPr/>
          <p:nvPr/>
        </p:nvGrpSpPr>
        <p:grpSpPr>
          <a:xfrm>
            <a:off x="4353316" y="4004734"/>
            <a:ext cx="7813307" cy="2747665"/>
            <a:chOff x="4353316" y="3810000"/>
            <a:chExt cx="7813307" cy="2747665"/>
          </a:xfrm>
        </p:grpSpPr>
        <p:sp>
          <p:nvSpPr>
            <p:cNvPr id="16" name="TextBox 15"/>
            <p:cNvSpPr txBox="1"/>
            <p:nvPr/>
          </p:nvSpPr>
          <p:spPr>
            <a:xfrm>
              <a:off x="11645864" y="4491335"/>
              <a:ext cx="520759" cy="461665"/>
            </a:xfrm>
            <a:prstGeom prst="rect">
              <a:avLst/>
            </a:prstGeom>
            <a:noFill/>
          </p:spPr>
          <p:txBody>
            <a:bodyPr wrap="square" rtlCol="0">
              <a:spAutoFit/>
            </a:bodyPr>
            <a:lstStyle/>
            <a:p>
              <a:pPr algn="ctr"/>
              <a:r>
                <a:rPr lang="en-US" sz="2400" dirty="0" smtClean="0">
                  <a:solidFill>
                    <a:srgbClr val="FEFFCD"/>
                  </a:solidFill>
                </a:rPr>
                <a:t>…</a:t>
              </a:r>
            </a:p>
          </p:txBody>
        </p:sp>
        <p:grpSp>
          <p:nvGrpSpPr>
            <p:cNvPr id="14" name="Group 13"/>
            <p:cNvGrpSpPr/>
            <p:nvPr/>
          </p:nvGrpSpPr>
          <p:grpSpPr>
            <a:xfrm>
              <a:off x="4353316" y="3810000"/>
              <a:ext cx="7313270" cy="2747665"/>
              <a:chOff x="4353316" y="3810000"/>
              <a:chExt cx="7313270" cy="2747665"/>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0586" y="3810000"/>
                <a:ext cx="2286000" cy="2286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6951" y="3810000"/>
                <a:ext cx="2286000" cy="22860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3316" y="3810000"/>
                <a:ext cx="2286000" cy="2286000"/>
              </a:xfrm>
              <a:prstGeom prst="rect">
                <a:avLst/>
              </a:prstGeom>
            </p:spPr>
          </p:pic>
          <p:sp>
            <p:nvSpPr>
              <p:cNvPr id="11" name="TextBox 10"/>
              <p:cNvSpPr txBox="1"/>
              <p:nvPr/>
            </p:nvSpPr>
            <p:spPr>
              <a:xfrm>
                <a:off x="6103557" y="6096000"/>
                <a:ext cx="3967724" cy="461665"/>
              </a:xfrm>
              <a:prstGeom prst="rect">
                <a:avLst/>
              </a:prstGeom>
              <a:noFill/>
            </p:spPr>
            <p:txBody>
              <a:bodyPr wrap="square" rtlCol="0">
                <a:spAutoFit/>
              </a:bodyPr>
              <a:lstStyle/>
              <a:p>
                <a:pPr algn="ctr"/>
                <a:r>
                  <a:rPr lang="en-US" sz="2400" dirty="0" smtClean="0">
                    <a:solidFill>
                      <a:srgbClr val="FEFFCD"/>
                    </a:solidFill>
                  </a:rPr>
                  <a:t>Human-modeled scenes</a:t>
                </a:r>
              </a:p>
            </p:txBody>
          </p:sp>
        </p:grpSp>
      </p:grpSp>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20750" r="21188" b="4304"/>
          <a:stretch/>
        </p:blipFill>
        <p:spPr>
          <a:xfrm>
            <a:off x="285994" y="2119565"/>
            <a:ext cx="3838419" cy="3054415"/>
          </a:xfrm>
          <a:prstGeom prst="rect">
            <a:avLst/>
          </a:prstGeom>
        </p:spPr>
      </p:pic>
    </p:spTree>
    <p:extLst>
      <p:ext uri="{BB962C8B-B14F-4D97-AF65-F5344CB8AC3E}">
        <p14:creationId xmlns:p14="http://schemas.microsoft.com/office/powerpoint/2010/main" val="7314649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74321" y="394797"/>
            <a:ext cx="8486604" cy="6267098"/>
          </a:xfrm>
          <a:prstGeom prst="rect">
            <a:avLst/>
          </a:prstGeom>
        </p:spPr>
      </p:pic>
      <p:sp>
        <p:nvSpPr>
          <p:cNvPr id="2" name="Rectangle 1"/>
          <p:cNvSpPr/>
          <p:nvPr/>
        </p:nvSpPr>
        <p:spPr>
          <a:xfrm>
            <a:off x="905933" y="2676525"/>
            <a:ext cx="7662334" cy="3207809"/>
          </a:xfrm>
          <a:prstGeom prst="rect">
            <a:avLst/>
          </a:prstGeom>
          <a:noFill/>
          <a:ln w="31750">
            <a:solidFill>
              <a:srgbClr val="2C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12616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15" y="342900"/>
            <a:ext cx="10353762" cy="970450"/>
          </a:xfrm>
        </p:spPr>
        <p:txBody>
          <a:bodyPr/>
          <a:lstStyle/>
          <a:p>
            <a:r>
              <a:rPr lang="en-US" dirty="0" smtClean="0"/>
              <a:t>Baseline comparison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0799" y="1472883"/>
            <a:ext cx="4059237" cy="405923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7416" y="1472883"/>
            <a:ext cx="4059237" cy="4059237"/>
          </a:xfrm>
          <a:prstGeom prst="rect">
            <a:avLst/>
          </a:prstGeom>
        </p:spPr>
      </p:pic>
      <p:sp>
        <p:nvSpPr>
          <p:cNvPr id="6" name="TextBox 5"/>
          <p:cNvSpPr txBox="1"/>
          <p:nvPr/>
        </p:nvSpPr>
        <p:spPr>
          <a:xfrm>
            <a:off x="597867" y="5767614"/>
            <a:ext cx="10904825" cy="461665"/>
          </a:xfrm>
          <a:prstGeom prst="rect">
            <a:avLst/>
          </a:prstGeom>
          <a:noFill/>
        </p:spPr>
        <p:txBody>
          <a:bodyPr wrap="square" rtlCol="0">
            <a:spAutoFit/>
          </a:bodyPr>
          <a:lstStyle/>
          <a:p>
            <a:r>
              <a:rPr lang="en-US" sz="2400" dirty="0" smtClean="0">
                <a:solidFill>
                  <a:srgbClr val="FEFFCD"/>
                </a:solidFill>
              </a:rPr>
              <a:t>Example-based </a:t>
            </a:r>
            <a:r>
              <a:rPr lang="en-US" sz="2400" dirty="0">
                <a:solidFill>
                  <a:srgbClr val="FEFFCD"/>
                </a:solidFill>
              </a:rPr>
              <a:t>Synthesis of 3D Object </a:t>
            </a:r>
            <a:r>
              <a:rPr lang="en-US" sz="2400" dirty="0" smtClean="0">
                <a:solidFill>
                  <a:srgbClr val="FEFFCD"/>
                </a:solidFill>
              </a:rPr>
              <a:t>Arrangements.  Fisher et al. 2012.</a:t>
            </a:r>
          </a:p>
        </p:txBody>
      </p:sp>
    </p:spTree>
    <p:extLst>
      <p:ext uri="{BB962C8B-B14F-4D97-AF65-F5344CB8AC3E}">
        <p14:creationId xmlns:p14="http://schemas.microsoft.com/office/powerpoint/2010/main" val="42739788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74321" y="394797"/>
            <a:ext cx="8486604" cy="6267098"/>
          </a:xfrm>
          <a:prstGeom prst="rect">
            <a:avLst/>
          </a:prstGeom>
        </p:spPr>
      </p:pic>
      <p:grpSp>
        <p:nvGrpSpPr>
          <p:cNvPr id="10" name="Group 9"/>
          <p:cNvGrpSpPr/>
          <p:nvPr/>
        </p:nvGrpSpPr>
        <p:grpSpPr>
          <a:xfrm>
            <a:off x="956603" y="630404"/>
            <a:ext cx="10696433" cy="5271655"/>
            <a:chOff x="935501" y="651506"/>
            <a:chExt cx="10696433" cy="5271655"/>
          </a:xfrm>
        </p:grpSpPr>
        <p:sp>
          <p:nvSpPr>
            <p:cNvPr id="5" name="Rectangle 4"/>
            <p:cNvSpPr/>
            <p:nvPr/>
          </p:nvSpPr>
          <p:spPr>
            <a:xfrm>
              <a:off x="935501" y="1090249"/>
              <a:ext cx="3108960" cy="4832912"/>
            </a:xfrm>
            <a:prstGeom prst="rect">
              <a:avLst/>
            </a:prstGeom>
            <a:noFill/>
            <a:ln w="3175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8280" y="651506"/>
              <a:ext cx="2533654" cy="2533654"/>
            </a:xfrm>
            <a:prstGeom prst="rect">
              <a:avLst/>
            </a:prstGeom>
          </p:spPr>
        </p:pic>
      </p:grpSp>
      <p:grpSp>
        <p:nvGrpSpPr>
          <p:cNvPr id="11" name="Group 10"/>
          <p:cNvGrpSpPr/>
          <p:nvPr/>
        </p:nvGrpSpPr>
        <p:grpSpPr>
          <a:xfrm>
            <a:off x="6381969" y="1069147"/>
            <a:ext cx="5271067" cy="5226400"/>
            <a:chOff x="6384105" y="1069147"/>
            <a:chExt cx="5271067" cy="5226400"/>
          </a:xfrm>
        </p:grpSpPr>
        <p:sp>
          <p:nvSpPr>
            <p:cNvPr id="6" name="Rectangle 5"/>
            <p:cNvSpPr/>
            <p:nvPr/>
          </p:nvSpPr>
          <p:spPr>
            <a:xfrm>
              <a:off x="6384105" y="1069147"/>
              <a:ext cx="1142110" cy="4816054"/>
            </a:xfrm>
            <a:prstGeom prst="rect">
              <a:avLst/>
            </a:prstGeom>
            <a:noFill/>
            <a:ln w="317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9382" y="3759757"/>
              <a:ext cx="2535790" cy="2535790"/>
            </a:xfrm>
            <a:prstGeom prst="rect">
              <a:avLst/>
            </a:prstGeom>
          </p:spPr>
        </p:pic>
      </p:grpSp>
    </p:spTree>
    <p:extLst>
      <p:ext uri="{BB962C8B-B14F-4D97-AF65-F5344CB8AC3E}">
        <p14:creationId xmlns:p14="http://schemas.microsoft.com/office/powerpoint/2010/main" val="30572206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58475" y="236220"/>
            <a:ext cx="10353762" cy="970450"/>
          </a:xfrm>
        </p:spPr>
        <p:txBody>
          <a:bodyPr/>
          <a:lstStyle/>
          <a:p>
            <a:r>
              <a:rPr lang="en-US" dirty="0" smtClean="0"/>
              <a:t>Limitation: Scene scale</a:t>
            </a:r>
            <a:endParaRPr lang="en-US" dirty="0"/>
          </a:p>
        </p:txBody>
      </p:sp>
      <p:pic>
        <p:nvPicPr>
          <p:cNvPr id="2" name="Picture 1"/>
          <p:cNvPicPr>
            <a:picLocks noChangeAspect="1"/>
          </p:cNvPicPr>
          <p:nvPr/>
        </p:nvPicPr>
        <p:blipFill>
          <a:blip r:embed="rId2"/>
          <a:stretch>
            <a:fillRect/>
          </a:stretch>
        </p:blipFill>
        <p:spPr>
          <a:xfrm>
            <a:off x="279178" y="1028700"/>
            <a:ext cx="5156178" cy="5563876"/>
          </a:xfrm>
          <a:prstGeom prst="rect">
            <a:avLst/>
          </a:prstGeom>
        </p:spPr>
      </p:pic>
      <p:pic>
        <p:nvPicPr>
          <p:cNvPr id="3" name="Picture 2"/>
          <p:cNvPicPr>
            <a:picLocks noChangeAspect="1"/>
          </p:cNvPicPr>
          <p:nvPr/>
        </p:nvPicPr>
        <p:blipFill>
          <a:blip r:embed="rId3"/>
          <a:stretch>
            <a:fillRect/>
          </a:stretch>
        </p:blipFill>
        <p:spPr>
          <a:xfrm>
            <a:off x="5958840" y="944880"/>
            <a:ext cx="5570220" cy="5522436"/>
          </a:xfrm>
          <a:prstGeom prst="rect">
            <a:avLst/>
          </a:prstGeom>
        </p:spPr>
      </p:pic>
    </p:spTree>
    <p:extLst>
      <p:ext uri="{BB962C8B-B14F-4D97-AF65-F5344CB8AC3E}">
        <p14:creationId xmlns:p14="http://schemas.microsoft.com/office/powerpoint/2010/main" val="21183109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272" y="356382"/>
            <a:ext cx="10353762" cy="970450"/>
          </a:xfrm>
        </p:spPr>
        <p:txBody>
          <a:bodyPr/>
          <a:lstStyle/>
          <a:p>
            <a:r>
              <a:rPr lang="en-US" dirty="0" smtClean="0"/>
              <a:t>Limitation: Localization </a:t>
            </a:r>
            <a:r>
              <a:rPr lang="en-US" dirty="0" smtClean="0"/>
              <a:t>of activities</a:t>
            </a:r>
            <a:endParaRPr lang="en-US" dirty="0"/>
          </a:p>
        </p:txBody>
      </p:sp>
      <p:pic>
        <p:nvPicPr>
          <p:cNvPr id="1026" name="Picture 2" descr="http://canadianhomeflooring.com/wp-content/uploads/gallery/kitchen/modern-kitchen.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29444" y="1760099"/>
            <a:ext cx="6338180" cy="41061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govipoffice.com/wp-content/uploads/2012/07/Height_Adjustable_Computer_Desk_CarlsTable_SP_ct1_5x7_300dpi.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86" r="11575"/>
          <a:stretch/>
        </p:blipFill>
        <p:spPr bwMode="auto">
          <a:xfrm>
            <a:off x="466725" y="1760099"/>
            <a:ext cx="4514850" cy="4106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9311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twoworldstrategy.com/wp-content/uploads/2014/03/iStock_000012430365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2225" y="698591"/>
            <a:ext cx="6983470" cy="45592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49965" y="5448300"/>
            <a:ext cx="10353762" cy="970450"/>
          </a:xfrm>
        </p:spPr>
        <p:txBody>
          <a:bodyPr/>
          <a:lstStyle/>
          <a:p>
            <a:pPr algn="ctr"/>
            <a:r>
              <a:rPr lang="en-US" dirty="0" smtClean="0"/>
              <a:t>Future directions</a:t>
            </a:r>
            <a:endParaRPr lang="en-US" dirty="0"/>
          </a:p>
        </p:txBody>
      </p:sp>
    </p:spTree>
    <p:extLst>
      <p:ext uri="{BB962C8B-B14F-4D97-AF65-F5344CB8AC3E}">
        <p14:creationId xmlns:p14="http://schemas.microsoft.com/office/powerpoint/2010/main" val="36992658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30" y="320040"/>
            <a:ext cx="10353762" cy="970450"/>
          </a:xfrm>
        </p:spPr>
        <p:txBody>
          <a:bodyPr/>
          <a:lstStyle/>
          <a:p>
            <a:r>
              <a:rPr lang="en-US" dirty="0" smtClean="0"/>
              <a:t>Learning </a:t>
            </a:r>
            <a:r>
              <a:rPr lang="en-US" dirty="0" smtClean="0"/>
              <a:t>interactions from observations</a:t>
            </a:r>
            <a:endParaRPr lang="en-US" dirty="0"/>
          </a:p>
        </p:txBody>
      </p:sp>
      <p:pic>
        <p:nvPicPr>
          <p:cNvPr id="13" name="Picture 12"/>
          <p:cNvPicPr>
            <a:picLocks noChangeAspect="1"/>
          </p:cNvPicPr>
          <p:nvPr/>
        </p:nvPicPr>
        <p:blipFill>
          <a:blip r:embed="rId2"/>
          <a:stretch>
            <a:fillRect/>
          </a:stretch>
        </p:blipFill>
        <p:spPr>
          <a:xfrm>
            <a:off x="1604445" y="1290490"/>
            <a:ext cx="9167812" cy="5298616"/>
          </a:xfrm>
          <a:prstGeom prst="rect">
            <a:avLst/>
          </a:prstGeom>
        </p:spPr>
      </p:pic>
    </p:spTree>
    <p:extLst>
      <p:ext uri="{BB962C8B-B14F-4D97-AF65-F5344CB8AC3E}">
        <p14:creationId xmlns:p14="http://schemas.microsoft.com/office/powerpoint/2010/main" val="22967243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145" y="295274"/>
            <a:ext cx="10353762" cy="970450"/>
          </a:xfrm>
        </p:spPr>
        <p:txBody>
          <a:bodyPr/>
          <a:lstStyle/>
          <a:p>
            <a:r>
              <a:rPr lang="en-US" dirty="0" smtClean="0"/>
              <a:t>Generate scenes from </a:t>
            </a:r>
            <a:r>
              <a:rPr lang="en-US" dirty="0" smtClean="0"/>
              <a:t>text</a:t>
            </a:r>
            <a:endParaRPr lang="en-US" dirty="0"/>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2075" y="1490067"/>
            <a:ext cx="3286125" cy="3286125"/>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14375" y="4853850"/>
            <a:ext cx="4581525" cy="1200329"/>
          </a:xfrm>
          <a:prstGeom prst="rect">
            <a:avLst/>
          </a:prstGeom>
          <a:noFill/>
        </p:spPr>
        <p:txBody>
          <a:bodyPr wrap="square" rtlCol="0">
            <a:spAutoFit/>
          </a:bodyPr>
          <a:lstStyle/>
          <a:p>
            <a:pPr algn="ctr"/>
            <a:r>
              <a:rPr lang="en-US" sz="2400" dirty="0">
                <a:solidFill>
                  <a:srgbClr val="F8F4BC"/>
                </a:solidFill>
              </a:rPr>
              <a:t>“A medium-sized kitchen with a four-person dining table”</a:t>
            </a:r>
          </a:p>
          <a:p>
            <a:pPr algn="ctr"/>
            <a:endParaRPr lang="en-US" sz="2400" dirty="0" smtClean="0">
              <a:solidFill>
                <a:srgbClr val="FEFFCD"/>
              </a:solidFill>
            </a:endParaRPr>
          </a:p>
        </p:txBody>
      </p:sp>
      <p:sp>
        <p:nvSpPr>
          <p:cNvPr id="6" name="TextBox 5"/>
          <p:cNvSpPr txBox="1"/>
          <p:nvPr/>
        </p:nvSpPr>
        <p:spPr>
          <a:xfrm>
            <a:off x="6348307" y="4853850"/>
            <a:ext cx="5143500" cy="1200329"/>
          </a:xfrm>
          <a:prstGeom prst="rect">
            <a:avLst/>
          </a:prstGeom>
          <a:noFill/>
        </p:spPr>
        <p:txBody>
          <a:bodyPr wrap="square" rtlCol="0">
            <a:spAutoFit/>
          </a:bodyPr>
          <a:lstStyle/>
          <a:p>
            <a:pPr algn="ctr"/>
            <a:r>
              <a:rPr lang="en-US" sz="2400" dirty="0">
                <a:solidFill>
                  <a:srgbClr val="F8F4BC"/>
                </a:solidFill>
              </a:rPr>
              <a:t>“A room with an entertainment center and a table for </a:t>
            </a:r>
            <a:r>
              <a:rPr lang="en-US" sz="2400" dirty="0" smtClean="0">
                <a:solidFill>
                  <a:srgbClr val="F8F4BC"/>
                </a:solidFill>
              </a:rPr>
              <a:t>playing board </a:t>
            </a:r>
            <a:r>
              <a:rPr lang="en-US" sz="2400" dirty="0">
                <a:solidFill>
                  <a:srgbClr val="F8F4BC"/>
                </a:solidFill>
              </a:rPr>
              <a:t>games”</a:t>
            </a:r>
          </a:p>
          <a:p>
            <a:pPr algn="ctr"/>
            <a:endParaRPr lang="en-US" sz="2400" dirty="0" smtClean="0">
              <a:solidFill>
                <a:srgbClr val="FEFFCD"/>
              </a:solidFill>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9457" y="1490067"/>
            <a:ext cx="3286125" cy="3286125"/>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86982" y="5901004"/>
            <a:ext cx="10904825" cy="461665"/>
          </a:xfrm>
          <a:prstGeom prst="rect">
            <a:avLst/>
          </a:prstGeom>
          <a:noFill/>
        </p:spPr>
        <p:txBody>
          <a:bodyPr wrap="square" rtlCol="0">
            <a:spAutoFit/>
          </a:bodyPr>
          <a:lstStyle/>
          <a:p>
            <a:r>
              <a:rPr lang="en-US" sz="2400" dirty="0"/>
              <a:t>Learning Spatial Knowledge for Text to 3D Scene </a:t>
            </a:r>
            <a:r>
              <a:rPr lang="en-US" sz="2400" dirty="0" smtClean="0"/>
              <a:t>Generation.  Chang 2014.</a:t>
            </a:r>
            <a:endParaRPr lang="en-US" sz="2400" dirty="0" smtClean="0">
              <a:solidFill>
                <a:srgbClr val="FEFFCD"/>
              </a:solidFill>
            </a:endParaRPr>
          </a:p>
        </p:txBody>
      </p:sp>
    </p:spTree>
    <p:extLst>
      <p:ext uri="{BB962C8B-B14F-4D97-AF65-F5344CB8AC3E}">
        <p14:creationId xmlns:p14="http://schemas.microsoft.com/office/powerpoint/2010/main" val="6410204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modeling</a:t>
            </a:r>
            <a:endParaRPr lang="en-US" dirty="0"/>
          </a:p>
        </p:txBody>
      </p:sp>
      <p:pic>
        <p:nvPicPr>
          <p:cNvPr id="4" name="Picture 3"/>
          <p:cNvPicPr>
            <a:picLocks noChangeAspect="1"/>
          </p:cNvPicPr>
          <p:nvPr/>
        </p:nvPicPr>
        <p:blipFill>
          <a:blip r:embed="rId2"/>
          <a:stretch>
            <a:fillRect/>
          </a:stretch>
        </p:blipFill>
        <p:spPr>
          <a:xfrm>
            <a:off x="155575" y="2110638"/>
            <a:ext cx="4236624" cy="3156954"/>
          </a:xfrm>
          <a:prstGeom prst="rect">
            <a:avLst/>
          </a:prstGeom>
        </p:spPr>
      </p:pic>
      <p:sp>
        <p:nvSpPr>
          <p:cNvPr id="5" name="TextBox 4"/>
          <p:cNvSpPr txBox="1"/>
          <p:nvPr/>
        </p:nvSpPr>
        <p:spPr>
          <a:xfrm>
            <a:off x="489775" y="5476135"/>
            <a:ext cx="3568223" cy="461665"/>
          </a:xfrm>
          <a:prstGeom prst="rect">
            <a:avLst/>
          </a:prstGeom>
          <a:noFill/>
        </p:spPr>
        <p:txBody>
          <a:bodyPr wrap="square" rtlCol="0">
            <a:spAutoFit/>
          </a:bodyPr>
          <a:lstStyle/>
          <a:p>
            <a:pPr algn="ctr"/>
            <a:r>
              <a:rPr lang="en-US" sz="2400" dirty="0" smtClean="0">
                <a:solidFill>
                  <a:srgbClr val="FEFFCD"/>
                </a:solidFill>
              </a:rPr>
              <a:t>Input depth scan</a:t>
            </a:r>
          </a:p>
        </p:txBody>
      </p:sp>
      <p:pic>
        <p:nvPicPr>
          <p:cNvPr id="4098" name="Picture 2" descr="http://s3.postimg.org/x4gv8h6pf/65f643b7e42f232d192a09a8bc2e7c2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3001962"/>
            <a:ext cx="1793333" cy="198321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544500" y="2110637"/>
            <a:ext cx="3444468" cy="3827163"/>
            <a:chOff x="5060139" y="2110638"/>
            <a:chExt cx="3444468" cy="3827163"/>
          </a:xfrm>
        </p:grpSpPr>
        <p:sp>
          <p:nvSpPr>
            <p:cNvPr id="6" name="Cross 5"/>
            <p:cNvSpPr/>
            <p:nvPr/>
          </p:nvSpPr>
          <p:spPr>
            <a:xfrm>
              <a:off x="5060139" y="3208397"/>
              <a:ext cx="515639" cy="515639"/>
            </a:xfrm>
            <a:prstGeom prst="plus">
              <a:avLst>
                <a:gd name="adj" fmla="val 39000"/>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30794" y="5476136"/>
              <a:ext cx="3073813" cy="461665"/>
            </a:xfrm>
            <a:prstGeom prst="rect">
              <a:avLst/>
            </a:prstGeom>
            <a:noFill/>
          </p:spPr>
          <p:txBody>
            <a:bodyPr wrap="square" rtlCol="0">
              <a:spAutoFit/>
            </a:bodyPr>
            <a:lstStyle/>
            <a:p>
              <a:pPr algn="ctr"/>
              <a:r>
                <a:rPr lang="en-US" sz="2400" dirty="0" smtClean="0">
                  <a:solidFill>
                    <a:srgbClr val="FEFFCD"/>
                  </a:solidFill>
                </a:rPr>
                <a:t>3D model corpus</a:t>
              </a:r>
            </a:p>
          </p:txBody>
        </p:sp>
        <p:pic>
          <p:nvPicPr>
            <p:cNvPr id="4100" name="Picture 4" descr="http://s3.postimg.org/x4gv8h6pf/65f643b7e42f232d192a09a8bc2e7c2e.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416" l="1681" r="97647">
                          <a14:foregroundMark x1="22017" y1="62006" x2="22017" y2="62006"/>
                          <a14:foregroundMark x1="16975" y1="71277" x2="16975" y2="71277"/>
                          <a14:foregroundMark x1="20504" y1="33435" x2="20504" y2="33435"/>
                          <a14:foregroundMark x1="13950" y1="29331" x2="13950" y2="29331"/>
                          <a14:foregroundMark x1="24370" y1="30547" x2="24370" y2="30547"/>
                          <a14:foregroundMark x1="16807" y1="29483" x2="16807" y2="29483"/>
                          <a14:foregroundMark x1="27395" y1="31003" x2="27395" y2="31003"/>
                          <a14:foregroundMark x1="9412" y1="28267" x2="9412" y2="28267"/>
                          <a14:foregroundMark x1="52101" y1="35410" x2="52101" y2="35410"/>
                          <a14:foregroundMark x1="50252" y1="40426" x2="50252" y2="40426"/>
                          <a14:foregroundMark x1="53445" y1="41489" x2="53445" y2="41489"/>
                          <a14:foregroundMark x1="45210" y1="18845" x2="45210" y2="18845"/>
                          <a14:foregroundMark x1="38992" y1="19605" x2="38992" y2="19605"/>
                          <a14:foregroundMark x1="40840" y1="19149" x2="49916" y2="9422"/>
                          <a14:foregroundMark x1="26050" y1="69757" x2="15966" y2="56383"/>
                          <a14:foregroundMark x1="6891" y1="87538" x2="17311" y2="80699"/>
                          <a14:foregroundMark x1="27227" y1="92857" x2="24370" y2="82067"/>
                          <a14:foregroundMark x1="28571" y1="83891" x2="9412" y2="80851"/>
                          <a14:foregroundMark x1="51597" y1="82067" x2="51261" y2="92553"/>
                          <a14:foregroundMark x1="77983" y1="80395" x2="85042" y2="94073"/>
                          <a14:foregroundMark x1="87227" y1="81459" x2="77647" y2="79939"/>
                          <a14:foregroundMark x1="79832" y1="59574" x2="88067" y2="57143"/>
                          <a14:foregroundMark x1="89412" y1="66261" x2="85882" y2="59119"/>
                          <a14:foregroundMark x1="82353" y1="66565" x2="82857" y2="55623"/>
                          <a14:foregroundMark x1="77983" y1="62006" x2="81008" y2="57751"/>
                          <a14:foregroundMark x1="81513" y1="68541" x2="83193" y2="56839"/>
                          <a14:foregroundMark x1="73613" y1="26596" x2="91092" y2="28116"/>
                          <a14:foregroundMark x1="87563" y1="17173" x2="75798" y2="11702"/>
                          <a14:foregroundMark x1="77647" y1="12462" x2="87059" y2="6383"/>
                          <a14:foregroundMark x1="60336" y1="7903" x2="64202" y2="18845"/>
                          <a14:foregroundMark x1="47227" y1="55015" x2="52941" y2="55775"/>
                          <a14:foregroundMark x1="62353" y1="58511" x2="62353" y2="69453"/>
                          <a14:foregroundMark x1="39160" y1="68997" x2="59496" y2="57599"/>
                          <a14:foregroundMark x1="41513" y1="57143" x2="38487" y2="60790"/>
                          <a14:foregroundMark x1="31092" y1="56383" x2="13782" y2="54863"/>
                          <a14:foregroundMark x1="71429" y1="28723" x2="69748" y2="42401"/>
                          <a14:foregroundMark x1="31261" y1="82827" x2="31261" y2="82827"/>
                          <a14:foregroundMark x1="6387" y1="81459" x2="6387" y2="81459"/>
                          <a14:foregroundMark x1="6050" y1="80091" x2="6050" y2="80091"/>
                          <a14:foregroundMark x1="12941" y1="57599" x2="15126" y2="53951"/>
                          <a14:foregroundMark x1="30252" y1="55623" x2="31261" y2="59574"/>
                          <a14:foregroundMark x1="6555" y1="81155" x2="9412" y2="80243"/>
                        </a14:backgroundRemoval>
                      </a14:imgEffect>
                    </a14:imgLayer>
                  </a14:imgProps>
                </a:ext>
                <a:ext uri="{28A0092B-C50C-407E-A947-70E740481C1C}">
                  <a14:useLocalDpi xmlns:a14="http://schemas.microsoft.com/office/drawing/2010/main" val="0"/>
                </a:ext>
              </a:extLst>
            </a:blip>
            <a:srcRect/>
            <a:stretch>
              <a:fillRect/>
            </a:stretch>
          </p:blipFill>
          <p:spPr bwMode="auto">
            <a:xfrm>
              <a:off x="5706408" y="2110638"/>
              <a:ext cx="2646946" cy="2927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7968345" y="1906235"/>
            <a:ext cx="3917303" cy="4031565"/>
            <a:chOff x="7968345" y="1906235"/>
            <a:chExt cx="3917303" cy="4031565"/>
          </a:xfrm>
        </p:grpSpPr>
        <p:sp>
          <p:nvSpPr>
            <p:cNvPr id="10" name="Right Arrow 9"/>
            <p:cNvSpPr/>
            <p:nvPr/>
          </p:nvSpPr>
          <p:spPr>
            <a:xfrm>
              <a:off x="7968345" y="3331699"/>
              <a:ext cx="405636"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8602548" y="5476135"/>
              <a:ext cx="3073813" cy="461665"/>
            </a:xfrm>
            <a:prstGeom prst="rect">
              <a:avLst/>
            </a:prstGeom>
            <a:noFill/>
          </p:spPr>
          <p:txBody>
            <a:bodyPr wrap="square" rtlCol="0">
              <a:spAutoFit/>
            </a:bodyPr>
            <a:lstStyle/>
            <a:p>
              <a:pPr algn="ctr"/>
              <a:r>
                <a:rPr lang="en-US" sz="2400" dirty="0" smtClean="0">
                  <a:solidFill>
                    <a:srgbClr val="FEFFCD"/>
                  </a:solidFill>
                </a:rPr>
                <a:t>Modeled scene</a:t>
              </a:r>
            </a:p>
          </p:txBody>
        </p:sp>
        <p:pic>
          <p:nvPicPr>
            <p:cNvPr id="11" name="Picture 10"/>
            <p:cNvPicPr>
              <a:picLocks noChangeAspect="1"/>
            </p:cNvPicPr>
            <p:nvPr/>
          </p:nvPicPr>
          <p:blipFill>
            <a:blip r:embed="rId6"/>
            <a:stretch>
              <a:fillRect/>
            </a:stretch>
          </p:blipFill>
          <p:spPr>
            <a:xfrm>
              <a:off x="8504611" y="1906235"/>
              <a:ext cx="3381037" cy="3388992"/>
            </a:xfrm>
            <a:prstGeom prst="rect">
              <a:avLst/>
            </a:prstGeom>
          </p:spPr>
        </p:pic>
      </p:grpSp>
    </p:spTree>
    <p:extLst>
      <p:ext uri="{BB962C8B-B14F-4D97-AF65-F5344CB8AC3E}">
        <p14:creationId xmlns:p14="http://schemas.microsoft.com/office/powerpoint/2010/main" val="26337940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7995" y="219075"/>
            <a:ext cx="10353762" cy="970450"/>
          </a:xfrm>
        </p:spPr>
        <p:txBody>
          <a:bodyPr/>
          <a:lstStyle/>
          <a:p>
            <a:r>
              <a:rPr lang="en-US" dirty="0" smtClean="0"/>
              <a:t>Data generation for machine learning</a:t>
            </a:r>
            <a:endParaRPr lang="en-US" dirty="0"/>
          </a:p>
        </p:txBody>
      </p:sp>
      <p:pic>
        <p:nvPicPr>
          <p:cNvPr id="12290" name="Picture 2" descr="http://www.clarifai.com/static/img_ours/cn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354" y="1764091"/>
            <a:ext cx="10203216" cy="27066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22111" y="4606617"/>
            <a:ext cx="6743700" cy="461665"/>
          </a:xfrm>
          <a:prstGeom prst="rect">
            <a:avLst/>
          </a:prstGeom>
          <a:noFill/>
        </p:spPr>
        <p:txBody>
          <a:bodyPr wrap="square" rtlCol="0">
            <a:spAutoFit/>
          </a:bodyPr>
          <a:lstStyle/>
          <a:p>
            <a:pPr algn="ctr"/>
            <a:r>
              <a:rPr lang="en-US" sz="2400" dirty="0" smtClean="0">
                <a:solidFill>
                  <a:srgbClr val="FEFFCD"/>
                </a:solidFill>
              </a:rPr>
              <a:t>Convolutional neural networks</a:t>
            </a:r>
          </a:p>
        </p:txBody>
      </p:sp>
      <p:sp>
        <p:nvSpPr>
          <p:cNvPr id="5" name="TextBox 4"/>
          <p:cNvSpPr txBox="1"/>
          <p:nvPr/>
        </p:nvSpPr>
        <p:spPr>
          <a:xfrm>
            <a:off x="641549" y="5603841"/>
            <a:ext cx="10904825" cy="830997"/>
          </a:xfrm>
          <a:prstGeom prst="rect">
            <a:avLst/>
          </a:prstGeom>
          <a:noFill/>
        </p:spPr>
        <p:txBody>
          <a:bodyPr wrap="square" rtlCol="0">
            <a:spAutoFit/>
          </a:bodyPr>
          <a:lstStyle/>
          <a:p>
            <a:r>
              <a:rPr lang="en-US" sz="2400" dirty="0"/>
              <a:t>ImageNet Classification with Deep Convolutional Neural </a:t>
            </a:r>
            <a:r>
              <a:rPr lang="en-US" sz="2400" dirty="0" smtClean="0"/>
              <a:t>Networks.</a:t>
            </a:r>
          </a:p>
          <a:p>
            <a:r>
              <a:rPr lang="en-US" sz="2400" dirty="0" err="1" smtClean="0"/>
              <a:t>Krizhevsky</a:t>
            </a:r>
            <a:r>
              <a:rPr lang="en-US" sz="2400" dirty="0" smtClean="0"/>
              <a:t> 2012.</a:t>
            </a:r>
            <a:endParaRPr lang="en-US" sz="2400" dirty="0" smtClean="0">
              <a:solidFill>
                <a:srgbClr val="FEFFCD"/>
              </a:solidFill>
            </a:endParaRPr>
          </a:p>
        </p:txBody>
      </p:sp>
    </p:spTree>
    <p:extLst>
      <p:ext uri="{BB962C8B-B14F-4D97-AF65-F5344CB8AC3E}">
        <p14:creationId xmlns:p14="http://schemas.microsoft.com/office/powerpoint/2010/main" val="9610501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7733" y="1405253"/>
            <a:ext cx="5057143" cy="5057143"/>
          </a:xfrm>
          <a:prstGeom prst="rect">
            <a:avLst/>
          </a:prstGeom>
        </p:spPr>
      </p:pic>
      <p:sp>
        <p:nvSpPr>
          <p:cNvPr id="6" name="Title 1"/>
          <p:cNvSpPr txBox="1">
            <a:spLocks/>
          </p:cNvSpPr>
          <p:nvPr/>
        </p:nvSpPr>
        <p:spPr>
          <a:xfrm>
            <a:off x="227995" y="219075"/>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l"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Data generation for machine learning</a:t>
            </a:r>
            <a:endParaRPr lang="en-US" dirty="0"/>
          </a:p>
        </p:txBody>
      </p:sp>
    </p:spTree>
    <p:extLst>
      <p:ext uri="{BB962C8B-B14F-4D97-AF65-F5344CB8AC3E}">
        <p14:creationId xmlns:p14="http://schemas.microsoft.com/office/powerpoint/2010/main" val="27384428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9402" y="1433827"/>
            <a:ext cx="5057143" cy="5057143"/>
          </a:xfrm>
          <a:prstGeom prst="rect">
            <a:avLst/>
          </a:prstGeom>
        </p:spPr>
      </p:pic>
      <p:sp>
        <p:nvSpPr>
          <p:cNvPr id="6" name="Title 1"/>
          <p:cNvSpPr txBox="1">
            <a:spLocks/>
          </p:cNvSpPr>
          <p:nvPr/>
        </p:nvSpPr>
        <p:spPr>
          <a:xfrm>
            <a:off x="227995" y="219075"/>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l"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Data generation for machine learning</a:t>
            </a:r>
            <a:endParaRPr lang="en-US" dirty="0"/>
          </a:p>
        </p:txBody>
      </p:sp>
      <p:grpSp>
        <p:nvGrpSpPr>
          <p:cNvPr id="12" name="Group 11"/>
          <p:cNvGrpSpPr/>
          <p:nvPr/>
        </p:nvGrpSpPr>
        <p:grpSpPr>
          <a:xfrm>
            <a:off x="5649941" y="2922262"/>
            <a:ext cx="3063723" cy="1804989"/>
            <a:chOff x="5649941" y="2922262"/>
            <a:chExt cx="3063723" cy="1804989"/>
          </a:xfrm>
        </p:grpSpPr>
        <p:sp>
          <p:nvSpPr>
            <p:cNvPr id="5" name="Right Arrow 4"/>
            <p:cNvSpPr/>
            <p:nvPr/>
          </p:nvSpPr>
          <p:spPr>
            <a:xfrm>
              <a:off x="5649941" y="3641949"/>
              <a:ext cx="463848" cy="332825"/>
            </a:xfrm>
            <a:prstGeom prst="rightArrow">
              <a:avLst>
                <a:gd name="adj1" fmla="val 50000"/>
                <a:gd name="adj2" fmla="val 65079"/>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rotWithShape="1">
            <a:blip r:embed="rId3"/>
            <a:srcRect l="47540"/>
            <a:stretch/>
          </p:blipFill>
          <p:spPr>
            <a:xfrm>
              <a:off x="6264622" y="2922262"/>
              <a:ext cx="2449042" cy="1804989"/>
            </a:xfrm>
            <a:prstGeom prst="rect">
              <a:avLst/>
            </a:prstGeom>
          </p:spPr>
        </p:pic>
      </p:grpSp>
      <p:grpSp>
        <p:nvGrpSpPr>
          <p:cNvPr id="13" name="Group 12"/>
          <p:cNvGrpSpPr/>
          <p:nvPr/>
        </p:nvGrpSpPr>
        <p:grpSpPr>
          <a:xfrm>
            <a:off x="8978166" y="1428184"/>
            <a:ext cx="2279177" cy="5171712"/>
            <a:chOff x="8978166" y="1428184"/>
            <a:chExt cx="2279177" cy="5171712"/>
          </a:xfrm>
        </p:grpSpPr>
        <p:sp>
          <p:nvSpPr>
            <p:cNvPr id="8" name="Right Arrow 7"/>
            <p:cNvSpPr/>
            <p:nvPr/>
          </p:nvSpPr>
          <p:spPr>
            <a:xfrm>
              <a:off x="8978166" y="3641948"/>
              <a:ext cx="463848" cy="332825"/>
            </a:xfrm>
            <a:prstGeom prst="rightArrow">
              <a:avLst>
                <a:gd name="adj1" fmla="val 50000"/>
                <a:gd name="adj2" fmla="val 65079"/>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314" name="Picture 2" descr="http://c1.neweggimages.com/productimage/24-176-425-02.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3438" r="95781"/>
                      </a14:imgEffect>
                    </a14:imgLayer>
                  </a14:imgProps>
                </a:ext>
                <a:ext uri="{28A0092B-C50C-407E-A947-70E740481C1C}">
                  <a14:useLocalDpi xmlns:a14="http://schemas.microsoft.com/office/drawing/2010/main" val="0"/>
                </a:ext>
              </a:extLst>
            </a:blip>
            <a:srcRect/>
            <a:stretch>
              <a:fillRect/>
            </a:stretch>
          </p:blipFill>
          <p:spPr bwMode="auto">
            <a:xfrm>
              <a:off x="9601741" y="1428184"/>
              <a:ext cx="1655602" cy="124170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inaka.net/assets/img/forkworkflow-For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06516" y="2952460"/>
              <a:ext cx="1281492" cy="1022313"/>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mediatechnologies.com/images/sized/uploads/products/pr_post_chair-0x64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99687" y="4330662"/>
              <a:ext cx="1259709" cy="16796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932924" y="5768899"/>
              <a:ext cx="828675" cy="830997"/>
            </a:xfrm>
            <a:prstGeom prst="rect">
              <a:avLst/>
            </a:prstGeom>
            <a:noFill/>
          </p:spPr>
          <p:txBody>
            <a:bodyPr wrap="square" rtlCol="0">
              <a:spAutoFit/>
            </a:bodyPr>
            <a:lstStyle/>
            <a:p>
              <a:pPr algn="ctr"/>
              <a:r>
                <a:rPr lang="en-US" sz="4800" dirty="0" smtClean="0">
                  <a:solidFill>
                    <a:srgbClr val="FEFFCD"/>
                  </a:solidFill>
                </a:rPr>
                <a:t>…</a:t>
              </a:r>
            </a:p>
          </p:txBody>
        </p:sp>
      </p:grpSp>
      <p:grpSp>
        <p:nvGrpSpPr>
          <p:cNvPr id="14" name="Group 13"/>
          <p:cNvGrpSpPr/>
          <p:nvPr/>
        </p:nvGrpSpPr>
        <p:grpSpPr>
          <a:xfrm>
            <a:off x="6042181" y="1428184"/>
            <a:ext cx="3078860" cy="1330747"/>
            <a:chOff x="6042181" y="1428184"/>
            <a:chExt cx="3078860" cy="1330747"/>
          </a:xfrm>
        </p:grpSpPr>
        <p:sp>
          <p:nvSpPr>
            <p:cNvPr id="15" name="Right Arrow 14"/>
            <p:cNvSpPr/>
            <p:nvPr/>
          </p:nvSpPr>
          <p:spPr>
            <a:xfrm rot="5400000">
              <a:off x="7256397" y="2360594"/>
              <a:ext cx="463848" cy="332825"/>
            </a:xfrm>
            <a:prstGeom prst="rightArrow">
              <a:avLst>
                <a:gd name="adj1" fmla="val 50000"/>
                <a:gd name="adj2" fmla="val 65079"/>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p:nvPicPr>
          <p:blipFill>
            <a:blip r:embed="rId8"/>
            <a:stretch>
              <a:fillRect/>
            </a:stretch>
          </p:blipFill>
          <p:spPr>
            <a:xfrm>
              <a:off x="6042181" y="1428184"/>
              <a:ext cx="3078860" cy="637885"/>
            </a:xfrm>
            <a:prstGeom prst="rect">
              <a:avLst/>
            </a:prstGeom>
          </p:spPr>
        </p:pic>
      </p:grpSp>
    </p:spTree>
    <p:extLst>
      <p:ext uri="{BB962C8B-B14F-4D97-AF65-F5344CB8AC3E}">
        <p14:creationId xmlns:p14="http://schemas.microsoft.com/office/powerpoint/2010/main" val="22406058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and datasets</a:t>
            </a:r>
            <a:endParaRPr lang="en-US" dirty="0"/>
          </a:p>
        </p:txBody>
      </p:sp>
      <p:sp>
        <p:nvSpPr>
          <p:cNvPr id="4" name="TextBox 3"/>
          <p:cNvSpPr txBox="1"/>
          <p:nvPr/>
        </p:nvSpPr>
        <p:spPr>
          <a:xfrm>
            <a:off x="2285438" y="5915025"/>
            <a:ext cx="7610475" cy="461665"/>
          </a:xfrm>
          <a:prstGeom prst="rect">
            <a:avLst/>
          </a:prstGeom>
          <a:noFill/>
        </p:spPr>
        <p:txBody>
          <a:bodyPr wrap="square" rtlCol="0">
            <a:spAutoFit/>
          </a:bodyPr>
          <a:lstStyle/>
          <a:p>
            <a:pPr algn="ctr"/>
            <a:r>
              <a:rPr lang="en-US" sz="2400" dirty="0"/>
              <a:t>http://graphics.stanford.edu/projects/actsynth/</a:t>
            </a:r>
            <a:endParaRPr lang="en-US" sz="2400" dirty="0" smtClean="0"/>
          </a:p>
        </p:txBody>
      </p:sp>
      <p:sp>
        <p:nvSpPr>
          <p:cNvPr id="5" name="TextBox 4"/>
          <p:cNvSpPr txBox="1"/>
          <p:nvPr/>
        </p:nvSpPr>
        <p:spPr>
          <a:xfrm>
            <a:off x="513788" y="4546387"/>
            <a:ext cx="3543300" cy="830997"/>
          </a:xfrm>
          <a:prstGeom prst="rect">
            <a:avLst/>
          </a:prstGeom>
          <a:noFill/>
        </p:spPr>
        <p:txBody>
          <a:bodyPr wrap="square" rtlCol="0">
            <a:spAutoFit/>
          </a:bodyPr>
          <a:lstStyle/>
          <a:p>
            <a:pPr algn="ctr"/>
            <a:r>
              <a:rPr lang="en-US" sz="2400" dirty="0" smtClean="0">
                <a:solidFill>
                  <a:srgbClr val="FEFFCD"/>
                </a:solidFill>
              </a:rPr>
              <a:t>3D model database + action map annotations</a:t>
            </a:r>
          </a:p>
        </p:txBody>
      </p:sp>
      <p:pic>
        <p:nvPicPr>
          <p:cNvPr id="6" name="Picture 5"/>
          <p:cNvPicPr>
            <a:picLocks noChangeAspect="1"/>
          </p:cNvPicPr>
          <p:nvPr/>
        </p:nvPicPr>
        <p:blipFill rotWithShape="1">
          <a:blip r:embed="rId2"/>
          <a:srcRect t="42794"/>
          <a:stretch/>
        </p:blipFill>
        <p:spPr>
          <a:xfrm>
            <a:off x="432461" y="2068202"/>
            <a:ext cx="3705954" cy="2344250"/>
          </a:xfrm>
          <a:prstGeom prst="rect">
            <a:avLst/>
          </a:prstGeom>
        </p:spPr>
      </p:pic>
      <p:sp>
        <p:nvSpPr>
          <p:cNvPr id="7" name="TextBox 6"/>
          <p:cNvSpPr txBox="1"/>
          <p:nvPr/>
        </p:nvSpPr>
        <p:spPr>
          <a:xfrm>
            <a:off x="4572166" y="4497719"/>
            <a:ext cx="3543300" cy="830997"/>
          </a:xfrm>
          <a:prstGeom prst="rect">
            <a:avLst/>
          </a:prstGeom>
          <a:noFill/>
        </p:spPr>
        <p:txBody>
          <a:bodyPr wrap="square" rtlCol="0">
            <a:spAutoFit/>
          </a:bodyPr>
          <a:lstStyle/>
          <a:p>
            <a:pPr algn="ctr"/>
            <a:r>
              <a:rPr lang="en-US" sz="2400" dirty="0" smtClean="0">
                <a:solidFill>
                  <a:srgbClr val="FEFFCD"/>
                </a:solidFill>
              </a:rPr>
              <a:t>3D scene database + agent annotations</a:t>
            </a:r>
          </a:p>
        </p:txBody>
      </p:sp>
      <p:pic>
        <p:nvPicPr>
          <p:cNvPr id="8" name="Picture 7"/>
          <p:cNvPicPr>
            <a:picLocks noChangeAspect="1"/>
          </p:cNvPicPr>
          <p:nvPr/>
        </p:nvPicPr>
        <p:blipFill rotWithShape="1">
          <a:blip r:embed="rId3"/>
          <a:srcRect r="5091"/>
          <a:stretch/>
        </p:blipFill>
        <p:spPr>
          <a:xfrm>
            <a:off x="4646092" y="2117691"/>
            <a:ext cx="3469374" cy="2112723"/>
          </a:xfrm>
          <a:prstGeom prst="rect">
            <a:avLst/>
          </a:prstGeom>
        </p:spPr>
      </p:pic>
      <p:sp>
        <p:nvSpPr>
          <p:cNvPr id="9" name="TextBox 8"/>
          <p:cNvSpPr txBox="1"/>
          <p:nvPr/>
        </p:nvSpPr>
        <p:spPr>
          <a:xfrm>
            <a:off x="8429063" y="4522053"/>
            <a:ext cx="3543300" cy="830997"/>
          </a:xfrm>
          <a:prstGeom prst="rect">
            <a:avLst/>
          </a:prstGeom>
          <a:noFill/>
        </p:spPr>
        <p:txBody>
          <a:bodyPr wrap="square" rtlCol="0">
            <a:spAutoFit/>
          </a:bodyPr>
          <a:lstStyle/>
          <a:p>
            <a:pPr algn="ctr"/>
            <a:r>
              <a:rPr lang="en-US" sz="2400" dirty="0" smtClean="0">
                <a:solidFill>
                  <a:srgbClr val="FEFFCD"/>
                </a:solidFill>
              </a:rPr>
              <a:t>Synthesis results + generation code</a:t>
            </a:r>
          </a:p>
        </p:txBody>
      </p:sp>
      <p:pic>
        <p:nvPicPr>
          <p:cNvPr id="12" name="Picture 11"/>
          <p:cNvPicPr>
            <a:picLocks noChangeAspect="1"/>
          </p:cNvPicPr>
          <p:nvPr/>
        </p:nvPicPr>
        <p:blipFill>
          <a:blip r:embed="rId4"/>
          <a:stretch>
            <a:fillRect/>
          </a:stretch>
        </p:blipFill>
        <p:spPr>
          <a:xfrm>
            <a:off x="8549217" y="1899398"/>
            <a:ext cx="3423146" cy="2562543"/>
          </a:xfrm>
          <a:prstGeom prst="rect">
            <a:avLst/>
          </a:prstGeom>
        </p:spPr>
      </p:pic>
    </p:spTree>
    <p:extLst>
      <p:ext uri="{BB962C8B-B14F-4D97-AF65-F5344CB8AC3E}">
        <p14:creationId xmlns:p14="http://schemas.microsoft.com/office/powerpoint/2010/main" val="11617421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58" y="70802"/>
            <a:ext cx="10353762" cy="970450"/>
          </a:xfrm>
        </p:spPr>
        <p:txBody>
          <a:bodyPr/>
          <a:lstStyle/>
          <a:p>
            <a:r>
              <a:rPr lang="en-US" dirty="0" smtClean="0"/>
              <a:t>Questions?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638" y="1095692"/>
            <a:ext cx="2651760" cy="26517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2409" y="3987723"/>
            <a:ext cx="2651760" cy="26517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9523" y="1095692"/>
            <a:ext cx="2651760" cy="265176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5295" y="1095692"/>
            <a:ext cx="2651760" cy="265176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638" y="3987723"/>
            <a:ext cx="2651760" cy="265176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2409" y="1095692"/>
            <a:ext cx="2651760" cy="26517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45295" y="3987723"/>
            <a:ext cx="2651760" cy="2651760"/>
          </a:xfrm>
          <a:prstGeom prst="rect">
            <a:avLst/>
          </a:prstGeom>
        </p:spPr>
      </p:pic>
      <p:pic>
        <p:nvPicPr>
          <p:cNvPr id="13" name="Picture 12"/>
          <p:cNvPicPr>
            <a:picLocks noChangeAspect="1"/>
          </p:cNvPicPr>
          <p:nvPr/>
        </p:nvPicPr>
        <p:blipFill>
          <a:blip r:embed="rId9"/>
          <a:stretch>
            <a:fillRect/>
          </a:stretch>
        </p:blipFill>
        <p:spPr>
          <a:xfrm>
            <a:off x="3359525" y="3987723"/>
            <a:ext cx="2651760" cy="2651760"/>
          </a:xfrm>
          <a:prstGeom prst="rect">
            <a:avLst/>
          </a:prstGeom>
        </p:spPr>
      </p:pic>
    </p:spTree>
    <p:extLst>
      <p:ext uri="{BB962C8B-B14F-4D97-AF65-F5344CB8AC3E}">
        <p14:creationId xmlns:p14="http://schemas.microsoft.com/office/powerpoint/2010/main" val="39852217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modeling</a:t>
            </a:r>
            <a:endParaRPr lang="en-US" dirty="0"/>
          </a:p>
        </p:txBody>
      </p:sp>
      <p:pic>
        <p:nvPicPr>
          <p:cNvPr id="4" name="Picture 3"/>
          <p:cNvPicPr>
            <a:picLocks noChangeAspect="1"/>
          </p:cNvPicPr>
          <p:nvPr/>
        </p:nvPicPr>
        <p:blipFill>
          <a:blip r:embed="rId3"/>
          <a:stretch>
            <a:fillRect/>
          </a:stretch>
        </p:blipFill>
        <p:spPr>
          <a:xfrm>
            <a:off x="155575" y="2110638"/>
            <a:ext cx="4236624" cy="3156954"/>
          </a:xfrm>
          <a:prstGeom prst="rect">
            <a:avLst/>
          </a:prstGeom>
        </p:spPr>
      </p:pic>
      <p:sp>
        <p:nvSpPr>
          <p:cNvPr id="5" name="TextBox 4"/>
          <p:cNvSpPr txBox="1"/>
          <p:nvPr/>
        </p:nvSpPr>
        <p:spPr>
          <a:xfrm>
            <a:off x="489775" y="5476135"/>
            <a:ext cx="3568223" cy="461665"/>
          </a:xfrm>
          <a:prstGeom prst="rect">
            <a:avLst/>
          </a:prstGeom>
          <a:noFill/>
        </p:spPr>
        <p:txBody>
          <a:bodyPr wrap="square" rtlCol="0">
            <a:spAutoFit/>
          </a:bodyPr>
          <a:lstStyle/>
          <a:p>
            <a:pPr algn="ctr"/>
            <a:r>
              <a:rPr lang="en-US" sz="2400" dirty="0" smtClean="0">
                <a:solidFill>
                  <a:srgbClr val="FEFFCD"/>
                </a:solidFill>
              </a:rPr>
              <a:t>Input depth scan</a:t>
            </a:r>
          </a:p>
        </p:txBody>
      </p:sp>
      <p:pic>
        <p:nvPicPr>
          <p:cNvPr id="4098" name="Picture 2" descr="http://s3.postimg.org/x4gv8h6pf/65f643b7e42f232d192a09a8bc2e7c2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3001962"/>
            <a:ext cx="1793333" cy="198321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544500" y="2110637"/>
            <a:ext cx="3444468" cy="3827163"/>
            <a:chOff x="5060139" y="2110638"/>
            <a:chExt cx="3444468" cy="3827163"/>
          </a:xfrm>
        </p:grpSpPr>
        <p:sp>
          <p:nvSpPr>
            <p:cNvPr id="6" name="Cross 5"/>
            <p:cNvSpPr/>
            <p:nvPr/>
          </p:nvSpPr>
          <p:spPr>
            <a:xfrm>
              <a:off x="5060139" y="3208397"/>
              <a:ext cx="515639" cy="515639"/>
            </a:xfrm>
            <a:prstGeom prst="plus">
              <a:avLst>
                <a:gd name="adj" fmla="val 39000"/>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30794" y="5476136"/>
              <a:ext cx="3073813" cy="461665"/>
            </a:xfrm>
            <a:prstGeom prst="rect">
              <a:avLst/>
            </a:prstGeom>
            <a:noFill/>
          </p:spPr>
          <p:txBody>
            <a:bodyPr wrap="square" rtlCol="0">
              <a:spAutoFit/>
            </a:bodyPr>
            <a:lstStyle/>
            <a:p>
              <a:pPr algn="ctr"/>
              <a:r>
                <a:rPr lang="en-US" sz="2400" dirty="0" smtClean="0">
                  <a:solidFill>
                    <a:srgbClr val="FEFFCD"/>
                  </a:solidFill>
                </a:rPr>
                <a:t>3D model corpus</a:t>
              </a:r>
            </a:p>
          </p:txBody>
        </p:sp>
        <p:pic>
          <p:nvPicPr>
            <p:cNvPr id="4100" name="Picture 4" descr="http://s3.postimg.org/x4gv8h6pf/65f643b7e42f232d192a09a8bc2e7c2e.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416" l="1681" r="97647">
                          <a14:foregroundMark x1="22017" y1="62006" x2="22017" y2="62006"/>
                          <a14:foregroundMark x1="16975" y1="71277" x2="16975" y2="71277"/>
                          <a14:foregroundMark x1="20504" y1="33435" x2="20504" y2="33435"/>
                          <a14:foregroundMark x1="13950" y1="29331" x2="13950" y2="29331"/>
                          <a14:foregroundMark x1="24370" y1="30547" x2="24370" y2="30547"/>
                          <a14:foregroundMark x1="16807" y1="29483" x2="16807" y2="29483"/>
                          <a14:foregroundMark x1="27395" y1="31003" x2="27395" y2="31003"/>
                          <a14:foregroundMark x1="9412" y1="28267" x2="9412" y2="28267"/>
                          <a14:foregroundMark x1="52101" y1="35410" x2="52101" y2="35410"/>
                          <a14:foregroundMark x1="50252" y1="40426" x2="50252" y2="40426"/>
                          <a14:foregroundMark x1="53445" y1="41489" x2="53445" y2="41489"/>
                          <a14:foregroundMark x1="45210" y1="18845" x2="45210" y2="18845"/>
                          <a14:foregroundMark x1="38992" y1="19605" x2="38992" y2="19605"/>
                          <a14:foregroundMark x1="40840" y1="19149" x2="49916" y2="9422"/>
                          <a14:foregroundMark x1="26050" y1="69757" x2="15966" y2="56383"/>
                          <a14:foregroundMark x1="6891" y1="87538" x2="17311" y2="80699"/>
                          <a14:foregroundMark x1="27227" y1="92857" x2="24370" y2="82067"/>
                          <a14:foregroundMark x1="28571" y1="83891" x2="9412" y2="80851"/>
                          <a14:foregroundMark x1="51597" y1="82067" x2="51261" y2="92553"/>
                          <a14:foregroundMark x1="77983" y1="80395" x2="85042" y2="94073"/>
                          <a14:foregroundMark x1="87227" y1="81459" x2="77647" y2="79939"/>
                          <a14:foregroundMark x1="79832" y1="59574" x2="88067" y2="57143"/>
                          <a14:foregroundMark x1="89412" y1="66261" x2="85882" y2="59119"/>
                          <a14:foregroundMark x1="82353" y1="66565" x2="82857" y2="55623"/>
                          <a14:foregroundMark x1="77983" y1="62006" x2="81008" y2="57751"/>
                          <a14:foregroundMark x1="81513" y1="68541" x2="83193" y2="56839"/>
                          <a14:foregroundMark x1="73613" y1="26596" x2="91092" y2="28116"/>
                          <a14:foregroundMark x1="87563" y1="17173" x2="75798" y2="11702"/>
                          <a14:foregroundMark x1="77647" y1="12462" x2="87059" y2="6383"/>
                          <a14:foregroundMark x1="60336" y1="7903" x2="64202" y2="18845"/>
                          <a14:foregroundMark x1="47227" y1="55015" x2="52941" y2="55775"/>
                          <a14:foregroundMark x1="62353" y1="58511" x2="62353" y2="69453"/>
                          <a14:foregroundMark x1="39160" y1="68997" x2="59496" y2="57599"/>
                          <a14:foregroundMark x1="41513" y1="57143" x2="38487" y2="60790"/>
                          <a14:foregroundMark x1="31092" y1="56383" x2="13782" y2="54863"/>
                          <a14:foregroundMark x1="71429" y1="28723" x2="69748" y2="42401"/>
                          <a14:foregroundMark x1="31261" y1="82827" x2="31261" y2="82827"/>
                          <a14:foregroundMark x1="6387" y1="81459" x2="6387" y2="81459"/>
                          <a14:foregroundMark x1="6050" y1="80091" x2="6050" y2="80091"/>
                          <a14:foregroundMark x1="12941" y1="57599" x2="15126" y2="53951"/>
                          <a14:foregroundMark x1="30252" y1="55623" x2="31261" y2="59574"/>
                          <a14:foregroundMark x1="6555" y1="81155" x2="9412" y2="80243"/>
                        </a14:backgroundRemoval>
                      </a14:imgEffect>
                    </a14:imgLayer>
                  </a14:imgProps>
                </a:ext>
                <a:ext uri="{28A0092B-C50C-407E-A947-70E740481C1C}">
                  <a14:useLocalDpi xmlns:a14="http://schemas.microsoft.com/office/drawing/2010/main" val="0"/>
                </a:ext>
              </a:extLst>
            </a:blip>
            <a:srcRect/>
            <a:stretch>
              <a:fillRect/>
            </a:stretch>
          </p:blipFill>
          <p:spPr bwMode="auto">
            <a:xfrm>
              <a:off x="5706408" y="2110638"/>
              <a:ext cx="2646946" cy="2927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7968345" y="1903555"/>
            <a:ext cx="4089342" cy="4034245"/>
            <a:chOff x="7968345" y="1903555"/>
            <a:chExt cx="4089342" cy="4034245"/>
          </a:xfrm>
        </p:grpSpPr>
        <p:sp>
          <p:nvSpPr>
            <p:cNvPr id="10" name="Right Arrow 9"/>
            <p:cNvSpPr/>
            <p:nvPr/>
          </p:nvSpPr>
          <p:spPr>
            <a:xfrm>
              <a:off x="7968345" y="3331699"/>
              <a:ext cx="405636" cy="269032"/>
            </a:xfrm>
            <a:prstGeom prst="rightArrow">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8602548" y="5476135"/>
              <a:ext cx="3073813" cy="461665"/>
            </a:xfrm>
            <a:prstGeom prst="rect">
              <a:avLst/>
            </a:prstGeom>
            <a:noFill/>
          </p:spPr>
          <p:txBody>
            <a:bodyPr wrap="square" rtlCol="0">
              <a:spAutoFit/>
            </a:bodyPr>
            <a:lstStyle/>
            <a:p>
              <a:pPr algn="ctr"/>
              <a:r>
                <a:rPr lang="en-US" sz="2400" dirty="0" smtClean="0">
                  <a:solidFill>
                    <a:srgbClr val="FEFFCD"/>
                  </a:solidFill>
                </a:rPr>
                <a:t>Modeled scenes</a:t>
              </a:r>
            </a:p>
          </p:txBody>
        </p:sp>
        <p:pic>
          <p:nvPicPr>
            <p:cNvPr id="3" name="Picture 2"/>
            <p:cNvPicPr>
              <a:picLocks noChangeAspect="1"/>
            </p:cNvPicPr>
            <p:nvPr/>
          </p:nvPicPr>
          <p:blipFill>
            <a:blip r:embed="rId7"/>
            <a:stretch>
              <a:fillRect/>
            </a:stretch>
          </p:blipFill>
          <p:spPr>
            <a:xfrm>
              <a:off x="8461778" y="1903555"/>
              <a:ext cx="3180207" cy="3151781"/>
            </a:xfrm>
            <a:prstGeom prst="rect">
              <a:avLst/>
            </a:prstGeom>
          </p:spPr>
        </p:pic>
        <p:sp>
          <p:nvSpPr>
            <p:cNvPr id="9" name="Oval 8"/>
            <p:cNvSpPr/>
            <p:nvPr/>
          </p:nvSpPr>
          <p:spPr>
            <a:xfrm>
              <a:off x="11687819" y="3414201"/>
              <a:ext cx="134516" cy="134516"/>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p:cNvSpPr/>
            <p:nvPr/>
          </p:nvSpPr>
          <p:spPr>
            <a:xfrm>
              <a:off x="11923171" y="3409943"/>
              <a:ext cx="134516" cy="134516"/>
            </a:xfrm>
            <a:prstGeom prst="ellipse">
              <a:avLst/>
            </a:prstGeom>
            <a:solidFill>
              <a:srgbClr val="0591F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3798195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34897" y="236806"/>
            <a:ext cx="10353762" cy="970450"/>
          </a:xfrm>
        </p:spPr>
        <p:txBody>
          <a:bodyPr/>
          <a:lstStyle/>
          <a:p>
            <a:r>
              <a:rPr lang="en-US" dirty="0" smtClean="0"/>
              <a:t>Scene modeling challenges</a:t>
            </a:r>
            <a:endParaRPr lang="en-US" dirty="0"/>
          </a:p>
        </p:txBody>
      </p:sp>
      <p:pic>
        <p:nvPicPr>
          <p:cNvPr id="8" name="Picture 7"/>
          <p:cNvPicPr>
            <a:picLocks noChangeAspect="1"/>
          </p:cNvPicPr>
          <p:nvPr/>
        </p:nvPicPr>
        <p:blipFill>
          <a:blip r:embed="rId2"/>
          <a:stretch>
            <a:fillRect/>
          </a:stretch>
        </p:blipFill>
        <p:spPr>
          <a:xfrm>
            <a:off x="1718332" y="648269"/>
            <a:ext cx="8302111" cy="5191067"/>
          </a:xfrm>
          <a:prstGeom prst="rect">
            <a:avLst/>
          </a:prstGeom>
        </p:spPr>
      </p:pic>
      <p:grpSp>
        <p:nvGrpSpPr>
          <p:cNvPr id="7" name="Group 6"/>
          <p:cNvGrpSpPr/>
          <p:nvPr/>
        </p:nvGrpSpPr>
        <p:grpSpPr>
          <a:xfrm>
            <a:off x="296827" y="4245868"/>
            <a:ext cx="7124999" cy="2165571"/>
            <a:chOff x="296827" y="4245868"/>
            <a:chExt cx="7124999" cy="2165571"/>
          </a:xfrm>
        </p:grpSpPr>
        <p:sp>
          <p:nvSpPr>
            <p:cNvPr id="4" name="TextBox 3"/>
            <p:cNvSpPr txBox="1"/>
            <p:nvPr/>
          </p:nvSpPr>
          <p:spPr>
            <a:xfrm>
              <a:off x="296827" y="5949774"/>
              <a:ext cx="3010486" cy="461665"/>
            </a:xfrm>
            <a:prstGeom prst="rect">
              <a:avLst/>
            </a:prstGeom>
            <a:noFill/>
          </p:spPr>
          <p:txBody>
            <a:bodyPr wrap="square" rtlCol="0">
              <a:spAutoFit/>
            </a:bodyPr>
            <a:lstStyle/>
            <a:p>
              <a:pPr algn="ctr"/>
              <a:r>
                <a:rPr lang="en-US" sz="2400" dirty="0" smtClean="0">
                  <a:solidFill>
                    <a:srgbClr val="FFCDCD"/>
                  </a:solidFill>
                </a:rPr>
                <a:t>Partial observations</a:t>
              </a:r>
            </a:p>
          </p:txBody>
        </p:sp>
        <p:sp>
          <p:nvSpPr>
            <p:cNvPr id="9" name="Rectangle 8"/>
            <p:cNvSpPr/>
            <p:nvPr/>
          </p:nvSpPr>
          <p:spPr>
            <a:xfrm>
              <a:off x="6644137" y="4245868"/>
              <a:ext cx="777689" cy="12771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2604267" y="2557227"/>
            <a:ext cx="5213496" cy="3854213"/>
            <a:chOff x="2604267" y="2557227"/>
            <a:chExt cx="5213496" cy="3854213"/>
          </a:xfrm>
        </p:grpSpPr>
        <p:sp>
          <p:nvSpPr>
            <p:cNvPr id="5" name="TextBox 4"/>
            <p:cNvSpPr txBox="1"/>
            <p:nvPr/>
          </p:nvSpPr>
          <p:spPr>
            <a:xfrm>
              <a:off x="3921013" y="5949775"/>
              <a:ext cx="3896750" cy="461665"/>
            </a:xfrm>
            <a:prstGeom prst="rect">
              <a:avLst/>
            </a:prstGeom>
            <a:noFill/>
          </p:spPr>
          <p:txBody>
            <a:bodyPr wrap="square" rtlCol="0">
              <a:spAutoFit/>
            </a:bodyPr>
            <a:lstStyle/>
            <a:p>
              <a:pPr algn="ctr"/>
              <a:r>
                <a:rPr lang="en-US" sz="2400" dirty="0" smtClean="0">
                  <a:solidFill>
                    <a:srgbClr val="D7DFF5"/>
                  </a:solidFill>
                </a:rPr>
                <a:t>Sensor resolution and noise</a:t>
              </a:r>
            </a:p>
          </p:txBody>
        </p:sp>
        <p:sp>
          <p:nvSpPr>
            <p:cNvPr id="11" name="Rectangle 10"/>
            <p:cNvSpPr/>
            <p:nvPr/>
          </p:nvSpPr>
          <p:spPr>
            <a:xfrm>
              <a:off x="2604267" y="2557227"/>
              <a:ext cx="1675005" cy="137314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6724577" y="1493633"/>
            <a:ext cx="5116546" cy="4916550"/>
            <a:chOff x="6724577" y="1493633"/>
            <a:chExt cx="5116546" cy="4916550"/>
          </a:xfrm>
        </p:grpSpPr>
        <p:sp>
          <p:nvSpPr>
            <p:cNvPr id="10" name="TextBox 9"/>
            <p:cNvSpPr txBox="1"/>
            <p:nvPr/>
          </p:nvSpPr>
          <p:spPr>
            <a:xfrm>
              <a:off x="7944373" y="5948518"/>
              <a:ext cx="3896750" cy="461665"/>
            </a:xfrm>
            <a:prstGeom prst="rect">
              <a:avLst/>
            </a:prstGeom>
            <a:noFill/>
          </p:spPr>
          <p:txBody>
            <a:bodyPr wrap="square" rtlCol="0">
              <a:spAutoFit/>
            </a:bodyPr>
            <a:lstStyle/>
            <a:p>
              <a:pPr algn="ctr"/>
              <a:r>
                <a:rPr lang="en-US" sz="2400" dirty="0" smtClean="0">
                  <a:solidFill>
                    <a:srgbClr val="D9FDCF"/>
                  </a:solidFill>
                </a:rPr>
                <a:t>Geometric ambiguity</a:t>
              </a:r>
            </a:p>
          </p:txBody>
        </p:sp>
        <p:sp>
          <p:nvSpPr>
            <p:cNvPr id="12" name="Rectangle 11"/>
            <p:cNvSpPr/>
            <p:nvPr/>
          </p:nvSpPr>
          <p:spPr>
            <a:xfrm>
              <a:off x="6724577" y="2306970"/>
              <a:ext cx="808042" cy="925662"/>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3" name="Rectangle 12"/>
            <p:cNvSpPr/>
            <p:nvPr/>
          </p:nvSpPr>
          <p:spPr>
            <a:xfrm>
              <a:off x="8037149" y="1493633"/>
              <a:ext cx="1050641" cy="925662"/>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grpSp>
    </p:spTree>
    <p:extLst>
      <p:ext uri="{BB962C8B-B14F-4D97-AF65-F5344CB8AC3E}">
        <p14:creationId xmlns:p14="http://schemas.microsoft.com/office/powerpoint/2010/main" val="38541707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470" y="295059"/>
            <a:ext cx="10353762" cy="970450"/>
          </a:xfrm>
        </p:spPr>
        <p:txBody>
          <a:bodyPr/>
          <a:lstStyle/>
          <a:p>
            <a:r>
              <a:rPr lang="en-US" dirty="0" smtClean="0"/>
              <a:t>Geometric retrieval</a:t>
            </a:r>
            <a:endParaRPr lang="en-US" dirty="0"/>
          </a:p>
        </p:txBody>
      </p:sp>
      <p:sp>
        <p:nvSpPr>
          <p:cNvPr id="5" name="TextBox 4"/>
          <p:cNvSpPr txBox="1"/>
          <p:nvPr/>
        </p:nvSpPr>
        <p:spPr>
          <a:xfrm>
            <a:off x="6672263" y="5136376"/>
            <a:ext cx="5405437" cy="1107996"/>
          </a:xfrm>
          <a:prstGeom prst="rect">
            <a:avLst/>
          </a:prstGeom>
          <a:noFill/>
        </p:spPr>
        <p:txBody>
          <a:bodyPr wrap="square" rtlCol="0">
            <a:spAutoFit/>
          </a:bodyPr>
          <a:lstStyle/>
          <a:p>
            <a:r>
              <a:rPr lang="en-US" sz="2200" i="1" dirty="0"/>
              <a:t>Automatic semantic modeling of indoor scenes from </a:t>
            </a:r>
            <a:r>
              <a:rPr lang="en-US" sz="2200" i="1" dirty="0" smtClean="0"/>
              <a:t>low quality RGB-D </a:t>
            </a:r>
            <a:r>
              <a:rPr lang="en-US" sz="2200" i="1" dirty="0"/>
              <a:t>data using contextual information. </a:t>
            </a:r>
            <a:r>
              <a:rPr lang="en-US" sz="2200" dirty="0" smtClean="0"/>
              <a:t>Chen </a:t>
            </a:r>
            <a:r>
              <a:rPr lang="en-US" sz="2200" dirty="0"/>
              <a:t>et al</a:t>
            </a:r>
            <a:r>
              <a:rPr lang="en-US" sz="2200" dirty="0" smtClean="0"/>
              <a:t>. 2014. </a:t>
            </a:r>
            <a:endParaRPr lang="en-US" sz="2200" dirty="0" smtClean="0">
              <a:solidFill>
                <a:srgbClr val="FEFFCD"/>
              </a:solidFill>
            </a:endParaRPr>
          </a:p>
        </p:txBody>
      </p:sp>
      <p:pic>
        <p:nvPicPr>
          <p:cNvPr id="7" name="Picture 6"/>
          <p:cNvPicPr>
            <a:picLocks noChangeAspect="1"/>
          </p:cNvPicPr>
          <p:nvPr/>
        </p:nvPicPr>
        <p:blipFill>
          <a:blip r:embed="rId3"/>
          <a:stretch>
            <a:fillRect/>
          </a:stretch>
        </p:blipFill>
        <p:spPr>
          <a:xfrm>
            <a:off x="528638" y="1546806"/>
            <a:ext cx="5776912" cy="3308275"/>
          </a:xfrm>
          <a:prstGeom prst="rect">
            <a:avLst/>
          </a:prstGeom>
        </p:spPr>
      </p:pic>
      <p:sp>
        <p:nvSpPr>
          <p:cNvPr id="8" name="TextBox 7"/>
          <p:cNvSpPr txBox="1"/>
          <p:nvPr/>
        </p:nvSpPr>
        <p:spPr>
          <a:xfrm>
            <a:off x="414338" y="5136376"/>
            <a:ext cx="5891212" cy="769441"/>
          </a:xfrm>
          <a:prstGeom prst="rect">
            <a:avLst/>
          </a:prstGeom>
          <a:noFill/>
        </p:spPr>
        <p:txBody>
          <a:bodyPr wrap="square" rtlCol="0">
            <a:spAutoFit/>
          </a:bodyPr>
          <a:lstStyle/>
          <a:p>
            <a:r>
              <a:rPr lang="en-US" sz="2200" i="1" dirty="0"/>
              <a:t>Object Detection and Classification from Large-Scale Cluttered Indoor </a:t>
            </a:r>
            <a:r>
              <a:rPr lang="en-US" sz="2200" i="1" dirty="0" smtClean="0"/>
              <a:t>Scans.</a:t>
            </a:r>
            <a:r>
              <a:rPr lang="en-US" sz="2200" dirty="0" smtClean="0"/>
              <a:t>  Oliver et al. 2014.</a:t>
            </a:r>
            <a:endParaRPr lang="en-US" sz="2200" dirty="0" smtClean="0">
              <a:solidFill>
                <a:srgbClr val="FEFFCD"/>
              </a:solidFill>
            </a:endParaRPr>
          </a:p>
        </p:txBody>
      </p:sp>
      <p:pic>
        <p:nvPicPr>
          <p:cNvPr id="3" name="Picture 2"/>
          <p:cNvPicPr>
            <a:picLocks noChangeAspect="1"/>
          </p:cNvPicPr>
          <p:nvPr/>
        </p:nvPicPr>
        <p:blipFill>
          <a:blip r:embed="rId4"/>
          <a:stretch>
            <a:fillRect/>
          </a:stretch>
        </p:blipFill>
        <p:spPr>
          <a:xfrm>
            <a:off x="6672263" y="1546805"/>
            <a:ext cx="5108366" cy="3308275"/>
          </a:xfrm>
          <a:prstGeom prst="rect">
            <a:avLst/>
          </a:prstGeom>
        </p:spPr>
      </p:pic>
    </p:spTree>
    <p:extLst>
      <p:ext uri="{BB962C8B-B14F-4D97-AF65-F5344CB8AC3E}">
        <p14:creationId xmlns:p14="http://schemas.microsoft.com/office/powerpoint/2010/main" val="26635083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95" y="305758"/>
            <a:ext cx="10353762" cy="970450"/>
          </a:xfrm>
        </p:spPr>
        <p:txBody>
          <a:bodyPr/>
          <a:lstStyle/>
          <a:p>
            <a:r>
              <a:rPr lang="en-US" dirty="0" smtClean="0"/>
              <a:t>Scene synthesis</a:t>
            </a:r>
            <a:endParaRPr lang="en-US" dirty="0"/>
          </a:p>
        </p:txBody>
      </p:sp>
      <p:sp>
        <p:nvSpPr>
          <p:cNvPr id="4" name="TextBox 3"/>
          <p:cNvSpPr txBox="1"/>
          <p:nvPr/>
        </p:nvSpPr>
        <p:spPr>
          <a:xfrm>
            <a:off x="456595" y="5243739"/>
            <a:ext cx="5506055" cy="769441"/>
          </a:xfrm>
          <a:prstGeom prst="rect">
            <a:avLst/>
          </a:prstGeom>
          <a:noFill/>
        </p:spPr>
        <p:txBody>
          <a:bodyPr wrap="square" rtlCol="0">
            <a:spAutoFit/>
          </a:bodyPr>
          <a:lstStyle/>
          <a:p>
            <a:r>
              <a:rPr lang="en-US" sz="2200" i="1" dirty="0" smtClean="0"/>
              <a:t>Example-based </a:t>
            </a:r>
            <a:r>
              <a:rPr lang="en-US" sz="2200" i="1" dirty="0"/>
              <a:t>Synthesis of 3D Object </a:t>
            </a:r>
            <a:r>
              <a:rPr lang="en-US" sz="2200" i="1" dirty="0" smtClean="0"/>
              <a:t>Arrangements.</a:t>
            </a:r>
            <a:r>
              <a:rPr lang="en-US" sz="2200" dirty="0" smtClean="0"/>
              <a:t>  Fisher et al. 2012.</a:t>
            </a:r>
          </a:p>
        </p:txBody>
      </p:sp>
      <p:sp>
        <p:nvSpPr>
          <p:cNvPr id="5" name="TextBox 4"/>
          <p:cNvSpPr txBox="1"/>
          <p:nvPr/>
        </p:nvSpPr>
        <p:spPr>
          <a:xfrm>
            <a:off x="6390670" y="5243739"/>
            <a:ext cx="5506055" cy="769441"/>
          </a:xfrm>
          <a:prstGeom prst="rect">
            <a:avLst/>
          </a:prstGeom>
          <a:noFill/>
        </p:spPr>
        <p:txBody>
          <a:bodyPr wrap="square" rtlCol="0">
            <a:spAutoFit/>
          </a:bodyPr>
          <a:lstStyle/>
          <a:p>
            <a:r>
              <a:rPr lang="en-US" sz="2200" i="1" dirty="0"/>
              <a:t>Sketch2scene: Sketch-based co-retrieval and co-placement of 3d </a:t>
            </a:r>
            <a:r>
              <a:rPr lang="en-US" sz="2200" i="1" dirty="0" smtClean="0"/>
              <a:t>models. </a:t>
            </a:r>
            <a:r>
              <a:rPr lang="en-US" sz="2200" dirty="0" smtClean="0"/>
              <a:t> Xu et al. 2013.  </a:t>
            </a:r>
          </a:p>
        </p:txBody>
      </p:sp>
      <p:pic>
        <p:nvPicPr>
          <p:cNvPr id="6" name="Picture 5"/>
          <p:cNvPicPr>
            <a:picLocks noChangeAspect="1"/>
          </p:cNvPicPr>
          <p:nvPr/>
        </p:nvPicPr>
        <p:blipFill>
          <a:blip r:embed="rId3"/>
          <a:stretch>
            <a:fillRect/>
          </a:stretch>
        </p:blipFill>
        <p:spPr>
          <a:xfrm>
            <a:off x="6390670" y="1783119"/>
            <a:ext cx="5477027" cy="2771775"/>
          </a:xfrm>
          <a:prstGeom prst="rect">
            <a:avLst/>
          </a:prstGeom>
        </p:spPr>
      </p:pic>
      <p:pic>
        <p:nvPicPr>
          <p:cNvPr id="7" name="Picture 6"/>
          <p:cNvPicPr>
            <a:picLocks noChangeAspect="1"/>
          </p:cNvPicPr>
          <p:nvPr/>
        </p:nvPicPr>
        <p:blipFill>
          <a:blip r:embed="rId4"/>
          <a:stretch>
            <a:fillRect/>
          </a:stretch>
        </p:blipFill>
        <p:spPr>
          <a:xfrm>
            <a:off x="1119187" y="1431653"/>
            <a:ext cx="3633787" cy="3656641"/>
          </a:xfrm>
          <a:prstGeom prst="rect">
            <a:avLst/>
          </a:prstGeom>
        </p:spPr>
      </p:pic>
    </p:spTree>
    <p:extLst>
      <p:ext uri="{BB962C8B-B14F-4D97-AF65-F5344CB8AC3E}">
        <p14:creationId xmlns:p14="http://schemas.microsoft.com/office/powerpoint/2010/main" val="1375265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spDef>
      <a:spPr>
        <a:solidFill>
          <a:srgbClr val="0591F1"/>
        </a:solidFill>
        <a:ln w="22225">
          <a:solidFill>
            <a:srgbClr val="0070C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2400" dirty="0" smtClean="0">
            <a:solidFill>
              <a:srgbClr val="FEFFCD"/>
            </a:solidFill>
          </a:defRPr>
        </a:defPPr>
      </a:lstStyle>
    </a:txDef>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53853</TotalTime>
  <Words>1092</Words>
  <Application>Microsoft Office PowerPoint</Application>
  <PresentationFormat>Widescreen</PresentationFormat>
  <Paragraphs>256</Paragraphs>
  <Slides>54</Slides>
  <Notes>11</Notes>
  <HiddenSlides>14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Calisto MT</vt:lpstr>
      <vt:lpstr>Microsoft NeoGothic</vt:lpstr>
      <vt:lpstr>Trebuchet MS</vt:lpstr>
      <vt:lpstr>Wingdings 2</vt:lpstr>
      <vt:lpstr>Slate</vt:lpstr>
      <vt:lpstr>Activity-centric Scene Synthesis for Functional 3D Scene Modeling</vt:lpstr>
      <vt:lpstr>Human-made environments enable activities</vt:lpstr>
      <vt:lpstr>Where does the monitor go?</vt:lpstr>
      <vt:lpstr>What is that?</vt:lpstr>
      <vt:lpstr>Scene modeling</vt:lpstr>
      <vt:lpstr>Scene modeling</vt:lpstr>
      <vt:lpstr>Scene modeling challenges</vt:lpstr>
      <vt:lpstr>Geometric retrieval</vt:lpstr>
      <vt:lpstr>Scene synthesis</vt:lpstr>
      <vt:lpstr>Our approach: Activity-centric scene synthesis</vt:lpstr>
      <vt:lpstr>Our approach: Activity-centric scene synthesis</vt:lpstr>
      <vt:lpstr>Activity model favors human-useable arrangements</vt:lpstr>
      <vt:lpstr>3D model databases</vt:lpstr>
      <vt:lpstr>Activity model driven by 3D virtual scene database</vt:lpstr>
      <vt:lpstr>Annotation 1: Object interaction maps</vt:lpstr>
      <vt:lpstr>Annotation 2: Agent in scenes</vt:lpstr>
      <vt:lpstr>Activity model</vt:lpstr>
      <vt:lpstr>PowerPoint Presentation</vt:lpstr>
      <vt:lpstr>Object occurrence model</vt:lpstr>
      <vt:lpstr>PowerPoint Presentation</vt:lpstr>
      <vt:lpstr>Object occurrence model</vt:lpstr>
      <vt:lpstr>PowerPoint Presentation</vt:lpstr>
      <vt:lpstr>Object interaction model</vt:lpstr>
      <vt:lpstr>Gaze interaction map</vt:lpstr>
      <vt:lpstr> Gaze interaction distance distribution</vt:lpstr>
      <vt:lpstr>Our approach</vt:lpstr>
      <vt:lpstr>Scene template</vt:lpstr>
      <vt:lpstr>Geometric blueprint</vt:lpstr>
      <vt:lpstr>Activity blueprint</vt:lpstr>
      <vt:lpstr>Activity blueprint</vt:lpstr>
      <vt:lpstr>Activity blueprint</vt:lpstr>
      <vt:lpstr>Activity blueprint</vt:lpstr>
      <vt:lpstr>Scan to scene template</vt:lpstr>
      <vt:lpstr>PowerPoint Presentation</vt:lpstr>
      <vt:lpstr>Synthesis pipeline</vt:lpstr>
      <vt:lpstr>Synthesis step</vt:lpstr>
      <vt:lpstr>Synthesis results</vt:lpstr>
      <vt:lpstr>Synthesis results</vt:lpstr>
      <vt:lpstr>Synthesis results</vt:lpstr>
      <vt:lpstr>Synthesis results</vt:lpstr>
      <vt:lpstr>Perceptual evaluation</vt:lpstr>
      <vt:lpstr>PowerPoint Presentation</vt:lpstr>
      <vt:lpstr>Baseline comparison</vt:lpstr>
      <vt:lpstr>PowerPoint Presentation</vt:lpstr>
      <vt:lpstr>Limitation: Scene scale</vt:lpstr>
      <vt:lpstr>Limitation: Localization of activities</vt:lpstr>
      <vt:lpstr>Future directions</vt:lpstr>
      <vt:lpstr>Learning interactions from observations</vt:lpstr>
      <vt:lpstr>Generate scenes from text</vt:lpstr>
      <vt:lpstr>Data generation for machine learning</vt:lpstr>
      <vt:lpstr>PowerPoint Presentation</vt:lpstr>
      <vt:lpstr>PowerPoint Presentation</vt:lpstr>
      <vt:lpstr>Code and datasets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dc:title>
  <dc:creator>Matt Fisher</dc:creator>
  <cp:lastModifiedBy>mdfisher</cp:lastModifiedBy>
  <cp:revision>329</cp:revision>
  <dcterms:created xsi:type="dcterms:W3CDTF">2015-08-08T06:12:32Z</dcterms:created>
  <dcterms:modified xsi:type="dcterms:W3CDTF">2015-11-02T23:27:59Z</dcterms:modified>
</cp:coreProperties>
</file>