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7" r:id="rId3"/>
    <p:sldId id="285" r:id="rId4"/>
    <p:sldId id="284" r:id="rId5"/>
    <p:sldId id="260" r:id="rId6"/>
    <p:sldId id="307" r:id="rId7"/>
    <p:sldId id="321" r:id="rId8"/>
    <p:sldId id="261" r:id="rId9"/>
    <p:sldId id="323" r:id="rId10"/>
    <p:sldId id="291" r:id="rId11"/>
    <p:sldId id="262" r:id="rId12"/>
    <p:sldId id="292" r:id="rId13"/>
    <p:sldId id="282" r:id="rId14"/>
    <p:sldId id="263" r:id="rId15"/>
    <p:sldId id="308" r:id="rId16"/>
    <p:sldId id="309" r:id="rId17"/>
    <p:sldId id="322" r:id="rId18"/>
    <p:sldId id="310" r:id="rId19"/>
    <p:sldId id="312" r:id="rId20"/>
    <p:sldId id="313" r:id="rId21"/>
    <p:sldId id="314" r:id="rId22"/>
    <p:sldId id="315" r:id="rId23"/>
    <p:sldId id="316" r:id="rId24"/>
    <p:sldId id="317" r:id="rId25"/>
    <p:sldId id="318" r:id="rId26"/>
    <p:sldId id="319" r:id="rId27"/>
    <p:sldId id="320"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FC14"/>
    <a:srgbClr val="64FF05"/>
    <a:srgbClr val="C9FF05"/>
    <a:srgbClr val="D4FD07"/>
    <a:srgbClr val="B8FF05"/>
    <a:srgbClr val="444444"/>
    <a:srgbClr val="4C3528"/>
    <a:srgbClr val="70FF05"/>
    <a:srgbClr val="EB6C2A"/>
    <a:srgbClr val="A90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78" autoAdjust="0"/>
    <p:restoredTop sz="80847" autoAdjust="0"/>
  </p:normalViewPr>
  <p:slideViewPr>
    <p:cSldViewPr showGuides="1">
      <p:cViewPr varScale="1">
        <p:scale>
          <a:sx n="153" d="100"/>
          <a:sy n="153" d="100"/>
        </p:scale>
        <p:origin x="-1072" y="-104"/>
      </p:cViewPr>
      <p:guideLst>
        <p:guide orient="horz" pos="852"/>
        <p:guide pos="57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401A4C-2699-4484-8402-240AE767500D}" type="datetimeFigureOut">
              <a:rPr lang="en-US" smtClean="0"/>
              <a:pPr/>
              <a:t>7/28/13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B1865B-E5AB-49B7-878C-FC17D183CCC4}" type="slidenum">
              <a:rPr lang="en-US" smtClean="0"/>
              <a:pPr/>
              <a:t>‹#›</a:t>
            </a:fld>
            <a:endParaRPr lang="en-US"/>
          </a:p>
        </p:txBody>
      </p:sp>
    </p:spTree>
    <p:extLst>
      <p:ext uri="{BB962C8B-B14F-4D97-AF65-F5344CB8AC3E}">
        <p14:creationId xmlns:p14="http://schemas.microsoft.com/office/powerpoint/2010/main" val="3926736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Colored</a:t>
            </a:r>
            <a:r>
              <a:rPr lang="en-US" baseline="0" dirty="0" smtClean="0"/>
              <a:t> patterns are used everywhere to enliven and personalize our surroundings. &lt;C&gt; They appear in web design &lt;C&gt; interior decorations &lt;C&gt; clothing &lt;C&gt; and personal arts and crafts. </a:t>
            </a:r>
            <a:r>
              <a:rPr lang="en-US" dirty="0" smtClean="0"/>
              <a:t>However, while designing these patterns is difficult,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One</a:t>
            </a:r>
            <a:r>
              <a:rPr lang="en-US" baseline="0" dirty="0" smtClean="0"/>
              <a:t> option, and the one we take, is to look at examples of desired colorings for guidance. There are many nice patterns available on the web, showing different combinations of colors and which are used as backgrounds, and which are used next to each other, and so on. By simulating similar properties, we may be able to generate appealing pattern colorings.</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Here is what our pipeline</a:t>
            </a:r>
            <a:r>
              <a:rPr lang="en-US" baseline="0" dirty="0" smtClean="0"/>
              <a:t> looks like. Given an input pattern template, a set of colored pattern examples, and optional user constraints, the system learns a model to predict which colorings of the template are more desired. Using this model, the system suggests a set of diverse colorings.</a:t>
            </a:r>
          </a:p>
          <a:p>
            <a:endParaRPr lang="en-US" baseline="0" dirty="0" smtClean="0"/>
          </a:p>
          <a:p>
            <a:r>
              <a:rPr lang="en-US" dirty="0" smtClean="0"/>
              <a:t>Since the system learns properties of desired colorings from examples, (next slide)</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a:t>
            </a:r>
            <a:r>
              <a:rPr lang="en-US" baseline="0" dirty="0" smtClean="0"/>
              <a:t> change the style of the suggested colorings by changing the set of examples. For example, if I like dark and glowing colorings I can provide a set of such examples, to get similar suggested colorings.</a:t>
            </a:r>
          </a:p>
          <a:p>
            <a:endParaRPr lang="en-US" baseline="0" dirty="0" smtClean="0"/>
          </a:p>
          <a:p>
            <a:r>
              <a:rPr lang="en-US" baseline="0" dirty="0" smtClean="0"/>
              <a:t>In this project, we draw our examples from an online pattern-sharing site: </a:t>
            </a:r>
            <a:r>
              <a:rPr lang="en-US" baseline="0" dirty="0" err="1" smtClean="0"/>
              <a:t>COLOURLovers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colored</a:t>
            </a:r>
            <a:r>
              <a:rPr lang="en-US" baseline="0" dirty="0" smtClean="0"/>
              <a:t> patterns available, from different artists. We were able to collect 8200 patterns from the top 82 artists, though many more exist.</a:t>
            </a:r>
          </a:p>
          <a:p>
            <a:r>
              <a:rPr lang="en-US" baseline="0" dirty="0" smtClean="0"/>
              <a:t>For our experiments, we trained models on up to 913 of these patterns.</a:t>
            </a:r>
          </a:p>
          <a:p>
            <a:r>
              <a:rPr lang="en-US" baseline="0" dirty="0" smtClean="0"/>
              <a:t>Using these examples, we can now learn how to suggest good colorings. </a:t>
            </a:r>
          </a:p>
        </p:txBody>
      </p:sp>
      <p:sp>
        <p:nvSpPr>
          <p:cNvPr id="4" name="Slide Number Placeholder 3"/>
          <p:cNvSpPr>
            <a:spLocks noGrp="1"/>
          </p:cNvSpPr>
          <p:nvPr>
            <p:ph type="sldNum" sz="quarter" idx="10"/>
          </p:nvPr>
        </p:nvSpPr>
        <p:spPr/>
        <p:txBody>
          <a:bodyPr/>
          <a:lstStyle/>
          <a:p>
            <a:fld id="{9AB1865B-E5AB-49B7-878C-FC17D183CCC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order to do so, we must have a way to quantify the goodness of a coloring. Here, we’ll give an overview of our model.</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&lt;C&gt; To illustrate how the model works,</a:t>
            </a:r>
            <a:r>
              <a:rPr lang="en-US" baseline="0" dirty="0" smtClean="0"/>
              <a:t> let’s take this pattern template as an example. We want a good coloring of this template. There are different factors that might contribute to a good coloring. The simplest is to just consider each color group in the pattern and its assigned color individually. For this, we insert scoring functions over each group, &lt;C&gt; or unary factors, that score how well individual colors fit each region. </a:t>
            </a:r>
          </a:p>
        </p:txBody>
      </p:sp>
      <p:sp>
        <p:nvSpPr>
          <p:cNvPr id="4" name="Slide Number Placeholder 3"/>
          <p:cNvSpPr>
            <a:spLocks noGrp="1"/>
          </p:cNvSpPr>
          <p:nvPr>
            <p:ph type="sldNum" sz="quarter" idx="10"/>
          </p:nvPr>
        </p:nvSpPr>
        <p:spPr/>
        <p:txBody>
          <a:bodyPr/>
          <a:lstStyle/>
          <a:p>
            <a:fld id="{9AB1865B-E5AB-49B7-878C-FC17D183CCC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example, if we</a:t>
            </a:r>
            <a:r>
              <a:rPr lang="en-US" baseline="0" dirty="0" smtClean="0"/>
              <a:t> assign</a:t>
            </a:r>
            <a:r>
              <a:rPr lang="en-US" dirty="0" smtClean="0"/>
              <a:t> the flower group</a:t>
            </a:r>
            <a:r>
              <a:rPr lang="en-US" baseline="0" dirty="0" smtClean="0"/>
              <a:t> this mellow red color,  the unary factor on this group might consider this a good color for this region. &lt;C&gt; How do we determine if this color is good? If we look at our pattern examples, similarly shaped regions are colored in a similar red, so it is likely that this color is appropriate.</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other hand, a bright neon green might be a poor choice for this region. Few examples in our dataset use</a:t>
            </a:r>
            <a:r>
              <a:rPr lang="en-US" baseline="0" dirty="0" smtClean="0"/>
              <a:t> this type of neon color in the foreground.</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our model so far has unary factors that consider the goodness of individual colors.</a:t>
            </a:r>
            <a:r>
              <a:rPr lang="en-US" baseline="0" dirty="0" smtClean="0"/>
              <a:t> However, this is not enough.</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case, we</a:t>
            </a:r>
            <a:r>
              <a:rPr lang="en-US" baseline="0" dirty="0" smtClean="0"/>
              <a:t> color both the foreground and background in a similar mellow red.</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choosing</a:t>
            </a:r>
            <a:r>
              <a:rPr lang="en-US" baseline="0" dirty="0" smtClean="0"/>
              <a:t> colors for a pattern</a:t>
            </a:r>
            <a:r>
              <a:rPr lang="en-US" dirty="0" smtClean="0"/>
              <a:t> can be challenging. </a:t>
            </a:r>
          </a:p>
          <a:p>
            <a:r>
              <a:rPr lang="en-US" baseline="0" dirty="0" smtClean="0"/>
              <a:t>One reason is that it can be hard to visualize what a coloring will look like.</a:t>
            </a:r>
            <a:endParaRPr lang="en-US" dirty="0" smtClean="0"/>
          </a:p>
          <a:p>
            <a:r>
              <a:rPr lang="en-US" dirty="0" smtClean="0"/>
              <a:t>For</a:t>
            </a:r>
            <a:r>
              <a:rPr lang="en-US" baseline="0" dirty="0" smtClean="0"/>
              <a:t> example, </a:t>
            </a:r>
          </a:p>
          <a:p>
            <a:r>
              <a:rPr lang="en-US" baseline="0" dirty="0" smtClean="0"/>
              <a:t>&lt;C&gt; Let’s say I want to color in this pattern. I like nice cool-colored patterns, and start out with …Cool-</a:t>
            </a:r>
            <a:r>
              <a:rPr lang="en-US" baseline="0" dirty="0" err="1" smtClean="0"/>
              <a:t>colroed</a:t>
            </a:r>
            <a:r>
              <a:rPr lang="en-US" baseline="0" dirty="0" smtClean="0"/>
              <a:t> but looked better in my head.</a:t>
            </a:r>
          </a:p>
          <a:p>
            <a:r>
              <a:rPr lang="en-US" baseline="0" dirty="0" smtClean="0"/>
              <a:t>&lt;C&gt; To fix this, make a series of tweaks..Darkening the blue to make the foreground stand out more…</a:t>
            </a:r>
          </a:p>
          <a:p>
            <a:r>
              <a:rPr lang="en-US" baseline="0" dirty="0" smtClean="0"/>
              <a:t>&lt;C&gt; Tweaking the pink to be less strong..</a:t>
            </a:r>
          </a:p>
          <a:p>
            <a:r>
              <a:rPr lang="en-US" baseline="0" dirty="0" smtClean="0"/>
              <a:t>&lt;C&gt;Now I’m stuck…Looks ok, but not quite what I want and not sure what to do</a:t>
            </a:r>
            <a:endParaRPr lang="en-US" dirty="0" smtClean="0"/>
          </a:p>
          <a:p>
            <a:r>
              <a:rPr lang="en-US" dirty="0" smtClean="0"/>
              <a:t>&lt;C&gt;There is</a:t>
            </a:r>
            <a:r>
              <a:rPr lang="en-US" baseline="0" dirty="0" smtClean="0"/>
              <a:t> actually a nice mellower coloring a few tweaks away that I like better. However, I may not know how to get there. </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unary</a:t>
            </a:r>
            <a:r>
              <a:rPr lang="en-US" baseline="0" dirty="0" smtClean="0"/>
              <a:t> factors think that it’s a good coloring because the colors are good individually. However, we can barely separate the pattern regions. Thus, our model needs a bit more sophistication.</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add additional scoring functions, or </a:t>
            </a:r>
            <a:r>
              <a:rPr lang="en-US" baseline="0" dirty="0" err="1" smtClean="0"/>
              <a:t>pairwise</a:t>
            </a:r>
            <a:r>
              <a:rPr lang="en-US" baseline="0" dirty="0" smtClean="0"/>
              <a:t> factors, over adjacent color groups. These score how well two combined colors fit each set of adjacent regions.</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these </a:t>
            </a:r>
            <a:r>
              <a:rPr lang="en-US" dirty="0" err="1" smtClean="0"/>
              <a:t>pairwise</a:t>
            </a:r>
            <a:r>
              <a:rPr lang="en-US" dirty="0" smtClean="0"/>
              <a:t> factors, we can detect that this combination</a:t>
            </a:r>
            <a:r>
              <a:rPr lang="en-US" baseline="0" dirty="0" smtClean="0"/>
              <a:t> of similar colors is poor.</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we</a:t>
            </a:r>
            <a:r>
              <a:rPr lang="en-US" baseline="0" dirty="0" smtClean="0"/>
              <a:t> may want to consider colors more globally as well.  Here both individual colors and </a:t>
            </a:r>
            <a:r>
              <a:rPr lang="en-US" baseline="0" dirty="0" err="1" smtClean="0"/>
              <a:t>pairwise</a:t>
            </a:r>
            <a:r>
              <a:rPr lang="en-US" baseline="0" dirty="0" smtClean="0"/>
              <a:t> adjacent colors look reasonable, but as a whole, the color theme of this pattern may look a bit off. &lt;C&gt; We include a global color compatibility term to score the color theme of the pattern. &lt;C&gt; Here, we use the color compatibility model introduced by O’Donovan and colleagues.</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could now improve the color theme of the coloring</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so...to find a coloring</a:t>
            </a:r>
            <a:r>
              <a:rPr lang="en-US" baseline="0" dirty="0" smtClean="0"/>
              <a:t> that is scored highly by the factors overall.</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final model includes factors that consider individual colors, adjacent colors,</a:t>
            </a:r>
            <a:r>
              <a:rPr lang="en-US" baseline="0" dirty="0" smtClean="0"/>
              <a:t> and the global color theme of a pattern. </a:t>
            </a:r>
            <a:r>
              <a:rPr lang="en-US" baseline="0" smtClean="0"/>
              <a:t>To </a:t>
            </a:r>
            <a:r>
              <a:rPr lang="en-US" baseline="0" dirty="0" smtClean="0"/>
              <a:t>illustrate what some of these factors look like, my co-author Daniel will describe </a:t>
            </a:r>
            <a:r>
              <a:rPr lang="en-US" baseline="0" smtClean="0"/>
              <a:t>the &lt;C&gt; unary </a:t>
            </a:r>
            <a:r>
              <a:rPr lang="en-US" baseline="0" dirty="0" smtClean="0"/>
              <a:t>factors in more detail..</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Unary color factor scores the goodness of a single color in the pattern</a:t>
            </a:r>
          </a:p>
          <a:p>
            <a:endParaRPr lang="en-US" dirty="0" smtClean="0"/>
          </a:p>
          <a:p>
            <a:r>
              <a:rPr lang="en-US" dirty="0" smtClean="0"/>
              <a:t>&lt;C&gt;</a:t>
            </a:r>
            <a:r>
              <a:rPr lang="en-US" baseline="0" dirty="0" smtClean="0"/>
              <a:t> </a:t>
            </a:r>
            <a:r>
              <a:rPr lang="en-US" dirty="0" smtClean="0"/>
              <a:t>Going to do this probabilistically.</a:t>
            </a:r>
            <a:r>
              <a:rPr lang="en-US" baseline="0" dirty="0" smtClean="0"/>
              <a:t> Given our training examples, how likely is this color, given shape features of the region the color is assigned to?</a:t>
            </a:r>
          </a:p>
          <a:p>
            <a:endParaRPr lang="en-US" baseline="0" dirty="0" smtClean="0"/>
          </a:p>
          <a:p>
            <a:r>
              <a:rPr lang="en-US" baseline="0" dirty="0" smtClean="0"/>
              <a:t>&lt;C&gt; To make the model more generalizable, rather than modeling this distribution for the color directly, we model it for several key properties of the color</a:t>
            </a:r>
          </a:p>
          <a:p>
            <a:r>
              <a:rPr lang="en-US" baseline="0" dirty="0" smtClean="0"/>
              <a:t>Such as</a:t>
            </a:r>
          </a:p>
          <a:p>
            <a:r>
              <a:rPr lang="en-US" baseline="0" dirty="0" smtClean="0"/>
              <a:t>	Lightness</a:t>
            </a:r>
          </a:p>
          <a:p>
            <a:r>
              <a:rPr lang="en-US" baseline="0" dirty="0" smtClean="0"/>
              <a:t>	Saturation</a:t>
            </a:r>
          </a:p>
          <a:p>
            <a:r>
              <a:rPr lang="en-US" baseline="0" dirty="0" smtClean="0"/>
              <a:t>	Name saliency: a measure of how reliably a color is named and reflects how “instantly recognizable” the color is.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28</a:t>
            </a:fld>
            <a:endParaRPr lang="en-US"/>
          </a:p>
        </p:txBody>
      </p:sp>
    </p:spTree>
    <p:extLst>
      <p:ext uri="{BB962C8B-B14F-4D97-AF65-F5344CB8AC3E}">
        <p14:creationId xmlns:p14="http://schemas.microsoft.com/office/powerpoint/2010/main" val="26723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shape</a:t>
            </a:r>
            <a:r>
              <a:rPr lang="en-US" baseline="0" dirty="0" smtClean="0"/>
              <a:t> features we condition on include</a:t>
            </a:r>
          </a:p>
          <a:p>
            <a:r>
              <a:rPr lang="en-US" baseline="0" dirty="0" smtClean="0"/>
              <a:t>	the relative size of the region</a:t>
            </a:r>
          </a:p>
          <a:p>
            <a:r>
              <a:rPr lang="en-US" baseline="0" dirty="0" smtClean="0"/>
              <a:t>	how elongated or square the region is</a:t>
            </a:r>
          </a:p>
          <a:p>
            <a:r>
              <a:rPr lang="en-US" baseline="0" dirty="0" smtClean="0"/>
              <a:t>	and how centrally located it is.</a:t>
            </a:r>
          </a:p>
        </p:txBody>
      </p:sp>
      <p:sp>
        <p:nvSpPr>
          <p:cNvPr id="4" name="Slide Number Placeholder 3"/>
          <p:cNvSpPr>
            <a:spLocks noGrp="1"/>
          </p:cNvSpPr>
          <p:nvPr>
            <p:ph type="sldNum" sz="quarter" idx="10"/>
          </p:nvPr>
        </p:nvSpPr>
        <p:spPr/>
        <p:txBody>
          <a:bodyPr/>
          <a:lstStyle/>
          <a:p>
            <a:fld id="{16436838-DA65-4B4E-8CEA-A789331079CA}" type="slidenum">
              <a:rPr lang="en-US" smtClean="0"/>
              <a:pPr/>
              <a:t>29</a:t>
            </a:fld>
            <a:endParaRPr lang="en-US"/>
          </a:p>
        </p:txBody>
      </p:sp>
    </p:spTree>
    <p:extLst>
      <p:ext uri="{BB962C8B-B14F-4D97-AF65-F5344CB8AC3E}">
        <p14:creationId xmlns:p14="http://schemas.microsoft.com/office/powerpoint/2010/main" val="1271758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can we learn this distributions from examples, and</a:t>
            </a:r>
            <a:r>
              <a:rPr lang="en-US" baseline="0" dirty="0" smtClean="0"/>
              <a:t> then use them to score color assignments?</a:t>
            </a:r>
          </a:p>
          <a:p>
            <a:endParaRPr lang="en-US" baseline="0" dirty="0" smtClean="0"/>
          </a:p>
          <a:p>
            <a:r>
              <a:rPr lang="en-US" baseline="0" dirty="0" smtClean="0"/>
              <a:t>&lt;C&gt; Suppose we’re learning distributions for saturation.</a:t>
            </a:r>
          </a:p>
          <a:p>
            <a:endParaRPr lang="en-US" baseline="0" dirty="0" smtClean="0"/>
          </a:p>
          <a:p>
            <a:r>
              <a:rPr lang="en-US" baseline="0" dirty="0" smtClean="0"/>
              <a:t>&lt;C&gt; We’d like to feed in our example patterns…</a:t>
            </a:r>
          </a:p>
          <a:p>
            <a:endParaRPr lang="en-US" baseline="0" dirty="0" smtClean="0"/>
          </a:p>
          <a:p>
            <a:r>
              <a:rPr lang="en-US" baseline="0" dirty="0" smtClean="0"/>
              <a:t>&lt;C&gt; …and obtain a predictor that…</a:t>
            </a:r>
          </a:p>
          <a:p>
            <a:endParaRPr lang="en-US" baseline="0" dirty="0" smtClean="0"/>
          </a:p>
          <a:p>
            <a:r>
              <a:rPr lang="en-US" baseline="0" dirty="0" smtClean="0"/>
              <a:t>&lt;C&gt; …given a particular shape feature vector…</a:t>
            </a:r>
          </a:p>
          <a:p>
            <a:endParaRPr lang="en-US" baseline="0" dirty="0" smtClean="0"/>
          </a:p>
          <a:p>
            <a:r>
              <a:rPr lang="en-US" baseline="0" dirty="0" smtClean="0"/>
              <a:t>&lt;C&gt; …can output a distribution over expected saturation values for a region of that shape</a:t>
            </a:r>
          </a:p>
          <a:p>
            <a:endParaRPr lang="en-US" baseline="0" dirty="0" smtClean="0"/>
          </a:p>
          <a:p>
            <a:r>
              <a:rPr lang="en-US" baseline="0" dirty="0" smtClean="0"/>
              <a:t>&lt;C&gt; We can then query this distribution with specific saturation values and get back a probability, or score.</a:t>
            </a:r>
          </a:p>
        </p:txBody>
      </p:sp>
      <p:sp>
        <p:nvSpPr>
          <p:cNvPr id="4" name="Slide Number Placeholder 3"/>
          <p:cNvSpPr>
            <a:spLocks noGrp="1"/>
          </p:cNvSpPr>
          <p:nvPr>
            <p:ph type="sldNum" sz="quarter" idx="10"/>
          </p:nvPr>
        </p:nvSpPr>
        <p:spPr/>
        <p:txBody>
          <a:bodyPr/>
          <a:lstStyle/>
          <a:p>
            <a:fld id="{16436838-DA65-4B4E-8CEA-A789331079CA}" type="slidenum">
              <a:rPr lang="en-US" smtClean="0"/>
              <a:pPr/>
              <a:t>30</a:t>
            </a:fld>
            <a:endParaRPr lang="en-US"/>
          </a:p>
        </p:txBody>
      </p:sp>
    </p:spTree>
    <p:extLst>
      <p:ext uri="{BB962C8B-B14F-4D97-AF65-F5344CB8AC3E}">
        <p14:creationId xmlns:p14="http://schemas.microsoft.com/office/powerpoint/2010/main" val="22164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By making local tweaks, it can also be difficult to explore other farther away, but also interesting options. &lt;C&gt; Such as these warmer colored patterns. The gold one is particularly nice, and not something I thought of. How can we better explore the coloring space? Could we have a computational tool help us out?</a:t>
            </a:r>
          </a:p>
        </p:txBody>
      </p:sp>
      <p:sp>
        <p:nvSpPr>
          <p:cNvPr id="4" name="Slide Number Placeholder 3"/>
          <p:cNvSpPr>
            <a:spLocks noGrp="1"/>
          </p:cNvSpPr>
          <p:nvPr>
            <p:ph type="sldNum" sz="quarter" idx="10"/>
          </p:nvPr>
        </p:nvSpPr>
        <p:spPr/>
        <p:txBody>
          <a:bodyPr/>
          <a:lstStyle/>
          <a:p>
            <a:fld id="{9AB1865B-E5AB-49B7-878C-FC17D183CCC4}"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we’ve seen the overview of how the learning process ought to work, let’s take a look at how we actually implemented it.</a:t>
            </a:r>
          </a:p>
          <a:p>
            <a:endParaRPr lang="en-US" baseline="0" dirty="0" smtClean="0"/>
          </a:p>
          <a:p>
            <a:r>
              <a:rPr lang="en-US" baseline="0" dirty="0" smtClean="0"/>
              <a:t>Suppose we’re trying to learn distributions for lightness.</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31</a:t>
            </a:fld>
            <a:endParaRPr lang="en-US"/>
          </a:p>
        </p:txBody>
      </p:sp>
    </p:spTree>
    <p:extLst>
      <p:ext uri="{BB962C8B-B14F-4D97-AF65-F5344CB8AC3E}">
        <p14:creationId xmlns:p14="http://schemas.microsoft.com/office/powerpoint/2010/main" val="3065461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discretize the range of possible lightness values into bins.</a:t>
            </a:r>
          </a:p>
          <a:p>
            <a:endParaRPr lang="en-US" baseline="0" dirty="0" smtClean="0"/>
          </a:p>
          <a:p>
            <a:r>
              <a:rPr lang="en-US" baseline="0" dirty="0" smtClean="0"/>
              <a:t>&lt;C&gt; Next, let’s take a look at our example patterns.</a:t>
            </a:r>
          </a:p>
          <a:p>
            <a:endParaRPr lang="en-US" baseline="0" dirty="0" smtClean="0"/>
          </a:p>
          <a:p>
            <a:r>
              <a:rPr lang="en-US" baseline="0" dirty="0" smtClean="0"/>
              <a:t>&lt;C&gt; For each region, we extract the shape feature vector for that region, as well as the lightness value of its color.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32</a:t>
            </a:fld>
            <a:endParaRPr lang="en-US"/>
          </a:p>
        </p:txBody>
      </p:sp>
    </p:spTree>
    <p:extLst>
      <p:ext uri="{BB962C8B-B14F-4D97-AF65-F5344CB8AC3E}">
        <p14:creationId xmlns:p14="http://schemas.microsoft.com/office/powerpoint/2010/main" val="4121450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this region…</a:t>
            </a:r>
          </a:p>
          <a:p>
            <a:endParaRPr lang="en-US" baseline="0" dirty="0" smtClean="0"/>
          </a:p>
          <a:p>
            <a:r>
              <a:rPr lang="en-US" baseline="0" dirty="0" smtClean="0"/>
              <a:t>&lt;C&gt; …the lightness value falls into this bin…</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33</a:t>
            </a:fld>
            <a:endParaRPr lang="en-US"/>
          </a:p>
        </p:txBody>
      </p:sp>
    </p:spTree>
    <p:extLst>
      <p:ext uri="{BB962C8B-B14F-4D97-AF65-F5344CB8AC3E}">
        <p14:creationId xmlns:p14="http://schemas.microsoft.com/office/powerpoint/2010/main" val="36090593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a:t>
            </a:r>
            <a:r>
              <a:rPr lang="en-US" baseline="0" dirty="0" smtClean="0"/>
              <a:t>’ll say that this region has discrete lightness value 1</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34</a:t>
            </a:fld>
            <a:endParaRPr lang="en-US"/>
          </a:p>
        </p:txBody>
      </p:sp>
    </p:spTree>
    <p:extLst>
      <p:ext uri="{BB962C8B-B14F-4D97-AF65-F5344CB8AC3E}">
        <p14:creationId xmlns:p14="http://schemas.microsoft.com/office/powerpoint/2010/main" val="663295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a:t>
            </a:r>
            <a:r>
              <a:rPr lang="en-US" baseline="0" dirty="0" smtClean="0"/>
              <a:t> this region…</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35</a:t>
            </a:fld>
            <a:endParaRPr lang="en-US"/>
          </a:p>
        </p:txBody>
      </p:sp>
    </p:spTree>
    <p:extLst>
      <p:ext uri="{BB962C8B-B14F-4D97-AF65-F5344CB8AC3E}">
        <p14:creationId xmlns:p14="http://schemas.microsoft.com/office/powerpoint/2010/main" val="3795673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lightness value 2.</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36</a:t>
            </a:fld>
            <a:endParaRPr lang="en-US"/>
          </a:p>
        </p:txBody>
      </p:sp>
    </p:spTree>
    <p:extLst>
      <p:ext uri="{BB962C8B-B14F-4D97-AF65-F5344CB8AC3E}">
        <p14:creationId xmlns:p14="http://schemas.microsoft.com/office/powerpoint/2010/main" val="1279373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37</a:t>
            </a:fld>
            <a:endParaRPr lang="en-US"/>
          </a:p>
        </p:txBody>
      </p:sp>
    </p:spTree>
    <p:extLst>
      <p:ext uri="{BB962C8B-B14F-4D97-AF65-F5344CB8AC3E}">
        <p14:creationId xmlns:p14="http://schemas.microsoft.com/office/powerpoint/2010/main" val="219334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lightness</a:t>
            </a:r>
            <a:r>
              <a:rPr lang="en-US" baseline="0" dirty="0" smtClean="0"/>
              <a:t> value 7</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38</a:t>
            </a:fld>
            <a:endParaRPr lang="en-US"/>
          </a:p>
        </p:txBody>
      </p:sp>
    </p:spTree>
    <p:extLst>
      <p:ext uri="{BB962C8B-B14F-4D97-AF65-F5344CB8AC3E}">
        <p14:creationId xmlns:p14="http://schemas.microsoft.com/office/powerpoint/2010/main" val="125878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we’ve</a:t>
            </a:r>
            <a:r>
              <a:rPr lang="en-US" baseline="0" dirty="0" smtClean="0"/>
              <a:t> reduced our examples into pairs of a discrete lightness value, followed by a shape feature vector.</a:t>
            </a:r>
          </a:p>
          <a:p>
            <a:endParaRPr lang="en-US" baseline="0" dirty="0" smtClean="0"/>
          </a:p>
          <a:p>
            <a:r>
              <a:rPr lang="en-US" baseline="0" dirty="0" smtClean="0"/>
              <a:t>&lt;C&gt; This kind of data can be used to train a classifier that can predict, given a feature vector, what bin its lightness value should fall into.</a:t>
            </a:r>
          </a:p>
          <a:p>
            <a:endParaRPr lang="en-US" baseline="0" dirty="0" smtClean="0"/>
          </a:p>
          <a:p>
            <a:r>
              <a:rPr lang="en-US" baseline="0" dirty="0" smtClean="0"/>
              <a:t>&lt;C&gt; So, given an uncolored pattern template (which has known shape features but unknown lightness)…</a:t>
            </a:r>
          </a:p>
          <a:p>
            <a:endParaRPr lang="en-US" baseline="0" dirty="0" smtClean="0"/>
          </a:p>
          <a:p>
            <a:r>
              <a:rPr lang="en-US" baseline="0" dirty="0" smtClean="0"/>
              <a:t>&lt;C&gt;…we can have classifier to predict, for any given region, the probability that it’s lightness value falls into each bin. This forms a histogram..</a:t>
            </a:r>
          </a:p>
        </p:txBody>
      </p:sp>
      <p:sp>
        <p:nvSpPr>
          <p:cNvPr id="4" name="Slide Number Placeholder 3"/>
          <p:cNvSpPr>
            <a:spLocks noGrp="1"/>
          </p:cNvSpPr>
          <p:nvPr>
            <p:ph type="sldNum" sz="quarter" idx="10"/>
          </p:nvPr>
        </p:nvSpPr>
        <p:spPr/>
        <p:txBody>
          <a:bodyPr/>
          <a:lstStyle/>
          <a:p>
            <a:fld id="{16436838-DA65-4B4E-8CEA-A789331079CA}" type="slidenum">
              <a:rPr lang="en-US" smtClean="0"/>
              <a:pPr/>
              <a:t>39</a:t>
            </a:fld>
            <a:endParaRPr lang="en-US"/>
          </a:p>
        </p:txBody>
      </p:sp>
    </p:spTree>
    <p:extLst>
      <p:ext uri="{BB962C8B-B14F-4D97-AF65-F5344CB8AC3E}">
        <p14:creationId xmlns:p14="http://schemas.microsoft.com/office/powerpoint/2010/main" val="4290516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&lt;C&gt; …which we convolve with a Gaussian kernel to recover a continuous probability distribution. This finally, is the distribution we use for scoring.</a:t>
            </a:r>
          </a:p>
        </p:txBody>
      </p:sp>
      <p:sp>
        <p:nvSpPr>
          <p:cNvPr id="4" name="Slide Number Placeholder 3"/>
          <p:cNvSpPr>
            <a:spLocks noGrp="1"/>
          </p:cNvSpPr>
          <p:nvPr>
            <p:ph type="sldNum" sz="quarter" idx="10"/>
          </p:nvPr>
        </p:nvSpPr>
        <p:spPr/>
        <p:txBody>
          <a:bodyPr/>
          <a:lstStyle/>
          <a:p>
            <a:fld id="{16436838-DA65-4B4E-8CEA-A789331079CA}" type="slidenum">
              <a:rPr lang="en-US" smtClean="0"/>
              <a:pPr/>
              <a:t>40</a:t>
            </a:fld>
            <a:endParaRPr lang="en-US"/>
          </a:p>
        </p:txBody>
      </p:sp>
    </p:spTree>
    <p:extLst>
      <p:ext uri="{BB962C8B-B14F-4D97-AF65-F5344CB8AC3E}">
        <p14:creationId xmlns:p14="http://schemas.microsoft.com/office/powerpoint/2010/main" val="1300364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project,</a:t>
            </a:r>
            <a:r>
              <a:rPr lang="en-US" baseline="0" dirty="0" smtClean="0"/>
              <a:t> we focus on suggesting pattern colorizations to facilitate the coloring process. We want a system that:</a:t>
            </a:r>
          </a:p>
          <a:p>
            <a:r>
              <a:rPr lang="en-US" baseline="0" dirty="0" smtClean="0"/>
              <a:t>&lt;C&gt; Takes an input pattern template. Where in this example, each different gray level indicate a unique color that can appear in the pattern.</a:t>
            </a:r>
          </a:p>
          <a:p>
            <a:r>
              <a:rPr lang="en-US" baseline="0" dirty="0" smtClean="0"/>
              <a:t>&lt;C&gt; The system should take any user preferences on types of colorings</a:t>
            </a:r>
          </a:p>
          <a:p>
            <a:r>
              <a:rPr lang="en-US" baseline="0" dirty="0" smtClean="0"/>
              <a:t>&lt;C&gt; And output a set of appealing colorings of the input</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&lt;C&gt; The basic idea of histogram estimation and smoothing was inspired by recent work in </a:t>
            </a:r>
            <a:r>
              <a:rPr lang="en-US" baseline="0" dirty="0" err="1" smtClean="0"/>
              <a:t>grayscale</a:t>
            </a:r>
            <a:r>
              <a:rPr lang="en-US" baseline="0" dirty="0" smtClean="0"/>
              <a:t> image colorization, which predicted distributions over colors given local texture descriptors in an image.</a:t>
            </a:r>
            <a:endParaRPr lang="en-US" dirty="0" smtClean="0"/>
          </a:p>
          <a:p>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41</a:t>
            </a:fld>
            <a:endParaRPr lang="en-US"/>
          </a:p>
        </p:txBody>
      </p:sp>
    </p:spTree>
    <p:extLst>
      <p:ext uri="{BB962C8B-B14F-4D97-AF65-F5344CB8AC3E}">
        <p14:creationId xmlns:p14="http://schemas.microsoft.com/office/powerpoint/2010/main" val="2164055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two examples of learned lightness distributions, where the pattern region whose probability is being visualized is colored in orange.</a:t>
            </a:r>
          </a:p>
          <a:p>
            <a:endParaRPr lang="en-US" baseline="0" dirty="0" smtClean="0"/>
          </a:p>
          <a:p>
            <a:r>
              <a:rPr lang="en-US" baseline="0" dirty="0" smtClean="0"/>
              <a:t>&lt;C&gt; Notice that for the large region in the top example, the predicted distribution over lightness values is bimodal, which mirrors our intuition that pattern backgrounds are usually either light or dark, but not of middling intensities.</a:t>
            </a:r>
          </a:p>
          <a:p>
            <a:endParaRPr lang="en-US" baseline="0" dirty="0" smtClean="0"/>
          </a:p>
          <a:p>
            <a:r>
              <a:rPr lang="en-US" baseline="0" dirty="0" smtClean="0"/>
              <a:t>The ability to capture this sort of phenomenon is a major advantage of our representation over simpler models such as linear Gaussians.</a:t>
            </a:r>
          </a:p>
        </p:txBody>
      </p:sp>
      <p:sp>
        <p:nvSpPr>
          <p:cNvPr id="4" name="Slide Number Placeholder 3"/>
          <p:cNvSpPr>
            <a:spLocks noGrp="1"/>
          </p:cNvSpPr>
          <p:nvPr>
            <p:ph type="sldNum" sz="quarter" idx="10"/>
          </p:nvPr>
        </p:nvSpPr>
        <p:spPr/>
        <p:txBody>
          <a:bodyPr/>
          <a:lstStyle/>
          <a:p>
            <a:fld id="{16436838-DA65-4B4E-8CEA-A789331079CA}" type="slidenum">
              <a:rPr lang="en-US" smtClean="0"/>
              <a:pPr/>
              <a:t>42</a:t>
            </a:fld>
            <a:endParaRPr lang="en-US"/>
          </a:p>
        </p:txBody>
      </p:sp>
    </p:spTree>
    <p:extLst>
      <p:ext uri="{BB962C8B-B14F-4D97-AF65-F5344CB8AC3E}">
        <p14:creationId xmlns:p14="http://schemas.microsoft.com/office/powerpoint/2010/main" val="27552833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Jumping back up to our model overview…</a:t>
            </a:r>
          </a:p>
          <a:p>
            <a:endParaRPr lang="en-US" dirty="0" smtClean="0"/>
          </a:p>
          <a:p>
            <a:r>
              <a:rPr lang="en-US" dirty="0" smtClean="0"/>
              <a:t>&lt;C&gt; We’ve</a:t>
            </a:r>
            <a:r>
              <a:rPr lang="en-US" baseline="0" dirty="0" smtClean="0"/>
              <a:t> just seen how the unary factors are implemented…</a:t>
            </a:r>
          </a:p>
          <a:p>
            <a:endParaRPr lang="en-US" baseline="0" dirty="0" smtClean="0"/>
          </a:p>
          <a:p>
            <a:r>
              <a:rPr lang="en-US" baseline="0" dirty="0" smtClean="0"/>
              <a:t>&lt;C&gt; …</a:t>
            </a:r>
            <a:r>
              <a:rPr lang="en-US" dirty="0" smtClean="0"/>
              <a:t>The</a:t>
            </a:r>
            <a:r>
              <a:rPr lang="en-US" baseline="0" dirty="0" smtClean="0"/>
              <a:t> pairwise factors are implemented using the same learning framework…</a:t>
            </a:r>
            <a:endParaRPr lang="en-US" dirty="0" smtClean="0"/>
          </a:p>
          <a:p>
            <a:endParaRPr lang="en-US" dirty="0" smtClean="0"/>
          </a:p>
          <a:p>
            <a:r>
              <a:rPr lang="en-US" dirty="0" smtClean="0"/>
              <a:t>&lt;C&gt;</a:t>
            </a:r>
            <a:r>
              <a:rPr lang="en-US" baseline="0" dirty="0" smtClean="0"/>
              <a:t>…and as Sharon already mentioned, the global compatibility factor uses the model developed by O’Donovan and colleagues</a:t>
            </a:r>
          </a:p>
        </p:txBody>
      </p:sp>
      <p:sp>
        <p:nvSpPr>
          <p:cNvPr id="4" name="Slide Number Placeholder 3"/>
          <p:cNvSpPr>
            <a:spLocks noGrp="1"/>
          </p:cNvSpPr>
          <p:nvPr>
            <p:ph type="sldNum" sz="quarter" idx="10"/>
          </p:nvPr>
        </p:nvSpPr>
        <p:spPr/>
        <p:txBody>
          <a:bodyPr/>
          <a:lstStyle/>
          <a:p>
            <a:fld id="{16436838-DA65-4B4E-8CEA-A789331079CA}" type="slidenum">
              <a:rPr lang="en-US" smtClean="0"/>
              <a:pPr/>
              <a:t>43</a:t>
            </a:fld>
            <a:endParaRPr lang="en-US"/>
          </a:p>
        </p:txBody>
      </p:sp>
    </p:spTree>
    <p:extLst>
      <p:ext uri="{BB962C8B-B14F-4D97-AF65-F5344CB8AC3E}">
        <p14:creationId xmlns:p14="http://schemas.microsoft.com/office/powerpoint/2010/main" val="2192677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&lt;C&gt; Then, the overall score of a pattern coloring is the product of all of these factors.</a:t>
            </a:r>
          </a:p>
          <a:p>
            <a:endParaRPr lang="en-US" baseline="0" dirty="0" smtClean="0"/>
          </a:p>
          <a:p>
            <a:r>
              <a:rPr lang="en-US" baseline="0" dirty="0" smtClean="0"/>
              <a:t>&lt;C&gt; This forms a type of probabilistic model know as a factor graph, and if you go the “</a:t>
            </a:r>
            <a:r>
              <a:rPr lang="en-US" baseline="0" dirty="0" err="1" smtClean="0"/>
              <a:t>Laplacians</a:t>
            </a:r>
            <a:r>
              <a:rPr lang="en-US" baseline="0" dirty="0" smtClean="0"/>
              <a:t>, Light Fields, and Layouts” session on Thursday, you’ll hear about another computational design project that also uses factor graphs.</a:t>
            </a:r>
          </a:p>
          <a:p>
            <a:endParaRPr lang="en-US" baseline="0" dirty="0" smtClean="0"/>
          </a:p>
          <a:p>
            <a:r>
              <a:rPr lang="en-US" baseline="0" dirty="0" smtClean="0"/>
              <a:t>The precise math behind this formalism, as well as the algorithm we use to tune the relative weights of each factor, can be found in the paper.</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44</a:t>
            </a:fld>
            <a:endParaRPr lang="en-US"/>
          </a:p>
        </p:txBody>
      </p:sp>
    </p:spTree>
    <p:extLst>
      <p:ext uri="{BB962C8B-B14F-4D97-AF65-F5344CB8AC3E}">
        <p14:creationId xmlns:p14="http://schemas.microsoft.com/office/powerpoint/2010/main" val="2192677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we</a:t>
            </a:r>
            <a:r>
              <a:rPr lang="en-US" baseline="0" dirty="0" smtClean="0"/>
              <a:t> can compute the score of an given pattern coloring – now how do we actually generate high-scoring colorings to suggest to the user?</a:t>
            </a:r>
          </a:p>
          <a:p>
            <a:endParaRPr lang="en-US" baseline="0" dirty="0" smtClean="0"/>
          </a:p>
          <a:p>
            <a:r>
              <a:rPr lang="en-US" baseline="0" dirty="0" smtClean="0"/>
              <a:t>&lt;C&gt; To do this, we turn to the Metropolis Hastings algorithm to approximately sample from the distribution encoded by our factor graph.</a:t>
            </a:r>
          </a:p>
          <a:p>
            <a:endParaRPr lang="en-US" baseline="0" dirty="0" smtClean="0"/>
          </a:p>
          <a:p>
            <a:r>
              <a:rPr lang="en-US" baseline="0" dirty="0" smtClean="0"/>
              <a:t>&lt;C&gt; MH moves through the coloring state space by perturbing colors, or by swapping the colors of two different regions.</a:t>
            </a:r>
          </a:p>
          <a:p>
            <a:endParaRPr lang="en-US" baseline="0" dirty="0" smtClean="0"/>
          </a:p>
          <a:p>
            <a:r>
              <a:rPr lang="en-US" baseline="0" dirty="0" smtClean="0"/>
              <a:t>&lt;C&gt; To avoid getting stuck in local minima, we use parallel tempering, which runs multiple MH chains in parallel and periodically swaps their states.</a:t>
            </a:r>
          </a:p>
          <a:p>
            <a:endParaRPr lang="en-US" baseline="0" dirty="0" smtClean="0"/>
          </a:p>
          <a:p>
            <a:r>
              <a:rPr lang="en-US" baseline="0" dirty="0" smtClean="0"/>
              <a:t>&lt;C&gt; And finally, to suggest a diverse set of colorings, we return the top N samples according to the Maximum Marginal Relevance criterion, which balances score against variety.</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45</a:t>
            </a:fld>
            <a:endParaRPr lang="en-US"/>
          </a:p>
        </p:txBody>
      </p:sp>
    </p:spTree>
    <p:extLst>
      <p:ext uri="{BB962C8B-B14F-4D97-AF65-F5344CB8AC3E}">
        <p14:creationId xmlns:p14="http://schemas.microsoft.com/office/powerpoint/2010/main" val="7820111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so let’s take a look at some results</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46</a:t>
            </a:fld>
            <a:endParaRPr lang="en-US"/>
          </a:p>
        </p:txBody>
      </p:sp>
    </p:spTree>
    <p:extLst>
      <p:ext uri="{BB962C8B-B14F-4D97-AF65-F5344CB8AC3E}">
        <p14:creationId xmlns:p14="http://schemas.microsoft.com/office/powerpoint/2010/main" val="13513487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a:t>
            </a:r>
            <a:r>
              <a:rPr lang="en-US" baseline="0" dirty="0" smtClean="0"/>
              <a:t> in the creative process, our system can suggest a variety of possible colorings to help people explore the space of possibilities.</a:t>
            </a:r>
          </a:p>
          <a:p>
            <a:endParaRPr lang="en-US" baseline="0" dirty="0" smtClean="0"/>
          </a:p>
          <a:p>
            <a:r>
              <a:rPr lang="en-US" baseline="0" dirty="0" smtClean="0"/>
              <a:t>&lt;C&gt; Given these two initial, uncolored pattern templates…</a:t>
            </a:r>
          </a:p>
          <a:p>
            <a:endParaRPr lang="en-US" baseline="0" dirty="0" smtClean="0"/>
          </a:p>
          <a:p>
            <a:r>
              <a:rPr lang="en-US" baseline="0" dirty="0" smtClean="0"/>
              <a:t>&lt;C&gt; …these are 10 suggested colorings from our system. The suggestions have a wide variety of styles, ranging from light to dark, and from bold to more muted.</a:t>
            </a:r>
          </a:p>
        </p:txBody>
      </p:sp>
      <p:sp>
        <p:nvSpPr>
          <p:cNvPr id="4" name="Slide Number Placeholder 3"/>
          <p:cNvSpPr>
            <a:spLocks noGrp="1"/>
          </p:cNvSpPr>
          <p:nvPr>
            <p:ph type="sldNum" sz="quarter" idx="10"/>
          </p:nvPr>
        </p:nvSpPr>
        <p:spPr/>
        <p:txBody>
          <a:bodyPr/>
          <a:lstStyle/>
          <a:p>
            <a:fld id="{16436838-DA65-4B4E-8CEA-A789331079CA}" type="slidenum">
              <a:rPr lang="en-US" smtClean="0"/>
              <a:pPr/>
              <a:t>47</a:t>
            </a:fld>
            <a:endParaRPr lang="en-US"/>
          </a:p>
        </p:txBody>
      </p:sp>
    </p:spTree>
    <p:extLst>
      <p:ext uri="{BB962C8B-B14F-4D97-AF65-F5344CB8AC3E}">
        <p14:creationId xmlns:p14="http://schemas.microsoft.com/office/powerpoint/2010/main" val="42825565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someone has an idea as to the coloring they’re looking for, our system can</a:t>
            </a:r>
            <a:r>
              <a:rPr lang="en-US" baseline="0" dirty="0" smtClean="0"/>
              <a:t> help them refine it.</a:t>
            </a:r>
          </a:p>
          <a:p>
            <a:endParaRPr lang="en-US" baseline="0" dirty="0" smtClean="0"/>
          </a:p>
          <a:p>
            <a:r>
              <a:rPr lang="en-US" baseline="0" dirty="0" smtClean="0"/>
              <a:t>&lt;C&gt; Given initial colorings of a pattern template …</a:t>
            </a:r>
          </a:p>
          <a:p>
            <a:endParaRPr lang="en-US" baseline="0" dirty="0" smtClean="0"/>
          </a:p>
          <a:p>
            <a:r>
              <a:rPr lang="en-US" baseline="0" dirty="0" smtClean="0"/>
              <a:t>&lt;C&gt; …here are four re-colorings obtained by adding an additional factor encouraging each region to take a color similar to its initial color</a:t>
            </a:r>
          </a:p>
          <a:p>
            <a:endParaRPr lang="en-US" baseline="0" dirty="0" smtClean="0"/>
          </a:p>
          <a:p>
            <a:r>
              <a:rPr lang="en-US" baseline="0" dirty="0" smtClean="0"/>
              <a:t>This ‘soft constraint’ allows all colors in the pattern to vary but prevents them from wandering too far from the desired range.</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48</a:t>
            </a:fld>
            <a:endParaRPr lang="en-US"/>
          </a:p>
        </p:txBody>
      </p:sp>
    </p:spTree>
    <p:extLst>
      <p:ext uri="{BB962C8B-B14F-4D97-AF65-F5344CB8AC3E}">
        <p14:creationId xmlns:p14="http://schemas.microsoft.com/office/powerpoint/2010/main" val="29187239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Alternatively, someone</a:t>
            </a:r>
            <a:r>
              <a:rPr lang="en-US" baseline="0" dirty="0" smtClean="0"/>
              <a:t> might know exactly what color a particular pattern region should be, but not have an idea about the rest of the image.</a:t>
            </a:r>
          </a:p>
          <a:p>
            <a:endParaRPr lang="en-US" baseline="0" dirty="0" smtClean="0"/>
          </a:p>
          <a:p>
            <a:r>
              <a:rPr lang="en-US" baseline="0" dirty="0" smtClean="0"/>
              <a:t>&lt;C&gt; Here are 8 colorings of a bird-and-flowers template generated freely, without any constraints.</a:t>
            </a:r>
          </a:p>
          <a:p>
            <a:endParaRPr lang="en-US" baseline="0" dirty="0" smtClean="0"/>
          </a:p>
          <a:p>
            <a:r>
              <a:rPr lang="en-US" baseline="0" dirty="0" smtClean="0"/>
              <a:t>&lt;C&gt; If I’m sure that I want the flower stem to be a particular shade of green, then I can fix those regions to be that color, and allow the rest of the colors to vary freely in the suggestion process.</a:t>
            </a:r>
          </a:p>
          <a:p>
            <a:endParaRPr lang="en-US" baseline="0" dirty="0" smtClean="0"/>
          </a:p>
          <a:p>
            <a:r>
              <a:rPr lang="en-US" baseline="0" dirty="0" smtClean="0"/>
              <a:t>This is a form of conditional probabilistic inference.</a:t>
            </a:r>
          </a:p>
          <a:p>
            <a:endParaRPr lang="en-US" baseline="0" dirty="0" smtClean="0"/>
          </a:p>
          <a:p>
            <a:r>
              <a:rPr lang="en-US" baseline="0" dirty="0" smtClean="0"/>
              <a:t>Even with the stem color fixed, there’s still a great detail of interesting variety suggested.</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49</a:t>
            </a:fld>
            <a:endParaRPr lang="en-US"/>
          </a:p>
        </p:txBody>
      </p:sp>
    </p:spTree>
    <p:extLst>
      <p:ext uri="{BB962C8B-B14F-4D97-AF65-F5344CB8AC3E}">
        <p14:creationId xmlns:p14="http://schemas.microsoft.com/office/powerpoint/2010/main" val="3681582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system can also capture a particular desired style by manipulating which examples are used for training.</a:t>
            </a:r>
          </a:p>
          <a:p>
            <a:endParaRPr lang="en-US" baseline="0" dirty="0" smtClean="0"/>
          </a:p>
          <a:p>
            <a:r>
              <a:rPr lang="en-US" baseline="0" dirty="0" smtClean="0"/>
              <a:t>&lt;C&gt; Here, we show one example pattern for each of four styles: light, dark, bold and mellow.</a:t>
            </a:r>
          </a:p>
          <a:p>
            <a:endParaRPr lang="en-US" baseline="0" dirty="0" smtClean="0"/>
          </a:p>
          <a:p>
            <a:r>
              <a:rPr lang="en-US" baseline="0" dirty="0" smtClean="0"/>
              <a:t>By training on a small set of similar patterns for each style…</a:t>
            </a:r>
          </a:p>
          <a:p>
            <a:endParaRPr lang="en-US" baseline="0" dirty="0" smtClean="0"/>
          </a:p>
          <a:p>
            <a:r>
              <a:rPr lang="en-US" baseline="0" dirty="0" smtClean="0"/>
              <a:t>&lt;C&gt; … we can generate suggestions such as these, which reflect the salient stylistic properties of their respective examples. Note that no tweaks to the model were required to capture this behavior, other than changing the set input example patterns.</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50</a:t>
            </a:fld>
            <a:endParaRPr lang="en-US"/>
          </a:p>
        </p:txBody>
      </p:sp>
    </p:spTree>
    <p:extLst>
      <p:ext uri="{BB962C8B-B14F-4D97-AF65-F5344CB8AC3E}">
        <p14:creationId xmlns:p14="http://schemas.microsoft.com/office/powerpoint/2010/main" val="795526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particular, the system</a:t>
            </a:r>
            <a:r>
              <a:rPr lang="en-US" baseline="0" dirty="0" smtClean="0"/>
              <a:t> should be able to suggest diverse colorings for users who are uncertain about their preferences, allow users to refine suggestions, as well as accommodate different stylistic preferences. For example, I may like cooler-colored patterns, but my friend may like warmer-colored patterns. </a:t>
            </a:r>
          </a:p>
          <a:p>
            <a:endParaRPr lang="en-US" baseline="0" dirty="0" smtClean="0"/>
          </a:p>
          <a:p>
            <a:r>
              <a:rPr lang="en-US" baseline="0" dirty="0" smtClean="0"/>
              <a:t>So, what do we mean by “pattern template”?</a:t>
            </a:r>
          </a:p>
          <a:p>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applied our recoloring system to a web design problem.</a:t>
            </a:r>
          </a:p>
          <a:p>
            <a:endParaRPr lang="en-US" baseline="0" dirty="0" smtClean="0"/>
          </a:p>
          <a:p>
            <a:r>
              <a:rPr lang="en-US" baseline="0" dirty="0" smtClean="0"/>
              <a:t>&lt;C&gt;  Here, we tried to color the background pattern of a web page to match an already-colored page body.</a:t>
            </a:r>
          </a:p>
          <a:p>
            <a:endParaRPr lang="en-US" baseline="0" dirty="0" smtClean="0"/>
          </a:p>
          <a:p>
            <a:r>
              <a:rPr lang="en-US" baseline="0" dirty="0" smtClean="0"/>
              <a:t>To do this, we added another factor which encouraged each color to be similar to one of the body colors.</a:t>
            </a:r>
          </a:p>
          <a:p>
            <a:endParaRPr lang="en-US" baseline="0" dirty="0" smtClean="0"/>
          </a:p>
          <a:p>
            <a:r>
              <a:rPr lang="en-US" baseline="0" dirty="0" smtClean="0"/>
              <a:t>This kind of technology could be useful for automatically re-theming a website according to the season, time of day, or user preferences.</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51</a:t>
            </a:fld>
            <a:endParaRPr lang="en-US"/>
          </a:p>
        </p:txBody>
      </p:sp>
    </p:spTree>
    <p:extLst>
      <p:ext uri="{BB962C8B-B14F-4D97-AF65-F5344CB8AC3E}">
        <p14:creationId xmlns:p14="http://schemas.microsoft.com/office/powerpoint/2010/main" val="2826968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applied our system to a clothing</a:t>
            </a:r>
            <a:r>
              <a:rPr lang="en-US" baseline="0" dirty="0" smtClean="0"/>
              <a:t> design task.</a:t>
            </a:r>
          </a:p>
          <a:p>
            <a:endParaRPr lang="en-US" baseline="0" dirty="0" smtClean="0"/>
          </a:p>
          <a:p>
            <a:r>
              <a:rPr lang="en-US" baseline="0" dirty="0" smtClean="0"/>
              <a:t>&lt;C&gt; Here, we performed recoloring on this 3d model’s texture atlas, treating the hair, skin, and eye color as fixed colors. The pattern on the shirt was allowed to vary freely to produce coloring that would match.</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52</a:t>
            </a:fld>
            <a:endParaRPr lang="en-US"/>
          </a:p>
        </p:txBody>
      </p:sp>
    </p:spTree>
    <p:extLst>
      <p:ext uri="{BB962C8B-B14F-4D97-AF65-F5344CB8AC3E}">
        <p14:creationId xmlns:p14="http://schemas.microsoft.com/office/powerpoint/2010/main" val="26523537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verify</a:t>
            </a:r>
            <a:r>
              <a:rPr lang="en-US" baseline="0" dirty="0" smtClean="0"/>
              <a:t> that our system can consistently produce useful colorings, w</a:t>
            </a:r>
            <a:r>
              <a:rPr lang="en-US" dirty="0" smtClean="0"/>
              <a:t>e evaluated</a:t>
            </a:r>
            <a:r>
              <a:rPr lang="en-US" baseline="0" dirty="0" smtClean="0"/>
              <a:t> it using a judgment study with human participants.</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53</a:t>
            </a:fld>
            <a:endParaRPr lang="en-US"/>
          </a:p>
        </p:txBody>
      </p:sp>
    </p:spTree>
    <p:extLst>
      <p:ext uri="{BB962C8B-B14F-4D97-AF65-F5344CB8AC3E}">
        <p14:creationId xmlns:p14="http://schemas.microsoft.com/office/powerpoint/2010/main" val="12136675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were shown an</a:t>
            </a:r>
            <a:r>
              <a:rPr lang="en-US" baseline="0" dirty="0" smtClean="0"/>
              <a:t> interface containing 16 </a:t>
            </a:r>
            <a:r>
              <a:rPr lang="en-US" baseline="0" dirty="0" err="1" smtClean="0"/>
              <a:t>recolorings</a:t>
            </a:r>
            <a:r>
              <a:rPr lang="en-US" baseline="0" dirty="0" smtClean="0"/>
              <a:t> of the same pattern.</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54</a:t>
            </a:fld>
            <a:endParaRPr lang="en-US"/>
          </a:p>
        </p:txBody>
      </p:sp>
    </p:spTree>
    <p:extLst>
      <p:ext uri="{BB962C8B-B14F-4D97-AF65-F5344CB8AC3E}">
        <p14:creationId xmlns:p14="http://schemas.microsoft.com/office/powerpoint/2010/main" val="1010963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Unbeknownst</a:t>
            </a:r>
            <a:r>
              <a:rPr lang="en-US" baseline="0" dirty="0" smtClean="0"/>
              <a:t> to them:</a:t>
            </a:r>
          </a:p>
          <a:p>
            <a:r>
              <a:rPr lang="en-US" baseline="0" dirty="0" smtClean="0"/>
              <a:t>	4 of these patterns were generated by sampling colors uniformly at random in the RGB color cube</a:t>
            </a:r>
          </a:p>
          <a:p>
            <a:r>
              <a:rPr lang="en-US" baseline="0" dirty="0" smtClean="0"/>
              <a:t>	4 were sampled from a model using only global color compatibility</a:t>
            </a:r>
          </a:p>
          <a:p>
            <a:r>
              <a:rPr lang="en-US" baseline="0" dirty="0" smtClean="0"/>
              <a:t>	4 were sampled from our full model</a:t>
            </a:r>
          </a:p>
          <a:p>
            <a:r>
              <a:rPr lang="en-US" baseline="0" dirty="0" smtClean="0"/>
              <a:t>	and 4 were hand-colored by </a:t>
            </a:r>
            <a:r>
              <a:rPr lang="en-US" baseline="0" dirty="0" err="1" smtClean="0"/>
              <a:t>COLOURlovers</a:t>
            </a:r>
            <a:r>
              <a:rPr lang="en-US" baseline="0" dirty="0" smtClean="0"/>
              <a:t> artists.</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55</a:t>
            </a:fld>
            <a:endParaRPr lang="en-US"/>
          </a:p>
        </p:txBody>
      </p:sp>
    </p:spTree>
    <p:extLst>
      <p:ext uri="{BB962C8B-B14F-4D97-AF65-F5344CB8AC3E}">
        <p14:creationId xmlns:p14="http://schemas.microsoft.com/office/powerpoint/2010/main" val="30435490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were asked to choose their </a:t>
            </a:r>
            <a:r>
              <a:rPr lang="en-US" baseline="0" dirty="0" smtClean="0"/>
              <a:t>4 favorite colorings…</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56</a:t>
            </a:fld>
            <a:endParaRPr lang="en-US"/>
          </a:p>
        </p:txBody>
      </p:sp>
    </p:spTree>
    <p:extLst>
      <p:ext uri="{BB962C8B-B14F-4D97-AF65-F5344CB8AC3E}">
        <p14:creationId xmlns:p14="http://schemas.microsoft.com/office/powerpoint/2010/main" val="4045827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well as their 4 least favorite colorings.</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57</a:t>
            </a:fld>
            <a:endParaRPr lang="en-US"/>
          </a:p>
        </p:txBody>
      </p:sp>
    </p:spTree>
    <p:extLst>
      <p:ext uri="{BB962C8B-B14F-4D97-AF65-F5344CB8AC3E}">
        <p14:creationId xmlns:p14="http://schemas.microsoft.com/office/powerpoint/2010/main" val="14550024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examining the results of this study, we</a:t>
            </a:r>
            <a:r>
              <a:rPr lang="en-US" baseline="0" dirty="0" smtClean="0"/>
              <a:t> first saw</a:t>
            </a:r>
            <a:endParaRPr lang="en-US" dirty="0" smtClean="0"/>
          </a:p>
          <a:p>
            <a:endParaRPr lang="en-US" dirty="0" smtClean="0"/>
          </a:p>
          <a:p>
            <a:r>
              <a:rPr lang="en-US" dirty="0" smtClean="0"/>
              <a:t>&lt;C&gt;…</a:t>
            </a:r>
            <a:r>
              <a:rPr lang="en-US" baseline="0" dirty="0" smtClean="0"/>
              <a:t>that people significantly preferred colorings generated by our model to those generated by the other two automatic methods.</a:t>
            </a:r>
          </a:p>
          <a:p>
            <a:endParaRPr lang="en-US" baseline="0" dirty="0" smtClean="0"/>
          </a:p>
          <a:p>
            <a:r>
              <a:rPr lang="en-US" baseline="0" dirty="0" smtClean="0"/>
              <a:t>&lt;C&gt; In addition, hand-colored patterns were still preferred over those generated by our model. This is expected, and totally acceptable, since we envision this technology being part of an interactive workflow that augments human creativity, rather than replacing it.</a:t>
            </a:r>
          </a:p>
        </p:txBody>
      </p:sp>
      <p:sp>
        <p:nvSpPr>
          <p:cNvPr id="4" name="Slide Number Placeholder 3"/>
          <p:cNvSpPr>
            <a:spLocks noGrp="1"/>
          </p:cNvSpPr>
          <p:nvPr>
            <p:ph type="sldNum" sz="quarter" idx="10"/>
          </p:nvPr>
        </p:nvSpPr>
        <p:spPr/>
        <p:txBody>
          <a:bodyPr/>
          <a:lstStyle/>
          <a:p>
            <a:fld id="{16436838-DA65-4B4E-8CEA-A789331079CA}" type="slidenum">
              <a:rPr lang="en-US" smtClean="0"/>
              <a:pPr/>
              <a:t>58</a:t>
            </a:fld>
            <a:endParaRPr lang="en-US"/>
          </a:p>
        </p:txBody>
      </p:sp>
    </p:spTree>
    <p:extLst>
      <p:ext uri="{BB962C8B-B14F-4D97-AF65-F5344CB8AC3E}">
        <p14:creationId xmlns:p14="http://schemas.microsoft.com/office/powerpoint/2010/main" val="26621259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these lines, we also noticed</a:t>
            </a:r>
          </a:p>
          <a:p>
            <a:endParaRPr lang="en-US" dirty="0" smtClean="0"/>
          </a:p>
          <a:p>
            <a:r>
              <a:rPr lang="en-US" dirty="0" smtClean="0"/>
              <a:t>&lt;C&gt;</a:t>
            </a:r>
            <a:r>
              <a:rPr lang="en-US" baseline="0" dirty="0" smtClean="0"/>
              <a:t> </a:t>
            </a:r>
            <a:r>
              <a:rPr lang="en-US" dirty="0" smtClean="0"/>
              <a:t>that between</a:t>
            </a:r>
            <a:r>
              <a:rPr lang="en-US" baseline="0" dirty="0" smtClean="0"/>
              <a:t> the colorings generated by our model and those done by hand, there was no significant different in the number of patterns that were picked as “least favorites.”</a:t>
            </a:r>
          </a:p>
          <a:p>
            <a:endParaRPr lang="en-US" baseline="0" dirty="0" smtClean="0"/>
          </a:p>
          <a:p>
            <a:r>
              <a:rPr lang="en-US" baseline="0" dirty="0" smtClean="0"/>
              <a:t>This supports the notion that our system consistently generates colorings that are good enough to spur further creative work and inspiration.</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59</a:t>
            </a:fld>
            <a:endParaRPr lang="en-US"/>
          </a:p>
        </p:txBody>
      </p:sp>
    </p:spTree>
    <p:extLst>
      <p:ext uri="{BB962C8B-B14F-4D97-AF65-F5344CB8AC3E}">
        <p14:creationId xmlns:p14="http://schemas.microsoft.com/office/powerpoint/2010/main" val="16456646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being said, there’s still a lot of work to be done</a:t>
            </a:r>
            <a:r>
              <a:rPr lang="en-US" baseline="0" dirty="0" smtClean="0"/>
              <a:t> in this space.</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60</a:t>
            </a:fld>
            <a:endParaRPr lang="en-US"/>
          </a:p>
        </p:txBody>
      </p:sp>
    </p:spTree>
    <p:extLst>
      <p:ext uri="{BB962C8B-B14F-4D97-AF65-F5344CB8AC3E}">
        <p14:creationId xmlns:p14="http://schemas.microsoft.com/office/powerpoint/2010/main" val="3973254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In this project we focus on patterns, such as the one on the left. A pattern template specifies a number of “color groups” which are spatial regions that must map to the same color. For example, one color group is the white background in the colored template. Another color group corresponds to the red regions. And so forth, for the other three colors. Changing the colors of these groups will recolor the template.</a:t>
            </a:r>
          </a:p>
          <a:p>
            <a:endParaRPr lang="en-US" baseline="0" dirty="0" smtClean="0"/>
          </a:p>
          <a:p>
            <a:r>
              <a:rPr lang="en-US" baseline="0" dirty="0" smtClean="0"/>
              <a:t>We can author these templates from existing colored patterns, vector art, or other types of segmented images. </a:t>
            </a:r>
          </a:p>
        </p:txBody>
      </p:sp>
      <p:sp>
        <p:nvSpPr>
          <p:cNvPr id="4" name="Slide Number Placeholder 3"/>
          <p:cNvSpPr>
            <a:spLocks noGrp="1"/>
          </p:cNvSpPr>
          <p:nvPr>
            <p:ph type="sldNum" sz="quarter" idx="10"/>
          </p:nvPr>
        </p:nvSpPr>
        <p:spPr/>
        <p:txBody>
          <a:bodyPr/>
          <a:lstStyle/>
          <a:p>
            <a:fld id="{9AB1865B-E5AB-49B7-878C-FC17D183CCC4}"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current system has a few limitations.</a:t>
            </a:r>
          </a:p>
          <a:p>
            <a:endParaRPr lang="en-US" dirty="0" smtClean="0"/>
          </a:p>
          <a:p>
            <a:r>
              <a:rPr lang="en-US" dirty="0" smtClean="0"/>
              <a:t>For</a:t>
            </a:r>
            <a:r>
              <a:rPr lang="en-US" baseline="0" dirty="0" smtClean="0"/>
              <a:t> one, it does not know about the semantics of pattern regions.</a:t>
            </a:r>
          </a:p>
          <a:p>
            <a:endParaRPr lang="en-US" baseline="0" dirty="0" smtClean="0"/>
          </a:p>
          <a:p>
            <a:r>
              <a:rPr lang="en-US" baseline="0" dirty="0" smtClean="0"/>
              <a:t>&lt;C&gt; So for this pattern template…</a:t>
            </a:r>
          </a:p>
          <a:p>
            <a:endParaRPr lang="en-US" baseline="0" dirty="0" smtClean="0"/>
          </a:p>
          <a:p>
            <a:r>
              <a:rPr lang="en-US" baseline="0" dirty="0" smtClean="0"/>
              <a:t>&lt;C&gt; …it might suggest this coloring, with a pale blue sky…</a:t>
            </a:r>
          </a:p>
          <a:p>
            <a:endParaRPr lang="en-US" baseline="0" dirty="0" smtClean="0"/>
          </a:p>
          <a:p>
            <a:r>
              <a:rPr lang="en-US" baseline="0" dirty="0" smtClean="0"/>
              <a:t>&lt;C&gt; …but it could also suggest this one, with a non-physically red sky.</a:t>
            </a:r>
          </a:p>
          <a:p>
            <a:endParaRPr lang="en-US" baseline="0" dirty="0" smtClean="0"/>
          </a:p>
          <a:p>
            <a:r>
              <a:rPr lang="en-US" baseline="0" dirty="0" smtClean="0"/>
              <a:t>This kind of deviation from reality can be artistically desirable, but not in all cases.</a:t>
            </a:r>
          </a:p>
          <a:p>
            <a:endParaRPr lang="en-US" baseline="0" dirty="0" smtClean="0"/>
          </a:p>
          <a:p>
            <a:r>
              <a:rPr lang="en-US" baseline="0" dirty="0" smtClean="0"/>
              <a:t>&lt;C&gt; In the future, it would be ideal if a user could provide a semantic label, and have that label implicitly constrain the coloring suggestions.</a:t>
            </a:r>
            <a:endParaRPr lang="en-US" dirty="0" smtClean="0"/>
          </a:p>
        </p:txBody>
      </p:sp>
      <p:sp>
        <p:nvSpPr>
          <p:cNvPr id="4" name="Slide Number Placeholder 3"/>
          <p:cNvSpPr>
            <a:spLocks noGrp="1"/>
          </p:cNvSpPr>
          <p:nvPr>
            <p:ph type="sldNum" sz="quarter" idx="10"/>
          </p:nvPr>
        </p:nvSpPr>
        <p:spPr/>
        <p:txBody>
          <a:bodyPr/>
          <a:lstStyle/>
          <a:p>
            <a:fld id="{16436838-DA65-4B4E-8CEA-A789331079CA}" type="slidenum">
              <a:rPr lang="en-US" smtClean="0"/>
              <a:pPr/>
              <a:t>61</a:t>
            </a:fld>
            <a:endParaRPr lang="en-US"/>
          </a:p>
        </p:txBody>
      </p:sp>
    </p:spTree>
    <p:extLst>
      <p:ext uri="{BB962C8B-B14F-4D97-AF65-F5344CB8AC3E}">
        <p14:creationId xmlns:p14="http://schemas.microsoft.com/office/powerpoint/2010/main" val="17511890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our system is currently restricted to operating on patterns whose color groups are known in advance.</a:t>
            </a:r>
          </a:p>
          <a:p>
            <a:endParaRPr lang="en-US" baseline="0" dirty="0" smtClean="0"/>
          </a:p>
          <a:p>
            <a:r>
              <a:rPr lang="en-US" baseline="0" dirty="0" smtClean="0"/>
              <a:t>&lt;C&gt; In this pattern template, the system must be told that that all of the black regions should take on the same color.</a:t>
            </a:r>
          </a:p>
          <a:p>
            <a:endParaRPr lang="en-US" baseline="0" dirty="0" smtClean="0"/>
          </a:p>
          <a:p>
            <a:r>
              <a:rPr lang="en-US" baseline="0" dirty="0" smtClean="0"/>
              <a:t>&lt;C&gt; However, there is a huge variety of interesting, unstructured line art available in the wild, and it would be valuable to enable automated coloring of these kinds of images.</a:t>
            </a:r>
          </a:p>
          <a:p>
            <a:endParaRPr lang="en-US" baseline="0" dirty="0" smtClean="0"/>
          </a:p>
          <a:p>
            <a:r>
              <a:rPr lang="en-US" baseline="0" dirty="0" smtClean="0"/>
              <a:t>This will require development of higher-order inference algorithms that can jointly determine both the set of color groups and color assignments to those groups.</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62</a:t>
            </a:fld>
            <a:endParaRPr lang="en-US"/>
          </a:p>
        </p:txBody>
      </p:sp>
    </p:spTree>
    <p:extLst>
      <p:ext uri="{BB962C8B-B14F-4D97-AF65-F5344CB8AC3E}">
        <p14:creationId xmlns:p14="http://schemas.microsoft.com/office/powerpoint/2010/main" val="39168863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endParaRPr lang="en-US" baseline="0" dirty="0" smtClean="0"/>
          </a:p>
          <a:p>
            <a:endParaRPr lang="en-US" baseline="0" dirty="0" smtClean="0"/>
          </a:p>
          <a:p>
            <a:r>
              <a:rPr lang="en-US" baseline="0" dirty="0" smtClean="0"/>
              <a:t>&lt;C&gt; </a:t>
            </a:r>
            <a:r>
              <a:rPr lang="en-US" dirty="0" smtClean="0"/>
              <a:t>we would also like to explore how to integrate the technology developed in this work into interactive</a:t>
            </a:r>
            <a:r>
              <a:rPr lang="en-US" baseline="0" dirty="0" smtClean="0"/>
              <a:t> graphic editing tools and artist workflows.</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in looking toward the future, we believe that automatic pattern coloring is really just the tip of a very large and fascinating research iceberg.</a:t>
            </a:r>
          </a:p>
          <a:p>
            <a:endParaRPr lang="en-US" baseline="0" dirty="0" smtClean="0"/>
          </a:p>
          <a:p>
            <a:r>
              <a:rPr lang="en-US" baseline="0" dirty="0" smtClean="0"/>
              <a:t>&lt;C&gt; After all, color choice is just one of many important attributes in visual design.</a:t>
            </a:r>
          </a:p>
          <a:p>
            <a:endParaRPr lang="en-US" baseline="0" dirty="0" smtClean="0"/>
          </a:p>
          <a:p>
            <a:r>
              <a:rPr lang="en-US" baseline="0" dirty="0" smtClean="0"/>
              <a:t>Other critical factors include layout, typography, and choice of marks in data visualization.</a:t>
            </a:r>
          </a:p>
          <a:p>
            <a:endParaRPr lang="en-US" baseline="0" dirty="0" smtClean="0"/>
          </a:p>
          <a:p>
            <a:r>
              <a:rPr lang="en-US" baseline="0" dirty="0" smtClean="0"/>
              <a:t>The probabilistic framework developed in this work is very general-purpose, and we believe that similar methods could be fruitfully applied to these areas.</a:t>
            </a:r>
          </a:p>
          <a:p>
            <a:endParaRPr lang="en-US" baseline="0" dirty="0" smtClean="0"/>
          </a:p>
          <a:p>
            <a:r>
              <a:rPr lang="en-US" baseline="0" dirty="0" smtClean="0"/>
              <a:t>Ultimately, we envision a future of ‘computational visual design,’ where probabilistic suggestion engines work in tandem with people to create more communicative, more evocative, and more beautiful graphical artifacts.</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64</a:t>
            </a:fld>
            <a:endParaRPr lang="en-US"/>
          </a:p>
        </p:txBody>
      </p:sp>
    </p:spTree>
    <p:extLst>
      <p:ext uri="{BB962C8B-B14F-4D97-AF65-F5344CB8AC3E}">
        <p14:creationId xmlns:p14="http://schemas.microsoft.com/office/powerpoint/2010/main" val="42564860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a:t>
            </a:r>
            <a:r>
              <a:rPr lang="en-US" baseline="0" dirty="0" smtClean="0"/>
              <a:t> concludes the talk. Thanks for your attention.</a:t>
            </a:r>
            <a:endParaRPr lang="en-US" dirty="0"/>
          </a:p>
        </p:txBody>
      </p:sp>
      <p:sp>
        <p:nvSpPr>
          <p:cNvPr id="4" name="Slide Number Placeholder 3"/>
          <p:cNvSpPr>
            <a:spLocks noGrp="1"/>
          </p:cNvSpPr>
          <p:nvPr>
            <p:ph type="sldNum" sz="quarter" idx="10"/>
          </p:nvPr>
        </p:nvSpPr>
        <p:spPr/>
        <p:txBody>
          <a:bodyPr/>
          <a:lstStyle/>
          <a:p>
            <a:fld id="{16436838-DA65-4B4E-8CEA-A789331079CA}" type="slidenum">
              <a:rPr lang="en-US" smtClean="0"/>
              <a:pPr/>
              <a:t>65</a:t>
            </a:fld>
            <a:endParaRPr lang="en-US"/>
          </a:p>
        </p:txBody>
      </p:sp>
    </p:spTree>
    <p:extLst>
      <p:ext uri="{BB962C8B-B14F-4D97-AF65-F5344CB8AC3E}">
        <p14:creationId xmlns:p14="http://schemas.microsoft.com/office/powerpoint/2010/main" val="148254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Related work has focused on color compatibility.</a:t>
            </a:r>
            <a:r>
              <a:rPr lang="en-US" baseline="0" dirty="0" smtClean="0"/>
              <a:t> </a:t>
            </a:r>
            <a:r>
              <a:rPr lang="en-US" dirty="0" smtClean="0"/>
              <a:t>Color </a:t>
            </a:r>
            <a:r>
              <a:rPr lang="en-US" baseline="0" dirty="0" smtClean="0"/>
              <a:t>compatibility is a classic problem, where people have developed systems and theories to predict what combinations of colors people find appealing. </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More recently, O’Donovan et al. analyzed online theme datasets and their ratings. They introduce a regression model to quantify the compatibility of 1D color themes. This model can be used to detect and generate appealing color themes.</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when it comes to coloring in patterns,</a:t>
            </a:r>
            <a:r>
              <a:rPr lang="en-US" baseline="0" dirty="0" smtClean="0"/>
              <a:t> color compatibility should also take into account 2D spatial arrangement. &lt;C&gt; For example, these are some highly rated color themes, which look good as 1D themes. &lt;C&gt; However, when applied to 2D patterns, they can create some controversial colorings, such as foreground blending into background and backgrounds being “loud” or overly saturated. </a:t>
            </a:r>
          </a:p>
          <a:p>
            <a:r>
              <a:rPr lang="en-US" baseline="0" dirty="0" smtClean="0"/>
              <a:t> &lt;C&gt; Finally, people may have different preferences for coloring style. Some may like bolder colorings or ones with more delicate contrast. How can we learn how to make good pattern colorings, while also taking personal preferences into account?</a:t>
            </a:r>
            <a:endParaRPr lang="en-US" dirty="0"/>
          </a:p>
        </p:txBody>
      </p:sp>
      <p:sp>
        <p:nvSpPr>
          <p:cNvPr id="4" name="Slide Number Placeholder 3"/>
          <p:cNvSpPr>
            <a:spLocks noGrp="1"/>
          </p:cNvSpPr>
          <p:nvPr>
            <p:ph type="sldNum" sz="quarter" idx="10"/>
          </p:nvPr>
        </p:nvSpPr>
        <p:spPr/>
        <p:txBody>
          <a:bodyPr/>
          <a:lstStyle/>
          <a:p>
            <a:fld id="{9AB1865B-E5AB-49B7-878C-FC17D183CCC4}"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914650"/>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8C95EA7-EB45-44D2-9CF6-331326D8EBE7}" type="datetimeFigureOut">
              <a:rPr lang="en-US" smtClean="0"/>
              <a:pPr/>
              <a:t>7/28/13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4787D-2808-4B56-95C0-BA3156460A5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95EA7-EB45-44D2-9CF6-331326D8EBE7}" type="datetimeFigureOut">
              <a:rPr lang="en-US" smtClean="0"/>
              <a:pPr/>
              <a:t>7/28/13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4787D-2808-4B56-95C0-BA3156460A5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95EA7-EB45-44D2-9CF6-331326D8EBE7}" type="datetimeFigureOut">
              <a:rPr lang="en-US" smtClean="0"/>
              <a:pPr/>
              <a:t>7/28/13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4787D-2808-4B56-95C0-BA3156460A5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C95EA7-EB45-44D2-9CF6-331326D8EBE7}" type="datetimeFigureOut">
              <a:rPr lang="en-US" smtClean="0"/>
              <a:pPr/>
              <a:t>7/28/13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4787D-2808-4B56-95C0-BA3156460A5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C95EA7-EB45-44D2-9CF6-331326D8EBE7}" type="datetimeFigureOut">
              <a:rPr lang="en-US" smtClean="0"/>
              <a:pPr/>
              <a:t>7/28/13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4787D-2808-4B56-95C0-BA3156460A5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C95EA7-EB45-44D2-9CF6-331326D8EBE7}" type="datetimeFigureOut">
              <a:rPr lang="en-US" smtClean="0"/>
              <a:pPr/>
              <a:t>7/28/13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4787D-2808-4B56-95C0-BA3156460A5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C95EA7-EB45-44D2-9CF6-331326D8EBE7}" type="datetimeFigureOut">
              <a:rPr lang="en-US" smtClean="0"/>
              <a:pPr/>
              <a:t>7/28/13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C4787D-2808-4B56-95C0-BA3156460A5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C95EA7-EB45-44D2-9CF6-331326D8EBE7}" type="datetimeFigureOut">
              <a:rPr lang="en-US" smtClean="0"/>
              <a:pPr/>
              <a:t>7/28/13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C4787D-2808-4B56-95C0-BA3156460A5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95EA7-EB45-44D2-9CF6-331326D8EBE7}" type="datetimeFigureOut">
              <a:rPr lang="en-US" smtClean="0"/>
              <a:pPr/>
              <a:t>7/28/13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C4787D-2808-4B56-95C0-BA3156460A5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C95EA7-EB45-44D2-9CF6-331326D8EBE7}" type="datetimeFigureOut">
              <a:rPr lang="en-US" smtClean="0"/>
              <a:pPr/>
              <a:t>7/28/13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4787D-2808-4B56-95C0-BA3156460A5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C95EA7-EB45-44D2-9CF6-331326D8EBE7}" type="datetimeFigureOut">
              <a:rPr lang="en-US" smtClean="0"/>
              <a:pPr/>
              <a:t>7/28/13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4787D-2808-4B56-95C0-BA3156460A5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8C95EA7-EB45-44D2-9CF6-331326D8EBE7}" type="datetimeFigureOut">
              <a:rPr lang="en-US" smtClean="0"/>
              <a:pPr/>
              <a:t>7/28/13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C4787D-2808-4B56-95C0-BA3156460A5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FontTx/>
        <a:buNone/>
        <a:defRPr sz="2800" kern="1200">
          <a:solidFill>
            <a:schemeClr val="tx1"/>
          </a:solidFill>
          <a:latin typeface="+mn-lt"/>
          <a:ea typeface="+mn-ea"/>
          <a:cs typeface="+mn-cs"/>
        </a:defRPr>
      </a:lvl2pPr>
      <a:lvl3pPr marL="1143000" indent="-228600" algn="l" defTabSz="914400" rtl="0" eaLnBrk="1" latinLnBrk="0" hangingPunct="1">
        <a:spcBef>
          <a:spcPct val="20000"/>
        </a:spcBef>
        <a:buFontTx/>
        <a:buNone/>
        <a:defRPr sz="2400" kern="1200">
          <a:solidFill>
            <a:schemeClr val="tx1"/>
          </a:solidFill>
          <a:latin typeface="+mn-lt"/>
          <a:ea typeface="+mn-ea"/>
          <a:cs typeface="+mn-cs"/>
        </a:defRPr>
      </a:lvl3pPr>
      <a:lvl4pPr marL="1600200" indent="-228600" algn="l" defTabSz="914400" rtl="0" eaLnBrk="1" latinLnBrk="0" hangingPunct="1">
        <a:spcBef>
          <a:spcPct val="20000"/>
        </a:spcBef>
        <a:buFontTx/>
        <a:buNone/>
        <a:defRPr sz="2000" kern="1200">
          <a:solidFill>
            <a:schemeClr val="tx1"/>
          </a:solidFill>
          <a:latin typeface="+mn-lt"/>
          <a:ea typeface="+mn-ea"/>
          <a:cs typeface="+mn-cs"/>
        </a:defRPr>
      </a:lvl4pPr>
      <a:lvl5pPr marL="2057400" indent="-22860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 Id="rId9"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33" Type="http://schemas.openxmlformats.org/officeDocument/2006/relationships/image" Target="../media/image32.png"/><Relationship Id="rId34" Type="http://schemas.openxmlformats.org/officeDocument/2006/relationships/image" Target="../media/image33.png"/><Relationship Id="rId35" Type="http://schemas.openxmlformats.org/officeDocument/2006/relationships/image" Target="../media/image34.png"/><Relationship Id="rId36" Type="http://schemas.openxmlformats.org/officeDocument/2006/relationships/image" Target="../media/image35.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37" Type="http://schemas.openxmlformats.org/officeDocument/2006/relationships/image" Target="../media/image36.png"/><Relationship Id="rId38" Type="http://schemas.openxmlformats.org/officeDocument/2006/relationships/image" Target="../media/image37.png"/><Relationship Id="rId39" Type="http://schemas.openxmlformats.org/officeDocument/2006/relationships/image" Target="../media/image38.png"/><Relationship Id="rId40" Type="http://schemas.openxmlformats.org/officeDocument/2006/relationships/image" Target="../media/image39.png"/><Relationship Id="rId41" Type="http://schemas.openxmlformats.org/officeDocument/2006/relationships/image" Target="../media/image40.png"/><Relationship Id="rId42" Type="http://schemas.openxmlformats.org/officeDocument/2006/relationships/image" Target="../media/image41.png"/><Relationship Id="rId43"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1" Type="http://schemas.openxmlformats.org/officeDocument/2006/relationships/image" Target="../media/image92.png"/><Relationship Id="rId12" Type="http://schemas.openxmlformats.org/officeDocument/2006/relationships/image" Target="../media/image47.png"/><Relationship Id="rId13" Type="http://schemas.openxmlformats.org/officeDocument/2006/relationships/image" Target="../media/image93.png"/><Relationship Id="rId14" Type="http://schemas.openxmlformats.org/officeDocument/2006/relationships/image" Target="../media/image94.png"/><Relationship Id="rId15" Type="http://schemas.openxmlformats.org/officeDocument/2006/relationships/image" Target="../media/image82.png"/><Relationship Id="rId16" Type="http://schemas.openxmlformats.org/officeDocument/2006/relationships/image" Target="../media/image95.pn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s>
</file>

<file path=ppt/slides/_rels/slide13.xml.rels><?xml version="1.0" encoding="UTF-8" standalone="yes"?>
<Relationships xmlns="http://schemas.openxmlformats.org/package/2006/relationships"><Relationship Id="rId11" Type="http://schemas.openxmlformats.org/officeDocument/2006/relationships/image" Target="../media/image103.png"/><Relationship Id="rId12" Type="http://schemas.openxmlformats.org/officeDocument/2006/relationships/image" Target="../media/image104.png"/><Relationship Id="rId13" Type="http://schemas.openxmlformats.org/officeDocument/2006/relationships/image" Target="../media/image105.png"/><Relationship Id="rId14" Type="http://schemas.openxmlformats.org/officeDocument/2006/relationships/image" Target="../media/image106.png"/><Relationship Id="rId15" Type="http://schemas.openxmlformats.org/officeDocument/2006/relationships/image" Target="../media/image107.png"/><Relationship Id="rId16" Type="http://schemas.openxmlformats.org/officeDocument/2006/relationships/image" Target="../media/image108.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0" Type="http://schemas.openxmlformats.org/officeDocument/2006/relationships/image" Target="../media/image10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3.emf"/></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emf"/><Relationship Id="rId8" Type="http://schemas.openxmlformats.org/officeDocument/2006/relationships/image" Target="../media/image120.emf"/><Relationship Id="rId9" Type="http://schemas.openxmlformats.org/officeDocument/2006/relationships/image" Target="../media/image121.emf"/><Relationship Id="rId10" Type="http://schemas.openxmlformats.org/officeDocument/2006/relationships/image" Target="../media/image122.png"/><Relationship Id="rId11" Type="http://schemas.openxmlformats.org/officeDocument/2006/relationships/image" Target="../media/image123.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8.png"/><Relationship Id="rId8"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8"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3.png"/><Relationship Id="rId7" Type="http://schemas.openxmlformats.org/officeDocument/2006/relationships/image" Target="../media/image59.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60.png"/></Relationships>
</file>

<file path=ppt/slides/_rels/slide50.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51.png"/><Relationship Id="rId8" Type="http://schemas.openxmlformats.org/officeDocument/2006/relationships/image" Target="../media/image152.png"/><Relationship Id="rId9" Type="http://schemas.openxmlformats.org/officeDocument/2006/relationships/image" Target="../media/image153.png"/><Relationship Id="rId10"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159.png"/></Relationships>
</file>

<file path=ppt/slides/_rels/slide56.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0.png"/><Relationship Id="rId9" Type="http://schemas.openxmlformats.org/officeDocument/2006/relationships/image" Target="../media/image161.png"/><Relationship Id="rId10" Type="http://schemas.openxmlformats.org/officeDocument/2006/relationships/image" Target="../media/image162.png"/><Relationship Id="rId11" Type="http://schemas.openxmlformats.org/officeDocument/2006/relationships/image" Target="../media/image163.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68.png"/></Relationships>
</file>

<file path=ppt/slides/_rels/slide6.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3.png"/><Relationship Id="rId7" Type="http://schemas.openxmlformats.org/officeDocument/2006/relationships/image" Target="../media/image59.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6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47.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8.png"/><Relationship Id="rId8" Type="http://schemas.openxmlformats.org/officeDocument/2006/relationships/image" Target="../media/image179.png"/><Relationship Id="rId9" Type="http://schemas.openxmlformats.org/officeDocument/2006/relationships/image" Target="../media/image180.png"/><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85.png"/><Relationship Id="rId8" Type="http://schemas.openxmlformats.org/officeDocument/2006/relationships/image" Target="../media/image186.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p:cNvGrpSpPr/>
          <p:nvPr/>
        </p:nvGrpSpPr>
        <p:grpSpPr>
          <a:xfrm>
            <a:off x="64325" y="-176150"/>
            <a:ext cx="9005572" cy="5567300"/>
            <a:chOff x="64325" y="0"/>
            <a:chExt cx="9005572" cy="5567300"/>
          </a:xfrm>
        </p:grpSpPr>
        <p:grpSp>
          <p:nvGrpSpPr>
            <p:cNvPr id="157" name="Group 156"/>
            <p:cNvGrpSpPr/>
            <p:nvPr/>
          </p:nvGrpSpPr>
          <p:grpSpPr>
            <a:xfrm>
              <a:off x="64325" y="0"/>
              <a:ext cx="9005572" cy="4443222"/>
              <a:chOff x="64325" y="0"/>
              <a:chExt cx="9005572" cy="4443222"/>
            </a:xfrm>
          </p:grpSpPr>
          <p:pic>
            <p:nvPicPr>
              <p:cNvPr id="125" name="Picture 8"/>
              <p:cNvPicPr>
                <a:picLocks noChangeAspect="1" noChangeArrowheads="1"/>
              </p:cNvPicPr>
              <p:nvPr/>
            </p:nvPicPr>
            <p:blipFill>
              <a:blip r:embed="rId2" cstate="print"/>
              <a:srcRect/>
              <a:stretch>
                <a:fillRect/>
              </a:stretch>
            </p:blipFill>
            <p:spPr bwMode="auto">
              <a:xfrm>
                <a:off x="64325" y="0"/>
                <a:ext cx="1028571" cy="1028571"/>
              </a:xfrm>
              <a:prstGeom prst="rect">
                <a:avLst/>
              </a:prstGeom>
              <a:noFill/>
              <a:ln w="9525">
                <a:noFill/>
                <a:miter lim="800000"/>
                <a:headEnd/>
                <a:tailEnd/>
              </a:ln>
            </p:spPr>
          </p:pic>
          <p:pic>
            <p:nvPicPr>
              <p:cNvPr id="17490" name="Picture 82" descr="C:\Users\sharon\Desktop\siggraphpics2\01.png"/>
              <p:cNvPicPr>
                <a:picLocks noChangeAspect="1" noChangeArrowheads="1"/>
              </p:cNvPicPr>
              <p:nvPr/>
            </p:nvPicPr>
            <p:blipFill>
              <a:blip r:embed="rId3" cstate="print"/>
              <a:srcRect/>
              <a:stretch>
                <a:fillRect/>
              </a:stretch>
            </p:blipFill>
            <p:spPr bwMode="auto">
              <a:xfrm>
                <a:off x="1181478" y="0"/>
                <a:ext cx="1033272" cy="1033272"/>
              </a:xfrm>
              <a:prstGeom prst="rect">
                <a:avLst/>
              </a:prstGeom>
              <a:noFill/>
            </p:spPr>
          </p:pic>
          <p:pic>
            <p:nvPicPr>
              <p:cNvPr id="17491" name="Picture 83" descr="C:\Users\sharon\Desktop\siggraphpics2\02.png"/>
              <p:cNvPicPr>
                <a:picLocks noChangeAspect="1" noChangeArrowheads="1"/>
              </p:cNvPicPr>
              <p:nvPr/>
            </p:nvPicPr>
            <p:blipFill>
              <a:blip r:embed="rId4" cstate="print"/>
              <a:srcRect/>
              <a:stretch>
                <a:fillRect/>
              </a:stretch>
            </p:blipFill>
            <p:spPr bwMode="auto">
              <a:xfrm>
                <a:off x="2312603" y="0"/>
                <a:ext cx="1033272" cy="1033272"/>
              </a:xfrm>
              <a:prstGeom prst="rect">
                <a:avLst/>
              </a:prstGeom>
              <a:noFill/>
            </p:spPr>
          </p:pic>
          <p:pic>
            <p:nvPicPr>
              <p:cNvPr id="17492" name="Picture 84" descr="C:\Users\sharon\Desktop\siggraphpics2\03.png"/>
              <p:cNvPicPr>
                <a:picLocks noChangeAspect="1" noChangeArrowheads="1"/>
              </p:cNvPicPr>
              <p:nvPr/>
            </p:nvPicPr>
            <p:blipFill>
              <a:blip r:embed="rId5" cstate="print"/>
              <a:srcRect/>
              <a:stretch>
                <a:fillRect/>
              </a:stretch>
            </p:blipFill>
            <p:spPr bwMode="auto">
              <a:xfrm>
                <a:off x="3455604" y="0"/>
                <a:ext cx="1033271" cy="1033272"/>
              </a:xfrm>
              <a:prstGeom prst="rect">
                <a:avLst/>
              </a:prstGeom>
              <a:noFill/>
            </p:spPr>
          </p:pic>
          <p:pic>
            <p:nvPicPr>
              <p:cNvPr id="17493" name="Picture 85" descr="C:\Users\sharon\Desktop\siggraphpics2\04.png"/>
              <p:cNvPicPr>
                <a:picLocks noChangeAspect="1" noChangeArrowheads="1"/>
              </p:cNvPicPr>
              <p:nvPr/>
            </p:nvPicPr>
            <p:blipFill>
              <a:blip r:embed="rId6" cstate="print"/>
              <a:srcRect/>
              <a:stretch>
                <a:fillRect/>
              </a:stretch>
            </p:blipFill>
            <p:spPr bwMode="auto">
              <a:xfrm>
                <a:off x="4605650" y="0"/>
                <a:ext cx="1033272" cy="1033272"/>
              </a:xfrm>
              <a:prstGeom prst="rect">
                <a:avLst/>
              </a:prstGeom>
              <a:noFill/>
            </p:spPr>
          </p:pic>
          <p:pic>
            <p:nvPicPr>
              <p:cNvPr id="17494" name="Picture 86" descr="C:\Users\sharon\Desktop\siggraphpics2\05.png"/>
              <p:cNvPicPr>
                <a:picLocks noChangeAspect="1" noChangeArrowheads="1"/>
              </p:cNvPicPr>
              <p:nvPr/>
            </p:nvPicPr>
            <p:blipFill>
              <a:blip r:embed="rId7" cstate="print"/>
              <a:srcRect/>
              <a:stretch>
                <a:fillRect/>
              </a:stretch>
            </p:blipFill>
            <p:spPr bwMode="auto">
              <a:xfrm>
                <a:off x="5748650" y="2603"/>
                <a:ext cx="1033272" cy="1033272"/>
              </a:xfrm>
              <a:prstGeom prst="rect">
                <a:avLst/>
              </a:prstGeom>
              <a:noFill/>
            </p:spPr>
          </p:pic>
          <p:pic>
            <p:nvPicPr>
              <p:cNvPr id="17495" name="Picture 87" descr="C:\Users\sharon\Desktop\siggraphpics2\06.png"/>
              <p:cNvPicPr>
                <a:picLocks noChangeAspect="1" noChangeArrowheads="1"/>
              </p:cNvPicPr>
              <p:nvPr/>
            </p:nvPicPr>
            <p:blipFill>
              <a:blip r:embed="rId8" cstate="print"/>
              <a:srcRect/>
              <a:stretch>
                <a:fillRect/>
              </a:stretch>
            </p:blipFill>
            <p:spPr bwMode="auto">
              <a:xfrm>
                <a:off x="6901429" y="0"/>
                <a:ext cx="1033271" cy="1033272"/>
              </a:xfrm>
              <a:prstGeom prst="rect">
                <a:avLst/>
              </a:prstGeom>
              <a:noFill/>
            </p:spPr>
          </p:pic>
          <p:pic>
            <p:nvPicPr>
              <p:cNvPr id="17496" name="Picture 88" descr="C:\Users\sharon\Desktop\siggraphpics2\07.png"/>
              <p:cNvPicPr>
                <a:picLocks noChangeAspect="1" noChangeArrowheads="1"/>
              </p:cNvPicPr>
              <p:nvPr/>
            </p:nvPicPr>
            <p:blipFill>
              <a:blip r:embed="rId9" cstate="print"/>
              <a:srcRect/>
              <a:stretch>
                <a:fillRect/>
              </a:stretch>
            </p:blipFill>
            <p:spPr bwMode="auto">
              <a:xfrm>
                <a:off x="8036625" y="0"/>
                <a:ext cx="1033272" cy="1033272"/>
              </a:xfrm>
              <a:prstGeom prst="rect">
                <a:avLst/>
              </a:prstGeom>
              <a:noFill/>
            </p:spPr>
          </p:pic>
          <p:pic>
            <p:nvPicPr>
              <p:cNvPr id="17497" name="Picture 89" descr="C:\Users\sharon\Desktop\siggraphpics2\08.png"/>
              <p:cNvPicPr>
                <a:picLocks noChangeAspect="1" noChangeArrowheads="1"/>
              </p:cNvPicPr>
              <p:nvPr/>
            </p:nvPicPr>
            <p:blipFill>
              <a:blip r:embed="rId10" cstate="print"/>
              <a:srcRect/>
              <a:stretch>
                <a:fillRect/>
              </a:stretch>
            </p:blipFill>
            <p:spPr bwMode="auto">
              <a:xfrm>
                <a:off x="64325" y="1123950"/>
                <a:ext cx="1033272" cy="1033272"/>
              </a:xfrm>
              <a:prstGeom prst="rect">
                <a:avLst/>
              </a:prstGeom>
              <a:noFill/>
            </p:spPr>
          </p:pic>
          <p:pic>
            <p:nvPicPr>
              <p:cNvPr id="17498" name="Picture 90" descr="C:\Users\sharon\Desktop\siggraphpics2\09.png"/>
              <p:cNvPicPr>
                <a:picLocks noChangeAspect="1" noChangeArrowheads="1"/>
              </p:cNvPicPr>
              <p:nvPr/>
            </p:nvPicPr>
            <p:blipFill>
              <a:blip r:embed="rId11" cstate="print"/>
              <a:srcRect/>
              <a:stretch>
                <a:fillRect/>
              </a:stretch>
            </p:blipFill>
            <p:spPr bwMode="auto">
              <a:xfrm>
                <a:off x="1183575" y="1123950"/>
                <a:ext cx="1033272" cy="1033272"/>
              </a:xfrm>
              <a:prstGeom prst="rect">
                <a:avLst/>
              </a:prstGeom>
              <a:noFill/>
            </p:spPr>
          </p:pic>
          <p:pic>
            <p:nvPicPr>
              <p:cNvPr id="17499" name="Picture 91" descr="C:\Users\sharon\Desktop\siggraphpics2\10.png"/>
              <p:cNvPicPr>
                <a:picLocks noChangeAspect="1" noChangeArrowheads="1"/>
              </p:cNvPicPr>
              <p:nvPr/>
            </p:nvPicPr>
            <p:blipFill>
              <a:blip r:embed="rId12" cstate="print"/>
              <a:srcRect/>
              <a:stretch>
                <a:fillRect/>
              </a:stretch>
            </p:blipFill>
            <p:spPr bwMode="auto">
              <a:xfrm>
                <a:off x="2319528" y="1123950"/>
                <a:ext cx="1033272" cy="1033272"/>
              </a:xfrm>
              <a:prstGeom prst="rect">
                <a:avLst/>
              </a:prstGeom>
              <a:noFill/>
            </p:spPr>
          </p:pic>
          <p:pic>
            <p:nvPicPr>
              <p:cNvPr id="17500" name="Picture 92" descr="C:\Users\sharon\Desktop\siggraphpics2\11.png"/>
              <p:cNvPicPr>
                <a:picLocks noChangeAspect="1" noChangeArrowheads="1"/>
              </p:cNvPicPr>
              <p:nvPr/>
            </p:nvPicPr>
            <p:blipFill>
              <a:blip r:embed="rId13" cstate="print"/>
              <a:srcRect/>
              <a:stretch>
                <a:fillRect/>
              </a:stretch>
            </p:blipFill>
            <p:spPr bwMode="auto">
              <a:xfrm>
                <a:off x="3462528" y="1123950"/>
                <a:ext cx="1033272" cy="1033272"/>
              </a:xfrm>
              <a:prstGeom prst="rect">
                <a:avLst/>
              </a:prstGeom>
              <a:noFill/>
            </p:spPr>
          </p:pic>
          <p:pic>
            <p:nvPicPr>
              <p:cNvPr id="17501" name="Picture 93" descr="C:\Users\sharon\Desktop\siggraphpics2\12.png"/>
              <p:cNvPicPr>
                <a:picLocks noChangeAspect="1" noChangeArrowheads="1"/>
              </p:cNvPicPr>
              <p:nvPr/>
            </p:nvPicPr>
            <p:blipFill>
              <a:blip r:embed="rId14" cstate="print"/>
              <a:srcRect/>
              <a:stretch>
                <a:fillRect/>
              </a:stretch>
            </p:blipFill>
            <p:spPr bwMode="auto">
              <a:xfrm>
                <a:off x="4605528" y="1123950"/>
                <a:ext cx="1033272" cy="1033272"/>
              </a:xfrm>
              <a:prstGeom prst="rect">
                <a:avLst/>
              </a:prstGeom>
              <a:noFill/>
            </p:spPr>
          </p:pic>
          <p:pic>
            <p:nvPicPr>
              <p:cNvPr id="17502" name="Picture 94" descr="C:\Users\sharon\Desktop\siggraphpics2\13.png"/>
              <p:cNvPicPr>
                <a:picLocks noChangeAspect="1" noChangeArrowheads="1"/>
              </p:cNvPicPr>
              <p:nvPr/>
            </p:nvPicPr>
            <p:blipFill>
              <a:blip r:embed="rId15" cstate="print"/>
              <a:srcRect/>
              <a:stretch>
                <a:fillRect/>
              </a:stretch>
            </p:blipFill>
            <p:spPr bwMode="auto">
              <a:xfrm>
                <a:off x="6891528" y="1123950"/>
                <a:ext cx="1033272" cy="1033272"/>
              </a:xfrm>
              <a:prstGeom prst="rect">
                <a:avLst/>
              </a:prstGeom>
              <a:noFill/>
            </p:spPr>
          </p:pic>
          <p:pic>
            <p:nvPicPr>
              <p:cNvPr id="17503" name="Picture 95" descr="C:\Users\sharon\Desktop\siggraphpics2\14.png"/>
              <p:cNvPicPr>
                <a:picLocks noChangeAspect="1" noChangeArrowheads="1"/>
              </p:cNvPicPr>
              <p:nvPr/>
            </p:nvPicPr>
            <p:blipFill>
              <a:blip r:embed="rId16" cstate="print"/>
              <a:srcRect/>
              <a:stretch>
                <a:fillRect/>
              </a:stretch>
            </p:blipFill>
            <p:spPr bwMode="auto">
              <a:xfrm>
                <a:off x="5748528" y="1123950"/>
                <a:ext cx="1033272" cy="1033272"/>
              </a:xfrm>
              <a:prstGeom prst="rect">
                <a:avLst/>
              </a:prstGeom>
              <a:noFill/>
            </p:spPr>
          </p:pic>
          <p:pic>
            <p:nvPicPr>
              <p:cNvPr id="17504" name="Picture 96" descr="C:\Users\sharon\Desktop\siggraphpics2\15.png"/>
              <p:cNvPicPr>
                <a:picLocks noChangeAspect="1" noChangeArrowheads="1"/>
              </p:cNvPicPr>
              <p:nvPr/>
            </p:nvPicPr>
            <p:blipFill>
              <a:blip r:embed="rId17" cstate="print"/>
              <a:srcRect/>
              <a:stretch>
                <a:fillRect/>
              </a:stretch>
            </p:blipFill>
            <p:spPr bwMode="auto">
              <a:xfrm>
                <a:off x="8034528" y="1123950"/>
                <a:ext cx="1033272" cy="1033272"/>
              </a:xfrm>
              <a:prstGeom prst="rect">
                <a:avLst/>
              </a:prstGeom>
              <a:noFill/>
            </p:spPr>
          </p:pic>
          <p:pic>
            <p:nvPicPr>
              <p:cNvPr id="17505" name="Picture 97" descr="C:\Users\sharon\Desktop\siggraphpics2\16.png"/>
              <p:cNvPicPr>
                <a:picLocks noChangeAspect="1" noChangeArrowheads="1"/>
              </p:cNvPicPr>
              <p:nvPr/>
            </p:nvPicPr>
            <p:blipFill>
              <a:blip r:embed="rId18" cstate="print"/>
              <a:srcRect/>
              <a:stretch>
                <a:fillRect/>
              </a:stretch>
            </p:blipFill>
            <p:spPr bwMode="auto">
              <a:xfrm>
                <a:off x="76200" y="2266950"/>
                <a:ext cx="1033272" cy="1033272"/>
              </a:xfrm>
              <a:prstGeom prst="rect">
                <a:avLst/>
              </a:prstGeom>
              <a:noFill/>
            </p:spPr>
          </p:pic>
          <p:pic>
            <p:nvPicPr>
              <p:cNvPr id="17506" name="Picture 98" descr="C:\Users\sharon\Desktop\siggraphpics2\17.png"/>
              <p:cNvPicPr>
                <a:picLocks noChangeAspect="1" noChangeArrowheads="1"/>
              </p:cNvPicPr>
              <p:nvPr/>
            </p:nvPicPr>
            <p:blipFill>
              <a:blip r:embed="rId19" cstate="print"/>
              <a:srcRect/>
              <a:stretch>
                <a:fillRect/>
              </a:stretch>
            </p:blipFill>
            <p:spPr bwMode="auto">
              <a:xfrm>
                <a:off x="1176528" y="2266950"/>
                <a:ext cx="1033272" cy="1033272"/>
              </a:xfrm>
              <a:prstGeom prst="rect">
                <a:avLst/>
              </a:prstGeom>
              <a:noFill/>
            </p:spPr>
          </p:pic>
          <p:pic>
            <p:nvPicPr>
              <p:cNvPr id="17507" name="Picture 99" descr="C:\Users\sharon\Desktop\siggraphpics2\18.png"/>
              <p:cNvPicPr>
                <a:picLocks noChangeAspect="1" noChangeArrowheads="1"/>
              </p:cNvPicPr>
              <p:nvPr/>
            </p:nvPicPr>
            <p:blipFill>
              <a:blip r:embed="rId20" cstate="print"/>
              <a:srcRect/>
              <a:stretch>
                <a:fillRect/>
              </a:stretch>
            </p:blipFill>
            <p:spPr bwMode="auto">
              <a:xfrm>
                <a:off x="2309750" y="2266950"/>
                <a:ext cx="1033273" cy="1033272"/>
              </a:xfrm>
              <a:prstGeom prst="rect">
                <a:avLst/>
              </a:prstGeom>
              <a:noFill/>
            </p:spPr>
          </p:pic>
          <p:pic>
            <p:nvPicPr>
              <p:cNvPr id="17508" name="Picture 100" descr="C:\Users\sharon\Desktop\siggraphpics2\19.png"/>
              <p:cNvPicPr>
                <a:picLocks noChangeAspect="1" noChangeArrowheads="1"/>
              </p:cNvPicPr>
              <p:nvPr/>
            </p:nvPicPr>
            <p:blipFill>
              <a:blip r:embed="rId21" cstate="print"/>
              <a:srcRect/>
              <a:stretch>
                <a:fillRect/>
              </a:stretch>
            </p:blipFill>
            <p:spPr bwMode="auto">
              <a:xfrm>
                <a:off x="3462528" y="2266950"/>
                <a:ext cx="1033272" cy="1033272"/>
              </a:xfrm>
              <a:prstGeom prst="rect">
                <a:avLst/>
              </a:prstGeom>
              <a:noFill/>
            </p:spPr>
          </p:pic>
          <p:pic>
            <p:nvPicPr>
              <p:cNvPr id="17509" name="Picture 101" descr="C:\Users\sharon\Desktop\siggraphpics2\20.png"/>
              <p:cNvPicPr>
                <a:picLocks noChangeAspect="1" noChangeArrowheads="1"/>
              </p:cNvPicPr>
              <p:nvPr/>
            </p:nvPicPr>
            <p:blipFill>
              <a:blip r:embed="rId22" cstate="print"/>
              <a:srcRect/>
              <a:stretch>
                <a:fillRect/>
              </a:stretch>
            </p:blipFill>
            <p:spPr bwMode="auto">
              <a:xfrm>
                <a:off x="4605528" y="2266950"/>
                <a:ext cx="1033272" cy="1033272"/>
              </a:xfrm>
              <a:prstGeom prst="rect">
                <a:avLst/>
              </a:prstGeom>
              <a:noFill/>
            </p:spPr>
          </p:pic>
          <p:pic>
            <p:nvPicPr>
              <p:cNvPr id="17510" name="Picture 102" descr="C:\Users\sharon\Desktop\siggraphpics2\21.png"/>
              <p:cNvPicPr>
                <a:picLocks noChangeAspect="1" noChangeArrowheads="1"/>
              </p:cNvPicPr>
              <p:nvPr/>
            </p:nvPicPr>
            <p:blipFill>
              <a:blip r:embed="rId23" cstate="print"/>
              <a:srcRect/>
              <a:stretch>
                <a:fillRect/>
              </a:stretch>
            </p:blipFill>
            <p:spPr bwMode="auto">
              <a:xfrm>
                <a:off x="5748528" y="2266950"/>
                <a:ext cx="1033272" cy="1033272"/>
              </a:xfrm>
              <a:prstGeom prst="rect">
                <a:avLst/>
              </a:prstGeom>
              <a:noFill/>
            </p:spPr>
          </p:pic>
          <p:pic>
            <p:nvPicPr>
              <p:cNvPr id="17511" name="Picture 103" descr="C:\Users\sharon\Desktop\siggraphpics2\22.png"/>
              <p:cNvPicPr>
                <a:picLocks noChangeAspect="1" noChangeArrowheads="1"/>
              </p:cNvPicPr>
              <p:nvPr/>
            </p:nvPicPr>
            <p:blipFill>
              <a:blip r:embed="rId24" cstate="print"/>
              <a:srcRect/>
              <a:stretch>
                <a:fillRect/>
              </a:stretch>
            </p:blipFill>
            <p:spPr bwMode="auto">
              <a:xfrm>
                <a:off x="6891528" y="2266950"/>
                <a:ext cx="1033272" cy="1033272"/>
              </a:xfrm>
              <a:prstGeom prst="rect">
                <a:avLst/>
              </a:prstGeom>
              <a:noFill/>
            </p:spPr>
          </p:pic>
          <p:pic>
            <p:nvPicPr>
              <p:cNvPr id="17512" name="Picture 104" descr="C:\Users\sharon\Desktop\siggraphpics2\23.png"/>
              <p:cNvPicPr>
                <a:picLocks noChangeAspect="1" noChangeArrowheads="1"/>
              </p:cNvPicPr>
              <p:nvPr/>
            </p:nvPicPr>
            <p:blipFill>
              <a:blip r:embed="rId25" cstate="print"/>
              <a:srcRect/>
              <a:stretch>
                <a:fillRect/>
              </a:stretch>
            </p:blipFill>
            <p:spPr bwMode="auto">
              <a:xfrm>
                <a:off x="8034528" y="2266950"/>
                <a:ext cx="1033272" cy="1033272"/>
              </a:xfrm>
              <a:prstGeom prst="rect">
                <a:avLst/>
              </a:prstGeom>
              <a:noFill/>
            </p:spPr>
          </p:pic>
          <p:pic>
            <p:nvPicPr>
              <p:cNvPr id="17513" name="Picture 105" descr="C:\Users\sharon\Desktop\siggraphpics2\24.png"/>
              <p:cNvPicPr>
                <a:picLocks noChangeAspect="1" noChangeArrowheads="1"/>
              </p:cNvPicPr>
              <p:nvPr/>
            </p:nvPicPr>
            <p:blipFill>
              <a:blip r:embed="rId26" cstate="print"/>
              <a:srcRect/>
              <a:stretch>
                <a:fillRect/>
              </a:stretch>
            </p:blipFill>
            <p:spPr bwMode="auto">
              <a:xfrm>
                <a:off x="76200" y="3409950"/>
                <a:ext cx="1033272" cy="1033272"/>
              </a:xfrm>
              <a:prstGeom prst="rect">
                <a:avLst/>
              </a:prstGeom>
              <a:noFill/>
            </p:spPr>
          </p:pic>
          <p:pic>
            <p:nvPicPr>
              <p:cNvPr id="17514" name="Picture 106" descr="C:\Users\sharon\Desktop\siggraphpics2\25.png"/>
              <p:cNvPicPr>
                <a:picLocks noChangeAspect="1" noChangeArrowheads="1"/>
              </p:cNvPicPr>
              <p:nvPr/>
            </p:nvPicPr>
            <p:blipFill>
              <a:blip r:embed="rId27" cstate="print"/>
              <a:srcRect/>
              <a:stretch>
                <a:fillRect/>
              </a:stretch>
            </p:blipFill>
            <p:spPr bwMode="auto">
              <a:xfrm>
                <a:off x="1193353" y="3409950"/>
                <a:ext cx="1033272" cy="1033272"/>
              </a:xfrm>
              <a:prstGeom prst="rect">
                <a:avLst/>
              </a:prstGeom>
              <a:noFill/>
            </p:spPr>
          </p:pic>
          <p:pic>
            <p:nvPicPr>
              <p:cNvPr id="17515" name="Picture 107" descr="C:\Users\sharon\Desktop\siggraphpics2\26.png"/>
              <p:cNvPicPr>
                <a:picLocks noChangeAspect="1" noChangeArrowheads="1"/>
              </p:cNvPicPr>
              <p:nvPr/>
            </p:nvPicPr>
            <p:blipFill>
              <a:blip r:embed="rId28" cstate="print"/>
              <a:srcRect/>
              <a:stretch>
                <a:fillRect/>
              </a:stretch>
            </p:blipFill>
            <p:spPr bwMode="auto">
              <a:xfrm>
                <a:off x="2319527" y="3409950"/>
                <a:ext cx="1033273" cy="1033272"/>
              </a:xfrm>
              <a:prstGeom prst="rect">
                <a:avLst/>
              </a:prstGeom>
              <a:noFill/>
            </p:spPr>
          </p:pic>
          <p:pic>
            <p:nvPicPr>
              <p:cNvPr id="17516" name="Picture 108" descr="C:\Users\sharon\Desktop\siggraphpics2\27.png"/>
              <p:cNvPicPr>
                <a:picLocks noChangeAspect="1" noChangeArrowheads="1"/>
              </p:cNvPicPr>
              <p:nvPr/>
            </p:nvPicPr>
            <p:blipFill>
              <a:blip r:embed="rId29" cstate="print"/>
              <a:srcRect/>
              <a:stretch>
                <a:fillRect/>
              </a:stretch>
            </p:blipFill>
            <p:spPr bwMode="auto">
              <a:xfrm>
                <a:off x="3462527" y="3409950"/>
                <a:ext cx="1033273" cy="1033272"/>
              </a:xfrm>
              <a:prstGeom prst="rect">
                <a:avLst/>
              </a:prstGeom>
              <a:noFill/>
            </p:spPr>
          </p:pic>
          <p:pic>
            <p:nvPicPr>
              <p:cNvPr id="17517" name="Picture 109" descr="C:\Users\sharon\Desktop\siggraphpics2\28.png"/>
              <p:cNvPicPr>
                <a:picLocks noChangeAspect="1" noChangeArrowheads="1"/>
              </p:cNvPicPr>
              <p:nvPr/>
            </p:nvPicPr>
            <p:blipFill>
              <a:blip r:embed="rId30" cstate="print"/>
              <a:srcRect/>
              <a:stretch>
                <a:fillRect/>
              </a:stretch>
            </p:blipFill>
            <p:spPr bwMode="auto">
              <a:xfrm>
                <a:off x="4605528" y="3409950"/>
                <a:ext cx="1033272" cy="1033272"/>
              </a:xfrm>
              <a:prstGeom prst="rect">
                <a:avLst/>
              </a:prstGeom>
              <a:noFill/>
            </p:spPr>
          </p:pic>
          <p:pic>
            <p:nvPicPr>
              <p:cNvPr id="17518" name="Picture 110" descr="C:\Users\sharon\Desktop\siggraphpics2\29.png"/>
              <p:cNvPicPr>
                <a:picLocks noChangeAspect="1" noChangeArrowheads="1"/>
              </p:cNvPicPr>
              <p:nvPr/>
            </p:nvPicPr>
            <p:blipFill>
              <a:blip r:embed="rId31" cstate="print"/>
              <a:srcRect/>
              <a:stretch>
                <a:fillRect/>
              </a:stretch>
            </p:blipFill>
            <p:spPr bwMode="auto">
              <a:xfrm>
                <a:off x="5748528" y="3409950"/>
                <a:ext cx="1033272" cy="1033272"/>
              </a:xfrm>
              <a:prstGeom prst="rect">
                <a:avLst/>
              </a:prstGeom>
              <a:noFill/>
            </p:spPr>
          </p:pic>
          <p:pic>
            <p:nvPicPr>
              <p:cNvPr id="17519" name="Picture 111" descr="C:\Users\sharon\Desktop\siggraphpics2\30.png"/>
              <p:cNvPicPr>
                <a:picLocks noChangeAspect="1" noChangeArrowheads="1"/>
              </p:cNvPicPr>
              <p:nvPr/>
            </p:nvPicPr>
            <p:blipFill>
              <a:blip r:embed="rId32" cstate="print"/>
              <a:srcRect/>
              <a:stretch>
                <a:fillRect/>
              </a:stretch>
            </p:blipFill>
            <p:spPr bwMode="auto">
              <a:xfrm>
                <a:off x="6891528" y="3409950"/>
                <a:ext cx="1033272" cy="1033272"/>
              </a:xfrm>
              <a:prstGeom prst="rect">
                <a:avLst/>
              </a:prstGeom>
              <a:noFill/>
            </p:spPr>
          </p:pic>
          <p:pic>
            <p:nvPicPr>
              <p:cNvPr id="17520" name="Picture 112" descr="C:\Users\sharon\Desktop\siggraphpics2\31.png"/>
              <p:cNvPicPr>
                <a:picLocks noChangeAspect="1" noChangeArrowheads="1"/>
              </p:cNvPicPr>
              <p:nvPr/>
            </p:nvPicPr>
            <p:blipFill>
              <a:blip r:embed="rId33" cstate="print"/>
              <a:srcRect/>
              <a:stretch>
                <a:fillRect/>
              </a:stretch>
            </p:blipFill>
            <p:spPr bwMode="auto">
              <a:xfrm>
                <a:off x="8034528" y="3409950"/>
                <a:ext cx="1033272" cy="1033272"/>
              </a:xfrm>
              <a:prstGeom prst="rect">
                <a:avLst/>
              </a:prstGeom>
              <a:noFill/>
            </p:spPr>
          </p:pic>
        </p:grpSp>
        <p:grpSp>
          <p:nvGrpSpPr>
            <p:cNvPr id="166" name="Group 165"/>
            <p:cNvGrpSpPr/>
            <p:nvPr/>
          </p:nvGrpSpPr>
          <p:grpSpPr>
            <a:xfrm>
              <a:off x="74102" y="4522153"/>
              <a:ext cx="8995795" cy="1045147"/>
              <a:chOff x="74102" y="4522153"/>
              <a:chExt cx="8995795" cy="1045147"/>
            </a:xfrm>
          </p:grpSpPr>
          <p:pic>
            <p:nvPicPr>
              <p:cNvPr id="17521" name="Picture 113" descr="C:\Users\sharon\Desktop\siggraphpics2\32.png"/>
              <p:cNvPicPr>
                <a:picLocks noChangeAspect="1" noChangeArrowheads="1"/>
              </p:cNvPicPr>
              <p:nvPr/>
            </p:nvPicPr>
            <p:blipFill>
              <a:blip r:embed="rId34" cstate="print"/>
              <a:srcRect/>
              <a:stretch>
                <a:fillRect/>
              </a:stretch>
            </p:blipFill>
            <p:spPr bwMode="auto">
              <a:xfrm>
                <a:off x="74102" y="4529200"/>
                <a:ext cx="1033273" cy="1033272"/>
              </a:xfrm>
              <a:prstGeom prst="rect">
                <a:avLst/>
              </a:prstGeom>
              <a:noFill/>
            </p:spPr>
          </p:pic>
          <p:pic>
            <p:nvPicPr>
              <p:cNvPr id="17522" name="Picture 114" descr="C:\Users\sharon\Desktop\siggraphpics2\33.png"/>
              <p:cNvPicPr>
                <a:picLocks noChangeAspect="1" noChangeArrowheads="1"/>
              </p:cNvPicPr>
              <p:nvPr/>
            </p:nvPicPr>
            <p:blipFill>
              <a:blip r:embed="rId35" cstate="print"/>
              <a:srcRect/>
              <a:stretch>
                <a:fillRect/>
              </a:stretch>
            </p:blipFill>
            <p:spPr bwMode="auto">
              <a:xfrm>
                <a:off x="1188403" y="4529200"/>
                <a:ext cx="1033272" cy="1033272"/>
              </a:xfrm>
              <a:prstGeom prst="rect">
                <a:avLst/>
              </a:prstGeom>
              <a:noFill/>
            </p:spPr>
          </p:pic>
          <p:pic>
            <p:nvPicPr>
              <p:cNvPr id="17523" name="Picture 115" descr="C:\Users\sharon\Desktop\siggraphpics2\34.png"/>
              <p:cNvPicPr>
                <a:picLocks noChangeAspect="1" noChangeArrowheads="1"/>
              </p:cNvPicPr>
              <p:nvPr/>
            </p:nvPicPr>
            <p:blipFill>
              <a:blip r:embed="rId36" cstate="print"/>
              <a:srcRect/>
              <a:stretch>
                <a:fillRect/>
              </a:stretch>
            </p:blipFill>
            <p:spPr bwMode="auto">
              <a:xfrm>
                <a:off x="2314700" y="4529200"/>
                <a:ext cx="1033273" cy="1033272"/>
              </a:xfrm>
              <a:prstGeom prst="rect">
                <a:avLst/>
              </a:prstGeom>
              <a:noFill/>
            </p:spPr>
          </p:pic>
          <p:pic>
            <p:nvPicPr>
              <p:cNvPr id="17524" name="Picture 116" descr="C:\Users\sharon\Desktop\siggraphpics2\36.png"/>
              <p:cNvPicPr>
                <a:picLocks noChangeAspect="1" noChangeArrowheads="1"/>
              </p:cNvPicPr>
              <p:nvPr/>
            </p:nvPicPr>
            <p:blipFill>
              <a:blip r:embed="rId37" cstate="print"/>
              <a:srcRect/>
              <a:stretch>
                <a:fillRect/>
              </a:stretch>
            </p:blipFill>
            <p:spPr bwMode="auto">
              <a:xfrm>
                <a:off x="3474402" y="4534028"/>
                <a:ext cx="1033273" cy="1033272"/>
              </a:xfrm>
              <a:prstGeom prst="rect">
                <a:avLst/>
              </a:prstGeom>
              <a:noFill/>
            </p:spPr>
          </p:pic>
          <p:pic>
            <p:nvPicPr>
              <p:cNvPr id="17525" name="Picture 117" descr="C:\Users\sharon\Desktop\siggraphpics2\37.png"/>
              <p:cNvPicPr>
                <a:picLocks noChangeAspect="1" noChangeArrowheads="1"/>
              </p:cNvPicPr>
              <p:nvPr/>
            </p:nvPicPr>
            <p:blipFill>
              <a:blip r:embed="rId38" cstate="print"/>
              <a:srcRect/>
              <a:stretch>
                <a:fillRect/>
              </a:stretch>
            </p:blipFill>
            <p:spPr bwMode="auto">
              <a:xfrm>
                <a:off x="4612575" y="4534028"/>
                <a:ext cx="1033272" cy="1033272"/>
              </a:xfrm>
              <a:prstGeom prst="rect">
                <a:avLst/>
              </a:prstGeom>
              <a:noFill/>
            </p:spPr>
          </p:pic>
          <p:pic>
            <p:nvPicPr>
              <p:cNvPr id="17526" name="Picture 118" descr="C:\Users\sharon\Desktop\siggraphpics2\38.png"/>
              <p:cNvPicPr>
                <a:picLocks noChangeAspect="1" noChangeArrowheads="1"/>
              </p:cNvPicPr>
              <p:nvPr/>
            </p:nvPicPr>
            <p:blipFill>
              <a:blip r:embed="rId39" cstate="print"/>
              <a:srcRect/>
              <a:stretch>
                <a:fillRect/>
              </a:stretch>
            </p:blipFill>
            <p:spPr bwMode="auto">
              <a:xfrm>
                <a:off x="5755575" y="4529200"/>
                <a:ext cx="1033272" cy="1033272"/>
              </a:xfrm>
              <a:prstGeom prst="rect">
                <a:avLst/>
              </a:prstGeom>
              <a:noFill/>
            </p:spPr>
          </p:pic>
          <p:pic>
            <p:nvPicPr>
              <p:cNvPr id="17527" name="Picture 119" descr="C:\Users\sharon\Desktop\siggraphpics2\39.png"/>
              <p:cNvPicPr>
                <a:picLocks noChangeAspect="1" noChangeArrowheads="1"/>
              </p:cNvPicPr>
              <p:nvPr/>
            </p:nvPicPr>
            <p:blipFill>
              <a:blip r:embed="rId40" cstate="print"/>
              <a:srcRect/>
              <a:stretch>
                <a:fillRect/>
              </a:stretch>
            </p:blipFill>
            <p:spPr bwMode="auto">
              <a:xfrm>
                <a:off x="6910450" y="4529200"/>
                <a:ext cx="1033273" cy="1033272"/>
              </a:xfrm>
              <a:prstGeom prst="rect">
                <a:avLst/>
              </a:prstGeom>
              <a:noFill/>
            </p:spPr>
          </p:pic>
          <p:pic>
            <p:nvPicPr>
              <p:cNvPr id="17528" name="Picture 120" descr="C:\Users\sharon\Desktop\siggraphpics2\40.png"/>
              <p:cNvPicPr>
                <a:picLocks noChangeAspect="1" noChangeArrowheads="1"/>
              </p:cNvPicPr>
              <p:nvPr/>
            </p:nvPicPr>
            <p:blipFill>
              <a:blip r:embed="rId41" cstate="print"/>
              <a:srcRect/>
              <a:stretch>
                <a:fillRect/>
              </a:stretch>
            </p:blipFill>
            <p:spPr bwMode="auto">
              <a:xfrm>
                <a:off x="8036625" y="4522153"/>
                <a:ext cx="1033272" cy="1033272"/>
              </a:xfrm>
              <a:prstGeom prst="rect">
                <a:avLst/>
              </a:prstGeom>
              <a:noFill/>
            </p:spPr>
          </p:pic>
        </p:grpSp>
      </p:grpSp>
      <p:sp>
        <p:nvSpPr>
          <p:cNvPr id="44" name="Rectangle 43"/>
          <p:cNvSpPr/>
          <p:nvPr/>
        </p:nvSpPr>
        <p:spPr>
          <a:xfrm>
            <a:off x="609600" y="1054675"/>
            <a:ext cx="7162800" cy="268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340425"/>
            <a:ext cx="7086600" cy="1102519"/>
          </a:xfrm>
        </p:spPr>
        <p:txBody>
          <a:bodyPr>
            <a:noAutofit/>
          </a:bodyPr>
          <a:lstStyle/>
          <a:p>
            <a:r>
              <a:rPr lang="en-US" sz="3600" dirty="0" smtClean="0"/>
              <a:t>Probabilistic Color-by-Numbers: </a:t>
            </a:r>
            <a:r>
              <a:rPr lang="en-US" sz="3600" dirty="0"/>
              <a:t>Suggesting Pattern </a:t>
            </a:r>
            <a:r>
              <a:rPr lang="en-US" sz="3600" dirty="0" smtClean="0"/>
              <a:t>Colorizations </a:t>
            </a:r>
            <a:r>
              <a:rPr lang="en-US" sz="3600" dirty="0"/>
              <a:t>Using Factor Graphs</a:t>
            </a:r>
          </a:p>
        </p:txBody>
      </p:sp>
      <p:sp>
        <p:nvSpPr>
          <p:cNvPr id="46" name="Rectangle 45"/>
          <p:cNvSpPr/>
          <p:nvPr/>
        </p:nvSpPr>
        <p:spPr>
          <a:xfrm>
            <a:off x="0" y="4514850"/>
            <a:ext cx="9144000"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85800" y="3112075"/>
            <a:ext cx="8458200" cy="1314450"/>
          </a:xfrm>
        </p:spPr>
        <p:txBody>
          <a:bodyPr>
            <a:normAutofit/>
          </a:bodyPr>
          <a:lstStyle/>
          <a:p>
            <a:r>
              <a:rPr lang="en-US" sz="2100" dirty="0" smtClean="0"/>
              <a:t>Sharon Lin, Daniel Ritchie, Matthew Fisher, Pat </a:t>
            </a:r>
            <a:r>
              <a:rPr lang="en-US" sz="2100" dirty="0" err="1" smtClean="0"/>
              <a:t>Hanrahan</a:t>
            </a:r>
            <a:endParaRPr lang="en-US" sz="2100" dirty="0" smtClean="0"/>
          </a:p>
        </p:txBody>
      </p:sp>
      <p:sp>
        <p:nvSpPr>
          <p:cNvPr id="16387" name="AutoShape 3" descr="data:image/png;base64,iVBORw0KGgoAAAANSUhEUgAAAJYAAACWCAYAAAA8AXHiAAAAAXNSR0IArs4c6QAAAARnQU1BAACxjwv8YQUAAAAGYktHRAD/AP8A/6C9p5MAAEFDSURBVHhezZ33gxzHdef3bznd+ezz2b47iaYpSmYSKZEURUkkwYic82KxAERSYJKYSYmEZFuBpKxkSVYwZUVSVkBcYBM25wAiZxDi6ue++ryemnld87qne2aW1A9fYHe6unp26s2r974vVMv+pU9GQxv3REc+86ccmIv61/8q2v3A1ugPD2yJ9ix6MBpvG416Vv+g9Ptno31LHpef+9a+Lr/zs8aBpc9F09vPRbMPvhMN7+qNhr7UXcbwS/3RzMNvy7Nmdl6suq4x/djZ8vsauP/1aPf772o6xlb1lJ8xvPT35pg82HfV8vI8x9ZdjC7+n77o8n/r/LPE6U8frfzNG/cF69fm1u/ZqGfN96O+dT+Phjd1RB3LvhhNtR8P1rotauGH3Qu3ymL7CS1wvXPFV9TNMXYv3BGNbOmN9i56ONrvHnpw+ZeivUsedf+/XDU2Hr81mt0RC8/4M9NVAjPyxYFo5rOX5PrUY6fdaz1VY8DMI+fL7+3gRz5rLmge9H7qlWjPlQvNaxMbJsrPGFtz2ByTBx3XtJbnOf/Bkeji/+2Pzl89Ep25eTo6dfeJ6PjK89HRLX+M3mr7Y3Sk/Z3o2JoL0akFx6NzHxqNLr+vyxSA+cCpT75Vfp+gc9Vr5hqC3rU/iia2zkRT2045IftZdHjd69H+JU+Vr4tggaltxxOThhjZ3Fm+KcSeRZ+JBjfujjpXftVptDeiw2t/Wr62e+H2xNgDS58pzznrtJOllYZfPlzWSNOPnJXfwzFTT5wsz7PnivvMBc2DyY1Tgr1XLau6Nt1WecbU5iNV1/Oi+9YXy/MUxdHNl6PTnzgSvf2XPaYwNAVOeBHk8Nkz2y+KhtLrh2LoWf092a361/1S/u8rrTdygLbi57JgTW87UTWxxsyOS27SbTLWY4/TVgdX/JNoJyZHE01vOyPSfHjtj6Oula9Ef1jYnrine/W/Jead/PzRKqER7OoWjTb70DuybU48dcRtlX3l62PPTpbn2HvlEnNB82Bo4S9ljtFVXYnX97z/7ujI9svlZ8xsPZe4rtF589Oi3dLex9DCX5XnqRtOk7FNvf3Xh23hqBd/0R2duL/yBQoxte2kM28+J2uH2TS8cW9JgLZEh1b8s/w/sOE3smP5NQYlwWqLJtuTatDCweW7EjcD7K3OFV+NJtqmnCC9JhJ8ZMdl2XutsWNbhpLzPui2xGcnkkKlMPxyXzT5OSf0D87J2JmdF+T3qcdOlefovf3L5oLmQdfNz5bn6br5mfLr+z+8sfw6mNw4kbjPo/vjX3DX3XtzYw7846aq6/s+uDKa3R5v/c3AW9vnolP3nHB2Wr8tKAVw8f2D0dENF83naKAwWN/pbafd+lZsqd0lAete9c1ocMPvyq+DlsNrf+KMr2PmhCGGnLTqm8GeRQ+5ib/lBGYgGmsdclvi76PR1sNOmr/itsbXnOb6D7c9/lq2yPG2cXNeNNLY8+OmYHkgYBNPvuW2T2eHBPfPtJ2KDnx4Q9WiVuED90TDi96Iem7/5/L2ue+qFeV5MNb9WIRMP2Nk+f7KPCV0XNte1moIz+4r7q0aM3j/fybm8ZhYOxD13/0Dd19sTxbGjj9FJxaeFpvt8vtswUnD2/+9S+y7t3bEX4i8GNoUGvMx2C75cnWt/Ib8vm/xY1GLNUEWRp0AITwjm3udFI87D+F7st0htXgKCM/wpgOiNv2D9y/+nHiTs06TWXOCWaeRxp+ajYZTjPUydvVEo8+Pui30WDT9qHM40GTu/uktJ6KeT3y5pr3FgjIeDbTv6jXyGvfG72OuvJ313fnt0msx+u/5YWIehHRy/Vj5+siyPcnrDgje7GfeSczjceimx2UM9820X5D3rucrgqOb3o7OfHy2thZz2965GyedlqpPmNnVQnMIsDX6MTPbL7j/54oLlgeqD48wnrxN7Cp+7nMCxO9dq14t78Ue3au/Y86lwVY3WkN7eWBzae8QYHAjBIduetQUskPOg/Rb13TrMdmqtPfX9bEnZZymGuR1tU2CUPCYV1/f8/cPZArK+No+N8c3o9ltF6PxNX3xnHd8wxxbBEe3XBabCUE7+5HJ6OyNU9Hp29+KTiw+I3aadU8RhFse6Fz59apxdQkWW52eeO/inc5+iiV5aOP+8ut4EP5nEKtMe84Qsw9fFltq/JmpaPSFkWj0C0PR6Ivu/xdGo/GnnZuLjeW2UOteDxZtdPneqPuW552GWVBedLZDP2Z8TX80vq5i9/V++hWntRYmDHfAlunvP3jd9sT10WV7y9diLIiGFv06cT8YvP+n0f4PrRWh0q+j1YYX/5c4CPr1P1d0r/62KA3oiKFN+922XG2e1CVYA+vfTAiMBtwGW591je3Smu/dAMKDQLDw+69eJUJnjeu/+/tV9tXEupGy0EBLTG6eLV+bdR9qaLQP3PvjxP0eQ4vfFAEdXdVpXp9vwDlhvljXCsH9zbM7srfTugQL4bEEB/DA3rU/NK/lZ/jzAf6Jb3rfnd+SrWngnh9Foys7nNCwzxv3uA+k95NfkcVnu7TGyBwrDiZeO+y2LO5he/M2mkf/3d8rCxRbr6WpsjDjBLzr1heqtt5mISa2v+Y0zIOyBuwiE1unzLHNRN02Vkicgb2LH5drk+1Hq+wriFIEMpynHoyv7slk2+GgDt24U8IwlpoeWvhzp2UqbLjGyNI/uHu0tzTntq/10d5/WByNuefqsWhBjHie2XH9Z3IZ39POg+288dEyt+UZfbbgcGw9mN3xTjTRPivkJr/jket1AFBB3s6cLzRkvCffcHtCI8F5wNaPbxkqsfrN+UNmnQdlseRpYNsTLRK41mi6iXXDidcAW5v+fWzloeiAEyxt4AM0DVzXoRsedp7d7qr5Q0xvdcaz+wymNr8lmg0ngdeZ5/Adr8rr4T1FgK1DOM1HOvYu2imkN3RPcp1ijLT2mvM0C3UL1uxnLgv/5RG7mfbYZgKm3BKgWsD1RzvoufJwSEOLfyPCHL5OiGe6tRKwtYBRDv+FNtKCyVadRkPUi45lX6gSHkIv/et/Wfo9DrV4DG10mtmYp1moW7DeK/Qt+DdTcHLBeYaH7/hXc3tsHuZki4RKwAMkyG0JZrOxd/EjCcEBmCMDG/5LfiZG619HCGe2n5ddxZqrGUgIFgFP/fufI/ru+q4tNAXQcd22aHJTc+w9AHcmmun2fxJeDBuv65YXhYS1xjcbEM9eaGK0CQXEzwSKITVJdeH3zpWvOOfqx+41OMi2qG/9L8w5G0UsWM4+gEgjyn32+olc8aP3BE7THHB2jSUsWdhzxf2y4Ps/uNr9HvNZMOxjK7vs55SA3YO3RoAarmpkye+iwQd+IR7l4Tteizo/+nmx4fxz0FB4kFOKjni30BHEcdFQJAJgC8M7IkA9a37gtNhDiXHEb5tCQQRoIV507trxJPXvBOzcdePRsXV1xrHmCYP3/qS8iHmBt6ZtKYxltqrB+34igqHJ0hhzwoDjBVrzJXDFvcK4o0VjGmJ+Pa1MuC/d8OaDYlftX/pUTGCu/Ho0uXVa6J/xLSNVmSYe8I61eKmiaDl/9WhSqDTe1xmdu348atYWietLhkT3KmfnGNezMLF+RHgkc4FrgMWH87LmRdC0zQX5ac0BELZDH9kp2gq+jBifnisEzgI2FoQrOVnQHCGj3yxAL2BPkZbUufIr8jnzeQ87z/zAkqedPXVWEvJIdamE4mJ0LHteaApr3npABkZLlTAZePt/dken7siXAaEx3jYmwee+df8peT36jyGYbd1jYWrLsdI2Zi+4hZ6Pf1FCJ2xL2DpwWpVgczawl9BaGPpoNgLFeIHWWA/CMTyHbXPgnn+PDjoBtN4XLH1IXTQDkKD689235EmJkJBejKGOJsO+Cr1D4Rfbm7h1swN+eCyfYHmQonG0Nf83jkRA/wcMbIx5Lx8/JI3Guqcac9HBGx4yFykNe51ma5QXygO8Pby/XNumwt4rFyXik81AMue8Pdq/5PPx57zuF2JvxSktbVHvmh9K3hy2FSAVypqvXpz7yKTISiHBApf+9+Ho2No8yWGXyn8o+z3GJTnR/MF8c9gOyQWrZZeEmZ15gXDhpRGEnmrNTrtuFMw/vOS3zmZ7wj27EuzOAgUWeTVoHoQBf0BW58CGN+RnnXjZu+ZHEuoh29eaq16QQu3lpLBggbf/slsKAKzJNXrX/Lv8cQgWuVoTWyedZ/LDxIeA12Ld69HzCWcTGAuTCxjXNz4i8b80DYbthv2jA8tAtlAJ0RQzyLHlum972T2/toCRk2XNUQ/856mBzYVnyM9oJ31teHOHOU+9OL7inDh9XkbqEixw6a96aiaMkQzY44zJQ86YpJIHNcwfG2c/xHt9rLXs+4HPSMgLwiUICpoqy7hG0Egr9uk0oXGPzbTvH5YKhQApWzSlhQyGPFvkyPJ95v1FMbDhTbcbVJIrKbPDIO9aFWd1hoCRt+apB2+1vRNd+ptkLn7dggUuvn9APADrYcDnaO1d8pgUXOClsBV2uW1Qtke8kc9k22wEbK0FsUCWQK3thZgdIZYwjTgM94CBu39Qvo5d1H/Xd1IFjNQatm20nHia7jV+5j79nBAHr69kXzaOOeGsEDIfYuPLHArVvsWPuuuVusxGceZj01Wy0ZBggdO32d4SCfj6j6GAVRhhtzWShD+2dTRXvIxtzFqQELWyL7GDCPbu+ftKDSEayacij644UHXPdNupKgFECw098HN3PfmFgsfyGat7PnBP1HHdjqh/wXeFmtD3W2i2Ia+BLUVNgk+bYQ2qCloaALWQb/+P7iq5aFiwyKMmHbbqoTv+6Oyp7wpnQv47ufAJQVv3s+p7DLCd1aIa0r71FDjAN4nNowSk49qtbqvc78bMlXPPSQ+25kijDeCzwrDQ4AM/M8fWAp6lnsfGXDTW2i/eNLZrUd6J8VStj2zOjjYUxcm7jpty0bhgOZwOKmg14gKKOOMw9kyIYz1es/JaY2LDePaW4uykg9c/JLYVniAlXQdveLCKUEWT9N31bfdeYkIUAx2BI+STVqIFl6Xn0GB+eK6y9toxV9gmBGGpmQVifvqLObD+N+a4dxvk1Vsy0RTBojrEeqiF6e1noqkcNYwhMK5JzrMWJg/YwnRsEFup4xrnLblrWd4Z5VvhXCEIDXnbizQba0wt6IA1WxW8E2VU8FPjbZNil2rBYmujiNjf816B2LIlE00RLPDW5uYVZaaBbRH6wFqYLJCop70+qIUD12yWa2ixifWj8TWnccKMBGKJei6yFmD1Qzph/4fWSeIgpKl+PS9GV1Tcf2oDtBARhvHZCZ6qwTEqovXnC+xWljxUCRbhGypkw9dr4cQDlcrk+QRGOMJgLY4FBEF7ciygpgEIIPtrZC6gffzvgOIKPd/hT78qr2Psh4Y9xjtzFGXi2cq1N3tw+UsJwcJ8IBMUEwKPDrt1cOPvhBscbbVtQws0Hjm+/Fx06q5j0ZnbZqMzt8wIU47WOfvR6ej07UekhwOcVJa3r3F85TlTHqoE68Sy2A09ed9JqZgNr6cB1jV86HwBWsFcIAX4J9Jcyvc5bSS5XKoMTJfH+94L5FIRm0x7Fuk3nk4gqKyvVZCPfffo+thT5ecB3xMBkMB3aMWXnE31a6ERDix7IaLCvJKp0B5NbJ1O3C/Y8afo2KrzUlN44R+GCzcVYe0v/P2Q9IuQLjjh/B7uOSGHBRKC9fb7uhKSSosdfT0LGHGJB84jZtpOpxjJsREvZe06i8D9LLWFaizJfp7uYPtDYPw1L5AY+Vajj0qFj/Mqb3i46nohOK0Xbr9wUASQyVJAQ2FfjbcOCEdFOCwM30gHn5JDAll5/prxpnanQcgkTy/F3Dl157Gqe6o0FhKob6rK1UoBEW19XyOYdQs2/dgZ6ShDvyw6zVjjsJsoZCBOR0IePRyqx82JtxguKMIBWYoW8/yTB8l63EvBhX7dQ/e7wj4rsjWHoH9D5b3GmGo/IdkIFEeQ8nJ47etSmELvBNobsFXq9lB0/PGalziutT5NwV90xwyA0/76/b617Z3o0l/3JsZWCVbISSGlTBiOC0Fel76vHtAchLZGI6pdUVxKf1iuWffUQhrBSiZqmkCg3dBWCJB1Hc2o7TZfd1gECDPpNRZJrD3AfYufkG4+pB+hxQ4se95pra+6a3FIDMKZQlR/r8TsjPVpJshyCbdHbDM9pkqwji+tpvph18NxIRoSrAfdt/SJk2aDNY+Jp4vnqOP9hdooD3z4xrrmoUvHEMK8W6JkXXzyK1VBb42wXRRbHxkJHUtfkFQk0otJ4EPQwlpNkjLDtZkPXPy7/ijcGqXzTel6lWBh7OnBAOmspbXqFSzaQtKbwRKmBHb1RNM7i+XiN5QZUQNh8SpB7VoZrlAScX1h8n2GCHuLwbSTZiS/l4x2eKw0uiHcltJwYsmZ6Lgz8E/dcTS6cNVwIjshD+iliqfpn0vXG1gFrlUJFh6EfpMeZ2+qDjRq1CNYtCEafjm9gW2IkS8MldsW5YE2yJsNM2jttjZrrAdNeMN7LNBnjHx1tjuC9gjQoeVfLgtajDaxxaz7z9w6a65RiNCTRzDYnS79VT7BBOevdPKibC5oJ16vEizxDLdW7/s0XA3Hapz/x2LGO51k0EKWAGUhzZAPQdMPa3GbBbIZqp7rPuDOUhukEGirop39yEDwjYArhacxSPcOx3tgJ3vNkQm31jRvq5qj1JYyr4DBh+n7+b3l/IeriymsRqeANJlwrMfZG/LncU987pgpNIJdvdHEk0elVZF1ncZs00FPLBNukXN1+asHzuj3XFYIhAdSVo+nJUAz8tyxp0g9IsetVhDaa46acCYOJKc1B9QFnf9QNua9Hu76sdUq98199i1IJ+2h9cALqDf1AA+kWI/TOHNzPuN68olT0rjWEhpab/tuyfR5t8ewJQ7m2hLrjdvVAoa69TwNcrNI0xm47z8k/cYaM9/QqcKZcMKFvWXNAcgWvvS32b3pL1zh1kTdIwWrxPnCbrw0utcDARmjeowG4YBwfAgMdTSSJSxAmtiWxmJ/WWM8aBWp506DsO2GcNSPBc5wn9+GGs2EkJc5epRCghJtseYAmEcoHOtej5MLK1+gcon9sdXnE55f2tZ26W9syc1THkZHPktIAH1F9djUNt0l0Ow2L7dFM1tbSIoBtp/SMOsZf85gq4MesNYtBBXxaS0l33Kvo5ms+8CFD1S0VqJ3w8n7T5YHIcFWqX2ad5gl7WDyCWesGwLiwdanx7PdWeM0mFPfkwYS8nSMsB7gYdbd4bhBsKA4T3z5WZO8AWIN2HECz3mMeuiKtPU8uvFS5hzeXksIFsBY84POf6iaQqBxqp7II2uPJkQz8tKAKRyAPu96PGSpNS4E/Je+LwudH3vaFJhUBJkL/Qu+Z847H0AIML6pQqfcrurzdsbyxb/rk/jsyUWnCwkanCSNby/9r9oe34UrhkzDnj7z1njAe2ZMlWBh0cNl+YFhOgwSqyfy4Nukx2lMPe4MdkMwPKZ3VjwK+rgTwrHGVWFXT+7tcGLdoLDeWlhCEOaRGGKp7xXVzwSkhxe96T6XjAh/s4Cb/6m3ci26BgFn0l6KtNmmZwc2kWbL00AfjzDUd/6aMXMsOx3CWy1YDqLuSgnyqMWQ17L4jaw/Kqu9NkFmPXbsufRTKixMP2K7yhYIw5AfHwoUXZIlY6EZfRWct8oXafzZSTkryBxjAI3f8HEm9Nq4pngzF8ZjW2XRCggv2S7+HoTnUsr7xWFoSVOjvlQaiEGnrrFF6omARaoCNEoWEaoJz6nHzphjspDXztKAU8IIH1r4a0n804cx1QPO++GksvFnp8Sp8O8NzetPMkuF01I4SuHn2RB8M5eCBwWQv8UWa85ZAhEWH4AmrmyFgS7+v4GoJS1BDzWpBxM199csfiRNsCAztSCEqGicObcQ/eaYLOA9hs+cb4ggPX5aAuOEmaz35SEaOYVzI2BcT7ZubrhFxw5jB7Keb4F1vPS32R4kzIA3fSxuE+O+hYdr/sGD9FU9WAom3L7MNZFUdQ2kCZaEbowPHMCiexspa1wWJj+f3ZeBOBtdb+i4Yl3PC94n2nH0xdHax7IEmDA4NzE3Gtn60BQ50pmAJOq5XYdYYPg+LBCYtubRQHh8m4Uzt85UXYtjhe5NEt/xnWSOLzsrJfR6MDhZCvUgROF+7NVjiMkn0/koCSqXxo2+mP3NTwOaQz8vBMes+KAtx58haGQLUOqf53AqBIoQU5FgeRV29TqtlfziYQxb20gekM3p58E+QglcuHKo9nzuOtmlkhpVUhIWWEvz/gB4rJ7z0qlVFcFSsKpaPTDWcIWZSHuOIM1gzBIsDFzGYOSmh3mykZVKQ/NWnxAHyBggr8n/TsaAdZ/H9KNn69qeLeiogke9tpUE/A3BkMOanPbIEzzG80TITn/qqJg5aFCAUgnXNgs6rixUlNOipmDVAu4wk5DDo18/cb8dDyP0Yn3QgNO+GDMtR/TaY7LAIU0kCYbP9CAzgP4QCBFFCWRixqXmsbClnu3j5px48kjdwm6BY/PC55DLVCsGlwbypxKBXwUcspP3nhQeyrq3mQiLlXEYEPwW1CJUvHWTBVF/TOC+HVr10hhCP8Ajy9Mjy4ExmdkOGRh7xn4moCDh0Ip/ibpWfdPhlejgipejwU27Rbj8AY5sieF9HG9Hrr31vEaAtxg+C6AlGjl8nPgdX/I0DxAjm60TO8u6vxG87bRTmmNQ5rFOLD8rHEjWVuiBW8o9OuUGQzQsxAAzD182P2gw9USs5TBureu1kOXK95aOuUM7UcUy0tovueJDG/dLTvng+jelwji8b+IZO10nL4YzqBW8yfB5AiiHm6YaXny+9JCZ8EjSHE9tl9h0aJdmeaFspb5U0EIVQUpcir2SN2iGExzYlxkLqadfTztbOC3u5wUrbwhHg/Oiw+dUMCdFCLFgxaC3OY3fKPysXGtL1ORJSo/xrLwgyD770OXUYHstTgv6Ae3DF5ZavYSD9D63mM52wjtnGzx33YRwjYJrx22t5zQKGZ7YXcQaK895222VJ0STScpUAScCwpyQELla+r2HMJl3DbY8ApK4qxBf/GE6fnRRbaO8ScuoxKuyPmgvWBjJ1nUIRuKI8EVoErYosiD4v1YoZ3zrhFQM04erZ/X3pZoFmyr2EisGvT9ThkW3TtTPCzxcr5HGnh8zx4SB9jzAQxOP29gNQrBGWghCIIymN+iUCVsmtBO81NlbZiRmLFXSVEg7RYLNlqdFqEcL3wqoBYxIhARPAYkk0yHPQQIhp4XrG47hW2yx716wqth5t8CSb5WRzEcGJ0l0FKhSVEqWZueNj0X6SDhSe8e2jEoBQuWgzt+VDPj47GIO0WYsB2zq91YI7v3q8M1oioYuWgxSFOdrxP2EiyzRA0WAJsVzRMGwnSLAaFUqpZmTbTE0oWp6hbCssLfCfRgPBXgBfjwxJYvTGn96tuqD1qy5r9SxjuNNwH3jOGjSqlD2IJPBV8OgubSGIlecY+/o6OJr+iiODd9bEWiSliC6NQYUiR3mBR4g/RiyhArv8OQ9J2tmQcBjYt6I1nJrzn1QB9actSDMu3XBAkKGDeC5rPIbcoahJlRRn/o6mH2IrIVkISp57f469s3Yc+Ni7Ov7NIjpoZUsYQpBhxnfgwFhornrwWUvOaGqDmHlKj9LATyXr0IGaXlnGPV6XF7wJYUJp+gBgppw2tmPOo3hvswk3aUa/M6+YitLpSTcvCJEtx+RKvaGA+Al0PiYuVrqCS0wnm+AfqMQa+U/0gmrldpMPrv2msKs0SpsvywBYwLFnKKapaUsSH8GSXeZS209HadLVwtCXiRCSg+mOyqxACafHQKNcmLRaaFuRFvU0X+BrYls3jDEJtrImTcIZWyw2/fXA5w8BP7Y+opzIsZ7ltEnf2CK4BFGOLa+IkDYZd6TSSsH09QCxnKaHUVpPD1CLYEpAqs3gka9VAegFYB+/1l5Z6POoNfP1eDLLXRDndsOgC3X5opske7LjhEeFssUBkJo7GzwWLKDGVusCBbUQngTWxuCgiEfXtPAaDulGkXwx0klrnszaWfw6MWcfqTadmtmdQ0l9mE3Fw3CSloAikCHafAIw61eA89YPxdgUuCBNcJfkcbivXTmw7NjPRsRUg0I2OPL3W4UzIfCyQpqS/lX1U3O2kco2Nf161mQB/lyazcnLqpWjSGowhlxtg2Gs34db68ZmkrjwLVt0Uy77RBMue0ZSqMo1TDyxUFh6f08tQQ0TEikMqoRspIMTm8/QW4Lu+40iDXW47zTaqwpHBRMvZTVG+M8EFCENazOkZyswM4O0YKhrW/iDZK2igYKk74oWOWPgWyDltDXAIUW1kOKgJZElnA0CjJH04QLYGuNFAg466LZWik/ZEboLRN7p+4YofsCo6EQDlz/tKopDSmOcLabf74H81jjAYKLDIQ93KGk8lAWzius3KSbp4VFExiSugEEQCvpMWl2VRF03vy0KRjNAJ2Ux9cOmK2DgCQl5jDkdecbqX+soe1It/bjsUcgmvXnlgcYyPBI7CSiDGpoJw+0VLhuHiQOWPfw/tBIOGChbZXmZWqgFcs8lkioukhqq54QI01f94CR9X+k9a0oinkri1egqKLnE7vMUyagPCzh8CBc42kDCM88eVpQKX7+MCmuJtwX/8wt0yIcYu/mFChACnkad8VWbLV4xCzyxDixY31NGoAE84TAHuM9imAhoaF603FCKagoGecWeJM6FlUv0CT0RbCEwYMeodbr9YAC1HB7zPLsoAyIIjCO8EyeaqI4qyH+7NA2eYL8Hiy8b0ZbpAMMwEtMs4MwulMLj++JHRJJ5gycCiiFcC4NqBL/90lIJ0zS4w3pCZuxxeUBDTUsAfDg3EJIUg6TtK7XA9pIJt4DSYeWgDih8kHk6Ucu5BIqMPFkJV8Jm0h/rlk4/8ERoXL437qeBYnZpthBsaayhQr7zY+ztskTi9NrR9mm9bbZAs8RDuIP0hMSPQ/HzBesxffwvdDHVh4yr9eD8FQIIgShcFAQ4YUKjZbXg4Tn0sHyvHlXZJbCilvp4TXhtiGLnAZooVROy225ujaU7Tcck7YrSRPkwBYTuiEcGPaxxAMMx+TDnPQ9P3Tjzmjf1WuEOafLXtYJXfoQJQ0OjvRHlYC0M26Kgufp5wsTr4Rj1NlcIhwPOu+PLI28LL0bp6kUtkH9maaB4C7f/nq5rbQWVEIbOI1k3QN0Hj2w0pPDolUQOnmAsI6ZNhOWfvEQa5wFbJbJDZOiVdKOhKNAdGTpb837yVaw7kEg9TgyG6xxRcF70fN66gCtJEHyUupzUSJ1opR27YH9oT9TC0I2O8GwWO48yFqnzPx6tFWg5axwUlWYiHBgwIECvFZTsE7dmaQR2JOtcR4c5H3opkej/VevMhfPxoL4VPdgrsOf+rox9i43NnlwI7SBNa4oOFlMz0su1dizE2Uj3QOCMy3PKoQUiQS5+Kc/md5brAyonzqFCqFMSxOu1a//nPMe9XjmscaFu1taSjtCagoWgUo9ELVsJpoZjfmLAA8vPCcwjSANz/RjO7XGFUV4QJO3pdKQaWO57U8KRAKhAnn7gtYLUl3CZwKyRWuFd/A89T1QS9Y4PSatYyAMAtdNwbKMTLyJ5Li5+OhbY7GKgAQ93fifQ46sFtpVnNOOuaox9YCGtIl5c2DqsWpKAgOf8JA1HlinkDYLkKBpGaa1DoAQqkmNFwI3pcxej0sjeeG+uF4lWFj+1g26xB6Mreo2F6oecJqWnrvrlueqxljhGN3zivNoOD9H31MbC6LJTelhKHqxjyzbI1p1pj0pNL6SZ+TFYcnB8lxVGgoTozmB55i2BRIP1JEVC7wvfU9a0gFaz4/JOv3CswxJwXJaQCpqjRtg2PVYa/HrhhOQ8tFuDqPL9laNsQTLH45JO0h+50jd8L4spJ1TyFnOXWH34yvulZww39SWADTZouG9aSADxPpcGwEmSviF16iVmQIY48eHIToNUqfK425P/1t8B+WKYDmhylKbGJ9+LGm/tRjyosBW8/NDK0BP6OuhxgAIFlSG1xZFtCj2nRZmDw4GyDoIgB5aCF54Xy0IgWh8rnXDGfmkNVnP8iBLxbxXAe8PrWXRCxpCupbmPX91dho0Y1pQaxhiWa22gS5IHVn6B/NDbwSca+MbnoGBe36cuG4JAbbYlNrK0g5VstB7e3V5PYc+1Tp1HnAeYdH22mkmRj2AJzqxuHZcNk/mQ17oAyJqEb1sh7lL7DX7TjGD9YE3Cn3oNsY6HJO/ljh70IG4IoFk/Zr3UPeo+yxAMYRHjxBOKhIq6ri2XbS8niMLGMVFAshpIIcqzaYKUW9qjgVdx1DLywS5BUtL7MjyfeaHXQTWdoPxrRcLwfHXOOnUvw5mt11IGN4IInNyOHhWThdjrFMl+hcUb9vN1hvOk4V64n4e5EEVzR5p5HkhdDFykwWrshgY0o1mGeDm01Vv31UrEq/rxRpd2VF+PfQcQyBQaFJ+Hl1ebfzHWGAy/myn9ZwS1vPxl6rmygKLQ1tstjLrM07A2VCYJ2EVcxHQwMWcuyBIVNCse1MFC0NQv2mrl2cR+C7E5KPrRe26WXWAcUa8P1+Z9OLy6wEQdC2QFFD4+SpYkHJI0lxdB5gLnKfIAZzVc9YGaUhwg1La5TQRQidYckYEqVbqbx6QqdpIPr1HmIRg5XGFqEtjgUaPbOu9nVNB47n0NoQRT192fw2vT153GpJT7P3rWaDsy8/n7x18IBkS8hi87yeJsUXB1orAFj2A6d0CZfXWeuaGswvDTjZ5vM3cghWeVNF317fNDzovOq7ZUp5LDGfnxvtrBK89hcChkf718RxHjUAX+PECJ6h4i+bYNYfr2gItkH2BFrb4tvcSjXijaDs0aDgnKezWeI38glUivjya4RlObKioWH7WBj0ChSHfd8c3yq9BQej3YIFguB+P/ZZ27g3ZF5YD0Sj2U4G9ufow0UIo4G3mQT1GPEHttGZ6YX9aC7kFy/cf9cBYtj7YIqBwQs+Jt6mdAtx/TQHA9uvxIRAiP1ayTc28r7mYoQ9Onmgm0hj9vKAsjIUlPRwTBKY7LXkvD9A61pqmgedaJ1J45NGCuQUr6ZnMiTFtfahFMbayS837J7fd9cg2aY0VOkKNTcAZ+vHh4Aui3k+/Ir+HYwh2px1U2WxknfmchSwhgNUOTwoJMbTxD9LEd3YHdlFF81F6b82pwdYHX0WPND2nhVqnZ+QSLJra6knJv7I+zHoAWTkVLAIhHQzifVevrhqfts303/092YYQzKrrbmshnysshCWjFVJ18P6fCvdVi1gtAqITVe8jB/IYxoRfrNaQ09tOSPMTuurQYI6fu1a+Jtey4oAUaiBQWZXNIWplTeQSLB0Bh/Gmk4v1YaYBAxkhobQLry+8zuszbdXkH88iGxVBRguRSGhtb/BQHDppnXo6vqY/6vzoE5Lb3nHdDhEkhJDXdX0h5+Y0ekKYxuADP0u8jzwgL8r6/C0Q4wsD0NPbnEZe8dVo75LHokPLnde+cLucKc016Rmr73dbLSnncshTHTZdreTBmoIFmacLHkm4sz7ILIhWKrUUkg4y60fFeIYAJaCLsOh89lSkfADkcFmv54Z7Twif9d7rBSesms/KQGEjm8KJkoky3jYqGgpBGtq034FGvv8i/ey9WYA2hH6QAyNybHdZgIMz31MJNQUr3NMJ1NZj+HZQ4p5yjvJ7CTSV9iSbgTg0lT+lBohGqZE7ZYGAMEIysP43sgXuXbwz6l//hvv9DWmPyWvDmw+Zz2wUWXZbumC5P9Jq+wjINw/TWvKAAtFGD0RqFghCE39sNuWAV1uPtpIjdq11yIE4pWnOCVCHHEZOu3FakdNzFeEa25I8r7lZyMqKNQULY84ixjTYvny4pQj4Nr+XZypzSircWLOI0RBhsDwv0s7/ywNCLH4euheipQ4sey6acZ7hzPb52yXCai6NpGC5PZtcmlqtlj1IB7Y+3NpYEPV84kt1u+SAbAY8uXqP08XgH1r4K2f0vya5WRj1AK6MkFA9godzEW6B2D5TzqjWr1moRQfUCvz6Zh04JEMb90TT27MVQzNAmyrrvQDpNiOnG9x5VPpSWhOkAU/M+oBzw3lhGM1QCzgFccEEBvqccE4Y9kOLfi1eXPhs34vUSthrHHN1fWloqqvnGWntEe0BDq6IY6ODG37ntqtfVR1eUEtw2HakoZ1xDaQVqs4n0srEQEta1708kO3wqmXmh9wYkm4/OfD6uZyU6q/t/9C6xDUN7CidlZoHCLdPGCwKsiT0XAeXv1QWLID20r9z1o8fi/tvLZAH5ol1NqAHTWr1s+vFhBN42phb10JobowvBnWGtLzkcAKz/KsIiPFBTFofdDNAiVn4TIoa/HWC1+F1jcH7/1M80r47vy35XxYPRuCYa2Rc1Do3OgtoUT3v4bU/FgHCU4MK6F71r+73SmvwqfbKe8lzDjTcUVoajC6K0JAGbU4goTIIFdFmyBoHRjb3lt8bvfDRspPbKg4c5xNxLJ/8vmNOeDRS262drmHBAvBI/Xd9p/ktHp3QWBwVsTg/Ji6mSF4PQa6Wfm97rrg/2vfBlfKF0OnPjYKGvP6Zfet/EXWufCXqWf1v0b4lj0eDG3/rBOub0f6lT8nC7VvyuVLYJR6f1VfB49yNk4nzizTolOzn8sABC7dP3VxPY3bHO3LmkBcsj65Vr8r10S190e6FHMLQFnUs+4I4CfqLEaIpguUByQnxyTefhbM+fBaVwDKkqXXdgy1W52Vp6KzTntuSee9pQFPVu8XlAbSFJ4En2sZlAViYPYs+64TslyJoI5t7ou7V35Rwy+iWfllM//7y5E2Rw55Wqh9mIiTaoyvA2FtE89CmfWVh0oiP3psrfyE0Bja8WTWPR1MFKwScFdQCqcIUfWIbVbymOTF2rUWiUmZinc29hD20hhcl/zgIXP17iFHSoevg4GpBF3v0rv2hWoB2+YbDJY1s6nA/f7F8rX9dJfkwrW1jiLQgtc5+kMzRjPRn3a7IA4ei8p6BP9PxmWisdSi4FqN3bUVDh5hXwcoCto+1QAgVcTzrHiAxPTW+HCoqgZyt2ItMj3/NbrsomaNpWrUowjJ9uKMDS5+TD79z5WvOxnrUGfK73EL8e2lR4kXrWV3xdklFrtX1GEhD2qBxCIazLrHnRAp9PQRkrB/rwXv2h4aCA0uejvYs3CEai2P49Pv26FkdFwpbeNcFiy2p5xNfNheILS5NU3mMr3V7fWk8W2p4fbr1mNAYGP21QkhoPwS8Xg0G10VulzU3mnmy/a3yFoJ9QqYBwWH5/YFtVVtJnsplNFtY1oVh7ucQCiAQvBC6lAtwUBVhIOyo3jVo2zb3frc6O+rn7j1/w30xHhfNhbBpwTq89ieJeTQCwZpzg18XQ7PRU981ICOJ9pMLhY1lLRI5WHmogZFlu8v3HP7k18wx3rgnCwNBtMZoQCrSLRAbLC8xigeYdTBBjDlZFL8QwoY7z2pkc1fFu1IgDyqLqwJU3oSVyLj9fo48PSJ84w6A8JMF4d8jHmznylejQ84jJLcLOeALoM/S5rg+BI6/xc8TIiFYRMX9zRxri0GHR8MZf9rQrI05yU+HvMzTM6vzJuchbcuXoTBw3+vl+8IWSB661J7YHex63kIMSvnpQki5GUWpvH9CV4Si6CJIrr9VlZ2GsS3Dcqwdh28Ob9xnjtGodWgDp8WjcfRr+hzBPAl9ukNj54qvldfcA23FNj25FY37ZKzR1rnPZM33RbNNbJ1KeLQWEoJFikU88Xa3r74mHo1/WJZ0AkIreITE4Yrka/V+8quJvKhaKHNYbrvLEha4K/0c7ClY/Gbnk+fBdHuxwHtWsQJNNxLEpErCDHOu0uApB9j/0G4il6vTrT12FQIE3TDVflyoEz2O++C50mKRZcGCFUYzQeLhueCx4M0wAWRZ2gRQApSC5el5oAF/NLQ43V1Ng8+1D5vShqACJ2TwASnVFK3myv+qExjixNGIakAe4qXRO52ztDlrCM9O8qjScqLc62n9ERAsnWSneSlpM6nGpoHtlPFkQ4SC5YE9yHWok6GNu0XA0G4+Q9VjeJO9a5QE64/R/iVPykC0FHsrhtnhtT91KvE70WirZafMRf33/LC+3KzrtmX2pdIgZogn6H/35WC1CiuALtEPQUYrHmToVTYDuPPWgoYgjINgWMw1QWXLCCdkovuZ6tQmnSFhnXrqQZGsvyekGRActkFsLbQWcjGw7k13LRZAtkk9ftDJip9LQwSL2BDH2MY3bot6V38/Gne2wcEVbmFKR94ivfpGiElrwbKxIDr86VclY1PPFcNtUcY2hYGuy8R6b/8XmUsKJtQ4KxeeWGEtIhawTdIP6/Cd3xQaAm4M7i3mxIpvneFxxrVAVxir0Qcld+FYBOv4yorg+qPkMPx90xEpiNg+Z5Kpl/62msqJQ09t4sEObTpYlgUoEv4nt4uoAT+HIJMinA+Ut8KJrTNisBOC2LtopySIkT/tJxjc+PvyTZCM1gJlYe9Vy52xXTmv2QM7CY/x4A0PVtla5LtTcKq9L/olMB/aUo9FKMJgNYC+aKTUC6HDbqztAVZgtaiuBSiEUHOxpYZeIpSEzirwGb4+QE3/WH+/PlLZIy15MzZ13kkw7F6psItRqMHB7f5ajHbn4SZbSHokjHc8P63qxreMOaPtq1Hfup8lcorQItYiZAEPSzSC87jw7DDCD37ks2X3Hldfvxc0xSF3HS2n+ShOkmB8yLhje2Hn6X5ZHlTo6PdSL8iAnWqtnZ5Sb5M1jtAN5wqra/hdG+lkFMBtSXYBZ92UtD4hHX0fwGPMcl6mtp1UQpME648QwRJA/uIdZmVBJAQLQIoxEZyLTuvQgEawPvhGgEepnzFQauwRpsV03fyMvD66KvlNGbw37sFw4JrNprfYjAJbEPbkssB5NOGi5kXYqkhvcQDDnc4v+h4Aa+9LwuRYk0DTETfMc3LXwSDVx2Nyaz6b2KNKsNiOdKqEBc0lNQMUmmpbhpxxXxGd6D7j4APJIZeke3bFhn3ym8nfVX/GawVZXW888pSgp4EtMdQqmhAlHdgSLJ/oJ8eahN0ZnRMglTlqzjSQseCLMDxQMjh41vg0VAlWHhAKgTC0Pvh6oLUVcUJd4BDG4bpve1le1wY9IM3Z3wPgx/R1gCZDA+pxRdFx7daqeUM02m+U+/V8OsHvhNviEDw9ni5/MtZpN6vgtWh26WjroNhVeIejrfBkxamZugQLUBrfjIIEtIifc2Tp7qpEu5Dr8nRDKFggFHZsunAM79vit/IiD83BUbrh4oZAq6SFb8Le6/psI5/F4H+HUmALxAusOoqXSisj4JwP6bZYHtQtWAAvL+1QpTwg+Y7UGuA1UYjQ0/Ptk6xgdc/t1T27IG9DMrSR4lRoCD2XBWur0ohzotxYp2GsI5CBPsJN91X3pKrnqORECqfBMPz9GIBNVaur8nyiIcECFDwUZd09ECaQpfmoxNHPG170hrwOs65fBzoXXgPvUlcEDS38tTmuFrpufSHxvCxkZoQ6Q7t88qkTCku4dAdFn6ule2jg4fme6ueuS96PIe/5rfcKDQsW6L4t5pbmA3BI+lnja+K0GUuwQFoLS7Iq2EYJXPfdVbyRLdkXRSq5axnwJ+9R2kSEq5pzgpXH3vJtteVoE/UMgHDpezipgtBROE6DcBLCyqEQ4ikGzkIz0BTBopOdtRjNAEy7fpYcXuBeT6s21pkNzQJbdtgRpxbQSPr44xDYV/r8P7GRauS9k8CnnxEeVUclDzFKPaYMt4VyOgZBa32P3Oc80VoFykXRIrlB2xqbtEjj/qIg5SV83oF/bE1t/wiaQStoEGlgXusgyCxgxFt55x6c9qDbEQn/lFGto/Oujm58W2w1fw2CVKfPaNDFJkvIQa3znvOCfD7ijy3CVSxsl1ys+OKcZBKSo503BwtOyVqQZsDqMwXz71tvWyBLtVkVQ9hnfl6KRnHdi7T9gfDMLEZ19pD0XijNmRVn1FwUWaPla+/rSrWphLnP0WwE4tW6vwhQUp77igXL4dDyuKKY8I1/DS6je9W3Mqn7GHOSLWAtTCMgwc5i0dEgEswOXtfAlmqEVvDQJV0EcFkEHz7BaKYlAZ4ZHhi0AJpEvw+AVgq9thDQD55KOHe97Sl6jcSz9Ov6OBoN3psel4VGt0IS/wj3eNkpC9aBZc9Lumx1oJGYYbLHuwXdhLZZCAPNZWy/XFOwgKT1GPMWgefRyKmyFsQCgodGkbieqjSnEEICw2kaxGkvFpgttyrlxWklgtJiu6mcdzn9tkRBaBQ5MR800uMU6HYCoIUkPn44uOwlqX3TFz1GWmt3h6HypeO6dnNximOBVC5bz/HI2yqo0RihpzvSyq5qwgkEHp82qtFgeHPaRioDqsB5dWdvSmobqpi5N2x3pO0uD50ImAvumY16hmH2Qwu52GSKdq78iuQ386IXNo+RTdXpLhYohmi0pArbyEp/CVGkYX899ILHxNqYBafS2FyUvHAChlem3xcaCCEIT+kie1TnXAHysCBVw7Fkpuo5JQDunqXH1II/Cq4RTG87HY21jUb7Fj8aCxb/DG7c7QyvDrGpqMagCsMLFYl/U+35wwKkKtdTTkW+Fqx63qKKavCNS//WcTJFWoVQGuCuPGtfxF7Jwtnrq/O6cAbkcEklEGxlejuEc7K0pteECKk0QjO2WYpX0YBktlqttMNysCIguI99jqyQx9e75gdOSX09aulxP4xvmYyGN3VI0jwX6QjXsXyXZBYWTZcApBOTlZBlPMO2S47Wp74Wu/MFctAJAWE/+axR/kdTknmQlcuORiXztWaM84p75TR9rRXP3pg8gL0R6GQ8Dc4gLAtXoHXEATCMeuwtHANrW8XWIzFQ9zuz/o5GDHcSQL0SqqAtahnavD8a2rhXcp0ntx6TagwkkP/pMTC8+aCTyvpaHZFPji1E12NADhUxPhGIBvb0rlsQ2kpA2PNoCEyeRmx0aB647z+E70K7kk2BxqSyh3N9rDRnNE24II0gbTHD0i4gsUV3zSI308AxgGGLKqvYgrnr6ZoM8ATZ5bRQYVpRc9iCfcX+OL39tKRIUJ0TdxWpDEa1WRNbQDWOtVWfB9hMxImGC8pVyGyfcFu0IgrHNgth6KRRYCuV44UKCAPHuOmxeJi8rl/LgtXSiHQbi6wNz0gqgrHW/oScaDjBej46vO716MCyF6PetT8RsjQupa6UBWHMWxOHoA7N9yyQItc6NV0tILx5UoSbiXqMd7YpCiLwCkNhATQos54Vns8MK27ZRiEIPlsnV0BzpDUJ8e286wXVXF5OPNjxxHinZoz/Bzb+LpHz7kHVhjVpiL2LH0ncp5tevBuA8oCmIMfdup4GQloUjhCKQHtbY2hYZi1MFjRZSgFEmC9Fvrp+hseZ25I9HCBGQy8xxMW/6zO5KIknOoGz7jn/ofwV3WngS86OxnqjgOjaTK95Eaw9ix6SCxjrdBDxguFB/wFrUo+YmZ+LOpa+kLiP4lfKxuISoeJZiBawoYYW/0YqeMJrPu8dFDlpvktV+Xat+oZEG2CRu1Z/qzwGO6RWX4UE4IbUMzzO3JK0oXSNn4fOQBUC1L2GAZ5GI2C86xNQBXiaTtOlkbGSA58SWyyOOanymtlxvtw4pMy8A761dNutaJ52qSkbTinxganHUGMs5dZUzPIzZdpS/y+dS+K52WrpBWDNUwT+ODuOTqHfvL5GvwjKxTDIi5wbeGjFl0rvs7387fPQFeBpTc/SEHJMHtozo+FaeF28w9J1TQWE5VwIuj6r2YMKnaq89wDQG+F9jULbXAnBwj5iAH0ayHuu1a+Bdof6fkhWbDY0Fd/8sHxb1ybWC0kslP7yC+TIlPA6TT3YEsPX00BTsZHN3e59vygFml0rXy2TfLz/xNbotAAxQmuhLCBA+lmJeUrbIlwVWQ36uu6froPL1B3CVRGjJF4Id+Vfx7ZCCHM1Bfmw2wLr9ASzwM7l2feEYPWs/oF5Qxoq33TIsYdlYUY2dUlrHLaTg8u53l4eg7q05ikK+pLq0nhO/KIfVtGDCcjg8MJPJcpoa6dUAnev+rZorviLkNzC2XKwTawFs5B2DNxRzqIp2T7lYogSZAtzr8NDpVEB2Gx4f+TH+2flgWSmGrHFZmFo0wH5PFswzPHgsIWKtSqi7v+NstAANNhE25gYbzST0MY8jUasOZoBfwZhVmtuC76EXA43WvqsxERpcsH27p0YSsute0/d4bbFFKM4AWcXYYx77aJBC20/Dp5MgsxOcP1h3rDl4T0Y6CLYOVJhQkAtWBRHs4Gd3lAGKXQC4SAaQ5Bug/DQConONZTr02qwe9VrkqeTFW5pFDRXO3TDw9Lkw7qehvjErG2ivnm/B937x1bki+HLy/cvqVQRhZCt6daZ7HyrEkjgQxgTAuY0h6YBoAv0XMfWqSRAp7kkrJRiwGeBJL80zTkfQEE1npq844/SPIRFIBzEQvSu+bF4khVWts0J13t3fk4W6F01ve2kUCq+s93Ipk738w4BFIR1nwbCgs0jOVc1tBjsua7zs5h2ACnqx7Bt5jkgM8SFKwbjymlDW843Gq/ScZ5eLDyxAPH/4Mbq1s50B7Tu/3MAfQkghv17JZsDj3c2pSdYFthq8MqwfxCGtNRkBAeNl8ZP4RnKfKQrBxkNzMl2yesY66TUQKpy6in2GdopDOe822hCMQV9NncmhIgSfTSXfo0At33/nwewrdBQ2FS1vOFCcNsdnh38VZh3jkaJt8NkANmnsXAAqfbyyJGXE1HrsJOYC4M/7GgzX2hKlQ72iRcgugLzGvYLjbtg3/vXF2PCmwl6XBEIp5uydV0jrQlK0+DsJCmXV3YS9AHay/+OUS592KEkVNWOVEfn9ObK9MNHJuW+sM039YmS9TCPW2RTBMujqFc5n6CfVdwGyafDLJC2SfSCII+dRrUU2tK8lgB2I0fcFYV4lKVFhsfS9IVv/cjC+9cA+VjhPBp4kyT5iZDmNPDZQqsY+wwQvskbQWmqYBXBzGcvRZNPnIimnjgVTX7+WDTx1JFo/JmZaOzZiWjsuYlo9Llx+X/iqVkZM/tQfhUup5JduUQJVQ5cca+cB5RFHHIy2MiyPfExeLT5zhhbC1YNIUFrFlrsrkA4pJQ+mIMtkS7LVFJX5cjnhHBoOf+OuK1kmzg6BJoH1lMPYN/7ngnW+NOz0dCXuvNjV48I28zO2vYPOVWm8OQAuV7xNzM5p/SpCA50ojs0ISbdn55cL8bWOgghbAMJzSD0gtvudLFE+bqzw8h3J4+L//N4oHkRpkxbiAtt4piyBoQo13HO8Kr3LXnSmUY/aq5gjbeNS1c461qI0efHbAHKgYmnZ6LZB9O/ZT4RsF6EZf2AswitsR5y8NSHN7qfS1mzH1ggzePCeQDZoAlD3gkIRaVcI7tUL/q7AYS6VjFu79rKAQIaJC7g7ITVXU0RLIzevrU/dRK71T3gQedh1T41ffSFEVNo8mL0+fFU4SJFOVz4IiDAHR72RBq1NbYW6K/q52CbE9tJaRo0ke+1wOLWso/QZmx90ApwVGgwjH0oDn4mKE3lDiw7Rro1h4Vaee+eqwyBc8aWGL7esGBNbTse+VbeGpyAlcW2a8Ea+eKA2+IuOhtrOhp2W54WoCyMO/srnDduwNZ4oWrYM6LeglzSpUl1pughXGjsLPqJ+mdgMxG4Pn/lsBjWdPKjOoetCqGphyrIW7UDN6bfS4j4kMwK1+crujitwv+s0bBgJY9QS2Kk1c5JAmNqKxze1eu0T2zXTD1+MrdwjbyUTJuhYUhat5mioDhDz52nrXcacArod6UXEpqh3lzzIoBSoAONfnYafFukEJNbj0jaOhkvXomQBkWstX9tXDnPIU46NtywYMFR+clC0A8CYpR4IgWN+r7QeMcr9NfwBPU1E7u6o6nHKiktpNM0s30l0EY5VIU1Jg8QduYQo/va8UQqDOEasjzZ2ugmQ34WWx2Aejhz66y0PBJuKyePJXBCy3Ms7zMNUlgRkK8IlD+NgvgpOXsclUclFwdLTDmhw84i3aiy9m31CdZk+xE5cIikQASmks7sbJvSm8CYG20dEDZb3pTzGEhb9dvj9OOnA2HpqXh8znYa+cJgcD2J8WcrCXLkXxU5vycvdBoOKc/WmDwItR9aBPogT+5UCIx+KAJKwdB6JOyxVfI/QWpsKwkl1ekx6r5d8JL7Fydz7jxQFqOtvXLuzvTW45IhQ1bD4MY9TiZORv8f6KGBo5GiuosAAAAASUVORK5CYII="/>
          <p:cNvSpPr>
            <a:spLocks noChangeAspect="1" noChangeArrowheads="1"/>
          </p:cNvSpPr>
          <p:nvPr/>
        </p:nvSpPr>
        <p:spPr bwMode="auto">
          <a:xfrm>
            <a:off x="5108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1" name="AutoShape 7" descr="data:image/png;base64,iVBORw0KGgoAAAANSUhEUgAAAJYAAACWCAYAAAA8AXHiAAAAAXNSR0IArs4c6QAAAARnQU1BAACxjwv8YQUAAAAGYktHRAD/AP8A/6C9p5MAADbESURBVHhezd170H5dOQfwH1GSCoWQklPK+RBROSuVEBUi5JxKB9JBKkKRDnQeYzqYxtRQocIMI4MZMznXjD8o5/MwqFcH1e393O99Pb/rvp5r7cN938/7vnvm+/s9995rr732Wt91nda19770CZ/wCZub3vSmm0uXLi3CzW52s82nf/qnbz7jMz5j86mf+qmb93u/99vc4ha32P7+lE/5lM0nfdInbf/+8A//8O1vf2fc5ja32bzXe73X5gY3uMHmzW9+8yZvf/u3f7u5+c1vvr3OJ3/yJ2+uuOKK3ZHz213ucpezNn3iJ37i5ju/8ztPjg/7sA87u8ZHfdRHtWWW4H73u99ZPer84R/+4c3zn//8ayW+5Eu+5KytN7nJTc6N321ve9vteH/oh37o5gM/8AM3H//xH7+53vWud26sL/kHUQx2VNjB8Y/5mI/ZOxmQ68Y3vvG2Yhf9uI/7uC25bn3rW58rC671nu/5nts6n/vc5+5ocnn7q7/6q83HfuzHbo9/9Vd/9ebtb3/77sj+9tmf/dlnbbvHPe7RDugSfM7nfM7mW77lW9pjOi6uYUJ1ZZbgXve611k93/u937t53OMet3nwgx+8+Zqv+ZrNHe5wh82tbnWrzQ1veMPN+77v+24HyeS64x3vuPme7/mebR91BDg1nve85+1NVjCZujEEbbz+9a+/ee/3fu/tZAFCKo5viQXXve519yqteP/3f/+zkyqQi9T76I/+6M2HfMiHbC8Sxz7t0z5tryzyRZ2Y/7//+787qlze/uM//uPsJj//8z9/82//9m+7I5e3+9///mf1fNu3fVs7oEvgvuCbvumbzh0z0HENA1+PL8UXfdEXndWzFtr25V/+5ZunPvWpLSFOAeT9vM/7vHPXvs51rrMdrzx+BINxM+aklv9jvP0d5RYTi5SpJPGbdCGdVK4MBmMzYHyozYBG5Xof/vCH76iyv7373e/ePPvZz95KQ537Iz/yI5t//Md/3B3dbF74whee1fHN3/zN7YAuAVGuDqo77/+O7/iOM8kKJEk+nnHnO995K91G7YhrHAPXp6ae/OQnt+Q4FD/zMz+zHZfumoAXTA1lwmwKAhl7/3/wB39wrwpBw7uKM6i5fDIgDhVpdiOSi77He7zHtjO7smZ+rlPZl770pTu6nN/+6Z/+aTs42qcsMn/7t3/7nnox2+pgLsWXfumXntWDILH/a7/2a8/2wwd8wAfsnRfI0ug+97nPuePf+I3fuJ35ua5jwCT53M/93M0TnvCElihr8JjHPGZLiu46GSaY8SU0MoGCYB/5kR+5+aAP+qCz/XDJTF1CKuiMORcKGwFcgJRBNvvVTz0Cg72rV6N/+Zd/eUelfvuXf/mXzeMf//i2I+j6r/u6rzs3qBUIaXKwX0J9Gvioh9SNskiWr3HLW97y7FiADRhSDXnUX8tk1Z/hPkySOdt2BJNM37PZ2EcdcUagCdh3awnfjT/EPRpvv9nYV/7uKxnhRje60Rl5EEKHk0RYS+fyEqmFbMgRpYzfrFoq3OSP//iPb/7v//5vR6V+e9vb3rb59V//9c33fd/3baVFTAptIbnm7K0gJgl03/ved7vPudGOUGef+ZmfebYPDGKuB4l0dBx3//k4IB4C5HoCd7vb3bZlnEcSaHt2FtbAeRwYE2+KZNSeibRESnXQ19UcApIryiSy7p+8FMiVjTU2lf8RyP/UYm0EEnZ1ZajzFa94xeZd73rXjkrj7Z//+Z83n/VZn7V3PpIgwd3vfveWZF/xFV9xVtYk0NF5QDkNypFesQ+ymoRKPPXm49/6rd+6R7wKEvx2t7vdVmKFx5k93UNBa+hrRPuGb/iGLe5617tuJ/ecHb0EVeUBp60pe27HLEirXLGYUxjpWVxWw32kFjrobFLhZ3/2Zze//du/vfnDP/zDze/93u9tfuM3fmPz9Kc/fWtjvc/7vE97bsCgkQiMXsZ4DDp1GGUMsM6K38IPPM4qXREwzr/nPe+5d7yTVhyafD6Q4l//9V+/vWbeT6oxhJeaJNc03C+hQXgY74FUPrdjFjomEyaDvRNeRIUGdfVdHUAehDDoZvHIttFh1b7iCQVhhCWYA3EMwarRbqLl8wMIjaCke3f8okHljuzcNUCkKbNmh3bnJJCnIw7QsR/xER/RHlsT4V8CYQgznUqhmqhA19aBXXmdwXA3+NkuyIg68j7q1jnUW7VPSOUgFNXbSaopIPgXf/EXn1O9p4L6qaowW7Q325QXiHbnLGrgDHbewFakZ/sLSAKErPUcAk7CVLSd2hNUJKq7mWVZ6d73vve5/eCcKtp5nKLzdfBJwfAEv+qrvmrSpgroA/ZfxLbCvqKCa9lDoO2uEfcdNm/GKeJqC9DunEU14syELJFIDRKFgXwKozGgri5KPgK1R4pUspB0nQStRKS2EKt6bCSBWBejnZs9sDPOEPYg45pki5UF9dz+9rff9lMuvxZITdWGw0Qd6yvhnjxOAXZyV88J0e6chY4kmQJrYyKHwmzrCDQHrr/Zm+sa2VkZCNhNDASZI4M+4gmTRpmYJt0cEdeiC0hb5egkFmSH5YLQ7rzWIts0a0FFspcWGJ5HwaCx+8TJkOqUEnsEEqqSh/QKzZJNFyQ0qUa26Ilw1R9mENWVDlwroWM60qwB6ZU9u2MRgeI73elOW68PgRnkgrBd+VPDRAnSBIJoJBaCkV5+syGpx7CB2atdnSfAVQ1ji1jlZqQeGpm9aGgnu6YjyxR4cwbcPcY+EXYd3F0nQNUx2JUTKuFdMfwNimDml33Zl+3VKUZFIp6StEvBjgxSAQnFPiSx2FMIxNvl9eZyNMApQhDnwDbi2eTQP4IZjGqTXNPgdcYgLgVvLdtS/tbZ6kKMHCwNIM0oRytDvzHeDdA1PRlpHBKSZBKIJaVMBB4iQrEJkSiTKiDueHIb+UEPetAeqTKsO4lCn8qDQFQDyYvqjk+BB4fs3QDPweCP1DyiZZuLtOnqAGQTxkC8qXhZwP2ysQRcrWuSdhdl36kXuRFLAoB+dn1kI720lfTljNRQkHad0pnYTuSOUBXPeMYzNl/4hV+4+uJErJtzQwzYfDNr1IV6sspZAu21QuA6OpdtsTQwyF6i0oBkowbN+K5swP25TtgvozibKP2hi81TIJ1y/5Ja7l8YwkAjnD7IZeCU8UVA8Ac84AHLiBWQorGGEBFTAbPJ/yGO63rZFOoC7xxItmPjQkuATLy/tYmGJN+p3f1sO+njWFZjW5FYkdJC0iKYMrAkqLsUBA9bFldWEQue9KQnLVp+wNy4UQRjXJpFbtiNkQJzxjMo0w3OHJCLl+Y6F2KcJqif+pFF0LWlgwcsTrm00tlPyBbrujnOxagnxU4dbrCiEDxZTSyQXbDETgovhGowc3SkfbkT5mYucnQDswSMazaRNoxUGduN/VMlsd+HzGa23Bd8wRe07amQk9XVcQiiPzNoiUhnqsQ7tTqmivODHwcRC37qp35q1hNi9IcxaaDcpBmUsx/mpFZkJCyF5RJEIammZiSiKRfpNNW4p+YsHQlyGpS1KS3udYmKXJKjtgT6NSdXhkEeKrDilB4/gSFJM/PjYGLBYx/72Ks8gOZiELOEAUwVuhk3b9CpxyXeCPHaDUgHQck59WLNjqcWi8eBrqNJ2jjOLpJBMSIYyWeSkATRJ/6eC1sIh9S6joHJjGQRPqAhKqkET6fGbS04JJUbRxELqJruYtnGAp3u/1CN7JIlXqby3YBUzGVfup7FXuGTOIdECqlCstZzeEuVgIjCGK5lSe/IWHUOwrhf7crndzi1IZ+BQCZyDjHMebhroF+f9axnnePF0cSSR901FGmIeZKJlOKlxY3BEgcAqLO5UMNo1kduGJsnE8SDBEGkyD0fqYZR2MCEqnYZwnVl58CzzPWM4HqkkXtaMikzlEeCUy/bsYE7XhxNLBDB7i4KJJebMsjhmVCNa0TxnEphJ33lV37l1mZyox7p8rsGVJGLOtMm9Roo+5QbRZ4jya+D89xLlHWfa21CqI+adeD85Ik5Z99eXeDddpw4CbE8HdJdtAMJNJer3sFMk5zXDcwS1LVBxrm8ecemvDPSttZVYWKF7SWy3ZWZQ16wpgEY3UjLFGA3ViOcaosJck3ChO84cRJiQe6YiwJSUkHdwExBol5WASRVkJTEirACiVPvw9JIrouDIKqf94EFaAY8wtZjS5BtPDZRJhGyOu7vcIj8f0oD/FCYVB0fzhHL8o0nZOv+ObjR7sKnBjsh20tzQASDHecboBwGMEhxjJda1TobMdfHAbBfPbUdjHd1zHmCFVR59mZrpgKQtiQYj06bGPzUY7XzpkASmiieYWQ7Sh8SKdcf1DHJ7ZkA4aGlpBW/6vhwjlix2s+28MRsPT7CKYN9c0CWboAySBA3HeeQRgYo4lZA8sRxdpwOdhx5Y3+9loGITkeifOxQ1Le8kFBBKEQyJox2YKfGkozj/u/W+twvyWc14GEPe9jmaU97WjtuIxj7H/iBH9g+Opf7o8J1agwL9oj1nOc8Z4+pXrGTj08hvwPqosFGGxnJjHZ2UbY//K2Dcrn8lDL1hzBxLAjpvCzdAuyeqHvtOmYFqVfVL0cCiUgOxGJfkTZiVNoWpArwRuNeSD6TYy2RpoBk+mHkUfK66znnJFY0MODGa5kO3/3d37133jFAbjPtBS94weaNb3zj5olPfGJbzo3qdAMgfDFapect1gFFDgQ1MBF/CpDWzlNv3h/ILyRhn61RzRXUWtQVoLqpWpIKaahB9+paVCBV6bwgFgkX5yrbjc8pILTEVKhOA9v3J3/yJ/fKniNWjUm5IRXWchXyuvJ5h4DIJbb/4R/+YfcQ/VXbv//7vx+crTAKsLIpRoQg3XReeI0dst02FZIYAZl5dnUiQ/YA2VUILs5GilG/fsdx95eXrkY2zynxkIc85Jx6rNrtHLE0PJ8APLFaruIYYulcBm/3grXYzIju3CkwbKs0WgJtEe/qjgXyo2NIuFQlin0xkKeMbpIqiANUn7VHY0NSIZMJj2hVStvfjc+p4X1lrhXXNYYIF8fPEYsKyg0F0mJOah1KLDPst37rt3b0GW/veMc79oKRS3BMZsQc6soBSV8DshUciiUxvPool0h7SLGwr0i7kedW1dII1CwDn6nw0Ic+dPVrKb1LNWs4DpCogmPniOUNe7mRAbGgWjbjEGLxuP7zP/9zR5357Y//+I/3xP4cskF+aswtWneQ1VHP6WCwTDgEcg4CZU8xkNVxBgemG6OKus7LibBP5kpXvsP3f//379lcJKqU9nPE4hl2RjBRXMtmrDXe2Tek0NqNCO7qqzAY3eCeClkVBqgDxm1XnrQaLRuN4B5i0BA5k2pqrRUxQ3JMgYTKHm4AYU36pQTjoefzt7+9mbcWZIjlggFpMrVsQKZAd04HKc6j7a1vfevmkY985Pamus2L2ZYs2hrkJW/5OwQmxUgNIU+NfekbaqIrvwYmPIJZ3O+M/gwqc8mb/p75zGeehVcqhC44MIRNd24AQfPKwXYyWOPyeuhckHjLFwjwlnK5jNFLNirk7nhxbbd59XZEvs2k0fZnf/Zni1Tioet2c2Cod9fL4PaL0lNlozDIRSOnCk+B/Sz219UB7Lsf+7Efa88NPOpRj6pkv0q35rfxYrrlglRoCyvqubKMJZF3Run//M//7OhxfjNoUZZBObUxNnPdI1AblRjHYpRic22E4OUSySUIOqUJOB0ETnduoMTkrvqDeCUWo9BItf3oj/7oXmWBvDzSgXj8/d///R0tzm+/9mu/tld+9Jru2Lzsdi5bNBDvxDoWbIdTpRJfnbAExDbtxi0DAaVij7JkkYtk6s6FRz/60bn85RMxNtiNwV3Oz8g7nLN7xJNGm/eNViPyT//0T3dHxxv3Pp8zgphRXiM8BHmN8OqGAeU8IbUxOaQdTAcLz0uMeuEK49nZcaL/P/3TP92eB0i8K7t/ouzKKPTABz5w7xhQLbmiQJeuG9ARb3rTm3Z0OL/9/M///F555F2yeTdpPm8K9eW0c6hRecZwV+9FAAmoFWnU3QcDGMskkMxaE3IN0UTM2YhPecpTztVbwYlKRDmD98x35SF9MWT/JCqLGoqCRW9uGZsrCkypCMsnUxuyRlkz0hLOkk24YulSj3rnApjaKRYVdUY8SSQ8x2ouClQQB2nJoGdYcNb2TsOMwHs1tnPviXdMv+VAKHzXd31XW56m2y337F8QLHRGgvxP/MRPnPNquvhGF9cJeL32aPvLv/zLvbIve9nLdkeWbaLr+fwpaKP8+Eoos+xUGZmkDQ/5xS9+8Z4LPgfe47GfM0ECKn+tc6E86TcVVkBeYahQj8iDG11ZDsOlkRhlU0RBF83HqMhcEYxcarPfS/9HWw54sgHWbkvtrAwxJRJWloDBX+oEjMCrlobzcz/3c1unIrZ//dd/3S4Yd+cEBCM5SrU/jwGCmSxrJBhY3pkz8q2wxAI0L79bBvqhH/qhzSWxjnoBICajoIbmIFq3KD0ilmf4pjb6Wjkd/Nd//de7vcu30RLURUJeFA+RIfwnf/Inkx87+Iu/+Iuhl2UR95Bs3aUw6EgbqddLYBylKXX1BST2hekjGFyP65dLLk4N1AtIX82FfRQoVIVV9nwMRsSiakabKHpIC8byIdv2zSblmhkkshl2iCeVQfLybF/72tfOfpalbo94xCPO1Wewj1F9xi2Hh6bA7hFGqAmFI5BcXT0ZyCNwqjzzoh7brhVqpBkYqRxURGdHhT3D/a36OMRjhbjHaDPbo9zrXve63d51W12nqjCzYn0tXHXZAv4eSZIMhCJV1iyW1+2///u/z6XJMIY7NbIEsjnZOsA+8k1H3xaaq89xNhjBMGVPmuzd+RUmRvQhLRZOwBmxMrqnWgOMtVhKkZCXj40MxilivehFL9qWMdCjZZ65bSqVRluDVECdiwfF75x52YGH9jd/8ze7Kx23kci1fgTJfbgUFvw7YrAdSY8li8c8T9rEM5j6hWMDhEqOCsxB8DmuL4fN8lBLrDnobJVYcsn7R3Een6gdbV6JpIzOOGTzYcwuiBfQ+WYnEskd14HUfhBrFHtTp1yjQ8nebb/0S7907jqk1pw9M4IlLROy1gmkskf7xaG6c0+J+iAIcm4zXXS8UHx3Ugdk0PH0dRa9FpfzBQJTnp4YijJT2Q5TG9FbrxcQp+GRsQMiFuWm7QtydQPjPF9vPfXmg571WiC0c8zHx63fmeTuraufKSAjlp3VnX8MROBH170SV/1BLRDXU6owwLhzTk65oW876WGVf7QxKJXROWs3nhh3t14vkFUeycTGQTBGs/ZL6+3CDDrrmO2d73zn7q/z2+hdrjxi+VrHDr5JL/wijqTfs7okHUmXU3mhVKnJmu+jYH8Hw5yu1EAN7SqNr2NJtcj7DWKtD97whjfsunZ/C2KJuazdSMt6nQy2VxALEA2RdHg+lr1ZsbtjNovsskJGi+1zMS3E476bsFz67CCRzmwnrzOgBvWZ9gJvtZN67B2Tlqnh/uM6whxSeth46lvjRLCzZaguiP21O89A5XkKBQkk+gk7xPoRCZXVqEZ2RqVZ0m1BLETtNks7vhdtdpAkVJSvq3osbO7GHKfyQBDUmhrJlb1ECCni2BVXXLG78vrtj/7oj87qetWrXrXbu7+x83Ib56B/3Qd02qBCIDuToAIZu/EhMfWL2CUbWrBXgh/SMnGMD5vNpFzSji3MCjOBEYkkPAV2Eam1JHJbY1pc31rGLO6i70EsLn1OU5ZFyn2eCgcwUC2DmD1mnkCgnLBsN0UMi2MRDyGwacLGIrmCoD6weegmxywv3/z5n//57sj+tvZhkDUw4BylPBYVhAISdedPwYRhRsh4kIiJwKSq+Jw6TfxqQs16hUSyp5zZMyO28gKivDWlLqZlf92ELOK4TAUbTy8eGO2gDWY+MpkEHcwwKl15xMkSSq44wrI54n4Q8pgtZ4GYjKNI/MiLOwYmD1uHA5THLYN3SPUp29URYIeS3KSWMXee0EFX5xy2kffuQAdJfjyQiGUFDFKOnVhpz8dBjAVp8uYluXGc2H35y1++Fbf5vAwkQYKOTBVSb4LgyERiidEE4TJ+8zd/c9ei9Zs4V5YCo7wzRv0h0sI9cDaocgFqgUj3JrtAjHBk8LOv9OmIzOplI+tPqxfHLoAHjKm6LnEX11aqvBmQJRiJFjeJrN1TJLyS7DWxl2qZDPYAQlIzxPCUlOrAVgibok6GAIP6mHhVXlLSHyNHBQHzdTuQKKQxu8YLOZ761Kee6/s5UE2yeesSG2nEvEFKzzhElPwUwAdrzjztdM1po88NjojHDsqVGfzwZEaPg+XQwlve8pahHWWGsps6wqxBzSer8PTuoZtXAeT2T+WdvfrVr967bga7T7hhKjNzDqLl7N2oE0lNdombxxLJuZ1m015e7EDFXtqGFupJVBuizD38yGgjiUIyuBmprRqTH8HOYPSFHdIZ+6d8uoZqmlp8lTd16JaXaRi4VdXnjWecrwukKKl6aPxKH0tjCS9dfRwT43kMSTMIAuNR62N/0Sb1ns5gxlUDjZTSUaRG3j8FF2JrqVSdDOgiGvfAVvud3/mdc0/3YP8pJFWGWTuyb6yVSY0mPddsr3/96/ceQLXuObXVh02Q/dBgJUKxsdhP1K+BZybMkYmGMaZsVSaQeFhXLoCgyIpceT8yj0yLM9R3dAv/6zASqCZ9/eAP/uDW3nFDVsnzMaC/24usAJunI8exECScMp6503//93+/o8H0RtrKM4tz51J+/uu//mtvINg7h64RmsAkFHLQFKOnpjJoEISK6wfU05UHxMUB2bB5v5DUIick6162VhjkXPNcIUMyJFLAbM/nr33MvgNJ1xHjFKDWhQOy05GBLEsM+e3q/e4cklfcbWqTbh3lSeSpJ8pHsArCNGFeEAZzL2kJkFJ13AI85e4c7TMRxB+zbWWsc7xuhC2J4yQMzR0uShvHQAfmkwMism7SRbtZsRakXkeKU4KIZ9t1joOQx9RmuSZmrIAnaTS35QX6mhQ3B/1KlSOHwPVSQoH42sCw3qri7hWP1GkExqtWohJrPRXUsgTELbHkKFfxlj1BojTbExUamdeiDgViUysdGQLHPh+YIUmw3rdBHG1/93d/d/aEuLCAnPa5TQ58XIO0WbLIHzDwgp+yeZfkWGUIPo/sIOM1UqGh4sX7qlMxSmMP6JO4v+2STk3S06Bc4SlU3BIgb0eAgOfh2BYkQHf8EFRJLBjZbUjFDlNGPGjpI2rUStRtOST36xSEQTg/+WVmS2HNdmQHIdXoPQzst9BanZqceg2T1ZKsNi+ZobWQG8oVctlrmYtCN/iB0O+kY3f8EGQ1BVzounlELVx6/bXUgxTnMhGi7qV5V7xig7hWSgE1NHrFkaBpfQFMgMqNByTAfdYyI63kgZga59qGG2pBMzMXon5qmaUQtLMMYcGZS2xZInd2BduuI4C1q4iVAXujK7cWrpevb60sb6985Su3KsxM5hEtjdIrl0Mp6sh9OoLFXbP/0NgWtZnvJ0ALkUjdOWBscvkuPblzAjh52YGD3VLdfkHIj35BXiyeAxEcNtfok3AGM9RKBc+tO6c+mGpGd+XWohLLPtub3/zm7X2HalgbSKVucr3sj9ynHdgncsi7KPcS5PZWkILdOYAY9e1CyFHL1WUiKwZd7GynBS4XDAjm5YIMva5cgJpAIuGKOnBTyEsQAWK1K1uzRXkuXbm10OZcr1yql7zkJec6Wp/8yq/8yo4205tgaR1gYZTcpx0M8KGkQkoDna8ZmHrXApCSubzgaVcu220hwbtyO1V8ucIAlz8XJJa7mUA1SbHoBmwJqNgaFxkFSGunUaddubWokf+wpUYQMBwlBFJ/PLmur+aWxo6FNbt6TaCC5yLyNcW4ewgVcplRDEyG6a7M5cKBzsik3mo5HlU3WGtARGcRa1ZwFmq56uUYvFrmEFhby/UugezKuvnQgYBxVx6oh9qnp4IgaEdm0JfdOYHt4/CpvLhX95g9aZrLOa+WgWSPXy4MbKPuhJqvTdx1A3UI6jpaJwU79znHtCxvyBDI5yxBpBN3sPQi/ECqVifnF37hF7aE+oM/+IPt4HXty1gbGF0KnuPoEXrmQjWsK7Qrn8Mp6srl1QY5c10ZSFGGy5VSbdjfnVA/jXuMCqxAkNw5BrOW6QYuvrLFM/GbR1fPm0JVgwEhB0TNZQVuLalEJFvMbeLRp3NQX9evx4CJMvWAhrhfd14GFR3lSdyuDAiYRznfAujKQHoy/arCSDUlNhmfUVZUdi5CvhaImtsiPJGPd2ERxBLKiN9rpGglc67Dkk93Dsi5mkwXGUAIoevXQ8HIR/TuWgHpSd25Gbw/Umvu6ef8sdOp3HohjW05HckQm1sYzW9FZuB2nX4MEDVeeAbc83y8I4GJkFXZmsyILt7D0A0pOAVl1pJLRkjXr4cAGZY8mNGtBR6K/IGIuUDv9iNW3YEOBjEqroN+KuQZSPXlYGmNezFWa5JgqOc5cggx1Nx3qm3NUlH+LN0SUKFL3w4zBbGqpSr40NScDvk5hiUPWCwmVmas0H/X2WvQqRvqLw8W4sSxmmIskpylFSKqk8qZklzKdAPDTuvKT2EXr1mMqSdp5iBmtDZ7ZO5xsDUIOxZOSiyNjIoNYvbIDgE3H0E9SZL358GiPmJ/9RwrEIok9Xdn/Ae6iD+Ckshd+SlsX4lY6pqCxWuufBfVrmBDMU/YP4dmjpDgXd1rIVEhh4ROSqz68jA33HX2UrDr1CM+lgc1x4IY8aHWtnp7t78C0TMhSbeoL2O0Os8B6MrPgV24VmoFqF73bhKYECQCeCQLkUYpL2sgXHLommOG+8z1LrHdDpJYYO2u6+ylyGt/WQ25CR0Sx2LQScilnc3+ifri3LokFGAE57JrQbUi7FS+2jUJdmo3nkshsbCaDp6J6MpmLCZWXf0m1ruOXoosgQwK4zCO5YQyb+qN/XX9rgMJEuUBUUexHnloh6jADrIvSOEu3nZNgvSbC5KOQNp1Ut69duUzFhOLFMiVn8IzzC67v7NBH69+FpiNfWFDTSFnVLDfRm8a1OGdA3EsrLPmsMkhYAJ0+w/FIU6DRe0wVyo4Vd05GYuJVdNWGMtdx65BDroCYz47Bdz/HALIQdQOSBRlI9u0KydCT5JF2VNjFNFfCo+FGVgPUDBBRLqXSOsR6uum5uC6U4vxo2W/jMXEqp4JVdZ16lrUdzXowFHd8XaaDmZ5nCdvu5v1PJvRhypPjWwnrsEUCUS1SZGp+JksEGuE+f6V9+h9V2cG1Wcid++3yFDf3NczFhFLKkS+mVNG3gUr6yDoFLq9LuvASM3ocGqom9naznivD8KyG0lBg8kOWxJ1X4q59JsRlizDWH6JJ2ky2Hf6gTNkwvo72jGVD2Yhm43bZbCMwDbt6gosIlZeATdIax/R0ggkcV6nguzvZolruVmdQwohYafexKFGr+mRv0+VmInuA5F0uP15ski7PTY2l0Hd5nYsgbyorv87eC1Ujcnxmu3j6XoMS9gljG82bD6fqtVOQddDPNq55MFZYgnm5VxnorZ24hwQIl4pRBpZ96NaBUD9jSyd6qrIRMg41hNzbeTr2n4opl7HNMLaSLklojBRSHITBpH0qRABKZwnEGko/IBwx/aZCd+1KTBJLG6qxuYKLdQeYviSFqOHJ69JmDSj3PxDIS9syUTJIFEOCQtYEEYSqpEK5DkjE0eGNLJvjYpbAxkPXZtgSCw32b0JBtxEZ//MQa7O1BM6VyeoXjP31CEH6vQQaWV5qBuHJQjvGjkRynIZVUgdI1f3dM0pwLzo2gMtsRhzczYCghxi7CLkKLZ0dYDUFBs7VWC0oi6WL8Xo+39LkPPsBYhJKQ+qkJprJecaIHDXHtgjlvC91NKlUqVmWa6BfKhDXXKQ+MeGOFS9Uuk8RSTTFkZ9QDD4EOKxJetAsn2WLEXNhQPmHohgr6oHwdhXp1hrnEN9sDlj+7YZL3uQPdC9lHYKPLGug5eC2mA0Mzg5BTlLVMyJEeq9odXOA0FIdYwe0DwWh0yaGvDlrZIeQDXZ5z5J7Dp55zIGJFp6h0Z3DKxU5PquDiBw1xa4lHOa1kLnnPolaR1kAOTruqE4xlDOxzLYUWuXV5Cb1MrXX4qcJg0mRRALtCX/ztKN+98NUIB5ol3dMTg22h8wpku1QM6RNzHkjBkPAufK4/1JS8FgXBvXWoPu9UkyTeN4zmzswFbkkVo0t2TUqXlelWOWrY4x5uvgCgUgEE+N1PVdn0ys7PLPRbJB7GiUBuPpmnztgPtFSOuFlopCcnbIEjYcgKxFxLuCdCaFmBlHZTB5z+1YDR1k4E4tvZCmi7eEGoQqJTowaHPbkMcCtQmR05+PRc7wtAKg4z06Fqqe5BXlN3D2ZYk19V6FgDbn7xdldImQrlG/26wfajlgm5mEQaxARO7ZwxwT+9im+rQbm4R250HQUWapmV8zQwMGlZvK0O2OB3TAyLjPdY9CIhUxc/M1Tgn3FTaq/2NgkA3JgMNAapnl7i0HfJfkTclhHy3NVDvU4HfSTcC7OhjAno02Z0R0ICZEBuO91pPQ7jwJDCZD1Uw1c9lG+aZ0UjdIwhjdWhgQx7lsfTzc4OXfFdpxSAxuDnl5hYcWnW/ADbJYErPB33Esr2sqV0nQYbRInTNZkXYq/Znaj7IB4xTtykAsbe+O1cSEgnbnhUODuwFCqqmZ4CZz+erJhj2T91WwE6ynjaTqWtTH9E0ecSSdT0K5lgkQNlcgv7dCeGAupABUU31xCMM5Sz/3lY9XdLn6Jmy0GYwP1ef/ahsGOoImtDsvDKSYEEE3QDpkJKkCSBflqdR6nCEpjMHon/NudCYJcKgEE+sKVVFhoBm+oUIMElIwiP1G/jqBRo+3ZzivvpGPYR51sOXm3lhT+82YaAtJF9LWdUjUmBjuE4JUMLPCsL9DYY07NPDYgbehUXKhRl6XXKoloQE3GufwkroyYdwzzmfsgC2QgPRggy0NjLrGkjU4gxIDQSIgM3Xd9a/wyFSsCrSxLlbnB1B4wPlYBxMvXzOMciDxTQASNnigD7O0Vd44uJeop8HlH9mAi8wDHUPkZVG7BNhOMs0Z6SBIujRSzNOJ87Iqych57zpRdH1p/aQMAvCyROC1X96W+AyJwvvVL925HUwWs18/LjmPsd+RIcAL5i3nfdm+WpLQp1+iPNswxjygvfoW6UhcEs144gSS+T1DKrj8I1bIQ2zH6jjMVYTZWC1leU1cK3Lbuzo7RAwLYabIYubm61CzApZrJ8gpMOOWnwOPuCMEWMjPnmF+WcdcKkvAwxDKI0iMb8AEMPYkkuP+1v6OgNR652HucNUfjGCSiQfHc+ElhAfDOB1VQC8LL6xdkOZeV49uCSLXfi4wqv31mmAtVCdNdMjRQHgzmwlgcPSRSatvSUNSwCQcEY7UHL0fAbFykl2OS5mkuewI1KnyvNRKlgBCOY4XVKLf+o00y+WUiesXXGVjUDEKklIqYmsRscimY8pJWyDcIblZVMzSpSRrhjntwzs61RGdM4X8iH4Fg509Ub3KU0CfdQNaYRknJ0FmUEWdEU4la3f8zmulOUOi++ppIC+R1TBDqEHXILVMApMkH8/lhZCiroLL7reC1KCKDSaJEhVVZk4N2hSsI42kRaemzM587SBW/pYNdIY/G2GJjUdNWnQmDfWD+9b5czGxEUilbkBH4OWZzLUeE7CWRSwDHr9dS1n3Gi8dIc2NaRdMFWSt/RyGORJRp8EF/eB/WST6w98Vk8QCkoFxZrZhK8mlwqgg3zjidQM0BXpd/VFHgNrgMXoBWL1hN0kiZu9LDEZ92pfLIkWeiQEq6JhHvZBO3Us8wID+qgM6BwNeJZe+qV6ifjIW8ZsgUJYE95t9G+d3OV6jlYqY7BEegRAq+prazt5jHJ+YfJd/GNgs6twovcojyIYyKdINwhTMPgNkhlG7jHBeVrj3nWrzbKBj2TWP955W+0zd7LxOxbIVox3HgH2zRHVqSx3QJei+AFKljtACCR6/ZRQYM0FS6U9BEI5KTXWWSjxlWyJPJk6G8Uci0swYUo95XBrs70AiFTl51IhRgPMYEMf5Guw3+2taTCwD1fJu2H55S3kSBAx2XOsYLFmbzMb1WlRJnFUcMNBpl3wOiNqHWiJdq6SzbthpjIqa6hNwza78BPZ3kFo5VaJDjiWdAvk9DsBxEE5wLAf/gGSzv8aEqPCor5N+7uuYjNdAbWsH5MuDugZUYp3QOSBqwnXECiPeMd+VzMc4AaEy50BqIXcmFSFTzZQFaHdOQkyLJOk6/hBk6UPE5uh8XYcLG6s6EzzXOAe6jEqS7Nh2p7cCD0HN54Fdi/xmQ8jvXWcCIF4u70upBh4p6ptgqMPsOS4Bxw252NJMiwNIBe3OWZAqp3gggRSJOnk7dcmn2lLhFXbxk0oa6q+W0e5cZi2WhDkEDvPgdvBStZorFfAO9TyY7Nw4FlH2+C2kwEFh79RP8SLV2pfDnRDtzkWgs49JlBPcE0CEkEQV1dOL1yd1i9VBugzB26pajnk4tfM8K9hF1XDO8LXakDDq7MowN6I+kyH2h5kSMSpEd38PeMADzsoAm0pfRR3XANqdi0FyHPIYGCATTEk+IY98PRLMfoG9vB9yLnwG7zIHeRmoXbk5jD4r0mHq5WSM8fCokELdtYynlkNq8frsS58T2a4J8rSVIeXzuQx5nnCUvYbQ7lyFkbQ5BeqHC2KppiMW1DXCgM5nd7EbGKRdmSkw2mfc6z2wa/JgV+weONgCubqYk9gfdR5fQ/VxhzgnSFeDqB66mJKqzmPTIqu+1R9Vop8I7c5V0MhuME4B6i1fi5qxn3rI+wM5s+FUmEqTHgEJ8+ePK0ifvFSl/Fzeu2BtvoZAdla5SMX5yWUCVCh7tmsTTzSr3pNA0KuL+6wBY7UbkFOgSiwQq3LNuj9wirBChlmt3kyEJdDG0VM1IGCZl0TEn6ae1hHDi7LCLd44E8cESEeTjfkwRXLIr+c8Btqw1SbUAomT40Jmp04McTsH53YDcgpYVa/XE4A0W+v+AGeAlOnqWwv2WdQr85KKW5CLdAZu+1TKsafPESbUEdtoZPjnWFR+/aM41cimEgecciQCXXhmLQipiH1tiQUhAaiS2KdT6OsltsVFPKDAKeikKQmSbZQOynR1rkWOhFMZBgFRLJ+w28S1GPU8MI5Gl8zHg61eW4WgZoQSRk/sxPEaJ8ufo8nQtlxuCtYIuzqWwsSIxWs4I5boKgLVhUZYkjJMZXUDcwzyoGa4iTligfO7etcg4mikeDcgHaglX58nifIirXiU9cCRBCG9DDBtUVNeSCWTzBjlnHcvBOlWStZ8MR+CtIdCIDVz5pLItj+44LFOWLEkd8oN81C6wTkEczGYkT1RcewaYYQ7DHg3IHNACB5fNqrZVfpKPKuWF4qgJWQp5P2eYnYuDzzvz3ZXgFpbov4CrnmsZygmF1yCS8QX/awDI2UiF4ClKSMkG8+lG6ClYBstCUKusXPcQ3etJYhArBz4blCWAsE4FdluJYGQIMIJAdmjOecKrCo4t5atgWJ5aq6Vy8zh7FNwR8C9GH+2r/7eqkIzCHmoDjGOrA79PbconUFlHGJvidmQUsd6qCOYPHW5aA5iVzGT19grU2A3VqfIJLEakAlBlWV1yNQQEojfgZCE+o1z0UkqD6+SgBbqjW893j1GtxTuhX2OK0jFtqXyL/lDjpEIOnHmIIlFNWrEAekS23N4I91gBUTbqQMenjasEcW8Pm0M99//JKXBn6rHjJJ5MLfGKTFQu7JUNFnqgByKnIyXQXsEuarUIZk6o55DwTHonnzmZMh5019xje4+jjHcJR2GEMq4hFA8GSEHwUdsw0D/s2NIsqVhhwqEVYeQASCqDjLAh9YJQdpYENZevxFmiQfrPs1+qklHk2Qkpqi9TuniVR4BqwNyDEaDSXrUsuJV+msuFpXhM4DVNqZ2azmEXGNWZDiPlsuEMjmo8UtUBDEKGsKAr57hVrQ1FXfQAUu8yGMQiYbxFLK2kzBEfS17KtSlk2PBm+smgTHwGbdcVj4W7zLvG4EqFHurE5d32wVr6zeS1oDZk3mSsSUWV9P/pAvJVR+lpna6iiuIXGEL5xjkY6TSFNS7JEX4lDjEeKemEJJXWMkCo5BJ/T6zp64726iC6stB1ADB0KlKJFRvLb8GOJO5AtuYqD+oKf/Tl4iVCwHx1lVaER5BgO3UlbsokAAcAJOkOz4CiccrthTh766MzqoDM4ccLPV3zZeSr56vEajvcDB41Uus8IFN2qbWZUzEx7pzHvjAB54rvxYmOeIabwJIH27VvB2hJ7GXpAliBOaIFSI9pFVAZ7DheJ2nkl6uZZC7EIh2hgHeJQKOEBMr2izcoa4c9mBPzL1XIUNsKF8D9EH1LrvQSn4Yg8q0jzYYhREEXdmNuQ5OjMfxR/EsahFh8znHgMOmj0LbnUXewaw1Y0PykF72jeJYBtlAKGuwEcjfBsW5EgGjblKk3vwh0DbE4bnVGI4Zaz+DnIebj02B/RH3m0kG2csUjOwGaYTavkD2zHh69bj+i+P5iW8Eiv2A6F0gmUdf894rhDfqecci21x7xCJxFMA8ntGct8CzyucTiepAtiBcRvdQ5lrkxMLuqRMxt84oHsF9MowRH8EQK6v0rBqRzBphN1AdPCybr5XrCbUoVlUnLjsp6shqnV3Ja+TFWi+MtnGWnIOEU1+LCHjd5FRY5lDo9wiu7xFrrU0UMx2oU78NEslExPudbbZDYmIdSKNsvJNUjOtR8t8ISBVtMyG0HXG1HcE6Fe4e2CbdgFVQQ+4/nx9wrbB94mGIOCaFxX5rjqPJzWZji8mdH6m7DjJT10jztdB/+nO7pMOusmOtHSTqGwMDJBhbwP8GPs/8tQb1GsQ3COsziHPIKpBtwNXXD6RtTIjOBtJPHpwdGcUZ7CIE6JwC3l6Ui0wOkzI+5t0FUk0ixF5DpoDQwhppfih2YZ/+4BLoYLMahCzodnYFUlFTxLOZb3Z2558KCC52g8jd8RG0E4G0U3u1n61oYgSxpqLSVJCg6lS+VUACn/SaTDBqO4cB1BN1IU6WwCSXJaaRAT8FgdWR5LwI7ARUf3ApVBIz38AaCN4lSZijsksyJK4JUAugvQimrSaCv8N97s7LQBZGNON6TooZZBHw0A71JWqB/PpH7Vny5fgMxHzUox61DRx30vJqQLtzMYjuIE+A/u/2dedfG6DjQ0IBY5rKmHNeOjiP2vfyDmQYpSbL1yIxqd3uOKKrT1vqO0fVSV3az1iXUiOoyiOmXt3LRWuJBWh3rkK2pYCIJ7nqvu7cawvYVqQUm+oQQo1AGnIMxK/qWh+Jol9qXpY0FhKNc5Ff/fi4xz1uqwUOsZPUxWS56OW2hHbnKuR41Tacf+W+mI08zbXe2ilh5goELunQi3DBM9Rv4TzbScIH+d0MVBjjV9ms/jwdvXRycqBILeEO51Ub0BNCJOoFq8h250EIu+HaACokXoMU4J2xm8x6f/PEdD47RHCvq+cikN/FII6VwxfxftC6rNM9rZTBJJHkxzZbauBToWtCQMZ3xRi3Oy8cJJs0F1FoM5bItwzykpe8ZPOyl71s88pXvnLzi7/4i1s7QhmqqqungxnLtc6kmgP7hAE+1XHUGlXJa+SJHjORumcILVobaJK+kqN7CptKNEm8mafmyC/Fwx72sMWSmuahldh/xi+nWzdod1442BVrtne84x1bsrGDuvoy3HxHniWQ69URhrqPiH9AnIl9mdUsyaHsaDknUNNwBEMNHHUXTwNlCEvId2e7+n+JB7oU+cUsIwSJw+QJxITnnBmbiApcua+v6BCwq5ZGdV/zmtfsKLNue9e73rWNCU0Z2HPZq3Po3lJjQbcrG2ArCR3Eb1JklG7EiM6GPIII2ThWH6K4OsAGY9zXdmYgSyUV2G8sIlQTuPKcvqI1IEoFSBmMOnO0aJ3xu7/7uzuqHLa94hWvGJJLIDEP+lpQi9VdJ2G6snOIZESg5thOWdKQ3BHdN7hz9hHTQL2IzjYkIRj7gruxdmtieShl9JqkDnmxu0PEKis4Z3UFBq48p69oKUiouKEM6qArH8jEeuMb37hVKeIz73znO3d757cnPelJ5+plhNfBPQT1nRHsvK7cHNiRVKXOrwPNzsq2I3XDmbDQzbBme1qmoqoQiEbIbZoDlY58S4x5fT9lxwpw51hfhJMQK/7OuPKcvqKlyKGGiqkg3a/+6q/u6LHZXHHFFWdldeRScr3pTW/aq5N9M3rbzFrUF3Asea33CJwCky8GUUjB08unjJeNIKTgZSGZRCN4eW9Xh35FLBI1hEhkg9BUfpPMOZ555XnnK1qD8BQ6MOgYo2yKantV451XGMfYH3Pbu9/97r33KrjWoVJlhGyUU2FdmSVAdnUwuqnZSE8CE8qAUG3InF9kR52JN0lhpu7WBJmZJ64z9wabDGNSg69ZUvlffp71XyYP7UC9s7NqHtuV5+43aAkw2ECaDQiTRWT87cIY7n+/GXc5UKrD8vb2t7/9zNjVgW94wxt2R/rtpS996VldOoPRmwfzFMjtJXW6MktQpZ9+Ez5YkjuVQdJR/9JsEJDUk7BHVfpfdF+YRWB1ycJ4h5yHT5V2Zg7IrUM6hDJeiA94cd3rXnfz/89lSgwBvFqQAAAAAElFTkSuQmCC"/>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2" name="AutoShape 2" descr="https://mail-attachment.googleusercontent.com/attachment/u/0/?ui=2&amp;ik=ef77954d81&amp;view=att&amp;th=13fd4c1563ed8f4b&amp;attid=0.1&amp;disp=inline&amp;safe=1&amp;zw&amp;saduie=AG9B_P-QzrdiE2MyFYpYwe4lmDKp&amp;sadet=1373664068095&amp;sads=kWRsVOmLMYFNO1jf9PHUoAhcgiU&amp;sadssc=1"/>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84" name="Picture 4" descr="C:\Users\sharon\Desktop\stanford_logo.png"/>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76201" y="4607352"/>
            <a:ext cx="2285071" cy="486318"/>
          </a:xfrm>
          <a:prstGeom prst="rect">
            <a:avLst/>
          </a:prstGeom>
          <a:noFill/>
        </p:spPr>
      </p:pic>
      <p:pic>
        <p:nvPicPr>
          <p:cNvPr id="20487" name="Picture 7" descr="C:\Users\sharon\Downloads\LG13_Logo_jpg\S13_Logo_jpg\S13_trans.png"/>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6954187" y="4501113"/>
            <a:ext cx="2113613" cy="69830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Color Compatibility for Patterns</a:t>
            </a:r>
            <a:endParaRPr lang="en-US" dirty="0"/>
          </a:p>
        </p:txBody>
      </p:sp>
      <p:sp>
        <p:nvSpPr>
          <p:cNvPr id="3" name="Content Placeholder 2"/>
          <p:cNvSpPr>
            <a:spLocks noGrp="1"/>
          </p:cNvSpPr>
          <p:nvPr>
            <p:ph idx="4294967295"/>
          </p:nvPr>
        </p:nvSpPr>
        <p:spPr>
          <a:xfrm>
            <a:off x="430428" y="1200150"/>
            <a:ext cx="8229600" cy="857250"/>
          </a:xfrm>
        </p:spPr>
        <p:txBody>
          <a:bodyPr>
            <a:normAutofit/>
          </a:bodyPr>
          <a:lstStyle/>
          <a:p>
            <a:r>
              <a:rPr lang="en-US" dirty="0" smtClean="0"/>
              <a:t>	</a:t>
            </a:r>
            <a:r>
              <a:rPr lang="en-US" sz="3000" dirty="0" smtClean="0"/>
              <a:t>Need to take into account 2D arrangement</a:t>
            </a:r>
            <a:endParaRPr lang="en-US" sz="3000" dirty="0" smtClean="0">
              <a:solidFill>
                <a:schemeClr val="tx1">
                  <a:lumMod val="50000"/>
                </a:schemeClr>
              </a:solidFill>
            </a:endParaRPr>
          </a:p>
          <a:p>
            <a:endParaRPr lang="en-US" dirty="0" smtClean="0"/>
          </a:p>
          <a:p>
            <a:endParaRPr lang="en-US" dirty="0" smtClean="0"/>
          </a:p>
          <a:p>
            <a:endParaRPr lang="en-US" dirty="0" smtClean="0"/>
          </a:p>
        </p:txBody>
      </p:sp>
      <p:pic>
        <p:nvPicPr>
          <p:cNvPr id="23554" name="Picture 2" descr="C:\Users\sharon\Documents\ColorTransfer\SceneColorMaterial\latex\siggraph2013\figs\colorCompat\r_0_3_3-70.png"/>
          <p:cNvPicPr>
            <a:picLocks noChangeAspect="1" noChangeArrowheads="1"/>
          </p:cNvPicPr>
          <p:nvPr/>
        </p:nvPicPr>
        <p:blipFill>
          <a:blip r:embed="rId3" cstate="print"/>
          <a:srcRect/>
          <a:stretch>
            <a:fillRect/>
          </a:stretch>
        </p:blipFill>
        <p:spPr bwMode="auto">
          <a:xfrm>
            <a:off x="4572001" y="2400300"/>
            <a:ext cx="1142857" cy="1142857"/>
          </a:xfrm>
          <a:prstGeom prst="rect">
            <a:avLst/>
          </a:prstGeom>
          <a:noFill/>
        </p:spPr>
      </p:pic>
      <p:pic>
        <p:nvPicPr>
          <p:cNvPr id="23555" name="Picture 3" descr="C:\Users\sharon\Documents\ColorTransfer\SceneColorMaterial\latex\siggraph2013\figs\colorCompat\r_0_0_3-75.png"/>
          <p:cNvPicPr>
            <a:picLocks noChangeAspect="1" noChangeArrowheads="1"/>
          </p:cNvPicPr>
          <p:nvPr/>
        </p:nvPicPr>
        <p:blipFill>
          <a:blip r:embed="rId4" cstate="print"/>
          <a:srcRect/>
          <a:stretch>
            <a:fillRect/>
          </a:stretch>
        </p:blipFill>
        <p:spPr bwMode="auto">
          <a:xfrm>
            <a:off x="914401" y="2400300"/>
            <a:ext cx="1142857" cy="1142857"/>
          </a:xfrm>
          <a:prstGeom prst="rect">
            <a:avLst/>
          </a:prstGeom>
          <a:noFill/>
        </p:spPr>
      </p:pic>
      <p:pic>
        <p:nvPicPr>
          <p:cNvPr id="23557" name="Picture 5" descr="C:\Users\sharon\Documents\ColorTransfer\SceneColorMaterial\latex\siggraph2013\figs\colorCompat\r_0_2_3-67.png"/>
          <p:cNvPicPr>
            <a:picLocks noChangeAspect="1" noChangeArrowheads="1"/>
          </p:cNvPicPr>
          <p:nvPr/>
        </p:nvPicPr>
        <p:blipFill>
          <a:blip r:embed="rId5" cstate="print"/>
          <a:srcRect/>
          <a:stretch>
            <a:fillRect/>
          </a:stretch>
        </p:blipFill>
        <p:spPr bwMode="auto">
          <a:xfrm>
            <a:off x="6400801" y="2400300"/>
            <a:ext cx="1142857" cy="1142857"/>
          </a:xfrm>
          <a:prstGeom prst="rect">
            <a:avLst/>
          </a:prstGeom>
          <a:noFill/>
        </p:spPr>
      </p:pic>
      <p:pic>
        <p:nvPicPr>
          <p:cNvPr id="23558" name="Picture 6" descr="C:\Users\sharon\Documents\ColorTransfer\SceneColorMaterial\latex\siggraph2013\figs\colorCompat\r_1_0_3-74.png"/>
          <p:cNvPicPr>
            <a:picLocks noChangeAspect="1" noChangeArrowheads="1"/>
          </p:cNvPicPr>
          <p:nvPr/>
        </p:nvPicPr>
        <p:blipFill>
          <a:blip r:embed="rId6" cstate="print"/>
          <a:srcRect/>
          <a:stretch>
            <a:fillRect/>
          </a:stretch>
        </p:blipFill>
        <p:spPr bwMode="auto">
          <a:xfrm>
            <a:off x="2743201" y="2400300"/>
            <a:ext cx="1142857" cy="1142857"/>
          </a:xfrm>
          <a:prstGeom prst="rect">
            <a:avLst/>
          </a:prstGeom>
          <a:noFill/>
        </p:spPr>
      </p:pic>
      <p:grpSp>
        <p:nvGrpSpPr>
          <p:cNvPr id="43" name="Group 42"/>
          <p:cNvGrpSpPr/>
          <p:nvPr/>
        </p:nvGrpSpPr>
        <p:grpSpPr>
          <a:xfrm>
            <a:off x="914400" y="1877199"/>
            <a:ext cx="7924800" cy="457200"/>
            <a:chOff x="914400" y="2502932"/>
            <a:chExt cx="7924800" cy="609600"/>
          </a:xfrm>
        </p:grpSpPr>
        <p:sp>
          <p:nvSpPr>
            <p:cNvPr id="12" name="TextBox 11"/>
            <p:cNvSpPr txBox="1"/>
            <p:nvPr/>
          </p:nvSpPr>
          <p:spPr>
            <a:xfrm>
              <a:off x="1676400" y="2602577"/>
              <a:ext cx="1524000" cy="492443"/>
            </a:xfrm>
            <a:prstGeom prst="rect">
              <a:avLst/>
            </a:prstGeom>
            <a:noFill/>
          </p:spPr>
          <p:txBody>
            <a:bodyPr wrap="square" rtlCol="0">
              <a:spAutoFit/>
            </a:bodyPr>
            <a:lstStyle/>
            <a:p>
              <a:r>
                <a:rPr lang="en-US" dirty="0" smtClean="0"/>
                <a:t>3.75</a:t>
              </a:r>
              <a:endParaRPr lang="en-US" dirty="0"/>
            </a:p>
          </p:txBody>
        </p:sp>
        <p:sp>
          <p:nvSpPr>
            <p:cNvPr id="13" name="TextBox 12"/>
            <p:cNvSpPr txBox="1"/>
            <p:nvPr/>
          </p:nvSpPr>
          <p:spPr>
            <a:xfrm>
              <a:off x="3581400" y="2594763"/>
              <a:ext cx="1524000" cy="492443"/>
            </a:xfrm>
            <a:prstGeom prst="rect">
              <a:avLst/>
            </a:prstGeom>
            <a:noFill/>
          </p:spPr>
          <p:txBody>
            <a:bodyPr wrap="square" rtlCol="0">
              <a:spAutoFit/>
            </a:bodyPr>
            <a:lstStyle/>
            <a:p>
              <a:r>
                <a:rPr lang="en-US" dirty="0" smtClean="0"/>
                <a:t>3.74</a:t>
              </a:r>
              <a:endParaRPr lang="en-US" dirty="0"/>
            </a:p>
          </p:txBody>
        </p:sp>
        <p:sp>
          <p:nvSpPr>
            <p:cNvPr id="14" name="TextBox 13"/>
            <p:cNvSpPr txBox="1"/>
            <p:nvPr/>
          </p:nvSpPr>
          <p:spPr>
            <a:xfrm>
              <a:off x="5410200" y="2594763"/>
              <a:ext cx="1524000" cy="492443"/>
            </a:xfrm>
            <a:prstGeom prst="rect">
              <a:avLst/>
            </a:prstGeom>
            <a:noFill/>
          </p:spPr>
          <p:txBody>
            <a:bodyPr wrap="square" rtlCol="0">
              <a:spAutoFit/>
            </a:bodyPr>
            <a:lstStyle/>
            <a:p>
              <a:r>
                <a:rPr lang="en-US" dirty="0" smtClean="0"/>
                <a:t>3.70</a:t>
              </a:r>
              <a:endParaRPr lang="en-US" dirty="0"/>
            </a:p>
          </p:txBody>
        </p:sp>
        <p:sp>
          <p:nvSpPr>
            <p:cNvPr id="15" name="TextBox 14"/>
            <p:cNvSpPr txBox="1"/>
            <p:nvPr/>
          </p:nvSpPr>
          <p:spPr>
            <a:xfrm>
              <a:off x="7315200" y="2602577"/>
              <a:ext cx="1524000" cy="492443"/>
            </a:xfrm>
            <a:prstGeom prst="rect">
              <a:avLst/>
            </a:prstGeom>
            <a:noFill/>
          </p:spPr>
          <p:txBody>
            <a:bodyPr wrap="square" rtlCol="0">
              <a:spAutoFit/>
            </a:bodyPr>
            <a:lstStyle/>
            <a:p>
              <a:r>
                <a:rPr lang="en-US" dirty="0" smtClean="0"/>
                <a:t>3.67</a:t>
              </a:r>
              <a:endParaRPr lang="en-US" dirty="0"/>
            </a:p>
          </p:txBody>
        </p:sp>
        <p:sp>
          <p:nvSpPr>
            <p:cNvPr id="16" name="Rectangle 15"/>
            <p:cNvSpPr/>
            <p:nvPr/>
          </p:nvSpPr>
          <p:spPr>
            <a:xfrm>
              <a:off x="914400" y="2502932"/>
              <a:ext cx="152400" cy="609600"/>
            </a:xfrm>
            <a:prstGeom prst="rect">
              <a:avLst/>
            </a:prstGeom>
            <a:solidFill>
              <a:srgbClr val="740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66800" y="2502932"/>
              <a:ext cx="152400" cy="609600"/>
            </a:xfrm>
            <a:prstGeom prst="rect">
              <a:avLst/>
            </a:prstGeom>
            <a:solidFill>
              <a:srgbClr val="6E2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19200" y="2502932"/>
              <a:ext cx="152400" cy="609600"/>
            </a:xfrm>
            <a:prstGeom prst="rect">
              <a:avLst/>
            </a:prstGeom>
            <a:solidFill>
              <a:srgbClr val="88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71600" y="2502932"/>
              <a:ext cx="152400" cy="609600"/>
            </a:xfrm>
            <a:prstGeom prst="rect">
              <a:avLst/>
            </a:prstGeom>
            <a:solidFill>
              <a:srgbClr val="B2B1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0" y="2502932"/>
              <a:ext cx="152400" cy="609600"/>
            </a:xfrm>
            <a:prstGeom prst="rect">
              <a:avLst/>
            </a:prstGeom>
            <a:solidFill>
              <a:srgbClr val="D5A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5A856"/>
                </a:solidFill>
              </a:endParaRPr>
            </a:p>
          </p:txBody>
        </p:sp>
        <p:sp>
          <p:nvSpPr>
            <p:cNvPr id="21" name="Rectangle 20"/>
            <p:cNvSpPr/>
            <p:nvPr/>
          </p:nvSpPr>
          <p:spPr>
            <a:xfrm>
              <a:off x="2743200" y="2502932"/>
              <a:ext cx="152400" cy="609600"/>
            </a:xfrm>
            <a:prstGeom prst="rect">
              <a:avLst/>
            </a:prstGeom>
            <a:solidFill>
              <a:srgbClr val="45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95600" y="2502932"/>
              <a:ext cx="152400" cy="609600"/>
            </a:xfrm>
            <a:prstGeom prst="rect">
              <a:avLst/>
            </a:prstGeom>
            <a:solidFill>
              <a:srgbClr val="A6F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48000" y="2502932"/>
              <a:ext cx="152400" cy="609600"/>
            </a:xfrm>
            <a:prstGeom prst="rect">
              <a:avLst/>
            </a:prstGeom>
            <a:solidFill>
              <a:srgbClr val="579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200400" y="2502932"/>
              <a:ext cx="152400" cy="609600"/>
            </a:xfrm>
            <a:prstGeom prst="rect">
              <a:avLst/>
            </a:prstGeom>
            <a:solidFill>
              <a:srgbClr val="894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352800" y="2502932"/>
              <a:ext cx="152400" cy="609600"/>
            </a:xfrm>
            <a:prstGeom prst="rect">
              <a:avLst/>
            </a:prstGeom>
            <a:solidFill>
              <a:srgbClr val="412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5A856"/>
                </a:solidFill>
              </a:endParaRPr>
            </a:p>
          </p:txBody>
        </p:sp>
        <p:sp>
          <p:nvSpPr>
            <p:cNvPr id="26" name="Rectangle 25"/>
            <p:cNvSpPr/>
            <p:nvPr/>
          </p:nvSpPr>
          <p:spPr>
            <a:xfrm>
              <a:off x="4572000" y="2502932"/>
              <a:ext cx="152400" cy="609600"/>
            </a:xfrm>
            <a:prstGeom prst="rect">
              <a:avLst/>
            </a:prstGeom>
            <a:solidFill>
              <a:srgbClr val="5AF8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724400" y="2502932"/>
              <a:ext cx="152400" cy="609600"/>
            </a:xfrm>
            <a:prstGeom prst="rect">
              <a:avLst/>
            </a:prstGeom>
            <a:solidFill>
              <a:srgbClr val="36F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876800" y="2502932"/>
              <a:ext cx="152400" cy="609600"/>
            </a:xfrm>
            <a:prstGeom prst="rect">
              <a:avLst/>
            </a:prstGeom>
            <a:solidFill>
              <a:srgbClr val="61F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029200" y="2502932"/>
              <a:ext cx="152400" cy="609600"/>
            </a:xfrm>
            <a:prstGeom prst="rect">
              <a:avLst/>
            </a:prstGeom>
            <a:solidFill>
              <a:srgbClr val="5E5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181600" y="2502932"/>
              <a:ext cx="152400" cy="609600"/>
            </a:xfrm>
            <a:prstGeom prst="rect">
              <a:avLst/>
            </a:prstGeom>
            <a:solidFill>
              <a:srgbClr val="392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5A856"/>
                </a:solidFill>
              </a:endParaRPr>
            </a:p>
          </p:txBody>
        </p:sp>
        <p:sp>
          <p:nvSpPr>
            <p:cNvPr id="31" name="Rectangle 30"/>
            <p:cNvSpPr/>
            <p:nvPr/>
          </p:nvSpPr>
          <p:spPr>
            <a:xfrm>
              <a:off x="6400800" y="2502932"/>
              <a:ext cx="152400" cy="609600"/>
            </a:xfrm>
            <a:prstGeom prst="rect">
              <a:avLst/>
            </a:prstGeom>
            <a:solidFill>
              <a:srgbClr val="292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553200" y="2502932"/>
              <a:ext cx="152400" cy="609600"/>
            </a:xfrm>
            <a:prstGeom prst="rect">
              <a:avLst/>
            </a:prstGeom>
            <a:solidFill>
              <a:srgbClr val="32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858000" y="2502932"/>
              <a:ext cx="152400" cy="609600"/>
            </a:xfrm>
            <a:prstGeom prst="rect">
              <a:avLst/>
            </a:prstGeom>
            <a:solidFill>
              <a:srgbClr val="F00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705600" y="2502932"/>
              <a:ext cx="152400" cy="609600"/>
            </a:xfrm>
            <a:prstGeom prst="rect">
              <a:avLst/>
            </a:prstGeom>
            <a:solidFill>
              <a:srgbClr val="A90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010400" y="2502932"/>
              <a:ext cx="152400" cy="609600"/>
            </a:xfrm>
            <a:prstGeom prst="rect">
              <a:avLst/>
            </a:prstGeom>
            <a:solidFill>
              <a:srgbClr val="EB6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5A856"/>
                </a:solidFill>
              </a:endParaRPr>
            </a:p>
          </p:txBody>
        </p:sp>
      </p:grpSp>
      <p:sp>
        <p:nvSpPr>
          <p:cNvPr id="37" name="TextBox 36"/>
          <p:cNvSpPr txBox="1"/>
          <p:nvPr/>
        </p:nvSpPr>
        <p:spPr>
          <a:xfrm>
            <a:off x="5105400" y="4781550"/>
            <a:ext cx="4114800" cy="307777"/>
          </a:xfrm>
          <a:prstGeom prst="rect">
            <a:avLst/>
          </a:prstGeom>
          <a:noFill/>
        </p:spPr>
        <p:txBody>
          <a:bodyPr wrap="square" rtlCol="0">
            <a:spAutoFit/>
          </a:bodyPr>
          <a:lstStyle/>
          <a:p>
            <a:pPr algn="r"/>
            <a:r>
              <a:rPr lang="en-US" sz="1400" dirty="0" smtClean="0">
                <a:solidFill>
                  <a:schemeClr val="tx1">
                    <a:lumMod val="50000"/>
                  </a:schemeClr>
                </a:solidFill>
              </a:rPr>
              <a:t>Template by </a:t>
            </a:r>
            <a:r>
              <a:rPr lang="en-US" sz="1400" dirty="0" err="1" smtClean="0">
                <a:solidFill>
                  <a:schemeClr val="tx1">
                    <a:lumMod val="50000"/>
                  </a:schemeClr>
                </a:solidFill>
              </a:rPr>
              <a:t>COLOURLover</a:t>
            </a:r>
            <a:r>
              <a:rPr lang="en-US" sz="1400" dirty="0" smtClean="0">
                <a:solidFill>
                  <a:schemeClr val="tx1">
                    <a:lumMod val="50000"/>
                  </a:schemeClr>
                </a:solidFill>
              </a:rPr>
              <a:t>  </a:t>
            </a:r>
            <a:r>
              <a:rPr lang="en-US" sz="1400" dirty="0" err="1" smtClean="0">
                <a:solidFill>
                  <a:schemeClr val="tx1">
                    <a:lumMod val="50000"/>
                  </a:schemeClr>
                </a:solidFill>
              </a:rPr>
              <a:t>jilbert</a:t>
            </a:r>
            <a:endParaRPr lang="en-US" sz="1400" dirty="0">
              <a:solidFill>
                <a:schemeClr val="tx1">
                  <a:lumMod val="50000"/>
                </a:schemeClr>
              </a:solidFill>
            </a:endParaRPr>
          </a:p>
        </p:txBody>
      </p:sp>
      <p:sp>
        <p:nvSpPr>
          <p:cNvPr id="39" name="Oval 38"/>
          <p:cNvSpPr/>
          <p:nvPr/>
        </p:nvSpPr>
        <p:spPr>
          <a:xfrm rot="5400000">
            <a:off x="4875276" y="3344799"/>
            <a:ext cx="155448" cy="1524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p:nvCxnSpPr>
        <p:spPr>
          <a:xfrm rot="5400000">
            <a:off x="4810125" y="3600450"/>
            <a:ext cx="28575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572000" y="3714750"/>
            <a:ext cx="2209800" cy="338554"/>
          </a:xfrm>
          <a:prstGeom prst="rect">
            <a:avLst/>
          </a:prstGeom>
          <a:noFill/>
        </p:spPr>
        <p:txBody>
          <a:bodyPr wrap="square" rtlCol="0">
            <a:spAutoFit/>
          </a:bodyPr>
          <a:lstStyle/>
          <a:p>
            <a:r>
              <a:rPr lang="en-US" sz="1600" dirty="0" smtClean="0"/>
              <a:t>“loud” background</a:t>
            </a:r>
            <a:endParaRPr lang="en-US" sz="1600" dirty="0"/>
          </a:p>
        </p:txBody>
      </p:sp>
      <p:sp>
        <p:nvSpPr>
          <p:cNvPr id="44" name="Oval 43"/>
          <p:cNvSpPr/>
          <p:nvPr/>
        </p:nvSpPr>
        <p:spPr>
          <a:xfrm rot="5400000">
            <a:off x="1674876" y="3344799"/>
            <a:ext cx="155448" cy="1524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Connector 44"/>
          <p:cNvCxnSpPr/>
          <p:nvPr/>
        </p:nvCxnSpPr>
        <p:spPr>
          <a:xfrm rot="5400000">
            <a:off x="1609725" y="3600450"/>
            <a:ext cx="28575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371600" y="3714751"/>
            <a:ext cx="2438400" cy="584775"/>
          </a:xfrm>
          <a:prstGeom prst="rect">
            <a:avLst/>
          </a:prstGeom>
          <a:noFill/>
        </p:spPr>
        <p:txBody>
          <a:bodyPr wrap="square" rtlCol="0">
            <a:spAutoFit/>
          </a:bodyPr>
          <a:lstStyle/>
          <a:p>
            <a:r>
              <a:rPr lang="en-US" sz="1600" dirty="0" smtClean="0"/>
              <a:t>leaves blending into background</a:t>
            </a:r>
            <a:endParaRPr lang="en-US" sz="1600" dirty="0"/>
          </a:p>
        </p:txBody>
      </p:sp>
      <p:sp>
        <p:nvSpPr>
          <p:cNvPr id="49" name="Rectangle 48"/>
          <p:cNvSpPr/>
          <p:nvPr/>
        </p:nvSpPr>
        <p:spPr>
          <a:xfrm>
            <a:off x="811428" y="4343400"/>
            <a:ext cx="6138860" cy="553998"/>
          </a:xfrm>
          <a:prstGeom prst="rect">
            <a:avLst/>
          </a:prstGeom>
        </p:spPr>
        <p:txBody>
          <a:bodyPr wrap="none">
            <a:spAutoFit/>
          </a:bodyPr>
          <a:lstStyle/>
          <a:p>
            <a:r>
              <a:rPr lang="en-US" sz="3000" dirty="0" smtClean="0"/>
              <a:t>What about personal preferences?</a:t>
            </a:r>
            <a:endParaRPr lang="en-US" sz="3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500"/>
                                        <p:tgtEl>
                                          <p:spTgt spid="23555"/>
                                        </p:tgtEl>
                                      </p:cBhvr>
                                    </p:animEffect>
                                  </p:childTnLst>
                                </p:cTn>
                              </p:par>
                              <p:par>
                                <p:cTn id="13" presetID="10" presetClass="entr" presetSubtype="0" fill="hold" nodeType="with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500"/>
                                        <p:tgtEl>
                                          <p:spTgt spid="23558"/>
                                        </p:tgtEl>
                                      </p:cBhvr>
                                    </p:animEffect>
                                  </p:childTnLst>
                                </p:cTn>
                              </p:par>
                              <p:par>
                                <p:cTn id="16" presetID="10" presetClass="entr" presetSubtype="0" fill="hold" nodeType="withEffect">
                                  <p:stCondLst>
                                    <p:cond delay="0"/>
                                  </p:stCondLst>
                                  <p:childTnLst>
                                    <p:set>
                                      <p:cBhvr>
                                        <p:cTn id="17" dur="1" fill="hold">
                                          <p:stCondLst>
                                            <p:cond delay="0"/>
                                          </p:stCondLst>
                                        </p:cTn>
                                        <p:tgtEl>
                                          <p:spTgt spid="23554"/>
                                        </p:tgtEl>
                                        <p:attrNameLst>
                                          <p:attrName>style.visibility</p:attrName>
                                        </p:attrNameLst>
                                      </p:cBhvr>
                                      <p:to>
                                        <p:strVal val="visible"/>
                                      </p:to>
                                    </p:set>
                                    <p:animEffect transition="in" filter="fade">
                                      <p:cBhvr>
                                        <p:cTn id="18" dur="500"/>
                                        <p:tgtEl>
                                          <p:spTgt spid="23554"/>
                                        </p:tgtEl>
                                      </p:cBhvr>
                                    </p:animEffect>
                                  </p:childTnLst>
                                </p:cTn>
                              </p:par>
                              <p:par>
                                <p:cTn id="19" presetID="10" presetClass="entr" presetSubtype="0" fill="hold" nodeType="withEffect">
                                  <p:stCondLst>
                                    <p:cond delay="0"/>
                                  </p:stCondLst>
                                  <p:childTnLst>
                                    <p:set>
                                      <p:cBhvr>
                                        <p:cTn id="20" dur="1" fill="hold">
                                          <p:stCondLst>
                                            <p:cond delay="0"/>
                                          </p:stCondLst>
                                        </p:cTn>
                                        <p:tgtEl>
                                          <p:spTgt spid="23557"/>
                                        </p:tgtEl>
                                        <p:attrNameLst>
                                          <p:attrName>style.visibility</p:attrName>
                                        </p:attrNameLst>
                                      </p:cBhvr>
                                      <p:to>
                                        <p:strVal val="visible"/>
                                      </p:to>
                                    </p:set>
                                    <p:animEffect transition="in" filter="fade">
                                      <p:cBhvr>
                                        <p:cTn id="21" dur="500"/>
                                        <p:tgtEl>
                                          <p:spTgt spid="2355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up)">
                                      <p:cBhvr>
                                        <p:cTn id="30" dur="500"/>
                                        <p:tgtEl>
                                          <p:spTgt spid="45"/>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up)">
                                      <p:cBhvr>
                                        <p:cTn id="43" dur="500"/>
                                        <p:tgtEl>
                                          <p:spTgt spid="40"/>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P spid="44" grpId="0" animBg="1"/>
      <p:bldP spid="46" grpId="0"/>
      <p:bldP spid="4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Look at Examples for Guidance </a:t>
            </a:r>
            <a:endParaRPr lang="en-US" dirty="0"/>
          </a:p>
        </p:txBody>
      </p:sp>
      <p:sp>
        <p:nvSpPr>
          <p:cNvPr id="4098" name="AutoShape 2" descr="data:image/png;base64,iVBORw0KGgoAAAANSUhEUgAAAMgAAADICAYAAACtWK6eAAAAAXNSR0IArs4c6QAAAARnQU1BAACxjwv8YQUAAAAGYktHRAD/AP8A/6C9p5MAALA5SURBVHhe7L3lehzXtjWca9rGMJNZzAwtZmZmZqnFzMwsWzI7pjjM2dlwzncP45tjtUputUuy5MiQ9+THeFoq7K5aY02e67V/fH4Rf+MIceYS3OZq4Hu9dQfuS3U4cdF655gT1nb4oCITbwf44vglW5yMi9h9DeK8NY67ueO4u8eu7cfOXMTrTk7q03z72w3FeGvciLcFnycmqG2ehlg4+8i1z17CMUdn9d0cvcPQNjqDiJV2eMj3chwsxkkbu13X+huP8TdBjhjHL9rAfbluF0EcB4qfOO5MSwFsl424OFGLE45OT+z/hxBHEcTZVZHlRGgQTkWF4IOcOLzh5oKPk8J2HX86XbY3FuGj0lw0FHchIDQF5blGnHBwxhstZXhrpAkXjdX4af57/H8b/8bVwRs4ZWu/6xp/40n8TZADws4zBLUFbXDzjdLdb45zJYnwWKyF+0ItHPqKcMJihj52zgoeK/WKPJQ2x85d2r3fZvfAPREWpEjyfoQBJyND1TaH5HgMdMzDYawHjrXVpuPkPpdq0uDbVgobg4lAJ+MjlGQhgvp6FTmIK31Xd67/N/bGK0+QYzIw9La/SLxr7YTVrssIDc/AfMcKrNwCdvaROIlxhbBxl0Fsdg6/t7laZYnzZUmwac7Ge1mxOBlo2Nl+Oi0Ob4014riX18624+7uihino0PxYXIY3gv3x2L3On5a/xXF8yvo6l5Ux11ozsXHs834YMqIj+pzTeeLenUyLhwnw4NQkdeC72e/xYPx+4iJztm5/t/YG68kQaimnJdZ2HW6Es6jZXDoLcRpe0fdY18EqMvfGLqF9ooB+byJ2sIOvHPJEV1VwxhrnFaqTGlOI9a6L8MnMF73GsTp3GS80VqG0yWZpm1iE7zRXY3Xy7J2jjnu5oaTok5p/++Fzd4tJQn+Z/0PtJT1qW0f9ZTvSIs3ClIUsYuz6hEclrZz3gc2cv1zL3/S+avglSPIG64uSvV4P8wf7wb54sO4YHwYGwy77oKdY2jYWqolzwMXXP1l8PWK9NjADdHZJ4xzWBcSPJp+hKsDN7HZfw3TLQuYa13CTMsiXH0jRXXZwpsXn9Ttj7u44s3hBtPgbXpskxzz9MLprET8w9pB/f9ZehSsGzPxbrCv6RghkbJFnFx2ziECQpIxK/etFrXvxFnTgD9m74Q3SzNwKjEGb15ywK3h24pEvy78CEev3TbL3zgYXjmCWBuz8Wl6OJzHy2HVkInPc2PgMl4hhm4J3vRwwwkrG0Ugl4ly2LRkK31e7zp/Fu9ZO+Nyzxaq8lsVQZY612HrEYzB+gn8KIbu1b7rmG9bxpaQZLBuAr4iOTZ6NtFa3gdr98AnrymqzqmsJJwuTMMxGt7b20+lxyupcszZBR/GB8Nnq0X9PptWkwp0zNYB72fE4lxTrno2b3l7KM/W65W5OBHg//j6FoiNzduxN/5Y+Q1O3n8T5Fnw0glCdUpzWfLTfaZaDf73RIJcrE6F00ipDIwsuExWwG22WgzfGjgNl+DD6ECcLYrHR3FPV0eeBe/buOD28B00FHegqaQLSx1raqYODkvFo8kvFWkoYXjsGUdvtX+iaQ5Xeq/ijQvP5h36KD4EXleM8Fitx8eJIWrbmYI4tZ1/0winR+xksAGvl2fhuOtjolninJOv+p4/zH2HofpJ3WP+xtPxUglyqTZdDXbX6SoZ6MF43c0FTmJzWDVkwGu9SdQMP2Xsns2PU7EEbvdYrMPHSaGwbcvFhYpknCsy+fyPCqfO2+K0gH9fFj3/66mv4B0QL+Q1qXTv2jgjNasap9w9lb1wzEZUI9lXmt2Ah+MPRO0yeYdIGu2aB4a1Pd7qq8Yb5dnqmieDAnC2u3SXxKFkOb6H4+K0gwPeCfDe2f/mRQd8ZOf+xHF/4+B4aQThy7TvzBd1KlIkRgU8V+qVQa6M8p5CpUrwOA7MUxds4L5YayLOWgNsO3Jh15EHa1GxLpQnP3HtZ0VRVoNIgC18OflQ1KcV1Ba1418rv+OCix/+YWOP4x6i3ogqdNzPDydk8NLTdMLfFydk+2r3FXwlM/aCnPdo6kvcH72vDHe9++wJqmHxEcreOBlkUDEMOihOxZjUo3f8vHCxKkWpXebSg2qmXVc+PJbr4H25CW5z1U+4lv/Gs+GlEeSklZ2yM5zHyvFuoLcihvemUQjQqCTKW5cc8aGtG0IjMkwR4YIMONbn4HVnU1CNhOFxVLUsr/0sOOPkg7GmGayLHWEs6cG3M1/jp/kflARpFrvihL8fjgf646TBFycjQk0DOED+DgnCSR8fLHStKy/WV1OPUF/UifzMWsy1L+NdK50goBk4uN/29cQbPl677KnjPt44GR2G9wpTYNVXrKQt1a1TCVF4c6AOb4nBfzLCpHqdF0mq2S4K11rwUaIpXvI3/hxeqor1WXY03OfFphA747QM/M9zYkS1aoRjdyGcfSLh6hcN/+BkhIZnwssQp2DvFarUIB7nI/r6++EGRZIzcu6O5+cZ4O4XhWYhxnjTLK4OXFeeKMY2MjOr4RifKlLDBydjw2TQhuL9gni8nhQp/0eIPRCAE0IaShd+r4jILDSVdivD/frADbVN737EuyG+YldV4bMZI96dNOK9wRrd48xxuiJLecLe7BUp4WlS42iz7ZBD4Ck2zJuef6tWR4GXSpBzxQm4VEVDvAwfRpmCb+8E+sA5LkFIkQ6DkMMvKBGxMfkIk4EXItsCglPwucysXhuNsBe1gsa712qDUrX49xsuu92hBwXJ11bRLwbthFKvuI0z+jFrO5zwk9lcJMYHxSk411kEm7EKWA+W4f3iZJwU9ecEpYlImH+ct8Jww6Ryr862Le6KP1iCdgInB6+rrYocHPQfTjbpHxvgb4qmy9/HmLslJD0u6pe2/1xxvHoeihyiql6UZ6rt+xt/Di9PxbJzgIuoWLbtufg8M0rp1tz+ga0rzjv7qVyiuJhcJMYXIS62EMlJxfJ3oQzkWHinZ8B9uhruomt7bTSpqLTrZKWKl5wVNcTyXgdBQ0mXCri1lg9gqnlebTvm5IzjlA6iWr2VHAmrgVJYT9bCer4Bl0YrcLGvDCeiQpUdYhcaqyLUvyz8gPtjDxAphLa8hzloY3mtmga1/VoLrFZa4Dha/sRxpzLj8dZoo6BJJFa42qY8fxbu7fdEGn2aEaniSObb/8afw0sjyKdpEcpNay9GqH1PvtLDud3RJ1xJjoDgJKSnlSGkrBaxtUaEV9UjPr4A/kFJ8AtOxFsXTZF1DhTaIs4ihS5Vpz6TTUI1iKkkS52r6KoaUgE/bmeA7qQQ4GRiFM51iR0wWg2blWZYE+PVONuca1KxRP0KSM5VKhVjIVSvnhatPn7BWrmtfUSC+Gy1wm2mCq/rDO7TZSaV6o32crwZ7C+2WqlInlqV6/VB1NHYX39jb7w0grzp5a50Z5exMjU4uI3xA19RqSgpQsPTEF5WD/+2NgT09CCgtRVeFVXISq1EmkgT5kUdP3NJZbYqO2aoVKlaljPrQUBboyKvGZPGeRURV9vPWuG4qE0nxSg+lRKNT5vzYTNdC6tFI6xn6mE1WonPjEKQWLFFYsJxTCRiUGgqvpp8pAz7rb5rplRzi3uZ44SVLT5NCcOHMUF7um7p2VLeM1GtOBGY2xokmO45f+PI8FJtEBqSzHb1udqsjO5zadHwDYhXEiI7pw7erS2IGBxEysgEQrt74N3WgsSMSmQLSTz8Y5QL+A0PV2WL2HbkKbfxKcfD52x95uCFkcZpZXtQglTkGhEs9s7HsbFCkAicTovH+zXZihS2k9WwHqrAZy0FOC2S5aSQRyUWbhOzv24cLeW9SE0sUakplvd6VtDFq9kZGhgz0jv2bxwdXipBCM6i9OF7LjcoF69DcBQMIkViMsrg29WO7MlZZM3OI218CgldAyiv6UFdoWxPq8J71i44Ze8gJCuEY78Yz605SqLo3edpYMLhRNOMqEk3d1I0zocLQUTvfz0zEaezkvBmXgo+rEzHm/mpOJUcg5PxIj3CgnHMwUmkmZVy81JV42dkVDbqCzt07/UsoM3GAieNHFSx3jE8QzDybxwKL0/F8nCDfXehctV6C+juPJ8crdyk9P7EpZXC12hUxCiZW0bq2AQ8u9tRWNmJytxmlTX7cahBkYJuYqvaNGWHHH8GFUsDo86PJh7i5tAtNJX24JhKMw8RMsTidAqliahbySI1RHKciouAc2YucrNrVdYsc7Z6qkd23MTMyWIsR+8+z4q3RC1l/hlrPugW1zvmbxwtXhpBmFNEMN+K7l5tO1M06NqNjMpCYEc74odHkDQ+gYiBAYR1dKGisA05adWIKxM1S2ZU97kaJXmsm3Pwtv+fm1EvuRrQUzOCZTHWFzpWUZLTiDfEDjkRHoyTEQIhC926J0MC8YavHx5MPsT98fv4dfEnzLYuqvys4pwGFGbV617/b/z18FIIQjclycGZ//OcaBUhVtvFpvA2xCEsIlOpPFWVPQjq7UFYXx8iO7qRW92B/IxqRRDP4myVuOggqhVzuCzv8SxgjQcj6QlxBaY08cWfccbZB/+wc8Sbvv447uml0kr+YWWPU5fs8dvST9jsu6oi8Ix99FQPo69mVP0Ovev/jb8eXo4EkQHE1JLPMiNh156j/qYRyn2s1ktOKBZDuRlF2Q0wVvajor4fZUVtKM1uRIlsS08uhbshBo5DJfC60qSSFp+4xzOCqeq/Lv2MP5Z/VTYOtzF6/+3MN4q02nGfi2H/y8KPql6E/78vx55z9tvZ/yrg+NmL+MDBGp+72+Izdxu8L39zm96xf0MfL03FYqCMbt6LYjswCu667ep9y8pR7JBspCaUoFr0+ur8NtQXdYmO34KCjFrkinHu4h2u8rRINNaK0LtzqS5D/W95n8OCBPll8QeVlevmF4Wk+CKVMk6JwuKoppIefOrgqRITL/dtqYi53nVeFo6fEfIKGTzjnBFcHYLg7hQEDmcjcDATwa2xCCkLgGesI8542vxNlgPgpRGE+Cg+GLZiZDNFhHEMrf0MB39MQj4SE4pQJpKkLLcJZTlNyEgqR2BIMpyEIDyO9SP06LjNV8O6IQMfxQbvuv6zYLhhaseTRZfvVPOiCgD+LlJlunkBnZUDokaNYb59BbWF7VjpWte9zssApURQtgcC+zPgd3m3S9gc/hsNJsKUGGATYIeTL6A686+Kl0oQDnCSw6G3AJ+kRah0djY6oETxnK1FVHQ2UhJLkJZYpv6Ois7CRY8A5VJV55+3hvNYGTyX61Us5IOYP188RRctyTHfvqTS1UmEyrwWlatFMuSm1YjUWFap8CSNQQird50XiRMywN0jHRDcHg/fLaMuKfaCYbYEQZXBOOdlq96H3vX/L+OlEoRg4dPHiaGw68zD2fxYlQLPF+exUIuzzt6w9QqBmyEadp7BePuSk6q2Y/EUiUHbhRnAjDDTzcsqRL17HAbfz32DW+ObWOxcUenqjLBr+1hyy8pBEoYRd+aLmZ/7MnD6ghV8k1wQMFHweOBfZYufNERVh6KiJh1N9UWoMhYipjMd/qu7m9ppCJguhm+2N96yeXY3+f+LeOkEYcoJGzKoxgyd+WrQs56BxCEJ1N8deepYFgF5b0eTab9wPwOErDyku5ip75bXPwzOeNgq6WHvTSmlr3ZwO1NIVBGVzv4XCdoQPglOMEwW7gx0w1IVosXOGOvswr/XflW/R8P/rv8LW6NLyOovkWPN6kc0CLECu5Nx0WAv9pz+Pf+v4aUThPggwqAyex0HS0wGO9v9yP/WTVnw3myC/XZHE7qHWVRFYrhOVcKuPVcFCvn/pbq0P2Wk08MTmOoEK3cf3f2vIhyCHRDUm7ozwP1XaxFT7I8vJjbxvxv/wi+Xf8GvG7tJQvx37Xe09DbDT57tLoLsXKcGXrkGnLzwt23yShDEEvRIfZYVJVIlSGWvqqQ8GfyUJE7b/1OaMLX7dWfnvRP9DohTMhCCUp3xgaON7v5XEVSFQssDlITVBnZoTQjWh2bw5eXv0HxlGeUbC2jaXMb1Kw+fIAmxPDqLuNU2JFzrR5wg6HrnY6LIdQNKg3DR1xaX/OzEmLdX4N/0kr1n/3/DZfxKEoTGN6PrbHPDGmvPlQYlRVgzQuniKoa93nnPCucwB1zy/2vVcLuGOyBgNG9nQAdMF6K4IglfXf4ehRuzCGnLQVhlOGKXxjC+eU2XIMR381+ie2oUVVvTKN2aQZmg9vISylYWULg8j5KFZTQsXUbj4hVUz68jf24RBfOzKJ6eRMnYAKIb8uATEYwP7f/fTH15KQR549IlfOJqg9cvPt0gZIdFprNzELhOVeAdgxechp5sBq2Hd+2tYBdkD1/R08MzXRCR7YLQDGf4xDvCWghx6vwlFUjzT2Sy4ZPnv2NnjbOeNnINOziEOChclBmU17U89kWCXquwXE/4XW3eIUhISwwW+8ewfOUOIpdGRZrEKIJkrk1i68oDXXKY4+HCfRROjiJ8ZgyJczPIm1tC3vwysubmkbWwgNKFVRTKtpy5Bdm2gNzZZcTOTCFyZhyhsxOInu1DSEc+PvJ6XOn4/wJeKEHed7SGd5yjGqgavGIdlf6vdzzxXqgfnEdK1SD4JCVcuYS5Te9YDacvXoJbpMOu++ghJN1Zvo8TPnJ+fH8S5YKPrSKN3jkaSLJ3bF8OUT5yskFoQ/gOOYgwUbceztzCNVGnyjfmkbgygZKNOaxu3hV7RJ8UxH9Wf8XczBaSZ6cRND2OpNkZRM5Own16EG5TA3CZ6scHE62qaGs/vDPRjE8m2vHpbDNcBwvw4f8jRHkhBDkmsA2w0x1oClkuambWPffsJWWw+61Uq+rDT1JNQcK9QN08KG3/wW2OcLm3Fih7Wwa831OIYY6wTGe8K1LG8js8b5zztEVwV/JugpT64sH0DTXoH4maRTvkt43fniAE8Z/V37A1vo7GiR64zrfgMxnYXFdEb+A/Kz6bNcK1IeEvb6e8EIJQndEbYLsgA/VTUbv0zmeeFo1Gxy6Tu3cvHBcyGZIPPsA1UIKcpqGe5qy7fz8EpDi/sEHAQN55kW6UfEH96bsIEtwWj56Wel1CaPhu/iF6h/pQvNCDmq15nF9s1h3cR4W3J4ywGS3H+yLx9H7PXwHPnSCc0cN1BpYe6GbVswUI1+YUODfv3SWEoBTSu+7TQILYBtjr7jsI9iL2UYJeI9pSvB8/g7p3SxC6bEPqw2FsKMadiSv4eelbIcQD5fId6x9A4VAtDOt18L/ehmIxyCPWh3UH9fPAJxP1OBe0d5vUVxnPnSCOoXsMPJEYettpGOtdh0Tzy/HeN4ClDaDDIEyM9zesLsmsrL/fM9YJn7jYKHcnVSq9Y6wNz88DxliEY4g8Q7Pnxe9saYNo8F+uQsB4HgJGc2GYKoLfummhHg2Z10aRuTyNzybbdQfzYUG74+JUl+4+c7w/3ogLMX+9CsjnTpDA1N2DigPxQyf60C8p9cR8H7FfLIJko1dJbx/Vj70kFc/7wMEKhqQnCeQQbI+PXayf2E5QXeP35LVpkNMdrHccI/B63+ko8IaVlfKa8ZkRlFafuNsgJNfj0HlX/tfbUb2xgNLFZd1B/DScn+rEu+Mtu7bRdgmYGcV7FtvN9/tPD+NTIdI74004m2bqBvlXwXMlCN2RloOJ9shb1lbwjHFEsKXOL7Mkc4v0rkVwH0nFGV9v365rbcNGZvfXL4qhz8FtKbXk/1NyHmMgu7Zvgwl8vDZJEpz25H6C3qyXYYhSnQwcztIlwl7IuDqC8uUVpM/N6Q5m4rOJDthN9enu85oawucy0C23h81OIGl+TkkTy31ExOwkUmZntvc34bOSRNWtRe93vWp4rgRhvMNyQH0k6gpnY8vthEu4aRGZ/cD4CVUpDlrz7YypWF6PsY+T5y8qFchyH924lChU3ZjybbmfeFOIrF2fv4Xk9oh2VPdnoI6Sw/J7vCgcYx5Wshv81vSTD3flWl1rhYHS4+o8MhfnkDe/9MQg1hA/Mw1nIch7E09KhKjpSYTLYDffZjfRBQ+REB5Tg0iZm4f3VD+sR9vgNNgI+6EGuE/2wnGyD2myz2NqABc7cnChLQeXapPwptPT3/fLxnMliN6g/dTNpCJxBgwzm9GpznCmt7yGHpjywIFqbtBTVze/D8GgIPdxEFPNokuXdgT/Pnn+ElwjHBThGPewPJegBNSuv3Mf2Uaj/hP5HVR3KA0tj3lR4HfxyfSG/0q18vL5XWlQeVR+a3UwyDa/NUIIJPuKr06jY2sdUTNTiJuZgdPwkwRwlsGdK+Rh/IMxEfN9l8Y7EDA7iuSZWfhMDcNWBr7TRA8cZPCTHH4zIzgzVA+fyX74TA/BYaoXLkI0Z/nfVwhkNdGN8JlxpW6FzI4hdm4CORNDSB9oQ3pjjUxWMfjM2eWVS5J8rgThwLQcdE6hj2eNUxcuKv2fdseh1BR5iE6iMnGAm59HQljej94fbT+PNT+eEoBkYSzD8jzixLnHxxLMQQrNePI4xk5INPNjXxSU69ffEQGt8fBfrBBiVMFPkaQWfmKw+242wn+9Ac1XltB2eQUxQhAOWJfJAYRMDMog74KnDHCqTxGiKsWKBLk4ZkTO7BKcp/twabJLBnkfnIQ8ntODcJdjo+UYJxn4VJnsZZ+jEMFnegS2rZn4vLcY52W763aQkfCSc/xlv4McFzo7hITFccSvjyFrbRYpqyKV1ocQtzqKsMUe+PRWwD0nSsWk9H7vi8YLMNJ3G8YcxEcy626ThOWjVKO4jVLF/F4EbZ29ZiVG3AMZx5D9ls4E4m1Rv7RjKd0ogSyPMYdt4Etcd1x+w3sONrCO84VTSRRcquMRMJSt3L9JW/2ouTorJFlBlJDATwjyyWQbzoi9YTPZg/OTHUqtihL1iRLBuqsQPhN9CJ4Zg7VIgk8m2sQu6RYiDcN1egBO451yjVEECFzkf17PWiRE8PQE4ibHEDPSjvjBVoQOtsFjpEPI2AevmT4EzY0jYG4I4csjiF4ZQebKjCJK5OowUpcmELI0DO8Fuc+oSKwwN/3f+YLx3AnCWd5yICnDdo9BeyjINRi/oD3xppUVznjqq0p00eqeL3AWW+IzUZdokFued3bbSCf09uvh8+fo0Tos3GJFul1tRtG1SQxubsG4taxmcTeRHuEzE2rmvygSIkiI4CkSJERUINvJbvh2lsCxu1QRwE1mf1+Z/SlhDPJ5Xkjl0VEEK7EzKCV4jLeoVN5CnpCZUUQujCFVDPYEGfCxK8PIWZkVaTSCxHEhUF8NQnurEd3biOD+eiGwfA4YESoI76lDYE8VnIaMIsHaYD/aKn+LHdNTCZv6LJzNicAnIR5qUtP7rc8Lz50gew0szux6Ov6zgKoSPWKfuNqqtPUn7icz/55RehHlNLpPiOplmX9FQ1w77qBBSErMvSTWiwYnjKCZUhU1b9tcxeDWJlxmehA4PaZUJw5wDu4zUx1Kelyc7BQVSlQv2R8skiFgpE25cL1FtQpSRBiG5+wgghdGELs0iVCxQwLH2mHoq0fkeB8MswMwzI0gZG4MQUuDcsyIUqFiRYUKWh1A1OoYfNe74bPQg6CeMkSPtyF+ZQwpK1MoWJlHytI0UmeHRfq0wGa4CRep/sm9I2fHETc3jez5RRTNLCCpvxOGEjH2/bxxYrv8+nnhuROEtRZPuFe3wQHJBEa98w4LDvQAMfTdokTN0rufbGNTA71zqaqd87JT1zB3HDClQ5N0n3vY7LoejX16tTgBWLqA6RmzvMfLAB0Xyd15yL42hlYhyPTmTdQtzSvJQQlyVgjBQU83rJ1IDq+hFgRNjcFPBmnI/CgiZIAbFgbF8O6By1gnfMe64T3Tj0gxsIPmRFosj4qUGEW2kCBdjosfbRJpUI2YgTqkDLUhdKQR4eOtQp5OBMpnvFwjUtS1oIlGkSSViBLDP2lxUggyibxVUbdWhVyrfUr9Cl3qh3dfBewH6/D5ZDschdjRi6MoWV1A/to0EuSYJJFSUSLRnEqS8JHr80m3f+4EITxj9s+spe1AI/cJl6n8f8zVFSe8vfCmvzc+DPTE51E+sAlxVMY108/p0eLAZy4VbREn2R4sA1vvPiQJXbpMnjS/D9PeVXzl0iV1LXOCaV43Dnrza53z0WIkJoKZ72NQ0vz6LxPhOeHIuTqG8qvTmNm8huatJVGBxmEthKC3yn6qR7lq7eV//9FuRHeKYS/qjUEkR9iCEEBIEL88jvS1KaROdSKqrxo+XcUy+3chSkgUs0SSTMjnMMKW+xG+KurWahd8F3oR3Fkm28eQLMRIaC1ERG8dgkUVixBbJHxhQiAkk4GeJtIoV+yRxDWRXCv96no+K71wWxCSTIi0aMsWMo4gRr5LnJAkWkgZtjqIaDHsSSiP5V74io3jkBe5Y48eFV4IQdSgMxtAe4EpFEyHp93iGiGfyR5wLgiBd2kQ/EoD4FEZAc/KcAXv8hD4lwQgoMhfnUsD2l2kh3K/CkKZFmI20M1Bwr4uZDD/jjxHi6+Yq1Mkr3aMr9hO2vb37K3gJWqi3j1oD5lf+2XCyscZyYstqLw6h67NNYxtXhWDfR7eQ8XwGayFdXsOPBtS4SfSg1IlVBAy3Y+w3irEDBoRJrZG+KIY0ctTiJUZPkZUosDVXngsdCK0swgRrXkIay0QiVCrbIxkUbmiR5oRPFqLgI5cJIlRnimqU5GoUBlynRSRKvHtpQjrrBAbpF5UtE74U+2bH0LM4hhClwcV6YKXh+Gz1At/IaVvVSSSe6oRsTCE2OluJCyLYS/7AxaHEC82T9C8qHlyLceMsL8mQeiK1Esr2Q9MG/EvNsC3LFjIEQgvIQRJYij2U8Tg327VkUKWSPmMUseE5Hmpc5nuTsPcI3pvyRWS4axsF3N7wS7QXkkD/k0JpY4VAmgp7ZRy2vkkol7NCUmmXe9VAO284I5E5F+dVCRhdWHz1gqaNhdxsbsA74014pIQxbY5Az59daI6Ub0ZQbQMvCilQo2JylQL7+ZM+PXXIKK/AYmi1oRNtcC/txxRvRVIXp5Ecl8Vwroq4TvVj0C5BgdvNM+XwZ62Oo20dTHaZcaPEgkTQwmw2CcEKhECtiBMjPKQkXoED9UgcLBcPisQN1wrKlkD4mZakSLXSZroRlxtClpbqjHc24uSqmycF7WYsbZDhQgOiRdCEIKD0XIwHQQheZ6KDJQaPmUhcK2JgVdlmBAnCMEF3mofSeReQ7KEyb5w+AmBIrJdlcFsI4Oeaex7uWhZsLVjMwhZKF1U8qH87SgqHI+hK1nbr7mS6f0i8S8IEbX4C20gc9fwqwKnWFeUb02hTiRH/9YVjIgU6d7aQLEMVicZoIEz4wgclkHaXoa4wXb4zYhRLjZFpKhACUtiIAtJ4hf6ENSWh5hJIZBsD5cZPEwGf5SoUFFUf0S6pIqKlCGGd3JPDcLF0DbM9qtjo0VyJK+OK3KEL5sI4rPYA8/FQQSIjREuiFucUAhZFDtEyEXbJkyOD1wVlUsIGySSxVNIRTWtuCodA+3NWB2cRmxapIqn6f3uo8ALIwgHk79OsuDTECxSwb/EH4EFvkpK+JSHwrU2GheS/PB+tD8+jgvA+UR/2GUGwrM4REgSqojiWhMthApGUKHPzqBnkM/cCNfAbTS4ORNRRNMNrWrU5TvbBprULUoM/g7mfCnCbWcBcxvPY1KhkkaCl5V+shfofEifqBM7ZBaNW4vqc3rzOmq35pE31wuD2AX+guiRLoR3yQw+3CFoQ8DCCMJlcCaIDZLGgN7GECLEwA7qroDfZB/CxAaJFnshTdSvDJES4WtDCF7r2w76dSPUmAN/OTZY1KNgkUKhY83wnTSKDdIP9/lOeM11wm24HqEy8flND4rdMqRIR3uDkitlZRyRQpJY+aRXzGW2B95zfXBqzcJUdy82hmbx5cxNDLS2PLeGGy+MIMR7YrwetDbEBFdlY3jLA/QXSeEnUiOgyA8Gwadh3jju7oGTwYFq3XIu7s/lCd5LCMX5rFA41MbDsT5BSCLEofQRqXImwhOXAhwUUZ5IlBQw3YUZs0xDoaqkNXLgJ4/X9FummlD1ovRRpNj+fTTyGXikROFv1ba/CogpiEXR1iRKxFinisW8rIHNK0rtihqqRcT0BIKmh2UQi83RXi6qzRR8RfXyGW4UKTCAdCFI5IppZqf+7zleBw9Ry5z7K+A+J8a9zP40sqlGxYlK5LHULYO+B/GdJQifH0GEGNeh88PKKA9d6Eb8TAfiJ9uQMNuBxKEGJDfmIKdTJI9IHx9R1/xGGuA1boT7hBG+8p38Z1vhPW1E8GA1kuvSsdA3gtuTW7g1cRl3p67i6sgynALdd72Po8ALJQhhH3z4wiRnURHe8vPAWyH++CAuEFZZIXAWCXE+3h8n3d3UkgRceP+EtyDQgJNxEXgjPBAXi2Jg15QK57o42BhT4VkRDvs0P+UROx/rg+AMdzG8nRBkEe2nHcJERUoSesr40FnJ5xJh+pu/g/YKj6UXTXMF0zjXAqPsWWX+u1823newQchYgTLQc6+NoX1rFW1CFP5fujmFMFGJQhaGZSCPIGq8BZFiT4TMygy+MIHg8Wa495YKKZrVQPdfHhBS9MB/vh/+Hfly3Vb49JTAgY3/+stFteqC+4LM9gLnHjHIRYoELg2LNBpGyMqw8ozFCVGC1vqVNypOjG6/xX7E9VRivn8YV0bmsDmygM3RZawPz2JjZB7LAxPYkL+/EDL0NjWh01iP20KOy6ML6hg2xLs7dQ3x6VHK7tJ7Bs+CF04Qqh8ceOYD8mlQ4pNN4azscMzOEce9PPGGnzcuZIbCrSQYthmB+CQrAh+lhuL9CH+8HeKrFtY8GRWGM2lBcK6Ph4dIEcfGRLgJsVzKQvFuuD9OOTiodPgQkQ4MXLpFmaQL7xmSboqkM65C7xjzsmhHMbFR/RYhhWak0wHBNBN6v1hgxW1aqjwNe7qerUQKHTQZ83nBI9ULeZtjIj3mRHLMCjkWRJosi6q1gBxRn5xpD4hKFSmDOFHUn9iOMgRPyUCmO3ZxTOyHQQSLMe03WIZA+fQZqIFvdTTCRBWLEtVISQmxN6JEooSP1oihXY34tlxEdpTCb1hm/9khpSrFi8qUIjZJ7KpIFLFdIoQwLiJx/OdExRKjf6S9HZvDi7g5vo4VIcZC7wTWh+awOjCDyfYRTLQPobnaiPLKHAy0dGJtaAZLA2NCoAXcEdLUVRUfmSfxhROEoFF1GK8WB+hJB0ccc3NXK74ec3VTRDnm7IpTIg0+ig8Um8QfDrmBcKyMgUttLBzyQ3E6OgSnEqJgVRAJx4YEkSTxiiA08OkyPpcahBMGX5y4ZKOMbapHJAobTPCT6qByOwsRaD/RmP/YxUZ1FeHv0MhOG4bnkASUKKxA5H7L4CI9Zy8ziEg7KW+gUgUO86+Oo0zUrfKtGUWSeiFJ+EYrwsc61GBPX51Cuszy0d2l8B80IlwGfwRn/1UxyuUzdF0M8JUeJPZWIWiwFSHztB8YqxhDnJwftjIAw3ovIsQuiVkbgZ+oSyEdKQiojkVQewm8+qvhJuqTp0ibUDHKPRf6lH3hIDZJQUU8ro2tKKmwLqTobGhBT30HBo29GG7uQ39jN9pr29BZ24m8wnQ019ZhuX8Kwy29mOkZwWj7MNoba5TtpfccDoOXQhCC3h7O0uYDaD/wWJsIV7zn64bjjjKj+8nAFvuDi/hzueYTQf7yv0GpWK8LMT7MjsH7uXE4lRiDNwuS8Xmd6MsNcXBoSIK9wKExCbbGFCFVEN4MM+C4kO64jZ2K2dD+YIbueR8OeNofJqKY0llslNtXc/2S7MwIoJfMMlKvecHMQRXM/JgXjYv+9shb7ELatWEUXp1ChUiSJjHcGwRVW7MwXGuDx1AlokW1ShGbInR9AIlTPQhsyYC7DPIIsT/SZfaPlkHPvylV/GY7YTCmwXugAj4iPRJE2qSuTSFKJES8HOu33CdGeQ8ixJYY6ezEL0vf4tHMbbQZyzHZ3YNZUau6errQ2d2GnrZGrAxO4bfl7/HFxBWsDk2J9JjFWHsf6srrUFvSgPa6NrTWtKOhshHt8llUlIfyklLUV9RgQAjUVteE5ppGdDfX48M/aby/NIIQrD8/TCeRkHwv+IvR7VccAI8cf7hk+cElwwfuWT7wLBRjvCIM7iIZLuaE4s1IE3lOiPFOA/6tuFB8Xp0qpEiFTXOagq3gXHsebJuS8Wl2NE6GGJRUOnbBRhnrdOmqfr1+tjjvbadIw/QTDnxmJD8mySX4CakocTTVimAuFA1281ZCdARo+18KRDX0TzMgcLUeAdfbhCSTyBGJwnytAjHiKVUCrrfDY7YChpluZS+EiJ3gK7N9wFw5PHsz4dJXDp/5XiSLqhSyOgCXhS7ZN4iQvlz4zYvR3pcDx95iMbCbRRqNwHepF65ij3gKeQJrEvDd4kN8O3df9fEqlXeyKAY3Jcb9qetieF/GhqhTY0Kkr2e/EJtjSwgyhZmuAfQ1dqGypAp1ZfWoKalDc5URubn5qCisRkVJGSqLS1GcX4bq0ho0CJkqy8rRKfbKWc9nz7J+qQQhqHJQtTEnwn4ILvBCsBCFuJTgh49i/fFRlAkfxAbibUoDMdY1UNKczw6HixjqLqJiOdUnKFvEpiUdF9rzcaErD9YtmbBqzcDF+lR8nByCE9aPBzklHWtYqB6xbNfKnwmRTiqd5VNXW1XPQhe25h7md6Qjgr+LVX8kGv/Wvr95ZP5lgd/VN9sb/ut1qh9v4rVBhF3vQoGQpXxrWqWmRF7rgc+mkEJsjYilIXiLFAjqyjVVKG41i8qUD8+ubHiPNymyeIp65FmfDD+zOnku1OM/LOcYk0S9KoFfQxZCc32FCDfw89I3+GKSg38aJVXJuDI6jxsT67gnhvaWGOeL/eNob2jAhEiYR7N3xWBfxGBzN/qNXcjJzkNqWg4Kc0sVSYryC1GYUyqfpcgvyEN8YjoKcgtQVVqNgrxCVJWVwNrv2RrZvXSCEEz78N42bg8GVxgKfXEm2B3HrMVwt3VQM/9xsVGURyvQH2+FBeCTxEDYFkUqyeJVIQa9GJTOtXFwr4lSHi1HIQ1dwU6KPLFwqkmU4yIRnOGqDGuWAFO1osrlHWv6JDEo9ZRUELWKn1SbSAJ6T8zzzti1kbYJr8H/mUpjXsD1MsH8M980d5ESXAphuzRXkCxkyRaCRF3vgd/2tsCVBoTM1MOrPlaV75of73elEeGTpYgaKEDgYMau/Ya5MoQW+exI1WNnLinjebyrSwzwDXw1dweXRxaw0D+K8po0IcdVXB812R5XRhYx0NSNjrpmDIvRPtc7hLmeSbTXt6Ghoh5lxSWIT0pHeloe6svrRf1qQGZ6IXKzCpGZn4aU5FzZn4bywgpkZ+ciPTNLtIDDq7evBEEIzsIM5h0kThKW46ZiIYyYu+UbcC6R0iMIn8X4wS7eGx6Fpsi7V7mJGN4Cj6pwBVMuVxh8igzwzPSGW5YvvLO8EJbrjiCRSqF57rr3fBpog7BDCg3hne4nsk1F8AXM23qVkhgJBjjpxg4xRsNv43F7oMDrHap/lvb/YcEiraDORFFPXXTbykalhmBzeGHHNUv1amVwAjW1WfL3Kq6JBKGrd657Eh01Hagorha7woi2hhr0GhvQ1dCG8qJyVJVUIz0jF4nJecjOKEReTrFIjCIUyGdOXiZysgqQmJiDjPRc5GYWybYcnPU+nLr1yhBEA2di931yqMxhKPJXkoRk8SkPFjIwkh4Gz6ptYpSHwleOcc3whl2kyW1Lu0HzkzOrlzlbVJ/0rv8sYISd7l+ttoSLZVr+xlcNJK53gjOC2+Pgv1qtO+gPAkqTwL5UhMlEQ7f3XvEIvoO53gFcFWlBlYqqFgN+jIxXVmerz5vy/3BzPwabetFYYRQy1AsBCtDd2Imy0ny0NlSJ3VGBwrwS5GQWIDIuUUmT2pJG1BY1orSwFDk5aXJeLeITMhEek4R8IU5xYSHOehycJK8cQTSwF5Sa3fbwdIUz16rAR+Vq0R5hhD1AyOKb5qbUI4p1uvkomfSuz5fHdf30rs1YBmMejIxrqfHU26keUcodxkVNF/DL7gZ/UDDeRHKHVASoJdz8FypEZXrcQV4PbAoRMJKDkIYImWhcVWrOQeI9cRkRQo7ruDm2hofTt7A1sqziHBPtfWhuLMV8j6hUnePoru9Ce3U7GiubkJ1ZLBIjGw2VdWKIVyO3OAm5hRmyLQelRWVCoFJkp5WhokBsl+ZRFJcUISUjFQWidmVl5yMrrQhVhXXoFZJ95n6wZn+vLEE0MErNGYf1F/YyKzFJUKXDy6dTmL0asBzMTD8/aASV8QumiegNaFYeklj7+dCZisIyXct6+73A46jz613rVYT6fe42KqPZP9kZocW+anGekKYoE+rDEVrur9RSOia4xARjQ4fJqn3jkpXyVN2Z2BJ1akGkyFUhyCyaZPBPdgyjr60J5cXFGDIOoKmiCR21HagWaZCRno+45AzUl9aJkV6MxIwkFBbkIzs/BbVVlRhoHMJg47CcN4ye+n7kFqQgOS1D1LRKMdyLkSEk6ZPtg+3NMiE83R585Qly5BDC7bU0AqsEKTG4ihLtBpJAO4/bSUQa6tzHY2l0611HD1QbNWn0VwETMxmkfU/sCEoFqr+Uop7yWz5ze+zpe1bYGdxEldoQW4RpJfNClk0MNvfBWFOPNZEmox09Sp3qqOtCTWktSgqLhEBNKM0vR1JSFkryy1CYX4Ks3DSUFFQiMzMXJWW5aG4ox3hnD26ObqC3tRHp+bEoyq0U9cuIxnIjBhuGsNw9L+pcviq00/tuGv7PEUQNfp0BrIESirEO/k3PGs/hzMiUd24juWh4aoOdRjmlG0ljfh098N7m3+VVBt3bzCYwT9lgCa8izBGqjLmFKbgxvqakyMbgHJZ6ZtBc2Yzq8ir0NfRgqqsflRVFqCmrRlVRFQryC1BX1iD2RCmi41KRlZUv6lYFCgrzkZtVhOQUGuf5qBT7JCsvFUn5Ieq5W/u4IyMjC621raJi9aC3rh/fzD9QUlLve2l44QT51N4Dbn5ReOvSi48HUFWzHMhs8rCXqkSXLc/TWpPSZmFcQy+dnekleqn0uyD7DyLWXzb4GzkRaNnLBO0xPg9KEfNj/yw4gw+0tShjfb5rDIPGfrRUC0HExqgRkoy2DKCztg0V5dnIzctAZXEt8nNLUSoSg96q7IxiUbea0GtsQ01FJfKyixCbkIGU1Cw5thrFeeVIyUrEh9uLJL1jK+p1mAF5BRnoaK5WWRKW38kcL5QghVn1uNy7ha6qIdwcuoXOyiG88wKJYh6j2BmwIg3MI93m+zhQeJ6WoUsyMZnRXPUyB/XwvTrAa2C6yotuXXMYsDk4Z1XztkwkBZ+dZZnyUeFzVxesD85irW8e/cYejLcNwVhpFBtDJENeEYxVjQq5JUnIL8xEdm622CIFKBIVq7KwAXlZ5WLcT6KuphjNVa1oKm9Ejhj0JEpqWhaK8oqRkh6H97ffp4L8PmoGT6vdeW4Eec/aGR7+MTjr5Kv+t/MMwWrXOjKSy9FU0oOwiHSU5jTixuBNnD7/5/XZp4Gd+iwHK+MW3GfZdIFg0qF2Ll2W2namlJjPrJYgqfS6L5qDqouWNv8qgaoic8/MvxtVLJJjv998FPAIDcCwSIuB5n7UyQAfaupDZVE14pPEIK+oQ0VJOWqqilFWUorszEKkZSWpgV9Z2CgSphcjxlGs9s8gIycBZYWVYti3IEckTHRsqgoYlhZVIK8oDe/ZHU4CPheCBISm4ObgLYw2TmOr/5rMRlZKaix1rKM81wi/oAS0lPXiwfh9tJb3IzY2V/c6RwnzQU4w9qGVajKvSiugYvzCMnZB7xizfbn02UE8NZxxA5L3lyTmOVvmoDH8Mox5VlTSI2i+jZLOO87huZa0miMuJREjLYNiTNcpNYtgbCNBBnh9eZ2KiucUxAoBKkSC5CE2MRWpmUmoKi5DT0OvSKBVdLbUIlvUrPzsQhTmlaFY1LGszHykpuShsawZ5RU5StXWu78engtBrvRtwdU3CpPNc/j36u/4cvIhfp7/ATeGbuL28B3cHb2L7uphhIVn4NrAdfTVjqnzjp+5JOdFwtYj+Ilr/llogTsNF313DwYO/KNUfTjjaoa9HihlVJmuxXm0d9ijy3L78wRzxxjgNHdtU8UKSjFVR5qrW88Vcp+s7Fy0VbWLIV4rA78KNaU1SErKRlp6pkopychOQ2FhntgdDBwWIzExCwkpKYhICUVlTTYyi0ORkydqVU6VECsTebl5aC5vQ252GdJSCzDaOoC80kSZiHTur4PnQpDbI3ew2r2B0AgxhCoH8XD8oeABvpp6tGNzeAfE48f573FdVKw7QprPHLyw2XcN/XVjmG9bQVpS6RPXfVZw8JunsFB6PG+VgeB9WYVoTgxzMP3EUtVSFZcpQbu2PU/QSKbXjrEMre6esPKzU0mk9OrprcfyvEAyVpVUKQM7OztH7IkmIUot4hIyUZBbIihFRFqQSkyky7aiSPbFZSI5LR0F+YWyL1hNPO/Y2Kht5YXViiwkSVdtN9qqO7DRv4iwVD+VTKr3HczxXAhCA/zBxEP1mZtepSTIWvdl+aFtOGVth+PbQTOqWzMti7gvqtbP8z/i/th9RS7/4ESlmlle91lBFcp8YFqqEn8GnHWZyKi3T0FeuF5diAZLg59u1O/nHr2wWduBwcAkJ6jm3VkyeYiq6RxuWl6Cz+m894tfA4X3Y0p7cR7TRUQCiOFdlFeJiOgkFBeVISUzWSRJpqhQpagurkNWRiFi49JF7coScslxKQE7Ew8nQkNkuJxfKDbOEDqru7DRt4ap7r6d5n/74bkQpKNiED+JdGgt71P/W/sEIrugFhciQvFOoLfCGx5ucDPEYKlzDf9Z/Sd+XvgRV0Xd8jLEKklSW9D2xHWfFUz10AYkkwfZS0nvuGcB4wXM8P3QeZ9rkiQyEM2JoYEuZm2ZBc7U0Vn++Ofyj7APeP6LXh6X++o1r1CQ58Rs5peVJsMaG872OZlFSpWqK20SVSsDUQnJKBOSRKeFoyC7EiliWzAfqzCnDFlphaJKFcNY3QinUIv0dnkHH9jbICgmBFXlxcgpjlV26a5jdHAkBHn9gh3Gm2aVIU7PVE/NCL6d+Qbz7cs47eSEd/w98X6YP94L88P7kQb1/3vh/njf4IN/r/yOK71XlScrJbFYSZqvJh+pa+rd61lAo1l78Udd0fe+gxWiczywMbiwU2qrC3lBVFd2DcJtsC6e+5kW391Sj//d+Bc6m+pV7EH3Wk8BpZrnAepO9lqb0RwsI9Y790Xg9AVrGCubkZKch4zMHOWdYhp7SX45Ckuy4BFuELJUiCFfgNKCCuRnlSM9JR/N1a1oN1bh470mrW3pchAcCUGay3pRlFmPq/3XleT4ZvprUase4Y+VX/GBtzfeFWJ8EBWIjxNC8FFcsCLKBxFCkDBfuIbE4NQ5k1eBMZK7I/fQVzMGn8D4J+7zrKC6orlej7p/EqsG4/N8VYloVXU2XCId8PYerkR+jydiMQKmrLhFOCI6zxOPZu+oNc2/lM/ARI9nUm9o+/C6T3M6HLRjPaUfM6FfpC2i4eR5K9SW1ipjnOkmlCYpydloqmoQFdBe5bglpMaLnVEhalQF6koaxG5pwVTnELIKow+cn7cXjoQgt4ZvIzwyU0mQR2KID9dPYk6kR1v9EN4PEakREYBPE8PxcVIoPkniZ5h8huFtfy+85eOJY+dNBOF1KvNbUJnXgo3ezSfu82fA2Zn6NTN9mVOld8yzgMZtWlEQflv6ET8sPIKxsUTdh8mQzmGmxtrmrmHqxHqBycgsV2yNLCrpoS38f3lkHu6UBIeY8TT4JTmqaLjePg10NZt/B3r6uOT0Xs2/qZ7ay/6DGLdHCU4S1WXVKiBYUSQ2R3ohuurakF+atPNs3rWzFaM8GU01jWit7sRw0xCWBsaV+9ryeofBkRBkoHYCzaU9GBM1q6agVW07Jj/qTXdXvMdeViI9PilOwUd12figtRifV6bhw5ggkSIG2e+HEzamH1GQUYvi7AYVPKSqxWCj+X3+DJhSQBWHrld2G9E75lnAQVhelYr/Xf9DDeo/Vn7B9bFV1NXlIjLbVQ0qGsGfuz8mJZ0GWrtSIibXE5tCjv+u/XOHHMR/Vn/HZFev8iiZ33NPyGDRjHvfAgOCS/z2Xc2LQUDaGtr3YOCU6hnPIcm17ZY4yGKrRw1OMulpWagvNyop0VrTgeGONtEIdv++dx2tERQXhtaGOnSImvVnewAcCUHokmUayb+3jW1ue93JGZ8khuKz3Bh8nBeHD5qL8GlnCT4drMKHnWX4KC8eHyeH4YPIQLwXbIq2h4an44uRu/hq6iv0142rEk3z+zwr1Bol8mLZO5cD88hcvDIYGVnnizIf2Gpwr/2Or+fu4dbEFSz2jyGzOGqnpxaNcp7H71RYkaA6fHy39hOWlh/iyspXIkUeX+efqz+ivrZULdj5xP0t8JGzPay2PXRhpWGih1ceTIqYkYR/MxmT3e53tungZazJSMkVlRiLrppOtFZ14erQhnKL6x17Wuw3Sm/aWXr7D4ojIQgN86T4QjXrXxu4obadtLXHJynhOFeUgI+rMvBRdxk+H63BmakGfNJXiU+bC5RkofFuGxqJ26Je0Zt1b/wegsPSjowcBBfp0V7sQTwXBwXTwGnbMBNVG9B7ga1uBtta1TqCHLSUGisDk/h1+Ts8XPsB5fNrKBMUzC1jYfn+rnPZ3cM5ZP+kOmK1bwHeMa6KuBE5/iLV/iVSJOCpxj4rClkm7Bbp+HglLrmGVkuvB+6zvM6fATvJHLd9umRiloGjwQtdDa34efEbU/tXi2OOEkdCEMYzkuKLhCAbiiTc9oarCz5KDMEnaeH4pLVQSY5z80ZcWDTis5EafFyXg88yo/B+lAGFVS1gdJ2eL0bVP7R1f+IefwbabMhKwIPMxAcFu51E5rjiKxnA5gN6L/yx8jN6ja0ITnVTDQq07SNLt1E8v4LMuQVFkL7FG7vO40Dvb2nb12B3CHCTAfMtSkqy1IQQWeSr7JnYqnA4yuDXO+dpYO3HLuligWf1stGw5uxuHeIM+3QD7LOC4JAZAPtEb9W36yCNLd6yvqRy6PaSIEeFIyGIo1cYVrsu4+bQbXwz8xUW2lfgGZ6IT1PCcLEi1USQgQqcmWnE+QUjPhmsxocNuXg/3IC3vD3whtgqUVHZykj/ZeEnGUi/qSDjUWX60gPDVPSj7ijCWbSuLh//Xd9tO3BA/7r4k/o03078tPi12BUDu/bNLt9VxCicW0G+fN5f/WHXOcSjmTuqN5f5/ZkjRTdsTEaQan7A48bae5U0SKmNwz9XflKN2Ay53vuSaz9Q2umRg7BslLcvRCJxouKMz079PmVBqqmGR1WEWtbCpzxINdQILPJT12ZhGpfd5nm613tBOBKCEEwdaSruVlHz+6ImfS1EuZARgzMFsThbl4GPu0rx6VA1Ph+rU9Lk8zqZ6SJNRvrrzo8NqY2eTZXty1gKvVnm93hWqIX/n4POTON7a3Rx10D+evprVOW3Iju1Co3yPP4lZN/Zd/kHrF75AhvrX+A/Zt6qG1ObaJmYw8DiTXy19uPOdg3/3fgDleuLcJoR9VTU1ePnreEa7gRjXQWuja7gp6Wvd46d6RlWtlZBeyH+vfaraoYQ1J2sIuJ6v+FpUFLEghgaDuohIjGYvBma6wHvsmC4VkfDvTpKLZAUWGgiCzvP+JYGCUF8d92DlZgvszzgNdUUWmfHs4LG+krXukiSr/FxRCA+z4zGheJ4IUSO2B7l+Eikx5mmHJwvScHZ/Di8H+KP111M+vW7Vk4q1aSmoA3Fch2moVhe/1WCQQjyYPrmrsFcmFmnyJGbXq2cFzdEEnL7l1e+Q9fmukLb1qoiCrdvDM+hoDwOvy59p/6nGrYkRn1NTTZSCwPFuA9H+GIXLiw1i3raoj5DZLKhRPnv+u8799VQXpWmBtbs0Jj6/0eRWPE1UTJzP7s3Ry01ZzZoNTytGs9UZMVzXdVCR+yH7FEdqdZtCcn3VJ1o1Dou5SGKOEEFphXCLMFoP7vt693jeeH4RRu84eaK1+x7C/fs/HFYXHT1V16sfy79Ak9DDD6MC8an6VH4PDsa5wrjxWBPhFVLFs6XJ+FsYRw+y4rEh7FBakZkSvysEKIkuxGbfVfRVzeK+LgC3fs8L7DqTIl1nX16YNzg2/kHO4OTbtqS7AYUZTUgP7MWWamV+H72G7Vv6codteRA59YaOgRzm7eU94oEYJCRxGCf2pGJccyvXhHD/RH+WP0Joz1dsFkVcpAg2ySpXJ7fuacGer64HEB8vi+iywN3fa/WlioEyGB81qAZ88X0Bi7d5nrHE5Qa9BiyJZNHdQScSsPxebwfPg7zxofhPrDPD4VXhUnFInkCRHKwjZPefQjmih1Vx/an4bSDA1wmymHdlInXnIZK1OB93c0Fb3q54aTVAX3uFmCa+lfTX+GuqFcsiuK2152c8EFUgJAk0kQSkRiX6tLkfgk4kxOLD6MD8La/pzrWzTcKc61L+HLiIaoLWjFUP7nr+i8CHEB8qQz+HaQLCfVp84FIsAYmL60a6cllaK1uRXVtluoiuHXlgZIcLVsrQpBVfL/xI7JLIlVPKO5nq5vVy7fQKvvZbZ0k+uXyL/gfUcVcVjpwfrEZ54Ug9sttuLX2FX5c+wU/rf+GR6KSPVz7Ht8vfoP0kjBE5LhgZXhW7Jp7mF66i2srX6mlygImCnDW89nULMYg9HqH6RJEJlt6CjngqTKxT5l1SRRORwTjZGggTghel7+d8oJgEBUrIN8bzhm+sEszwEZgSHd74j4aOCGZB12fFz7PjVWwNmbjtYtVqbDvLoBtS7aC83j5zqA9DGikF4h6cWPwFmoL203bRX2jjUFX7qfpEWKPiNQQopwtjsMniSHwSE/bOb8spwkVeUb0147j4cSDnfSTFw16Rv658iMyiqKUocgFdrxFTaCxykIq8xfEAB77xpoThLgxchkpBYH49+pv2BiaQVyeN5YHJzC1sIyNzXv4WQb+Qv8IjA3FamGYNmMF/iXqEklBEpEgJAptlp/EjphdvYP01THELw3L32LDrHypJMbllUcqbrK2dA8llclqEJWK+jq39AXqFi6jZWELw0u3VedCw2SByhQ2/62HATMQLAcs2y6ZH3PCxh5OCZ5qBWK2e2UX/fPlCTgdF4ETAf44FRGCs4kG+BT4wSFDxkWMECYkwNSh38MTxy6Ymvrt13eMCxeZ3/N54PPcGLhOVeDdIF+RIAMlcB4r24HTSCkuViTvHHz8nJVSgcwvoAfaHW0V/Rg3mpIWWd/xgY0bbL2CYRsZifeC/VRcREXVk8PhHBuvBhNVqujoXCGYzKJlfSjPbVbGrd49XgTetbPCYFsbfl/+UXXbYN/YqZ4+jHZ2yIAuQXiqt2k9Q5kpSZb1wSfVHUqE6Bz3HU9Vb2sDMkvCdx2TXRqB2d5BlFWn4Y/1f+Kfq7+ga2tdSRcSZGRzCzdWv8b11W+wtfoV/mf9D0WIjeUvsS4E+acQannlARYXv0B+ZRIis90QXROuOnV0LV1H/9JNdCxexcTSHVwdW4Zhvhx+WQeb+Ogd4wpZHKg0+Jl+wopKy8FqvooW417OmWwHa4BjQyJsm1JxPjMUp+IjcSLIgA9iAuBeHASXohC8nxCqFkE6GRaEE34+qr+yuS287wJL9EYeYQtX2hrnSxJEWmThTH6sEg7vBPrAc71B8eE15kHxD0qPS1xDQwhi3ZSlTj5TEA/PtQYTaapTn7i4OSaMc4iNzcdC2yrqijow3yazZc+m0svzM2rkAdriPW8v2AdF4nVHRwSEJuPrqa9UxSHVkvL8ZpWqwjiIu1+U7j1eBBiICknzwo8LX+0a0ATjCgxOkTgFxakqCh0QHaJsCPPjGBRkmsl32+pXX6tMArme+H7hkQz0f+H29HXklcUo++P69DUszt1QpaJbq/cweeUG5i7fxh8bvyvpQFIQ9GRRbZpavotv1n7G2spDzMzfREZ5rLpXRFWw8liROJQcrQtXhSDXML98H4Nd7fC93gJDa9xTYxf8/ar3l8XA1OuZrAVd6UL2THaDu9gTbjWR8BDpYVceg1OxETgZHIA3Y4NhVxqJMwkG2RaG4z4+OO3hirdcHPCGixNO+fvgdQdHVc+/n1tZw1EFB0kEakznSxJxviwJDmKPOw2XwH2uGt6bzbhYlWJy85IkjEe87esJr8tNsGrIgE1rjmp/79hfpE7kNtoTljfRwA4lDBaGhKejr2YUC+2rGGucVQOEZbY8htFx/s96dUocBgf5P8mVn0GjtkLldVle+0WDy67dHr+ivtteoFHN/rHZhUm4PPSkFCmuTFQLTX4//xBrgzNK+gy2tyg3rrGrWSRIJPLL4/DFyteoaa7A+tJ9LC/cRv/QKFq6O5TEapPPjuERrIiUWBRpMSWqFKPsV4U4XeNzSCoJVQMmqjoM14W0/9nO5aLU6Fm8oT6/mr+HsNZ41SY0YDz/qe5uDlLLAbkXmA1MSeqQaRBiRKnFVum+dWyIx2d5UTgukuNkcizeTI/DW3FhamkJ2yQfuBaFwlEkqEN2ANxyDfAv8FVeLb177IU/K0XooVLmhK8XHAeKlW38mdjKtq25cJD/vS7L2JfP1+g9IrQTvTYa4b5YB68rTfJ3ExyFURdE5TojRgvJYn4Tc9BFS5JcH7ihCEDwZV3u3cTdsbs7qSPc9o0Y8wwEUnJQnWK8Y1YkDo3zF9Hh5Gmgvj3fN7wz2PfCP8VQLuIKsUN5SB8qw29mAT66bykleJ1/ifp0c/wyEgr88cXqtyiuy0F8oUGpXsbudrT3diO7MgEJsq2kLhfG9gaMdnWhoKkAicUhKi2lrrsFMyI97sn5Va1VSCgyICLPDUk10Wohmkcb3+PB+nf4bel7/HP5J3y39B2+pJesIVV1WydBDLOlT9XhGVTVG5B6+NTbETbpYlOIzWFvTFFqlVN9PM7UpuL13GScSovDqZhQWOWEqoWNXMsjcS4lGG96OCub44SbG47ZO+G0iyl1Re8ee4HxEb3vf1BQanDCJwneD/FVKhb/pvp/qSYNLpMV8FioxWs2HoEwhCTB3jNEeaJcp6vgOluNs3lx6kIfJYaKqElVaphDbwE+ijt4vbSnIRb3xu5honlOVQhecPFTGarG0h5kJJdhXVQwa/dA3XNfJmhjMNHPnAx6yB+sRtBAOgIHM9XaGFEN0cqmWOwbVUG6QhHRZbXZeLDyLX6U/1OLgtAxNIKMiljEiOE+K+RJL4sWRGFkZAqbq49wTeyOayJVqFatixq1KZ+dvT1KjeoZGBaVKgZRue4IrzCgsbVc1LYvUb26DLvVFjistmF8ZhEpfYVIbs9A4Eg2fK+17DSa9l+q3Nc1SzCb13IwcoVf1qubtzPiQkY2mUFwqouHdWuGIBMX27NhZ0yFbXUCbEqjcSYnCqfCuNKXn1ou77jBT+EEEWgwreXi7oF3hDDsAWx+z6dCbJE/UxlKzy3LL0iKc6WJ+Dwnemeftbv8Lu8IxYvXHH3CEBSWihgxlP0CE+CZkAyX+MSdg5m27iakIats23Jh31ek6jm0/fuBXRTvjz9QCYy0SZh+QTWAsYLMlApccPXXPe9lg2pImQzu/xW9X48YGkJ70xA4lGUiiHwaB0wdAtl4OUGM8o6uNpEafmjr6VKqESVGU1OZshti832RWhKGFJEQ66I6UW0iOTSbY1nIMbZ8G3fXvsfQ5JKcV4qa2lxEFfsipi4KV0aXlCPhvkgNWyGHjcB6pQXDi+uiSuXtkMIcfqs1B6qotLQDWJvOtqOsBdG2MQJu05iCcx35uNCRhwudObBpzlAEsW9MhnNdrIpxuIg6dTbaG+8YPHDK3QWnRWq85eWKj32cYRvs+ES3mcPgWbMDiNP2jiIlypWkoN1x0obq4iXYegTB2SdS9UWIiMzEa5HR2YiPyUdOWhUMwUkIFLI4eoXBRlj0gbWpLvq9MH+4jFeo4B6NdbLudZen12rQi0UpERKWjkeTD8Xu2MB3s98ceTLiUYNR29SCUJXLpEcMDdk9xUKMTJEiGYjtzsTPK9+LmvULghsrVAbBmdwY+FWECxl8MDqzhhuTV1T1YVZFHOJF3eJLrm0sxpyQhx4pum+7xLC+svqV2A9fqPT3wbE5FUCc6xvCTO8g+jqa1Pp+/9/Gv5Q0nl2/o4jBYKJhrRd35m+opQt0CbJWo5a61vvN5iAZuDqWNhDZEogZv/RmadtCcr3gUh2tlrZjwI9rsai4hqh+PhXB2+u0mBYscquK2lmvReVeiUrmVxoI/+IAhOU824JFhOoKo/P9DwrWI7lMVcJttkYZ5GecfBAQkqzIQaERG5OL1xLKG+FXV4+oGiPic6oQFpmBACFKUGiKEjPv25jSQN4xeKnACWMmdNVSh7O8oR6YesEeWKvdl9WgYiqJ3nGvFMTwDExxw4+Lj3YRwhK/C4FGhwYFYnuNrasKtihjhZKwJMinGZGwLkxQLzNOJEmvDHYGB6NzPUyeJ9meUhSM/oVrWFx6gE4hxww9VUt3Mbh8U0md1pZqZeyTHCQK3c7rozdglZ4h+nwK7s58idLVORSvLeCGGOU1xmK1NqA+QWr3jYUwo0LLe6I3i6RgRFzr38VzzQdoYLa7Soxk0iJztlj7z2IrVU8iUpiJlJRY/hkeQh5/FTzkOi78O7jAW0khrhZmfs3DQHXjf9bAoUgLSg3P1QY49BQKSarhkpMqQiJZJEcWkhKKkJJcitf8O9sR0dWNyL5+eLQ2I7i6HnmZNchOq0ReerWqzdCMeEoRGzFmqLtR5XripnuAyYezrYvIKYpHcuLehv6rBOrq96ZNGbL74YuJTTQ1lqCtqQJVNVlwqk5S+izJ8WlaBGLY6a88Tr3QOJEktCEsX3RGdSJaZ1aUEd6zeB2TQpDx5Tuo6KgTmyZdxUto7LNVzdbIEqwzMlV84WRMGLJrmlDf34SBvi7EN8TAf6VGlxyE/2rtnioWYx9aE2+6efW6DwalbUsV0f/tgkTt2qfwjEQhSWi/0B3OYjFmIzN2oq3vaP4MNHDBJNalsCM76/35qed21sCVkvXuvx9O2jmo5+GxUAefDSPc5mqUuuWRmAy/IEqPNGSklCOwrhGvhfR0I3NyFpkzc0gem0CozFIFVe2oym9BXkYNfALi8b6jmxhcMUocOQ+Xwmm0FG+4Pb2ARwN1O65smlYQdqSFUM8Tb8msOdzeoWIfesQg2GBhQiaX39Z/U0VPDOINTCypbIFPU8NxsVgmhNpElepBm4MvlPUjli+ZiC7wRefoFKoXNtC7dAMt45OIKgqQQR+HgVaj3KcLV8eW8PPC93gvNhon4yLwekIUxnond60vuB8MSxV7erEs3btMEDSvnTE33mmjmJ+rgaQgcdjk2/xaGhhLYYd8ShqqcR+72CiHiG2AvSIQpdBeeYEsWdZrDE4S6R2/H7TJy3m0DB8lhKqQxilHR7XqQLhIj4S4QsQmFcGtzSgSpLsDWUKQwrkl5M8sImZoGDFt3SqjtrG4E/Fx+XBvK971oN8J8Na98X4w1tTCJezoasxfBNwj3PCN0vefJMe16evIrM/Cz0vfqoDe1uojzM3dgLG3B42djSjpqkFBbYbyVjGbVeVJWbxcS0TmeaF9agnV82uILw1DcFcS7m4XVl2Z2UJcSxGGxueQUF6HS6lpaGgZQX5jxq53Ywmfa4Ltv+nm5aDU+61M8eDszVw0NrXgDG/eWM0++HEHlJ2qw20wiZB16ntJBUuwTp/uZPNrHAQkkCVJnqVC9LOsKJUfSFv6bGE8LlSkKJWLnlyfoHh4GGIRF18I3waRIL7trQgb6EfK6DhiBocROTCAguZBtJT3qpyqXDHeg8PT1EVtmKslFr/TUPGu1ICDwDHYWS2YqbfvVQVns9LSPPy2vLuAqaynVa2tbteUAjd5Jr+JLUJXbHp5NEoaC1DWVITsinhEZR9ev85uKkRBRy2CW6LR19OuDHHeM7qlUHmGwloLUSfkK2kvQqL877/6pErlsdUC961WQQtcrggutyr4D2TvqxbRdmB8gUtC0LbQYg1sjkdDnd+PBNKKr/h82ON4Z9DKwGeTBMY02JmRKSN7LlNnQcCDQpHX7DrP0kDi+CVbNYatG7PgLGaDy2QlXGeq5P9MOCYnIDg0VQz1ZMQW1+K1goZehLS2I0BEuKGrAzGtnait6kVDcYdKIGR021dYxaAK7Q4GDq0aMvGW1+E8USxPPcpuIi8KNAJry2rw7dxDNVAfzN2DvRDDtjkVVq0ZiiRl7TWY6xvFr+um9BAa13TV9k2uIlOIYv5Cn4bo4iBElYUhqiNlO1P4X6piMbyeQbgEJHRWo6b7SVJ4XW2F62Yr3K60wnmjBc7bpHAVgjgTq03wKtg7E8ISVF18ZYDTYcFFTbXvx4VVuZ/Ls9GLxG4xLHulirZXOj2PPetl80S7I7XA6WFtCPk+5rlaz1wbLxP8J6IG08XrsVQHl+lKeCzXwW2oDDYeQchOERs8QwhCO6O+qBOlZe0oLe9QtQxFmbWozm9DjhjpsbF5sDWEqZfg0FuET0R3o7F+wupwg51G714Lz1iCDcqYOUv9lJ4QBqmetZbhT0FeBnVvivbPnJ0x1NKP2eFZJT2sW0zksJfPkqZi9C/exOLyA0WMm6vfqNSQ0aXbGJu/jqjcg6dRRIohH9KeiMmBoR3759+rv2JoaAwZHTVYGV9CSHeKeh+a+uRJclxuUeRwEnI4Clw2m+XvVvW3/Xoz/BcrlMGs+zt1wFgQbQ0a1dp3ow1BO4PPg4Yzu9AfJv2cnjEuIUEppF2TVZl8znrH7wXaI9r5rFTUO+YweNPTHS5jZUKSKnwYHahiIUlxRWr8v5Yp1npBRh0Ks+qQlVKB0uxGZIvUYFyEi9wYgpLwrpuHquHwlRfifblJJInobDo32g+cebh6kd4+DWw2sNeSAWxmdqga6D8JZvWGpnliY2hOLVP85fQd3Jm4iq2JDSS2l4kESYePMROFzaXoErttevmuar7AKPiiSJCOhatCkDvoXrquDHC936SHyHxvBPemKQcA69fp4qWnLL+7BFlNaQhtjobv1WZFDKpPVKVchRiUFo7rJEMLnC43KwlCcnCbtxDIvz3pUJMMVacdr9U22Kme74ArDD9t8cv9wEnH/NoHea/M+eIiSCQTf4e2gCpVOL3jDwyRJMy98lgUKTJVubOd4Q26e1876xuA8NoK1WQhU4gRFZ2DlMQSuPlGwis4DqfMcqPe9HRTacDel42m7N5D2CGUBlz7Qm8ffzSNracaebL/RfRjou8/OTdElbVqdse/1/+lvFVM/aCUWFsyqVH5onbemr+nsnS5nyoW09Hp0WIzho6Fa4g8jK+/yICKjjKVvzXT04+RjjaMd3VjcmRUSQ0SweNqCzxJDJEampRwWDNJDmf531m2828n+fSWSc1/tRrOEQefaWlb6LlW6X5VZbayn7ERpsCzcz0nNZUaL6BaRvuFk+F+9g5Joq3pSNVL7xhzsIiNx5KclERaBP7PEoQJivad+Uo7ombE9rhv+5ucUOwP/ZrneiPcpqpUOomjT7iq47jkGqCSDyktmIPFfCxmP9J1ySxHh74iOI+U4WzRwfvn0vPBGeiJffKw9Ypx9oLSiy2vcUg80alQvoNPvBNGWvvRXt+Elf6pJ9LdWaBE6cDBP7X8hbIzlkSlyq1KEunxBQaWbmJg8QbGRGowLZ37V1ceqgh5almk7m+xRFi+FyJqo7A2ZsoOHu1oVzlhUz296O3tMKlSIi046B1EMjgKGRRB1uV/+bQTkjiQLLKP0XWSyWuTae5JB57xedxeNehc9Ze2BlVlGvSaesUBy+wDGtDm9gFnedonltWZlAA09G0DHnvGSBjzYyxB41879iMXG+VA4N9/miAZUap60E5IYtueJyQpg6vYI+crklR2+2tus1Uqxdf7ihGnHR/fjOW3joMm9673VrOcWI4LVcmwacmB12KtaTYbLd/VkWQ/cGkxLsjCwWi+XUmO7R9+ECid1ez8Z0FQmvMTa4RwaeOWxir8a+3XXcTQwFY8lCL8+z8bfyiyrAlZCmrSkVaYBfcoT/jFB6KudwilA11IbS5CfGM2YhozEVt1MEPdu70A4e3JuDVpSrW/O30N00IOFmBFGOOV8e2yrU7ZCyns15phuyafq62KEA7yN2Er252vNMON5JgrO/B6KAy68R3pfTeCjhYa3Nrx7FjJgU2Ydx5hg3DzAU11iuqztp8ShwPbPPZCDUPbr4edREmROkyzNzWDMAU19Y4/KE5ctDaN7YpkWInK/HlWFFxF1bJuzIDrZAVe+yQ9QvWnIkHsuvLlb38lYu3lb7v2XDkxSZHBfa5G/f9hfDBcsgLh258tUqcS9j35ujfWA/N7zNfYpgdDrxBnPxz0Ze8HZV+IoagW8TQjLCXLmtgclkmKX639JCrTox3JQVBqUFJEZ0cqdyVVCkaK3aOcEV7og9CqIITWBIv6Go7gxkj5P1D395jDrz4JYd2puDd1Xd2XaewZsi2yOgTeLFwTYrhttYikEGmhEhSbhSQtsFoW20M+aX9oqhVtD+Zeead7PTEp6UGpPNt6vR7oLaIdQILwHZgTQAMDhIyXcDKkdDE38KlOsf0S76WpbwwOauuTPE3N0gx7Og5Y9KU12GbgUe/4w4AVsyyeOpMXq9Ssj0TNYlNDEmWnL5bHap2q93Cfr1EdHS5UJisXmINIkTc93JS4URVXI6Ww7ciFa0UMfGsiRdUqOVBJLkERbN4qRpsFLEHRS28JvSTm25kLRNFMEUvRzf8Jzj6HXaLYi/UHxT7IKkvZeXGEtb8D5ntH8duyqT8Va8Jpd2yKbUGVaWLxDgYXrsM4NIScmhT5Hg7qe/K3XRDDNjgpUBUv0X5ht3fmc307/xAPZLAvDkygSKRwTIE3wvM8EJ7riYCmTASVm4KIkbkeiGhLwrXRy4iKT0BxYSGyFzvVBEVVSkkOkRZ2ApW9K5Li0pJIEfmbIDGoXtGT5Xe5AYbq8J08qv1AW4GltebP2hyMgfA6jGNpMzkJQylAe405W/QsUQXjPh6jGd4kgWZbMl7CmIqW08VjdppByDH7ORG0ehESxTwnjBnGesc/K5jlqxJyhQvMHtkhCCsGKS3cl2pxsSZVVVt9FB8Cu+69W+/QBcuZ5G27gxnOnIF4PPP4qZfqGeVs6sxj+UK0WYpr6PHl8OHulZfDh3+Ylj1c0D+kzKCkxVBPl2rO4CAPm7YS2/9EJIehvqMVUzKoV0cXMNrbi+rGQuRUJiK5OESV0IbnusE91llJkAs+drALcMHNMVP+1v+s/1PVhCgptG6SRNo2Zgk/nLmNvu42BJYHwb8geOd3xFSEoLO+QxnAHFy9/V1wFanhICoVbQ1rkRZUpyg1rESC2IrksJVPerSodjlfbob/Rj0MTbFiJxzseWjrwO8F2hWaXcK/6ealR8k8r4sNuemaV3bF9nvV0tEZA9GuRUlBCcS/teCjBnPtwhLMyTI/VsPz9mzuEIS5Va6TlcpL9WFMIF53d1XSgu2AzE+wBIN/FJPmOuZ++FxmWj5Ypjzo/WAuMKMdSxVM5eeIuFZiNe3J43dBXsxBvwfB2ua42mj8vvIj7kxdRU6VKakwJMMJQemiMmS6IlgQmmXmhRJSRJUY0NhSpqoE2dWkuboROXn56Gwexi+LP+HXpe/FZhBbTdSjsr5ORYpfl3/AsBCONSGXh+dVjOO/a7+rlqGJTSlyT1OOVmSuO0bbBmHl6wQbgxMG+3qU2mQvsBJiXFpuxoVloxDERA5rkRx06dI4p/rlt9EgUinmwAPHUkrvB6pJmq3ByYrRcnZP58yvGdxUeegiVufI8ZyIeDxztLTrqLoSncnRcvltc1Bt07xeOzD7Ps8LT7QeZZ4VpQfVLNaBWO7XAwcl9U/OeHvpu3yITFKjfcMHSxVp14/dBsWzXvBpr+Mtwaiv5bl74R2xRQJLA0QyFOB3GcDstH5ncgurI7MYE4nR19GCtrYadHU2KQmyMjSD+9M38NXCA9xaNTVSoGSIL67HqYQonIwOg016ptgQd+DekASX2jg418VhbmQG96avq0KqruZa9LTU44f5L1WEvKumF+017cisMqXFEyyOmuuYw0hLP2Lr40RCtKqGceyLdWnJRBKTDWKSLAwEuotBzmzdgPpI03vQ+b2WMHe17gXaJZzxqftz8DOBkeovz+cEEyKTIx0tJCSPp9Tnu9bO5//0cnFcaNKfY0XzQpmDksbyO5rD0qFjPpk+LzxBkGcFGU7xS+nATE1t+0dONuqHaDMGvVAfOdso/dVSxGqgumJ+bUJvOWW+HEow8wo4Gv0HafqmwVlsooChTKwMTooqZPJSfbH6HQaXbqroOOszvl//xaQqCcbWbsJprU3N5p6rXdhcvQ+HrGycJEHiInAqOlSI1YeB4QlEtxYhvaMaw73dKB1vwa3xDVNNR98wBrs7sDGwrNSQC2LclxSUIZZuXvn+MfneSqplikRzlonq4jYprFaMSmLQGKfNQclB28R9s1VFygPyxdA8YDqPsjv28VgRfOZaWSsdEFR/KdGp8tImYJKibaCd2kf1WXPxWqaUMLeL16BrWBsHSs2yIOfTUpE4cfpsF3JRpX6aa/gocGQEIfgDKGrZJpILWu61RniIqC+fuYnBtwdBaIhR2phfW6+ZAHV/zk5M4TbfbnnufqDu7J/mgbD2RDzc7rPLtjktiyawt1Tv4g3Vu4q9cCPWBtXMraFuZQH9XUPwLq+ClRClwNiDjK48xIyWob+nHY2tlabacDG044eKMNjTiaa2KgT3pKB6uhsh8aFqgAVHR2Cksx2R8v3D8z1Ur17vwRxcEiKeF4LwXmw9aiqvNdkcjvRqrTYgSAjOmm565/R+ox72szuUPWcxWCkVOPOTVJq3i0E782M4SVqSg2A9CMcC7TvX7cmM9+fipebHHaT/Lidfvu9D53A9I46UIBo+Eb2UKc3mP94SzMJkbpDePoIvwtwDQ/JZPnx6Tug5Mt/GGAdtFs6QlkX9vB5nM0tvCa8T2BCFlMYklSBINy6JQYI0C1n4N5surI7OYHBhFX7rPXBZ7UDC2iiuz11HwHwF8jsL0d7VhDSxJ8zrMxjUY3DPXcAsW0LbR9QMGtHX3I61gXncGFtX3q6wLC9wKbfAKSPOLYm9sdKMiyJBKDkoNRhFd15rgsd0OYKLfFUZ7clDSM397A7ldNljguHEQ8mvHUv1jCqz+TFUwRhJN5cO9DqSdOxaqeVR0XtFqcPYCv9nlN78Oq8KjpwgdMOaR1P3Ah8uVaH9FtnnjEWRrl2bIp3btP28DyWV5nLUPCy8Lv3kVLcYjOK5nKW1l8ZgmGUDNb7UgIk8ZDal48HcXSyu3FdxjrHlO9ha+QqP5r5A6Hw1CjoKxaDfwt35O7g2voa01r3rMZhMyE8OaDdRgxwvm1JBONCVO1b+Z2zDY6IYhuZY+PVmoLe/G9+JfdLT1oBbM9eFGI9jG7Qz3IUYrOsIrQmBX8rhvTicpfeKd1AiWE4eluCzpVpFe2I/Fyu9XFSjOIHR/tDGhHmPX20NdlYzHiRW87xx6tyTz/LICXKYyDh96DzHvFuGJWinmHevYKavtr4fQcPR8qVypuMLJEk4Q3G/5aCw7Cur9NtkV9HlyxHWm44hUYVuTKzj9tQVzA2OIXIwf2fgB4wXILgzCf7z5TvbLOEhhGCquSndvFlJEW2bG9UjEmU7pkF7hu5bq5VWFdf4ev4hguqSlV3EHCu3jWb4LFfDbywfYaWmBWZCM5+hkTMHqlkzhh3IxEE3qu45R4S9VGS9Y58nuLz41YHrqm8bV0PTmhxymYrFjlVc6dtCdHTOzvF/iiAU6wyyMVDH4M1+aQp64MzPABu9IjTcw8xmF0vQEFczjdxXs3U0DwxnJ0u7gwYcPWLUe6luWap8vLf58QRn14Bcb/ixrvtaC/yXq+C/ICTYMuqSQA80mCkxWKzkapZyTm8TycDgHmFDUog9cX6BtkWr8lCdnW/GuUUhz3IbmrvbEFrkI2TMRUhDhEhDV6X+eJh5fw5LEN1YgjyX/dyrRwYhpxbs0/AiGlGbgxm6XMWsvrhDdfBsKO5Co6CzclA1LhxumEJ8bIEiyUd2pnqnQxOEg5lZuUwbobjkDM4Hz/wbLePyoPAQ3ZmtZJjTz8VobEUkc8bfy35hTo9SKbbFMW0KJjryeIIp9czToXRgZJjGofa9mQJBw1ALUvE8bZ85GJ8JqAxWwTY9AuwFVbBE6SBqECUEo9n2MvM7CqhSaUa97TrJ0aziGBcWRXooydGsvFTc7yD7SSjfoVw1ARA+MrC02gtmM2vP42l9ds1Bu0KbUDRQqu5Vgvs8QAPbXP2mka533POCs08E7o3eQ0tZr1p4lp08WTlbVdCCsuxG1cmE/ds6qoZUVjv7J7xGtpxz9tO9oAb+MLpeqbZQ1+fsTZedpYFm/uPNwcHLmTxkO+9Gg8l2cFYReSWJ5IFRCnnLdZiGQglAdUrL1zE/z9zFR+lBG0JTo5gKzQG1K4gk35UDSsVT5PvsF1BkNV2AGO0HbYbgoWoyKDEoLZqVfcHEQka+mThIgjDT9oIY3BeECBdFWpxfoOFN962JILYiURgMZC2H71INwioe525pdhRhnuB3UE8OPX2WszddtUfZJf2gUFm8YsPQlmSKit4xR4WT56zVKl9cPYB/s60tl6SgekWCsNvnUscaGkq6VO0HK2jXeq7gwfhDtaAsGx6+FhaRqRpJv33JURVMdVUNqw7rauXapFwY4nzVw2QOlSKFzhfRwOPMX4IGxkFoB5hLBi0ni4ObdgulAwNPZ71tlJTg35QClFQkiJ0M7Eti8NFNyPvQAOc1zD1VzC6lNNM8LTyG12EUl9KDnjFu04uzWIIkMdRHwX+tTpcUGmhbaKAhzaAdCcFMW6aEUI2ijaG8UJQqQhSqV4SdHKPIRHetnO+10aDsjPA8NxUv0tzkzH7VvhcHtfYM6R0y/857Qa2Fvn0OQTf7i4ghvGwYS7vRUTGIrf5ruD92H5/Ye6runpf7ruoeT3w5+aVy9d8cvqX6TL823jSL3xd/wX/X/lBNpR9OmBbh/HbuS/yw8DV8IwOVDq93MUvwwZu/CA30jnAgc4ZXEkhmkCf0Z5nhKUU46OmqpTHpKOoWXbuUCLRxKIGoxlFd4AumZ4rXZtuYXa5JuRa9WZR05sEwEvSgZb8E7SJDSaCyRSyJQQ8V1SnaHJz1OfApJVSxkkgOxipUEZP8bSUk4T6ShxFw+7VWFceg1OH5rBA0LFQgqDZMSVQnURU5odBjpKSifG86J/id6B3Sfg/tN8vvbAk+d/MSV7pbqQ7rHfv/Ejz8Y7Dava4mfzYe4dj+99rv6vP2yG3TceetcdzOAcfsHHHM1RUnbBxNgeKRL5SUqc5vwWvc8NP8D7jab0qxvj9+H70Nvbg6tKX81JY33g97JRJSbdI6YRwElFIc4FS5KEEYUORAIVEoQZS0EZWBkoaBPh5PdYPqB+McPNec1CQT7RLq4CQJicPzzO+5FzgwfVLcYJgshO+Vx8Y6yeEiUDXgtBtEEnDQkyAqu1a2mSQKs3BN+5gvpcUyeJ6zSBDPxWoEtcWrPDP3KAdlV5nfn7EDPkOtGpOubu25Kheq2bF64ASiHU+iPavNweepxZj09r8K4LoyNwZvquU27o7dUyslN5X2KAni5BOOwboJfDv9NVZ6r+C4gxOOObvieIABJ2MjcCI4ACcjgmEfm4KTPj742MEL/1z+Ba+Fi4qlLu4frdbpuNK/pdbXy0l7XJ97UPAl7rwMC1BdeJZF/EmsN62t1fp6fglil4h6xVlWGbBio3DAU0q4RtqrjF+qaLRpWHlIUlEd46xp+X1UtF/sIr17WoIEtPa3h391OAyLFfASolCl4sA3eahMBKD9YUO1iaSh90q2U4KQQLRJGAvheVSlfOfKEdAcB98sDxUk2ys4p9kcWiUlJYL2G2xEcloebw7q+NqxJAcTRfWOexqobtIhY/OCvU6HBclBktB921rRjzuUBEO3dtbMPHbBBo4hsbCKjFVLwp1wd8PJqBC10M+plFicSoxS3SpPRYbiuI83Nno3H3uxaHuwRWiJGCqXe7fwsb3HrpsfBBzM+3Xr5oBlzQA9VVSz+IIJxkFUHyZRoygxeA3aHUq90LmOBpIjWAY6ZzZKGdoXPCc8W98W0gNtk4NmhFLtsWPrzIoQ+E0VwWuxRpUla1KFrl1TjIOfJruCBrzfllHZMoa5UgT1pSMwz1MNeCuD7Y7rei9QFVU1GPJbWaxkThDzJdCegEh/c4nOSUP3uH3A96lsvhJ/eEa/mpFuc3DcFmTUKjCuQVftmxdNz4jk4JokJw1CDC7HIAThEnCnU2PxelaiWuiH65mczkpShFHLMzi44DUultlQ1Cni5FelXv0y/xMixaK3vPlBQb3ZvI/SUYKqGonEwCHVJnMvGqUT7RM1mHTO3Q+cHVULy0OolO+KGkcbySfbB/6tiTCM5Co1LIAQ8gRM5CNgOEekRKxa3tg3yVm5tekgYM6S3jX3ArOf+T1pP1HSaN+bLnK94wnaJ9pxPH8/54oe3razgn+GG+oaChFWH4k395Bwz4RDqu4HhZN3uGqO/t3MN2JsP0RLWR/etTZldx/39hJ1SkgRQlUqBO8WJuNMcy4uDZTBeqQCn7QU4lR+Ok5nxuNkUowiDxf3eY1rknOdQKpXvLB5F5NnBV8Go6TmxuEzQWZNzoL0TO3ndaHRSSmie41DgB4vzRg+FOSF8zx6mKgSMdGP6hvtIs74f1Zv12I39PaZE2SvxXBoX2nPg06Rp0kpS/C7B5YHw9hUouxSuty53TIY+yygJLO0s44SdOWyXS6/N2tuuGZ/ZEI+jtMIJ0HCg/FeYZIihs1kDaxm6mE1WwerySp8UJuN0+kiRZKjcVLUrPcCg/DaevcVzLUtizHTraKMevkozwrGHRiQe5qqZA7aC1S12GCMM+0xa5klzdoLHXcRw0qMqxOiIx53dFKzKolkeY1nJSeliXkJ7qsApuTwu9FdzolC+65UD/WO1wqWqIIeNtbBcwNaEtDYVKxaD+XXpapafbr4UwvDdc85KLzDAxCSZlpz5nmBa9JQ1aLtMdOyqNan+SAoGCf8fHEyNEiVJJxrK8ClsSpYL4nNyDjUfCMujlTi47psnEqIVHU9NNqP2zniNYogiiX6favzW1X8Q+/GfwaMT9CAZtTdsiqQASOqZIyqMtOTFWp03zIifiHaG+cSfPFZmDs+ijHgvbggvBPig7ez4/FuWQbO5McgaLv/LVUr0+xEo95KBcZo29BrQ1VkLxe0LmRgMX3msGrJ8wJ/D78Xn515HITP0/JYepu033rYXsiUUIHdyWg2VuKXxW9xb/qGcoR86GiNioo8fDVzX/e8gyA0Pgq/LH2nXPJ6+48CH9i64tbgbWwNXEd/3Tjm2pdx2t5Z1CtvkR5iU4QY8FZqDKxHK2A9VQPrhSYhiBFWU7WwETXr/fJMsUEScDI2XNkg/7CxNxnpzEdpKulCcVa9SYo854U0aTswj4sGKMU2VQimm2gvnguseIuI9xG41kTCsyIcHpVh4Fp4l9qycKE9B5fas+FaF42QPC9FMs0LRIObHipLXz/vRWlDB4F5bGQ/UJIdNAb0XCHPS/PEcQIxLTrjqrvCEicJHsfnaZnpsB+sA+S59Gego7VW1aJQRenr7TQ5QJL88N38Q2wOLR9OXZT7c4JKz0/ADwtfqZLjj82yAo4ajOlxkudisvz+bPz2D2Wce+CErxdOBvuLhIjAhZ5iXBosh81Elfq0HqsW6ZGDUxkJpnVX4iJxzNHUaO81R68wlajFlaAYeeRqUHaeIU/c/KjBWIXWBUODochPiBEihAiFXXMKnOoT4SXEcKuJga0xBfbGNJzrysfFthy1mmpQPpcWMC0Ppl2XhjoJZ34vPbALCm0FGrD0fpl/D3OY6lKewS7ZD9oEcYgBrHmkLvnZI6CQrUxd4RGzu7yYjgpNtTxMAwsreV6GkRwUNKSpdqccXH+s/ITs+mQVnF0fMi3n/dXcXTiFPL1DIycjEjUoxRNzPUOqu8t/1n5DflmsKpTTO+co8L/r/0J+Zi1SEotVZq7afsEaJ7loKFUmqlhig7yZGitqVr7CZ425+LA6U63Ke1LIcVoM+I8CQ3Hsoun5vUbv1aOpR0pn4/pszD95rmsIyqCwF1Gu2Q3hMhv6lgbCrVokRWUEHIQUl6oTcTE3DBeKomEtf9vLtrMVybBuSoN9QzKcGpLgUc41wl13DEgNtCEoKehNM9++H2graXlgGjHMQQml1WE/KyjZqF5woGs2GVP5mTHAWuynBVK1SjxmGtArFlTg9YSKxU4oPOYwDaFp6wX0piO8PQH3Zu9gbuk+Jpe+wK/LPyKtKgZROe5KeiijVwbgQt/43i1kBR+JhMsoiFeNKbTziP+umwjCtB+9844CDAjGxOSiUDSh1a4NfO7AnmAyEbm5i4rlh+M+PiJFRNUKE5uEZIkIxSmxN07TzcsYiMEXC/1X8PX0V/hx7nsMNUzitR/nvkNdUbsKitBg9w1M0L35kUBeGg1LNejkBZMY7lWRoj5FwL0sHJ+KTXE6JsxkJMVGyg8Jwqm0WJzOTsR7WdGw5zrcdQk4nx6EgFxT/Ta9ZVQ1aFhzEHIbkyafpYcvZ3TmLZkXZWlgbcmzLPdF0MBVat32pEAbgdnFrJFQRrHsY0rNfiRkkzue65TkidBc05p/rjGPO87wu2vfm4mh5ufuBUpxQ3Mc/Nbq0d/ZptZGZPVk68JVLMjfRfUZiM7xwIPtUmTij9WfMdbZjQtmNToKfLfh7rg8tLDn4qedzTVPTGhHia2+a7jgalABw5DwdDXpT7UsqPqProZx5cU67ifSxN9PSZWTPl6KICejQsU+CcSbrp74eeEH9NWO4qupL/HH8m94LTmhGMP1k2q5Nb2bHiU4+ILzveAls797TZRIjSghSQCss4JEtAUpQpDZ78SF4mJRFM6WJeJ0qjBbxOInbAlZGwvHimic9BMVY3uwqXwsIR0Db1oQjVH2w7o2zUEVgWkcloY9pRMHld45e4HfiQ4DEoyfTHPRpBv3sc6F35+zPo3wvUii2RaO+UFqjXLaXo4pj1f60kpZGWQ9iHOBEsu3MEBlLBtmS3B1bAWzS/fUQqKsyed6ica2SnXNia4e/Gf9cbdJEqC5rmInXYfkTMqM2dXsWw+Xh+ZM0vg5uXmZucv0krDwDGz0bOL+6D3cGbmNh+MPcW/sPo7ZOOCEkOJjrwCkFNbhlJOrWrNd5WKdM32nn+a/x5dyPA3+Ny9uG+kvAscvWsOjOFDsizDTUsBlwQgs8MGnScE4Luw9GRoo7PbFuzFBcKmKFnLE4a0YEYEUiUEGfJQWoQz1z1KCcOySzPLb7fNZRMTBRbWF9+EAOSpPCSWSeccUgjr+YRoGcOandNNLEKTL1jINhpJEzzbRKvKcS8LhK88uNM8DDnGPsx00G8W8BmY/OEfLc1uqVBkAAZMFqhskl6BWDSsEE0t3MNbXp67ZUFeg1nH/SdQkbbB/LfaIdVsuzs82wn2mAV+IxDEnA8FGFxPLX6B+4Qpur3yLb+ceqGWwmXOm952OAkwroXrF+N5I47RSlb6Z+lpJE+4/cdZa/c26EKa8a+edd/ZHW3m/0qJIEhKE2w9OEHlp1NVpsB400W8H1vb4OC5AqVLe8nJpXPMlX0wTPVCIofJiPDzwSVoonCsi8GFSKN6ICoJ9rkgUIQfF34WsULFRZLtB9Eq5pmVfJc723K7Kb3UG2J8BkyLNpQln+oNEw+lFIsH09mmgFLGsd9FLx6c3iJLDW2Z9evX8SwJ2AoUkLM+jq/sgXjdmAfgPZu2kyLCH7/zgKJaW76N5YRN9izdwe/VbbI2tynVdUVAepxp1X139Gn9s/BO/rf+OzdVHqssK61vOLzYjat3kOTLHysoDFMwto3R+Ffny+ePaL5jrG1aeMa0e/XljveeKyk6nCcF0KiYr/rb0s/y/hYcTD5THlnbL97Pford6FLdE4rSW9SEsIkOd/1SCUKWgCrAr2CcqDGMXByp4EXLQzWaXGaAWjvctCxLVKhpeXGC+MBiXYr1hneIP51IxysUwfyPAF6dCAuBYGIJLWWFKqrwZIZKnNASu5eE4ZmUaPKrnq3wXzQNFu+OJex8hOJDNC8I40z9tMNKFfZBYBAe6dl2CaoilO5XvgYvy0/biM/SuCN1ZDk1b4J8NMMzP2QveOb6qA6NGECKuKRbfLTzC2vJD1ReMA/zLmdsIK/dHQr4f+qYWVbcXbr+++g3m1r5QxCBB2NTOWj6NjaW4NW5aD5+YEZUtb24JxXMrKJpfVuf/KPdIK5Tv/5zfF2HtHohvZ74WaXIN1QUtqg6EdSGUMFS5KEVIEv7/x/IvKM5qUB4w2jJaDtfeBJHZj4mEmq6vC9n3tML7Y5dscFqkgE9JMDyrwpRqRcPcryQQfmJ/2OSFKely2uCj0gFICKuMYDgXBONUoBhV7h44lx4Cn/IQOOUF7lyXA5bk0JIj9+uwcVSg3m4+mBnZ3s9VS9XqoM4CGvKqw8v287ZMS2echzYbVVTacXSHa2n7mmv3IKrfB45W8J8q2kUOhWvNSOrIwubkKr5deKDaonLx0vQaU8fH4sZCjC3fVgOfCwexmbfbcoep46MQxXnJiJ7WOhRVJGKwvUUd9/XaT4oYBCUJl4xQBBN7h9JOayingQFl2n/m2yzBehgfUSf19lmCa9zcHb0LG49AZKdWKuObBvv71i5ITSpRUoMVhVS5mkVqMGDeXNYL1q5r19iTIMwc1QbCvpAXyperdw0FGVTno7yVWkBS+Jf4KzelZ3EI3o9kRqXYIK5uKjHsRFAAPovxE1slREmSY04ueCPYDz5FVCvCYB+32/3MNHHWO9B4PkxP3j8LSgVtIDN5ci+VThHkgPUX7EBJ8jGDgNe1rJmnNHKtiVEkofQIy3VTOWpaUqKWDv80eKaLenu58UmCbIMkaV2cR/yqDKb1R1gfnkN4vidSSkLFgN9Ua6SQIFxmbmbpJpLkuJi1Ydy5bBr8v238hvGhEYx0tqn/uX58zeQs5kWacBEibmOf4vSiEOUIURqKqKGUyMwbY5CXjcTZN40ePiaRUsW1C3JAaWm+cnbwd+v9Nj3Ye4WqmMhy5xoS4gt2guBvXLDHD3Pfwj84CeERWapASgUWLc7fkyCcoXdIYAYag5at8pmWoXcNQkW2M7Xmz64iQQKVi/LTBDHKPT3xj3NWOOYsurO3N84m+MG3JAgfxwbgHzYOeCvUD/bZgUrq0CVs2XOWRi6/z36JjM8LXA9EI4lKO9chCVNEDtTaRs7VvFRaBSUHi/kxr9vZi+SNgGttjJLAPJYGuab2HaR4itLGfzBHlxgEs5AvT63Ba61TlQu7r3YqaRJTGaKWtK7rasYdUb8Wlu+hd/E6/rnxuxDge9wT/HvjD3x3+Ud0bK2iTTC0vIyro8uKEB3N1bg2ZvpbQ31dEUpL8rA1soyvZr/AD/OPVN/j1cFpVNdmI7skEkkF/uqTEun+9HXcnbyqns9RFW2FhqeLXTKkAuTM4dI7Zl8bRKvtNgeNYPPeV/QikUx655McmndFQ0iepyKIHfVlkS60Tz4M8oRbmqeyUfyECK4pnnBK9oJPaRACinxVND1YztPr4sHv8mcWlPwzMCeJXocOGun8fpbbLaHXM4rg89OOeSPARySwSFLabjVRar95y9WDRPvpCvZfNHmu9BBqjMKthVtwXu1QJcPE3fVvMTcwgogCD6SXRmBNJAGXnqOniwNdU7furn6Pxc076NnaQOvWiiJK70APfl78BrcmNpR9opHjh+XvcHtqE3+sPu55bAnu+21JiLdqWkKCf2cWh6oSA73f9rywL0GYrqC9AA3UkxljYIYpVQg9nZHbVMzDIjHREpREhkwPFfgKLPQV4zNQ/nZXpPAXtSqo0EeRhqkVe7WI4b0O43Y9aigVZ5sket3Jn0YQkogqhOWzIZh3pR33emyokqRUU0kS7tcCg5yEzK+5F5zj3eHBRVi3Oz5aInAgAzfGN5C0NqaaSjittispwVSRhOpIROa4or6lWi1zbVzYVAN3VYz6ZQHti43NezBuLaNzaw1dm+u4tnEXXS21Mth/QmZJuDp+cfM2GrYWMbS5iZ8v/7xDiKfhjhj/rCalqqn3254X9iUIoUT/9gDQwMgv9UDWPrBGmjM7vzhJw1yopxFDD2FCjHB5AervHDcEF3iLMeqpDHnnCNGv99DzXwXYiLHM783UEUt7jIYoJxLzbeagYcrfRo+gZQTfXNc+HReu1Cu6yTmB7DpuHxXXHN5loapmnuXBbGP6BEmutSCxLg6352+jcXUVCyu3lLHOAboxMo/Q2hC1eFBXXw8SioMRk+uJVBn4JW3V+GbhS9xZ+xb9W5fRLCShJCG5WhrL8PPSt0gpDMTPGz+JZFlT+ylhJjZNiw0dBEOiZh10IjhKPJUgBGeyg2bAHiXCMl1xwU9m4FeYHAry/bQUGqqllo2kadTr5YaRHOauYnoNOQg0rxQzj7V9XF7BuS5WkcQyufKgs6pvS6IqB2a3RxKFjScspYnflSaE9qSjor0UcWV1OJOchJ7OWTXIS+uz0d/ahJraLJS2VuL2xBW0DQwiv6kQSYUG1LXXYUPUr42Nh5geHBGD/p9YHpjAfN8w0oVQPwiBaJ9QurSIGjYsUkQjAAN7reV9qquhOTEILofH858WU3oeOBBBCBpGlBB7LRF8lKALkD7+vWybvUD7iIPzZdRxqNSNbXuLZNm1TwhE9cu8MQMzb/VUQwYgqbYxLYUVjjvbk6LgVM8FeWJ3PSuqqebn7wf//mzVaYUdVQhXIQhh2XHe96oRAx09eD0uSmW4nk9LU+sszvQOYLF/TC1LPTI0hp/XfsPo0h0srjzAj0IguoLTy6Lx5dIjTA5PY3J8GdeFRFzKOrkwQBVgrVz5AnVb80oNW900Rd8Z7WaTENaSZ6dWKa+TOUFoxPO3Mn9N73c9TxyYIOagWkUbgwMhxCIK/Kzgddj5hH1inxaAo0p3Tgacc6QjPHP94dcUD7++DBkAmfAfyob/QJb638eYANc0b3zK1O8XIIX4XLTZn1mylvvpbaM7l2kne3nelAuZz0P0bWYXcxtziF6PDoZjfQKchSTmz+2gwUHCbzgX3le1XsFCkm11i/25uAa7RhD2AZvsHcPppBhVH/FhbAy2hlcw1zekFgCa6R3EcFeHirb3L95QaSi0Qa4KWnrakV0aianZK6jvMmJ5dAE1NdmIz/dRg52u3rtrX2J2ZhGbo8vqepf715GZUoHc9GrVvJCtQc0J8sXklvqtz9qV5c/gmQiyCzLwOGBpj3C9D7b2JHE4+zFHiqoZbRK+cOrYnGVZg8H4AXXnT0QqUUXYd9aXe7CJm0ukE3xrwhHUmYiQFplJm6IR3B5vajBtPgOagR1FvBer1LLVtmGH68/1LODEwZfJHKtnSZGnBGGpLK9BVYpOCDYceDc6AO41kXCq273m+mEa4fltu3ipXqkGd0IU9ulSLYyEJJq65Xe1GSVNmQgtrcIb8dGIL63HD0tfYaijVUmQ6Z4+DLYblQeLyY002mmsbyx/qaLwdW11yKlJRWNnM/q7O5FbGoXc8ji1YjAH/O9KZQpBWlEw+lob0NPchLLcJpUwSwnCmiRzgmwJkYJEdT2sRnEU+PMEeY5gHIHBs8CSAMRXhcMoeu/q0DTuTV7DN3MPsLpwF6vzd7Ams1SM6Ne+13UMT4HnVVOzNq+VOvh1p+Gs93PUZYXMask5GbyqZeghJRcnG40gBAcFGwh8lhIMD3kGTPTU9hHmruCnwV9sC7YmIinYGpXLSjusmSQKm+CZG+7+s6VIb8tCa4sRw8OTaOnvxxUx1Ic7WtAjgzq7LAbry/cVQUiUkaXbKl3+lkiVZdlOY76lpRrl1WmIF/vE2Fqr4iXfzT9AVkkE8uV8bRVgLmTKkl5KDuZD/TBrSnXRMCWEfJ5p8vvhlSTIxyItGE0NKfASnTYSv69wgc3vFbjwJR8aF7ehL561C3w5d2duIGhAfzEb9qaiYUq920vI4r9QAfc0n33TRP4MOKi1LN3DzPAaGNCjHcKoMlWxU0nROJMfpcjhX2zYIQc74uudvxd8qyMVQTyECOwkz4Z2bH5HwrCfF6UIJxPtufmv1GBuZA5udQlwqY3F7MQK/rvxT7S11yCy0BuTE6toF4IwY7dn8bpaR55rOjKxsaRODPmqVETleCAmzwvjE8uYHV9CYoGfirJPdpvUqP/Z+ANlclxNbc4uUmhgHCUlP1hpKHq/6XnjlSMIVQrOFlyMkuqKbZC9So+mehZdFoiG9io8mL6BxeUHihxcJq198SpWlx6gtLNsFzE0eF0zqROmRtHb+vZaLbwKAp+p2+NBwMZ4HMT0aqkMY51j9gKJS1smJN3U2Z0erAsVJvuD7nCNIEyl1zt/L3imecJ7o0k9B66cy2fC5to01J1UB0jT2iZUufjcgltj0TY0pFbqJabGF9WgVS7fapEQfV2oW7iMVnn+zNxtlXcxvngH8/M3lM0RmeOGOCFEZnk0OobHEZfnjcW+UWWH0PbgtfpbG5FcELBT6muJrZFFeEa/ePeuhldaxSI4uLjW9gU/U1oFB05kkQ9WRxcxIZKjnQRZuIY7ItprBvRzjFSXQy5NsE0QNprmbOm7WgvvwsDnYpfQrasZ7AeJpluCRj4zqFX5cGw47Grj4dCYtEMO4rBGK/v8+i9Xi3EudoiQgw21udY6oRb6EYmi1jjZJkhQdxLWRhYQ3pKPrK56VXLLQXt9fB1BHQkoMhajVgjSMLeOzpFxFHXWo6AxH7FCBH6/qFwPROd6oqq5XJFjZWASD1Z/wNeiCQx1tqO1qRwZxaGiLpuyhC3Bkt24jNCnOm2eJ15pgnDgGuI9cX/6pjzEewp0NaYUBSI81w0TfX34Vh74z+u/4ofFrzDQ04Fx2ZbSmgY/s4Q81WhaXrwyTilJlN5NY7VZ1IhquCW4PRcvl9armAFEerj0jtkLlKSsC2HF5BsJEcrF69CQuIsg5m7jg+BjV2sYJosUCdg/mJKEoLrFSYMqKJdocKW9JlLXfcOIcGMs2ruN6h3QTcuBe2viipAnGTlChqKBTsQU+u/6XuagehWb64WNoRlRvR7i8tJ9ZFYlIqkwSAhSgd9WfnyCGMSj2S+QmB53ZHlXz4pXXoIQZ92dcG10befh0e2XKkYgs0wn+weUsbexcg/ea12IWh3GtYWb20a7iSA+JInMihwMlCJcloDrAzpuz5aGmRK1/ojevf8MKP2oJnGg0Nmgd8xeYEEY40FMBH0/K0apOI71jwlCG+ewpOb3MTREw0cGPwlBFYud6K2WTM9FIwmliYfYIiZVqwWjw0O4KVLjxtiq6lZ4a/KyECQF8VW7PWp6SMjzQW/fAIy9ncitSkZMvhci871RKlJlqrtPuY43hmfxm0iVb9e+wYPF+7g8tAinYDdlfzEzgWomwZ5gf6aU+lnwlyAIEZLsh1+WTd6N39d/x+TYPJJFPQor9cfW6BKMqxumBWsEuWsz6Opt3yEIff+uIj2cuPqTvHzTWh2aXdIMn61mGNoT90/bf0aw/JcDhS7bw8z4qptilhAkTFSpbEbRxQ4wi4EwkKh33tPgm+gKP1EtaZxzXROuV0IJckFIwmfC/ylp6djgZ2RfJm6MrykXL12yP4nRfFX+D+5MlIFuapyxH2LFFqGapf0fWBqEM7kx+CQ1HP6V2cpDxUBibF0EggeyEDiUiaK+Ctwav4LrY2tqaWy6eVcHp9DaWCGThquo2k5q4jisbfcs+MsQhPGVLyavKoIwtZpBqYaORnn4HkioisCt+TtwX+1QBMlanULDkIkcGpSKJeDsSIJwIGgL3tAFzOCYjwyeo47C06OluW0ZCNU7Zi9wEFjHecGqKBKuNdHKk6QNND4P82P5vdVC/SKptPgTbTYWVZk3mmBuXcBEgXJU0ChXdsgq10jctknUc2lW0XU+m8zGVKyLekRydLbUKGN6fXQeYTUhO9/lIIgWVaujvRFRbTX4LCMKn2VH49O0CHQNmHpuJfcWKC9k4JCQZDgL12Yfp6Fo+N/1P/C1qNmTXT2Iy/WGIclZpZ/YBdupuNphsgoOir8MQTijbgzPqQf1XyEII7crK18iqypJ7BF3DPd04eeNnzG1fgsro1uoa+1ATXu5Ws9DIwlVBkaPHUSSkEhUKexlQFDl4kpPgf0ZuvXgfxbaUmqUCKyI0ztGD0zjt0oywLEqRqW4e2xn8RJ0A2vHMSDJgim1EGqgqUkEU+i11BeCPbToOKCKEljkLzZag5KetMVICi4iar2d4q48W/KslASpCZNZfA0jnR24PDKvnv9AXxfCVfO6xwTYDwn5vqhqKERJXQ48atPxaUakkiCfZUUhtaNJXTOjv0SIkW0iSH8ahkd2BwvNQTWPpbusD3kottHvYsd4xR2+SfdB8JchCI3WxtoK/FdmETYO4INi1HZ4Zh3xRQGIrArB17N38dXM13grPko1KQ4vr0Nesyl6zBmTxrrm7rWTTy6mqS2yyYHivVQD3ySXIzfY37N/XHx2WClilRkEF1YSCnxFPdGuw2tyP7MQVPa0kE/rG6AF1ShVmN1AbxqPUfeW30ayBEwXK/cul4NTElVwdkFULvmfRKE6SnuEToyIunBlpLM7Istw04ypCCsJ3vkuB0VCgT8SG9JxtiDOJEUyI2EoC0JzYymWxucRzLVThCDB/en4cnb/FkLEf1Z/x5qoXp4xXDP++ahbfxmCcAEUq7ZcBC/2YHjlporeMjLLks6ihjyEF3hgpLcbX049wjtx0SqH6KPkRBj7Tcum0VBnpJguTjVryoDg4prs7s0ZlLMlB4RfV+qu2fmoQLWHg4Tq1kFTJpjubretXjGL1zzNna5PDgpW2GnbCJavWnZ0p67O4i66eek2pi0UVOgHr7V6pXJSkvIZXFzkpMEFR00TiVpxVwz6yd5RtNa0qWUy7k5dR2hzLPwb03bd96CIF2lS012PosFejE2vY33+FqZ7B1BXl4erk+to7W/F7cknM3otwQDj2uCM6kz5PNOH/jIE+bgoUbWZ4azvtNSOtZUHKmrLWucbC3eRWBiAmPpobI4sYrBnHp55RUKcTnSLsZ7VngMDbYxrJpKYvDcmdeL8ohE2MkAoRah+eU6Xq1QRve/wZ6AtSUActG8XB7NDhcn2YNM8LUhIzxj3q6Ya29ck2D5ov/wvFmdxrUb+zeBr4FC2+t2cHEgS2iEslDq/IFKES8kJ2nplQgl0U6pnX30f6trFoK6IQrAQzPze+yEmzxulLRXoEDW4RVSqnMoEJIrUH5pYwrpMdKxG/GLqqnIF65FBD7fGNxAo0v55e7VeaYJQjUhIj8V8zwRyFkZxXsjBDhrEldV7WFl+iInlu6pGuqguE33tRpVpOt3Tj+/nHiK/uxEBxkw09PegoClLpVMwYEgPDW0PmxWqExwQQhoxWDlYvNYbEZTtoZpb632nZwWvp9VxsMnEQXuLOclgpPSgF0sbcDS+VTqLSCP2mGJPXpUdfADVUOv+wpyvQFG7nOdrleqppIiQQ/W6kudrJZOH61gxOhvbVL37BW8HjLQMIKI6DFF5j71SB0HT0BCGl26ibeGq6rk1sngbLcMjSC4Jw9y8SRv4Yf0XDLQ165LBEgwgJuQa8LnH809/fyUJQndrak4cboyu4V9rpuDUo40fYL/cqtrM+K714NbqN6rDxpWVh8ipSUNqSQhmekz1CvSt0y0YJKRgJxD/pky0dDfBS+wQGuNUsWiEUs26sNKMS4QYqVqkPag1bt9GFM8K2gbaoOEycnrHmIOzo1KvBOZ1IPTYaC2Z2AicRGElp941LGHu/eI5AdWhMik0qAAqJes5IQeJckng3Z6MdVFj0jOz0VnXhYTyUERmm6o+Cb+6JIQV7S9JEotDMbR0C5PLX6gcrUerPyo3/S/rv+H6xGWVcvLj4tfo6h9ESaNpZaj9QDuot7XphRVPvVIEYQ4Si/JHOjp3Yh4amAUaXxqM0cUVmW1+xvXVrzG1fAfNPe0orErBnMxKgx2tWOgbwaxIkaX+cTxc/BINgwOYHJvD5MAQFgbGYexqgGE0VxmhHBAkxvklI6yEfNaiYtBw9RsrhPni/eq7iZ5L3Z0zNWFZNXgQsIWNNnDY7OJpLmXWjlB60IPFT+1cLlegtV7VwKUkDmLbmBOEUWrfREcEdyXCdcOoJgeqVrRDrGQicp4oQ09bowzgr5AuA127V1SOGwIyPOCV5QNDjrfq0G/+XTRQtWoYHVcN40iSaZH2cyLtR5duY1Gk/7oQpqa5Ep5NabBtToVNcwa6hvb2XhFsAOEv3/lZnv+z4JUgCAefU6AXWuvqcG/qGv7HrFGyBroYRzs78K+N3/HTxs8qrZqtMjMq4jA4aWpKNja1jur6fJQ05WCkp1uMSpP0YckmJQsT46Z7+1HbXKKiybQ5aJyeWxAJIiQhQRxE1fKeLUdAipNq5c/lBpQhLLO05QDgIGVZLN2qB0mJYImtebns0zJUqdqQGAoiRbTz6MrV/jaHXv9fc5BAT7ROsrNSCZU+Y/nw2DQq1y/VzgvyPOxma/HL0rfIKHlMDvYNyKhLRF9PGzZGF1VP363xFXS11iFFpHhkngfCCrwQXuCNKLGfqicm0Lt0QyUzXll9pNJNluXvgcWbWFy5j8L6bFgLMaxbMhVB3I3pT7x7DawsjMoyvNAmHS+NIBxQNgZ7hKd74+rIGn5e+mYnGU7DT+u/qj6w/JsvYnFiDr3bbWW2rjwQAvyGjLIozImhviwPflo+p0SnTS+PRUhTpGq+zOvyfNomnc3VGBA7paOrEU3j3ejv6UFxeylc+3NgJbr3WVEvqIt7LdfvGnhqYAhICAbgCPOaDYKp6cw+floKPQvJtHOeln5Cr5NJgpjULO08Gtja3wSlnergKPemO1zvWgTzuvRsK5ImNMMNftOlSoowUEjJ+nD2DjZHllTKC3uaFVbEo6mqCUHREUhOzcDvy6auJPQosS0Pc7WYns5s65G+HsQ1xiOixB8J1YkYmNtUpFgSUlDN4ntdW3qAzMp4tTASSUKC2LRm7bx/Df+z8S8V8whP8z/6xYyegpcuQVhBZyVECUp1xVR3r1rHjg/lmqhQuXNLqvExvRxMcZiYmVPF/iQIsTp3E8V12fh+7WfV0IwLv0wIhueuIbMqASHNcShqzVcNydh6hnESLgX2jahrfpGBqqlbWkY6GptK4TGUB6v5BhRO9CKxMgqhMiAYP6CeTpvIMq2BRGAMgt4d84Aco7nMPjY/1hw8XjuWcYuT7GqicxzhJ9c1SQ+TFNHOo2HOfZQwXPhHGejb5+y1giw7Ze7XJ5h2DbvJ+M+WwEUmiHuzN7E2NI2kwkBVh3Nv6roM/u9g5etsWj9Snt2dsZuKHBPd3egTVYwN3r7XFttRwbyvMMOeWnURiCsORmV/J2q6+9E/vorl5QfoH51Bk6hYbX29omKlwao1E1mddUK27xQovR7O3EZXk1EmU8fnVr+zH14ZG4RikzNzb2s9/i2GOYugcuYWkS8kaVy4oh76yMiQahfDtjF9W5cxP3MFpQ15ai0LkoO67sjyLbFN7opYv46ClnJEVIcjuCMJ7T1G3J26qma4f638hujERNj6u6G2rE69VKYw/CqzIKP1YVXRCK4JQVi2G87q1JbrgWqWFpOgtGEfLz21izOgNtAJBvIsjyF4bliWm2r0rSSIGUEIerLYgdHyPJLFciBRtWNMRe/7MJ7CvlwOoiqaJIUJIUW+qB8YwB8rvyBrpAEhdWEY7e5EQ2Ut4lPj0NHQjOqxVqwNz6C3pUGRg593J3e38mGB28OZW0ioixUSOqoJ4oKPA8pbOlEq6nDr2LSoXw8xM7spxJnDnYktlBQXwN7XB+fc3JS37ajTfw6DV8pIp05OX/7a4LTqlFE4t6II0jq7pmYkZn9+sf4lli/fxtzMGi7Pf4G86hTlJlwQ0U1PCYnVOLeBjNYy1bspkjUJXMuw2ICQ1ljENicgvy0fVe0VKGnIlmMCZUCItMhxR56oZj8ufove8Snl1QnqTxfj9+BJgVRvVKHUtvrFRUD1VB5OBNpApCSw3E+oYF6Bj0ovYctREoXHm6t25m2BzMHcK7rI+cmWTewPvGuQCYHYHFstIaFjWxFMMMyZHcGZ7eAhExrdx4sQ1JWGkIUaMMuXHeIrG3NVySwzcq+PLgth5rAysYaU7gaktFXg1pyp4fWVoUUldUgQBi3tApxQbSxXXRoHxYBfX/5SaQ3fijZA1fne1E3k5acfubv9sHilCEKw4UNKQaDynGzKwB9YuonJgQnM9Q6LqP9OJc3xgXf3dGFh9roYhmFioPPYrzCxfEfItIH4ClNrTksElQTBsykDEWXhuzJMieLKJLUojMtio8mDs9EqtkiNEMcN7x9yLQtKE61YijaHpXrGWIT5vfWCe7Qp2GrUq4LrokTAu8KUHMjaEu28w0b8GSjkOeYEJUG4lAWTGPm9qWqFy2Tht1Kr0nDo7lUkWWxVMRLGiuzl2bCenW5z/6UqRLeloKC7DFErRuSLSpvUWW3KPq6LR3KrqeUoXbkkB4u8qBpS3ZsWqc/3xmYOnOSuyN9cWoHJqDznF1HpcosTlRqu93teBF45grwpMwY7WKwNTamHRFDPrarJxJXhBeU3X+gfxRfyIJs6mpAvKlZZbzuGFm+hd+EqcqtTH7/8p4A+/XghjbGmBg+m7iC8IQZWYpxyIDDKzqi7oScVzofMnyI4e7OTC+9juUwCB7/59+DgND+X4GBiR3wuV+dZGbZTi846EPbkPWy+GF3GdC1r96TkYq8uy2o9NsoITHFCUE+KGOxG5eWjV4sZDKZMBqPK31IViCJlOZEw0MhcNxZZRRvjMDLMGFQmAo1Z6B8cwWDnPFqaxpCVm6ZUSkoQ1whHVDRXiNS/i3mR/iTHf7aJYY6tkaVDlxYfJV45ghBuopqwt9Kvy9/uPCh6SCqq09Va223GCjQ1FGNyYhnjfQMqW7RA1CMu9KINgP0QUB6GgKIw5DfnIClFXpq3LQrycxFgjFHReqsVwhQ09J6vVHlUhx2QBO0BpoXwnpyZtWuwDt5ctVHXtziXzgG1wKmoVyQI27DufH+RAAetpaf04r3N76XWHtnn97BpH5dX8FmuVgFVerWYvcBnwkAtC6wYZOXzYcEZ89tc5JPw3WhEQnMyJgaG0DvQjdy6ZpyKi1C5cReSktHX1I3G6hrECvnjCnxR01atms+x4QPdvnTfmxOEXsi4rCAl/fS+6/PGK0mQN20uqdmOBvtXYjzT5ujfuoJrVx6qWAj7LBVXJCGpMADxBf5INQtiHQQBNQkqI/Wb2ftwDvSGfYAzetva4LRShzMLXDWJiYwmdYLFVCEVwXjvGdcfYWyCkW7el/lY2nbvuMezOWFZTMW1T2h3uLMTyfZyBwSbyR3Um8NVeTWpQclDQ/0g56plEoRIgc2xcN9oUsFT1s8wV+scCSJEoVRRpbqrJglCdYswb2Xqv1CGso5+VVN/KiVWkaSpaVQN/C9n7iCuPATRed6oaSpRBJlbNkkSzbWvgXVArmH6yxM8b7ySBCHYKK6/uV0tDkmXLj1XdPH+uvGrskWaO4yqzWUcK9byvOTTJD3MUyH2QliRL+5NX1eG/+bQKvoH+uG/ZYSdEIJBQ6VKiKplty5q1paoDyMFMqs+u5jXuuTTwNaKl7T1QDRYprZQBVLkqI5SRrp2HG2bgzRrMNlBpnNIEnNX8EHA58/FaliOzPw1ThYMonLiODNvCiZS/SLsmZUg+1mU5iHHMimUBPFbq8VAVxtSjV34LC0FTvn5uDt5H1c3vsSXG9/j4fQtxIsKych8ZkU8fhCNgV0aueaIOUEIdpif6hxVk8yLlCavHEH4451DnXB1ZFXZHr9e/k2RgyTp2lpXi7Twgf24/pt6mMOjc2gQXTZDjHVWmUWKgakNpr1QUZet1p1g1J7NlYOGslS7GyYssvRUpZ+ISkEd21FevoeoWR5/snEZ1RbeW6lH5y8poph/J0s1i4NTrQUiBCG04zjon9axURFyW2rRk3bQxEhLcJWrsEJveItk5UTB58FAKhMZz/M5iSRh3ha3kTxUuZ5oY7pUgczWTHT2NGOwpxOFazMqY4ESqWRtXjXiyKw21bbHiDbQ2tmsYlX/WTPV/DD3istLj3Z2wS+e2QKHI/qfxStFELoiWc/APCrz2ePGlS9VO/3py9ewKsb75eF5GBtKkChSg2vi9bU1YXRkUmahuANJELqRmVrd0VyF9aFZ5LTmqGZqTGK0WTWqasPzIkn40lkT4b7WAP/0x0suPwvMazeYcs6JQLNPNGizPJ9DeLabsj88RL0yJ8herl0N5uRgmsyfmW2pjrH+O6AlXp6BqZ8WM6KpWtEGubQ9mdBG4bNyEIJQijAhVCOIOeaGJ5G2Pq5S6k2Vi824tv5IBYG7OhoRnueOkCxXGDI8kJAbg+qKYiRlRcJFDPrn0S/gIHilCEIPR2KeL37cTg+xBDvy0SAvr0rFlZFFfCuq1tbqV1hYvI0MUbc4KFijHrWPFEksDlQG/2hHu0qvvjqygui+bFWvToPUWlQIzm702vCls1eU22YzAipDnnkm1sDIu6r6kwHMdUOYkWr+3bRFgpjFy2We/YoNykA3t0H2WkiIoPGtkUMlJf4JcmhgBN4v1RVeI3lwWDPCSUii2gMJQViFyMFOkvD/Hc+WGO1uIpEtl1bIbcnGTVGZ/Vd71CTktNqG22tfqndLScGAYk1Tofr+wTJ5MPuZpcN6NR/0vtELx2P/zxRMMWbQ32bcRYp7Y/fV2hHXR1dRW5erUkYezd7BTE8/JvuGUSvqFQ11PqjSmgw0GSvU37rI88Ds4Ii6Ll8Gu6E0DfBFNiuCqLoIGQB2MrNdEoLQBnHcVhsCu9MO3dtKD0wN4XehSnXBe/fSa1S/eAyJRLuDy9H5lxjgVRG2c4z5ojrmYCaC1u5UuUWPgBwa3hXJFpBKe6RYea2USrVdkkuSsM8v3ePstUWCmLrGtyp7xJwgXI+9ua0GX88/wMryDSxNLuPBzE38Luoyi9+6Fq9hYekers7fQm9HM+KLTO/V1PTcUeCKytoihJQHIDjNSamhb9s9X5XrlSEIBwX16y8mHpdbch1rtsVPTy5Dc3mn6Kam2Ya2CXtjNTSWIrs8Bk5lcThflIDQtkolPdgPlu1majubUCqoaqlCWVczQusj1XnMFv5RpM/I8AhCR/NVARVtEAa/VGcP1mVTDViRGVFeNvXvwJFcFZ3W++6HAWc7koMvnq5cbeBr4AL7tE+oXpmWyzat06jt10tN4WyqBf9UncQRkkPD+w42CExzRcBsKTyumoxy2myUFnRuUP2i9NVKeKlqkSQsdd5FkssNCOpKRmhfJny3jLg1dQWLSw/QsHBFtZJlM+yOhWuqAyODxQ9kIiNopPPd35m4grD6UGUTWsZwngdeGYLwxfa3NcrgNRlnxGzbsmqHn5tepVrj55RFIbUwUNQsH9TV5atVVEvri00NANIj8akgwpipesJ2jU6rHK3hpVsYXb6Nuv5+hNaE4Nu5+/hp9Uf4NGfBrSEJcwNj8Nk0Ks8LjUzVFkjsEBKF7ky+aKpeAeP5qrOK3nc/LOj65WCmR8qyroNBQHqgTN4rzf54bFfpRc+1OAeJ9zzVjfeYL5cuNsIMywVM6hQlLp+RkrwCflItJYEoYdxkcjEniCUmBodwfe0bVWnYt3QD3YvXFZgSr40DVhCybj2qKR4B8u6VFH0Ok4AeXgmCsJCIRfu/LO4OErENPlceykqtRGWeKVOUNQHaunlcQtjYXKsI8nFSGD7PiUZSdw3yatKUyJ5buY/p5TvqYee0lSO0Nli1KO0enVStPP0aUpTK5XutxdS0WWZDzogsx1XuS0aMSRoBCWK5uP+z4l1rJ5SXFqClqRSBybudClQnPvZ0MNkeys372P4gLLvFkzDcTtvmsK7cZwEj7X5CxMDRPPhtNikSKGmy3R2FapZpouFzMz0/ze2rh9DBLNyfuoErK4/QIwQZlAltYukOvl39Wd73l1genERMUxwCRep4xzseqvneUeClE8TKxwUTnUxz300ODY+mHuFy7xZ+Xniyh2txZSL+ufIzKnoGcSY7Bi41majpqEN9d5sy3pnnM7Z0Wz38nJZShFUHKRfivbm7yO6oxmD/EGKmTH2zvK+afPjqZcvLZVMHvlz+TTXLMFF4JCoWQYnIIB6DnSWVybsIQFxKC0JwvveOF8t830dmJKW7V4t1PK2E9/gZKyQnFKuJxs4zRPeYg4LOCkr8wKYYMbhrlGdLEUNA7xQJwhQUPjsGGTn5WBLDHCG9aRjs7sTNiQ1lG94cv4zujkZEtiTJxJQLQ5aH6fe9IKlhjpdGkDetLsEtwgH5pfGqJT5dr4xLsO+SJRH0MDExheiWBIyOjqoUdpaEMuGtScjR1Netiq0oRZghOiwkSanIgHeGJzb650QC/YGq+l5k1DShurtWJEizelFeMtOpmU90a6oKSprIrEiVwSAzJu0kvd9iDgfvMPTXjqO/Zgynzz8etCfOWuM9a5MRXphZh6iobNRWVCFax+PmVhaukhODFEl2E0Rzd9IVzJY34YVe8OpIh1VjJmxbsvGGq6njiSWoqn7u4CVEuYS6og7dYw6LT1yt4ZfjBcN0MTw3mpQN57pJgvA5mtQskoUq2H5SREGkuGGpCoa5MtWBnn27DIX+KkD7ospr9fDSCMIOg4yKUudm7IMxgtBMZ7U0F2vKv53Xb4lPfDF3CyFDOarJGFPSF4Ym0GGsUlJjamYT7WLLkCwzy1/gm7Wf0DW2Ais/e1XxZxfgiJHOWbweFa5yhAZ7ppROzZdEY50znvLQyIsl6OOnh8u/P0M3dd0S6z2m2pX/rP4BRyGLtt3LEAf/4MSd/zlQ6RWzrEykvcEkRQYJvctD1HLY5vspeXi+Uq1yxB4QyfamkymIedLGDvad+Tv3MEdNQav6pCQpzzU+sf9ZwVwvDmL/yhAY5svhdblJGea025T6JSBx2B/5CVKYQwjkJ9IocFQkRp6XCqy+CCP8aXhljHSKT3pKmO5OPZzrSYx1dqoGxg+nb6qCpptjl9HZYESNsVQRQ7WpHMxE60CbKthhp8Wv1n7EXN8IuoYnxAa5p5Lf2joGlYgmWJOQmJ+jOi8SYwPTSk3gS9K6wJvUA5PbkpJEpU+IHqz7vS3ApYwv915FY0n3ru1WbgFqBjffRrDs1pwAfiWBqv8VCUIVy3wfQbWKg5KdErluee/ABB6O38e9sXuw8giEbVvuzrUvuhpwwcVP/Z0QX4BqIUlJdgM+tf9zQU898DuxVt63OAAGsddUr2MhiyZFmKdlSQq/TaPq3BgwVYSA5lj4Jrrgop+tupbePV4GXh2CmOH1S1aquZqLDB6PKEe4RzoqScP1+DzCPPCV2BB5o3VCjgylv96Y3lKLs9yfvo7czlrYtGTB0JyL/No0NLTVor6rTV6ew07BzkTXND5PSkJEdR0K+x737iW86O4lSeSlsoGBUg/kRbuleOp+18PgGKXGxceRcKpd7oFhyCuNRniJDwIHMuA/nAO/ambveimSWBKEjRe0pg1Rct7P240piPqeYbwX5q+uTWKcdZJrhqbs3O+FgBOd2GrOYfbwyvCCnzFW/SY2zFZEGM+DYVjeT2s8fAv84B7tpLq0HLTb5IvGK0mQvcCKQ6aGcDAw0XB9Zh2P5k1rbRNjXT2qrplgG5ne4XF0TyxgaHQGIyMLorN7IrE4Cv9e+w0/rP+IjqUVXJ5cRciUScUiGP2lmqVsEYVW+C9WPNUI1nDG0RtV+S0452waqOaYNM7hvsz2JAr//9TBE/ZeoUiqzESMzLTad/BYbUBgiQGG4t0L04SVG3A2KRAhlaa+uC6BAfhl2eS8+GbpO1hFRuzc65JID9/ARLj5Re1se1lg02wGMvn+WK9PT9SroD4dBH8ZglDslpRm4p9mM6Ylfl35EU4NSTstZEr6u7C2/FDZIyzFLaxJR2SpQTUTiF0dUWkSJavz6OjZ7avXgoYEDU7//qwDG4p56TV4OPEQ7n4xT+yjYR4YkvrE9s3VL/Dt5R937u93pRFeDY8bxRHhRV4IrQ9T3qPglhi1zAHPjY3Jh7G0W6lwltf9G38efxmCOAQ7qBWO9Ihhjv6BYbg2JMO/JReLCzdULIRdT4YWb6KisRDhBZ74QlQx59V2FS2PXR3F7ND4LoIQTDtR0eDV/dUrR68wxMTkqkXwzzmb9H1LvH6BdRh7Eyx/aRi5V03fYWhzE9+u/4C7UzeVHaYRhAsFsZEEV9UKbopWzQz0rqUHy3tbuwcKgaNg6xG8a/vfeBJ/CYJQRIele+Cnxa90SWEJLlS/PryMrZWvZHZ+hG+EIGx72dRu6nd1a+IyAlb6VDZp8/IKsroKniAIwToIr8nifQNwjGnwkzM4VRrL/edF1aK64+4fvbPt5LndmamfpkfAe7UOho0G/LBhqoVgagVXitUIQhjl+48ODsI75jFhT1+wRUh4+hPXJKjKLXSs4sHEA0VSbTu/C13QTj7hu47/G0/iL0EQGtYst7VsLLcXxtuGsNY/p2pGvl77SXmyGA/p7e5SA41Jil+v/YjRhQ2Ud5TC96ppiQRL+K3XwyP9Sc+TOUiK6OhcBIel6e5/38ZFSZm3LznC0xCDiMgs5VHi39oxHMj+4UmIKw1ER0s1FvtHUVS5e8HOkc52/M92jURPzdDOuUP1k2pbRkr54+ttp5t8aOuKXxd+wmbfNeXe1fZT0jl5h6MyvxXtlYM72//Gk/hLEISu0LGuzl0k0Me/RA27jPfs7Xb1Z3qw9oPqmTXTP2wiyNiy2v6v1d+wNDYL8xVxd8hxtRn+HcnP3HaGxndKYsmubWlJpeqTqo2nIXZne3JCkfo+rQ11O4QoqkhQ2ctafQtLjbmS0pfTX8DNNxLHzpkGfHfNCJY7N/DZtgv5/XB/vBPooxanOX7eGp85eutKF1efSDXh0F7StvG4d6302xD9X8VfgiBecY64M/nkmnUamODIlj3DbZ14z9ZOJRXeMVuE5V+y/+bqN2hub1KD7fbEJjbEcJ9e/gL3Vr5Bac9uVy/BANwFb/3UckoDr4A4Uf1Mni26bvuqR5GRVLZzzFLHGm6P3Nk1ODlzh0VkwFUGuLaN4PV8gxJwKciUkTvW2YX/iPT778Y/0dVcs0Oa7NIINNd3o2NuHq2ri/gsY/d1iPfDDeqTJDlhtXfuGF3MxdkNcPY2XcMQnIQvRu/i29lvUFPQ9sTx/1fxyhOE+U9c74O5Wrcnrqh2mIy0c6kDbh9ub0d5eQ4cg9mkzTTbM12801irlujSSPK/gqyKFDXQVuduqLTqloUtlfE7NjBoRo4WlTphH6pfYmsjs/9D0el5zQnjnNp2SeyPRSEE1SftOOr8r5ulmuwHzvT2PYVqGYKAkRxc2V6LkXZIoUgSjSB9rS2wqUpX33Ng8woulCU9ca2P4oMRkJ6F8Mx8XEqIxvsRB/NubWxnABDLnWu6x/xfxCtNELp2/ROYzNiHoCRPuITZq7QGerQYLGPUVfXB1UliY4Dxphjj2kv/Yf4RfJPdEFvog0ku4CLk6Fi8ipmle2joqjWR41oLAsby4RQh5NgjMS4ztULVS3M5sprCxzNtRZ5RpZnoqTMEo+g05C0TBSmFPk4M2yGon0iumFxP1NTmIDF/90KZA8ZufPT/t3flT0mncfh/KlFTdmuqyck1L0IxAfEIFUUTBTVF0wQrNA8ExTMr0tA8UvFgPHYzWzd3ZtfabWuvatvjv3j2/byIgGHjtjZT4A/PoO/xdRg/z/f93K86F1mOFvSMTkKQHJiAWXnlyOm8Ct3aELJWe5BZUwM1M+R9c8N24uGwWyX9w/US9dWtfnNkI91ovYuN0Q3MDrje6ZELNnzUBCES0O1J75N6QLbDcF8f/6e/WfodPRYzj9q22YyYZacGFehQavWq8zHUI/XIYYKUN3QJKewkelfWKAlL8YU6rpL4jpsu29Bs6PYb8wUFBUVyFY6LZAhj9sNh9p0os/Y1E0hJfgnEN40Q9V+G5OLud4+rKwv5Hkr/f5ewk3eqcLSLE8665IRKVwcxO/kozYRsl8+UCkTJpfy7UKRdyFREUv+IBOQR2/k8ygL+Z8ntIHi98FtIxVw+CRvkfTHSZ8eL2SfoslzH56JkKKvSsDg6g19XXmLC9S1W579Da7+J5wMpu0p5w4NAz/mvII+RrszIhC7Hb/xIWhrPuk201CLlViMKDI2ormjigupZ4ymmCoSUgt3r0QnkMfP8TDbImaYKGJps22Om1j7IZs08oTBjqRN2xyw31H1PwkBoNXqvRnvMTpGIXU7JYERQE6SrowXKcjki2WlCvaT0TcX4mZft/oXNqXXU9dQhb7IR2Xr5nlLZ94rS0gZe1kvqGMVANOx3KhsutdsQnuQWcuo2IrlremsvZQx7Gs25IYXaqkZhtwZijQyHxRIIFArESvzdzwMtQ/hz8RVKNF47iNDdZEduYRWaDDaUz9/cVuUIQ4sreHBn1S8dhQz0rx3rzKZa2lYXoxNSeAr/XesEz+/yrA0FBC1BKNfnlNSrhmTpzvFmcUSQSfsdFN2qRG57MU+U2+9GZKSjn5a4BYmIQZ+xKhUMfd439XGRFAMTThhrzX4nCCGzzJvh23HbgpGbN1BuzEG8uRqCrEx09o3DMb/OPV+ePS5mWG+ObyIh3T8HjLxVRNKjWRlQLLnVLg/OjXm9boR8tR5vXK/4SUE1MznGBnxxRYtIyf/rCfYpI6hPEA8Sz6fg+dwTrE+soKJTh/yeMkiZEb/fXcNF8gI0M1uE0sw9Y+nZJdBqDSjS1iONnRiRqakcD2bc1wJQLIYEmNaGF+bxNp1nlG6CTN6y4++t8uK1qS8R06bH4cSz6Bmew8jUKqTMnkrqrEUEE2B62+/mICCQ7SGdbkf2Wh+HzGlGtELut4biNJ5g7LPlF1CtDXIiZbgsjCShGR8JeoIcS02Gien8nbZryOso5MVZwg9Qu53EDPDnzmdcuJZvPwi4JjpDhvjWasQ1V2Lu9jJ+mn6G8e4ZbrNE1JZDONYN4Xg3jl12X/n8w/QGr3GhDpLzky7EZqdCkK9ESq8R7e2DKGIGNRnbuxVJnZQoUHD1CpLz3YVbYYxcpy6qef1+WMLb9hZ51IY6xjHrXEPVI3/X9wldaOZtBTVBqOV/Pl1XppfxLoNUZxJo3X5AptTgF+dz3miCvEU75ymybjffQ3/LcMA3/ZFrtRDesyFqoAUxancn94f3FvDVwveYm3mIxrYKxEhFiJIxtWvQwYk41TvP91Kp7c7nHWJqW/nYABfwmrk7fnN5BVW4UFLnN+aL9Pv+gVO5y4rIlNBUs4KWIHStWO7FNMSwz73cQLsfIC+SMDGwIFE+FFepFl/7qWDbYAIdxoQwQixG6kA9cp3NUFvUqDOpebdIIgzVUQiZLaHpt6LT4sDZAi1Osjc7tTva+TyBSIyaFQcaHo0ha8y8PZ6eU8JjOJv3N5FkrUV8SxUv1fXde6JMhYwFCzJXbJDNmHFSq/KbDyWEhA3yMcBhncAjxze8doPsgdMGLeKvV/qpOmEKBeLa9dtvbsWNWn5BqOhKMY7aGhGW5m76ENuoQ6LdhFhbA2L0xZxcEXEibpB7nkWI0V9AnKkCkVs163wsNROusVVYlpzuv0MFYtNtfvsIRJroTDmP2eycCyUcEOQD4agqB+JBI84ONLxl4Mb7kIB6edGYQHkewokenOgycpXm3GgTU6ekfC5cV4LIazU4dMZLAHL3hmuKEN11FVJNNZ7ef8oze2mOgoiUXRyovQ+ltcjntzIHtkCnBZFs59oDHBDkgyC2QQvFstelSsE5X1dycm89bxCR7LQiqqYMYamMQPHJEOQpcYje2HsUVkFpESIM1bh0yYwN149IH+xFdGsDWkz9PDJO3UuoHsV3D50MGYyAvgQJFI85ACEB/wJBVAcy0I5XhgAAAABJRU5ErkJgg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data:image/png;base64,iVBORw0KGgoAAAANSUhEUgAAAMgAAADICAYAAACtWK6eAAAAAXNSR0IArs4c6QAAAARnQU1BAACxjwv8YQUAAAAGYktHRAD/AP8A/6C9p5MAAKwkSURBVHhe7X1lYxxX0nV+zrMb2DCaHU4ccJzYFlqSxczMzCNmZmYYnpHCzMlusskmu+/vqPecO265NW6RLdnObj6UR26anu57btUpuvf8v812+VMOT/6z2SrrjidkwfF/W7LqeER+32zaOub3zQYZGrok3zhy5PeNRpnoj992Dcpv7hb5eKlMPloq3bb9Pxtt8stmlfrUb8+vPC8BqcckMO24zI0nq23fbVTLDxu18m93q3y9Xi3/xjn8/7LDF/KErDofEYfrrPy2WbftWn/KdfkTIIcs/wYQOPD0ALE7z9xw3MjEOWkYeERaB4/JN5bqG/b/bG9QAPl8tVL+5WqWlbF0WcbAX5sPkZ83y+Qrd+y243s6wyW77A1paAkUpzNHvt6okHfdeQBGraQVvyrB6Sek1PS2jDsjZMhxVeacMfKvjT+BsZf8CZB9yo+YZTfcufL9Ro3hfr187PKXNeejkMcxWJ+T3zZM2/b/Z6MFWuVhBR5qG2od/f4frfXb/k9wECTfudNlYTRFbfvCnSzTazESW/S8NHT4q20c8B843xGX67x8v+nRPJMD8UqrUIqb3lLgoCw4b9Raf8qNctcD5D+bzYbbb6f8ttEsy85E+RKz8oozWf6xcX0AEzifukvkH5vbBzXvW29WectHbj951/WGLE2HiWUqe2t7X2eEBKWflPcXire2fbxcJgsjqbI0liwfWmMAUmgTDPCe9SDJbX1dhhbC1XHLy69JUvkTEpH3tHT3nVfbfodZNTWQAO2TLhvQLBPOSJmG9vjcXbZ1/T9lZ7krAfL7ZqN87PYXs/NpsTlPigOz8L/2MXMfldCWn3PGicOdqT6pSX4DAOyuDDG7UjHQ8+Q9yBJA9O1GleE1KC0twZJS9IrUmHzV/8kJ4vKel8o6n61jPoFZtTKesfX/nWQRAKEmGHaEitOVpbZVNT9/jYcck472IAXs9zYKlLmlnffrRhPAu52//Ck7y10HkH9ulCvT43uYEz+4s+Vrd4J8406E2fDS1jEktt5myVHITzCNnO4sWXIlyTyAse5KwcBMkClntDJRFlzxsoZtq65k8I5kmDXVavvvBvf2+WqFhEAzcABnl76xtf3d+WLpag+VH20ePvCFOwJgexO/3TPoScbJRb5Y2w68rzcq1XduAqz/ubbtO0utNDT7ykgv+UWLzDpjFYjGHOGKnOvP/1P2J3cdQDZdr2OQRIrVeVzedZ6XT10hYsHfdudZkNMS5QEigCzOYzj2NWXPG13nVuVfmH0JBg5AagaaWH+HaWVxpimiOw8grDiTFEisrjT5BgOWxzswm/M47+vR1OlouypNTYEKLNr2vq4IRaK/BBnnZLDo+Kv6ffxt3P+jDd85HyZLS2+oZ/PTRpF8vFgqZTUXxT6Vu3Udb/nMXbrFN0agZX7Y/BMgNyN3HCA0pzSXJT/NzifV4P9+I0M+cF0Um+uUbDrfUCBZdz6hiK/deVq+dSfBDAtU2sX7mochv4I/cAZ2u7KhvbIBkCQ1U3/lLpdpRzS0SqLSMDz2Z/wG7jc7PRrm982bA+03AMic9QFZsj8EDRGntn3iDlLA4d8k+w7XGbFOZcEsuyyfrZRvO18vP200yBTuc8IRIRYA2OiYP2VvuaMAed/1NjjGKbE4nlaDgOYVOcd7rrdk2fE3ZWaQ7H7qCoI58ajavuZ4DGQ5VjZcr8hHLl8FEqNr36z8G+bRv6/Z6As0pxxR4BV0w3q2/QLN4rJmyycrZfLpcrnyOJFLvOfKV8DRvEMEjXbN/crfoS3i8p+TmoZLarKwTWdJz8iLAMJ1jbMBzfLvHRwXv8LE+3Ejd2v/bwAqge593J+yf7ljAOHLdDlfki9cNKeekVXHQ/g8BTmJ7c8rU8JzbBvMkxblNn1XAechcTtfgbwsG85z8iFA4n3tmxUO8kWYTBzoK+AdbmcOzJMw+WnThMFrkg+XSuULmEKu2TyxTGYrT5MDfzOYtwgTjNxkBXxkyhklM84YdT2j79lJaIZN9ieAb1SKGdf/3lqtHBTTgx4t+feNPPnAfVG+t9TJ5zrtQTPT5XoZJt/D0GT3K03r7Vr+U25O7hhAyCWszhNKY/y4kaM+Fx334iU/JGZoFHpgfoV8CZPmW3c1tEWYvOu+IL9sVqrzVx2P4rinMLt7osa3Kj/DJDGDXyxBa7jc2TLpiJRxmCeTAIvNkSnOmTxxTOWIcypPFkdSxTyRLdbpbHxmiXu+UBbsCTC7SOCjxO3OwUAuUCSas7jR92nCwf0PeprsBfK7+zq5f3euUOaGkmVyNFBmF59X2pbm1mR/nIRnn5GrmSdlftgTE/nQ5QOAergLZdHxF/na5THR/pRbkztqYn3uCoXJ9Lgys34Byf3UHapMK6fzRRWQ+8FdA9OrEqQdIIGZQ/nRXavMIB635LhfvnOnKT7ymfsqgHY9nnBQ+Q7fR2DQbat5ohjb2HBAWyxkiWsmX2YHk2R+NFFmJ0LwGS3TA4myNol905jZF0uUpvvCXYbZPAt2f7ryfPFejb6PQhNyzfGkZNU+KSGZxyS55MaIu7eQe9ATFp3zrLy34NGydGho4KCsQMv+vFFyw7l/ysHljgLkY1eAMhlIxL/d8MyG1CZfYuB8tVmhXJnfbFSpoNYX4CdfuStAZLENoFh2PKBcvxaYZ9Q6nEUtjmPQMNft9YPId+4qmDOZamCvgnBzG2f0v9sbYFIVqGDe5FiAjEy+JONzJ2Vs9rRMjfrL3EgyzKEspWF+xfE8fw7kftWVgvv1aDsjIU/g5DC5/lcJzX5aDfrE0qcNj6WmYqCPvORnR6PMDSfJN+vX40IfuwPUhEFw0FSlc0N//p9y83LHAPKvzTqxOo4rPvG5O0wBRW2HWfUTzK+vAA66Kj/FTPjZRql84ixRfxMwn7mTZR1mGG3tFecDKipNoNCj9Ynryg3ftR+hp4oBN4crU9bAI7iNXMAxnSv2yVxZnowBMM5K5+jT0jb8uPRPnABInpX5oRSlXd5fK1IR6jGYZeQw1Hre36GXf4BjrTgfVIO6efhBqex+SFbMJ284rrsjVK6kn5CgtOMyCY3FbR7P33bT7YeNLHxnmHJ06Lf/KbcmdwwgjHVwMDtByF0wqWiHc/sPMKEYUyAQPnIVyuh4tPSPhsvgaARs8CJsr1b7Gcnm8Rwo9ILRTPvA/c5NcRJlsoFkr0AYHf8eph23M0A3M5Qko31xMjzxkvSMHZf6vochDwEgx2Ri+nVlYrkBEPtKtjKpyEOsztQ9o9X/xkRgBsDJFyhm51MwM2/UftUmHwkAOJIKX5YPV7OUE2PN+Zjy5n1zDch/ytHJHQPIT5vFmPVPKPuZsQ9uo93PVA3mNn3hqpDRiUipabskJc1vS227r3QPhEJbFAJYRdAw5QAH3all0CTgMa7Taka+mcAhucamKw/XSVXEmtt+d7dAM+QpcDAy3Tf0mnSNPqUycFsGn5SByRMyPP6aSgYkN2EUmyYgPVmTIOoMJO4Vvaaj4suNaMWhdnLdMlX9g4US+dXVoJwSeq6xfu25/SlHJ3eUg5BIMtuV0WPa0J+7MFigIb4GSNz2HKluuyxFTeelqPW8lLe9IxUtF8VlzQHfKFL5UXQB/wzzi1zE7XpZuY1/3Tx4ztY/NxoVOSf3sMPEYm4VTaSlyXQZ74+T/s5Iae96W/rGT8rg9DEZmjotg8Ovq33DPVEYwMXyr2seKBs4CE21TwBypqZ4f9fNCl28Gs/QhFrT6Ng/5fDkjgKEwllU+fAdD0MeBECKFUDs69lSCs1R1HZespvOKZDUdfvI7FICwECQFILHtICz1CozzeF8VgXRqFGMvmcvISjWXWky54rbStFwLObI1GCCdHaES2dbqPR2BcvQ0GXp7b4iw9Aq49AeyyNpijDTpFIpKa5E9fk5gMv7NPqumxFyNgZLNXDQzPq7O8/w2D/l8OSOAYR5VU7X87LkuE8JzazP3fHyxUaZfAlTxW3JlboOXylsfVPy214HQN6UAtN5ACReNjEwyFG+38gBKF5VM6kWlf/PHnGH3YRRZ5pI9EK53FngICWyMJwiQ90xMtATIxNKY8TISB//hmk1mSCbjlwVs9lw5UJ7ZOB3pMi8K15pkd9uwtzbTX5yF8um83X1W+kWNzrmTzlcuWMAcTjPqlmfLkm6e7XtTNHg4KeJU91+SWmOgpY3paTlLant9BGHLQvnFGLGj8aM+ojiHzQ9mNxHM0T/HQeVf2ya1CAnWWfdx7sY9BvzBbIELbE0mqZqMkjaV8cz5b35Ipm0R8k0AEXP1RqOp+Zg9Pz9A0bQ/5S7V+4IQOimZNIdZ/zP3KEqQsztJN3kIJ9vlivSvLKWIiVNb0tJ6wWYV74yvRALcBTIByDqHzLIyIo913OH5tqkZ4yRdDoJaGKNOsLlHxsN8r25VjYBCAYDP4BW+YfdJL+4mmTUGa6CiuvgL0xsJLisEP4Oo+v/KX88uUMapA3gOKniH0w6JFC02Z/Vep/QlIAZ9QHE6sCsvZwgVivIM/7P2fljuns3K1VWL82zD93XC45uVZiqzvoJ5mCR43Dbjxt1MuGIVN+vHUdiT83hdHrqNv4FcDFdRdt/N8i/NjrwfDtl0dml5F1XFyYB42P/FGO5YyYWkxGZ1v6+8x35yOWj4gDczlmcpa0fXwPJBoiuC8K6jA82oDmchcp96slSbRMrrkET6z3nBfV/7+85qBAgzMFiJi/TXT5xlShwUKOsgl8wHeUXaEBylUVXgoqYG13nTsnv0F6Lzm7Js/ZIkqVYSqxhUme7JNU2f8m2JEm8pVLyLd0y5+hWADK6xp9yXe4YQChfb8Qrks0oOOMYv12r6+YA/BRg+AyD811oDHqYOHt/pDxclZjRPfEFpl7Qo8N4ADN9v9nwpIjciphdaSrgR0DYGFUn6cb/aW6RZzAdxeZM92T7gqOw2tDoOndClqAlYs2tUmm9An7kaQphJOP2RxRgkgGWbkeP/NPgWn+KR+4oQDjACQ56s750Ral6DzY6YF4VB/1nG2XQJCXKpPocf38OrvF3zOpalJq1IjbnCdUhxOl8SQXcvL/joEKiTXAsAQysM2chFPkQc7UIhg+ZpetKVpqNphiTKY2uczvln9AExdY+ybfGy4zjAUNQ7CSdthclw1IkU9Aov2/+qVG85Y4ChEIO8pU7TgX6PnEHb2Wm0s//C2z6v7vqQdwrlelDO581D4wHaKnyzOJlqgldn9+79252sJcMO6Kk2ZYs8w5PnTnBoe3jPSjAwNzjPn0zhDslPwAcqZYeabK9uTXoZ+33S7k1WOLM5dAoDTC1aiTDWiyFljgZtj+9dZxe2myvSJ6lHs+z0/B7/lfljgOEKSeMhKvGDNACHPQLjr8o04vagX8TPDyWRUDM4uULJX/hfofrOZU2TncxU9+9r38QmYWJQu3xKYC5kyeK28mBtHLbOykk3BnWXgD69a2BPmA/KeEARb61SPqh4fh79FJjS5cKWwQmgOv1I5oQWGXgLCOOTmhn4+/8X5M7DhAKBzYze9mYgRWC1AjUJKxFp5fK5XpBHUf3MP9PYFicT6tMYEbP+f/3XRfwUm++08kmZs4IS7986v7jlKg22Xql1Bq6NcBH7E/JVXOLNEADDjlCoA0DIQE3gGTAEYbzUmXaK3VFE2qZalspJoE/Ta67AiDeQi7yhTscWiVJaZR151Nq8FOT0CW87nhSaRPGP5gBu1Oi337lRwyECHO/uN1dhvvvRqEpFG2p3qYJEizFUmnLhAa4LGOWM9I9f0ZGzWfAlS7cABJKrS1JhuynZc7xEISp9/duXWsO182ylOBaPTIIftJl71EyYO9WXrIPXJ3/Ey7juxIgJN+MrrPNDasGWSHncr6Al3JZleOaQeyNzrtZqcZMPIgXb7TvbpUK3HOD7cLWgG6zn5MoSzMGtK/0LJyUuLE4uTpfKeW9p2XC8bIhQCjt9hhoolCZsJ8CwX8aWuUZ6Vt+VhrGXpTyvlekuPOcFHe9IcXdb0pR15uS235OCrtek6LBt6R4IkDKF1MAwEZYATevve9muSMA+Rozthn2/nf7UOGsllsFYecgIDB+3MgzbAZtJB9ilm219UiypU/81gfEBxJkHpB0/L8PgPgHvp+BtET8n/ED7/M/xvkzuM82zJyNGJCUIcymvK73sbdTfoWEWtoxy1+f8bOtyTCbcmXc8ZqUdp6SsOkiCZ0rl9bJUxjA13vy7iRtlkgpGLwkqXUvSFrdyypBNLv5VclsPCeZDSDwra9JTgu2YXtW46vYd06Sa1+SlKoXJaPuOSnpe0lqF0LwPG/sCfZHltsKkE0MxgxrnxqommSDZNL+Nzqe8v1GJoBxWg2Cr1wxyiXMbUbHakLPTgkGs/57jCQEZhXvxw4QaOcSKGMAQQL4iNE5mqRb+xWA9N97u8SO55hiyd0CByXKXC3N9kRlTnXNnZHawVPSjc9xxxuGgNCk3x4uNbPBktHwqiRUAhymlyUZgz66+DnIsxJVdFaCMk6okuDd5bgEZ56Q1MonpHLqPMzk/w6g3BaA0PPTiVnYaKBROLtzZjY8d5OxkhMgjs+Iw/m8fOmONjxOk88xaMknjL7HSPzW++Vnt0eTfYpzk/YAhl4CoY0+uAMgmcGzKrZGbgNImNkkTQAIB/2ow0fxkCHHlS0g6IUkvcGWICZLMMymExKSdVL18zUe+DcnKZVPSs1i1B8+Wn9bANIDomc0wPTiC1nVzeR6YZ4WyajN+Yrhfk3+BSDGwlwyuv5uwhn573iRYQcAlibR+L7bRVYZyBsHOK4C1BW2oG0AybPEg1SXGwJCkw57rFTZEmFevg6ucVwKmx41HNyHJVcAuqyul2F2Gf+eP4IcOUDobfHFTGs0uLwlCgPUiAtQRu0BMgUCarRPE2oho+vuJQRIxy4abi9Zdx299+s9PEdyKX5fCszCEmv4NoDQZZtsyYPUiMmeIt32KEXA6fIts2ZKtTUMz5ArX/1FxszPSNOop5PK7ZDYspMytv7HbGR35ABp2IELUGMYbd/Jrv8CZlA223wa7NMk9Sa0RwBA+TWuHWywj5KLwWgBAOjupElldEzPEXrAGItosPVse15XoEFSLDnbAKLJoP2YNFnPi8n6jrTZXpVx++Pb9s/YH5O6obMSmn3ccDAfVMg7QnNPGe7TS1jeCWmY33lpiLtVjhwgkV5mCweiCzO2MocMTBrnLrMxwUavktE+mh87aap6nEdvVbwBgJqgOaz4Tu/tlDjcH++T1yY/oTvY6DhG4I3u6TDkGwCEXjM+Mwq1FU3RcHPngfOuqD16l56Vkq5XDAfxXhKSfQpm03ZgkbvElT8ngenGgOP+hNLnJDjrhFwB2a8c+2MVkx0pQJhE5z2Y6F79EjN2HmbmcC+AcJakB8roWhTuo83PGd9on/5amnQDAN9jXw0Gt7fW4v9/xLX6d+BITODjtckxwnYAH13Gd4KI0pystfkYgGBnmXU8JrXDL0p248uGg5kSDMIennfGcF9MybNyNduzxoleEiuflzTTq4rse++j0CuWbnpJaRu2MMrpjFUNv41+190mRwqQbzHzeQ8oG2bBTzAovbdTKjGIja6jF8ZP0tSg3L6dMRXv69E7xlTuXgMAJOEaCRByJKZ8e++nfKkz9ziT09lQAGDz+xmoo+a4U9FkmppZlnaVXmIEhnloi+v//4tycsyAmOc0vyLZTa8aDmRKav1LElVwxlAjJNe8JMkVnlWsNAkveFa5g2MgafWvSEzpi3K18EUJq3xTQiExpc9LVOEZSW94RR3nXxsk/nVBEtkWIx9Z7n5ecqQAMRq0mqeKM6C/blamOcOZ3vsaRsKUBw5UPaGnra7/Hkowrsl9HMQ0z/xhuwdgez1s+p9xfIW1V9ZgsjDu4X0uhRpQu74mBJwN56zhd/C3fL5xZ2IhFN5LoaVOhsA7CIAJ+8PgSk+BjD8pQ7ZjMgzwEEBMG2GUfMzyrCRXvyiptS9JeNm5bQOdEll4VgUDowufVTER/b7QvLMSX/48NMGrGPTPSXj+GYkoek4icE5M8VmJw7YrhS/D3HoRpPwFiQDIIovOqjhKLPaF5Z1SmiSp8llJrXlOclsA1O7Lkj5wRcqmkmVgtQYTZ5vcbUmSRwoQzvLeg64Og1Pb/3fsp/1P3nGQmZgPsRbXKceg15/HKLn39zFnSNtPU0h/PDUAgcNYhvd5lF+86iOYgxQEkHkfx9gJNZv+2Nsl5EdTjlYps8VIv/0kSPozChj0WA3ajsuU/UFF1Cccz8rQ+vPQAi9KXNlzEo2BG197TiKKX1SmU0zJc5IMUKTUvighGOjZjefUzM+BHQXAcLBTS1ALpNS8rLQMTabIAoAAx8WWQjs0hYt/6dsSknMaIPOAg+dxH8HFY1MAjvLu09Iyekyaxs9I88QJaRp9SmqHTkFOS1bfZamaL1Scz+j33m45cpLODFn9YLoCIQcxOvYgQhODIKGXSauIK4RG0H8XhVxnp1mJSYp0Lf+GT29nAuUz3X1Su1EDeR+jl3ZoNv31b6fwN36I+511FMuogwt8RorJelm5f2fAPaYcx2RgnRrkBTWjh2SeVHwiPP+0hIJ8RxWdUSYUB3FgrZ/EVrws8TCnwvNOKyBE4DieR2BFlL6kiHcCBn0UgBAPwIXlnpQEHJ8OMyup/ZLEdQRKdMMliap4TZ2TWHFGkmqelRzTWanuOQEwnJT64bPSOHJcTMPHpWrwjFT2PC0VkMzml6Vt5dYSUA9LjhwgZZihvQcSie1O8Y6DCAcF4xfkE19hAM9ihvf+LsrwNbJtJPRMLWP2JyH3Po8Ra+04o/1GwuYI+uvfSam0tal8rVnHkzLpeF4mrDR7zigtkARzJ5IaIveUGtg0kxKhQcIBkKtt4RJU66tmfR5L84lmFf9/FdohpCVMQote8ICD55Y8r8CTBu1Q0HpW8ltflNKu09IwekLqR09L9dgbkt1/URK6AyWmI1jiOoMltsVfEtsuSlyLj0Q3+0l0e4iEt4RKWMU5uZr/rIQWvyJhVW9JWO1lSWiNlKKhTBlZ4gpatz65HkSOHCA7DSzO7L8cAkgoNJXoEfO4P2+c5UnWd4rSU5WnQMvRHCTQ9OeRiGvH7TcISY10t9jRnDA67C+pqPmU4zTkeUmp9sz0ynQqetajTbLAD6A9qAWiwSuSKp+XxBoQ7vq3FChofsVXQPPAFIsGkLLrTwEE4BLNr0lcw1sS1ewv8aa3JL0WwKs8K1kNp6Wi+5hU958ESE5J88gz0jj8tPp/4/BjUtByXGIAkuz+t6WGxwyfhjZ5Xsp7zkhB76uS1BMsYeVvKPDGloEXmZ6TjPoXFfDyu96Q9O4gqRhLF5vVdOTesCMHCBGvZdJ6CxMCmcBodN5B5SMM9BgMzhLLje5cCu+BTQ2MzqWpNgkAMEipdxwwmVHTdAte2olkn14tTgDeLmDmg3l/x50QOi5KrDHQII8rgIw7XpWW2XPKjEqCqXUVphUBQuIeDmBEVb8JIDwnqdVnJK/pFAb5KSloPinx1S9JVPkrEl11TlKrTkt201lJrzsLkwgaYuiYtIBLmCZfkqLxixLfEyJJXUGS1usvSZ0+ktnztuT3vyG53eckq+OS5PS+LvkD5yW5KwDbz0tl3xmpGz4lptGz4CLHpXnsCakbOC6V/TDp2gIkvPINCc05AXPupJR0QCuNPSstE2fFBNOssv+slA68LpWjyfKB82jS7Y8cIJQCA26gl3xok3UMXm+izs7mXMl1c6FY1hZKZXqxUjpny6XF0qGCf0w/77R3KxOJuVTkIrXYdtVAi1AIHLp0vctpmfbOoCXd0gSRHmCa5mEkX3+tCYdnO++ZANPvY1BSf/07KdW2WpiKT0CewT2/Am1yUkp7X5SwfI+pFQEzK7wA4Cg4LTE1b0hMT4zEN74BzgBzqeW01PYfl/rBU+AKJ6Vq+jVJG74qYW2hktn2FvY/K9V9AMnACfCIE1I3+IxU9R7HOU8oUyuuN0xKus5K7vBFiR5JgRl1VYExCxqhoPW0lHacBMjARQbPgqyDuI8fw99Pg5+ckIqOpyWj7oSkmKDJhmPBTU5JFY6t7AWgBgGkkSdx7DEA5UlwmiclrwWaZjR/i48eltwWgHDQ6QfQTsJZmenndL+WW3ske6lZosZLxG+sQnwna8R3sEB8h4rED+I7UoptteIzY1LnkkAXARx0v65hVqe3yUiTUPKgZbxrUQgELb6iN6cIXu0YfSrL+wBBDvYZfcfXd4kGoSw6O2XA/hyAcQxa5CxA8hLAcgKDCUS65ZJcMQVJYFeKRNa/A/PoBUXis1thYvUGSRK0QFrHBSnrOgMT6DTMoxNS3gcADDwtZb3PSNxwnEQPJ0pYf4LEdoFbtAdK1qAv+MJbkjn4joQPxElp3ytiGsK5mPlrx16S3IkrOC8BXCRC4tsuS2LDm5LT+hwG+Bl8D02zEwDVKQz6pyW/8aRktbwg/iPFkjIeLXkAXenwq1I7COACiPkAcHH3s1IOgBUPvyXl0yXQmsbP4WbltgCErkijtJLdBQN8qg7gqBTfiWoPIPBJQHA7AePXnwvQFIpfX7bnmCXPLM909xHM8BzcO5l3THkhd9HzBRZGURvwb2ooHkcAaCntjJlo5xOIZQaakSDSrnc3CHlesTUaoHhScZFJAIRAmXSckeA6HwnIOCXBJW+Kf2OUROD/KVXPSXHbSSlqpzv2JAbsackcCZLgLoCh/YrEdwZK/uB5gOANSejwk/SxUKmCqZM1FSZRXeGSWP28ZNSCS2DwlnKg958CuM5I09gJaRg5BhPqKTFBA1QNwnTrDpG07ncks/O8ZPW/I2n9fpI24C+ZQ/4AUoCUz16U6qlXQfTJTS5IxFSRpK2XScFarmSuVcu0vUt+gGY/ykyG2wIQyvwOHqa9xHep0wMGao3xCvHrzRLf4WL8XSW+C22efeOVAEsethd69mGbz1q/Isz0cjGNfac8LRZsaZyBrmNqlx6cw79N+OQxdCVzP8GkuZLp/SLwR6mtrl2bHEjvGr5bpN7WAlAcUwCZdjwHLvISNMlZGbA+rwKGDArG1L0t4Z2R0AIg3DSvWk/B5j8Dk+mUVIITVA29INHQCCkNb4CEY8YGHyhuh0bBrF+L/bXQLk0Tp6RoGucPRkl8y2VJrX9ecZkqEPHagdMqg7hBmWEw89qflvRqgKQdoOzzl7IeXvNZKes4IUVtp6SGpls/TKjBp2CynYRGeUZyGk5KAkAVbW7AOymFpZGN39ak4mlGv/sw5LYBhIMp/gDFSJooEEzXi89cM7QEQDFaJr4ASfVUqQxOFkjHRIHUTZVJ5mSJhABACiBDAEovtUqlOq8Ag74XXIWRdZpx3t9BYk7CzZmINiyrBfvJVfA3Yxs8hhqDv4M5XwQcNZOWE0YewlQUgorizaXutND50GRjTIQgOak+JxUfOS6mpbckruJFFcuIb3pborqjJLrhoiQ0vi25pjNS1HkCPOMkOMgpaRt9Soom35LorqsSD1DlN8Is6jwNUn0aJPsaAMAJTMPPSEX/GYkYSoFWCZGY7iBJACnP6HobRP2cFIED5bUdk+zmMxILwAVO10gyNFdBwwnwEmgdmnHXPGD1Q8/g/9BGAGNq1XGA5IQENUVKoa1QKq1Z0mxPkFJbsbx7RLzvtgGEwh+x39oQJdACvjSpCIpJmFA0sWYblPQtVKoF/NfGs2RhNFVcs/kyP5IqvSOZUjiaKwHdyeLfmQxNA+0C7ROI87sXqqXH1qnMK6PiKKa7MGOWaSh0/RIkvG9+0n2s2bdMNaHplQNzioDQfh9r7am1qFGO6oXdrFTbymFmPQVQUNigga7fFxRYskb9JAXcI6PmLMydtySyN0ZSa1+WWGiBmOa3paT9lNQBIA0jINBq8GI273pJrnTES4TpkmQ1n1bR8WaYUaahY1KJ2b+49WnJqj8jCaPxktsM7nBNM1AjlQ68IJUTr0v19OtSMfaqZI/4S+REnsSPJUt8X4jEtflKctsFSW05J2ltr+DzNSnqe1ayO16W5B4fiZguklJrnjTYU6DlU6XJngTTOF3GHB3bTObDkNsKEErztRn5IFKy0ibmxXKZny6QnvF8yRsrkMDeTKmfKZP3VyrkQwBlY65A3p0vEstktkwOJMjcRLak9qZJQEus+HaniT9mHd/hIsmdqZK1+RJpmK2U4JVORcy9S3TJQ5iomIF99JQRBKzkK4d5pb0A8hUey7wwzRXMYCUdDNzOnlX6332n5T1ouybbBQDiBMDxhOIh00pOQJsch6njK/nNMKvaTksuOEY0NElK1fPK25TR+YZEt/lLetvLUgqNUdX9tGTWcTY/KZE90ZLecV5iOoMkpOmKxEDzFMI0y2t8RrJNJySs3l/i+sKksBXaAZykvOukVIKX1A2dkJbRx6Vx6GmpAx8pgYaI7YuQEkuuVNkzAOh0qbFlSBW0RLUtS8ps2VKJz0ZbihTbSmDqlosJf7MRXpUtUx3fCKDUwOQyyqG7WbntAKGXiANPPyD3EvarYh/fn+wN8q25Vi2gb1kolSJoiqujJSB0JbBzMZMMZ8jIbJHMzhbK9GAiNEqyVIzmiV9nqviRzLcngcNkS+hIoYxOF8pnVpNKh6dbmMmPbPSg5VpdhRaYBiiKMeApzMuah5k1Di7F30HQaI0hyD1oitH7Rb7CbVqqPIk9Xc/9+P9+kzGPSirxe6ftGhfh5wnc52n1OWo/KVF1b8JkOimmgWMwW1+RmME4Sah6CcA5DT6Cmb/7lGSTTPf5SkbfO5LY+o4EDGHCavLsp5TDJCsHXymYvCgFM/6SNJ0iEX3Rktj0lmQ3PAuAHAcgTolp5CRMsmfwNzRO9wkpaPZwDAYJ8y0lUm1NlzoAoNyejc8cgCEDAMiUDkeOdOD/PY5CvLNaabAVSDnAU27NlRpHBjRKshRZqw/Nk3jbAUIhqeKg0gCwlxRh0H1hqZePl0vlg8VS+XS5TK0q+xm0hw1g6BzPhbouk7TxYgnpyxC/7kxJGimQGZhcY31xkj4AYt8BcHQBKH05isv4gadUjReKE6bZj84WRbZpHuWCf7Tbe1Wkn+Yg3c7UHIlm3ANmYTMGPEt0+Ts0sJPDsClFH4RxGVYgcr93cJGmHa+hfxa3U8iTam0RMqfiIk9CnoE8rQPJE0ob0M1qGj4tDROw+8ciJL75guS3npGa3mNSBT5SO3xMxSFM46ckeRScpfGi5LUQJDC1oCHouaoZeFoah59UEfS6gRMwmc5J3kqUBGJyojMgqtlHkhtfkaxGEvNnpLDlaclpPCWR1a9Do7fgPlMhaRjwGdJmK5IOV7502fKU9NrzMBkVyIgzT+rsdQBOGbROtjRhW7UjF+8gV2kYllUYPYeDyB0BCIXenp3KXI2EM7pprUVWVmvly/UatXj/+mSWOGbyMMhzxTKRpcwr61SOTI5C7fYkSE1XjFrCuaH1qsQ1XYUmSRO/tkTxa43DZ7z4NUdJAkA1N5mrQPej3aRyqcg/mKFLbdGNAc9IeSaAEgoAUSPQ7av1xiLYmRHAOAwDlvrfqHnB9MIMZP0xt1tGHZ3gYedk1vEowPEUhPGRkxDykmMyZ79X0nvekvKes9IyflJaAITy0dckaiRJkppekTKApxnAaBl7CnyCBP645HefkbCBVBBxHykAz6joOQPtQDOKfIT85CmYXMckqeNtybcWq3r5Fke8pForpdCeD7MqR/KX0qVgLUuyLPROQUPYIxXHqIBZRdOqDscNOktx/8XS5yqUQYCh31EiQ/ZCabFXS6ejEsApgcmbB05SDBO4GBNribidt6ZJ7hhAKPSuHKSTiO9iu/hM1krAVI1ET9dJ8ky1pM3WSty8SUInK1VAKWAgX3KHcmQK5J0gInl3AkQjI+l4weEARbT4N0dKQGOkAohfTYAEtcZIBUw0rj34xWql/OpqVmSdLl1mI7P1JjkIc7VojplsffIl9mvxEabTsKECNY5mWlGYC0XCrm8lxK4r2v47IeRQVTC1RlSX978AFNQkTEU5rpIap6FRWFtSO/2sFHS9AEJ+GubQ05LX9RoG9vOSORUg4Q0+0BgwxYZOQqs8JenVxyW78azkz4dIr/W0ZI77S3Srj2Q0vSBl3SelrP2YpFWfkIzaExI8nA8NHSftjlhpsSVKtLlJEe4aexo4UhKebTLuLwNAKpJWezw4B8xkaya4Ra502AEKW6lMOIqgQYqlV31WyairBFqjTNocZfi7HO8LIHSUwhwrA8BKZc1585rkjgKEQpODpo0eCLuJAslCm5KqmUrpmSqUgaki6Zsulv6JXJmZygVZL9wSNwBSOJwtvj0Ziqz7dqZ4uEhjhATUXBG/6gDxbQwV/8ZwCQeAWoaz5O+Oxq37o6ZjDQu1HWMf/dAK9GgpbYLZmPUsdGHTw8UsZd4jHRH8XeQpDuzXp6kQdPrffyeEruxca/21Lif3wuR6GKC4/xpYnla5W3P4/5T9AcmGNqnoOS5VXU/BhPU0yp513Cf1a29K3ECIZLW/qpIPs+pOyJWeNJx//7UqRs9CPVVr70jUaKpkD4dK2mCsRC63QnskYKaPAn+ghsiWSEuTVFuypB5mFQFB4l1rz5IaaJNCa6G04vhagKYBWqPNkS9jtgqYr5UwscplACAZtFcA2KUy4ijHsVWy5q6SYUeF9DsxJrCvCdsnvbT7fuWOA4TCtI/sa+R2X6Lcvw0ysFIvf7eZ5AdLneIjH8FM4kKbdphZszCbWsbyJXEQ4GB6ynCx+PRmgZ+kX4vAY1s3wNKRrD59utLFvytZ/AcK5ep6nyLWLAHOwqCnpysL95cMfhKK7ydAqBXYdC4Zn4yoEwT0njDQqN0nzTJyE16D/2cMRl/AdSeF+WeZllaV7asNaAobWXsAcr0hRO/6MSkcfFXCRjPwf30p7/9B8zwordbXpWztCmb+gG37u+3PwUJo0mnVNuXpKwCnqAc4WuwJmHQypRS8IsbcAMAkKu5RDUJOD1aHIw9ahKZSMZ5xHjRPFqRIejHwuzDwl9yVMGvLYQoXyZirSBahPaYhDbY6WXJWyIqrUiZglo05qwCeKpjPB9ckdwVAKJyF2T5nX3GSVdj2jIfA1IqcqpK66RLpGc+RjpkyKV+ok/DJKuXS9R0uEb+REvEdKRO/wXzxHyxUQUQ/7AvGMXELDZI0VycxC83is4LvXoRmWtlf3pi3MHDYCDB4iLAHJIyVkJtwH/O27qYkRgoDo4145pmWNJiQj24NbE/H+O1AOIiwSKvAEgPzqVe4cKj395ba2pWWqLGng2ckS501TcpsORJnqVfEnDGNSgCk1Z4JDVEow+AWnQBJsa0c1y2FeVaIsQLtYS/Fd1WKzV2Bey6TaZhZ49g+CdCYbDUyhU8bALOEzxl8dtmrZBla3/t+dpO7BiCasIkCvVbeA9BIfKdNSpOoYCLTUAAGDn4/agdG1PH/wJlaSZmrl7q1Vqj/bsUbND85s3rZ7+ogzoK9hGCg+1erLeFimd6/8W4TAjfL2i25lniQ3mcMB/1+ZArap9waAi3bKm0wS3eq96GDo9iWr4DAdqmNGveANokHSCro0nWkSBd4B2XIWSij0Boj0Bpd4CGVtmrJt8C8xqAfh/k0BXNqzVUt89Aak9Aw864CGQYo2qy1MgJ+sg5NYsX+CewnmV85gCa56wCiCR8ig3Q7Dt5VDMB5zPxMUOTMD43iO9socauelHeqdToBqJmMrs8O6VzXz+jajGUw5sHIuJYaT7ud3Q3ZIeUgLmq6gDWP190ujDfRXIyzVGCgB0uv/QzMresd5I2ETSHqrRcl1ZINc6pHxYP2E++psrWoCHgdNAZNLYKFrtoGmFsp1mpolALpAGD6wTmUFgH/WHCBhDuqAZJiALlEMs2N0D61MoZBP0QNAlDYAYhVmlzODGm2VUm/qw7mF7VKhazic8EFTuMsAKD2907uWoBowig1Z33WX7TaexVRZrSa1X4EAgcss3KZfr7fCCrjF0wTMRrQTHtnleFuTQOYikKX7n6dCzyONr/Rte5G4e+ju5sZzYkwkyIsJrU4T7olQ0myJR+/qRqTV6fKW+MSE4wNHSQHjYG8YhBwmljkHGyR2gBAdMBsarTnqmTEVjtX4c0FKApkAIOaJtU8eMcSOMUgNMUYANFiqwcxrwSJr5cGawW0RJZMuHJkFGAbd+ZA05jwWeMBEABmwTmT3G4r3pfJe9cD5LBFHwH3FpJoagyuokT+sOK8bh5xOzOSGSPhPrYhNUp83EloNnoXat3twsRM1ti8h4FErUDz910Isw52qs48iEw7WPiWItVWppYAJNAoDAS2QDtUWbOlmuYUtMkwthEc/TCnBqFNZhzFYoZZNeUqxeAvkwZHvcxCc0wBOFXWGsm2VkmxpQDgSQH3K8X9NsoKzlmEqTbhzJdhVy6uky7ZllpVaGd0b5r8zwGEg99oAGtCDcVSW/5NzxrPIZnVUkgILq5nog12knJqt53qTvTC79bfy90sdG8zm4BeJ20bS3gJdGpr/bG3ImXWOphZ6QokNdAgnQ6YVRjI3Rj4Pc48qYUGqQDh7gIBH8EgHwQwxu2FMgdwWMArxsBLup3QNo4a8L0ykHVqlwrpA1mvhFZJtHoK4NacbeAjldheAPMsV2mRLkcsALp7J5rbDpBfNhsxG9XIbxsthvuPUj503Vgfz0TFnUwlumx5Hpdn4//JWZw7mBJML9HXsxsJv9t9iIPrqIS/kROBvjqP5cgsnT7senvO4AXWYqU9mhzZ0oPBO+goAucokU5bGThNPgZyoWTAVKq31YFnFAMcZdAcpTIJTrEMrTIHE6yR0XMcP43/W6BJFgCUMRw7AaA12k3iuHbf1IKjzhZopxpcs0JlSXjfk15uK0Ded+XLoisB9mqGzDljxeHKxGC7ff2P9DEKbcDSDjVaNIdmFAcKz9MydAkmJjN6p5RoQjt8L7OLMRSaLkbn3w3C5uDkHvq2TAQFweFdpnxY8p6rFaQ9C5wjHQDJAw/J8ZhSAMEQNEY3ANMJSTc3wWyqgWapklUAYQQgWnYViM1VLCPgHrmWGhmE9iGhX4I2seHcaVcVNHwZflMDJqfr742mNi2DvXjTkQHkXxvNeKDVIHwN6v8/btZhYCXIx+4icbmz5Qt3OR5MPlRiHG726BsZk3R7D1bGLbjPu+kChWns2rla0RSFKSW7NQYgqIy6L+plt2Z2d1JoKqqmFrptJNMEx2HXenvLgrNJ8Y9OmFTjAANzqiagAZYwwDugHXqgCcpslfi7ApNrhZgcDQARNAjI+xxI+ZgrSxqdGTCrmgAQpqMUyCyOs+P8GUe1AlOppU7ev6ZJ9itHApCvN/gj4sTsSpMFVzweeJvSGsvOJHnXlSffuCvF6c6CuoyGFsmSzzZKDa9zmKIf5BS6j7VSTfbX1fppMfHQO3ZB7xizfRlH2U/9M9V4rIFW0os+Z0svJMN3gswzE5mlxvptzDHLgtY9ypJWvQy56sA/cjGYmT5SID3gHIxtTDtrQNCLZRgaJc3cLCMg7LPOSuyrlSZbvTTDtBoDX5lwJYOUl8usIvAe1+4EQLQAYSxkxF4k+dZa+QimttH3G8mRAGTBGS/fu2tk3ZkCNIfKFIAw7gxXoKFpNeOMgVrMkC8BpHkca3Wlq/M4MHje3zcOfwFI76ZwQ16Emar2ME0fzrgasTcSahkSfO/zBjFIp6+1FLpd0gQNyoWE9IsX0cSiSclWsXpz6yiFmmvQUQmOkCf9AAE1wQDMIzMHOzgFSXorANGIQT4MrTKL/WZ3BcBRC+3RJJnYHmLuUGaY2Vkkq3QH43ozuN6aq0S5eFvBaZIszRhnxvfgLUcCEIJgyZkoX20wcJOJFx6NWSAKs2bUFuf4FubXuCMCAPGA5p8bjYqfWJ3p+GFJ8jHsSu/r3qxw1tensFB7HHb/JCMh6FhLogeGXph+4m1qNWOwsmWofttRCkky1zxkLEOru6dQo0RhUqFXz2g9lqMSgpFp7BMY0EMY4EO2QhnFWLBDA4wDLJMg6JX2NnATgAb8YwpmmAP7phy1KtZRbW1VE89XAACDijO4zgpkEZbLpCMHmiVHWsB1cq2diocY3YNejgwgNJ/4+aG7UGmQJQz+DVe2/GuzXv59zYP1rhvIdiarY8edETBhYtQ532xUKtPM+7o3KzSh9APzMJdM46yruYONhC/BqC5EE2/CT09ZN57D7Zq1G3BvNCuZ1k+nBdP5KwGWAlufCsJOOGlWGp97VMLvUyDBgB+EmTQC4r3gLFHpIkPQJm32OphfNQBAGYBBl28FtEOljNmrZQDHlds8z53X4kQ4p/hKhfTawW8AlHF7khRaCxTn8v5ubzkSgFBrjDvCQViz1P9/BOd4F3zkm40s/J2j5Gfwjm9VNmYSbMtQGYM2oWn2rbtafW64c2+47s0KUz20AcnkQfZSMjruZoTxAg4qxzWPl5FQS2h9tryFA1NbZuEbxV268CIj8fKPftb+F2Snehx68SoB1juVJvNP8NYB8JBVaIwpEPQp8JJlEO4FF/iIvQyauRVmVDG0QznGTqlKUFzGsTM4tgP/b7NvH/x8Bx+4ADxbs1RZKzEptCpeqj/GSA4FIL9v4GZdqWJ3Zsp7QCj5xaQzEqZSsvy6WQWylyffbaTD7suQ79xpUOt5IKPp2F4IuzJMFp0JypP1sbtYmWaTMMV4TaPvuhnR12PQZWt0zM3KprNTAtd7pcGWrtqnGh1D4YxGc0U/CDVhXTz30+TKtDBaHColGATf3iSQ6bHTd4TcSWy4X6P70QtNLaNzb4eQx9Hda8egnwSXGIHGWAcQWAdSZq0HMJpVPIQp79y3jOPWIUxuzLRQqxiDez+mlSaHAhBqivfd+Ypwk1dMgm/QbOLg/8dmKcCQgZedihkyHvZsgvr/dxtp17aXgJx7wEAOMgsTizzk243DWxGV5ormet1tkdCbkTkMMgKkxxEp6dY6VVJLL5bRsbwP71gMhbGTUpg0geY+kEiu7XFVJfClA8w3Y96Q+/C6ey0VsN+O9WrxVBx7O7mIJv/E72e6+yp4xhC4xCwAsAaTqg8kvQ/3xBy3Pkc9wFGK8VeiNM0kSHm7PUdSoGWYlGp03f3KoQBk1hErXyhCngF1GAXkpirtYXMlyQ+bmdAaqfLlRox85YoFeYqG8DMWPy4fs0Qh1J+HuPM6m65cxU2oVby/51aERUs0hZjgyExdo2NuRpjWHWxmlm+kdNpj1DrlVzGocjC4a7CPOUv6YBRtYqPAJE2/WluG0h7awv/MT8rHdbyJ/H6EXjuuzWK0TxO6mvX3QC7CJadZLanfrgnvkbGjg8zAhyGcJPpsJQBBiSwAACvQFv2OAkk1N209my8wKQ046mBeFWEM5kG7ZELL5AJIt8Y3DwUgnPEZz1gHMDavcQfGPn7eLIO9nwnukSKr8wHSN3BBalpelZWFi9iWAOCkyPcA0G8bnsUc33cXeDSRI06ZWgw26r/nVoQpBTRx6HpltxGjY25GSjCAY82NeDmegd0L7lVnS5UEcx3seE/VIRcL1S+swxW22OVxa+BBc7CCbhAaVwMHhf8vBpns3+dL5mDRyH2xtUzicA9f7OLzZxBQn3rDwc9OILw/Tibadm/Zz2Krhy2cZMYdVTJqp4YolAmY8gVsyuDF/T7C/zudLVJmL5U0cI1b7QFwKABhdPwDDO4RDJIxDBBu+2WjAi8gVj53XxXHSrCYWs9JY9fLUtZ0VqpbXhLrYgheRAxMqRT5YSNbnUMtNAMTi+5gm4qNHI67k6YGXyzrONhE4bCiwhyQLLnNtRZvG9iewR0KohgHcp7iqZYzt+LZeAY6STkj8rynSHOzMqe6VoPENHlZmmZ8ZdB+/Tq9MFkLrVX7cktvYMBrwb5iW5mkWSoBlL21CAm5NvgJGFYBMu1f22Yku/GtoxJqrkFHIzhIrkzb2fwhTdX/Gx37PZ4FPYTsGWC0f79yKAAhMf8UBHsRsz7jGtz222adfOmKko83AmRu+pJUNL0oVa0npKj5aalseVa6+l+Xb13Jiqx/u8G0gDgVVJxxRKsA4mGBg8JFerQXux/PxX6FBVRXALgqe+Y2cBhJF35XMYDElqRl4BvUGuXWbOmGadaxHCD5ba9LHiS75ZzUT1zadm4ru4B4eWWMpAsDpsjqMYGSrC3q3JT1ahUXMDpeE+aj0fSkNtTWQyH4tVp6I2G/MO/r3Iqwk8z34HBsEGi0XxMGkxdcLdIC8t5tj1bNx42OOyw5FIAwfeQT5YFKUKYRt/0T2uBrkPIv3VHS3ntOKlrOSGHz41LS+piUt5yU4eG3QGbDQdZTxeWOA0BiFLlnVP2XzaYbvuNWRJsNqUEOM0Co1Z5rxHov6YN2rQW5jANRZ5mptr16+G3Ja31NMhtfVQCpgCmqP49SBXDpuYy3TDjbVb+pYlud0iQR603qvLj1Sph8NzeI2GBCr128hRm+RuftJSTW5GZt5jbJma6QtIlSSZ+okMKFOhmyde2rsQXbLjGHbicNclhyKAD5YaMW6ixRmEoyhRlxBeT8K5hdX4KQf+i+LF0Dr0hdx1kpanrSA5CmM9LRcx5qMB3mThHAVAaSVSZz4B70go3C9iYPOaxMX3pgmIrOGd9o/80Ku5YkWOpkwL6dOwxBE44CDPzcvh2aBLNehS1/27a6sUsKGDktr0lO8zlpXwrYtp9CM2zai4swR4otTfOsHRgoHsBV2wqkxt6L+yqXXnuEZFuKJdNi2hVcu8lOxWWUgyxYSq3GiYqVnP5zzWrJCp/REvEdyPMskATxGyzwNOPAtVmYxmW3b8ZBcZhyKAChMHXE5cpW7l3mWk1goH/ujoTpdUXMqxektu0lqWw7Be1xXCqaz8jC3AXl3SJJ/2Wzcus69F65QPjJQTbdedu+42aFaehHsY45yTe7c+gHMmM4G65cTAxF6nmQl2n7Rhw+mABeB3jexv9DtrbXWxKkcPiKVA69LV0rgVvbNRl2BEvn3HNS2X9SZqYvyq8brcpDlg8SypruToBOO7ZSdQcBL7JkATxhUm9PkRJLOO7r5hwTnM29gaEJl4wwOsdbCAwmb/oug++MlYtffw4kXy2E5DPbJD5ctmKkFJ+V4sv/676DBVp7uauPUu75z+bhLn7Imo8lZ5IKFH63kSFfuELlY1eATE+9JTVtz0uR6YxMTr8pHzn9FXi+38xQ5hjP/W2zRaWaMIr+njsfDzb5huvfTcL1TprtidsGMz1xBMeH+KTzglqV20cBjkm1stNZaNmzCijczk4e7EVL84j/78PEQlIfbzZJkLlLrpo7pH78tBS3PCpFLY+oz7LpIGm1xW95zvQSa/bMwJXWDPV/gifBXKHcxUa/YT/CAKZ+0GrC7ACj4zVh0wum9qs+ZlwBDBpCAYMaY7FdfEfLxZerg3F5izEIm28YfA8zrb88ZO2/l/wbZj4tm3uczuf3JEb7lZ82GN0MV+bFt64q+caVCNMpUj53hWCwBMiHDn9xO1+XD50+8onrinzuDJNv3EnqZugWXnWmKGAw1cTmTAdHKTH8nqMSpossufY/0yaAaLfbY7cG5zCEbmrWudCrxzy0SZic3DfueA3AwOSwBZBXpcWWoADAPrQERpE1XxpgFvXbL2H2D1Yu4yJrrlT3PAzT1AMOgqR56pWt79SEni8TtEXgeg8AV7/tvjKtZZJnKcALv7mZmN4go4FLt7nR8RRqDbqyVVumgQKJGMyXpqliGVool9G5Ukkc5WpgMLGGCjwrgs01ig8XSjL4HkokrnW71n78dbNaLM5j4NZvyD125xnM8IFqFv95o1h+3/QUOB1UmKZO82Ia5tVH1zJxf9msghZJAUgiMNjD8D1X5H3nBYAlUD51XYVZlqzSTtT5GzWyci1xcdOdIxZX2rbr3w5h1JURd679sZ8uJLSnOxzXByKFNTAEBtNm2GA5jqWi9lRMHOcVQDzrlZ/Fsf4SZmayYLLan2KpgQn21rX9nmOGHTS3QqSu/1EpbPKAo7Tjcelc8pWe9SvSaw6SzuVA6QBn6bJFSMgaZ+B+EPp0qQWvqR29KC1zvtBSbIHzprD7i9Hv2EuYDW3UfskIIOQaDJ5ywKsVwQCApP5MmR3LkLVxiufv5PFStXJY4EKzpM3VSN5UueRPlUnE6s7uZQYy91OPc6vyKSb0z9whsul6Xe75wHkRtvILsJtfU2J1Hpd/YBY0OnE3IUl/31Wg3Lwbrpxr29tUoPB7VyZMrUj5BCbVZ+6r0B6B0BxxuJHrJtR74BuMoDPoSJBo6Se3W9iHl7GHZEsLBq2n7ShNjBJbnyqk0pNdEmS6YPUAobQ7kjH4GdkNAyfIkoB1tjHNlG6bH4DyJoAQKKW2XBV1L4c5lWpl3UKwAsV1EJ2WYbuf9K4HSfviW9I6eVrqR05Ly8wFaZz2URqjccZHxU1M0wESZfbY7qnWUqmb8JGirjekuOe8VA2/LXX2NJhkr+0ZE9lNNI+dXrhNf8z3NpPkLwIYNJmGisS/LUFSOhJkYiBBrFPZMjuaLqbJIrk6a5KsmWrpn8zzdOifBmdbLJFfXM2q2Vw0nrn3d2nCyUv/nUchBIjF+Yz86M72aBCr8yRMmhPX5JR86Lq8dfB/wAv+vQ9v0pIrSUXTzU5P0iLrO37daJK/b9bJN5s58gNAQq/Wt+4U+codI1+CwHIwERifu0uVe5hVhgQJya3Rd9wOYQ+ufAyyHoCEBJgDuchaAFu6WM3yqdZuFYxjxJpgabJ7bH29UCMwiq79PxsmDk0p/TGh5jYM2DyJsTTCpCL3CIUGfvYaSE7j7xelZcEXGsBPmmd9ASAPIAiOxikf6bMGq8Bi/aSfRK7BjMH3xZvLMHvHSln/W1Ix+LaU9oH3jVyUWgCkx/6cZFj25z6nd4wrZNEtTmH6CSsqvQerfhWtb+0mSZ0ByZ6sFj+uxdISLUXDuTI+EC9WgKB/Kl+ujpdJ1FiJdI1mygcLRbI6nq6ai7O/8r91Zr7WBNxI6HY+zOXtft9shLb3V+bUp64gpRwIjBXH34CLEyTpzeoPao/3XG8BICehWt5QJ3+CE5YdDyrQvO9654aL62XdlQLtUArbMwkkO0e5ehfBQRj8+8BViMFULz9tlsKsKgFwamFPVqi8LXp51mGWMJZiBgdhHOQ7mFtG33E7hIGoFEvXNs+QJoyO001L4OSr1Zq6Mcs3SzdMS/1xJNwcsO32GPX/LACEgUHmatFkarDES7ilTYHGtBojtbPBGLzl0r3mK2M28AvL63huQUo7NE5DAIwBe8iW2dS1ckUaAJLqyQAJWyE4BmDKsWlzEoATojRHSe95BZS6iUtSCJCz326ZLXrPoKHn99+YZmLUM5mmFM9hrlTmSgdIeL74c4GioUKJ6s2Qyf4EWZ/IlPGRdIkZyAKwC2V6CONjLl/eXamQDXODvAe+ZJ8vks+sDZhgjZfW9haatt73fTPy40aOspg+cvnLR25fIR+3YXJacz4hS457MW4vety8BAnjEf8AsVxyPIDB+qZsOM/JIg5yuJ4Vh/M5ec/5lsrI9f4STdih5FOQ6i/BZayuDAAkWeVmcYDQM+U5jpVg/H+c0jgMDvL/BNcHMM8+gu1OE8v72rdbaIqQ8PLedpI+ezj4Q4oUWhqgMW7UIlHmZikBwe4AWa6wZintwyZmdONmLGRDg7RK5HqztC5dkeSlIjHN+kndbKAUzidI1oJnfYysxUzJn46R+tkAMU1clpqxiyrKTo1SNBEmwSstasDEmcvV/WperRqAqLz/Aj7fkRZolGxLqmoT2mQ7r8iz0W/WhOuieA/InYTZwNSkmeAPvv054kPTip3zu5KlpC9FzJOZMtwTLV1d0TIylCYtw9lSPFsj4aPFEj6YJymTZRI3VSWB8w2eFrIG37GT3KoWoYeK4PgJY87hOgMFcEHRgE3XOYz3ZxUO7PiEBmlTHiTtxGWollXnYzjgPvzNg84ok+vTjRBc6LltX6IXumgJEk8JrUf4shad8TLriMExnu/gNpJ5gsbiSlXmFBMcVwEoZvLejg4ne4kn7YLLfG0f9N7COEOVNUJqrP4grCHKTNL20X1LLVFsYX11uNRb6WHqVkHAmKVKCVxlw+hyyZjPkJz5NAlfNkngWqfELldKxlKe8jrFzhVJ0EortE+vpM+kqYBiG85PXsiXK6sd4g9uwz66DCIOWAJkAPdBj1iPLVw6zaFqeyqAxm7rBEin7YU9U20YVDUakEYyB55WCGJNzuHHxVJbYsS/M1XimsOluSVYersiZGYoRbJG8sQfZP3qYIFUTBSIe6Va3l8olo+Xy+Sb9Rr5aLVapa4YfcdOwviI0f3vV2hWccJ3OM8qnkwTi38zP/B919ticRyDJnlM7mGDhK83KuWHjTr53l0LM+cpWXc8CW0QrC70Ncj0B65Lygxzup4HufakkuxH2PaHQUNqCMY2fto0KZPKCVB8DOQyNeUoGjTcqrBIKM1StQ0MRlKFgVhpCwQ4/AGUAEkx5ytOUQaTpt8RLlFrJoldq5X2ZQwWc5AEr3dJ3nSsMov813oAwhy5utIEgbZZiFeagV6nZvAOmlYNJOHYlrOQpky2gvlkCV0BCV7vk2hzlWSCF3XAbGueeEHq+h6S2r6HpXEtBGZKJDRQsmoqPaeWMvA0mh6wncQ9707UWULsPRi5uhbr1fXtjBjHyJoohrZIEz9TqPhx9a66YAAlRq52JEtcX4YUD6TJ8nim2Geuk3GKfTpPLZfHZbw/XioTx3od+NPBAEKz8lYqQ+ko+gpjm9rjI5efch5p+/7urpfvNz004B4C4yv88QVUzjcbVfI5u41AE2gHU7sQNO/DHttwvQo77TlV26Ht303YRXHGGa3iGivgJoyPjDg9xPwjVxHMOk+a+90m685OtTSYvjbDSEqtYdAe4AIACD/LrImqY3k2TKkES70UrmVJwFq3ZC+kS/34ZaUxkter1CDn9pC1Vglea5OG6YAtcDQpz5SPNICAVw+/I+2L/lIyFQoTrUql0F+FWZZkLZQa8CCW5vav+0pd78OQh6S65yGYbBel0frWFij0MmJ7Cve498zrnV7C2nS2HWU6/NYAnWsSvzZojGp/8a8JlIAaf/EBSPwBEL/WePHjil7gJFGjhdI2VynLSxXy/mqlvLdSJbaVGlnARNJm7ZLEXQj5XsJ6eaP734/8CzyXsQ56q+zO04ojk3/9A3j4YbMO4AAW3GVyz5cAxmcgzh+4i+TbzSpoiAqVW/V3HEgvFC/GUlkL7LVP3IGKuFAV/QKt4/2l3sLzqSW+xDXZ1WQZpJ0JiYedjHjYwqhtNAg0c5mMgKFJiTUO4PBTACm2xMC8iZBhZwj4mx8ebhhmqatSYc8U/9VuKZ8MwoyeoKoPw1dgTsHE4ktOXC1XRNo0dRnE2xfE+oI0TftIzcg7yktVMh0Fkl0gxbY8taZGjqVYBQEJXgYmu5fPS03vg9AeD0nT8OPSxlwva5AxQOxPSekeGoRCMDDPTBuIWgdKerO0bT7LIOX92eLbnS4+DPiNlnoCfdMm8WE6yXCxWquFhN1vINezXguO4erCftjvO1EjvlO1nsWQtGseUOh+N7r//QrLvwmQdefjoBGXYOE0KGAo2ahQTqd7JqHyW3uCZGAsXMzL1B7lAEmVfHXN7Pr12mD++0auCpy4nC+o4B9tOO8vNBKmXrBGnanwHFQsqTU67m4SJshxZjPyZOmFAKqyJUs1V0mypUo5TKYFDE5qWALkc3c4NG6YepmBa11SNBWhgoN+AAlNJm4PWe+QisGLAMMlKet7S3mqSMarhi4o4KSDgJPsExwFtkJorVwZWw+X6bEEmR1LlGFosbaZ56R58jnptAbj+BK1NqAhQKBBmNJu9JspXEtFy3vibEpQkNRrni/vhY2Cl7ugyXpV0iITQVn7zw4yWj0JTVX2AIgkmGYAHEbLuY4LFzxaaIMWahaftb29VjsJS5VvvrqxDVqjTlYcDynvldn5JMZ0lHwDJUFHEx1OdBzdU9b8jlS14+W0vi0VzRelbyRMPnDmA1GFkAJlfmkknlqEZIZxDJpcN36psbDV6CJ4SIa1CTdxe9NHblZoq+tT0ncSrmuRbK1RnCXeYsJAZBQ2VIGDaTYOl4+Er3qCeDSraF55v+jwxRopHvSTmtFLUt53QapHL0LekZSZLIlbr1fxEq4Ey1Y1tfZ0mRqNl8mBBBDgJOmeS5JyWyJ4D9ft4HJlO68QRQ2y0zLUjH1oTbxZzMVG397HsJEc99P+Z8But9IBAmUdQCF/YVEWl9Tm34ydsOR4pzR6RuwJ4kG17ks3PrtVsNboWIq+2d1+5V8ABp8HSfiy4358Pq7Mrc9d6QogX7nLFQXoHAiWe8oBjMLWNyW7+ZwUtLwpFW3vyNJyovIsfeDOB9Ovkl/ddfLpxlWgjPbaKRUrYTmt0ZcbCWcjLrUVg9lT82bd7fIVHnwpbP3deAjrQLgKa58lWBU9MYg36/TBgw5TxWJOmFsJK1z328NF+EJJsI0Gh/9KpxRORUlBxxvKRZs/elUClxnNL1CcpsBaJKxZH3FGyMJoikz0x8vEQLw0rSVDYzx2AxiMpN9+cit24S2MQejvhwmCegCwFFfbx1iF/lxNCAoCRwOStzCWwr5fbIZNM84KLcOM4A6cw2pLaqGdVgSjluKaLN7XJIiMjt9NtMmL45hEnSGNXzdrQMxrlPagafWhvUgpjHtKmi9IUdsbqmAnr/V1KWo5Lw09ATCnGNHOwcVKYVa9vu1B/whzy+iLd5M6Wxlm5JsnVXdCmu3dsPdvTCWhmFaiJXK2VLicMQN69DbVTF+RrJlkKTZnSeU6JgQQUnqr+CJD1j2dRnYTv5VuKRoKlPzO8xK01AhQxKiJhd9Xh++LGEqVkrkoGZ5NlNmJJOlbiJVUCxsZbAeCXuZt/ydzdnza/4J7fUEsO8QPmMjI2ZslyczZIu/QN1Zr0RF0agb9uUwiZJ36TlrBW9j8ge5k/TX2I0y99wbJToDfTRRAXNDu4NJMmmXNEifuHzdrlUL4zl2N7cWgHoFyT0XzJSlsOi/FbW9JMcBRDMAMTIcBHFmwQVnXUAjSWq4uugmkUYMwNnJQTdBh7xIumGm0724VzmaVbLdv92TkapIykSj+pjDl+7/SHgMuEi65i+nKZRu3WCrxiyUwqzzpH/qXuR+Jmc6XxPFUtfJssS1rS4NFDKaIX0+6hPUmADiZkgetlGwpMjSpJtf/KsNL98oIpHf2fsh9Slrsl3Y1i7gwEHkGuQcTEbVYA5vjac0dmKGr5aPx+bDHsbbkAwHCJgmMabAvVwb+ZmM8/e/ThMfup7Oht7Ajjf46N9NA4veNRjWG33WeV1qERN3seErec72JcZ4ELVKhQh8zswlyz8hstNR3+kp5y9uQd6S5L1BW11OhdrJVrflH4CLfuKpUUOV99ztbF/5p42C9c5kEeJjdRG6XkAR22UrUakQcqK2Y1f1bY8SvOUr8GkLxGSNJ05lSasmRPnOw0iaMdtNVWzIepDxW+he6lwQuNkvQQp0UmOO3vFWUq6O54teZKtF9sTDruF75dlBMABT98/fJ4MK90jP9gPTM3Kekf84DkNaJR2Dq7Z//0XRJxQDn79c34ebCqtzPRt/0IrFbDMteGYHfKZ2ex05jYHu3O7qZBU7pQOG6iNo1WDdvdNze0oaJP1KN51XnI7LufFpWHY8AMM+q2ByzOliycA//oSm1jhlrdS0Fgz9f1TRQe5DFf77Bxm9l6iU4Xc/houx7dRyzx8HS4jkj7bTwjLewQRkzZ2mf0hPCINVOSwofpXBwkARStX/gapMOW66UryQr7eHfEC5+rbES0BwpCQtFUjl4AcC4rAJ8LfN+6u+q4XeketxP/A7gqfFf7pQ8c4JaClnTWIzEFy4mS9xwklSBcxRbI7eAMWv7C8DxF+kDGKg1OicekI6J+wGM+6R7+j5pG3tAmof/Jr22U8rON/qdRsKuJeQaJNXavZFDsCUQuQLBwyrFg6Sfk4vStKIZp10z0ewBodHxOwn5iHY+KxWNjjmI/LxRogLhZoDkW2iQH8G52WPhgw0AhGydrlgC5SN3kSr2oVmlmVYMHv4MlUNbjYvLLznvx7G7Jy4aCWcerl5ktE8Tdh/ZackANjPbL8AOQzizJVl7hOvmMWWjHYS81Z4kpvV4iR5MEv+mSAnqTpT42XzJn0mQutFLChCMghMcdNlW4v/0SgVci3nsRwgQLsHcaotTbma6eE22JJhbSZJmLYDZki7TtvsUMPrm7lWg6IOW6J56AGD4m7QCEF34u2vyAWkf98i05a8g+OEHmmRoOnmTbZozHJxcYXivxS93E046+mvv570y54stValBWLejmXX0vBkdv39pAxd5TmkPi+Ppre0Mb3zJQOGPIOEbriCweZaIFipSzmKfHzZq5FsA49+6ktyfNotlxfGgco2977qkLq7t20vY4a5/Bw7CGYRkay+Sx/1HUVvuLVzdNtnSpoChzeLMpu21wIQCGW9iGsi0Jx0keqVGmlbYoCFEebNUBu6UJy29duKiAorvmrEdbiQBC02SZ8lUHVCYZp8Ls4iJi4y1zINs90JTjK/+VcaW/wpg3Acw3C/t0BgtI39TAOkEILqn71eag+CYsf4Fg/0ZqbcZ/1YjIbeghvC+N7pf2YaU74uxEabAs3M9J7VYDFQKz2NshJPhbv3HPsJg19Z0pOlldIxeuDwDjyU4qYm09V5uFSAs5nM6X1SxEFpG7MSjFfGxP/Q9TE6kaqH8uFGr6jhog3GRzSUAgaqH+VjMfqTrkuBguonNdQpACrzhC3cSej64Vob3ds4IRsU4OwlfgPc1Dir0rev/zxdOX3uLPRf3UiI11uwbgoQsUFI5Uhj8TDmvg5ZgpDtipU7qxi4qE6ty8G2pGnlHascvqSBfwzSOmbosIQaxDyPxXe6S2OVC3IMnk5jAYPM3upJLwTsm1sAzAIppy1+kHQBoG7tfOiYBBgCBmqNpCBpk9G8wqR5UaSfkICMrD0i1NWLfMz6P26kGncs80B3MCYTBQM284oBl9gG9X/paDs7y5Cfe1ZnUZCT6nTrP2F7xDJJ/7VgbLA0taHmrAKHziQVSLudL4na9jPF+HFh4Sj50+eBZFMo9ZseTMG1eU9m7v25Ub53I8lsmctHOXXTcixOPyQfOy+rYBcfjajsLrfQdSXYTLi3GH+PdxoWaQ/vh+xE2StCffzNCH38vXo5+2/t44ewSwplbDwxNmIVLLcK/B20hCiwN0BIxK7ViWisHeYfGsTRKyUSUpI1EStR4poSP50rYWI4ET1cY/hZvCW6LlFyYcKzr4Pcwr6vIlo/ZPxVkNE26QL6pNahFCAJyCxNA0YTPmh78H1qEmqS+/yHpBHAG5kHQ7c9Ce+9P63KQasFCI6GjRb8KF6PuPIfaQN95hA3C9QOa5hTNZ20/NQ69W/rYy14dUrRESVoRTLNXzSDwN2tXjI7fr/wOU8rqOI6x7YN7fENYGk6vFj1aDB7e84UrQuWkUDO4XC+pTods4uByvagQ9aHbR4Fh3fkE/v8KtEmCdNkKpcv+jkKaC+rJ6IuNhPk97+seFO18o0Kc3cR7Hb2bkQ/dbCjAXrQec0HbPoAHT87hHRzsXAlU+VG1o+9I3fhl5aWqhdaoxWfRuknorqRJwUhxua1bQsytMDfKJN5cKgnmYsyqmRJj3hskQQNZ0BbhW7EPmnjJllJV7zG4+ih4xf0ytHCfNAAUjQN/kwZI09CDUtn5sDQCJAQHCXoHiHonPofsT0sBQOs9KRkJB3ngLuCgt4g8gADhAkR6AGhCIDBewsmQ2kVP8GlOsf0Sv0sryGJ0XVsbci8zSyP2dBywYZ3WYJuBR6PjDyKsmGXxFDPYlZm1EaeCvbSqtvpikaSQrDD8TuSwBoSVhAym/LxZooqpuJ+mldv5CkyOWKmyMdnrjPoC/RfuJFTBtGG1/2uzgLdQ9TIqSy+JfjsLmaiaqWKpuqlmi3A98puDLlFMc+HqeqPkW8pxvesz7BAGe5UtR9Wlc5CyJpy8g9m2rOJjMVLF0CXJmYiWyKUaacN38z7pnx/Bp8nWAknGQIkXpqLTVGt3xOJ+EwCeLAClHrNhhwSud4n/Spdc7U+TgAkPeHzXeqFBEnDNZJl21OL8Smitl9UERZ7RDQ1CM6q+/29S188ExQelrP0RlclrgtYgH2kdBw8BQMZtj0ihJVt5BPW/20gYG2Fprf5Z64UxEHKOYfw+bSYnYKgFmHPFuAnJO58p9/EYdk7ktQkCLYbCIB9jKnxn/D+P0ZpBUDPs5kTQ2qByzUSOA/5N0VYqPixhli+rZ1k0xRT4LYC85zqvQLHqfFTed15UthgJC7WK/gJ6YdMCziRfuPfXYIEzEI/nYKZdqj04vTAPiMfyhWizVAheHoOMfLhG5JFCe5ed+Ly/cyfhmtnx1mqlLUrAOdLwsk14cXRvcqYz2ZqleD5NKtZTpHI9WQrNuZK4UiGRK/UqRd1vvU/813uk0tqhNAhdqCP2TjwTD7FndR9rQjQtpN9G8LXY4jFQsiXTUiKx0zVbvyPaXIPj8hUBHsd1K+2pMjh/H3gGifgDUtXzsOIX1d0PSVX3w9Iw+KCYBh6UXhDzZuwnQZ9wPArOkrjNrNlNmJ+lf5bewoCfxksYg6Cblx4lfV4XG3LTNc/JTXuvWjo6YyDatagpmD7Pv73fv9668JYBTET6YzUhMI2OPyzZAghzq2h7kbR/s5GkSDk1iNbUbSdh8I9qcr8vgz+I61aYdfanXrjAjHYsGyjwZdAMolplUMroHE34wPd7HxSu4UEziGnqTbZEDM56NZOFQMIAgBDM6EGQAF0cg1V8YeYmNbBZ5tqOgd5pL5Zua7mMAUxcSq7HESVhg6kS2JsuqaMxitdwGxs/sCaEbXi0ACDNqWxrrpoE1G9gry0AZ8rBJg+MRWRIB8BBnkFTqqLzISltfxh/PwRwQJNAe9Cl2zr6AMyvexU46BLWZvC9xFtL7yY0kzSuwcmK0XJ2T+fMrxFumjx0EfNvPktteQLmaGnX4azPfdr/NfFeflsvNNs0r5cmvMZRd128ofXoj6r1znFlZrEOxHu/kXBQ0v7kLLqTvcsoK1de+jceZiEGJk0k/Y/VhOrZKPi00/HeQgLofe5OwgS8NEsFtFIFBjAGtj1KEeRqWzpedI4UWAsk21KEgZ0HLZOjBjaJcycbvZl9YXIEK80wO5co4/1xMjeULDPjCdJji5GA7hTx684Q/640KV9LVgBk0mEGvisLZh3NryFHmEw6c9Syx0nQHNpvSLVW4lmmSbcdWms1X0wAR0nbI57Oiq0ekNDUopnVBmCQrDOtZNT+hHIRU/sY/V5v0btadxLyEnIO2v4c/DTHaP7yfDZP4DoiLOPVgnfU+nzX2vlx2E8vFyc5jXtwQvVOnadQ03jfo174Pfrj9ZPpUckNALlZIcKpiql2mampbae5UoCHq6lTRk5p87NTntEsQjGK+Botp8yXQw2mr4Aj6d9P0zdN6JmpsfoK+1dpplDrvL/qk8vWOSTjPWtXtvZ1LLwBDvAIzBvY/YOPSve6r0yOx8t4X5xMDSTI3HCyNJvTpXA+XsIHkiVuKFHlVDXZApU3StV02Lj4S750WlOUGTKB3zvsKIeZ6BkAgeZumCGRIPo1UjL2kpS2PqK4Br+TZhW1hQng6Jm+D9oFmmP5PvCw0xiATOPen+bgQGfcQntuRsLAoMbt6ICg+UuNTm1HTsAkRQ5a7qP5rKWAeKeUkKPwGnQNa++czhbv979XKhInTs2NTJOaE5zRcYcphwYQiubb5uDnAoo7rRFOYsbo6U5eExIxpkTrr23UTIC2P2cnvfqmsHBHf+5uQts5xUKHQSK0lMd7VMK2OdeEvaUqBt6WAVswuEGYNI89pWbuOhBkSuvsy1K3lio9g+EyOhQjvUxZtyRBE10GMLKhgQqkznpZEe0a+xXMnDkws4qgkcJgSvlIl71ZDbBxRyPuoUTdf9C6ZymDogUfqeyg1nhEamBKFbc9rIDB7++fuxfE/W/SPvO4VFv9JBGzqVENx07CQib9M9MLybT3YKVW4MxPMq+9Nwbt9MdwkvQGB4X1IBwLjIWVXvtemtlcvFR/HGMp+usZCSdfvu/btfruoQJEEzPA4a/74UbC2WkML8FoH4Xd9fQ9nAg+74dPtU7PkX4blzWmOucM6V3Uz+txNvNe2JH2er41DeYWVy2KVW5cAkMDCaPh3etXVB1489IlaRp5HIP0EWkZPyatNvAL2/MY3BkwHXMkzZy/rT5DRbIX7pPhxftkbOVeGVu93kSBUmWNhmYphIbJUB0Qm20JmGA6FW8pHnpV8pofk3JwD/IPag4G/5it2z71qNTOvgAtUK8i3D/rntVeshvvoElEfmF0HictfXYuzTPv+g0+dwZ+9dqBXkeCjut5aKYYJ0lqHWpw/n+3Ssc7KYcOEDYRo6mlPZydhA+XplC9dfssohfOWFTp2rW/wvH6HB6qWwtmJc3lqHlYeF36yWluOa+pd87S2ktjMIydx7XrUpgewb5R6ZY8abFg0E5cVm122DihedYHwImTLtsLkmvJkEbwiXaYQFxeLcuauW3A64V1GPycACiGl/6q0kCYJ0XC3TryN+WW7YKZVDX7qqQsJUvxSiBm2FTpcMRA85RIkzVGyjseVvGN9okHFMC65h6F5nlB4teKId37JuOacJbeSXNTI+yUkasJny3NKvKJ3Vys9HLRW8UJjBOWZhppbl2KpgVYzbifWM1Ri1HLqUMHiDeR2k20JmZMZDTaTyF30XevoF9fW9+PQuLorRFoYtEdTJBwhuJL9x4U3n1lqaHSLV3QBmcwSMOkyJarANAAqQRpZ+8rbeA32d6EqRQFE+HZrW16Yc7UOAZz3yy4AWsxAAK6akexjakiA9AoHPAto3+TRpDtqh5wi2tCrtFhi5bg4WzwuWwFjsHF+6V79RmpXT2PCaJO3T+XfjtIJi1FP1D1wonDO/3msGUnE9no2KMULi/OLjuqeaEzcavJIf/Pzjvcx24m2vG3BBCqdTsGOQN19EpEGdifu0km1Oo8Bj9TqC24TpDBMZqQiHOm4fdyYJDraB4YvnRvzkICR48Y7V6qfVax6a9HraM/nvIFrptibZBh+9Oqn9Sg7TjI5LN4uQ8YAsFIaEpRY4ws3yuDAIIK3o0BDBjojYN/k1qAQHGYgQelsushKWgGx6CAZ+Q1PCaFzQ9LRc/jqqti2HqjNFgvSKo5F/ffp9JsCmzXB/hBAcI6b/0zoHAC2s29elhCcGrBPk3IJYyOPSphhi4bFrpdbDmarso82C/B7spUjQvZmf9Td6kCidas5MAAoYtvEIBg2gjVJWdwPnjm33iT5b2kAA+Mapo5/fH4u8veq2Z8eii8PRwUmlck95o6JqegJuDgV2t442/m6XAbySTJoXbfTIGgh00LUnlrEE2s7i7l2t1vnbcm5AX90BZMP2c8grlQ5AyMYfCzth/AAKlvGgQ4AJIKkG+6bSu6AAiYUeWdj4gJ+7Qs3MqVixKofpdnwUyt9oLZzNrz0HO0vYS8wtulS63KunCj449CSLD15jdJutFxRyVsZ8V2t6yW5To0bGboxN/sv8D/f7JRorQJAfO5iv+1yT1Ey88buxc/8YfR9Uq7k/Y7Z2+WZ3oTtJ24BwcvZ3Lvtbezzb3K48WIPIkcBy+vz+swDSUIf3OZZS1fRxPORPrsT5pU5BBajQDXkeCA0geRCCoGGxlPIfh2Cygyr6rAkr4vkNCcGl2BtpmnScU8KE+qeRdTzjHQGa9gBLxh6EEpan5UaYqS9oehKR5VAT9yjMruhz0xjTFwEmicPvNxaOPruVsaj6LoE/z267Wip8+7tSddtYfZJX2/Qo5KM5zvVHP/HpWwGw9X+WIJB/8mx2AzdZpTrHsiQJZhVrH9LdfIZEPDJVeCcPkNtsdlG917WBTFRtK/b7aogik7bDJ2WOcyBDZXBezwdvUwudwW/dh82EY3Q9Giwd7CgA55gt7M0ZbvomnEjF5qBy7pO4XBSU8H/47BQM/AZxjOa8ExtJPpJuT3kIDXY5veU0VA8BgtI5XH8DrUbHQr0u/PbfuprJuHfVwIAj5mf8IQGBQ2QqAZxbJWcgsmCRIMzdeCdzXQFGzoVgUtUQ4wtGA7CXpt70NSD23CFBGmpzM9hLxkyPyI1K29KQHmHrX+oeaK1Qc/Oai1Z8hJRX/POwk1qXYOhZqfQUKjY/+bhJqC2mDBFQ8zOVp1+hxzhmN8JRgeT5m+1qmfppgCiNmVKqM4iSuycl1BomccaqjPHi3duOiog53fjS/mLXoPhV7oHWHAiTM8vU2cQUiK9efSRiWf4aCnq5a8giBKxPF07zJBjRqIhTOfYWCQY9AzxWuzbYzeNUltwTJZajp9MIwAPUhVoh2DKNtSDpPy+A3g0Ny3jGB3Y9YnMJhRy5R0mlf1HPzYRm1SCaBQk6j0dJhaBAnJ+wBARc7CCkEG+mJXCpRG5TPghEKPEc0gajwt6ZDeIe33MEHS+569hRMIGy1o5/AduGFGGh373yTsC821MpdcicLqWI5tag9+aqsN/OZuke+sdfKduVY+WymXf9hMChzsJ00tw2bq93DDuCNcERPPzmgZcOTJiCNR+am9v3g30XuX9MIZ3RsQuwm1FN21NLmYIRqIa/DFEixMeSCAsrCdmoaBPh5Pc4PmB9U2waEHNc0xxVWgPQgSAofn6b9zJ6E7ONvCupXXtrqkU4YW75V+mFXMnGUlH80pdhDpAVgawSXoneK+FoCBGqJ3BiYXtAU1Br1aKiV9GiBaOinZawnK5OAk4O1+ZuyAz1CrxmT0WnuudKHqjzUSTiDa8STkN8s5+Dx5j5zIjPbfDcJ1Zbh8OLt3cpBzpWQ2SqcGYTGg1ZkmE06YTvY4+cZcA1BUqCba04OJYp7MkoXRVLEugJPMF8jPLpPqJX3PFzCx1MXdNbLmTFFAYcktOyt638BeQvKuvQxvYSSV3iSj83YT2qxfYRacxeBnO9ArGOD0lvFlk8Tyk0HFcnufSscm9yCnYYUgj6U5ZtRwjDP1fst3CUAW9DA/izP9yNoDim+wewgHehs0RQ85B4BSTy6hgIDtAE3rCECA7V3gJtQYNMUG1x6T9rXnJHUlUSKXWmE29imtaPTd5B+8X62SkppY+w1dALr38XrhZKEdSy3ECcXouL2EnIxaqBPv12j/3SIEB7uyq9XKYFoRKNQEpA7c/6urWT62lIhzGfRhOlc+WS6ThZEUmRpMkP7uSBnti5MZgGVhOFXenS/E84q/7sUi91DsHuRlEURFa1x9EOFgJkHWXoq3UAtQI9BTRTOLL5hCTxZJNusEPIvze4i5Rrp3EoKDx1FI6DkINNAYHW8k9Gzpq+R2E8ZTyGdKAZQ286vSuXwMYHlQcRFqleElDx9pG2fswhPvIIGfcdyP2ehJ/NYXwCuuSLylUdLxO3sx4DTX9U5CzUt3NX8b71MPEP0SaN7CmV5LDqRw0jA6bjfh+2Q3eEbr6TQxOuZuEo5bduJhExICg65arlvDfQQH1yTh0gsOiH06R1bHM2SgN1K6O0JlqCdKejvDpbMNZthAolgmcuRbc7Xcw8Uy3e4cqOswZV6NOSPA6HdPcd9NaDeTVGov5jCFphrbBzFwSJKp96JRO5HIM4/L6NzdhNyJfaAOEs39ACadydYNIl+Ne4oEN7oAef2anJNm6xvSaHtHSmwJkmGpVEFIZjEz05Y5S0bX3El4Hu+T/IlcS7tvdls3Op7C4jTtOJ6/m3PFSJh5nWZphdlcjXvnOpKHR+qPKmr+g9vjxp0Az5jCWKYL97cNTzHf+/NFYpvKkbXxdFkcTZGJkSsyPf2GDE2eleHpU9LVf06amgOkpyNcRnpjZGU0Xb5er5J7FmGfjThDZR3m1YQjEjPPra8uy5fBKOnNDFa9cNakqcRiGZJTo++ikHSSlxhd4yDC9O39VOB5C2drnkcPExuocSDTrc1UCpLkW7XbmfnK+6PW1QNkp3XKya+050GnyF5ayltYq8NYEJeNIy/NvZZWfpAk0J2Efc4OEr85qNCV+6mrVN03l4egA+p9W4F8vlqhALI0miYzEwEyNnNW+iefkdahp6R95AnpGT8mvf1vQ4tEyFBvtMrK3lzIl3vo9111pSjzatYRq77A6ItvRkg4SY73MpX0Qr5AssrUBM60f7dxYRPPPfGTP/Tz1UrZmC2Qr9aq1GD0Nql4Db3n5iBCbaIvwb0bhCk5vDeWDdDhoN2rvqJPL1rBEh0SB411kMeVWuMkzVyBwRwODVKuzDPGjeIstzawJx0tEmE+WlON1GDBmaA8VRzXXJ9mY6FAraa7Mpah+MbY1KvSM3Zc6vo85coN/U9I39hpGRq+oJqCzw4mqcVHf7DUyj1UQR4yE6siiox/GH3xrQjjE3zwjLp7VwWSP9AkY1SVJJIVanTfDtq7pGm+Rhqn8YKWaqR3qlAGxgHi2SJp6IqU4oYgKexJxCDwDAba6XyRnMmZkMfAGLkNZ0OaIju5oI2EmovpMwc1S45K+Ht4X3x2+jgIn6f3sTQ1r157xnzm3vt3E7rLK61hkmEuVy5+No2gB9GF91JgxTsACTY6bz8y4mhQVZX8DqP9hyG/YiyTe8zDKmKO1aozWb631SnCbQPnWB/LkvmRaBmdPQmN8Yw0Dj4qjUOPSNfo09h2Wgb6faQTfGSKHGQqW7l9FUlnTgrzU0jQPVrkaBfxJ3dgHhdTJ2jr0oRguon24tUCK2Pl4jda4Vk9dahQfIcLxa8hTPzqrop/baAE1AaJX2+m+Cx41q3Q4iAksvRQefv6+V3s50QHwV6FQpowv2y/MaCjFJpomieOOWtq0Zm1flUn7n0sTRgex+fpnemwm3RjQqq1BEqWtXRrWWsWenECK7F1YGDHSrMt9UDmIrkG77fI2ihcPpv1Ljb83+jYwxDG9DjJczFZ3j8bv/3ibJIPFkuUxWHDoJ8YiJPJ2edlZPqsDE0fk8HJMzIwcUJGRi9Id2eYWrqaAKF1wmvew/wUJmq9D3DQzOJqUD9u1t3w5YctjHNoXTA08Z1pAChKPWBojhb/jmT8XSy+vVniy4bRXP+uylf8666Ib1eK+Cy2qvP0KQsMJDJ+ov8uI6E3iEVBrKtmdF1/H3ohmG6Gl+wmHGScIA4SZ9IWkWFrIt/ZRgWQAsv230ntoZmWB2lg0Ydr0qGQZKmQTmgODq5eR7gkwrxicLbW6hlwbfY4ad2HBuBkRG2eYWWhVJ5wfXiuCBxubpXlIzRfGexmC12GKZiZy23/dDaLc8azaOjKRLosg4NMDkbJ5PQ5mZk/J+OT52Vw6KK0twWpsulF7H9vsVD+6WhU59/DYAgZP33IbPnO8PpRriHIwdFqv15Q47uKATpZLX5cXxuawr8jQSI74yVnOEfSelIkvBNqviNJktui5UpTJIASJ37tyRIA4HCQeLsfaUqRl9Cbpt++mzBHS8sD04ChF86iWh32zQrNTJoXDKZqnIzciRkDrMXeK5CqVeKx84oP1wJcaL3BxKKHjMccpCE0v7vGdkXyLQnSYo5RxWJsbdRjC5MYkPQA1UTCs549pdqWo5JTja5FsTrZX7lJauwZ0gFrRDuPAIkAQI4yg5cBwc/cZWqyZyyEXULJW7nctGMmFzwEQBkHUMbSZHU8XcVAZkHGO9tDFTicU3kyaWEeViTM/AiV3XsPXWIbMK+Yn0LCzmbVRl9+GEKVu1XqiRfsO1ElfgN54jdYICEjxVLckySTuGHe9CTI0uJoqgrgtLeFSVN3nPi3xIp/d5qUjhVI8KJnQRp6y2hqsPad5hW3sXDqZnr4ckZn3pK+KEsT1pboEyQPIkzsZHaxNikQxMwupiOChJpaiuk0u4GQfIrn5i3A/FyGFoEZWrh2/XjeO4HMY7Q6m72EbXbKbXEyZn8cHCNfrY2oKil7z0v9pA/uqRIg7lc9vbSBTs1Sai3YVqND4bvtsHdIvS1Ddlr8NN1aCSDuHLu5VZl3xstPbpOa7LlSFHn1Gog6J/0Va7I4p3OVNnEBKPRovTtXqJaxmxtOkTXw2y/XKxUwbM50KI0oFfq45xN3CezEVBVgMfrSwxSVNLfYJr4jpUpj+PXlKO2RO14oc2MZsjyWDnSnysBIhmT0pUlqe5z098Rge5pUDiSLf0+GhPZliRP2pOa5IqFnIiIjzVoQjSklB3Vt6oUmAtM4NLKrCQe2vsJxP0I3L7OPCTB+Ms1F027cx9QZeqNY60ESztoY72tQNG4RP16i1ij3XeqQ3LnrprBWyspsg/04FxgELATfYMZyl+1FcLM0VUHJ8uLinvOqWQVr53lN9gZmu1VtoLOvV5GtYitdh+CssDVBO1wHkpFU2TIB4gG1vJ33/RyGfOwqVhThC3eFChoyrse4yDSEqSc/WOtlE4T9M3O5rC6nqjiHHaD5zlIrv1/r7UaAcEVmEv7fwcUPvaJwJ/nZ1SpX2UGQywMP5IvveIX4LbRI43ge0JsBYKQrFTgwli2BfdmSDjNrdAQ2I5DOPJnGwTSYYEViGsuTn2EfarM828xwcDGpj9/DAXJYnhKaRd5rhjO2w35dRscbCWd+JmGyXsZ7H2M73i5wahIjbqJV5IWBn/mOVYrPUpeULV83hbU8OH0NzG5SZ+uUfttJlQHQbH0d/0/dAgeFZlapLdtzT+Za1Vmy1xy0NdjJR+pH3pGK9ifFNHpKum2eFkh6YaMLXqew801pXfAX1vtzGWw+U6N7OgxhWgnNK6ZMkbQztselx7UERWq6efxNwNAppZ3382aDIvc8dwIgIUC4fd8AoU1LW52Edb+Jfpr8aKuXrokCtbA819BWSwDjJZdCc6yOZ4p9KlfeXywV03CWXB3MlY7RTJmGRkkeLxLLRLasTWRJwSg4CsC1Pu9ZJcm7rxJne25nOshhR2o5O+u1CWf6/UTD6UWihjDapwm1nmYaaWKUjk93NTVHCMxSThS+k7VbgUIClufR1b2ffLcP8Q6bbJe2Ei89q99mwqy6rMDBLi5sfVRnS4GmZs1Oi2rUzdr8fqtnmYeuZRzb8qiUtj0ihU2PSuvEUzcApAHXy245J3ltr0lO8znpWb8C0OWqICbvwejeDlu4/PiMI0pRCKZTESyjzggVH5l2RGNctyreQiCxzINeXEbgtWySPQHCzFiaAPqabpo3jF3sp+CF4PgIgz9zukz8puugOcA7YFpxYfnw8TKpX6iRoukKiQBBzx0CGGYBmslsiRktkryRfGUzzkGrBAyXyhUc8w+7SV2XPV95L5oHimTX+7sPU2gO6Zf+4ky/12CkC3s/6zJW2TzmkyYEjDfJpmlHJ0bgErgbniEX5deWQ9MW+OdaHfpzdpJiaxUGxMNbAKGkWzAxgYxzyYY2zPYc4OQekeZ6vPseKZkKVQSe21vm/KRt7m0pbHlEAYSVkZVdD0uKpVpM15ZuoHDNd66enNsKgAAo9eOXpdMRI8FmT5zK6N4OU7iMBzk2tcmGM1d90uxiCjw/qUVY3rGM/9NZRXL/iatEcRkth2tHgHAWZvamRiyNhPv2Krynm20VGsJ/rEK9YMY3qEl8J2tA0qsldSRPOqBdLDMF8ulyuWzM5kshNEfsRLms4byPlkulAtqDmidxvHTrupx5CQ6aVLwXmjL67z0KoaeJs7b2+1kItpurlo6D/ToLSOQ5wDVuRY2h3884j+Jt9N4tgYPgeWhp+1rn8/30imLQr93+6jZwUGYd94JrJABsicoUYh/hHsyq8ZYqdW0uTloDk4oDnwsHNc/5SlXPEwocBErd0FOSaSmXKHOz5FpK1HFdq4GS2+IBBzUJl4xQwAHf4T2/69x+vzRpyf/027zlUzxTJnoa7fMWDnKCgEBhTQj5CUHyr81mtcQaTSlWFNL8cjiz1Ce1h1aPTtkRIJpHaC/hC2WlodE1KL9vtEnLQi24B82CavGlixIShBc8PF2giPmny2UqP59co2O6VELHSpUm+WKlUtYAnKCpGvGDWVG67PFNa8JeSqx3IHk+SE/eWxVGqLWJg1nIO5l0BAjbEhnt8xYeS03Cmnpe17tmntrItzdTfOkOh/bwWeVi++wq7zl+vwsLldvqZNK+XXvopcgaJ62LF6R5/Lh0r16Sans6BnOHBK+2Smn/22qNFAKknusxzl6SpvGTMK+ekWGYbBz8w44gqQSfYR9i/p/rx+f2+6kFhbgIEbexa2QIrkm3NNdlYcZwIrRmBEBDV3sa/l+F38/nTO7FmE47JutqW7UqX2AsyOi3GcmPG3UqJrIMU+vTjVJlUnE7K2ipXb7dqFT154zAM7Doff6OANGnVeuFASvvVvlMyzC6BoWzwtXVa5mlXIpsvFKBpHk8Xz5YKJZfoWG+XKuSTfzdAHDQ9Uu+8r21Tuan8yQNWsMHhN4H4KJZpb+2p7du366JjEclrJHQQMK0cyOQMEVkP61teK7mpaLpxnR/DhT9MZ/bmz3ODQZNB/LUsSTkmtm3n+IpaptW20VDYFDabOfwW+KkaZSdHB+Umr7HhD2Eo2E6+a73SdpsujK/ONgrBi9InxUAWAqQtiV/EPIQ3IMf7umskn7bO0pTEBDplkqpBdD4tyaZuGadlSZZurReWyqCjbwrrFnQWibwlHa5Yu5Wn1yGjr2NG21JeD4HX/RzJ/nSXSF2Z6YKkO9U3rErBzEKnKmaCJ3NzE58tM+NzqcW0iLAW7IE02jGJE3WLvk3tMsHUN3Ti5WSstAgvlPQLrCvs5aaJX/BBLOsXHxmG6E9isUPBNUoC5QZrreyoOStiB4kRh06SNJ5f97bvcWoZxSFz087Zn0OzwBmqd9goeJw3K/vIrOfaD8DqP32U4bgoHCB0E57mNQPeJpIUHrXfKF1siVwvV2urrWIadpPLT3HWAkHujK3Zn2lbTFAJhyvy6TjWQDkNOQMtECSdIEgk5eQn2jg6IP51ggw9OO7tG3e0ucIUyaetoQEG4uHgLuYMPaMfttRya4AoWrTXoAmtJMZY2Awiu5Lowgwt3F2805M9BZqonDa08v4nrkmZYL5rODvWfw9VSc+883QHOAqMw07toihzXq7+rQaCesuNJAYdSffCyAEEbsjej8bChM3teMmh1MU7+DzIEi4X3N1szBKf82dpMHWIL1Lj8mszRggVdYANZhbJ46rxhK1/Y/IoC0Is3u0xEILUIukLBWqZa6Luz0A4aJCDVOXFb8Yc7ypwDEJDUIZsvtIprVCBRevQhPw+HEHS5dPYv+LMKECtgCxl3CpiRCMp8/3MREcpuwKEApzarQBoAkjv7R/WfvAGmmmtdNGJmiYC7UXMAxlBbPh2jVtg7/pClZkFKCpsvYcmlo9Cul2eGZyIz5GTx8nEv02vdAEpYnF47wj+Ppuh2ODSeLbAw5CkMxtXxR0p9WDvaXOmqHq49kwgs0mvAEy7/irJFrLlBZpnXlJ2pcvgzd4ZvkaW4YkWgrBRdokdzFNrqy0ir+5T0JWmiVxGtzRFgnO4ouB//w1kDyv+EgKSD4bcQeZu8BfgrCPJhg1zFmZcLx8AxB2klxrqaTeBs+Xt+wJEApnMtZ961/K7ZBAzFhD9uuN4u5W4f0xms97plnq3Uiarl6j3DCCQ58tzPJjagMt4ZCZx9o+Lq/g15OuQOKzvh1I+632a7SFi2oWMelpLsGWRd7ahI0pSi0ckNkyPJ0gc2NJMrHMDjeRkgxtwDVOyBGSZ3LUrJ6LY+LmCuXKerekLuaq5ep6Vt4Bl8gAL7mKz2wpteZJ8DobcgcrYFC7ECQT0CIaAOhdogeJn3pgUBi55/l8xka/6yhlXwChcAanhthpieDDFAa86OOno8DoXnYStsrh4LwTdRxM3dBqwL0LmegKpvmlb03EGIpR4zcGIGm2MU7ACkdt+1BfvPh1pQIg6dueFc1U/fm7Sav9sloI1AOSB6R//j4lbIqtB8ms/X6ptWTL1KBnYaDp0QSAN0aKrPkY7Ln4LJSixWQVWa8eeUdMIO2dlnCJWyiV0OVGaV8Lk7LlJCmfj5I6SyJ4aKXSIP32cJhhbwAcxxVIxvE3AcAgHZuEsJb8Q3eR8jrpAUISz9/afJv5B2XfANELu6yTYzDx0Ltb4s0Kr8POJ+wTu1cAjhF9di9hukSFrQKfMQCUP4ifDx7iJWm2X5IWmx8+IzDLVQHYt172uh/hc9HKjEm8vffT20Z3LmtVdvK8UdvwfLozNU/WjzYTBinA0Zksft1p257bfoODlA7bBZk2/0W1NlXdH9nFEeYWu0JOrHsaT1DYk9hkTZfRvliZHEiQxfFUabCnSbEtTwqtBfjMlzyYW/RoVQxdUCSdHKRp1k+y5jMkdL1VKmeCJX0+XarWkyXebBIuDqQN+AGHn7TYQ2G2panrjTiS5CNXEcBRoFJFnO7rixlRGmzJ6rcu7cMjeNhyUwDRC80LepfYk4qJg2ztyRmUHQ2Zdk2+Qk7CF04bmzlDbCJAPz9t5zXMljQRdpv1ObgdGFg1MLcq8eJKrRGSaUmRDEum5FnjpcfuWc/dSNhRpHftpLRbLkqfvVnN9EbfcViiEjLxMlngdDMp8tQgWgdKBkLp8Hh3vkiGJ7I9MZDOlC1wUOiZMrqOkbTZ3lGtUntmYGJBOqBF2MyOnVj4fzbD4zObc9wrqZZyGZ3wAGRyNkFFwOluVRrExqXpSpQHq6z/LUXaFVmf9pH2RX9JXciVyMVqSV/Iktw1ppa0Svhak1oxmAOey90xDkKvVJalTApsZaqSlQmz1CAM6OkBUot3Hg7tvJO39CjllgFylMI4Qh0Iesp6FYBWLZmwf6vsmdJkS5J2a5zUzwRK/RwXtknHg05TJNMbIJSJtb+q2bJ35SlomACZdRh/32EIJwzWjnPwMh3noPyJDg99i1aamQsjqWIaYb1MgRJtH0XvCt5Lmm2BipyzTxc7zvdCezRzbXUApW/uPtUMT3tmnfaXYOJlYHDmSNFCIrhGvFSDqBMk7DYZvtokDTN+CiBNMz5SNfyOSpdvnfMX06SvIvNpa6V4bw0SuNohqSuFCjztMNVCAQ7Whmgu3EZ7kirpdbiyVar5hHN7ujy1TJ7O3LydclcChNFnLsscZWmUiPUmNeOwnpl+8YFrD415QUysoz++CnZwoyUO2iVoGzA0GVv7i1rLj50Op8x/BXk8JfX26l3TRG5FOKi1LN2DzPCaMKDHtqIsHWZ7o+HeGMnvT1V1Mz7TnvVBKOyIb3T+TlJtS5XR5XvV0gzsGUyg9MywX/CDMgAt0guQsEu91udryH5MyleTYNali19PhlQsRGNQh4GHFkjgWodUzIZLWd95qR25KOX9FwAMH5Um3whtErtSLTGWJuFy2Ux4LJ+NlMqlOAmEqcUoO1Po+R650m+MuVESLPXbQKEJPWBRFjbQu/3mFeWuAwhNCpbBMoWCjawZDGPlHNMQwtcbMIPlQYMkbAWr1BJpvW+JCS+lwJp2AzgofOnsus4Fa7qnHlAaZcj2lFRZi/aV/XozwvgHBzHb7uy2QL6RELjkMswgZmdFerASO0HSyT8YJ7oGkIPmn5XaGmXU/LBaGZfNs9kJkhHz/lku0+Bpn8pnMwBOwueWbUmW3Jl48cX3+nG13gVPhSAj5HHmUsmeT5WizjelFO+B4CjFu+CKXDVTVxQQGDcJWOuS0JUmyZ+OxqTRK2W2XJVyQq3Aa2VbyyRovQsay1Pq6y10L98p7UG5q00sCgfXBmZRplIwSe0KZtUQc4vUWJM9NQt4OayCU4TRGnsDOChsMj209FfVXZ0AaRx60ENOAZIyW/GR8BK6dTV37X6i6d5Cks8MamogepOCOzGTtydsgYNy0FaitfZeaIVnlJuXZlXDtR7C/OyCdm0fJ2l/QLl/+dyKreFSBdM1rB9Ee/h6MRSDiQWWaImbK5LCjjelCMDIn4qSpMk0iV0ohol4LS60Bu2x1itJi0UKHHT5MjWlczVIkfxUS5XiIawt0YNCk05HLLSNx+Nn9Htuh9zVAKE2KbZSiySoh0gpuuZT50sosWVLlxmkzxKkZiCuIFtqy8KslLktIY8d1LkEGruwc90OtUYgbHCaF0P24zDNmg/MFfYjdEKogQKhh8vomJ2Ev511IXR8DA8AHF0wsdoTtwFE7zbej7DDSJvtVeW1Yu9g8g8+B0bNm2Fm0QVM7xa5yZT5LzKw+KCkWzIx22er1HcuLMqBy7Xkiy3hEj2LQT4UJQErOye2+q/14F31qmW2SeQbZ/0lfLkOWoNpSFUqcdEbGJR2e7y02hvueID4rtcgFIerA+ZE6tbDo9sveJ09aztU1Rvt4s7VS9I4/CjkGWmzhoHQXze3Zq0es4Ev39NQ+m9qOQLGAgieTvuLAN/eyX4HFWo/rdBqpy6IOwkLwhgPYiJoQ881M6fD4+6k0Et20MHDOFEZNO+sHdoUz4AmJ/OtuP46Xb/UrB0ASTvM0fFVPDNwknnHX6QKz5tag2W55AwN9hQptYTK1dnKrfvZSbjWSf5iqmTNpkrkSp2a2ILBXwpWc5WZRddxpS1TeuzMuwoG5wjH+00H12R1YKfKTGDGBoU9wW6llPpm5A8BEEqptWOrX1O/JVjKFmIkaK1Tws0mmA5p0jz1slT3PKxs6uaJM1JizdAB5P9gOtwvnVNcPPN+MQ14Vn3S1u+Ysd0L9R+JF3D4bkSW/3Kg0GV7kBmfQVlqnub1Vinp83AAfQzkZguOsqGRR+xPKq9VO3gHzSt2pC9pe0Q9Ey7qQ03LpttMSynDZFOPySbHWqJcsuxvZQJgCq1R4rdinEOml4C1bmiR68HlDHOZfOwOlS/dkbLuDJciW74KJCZYSsA3/DGR+OE74zAhJks93iuXxqabtwIaKAMah50ZmQDLXmrei7cehfxhAML4CjUHAcLUagal0hdzlJ0ba66UNqj8uv7HtgBSY43ZAgh9/wMwsTgoOia4kI1nSTRKF7RI9wxMMJhaWZbdV9C6GaFHS3Pbcm14o2N2Ei65UL1QJyn9meLXly1+Ks3EM9D4PPTH8r7ZD5j1MazRZ2oQqyxZVMWqUO04tjdqsb2uAoMk69SkBElZ+8MKHFz4pxnbuJ47XeNp4Ao0jwiOdPbNAkBqbakSby7Zupf9iB80R+ZaEcy8y/K5O1w+d4XKFwDJissTGynDBFVlDcR788H1fWBeeSZDvbCIqxVmNjVPgBm/ExytFL+XvbqooRlz0z+Tw5A/DEAYUKyCVlAPyh6iIrfMIo1YrlVR2iJrrvTbwEUWz8vAWoQ0LSdj1svZakxA1yUXuCFASNa5LmATAMJAGc0NLr5ZbQ1QRTxG338rQmBwkDDp8yC1K0zjL5+ukJA+AiRHVWRqA45ePu04dkJhwRTdvixFYLSeJF+//AE9gXQc0ERJs1SDoz2kFvOhRiUouFZifZ9nodFaTDKcTMhF4s3FmMk9BVDVMIX4/EvA8QKWPU379iMs2U1YrZLYlUqZhRlFgFCDfA5NsgSNwWtWWCNgwl2CtvDF31cAkhtzsjShmcdmdIyftNgTlfufHWOOwvz6wwCEae0ltkr1cNg4gA+KgafyiSC5Aps21lyuZpdxe4RMDSWqCPDQRAzUcr4CyCRJJ3gI1ydvhinRBFCUdzyiZk+aFnR5di8fwyzZeejEkP2ntMFyUC2SN1Ykvn1ZSoOwmEy7Dq/J/cyiZqYCwafFXrRmetQqJPl0GfMYfjd/Gysx2+0vqzws8o6GQa7X/qDk1D8qpsGHYKo+pAg7NQidGEmWAkXSB+yeGg0uhxAwZ9q6l/1KIEzi/PVsmFhBCiSfucIlD6YVu8jX2+IAjCClQSqswdJqu950biehRqFnLB+/h04N/XM7LPnDAOQ3V6O0TFyQqv5T0jL9pjRN+yqAsKQzdrFUAkHYuQLUBMje7EiSAsjEcDxUcLKHh9j+IkMg5EzU47JojYPQIl0PK97CGZSDgdoldylM5rwqFw9DmHbDQUJza79JmOxgmDgIzUFwsA+xLs2dWcAcFKxA1LZR2IHRu6M7bXUWd3E5N/Yn5mpWSZY66Vt5TPENevW4BHVR6yNS3s4GDA+p59QJ7cL14utVZSBzpkJV1V+GOU2C+7fnhO1XyEnKLcm4j0syZ/eR+oUQaP98FShssCXAREzCd+zeX4vCibLClq0qKo8yfegPA5ClhSApwQtkF42q7sdU9w02OmNEvWklVGmRRHMRzKQMGVyLk8mJeOmdi1NkPQ8kkxxj3vZ/KnOVa5c3gKhz5ixqfkR5cmhqMT5gmn9epYgY3cOtiLYkAWW/fbs4mMMBDEaxVZr7tSCh1uKITTW0a1LYDWWnxnMUFmdpte5cYqIG5gzNzF5wsGZ8VsLMqoGZVdjyKIj7A8oEK8ezG7J7lgEfdeRgxs+R4Lla8fWqSdlN/AGKxLk8yVlMk/TlfAlfaVDvq3Q6XBqnfVQ1Il3H5DpGYDASmn1cCfiovVp3NUDew0zXaGuArZkNvvGyp4NG06NS0PiotC35Kg5SM3IRIGFqQ63KE2KmaRFIHLuRJ40mwH5PkczJeNjohTIIu5qL/NOFSUDQ1q7reVAK2NcJvIRcZHD9MYk2e8i10T3drPB69GRxwLDJxH57i13tz1LgoBdLG3BcR16Rf1yPPabIm1ifv59YjhZ9Z0Z0jLlbasdPqEAqYyKcKErauIb7Y8rMKh57HTZ+oQrSzjm6pBvvId5cJn5rHs/cfiV3Ikqqht6W0r7zUjH4Nv5+R3InoyR4uVlqpwOkccZHetaCJBvvzwgM3tLuiJUIS9c2HnZUclcChNV15dZmMUG1szaZD2XAAvLW7VmI3zT4uLQu+Hk6bMz6SeRyjYSstSlwMNuUvnUW/4fADKBpEtybLMWWTBX8GlnymFm0v6lB1EL+nQ9LRacnFtCD2TTHzKDY/mb5gwi5gTZovHvbGglnR+W9oomlqwNhJxUWV9ENzEbgBAorOY2u4S167xfTeGKXi6R/9XFlYpKH5ZselZreh6UMplbKTBSIcyYAWCXDjnzVI0u7B0rgAO5toWXbNm8JXmmRSqafjF5U2b6dK4HKTc9aEpM1UQpshdIFXpM7lyjxS2U3gMFbGPNiegpNSf3vOiq5qwDCHCQWSpVYC1XgSP9gmAUattYgHes+0mcOVF6s2tF3VP1B1HqD1E35SK6lGOcCINY8KeNCm+vhkj0WLWVLcVJmzwJoMiXfliM16xelEwOCNnYZ7O2i5keluvthmG4PK+9N7ep5DObtL4B2LuMYDF5xtvauGtyPcB1EbeCwZepeLmV6o/x6SdBz1Kd2Lpcr8C7P5VIS+0kH1wOEhJ2ermJrpPTMPagmhxpoVLp8yzBpFA+/KDmWIuUxCjW3bX0XExBjVzskar5BIpeaYUJtb8+qCU2r3JEQMU1ekipoDmb70ixmvpZqG4R3lrRUJIFMo2mOEr/GCMmb3Z1/1NtSVGeTm3n+NyN3BUBINmccbbBBywCQROWd8H4wdDF6ei0FqWL/1nk/9ZDDlk1SOhkqLdAk5VNXJWG9BuZUKbRIzpb2oeeFmoUzT7ElXzKgyhkc5IAgFyloeFTNmIwotww/KC1Lz6kFaFhqXA/AkghztvYeABykLIvlQN6P54sltpqZRWF02Og4TWjaqDY/FGgR7bx2aA3tb714LxrkLTTLjFonsTCreulNGV7yZBkwlkRztrz/uArOhsDk1L6DZdApmIiKYG6x4Knezgh7qjKPQs2tEmjukiCAyX+lXYKnqyS3P0AqBt5SbUibZmgW+6hE08qBC6rVacxShfg1hIu/KUwBJLBzZ4CwsjDJ0olJ6vaAg3LHAMIBRTMhwdItTSBcTGv2fiA960GqDyz/rsMxJjwgT1OAMyCN5wGkMLm62qyIugl8pA4zVPW4n4QumSTdkgFtkq1bLYnA8NRU51vypMEeqno1Za+lS8aor5R1kN88ojxcXctP3wAIDmwCgsEoBuH0NRsUpqazWGqvFHoWkmnnsFGc0TGa0OtEzUFw0MzSzuNy2drfFDoV2MGRHGS3zoR0+RpxK4ImZL1XmtdfgqnFIqoHYc5isrDFqVqbq2au59KP39gME6dIppwNkGoA2FO3QY8SJyGuacjn3WxLUM8+zZIrISuNcnW2XMrH/KRy6ALe0yVlZvG9NgAw4Sv14t8SrUBCgBAo2vvXRKW32JLx7DxNQrzv/yjljmsQVtAxuhtrZqVhwdaAbpnzlewmT+NjejmY4tBqv4pB6Om5RKlfDJaY5UrpXr2isnlp57I9ZsWoj0qIyzanSBY0Bn34vbZwlezYaYtR1XFjzmZhU7deR42kQbPkT1+W/LbjUgE7OWaNWaZdKnO4FYOR+UDeKesEAish6d3R9/5ijbh7F83A47VjGbf4aZcBzepLjwYBSdeZWPRWcR81TI/dQ9C1c3ZaQZaFVSznNdpHYSSandc7bC9I4yQLy+KVV4mmFSevJjvrxCNAjDvw6UmiHHAmqMFbAJOYkfYcTD50jngGNbNxY6QM10i0FMiV5VbJHI+VqinwmokgqceEVjwTLalrpZIzmyJ+TTCxTFclfigBYwAmH4RjoQ2TYqWtBNfrObL6nd3kruEgbGAQDVMmS62qGgY79W3JajynQFLU/aZ66DW2pGvgYFuZ56R67qrELZdL3fhFVahTPw5bF+fVAij0lsRN50jkSgVeYAxm3Wzlw/doqjBcow4vm72aiqTDEa3Aw32M1gdPlEvSehFMhW4VPzC6X2/hyrhaTILahn28jMwuNnjTBjqFA837GArP9ePqW/1aHOQ6QChMI2FfYu/zGKn3Hkg07TjAjO6H8RT25WoAQIJ01w9ebpCs8RiVwVu9Fijxa4V4jgUAUCk4iUka7YVSb72KwZspmdZy1Y+Xnx4gbZ/9Ge1OgllWa+tWE8SEo1NMs4kSB/OqYOyqqiWpmg6R4qlwmNiMg1SLAxPYe+4WBfjDTv85iNxVJN2Jl+uJ+GaJCfwip+U1BZDiAR/1oKlhBu2eBmXNZjzYuWCJhKZgbTQ7a1CDECDFPRckZjxDzVp+qzBTVrokcKkJ4EuWLGsWTBIIAJOKWe+quUWZD9QY0eYm6bJFSsViqMr0rbReUSkMRvdqJORSrP3Q+ogx1mBk8tBM0wYiNYH3fgodAr7zuH92UmSzby5miuP1Pcr0bYH0wtwrRtrZEZ48ihWa+kFGoLA5NjOGjbgVhVm3lWOvSV4T+FnnIypPq2zmdclfjpAe21mV5TthfxR8pEJNPAQKC6k4wVSvxEpcX7TEDKdI05rH2VIPU43goHDSGbB3StJyseIhVTC9yE1oNXTBGuAE2YZr1tjrDt3dflC5qwBCYWeTYFaYwRRij6XKobelZDVdSmx5SuVSlfOB5yxlSc1MiISstkrzXIDqrMGYSEn/RQmev16Wuu2lz9RJYHeiBM7WYgBsb19EcLTBPKjoOwY+8rDycnUtPSOh6xhoe5Bpb6E20bqbsHUP27Xq92vLqWli1NyBnEJ1wB8pFj92xWfDahyrX3CH7YG8z9tNGCjkOXqAEiDkMOwNzAZ3bBodCM05YH9aJTJWdD4iOXWPKa9WafvDnizoUU/NCCs1GYDNtSRJqRXmlv0UzKwsiRmI26pCjB72lCn0wEQm12GRF01DmnvU+mphHnBNxkJI4rm0ApNReQ41epa1aV9rsRyV3HUAoQnCZbqYRsCHRKH2iDObYCdnKC1SShfuYqBkLOZK7HyJpI7BTh0C9xi4JFFLNVsvfy/h+nsR0CD1tjJwkXhJWs1W6SeM2LNmm1H3wlUuHXZwnztnb3Zy4fd4L5OwjkGivw8OTv25FM60aqGc0RLPSr9sxYpjA/BsGL8wMpd2E3ra6FrWvpOai726vJe5/hKDkc6IEmuodM88oIKHdIEzTlTCBXNaH1WpKcw6aGf+2vT9KtDIUl3GmdLN2VKykCBX+1MlpC9ZCuYSsS9OZtfipR4agSYlNUgltF/ifIEyh9kMm+DQL/OmSY09XZr2cGYcpdx1AKHQNNHIofag2HSMHTLo6k21VqkEt/KFKClaz8aM1ysRlhZVB60NgN3Ef7xcomeqQOLzwGWqZRIvrMNWJUlL6SpSX4HZki7fvpn7pG3ltLDb+kEHJIXkmVFzfqd+mQSWkOpNG+ZpeZ/LwB8XOGUXE9/hIvFZvO5qpSNgv2Wo1F78bv130bzaLepOPuKPZ9pjPqESPGle5Tc9JpV4JsVtMLk6HpE6TCB0k7M8l4mNjB8NzN0r47aHJcOSJeUwqSqsydI5l+DJi+OirJPJMEFzxYQJKRbvj3GS5IUC1RGFJha9kXTf6wHShTGQbu1Q2s/oXo9a7kqAMJ+IXi0SdpLnUccbIHYv4PNtybcWqT5LUZZmmDGdKkOULWa0AbAfCR7JBzhy8fBjZM7ZJgMgjVXQTI0TT0p+A2ZJmBLM9GX6xaTlb5K4XqoWuDG6172EsQlGuvm9zMfStmfqouoU72IqZtwqgs5VgK8td0CJsgzs25vDVXk1rUHTbL+eIKbBcFLIXEtWZbespTENPKQmjYImT7yoRqXFe0oGWM5M7cGmdNOW6w3ouu3PSdNUlKqpH+yJVkCZXvHUnzOmEbXuqTBMWi4VE3ikpkk0174mTGvvsP/Z1WSbMIhWZS2E6ROivFaaMEhILpKxlCuhq00qO5TFOIFrmtmyPT5hJGHrTWq9Cboi2+2pmGG5jh27njyg8rKYj1QOkBAg7CNVOvumNN6Cmte65DN2oq2Sq60HogmLo/TnKBcvwcFVpQbyt47jykz7adZAPsGSXZ7DJSr0ruD9CBv1hWKSYn8slt6Se7BElzlaTIuv7mUl4kMqPZ5cpW2cDejuk1GYpVoDulH7E1JgyZOO0TAZH4qT4eEYVY7Qv34RPAN8w5YgUeY6YfeTsOUG6bREKE7Cxg56gFAYzW+20+zuvq3a5K4DCH98E2YLk91T/zzsuHINHGdgDj0LcudRwQwiNs/6S8lstKSslMjVdVbueQJa2mDaSZIs1cKmZZyZyq3Z4Db+MrH6V1U8VAQ7u7zjIWVqdYw/oPK2mubPqDwqo/vdrzCFht/NICPTJAgU/T2xClB/PJeNpgdLdVOEaMfRFbtbxi6FgNRMOAYV95sY6S31mBSumpuld+1pVVDGXDXyj5pemFrgaeRrNL8UQAAeVmf2g7yPr15vQNcH4p5lyYbZnAEBd5w5o0BWB3C1TJ1VFoK2zNuVlQ7JxsRHMDAIzPfMGpQWaJtiTJa5lh61hJzRvR6V3FUAoSuyHAOx3JazNXNQaFoRHGOO11SBTBXIOjlI4Ho3ZqBmFR0vXkxUadT7AQhdknQlc2F7/s0XyGZqrE8nOa/BC8xvfEyle7NNUPfCYzj2xuW5DiLM5dLiJEw550Sg8RNNaBLxWD4HFQMh/xjMV1pEO6ZuD6DqwUEucSuzLc0xtlpKX0qQnnlPBSI5Rx0AYsIAJ3EvbX8EoGEm9INqQumevR/Pks3nPADRS7UtWdomr609wueMzz5oEwaB82DiBuB9BkCbRAAoBWsmEPRKKbU1Kw61Cd5kdI9HLXcVQCagPoPMPdLliNkGEE3IP9glI8bSiIedLp3mq0olM2U6dMVTn8Aufkym0waUtzBfiCsb8VrMH6rDdcqtYcob0zdzv7KrOSuyiUErXjozXAcX7sfslX/TM7EmrP4jF2AsgxnL3muwa4sEMYuXyzyrxYO4tqOOg+y0kBDFitlVAweTEg+jlREj8DGrXVI6f0GaxwACaFQ24WuA1mgcBg/BQCdp53Ni50pWbJKws42pno9Qsqy50m0JwXmPq3wvLtDTa/ZYBIx9tNgTJNVaoe4/FO+QWnsaY8Ko5oPetymHx6w+qmpCyl0FEC6tQG2gBwVXKeWaERzIrDrjakVUuaz5KDZnSfJysQReWwMxZq1OUtbK1d9G4ofjmNHL6zbbE9UClZW2ONjMngYFbAHUCBOCtnV5p6cct3OS3pn7wIdCDiUPiGk1vBeaVJwQ9PenNR34AiaUWo9wolp8p2rFb/h6gwQSbe9rUpiJwFZAPIZxlsMAhyYf49p0mnSAjwwu3AuN8aBqMtcJ7dqAyYTN52huETiqEhGmFkFCrawHCLupZGNiYmZ2x5qfNFiiVZS9D6Bhlm95/1tSN3lZGpbDlUZhWyf+HrqdU2CaspNLubVc4iyVKt2GhWNHvT7lXQMQzq5X8RK0ziUaONgW/2N3saw5c6TjmmYhN2mwJ0vyepWErzbKFB74x+4rsmq7rDr5UYP4AwypsxmSPJkqyQt5kjqRJCnmPHABz/W7rBFSsposJutlGV/5q+pZyw7nfNksP62G+qcrky+dRL3B+s5WHfitCGc7goMvvsWLqFO4nJxaE32wwOPmBUj0pbZGqSl0+WoLq1Ir3YxLei/hKsIx4ABd9hdkDBxDLaEAMKiS3ZG/qeBhdfdDiseR0PNZEiQsddaDZMLxCPhEBCaqYJlxPID3kaCyJoq731StZMv63lLSsRx4jZgnKM3Cv/ne2J8r2VKk6tC9YzhHIXcNQNi+Jctati3VfdWVrNrhc41rtsYPN7ephVjYxSTBUqdSG0pt+aoBwBfuCPnCFSl163HKK1I4EaFmJVay1Qy/I1njsZKA2YvR8h5LqAR1JUhAV4qUQaNMWz2t/8k36NOnS5MtgejO7AHpHJjHILC9ifs5nNmKjZg5mBltZxawNvgpDALSA0XeQdNKEXSuDnxtv1H0XFu7nTGOo6zP/hC/Px7Pn5qE5QI0p9rB2wgG1QgD2peEndsIFGqTYV3HeCOptKap5RMqBt6W8oELqgl2+cBbKiVeGwdct73Emifp5kxJsdaBuHcfqobcTe4KgLB0MtVaq9y32kOhsA0+Vx4iQDbdeXhQ0dIKk0jzcLCxcYmtEACJkK/csdBCobBpg1U0vW78khLmZ/Fhx09kAlTFmImipXA6UrXyvNIHE8uaoRoTUIuwyrB7mp0+YGYNeDp9MBjGqHGT9U2xHhJAftsg8azGb66WBAxqbfBTaE4s21q3uIeef1BYp66/FrvAczu5zVGbG5Qv8R0pll5o+rehuWGCAgTK2wdhmjxbmXKi4XaarT3gdnMGhF2TamugNHOJ51mC5IJUsrAK76xrjYuHxqiGcUybL7WGYwLtVZaG0X0dldxxgCw526TcVqCWC9aDQ5MpZ5QsuhJk7FpfWL3Qg9XniJBVRwDs5DBxOf0lbzlT0mfSFHlnLheXCGvEZ9xklsRaylQKdos5WhLGUqRgGbOX7bx6UbPQIHRl0p/PmY88hH182X2QPKTV+tqhmFgUAv5T8IxoSzNs+xubHxRNABwLIOows+jF0u+z6e6B7l4t1rFXCe9/Ntvkk41iNdH8uFlneMx+hc6KUvCBQmsKeMVTKtWEWoNu3lq2DIL2IDhohjHISBe6NzD0Um69Ck6Zo6oFaVKZYD7nWovBSVOk0XoBWoOlCbdPa+jljgHkKxC/MhtTtptgJuXCJs1ScYler1LbncTERDZLOsyseAUurljUOOMnGfPpkjWdqBLgmAzHDFFm+KYvluKhN8NUypBhJ4C3nAjzKQH2cJrMOjxmAKPBakaEsPsiXzK1CD00Tba3VP2H0W/Ry4/uWrE609QqSf/GoNS28+X+C5qDf3Mtvi/cZdJqL1NuaX2GLiV4+Fpy4gI0iRdAtIg+XcFMeQ9ab5Vum7+863pTNlyvyT83yre+Uy80Vf+50ajO23DlGB5zUGEnxwxrg3TYXpbBFXbMv18FC/nctLUQ+Tc76bOjjB4U3sLFjwbsJ1X0fdBxHNbCy5JpqYKm6rlt5bVGcscAwhl0BLMe20aWQXWyNppmAtvhl1jzld1pBAwKTS22p2QXPqakV4GLpJkrldaomg2RjLUilR1aOw5VvRoo1eNMXegWVvz1ObpkZD1R5kdSZXIgXlpX4pVNzZfEfrT0WDGCTk8MTQVG12lmNdn8dq3W02TR6SkZHXaGyY8b12fq79xV8vVG1db/OVDpFfOuTCTfUEmKzOAdK/csh63br8VKyEXojOiwvSbfA5Tc9hs0g8v50tZ36GXTnas+qUm43Jn3/psV9txivCUf76zH/qwMrTysTCoChc+QTg6aWTOW3bXIggMa3P40NAYmM0s9nnfPbSHhe8ldQ9I5w3J2LLP2gIz3ASx86EXKvUsbtc0RJ01QvU32Iim0FStgECDVVn/YqYmqmo2N5LpWAqUENmvBdKzUj19WS4I1LSYrE4TClOvOlSKZGkiQqUGo89VE9WL4kuZsf1F5RaqhA2ZABg7p0iQ/MdliDO/bW7gA5aIzXlzu7G3b/7FRr2Zw/TaKRrA1YYo7+1+pKDpXlNLto9CsYgIi62YSzYUyAT427YxRHr+/4zs2XK9sXfunDZMS/v3pRqlsunKhvRjPufE+blV4T+z3VYD30GZ7XWmDMQtXscIEg+fJbN/tgIBZ62DnxmPSZj+Hd5agSmo5kXmXB9xJuWsAopfvMQhYr85WmUUghMWQdkePqgtos3VC68RJnT1IqqwBsF9DYLeybWU2Zp1ExS38G8MkpDtBIldqJW2pQLKnU6UHmoPgoPRZUmRmLEk6hyMAyO2L7tBe7pu/V9U78OXSPBi3PoiBXG94rweTNvl902NmUTgpvOcyYUJolavrTer3VK1dkrDZQphXbUqTeAOEnUu01auKrWUy6rieIr7mDMSzy1DXJjB+3myA1qrc+r7bIWqig+nFevpiiwkTGLS07QLkDcg5abKel0bbRbwvRs+rwT16VWzoThdG7SR3JUB2EqezExrFE+hjLKQVfKVDx1kKzPmqrtnPFKrayOTPxErRWIiUzMZIzXyUlFo6MEvVKC9Ynz1YWpfeFBNeIGc8DSAzFqj6xXuVeUCCTu9Mn+30jqWx3vLzRgMGSN7WzK2XNVcqZvpo/O3hJpzJaYY12nNkzPHM1j10LT4ugfO14juzvf9tpLlW3K40STB7iqccrgac53GLjzuC5RtX1tZ3/WPTJN/ArPt+o2Zr250SNs3+ANYBE1BZr8/M5Tu5atRB5A8DENq6hdZ65bXSAOEt7KXl35EIgHhayKSNRKlmZSzJJVGPWqmDadKggk5No8dUTlDL5LNSBNBpg5NCk4q8g1qEKSgttsv7Joofuopk2hEFznHjwPzcVSZfb944o084LqskTO37Jx0PScT49t63weYWSbLkq0BgFjQglznguZ+5SmHWZQOQh6Hh/hRv+cMAhOnmXOHICBh6yQff8O9KlpCeeKmbDlSxEHY9oX89fqVCrpg7wGnixDTIxtUPiWmIS7DduPgnk/J6Z+6XjplHpcZ6ozbQ5IeNWsyIZcJF8Kk9jI75faNVkXKjfZQF51nY409cA8cL+B0B0gzNRh6mASTCXCdpZqZftAMgaTt2LzES7+8mV/kOmoWf+u1/yo3yhwAIVXQMeMhOK6F6C9e9q7elSsucp865a+WKqlhLW/a4TOlvNw0+obJJm2del0KLpwO8XrieCEHSsPSqfHLNc2QkjGnwkyScJo33fvIAmjt6jUJPkv4YZgHMOx6VcfujuP9A9RsYJGPGgAYQSqE1F7wsGRPFdXD8e7MFxL38hmt6pE2WnUkg8dEKpNp23gtd0D8C3NuP/1O85Q8BkGHY/9EwjbyBsJN02rnoZIaqGaGbl2WcLTN+krvsaZ3DFJV+S4A0LV6WfEumzNrvvwEglHHHY1Jp330QERSfu0vlK7cxGf51s0lpmd8xkL/dqFbxD3qU+Pf149pwjTIJtzRKurVCxYWizE3bwMFSY/Iu/r4V53WuYXV6miJ85C7a2qaB5ZeNJnAU9rKK3wYgarofoEHo1bK7Mre2/yk3yh8CIGyaQJevHgRGwgHUZk+GycMetIlb29uXAlS9c4nZ052QS4hxO1Os62yJ21bE1YTpJ7XWcAzkm/Ou/N1dJx9vFG/b9vG1Qewxca4D5FMXW6pelTLb9UzkCEuzyl7W6lvy8Pt77RGQOPl+swZmU4s61+7KkCVHIsDgcd1+v5EOzZADvhMOLdEMMtxgqF2+x/fzO6ccdBp4tvG43wBk/XH/6/KHAEi2pU+trKoNeG9h6Swr02rshSpXhwtg6rOC+63BKiEuc8mT19QAE4vrUjDnp23pihRbU24ASJv9dRlzGnuuqA2+wQD796bHbPkNg5WRc/0svgLTZtYRc8PM/QXMoe+9CDwH5Tcb7KDuWdaMnQrpaRvAvbNdqgaaMPCPRWcaNMKbuPZLKgdNfx3Kd+409fkjiPvvAIf3fk3ojmVEn5qE//8GGnDWGQMOFAXNcjiR9v8GuesBwp5UZVa2JI1Uqc5MSWFmJ1dHpeRbS8AhaqExurcyWZkzlW2p2JYZPGi/KglL1Wqg1c9jtu5/S4p7znvqEKzpW8BgQ7QO68u4nnEFG2f/Kdj0vOa6K0VtI/9YcSYq80k7juD5fcOIF9wonOmdrhfAF/4m9daLwvZGvD7T+yPMzVsAKbSVyAcuj7eLZP5Dl+8N1/p6Ix6cKQ1gTYPZlwLApN5wjJFoGQCUZfwWo2P+F+WuBgj74bLvbRWAkGvtUlFn5ubQo8VgGRuQuZzGndULrX2KqGsvnQQ/Y51FRbjOmI8CR2nfW1ILgBRaPUtGExzNtvNSY9s5Me5DmE3DzlB8d5hsXEvfoDAJcMmVYGjOUBhFJ5C8EwUJJGYiawDtsp8Tf3OfJJjrVUmxBg5Kiz1fvgdnsDtflBWHDzSEsXeN/GYT4JlzPCxLzvugVVNA5CvwXTsDdsHlWTRzFL/r443rmtAjbYqrzDljoZ2TdvXI/bfJXQ0Q1kZw9STvxtH7EUZmS6+tWMTYSRXse0Zt2W6UPXxZoMP+vaaVcBXBZleTWhuIO75zJ3B4pE2ZSTSJ9Nvfg7myW44Tg4L/2KyXX0Gc/wOT6j8AxrsgyaOOcNxrqbidL8uG65x0Oa6bVN7SYGtRQKTnbLfBTu+U2fWiAtys41n5bCMXmq9OpZmQu/wDnz9vUNu1yVcblcpE/HnDJA5XFsB6Y7LjJxt4jpgU+CzHnOEK6N7H/LfKH4KD3Kw02AtU0mOxtUq5auMxM7PhA5f7qh6+KA0LQZJjyVP5QKXWVFnYgXMcVKhFPsOg/6dXXOSXzSqVdfu+621xYQB/5E5Qg48DVTtGK6YyElYg6q/nLfSYaX//CO32sTsAoEve2uZ2Jcq680lolQdgEj4MLUSXcuie2b3vuvCMrmniOWccQHZrDSz+SPJfDZBia6UUwxxjDteio0si1ptUfIHeLrVaq4VLI7wBkLRiQB9eLhBdtsP4jo82ClUM5PONckXgbY7zW8T5P+AnDufZG85lxnCALsOXXqwkc4Fa76TXYZLvwLc+WiyRf7q3g49JkjSPvvBKd2fS5Ncg4O8BMMvOU1umHGXaeU5xD306CrN+5wGCFRdMqWvA/R3azupKF6szHZrm8BMd72b5rwUIc33YA1f7fy7MK7p+mWZSZMuTfEusFFhyVMO2w25ERhud7lX+zXp6fn4PsNidQVvH0C276LgkH6hA43ZzifXWGkDoYcu3Fqq1OxrHQ2RzvlBGFyJVGfG3usDkCrQDs3p/8vJc0VwkSH9yl0BjPLQNIDbnyW3Hfg2eMrJVmAaAu2PkU1cQzEJ9zOZ/S/6rNYgmowAKO2lwubAUc6GU2JJUWj2zho2Ov1mhnf8eExXd1210lYoCc+szaBCH8zmYQdVKpp1X1EAccYZt5VGtjWeqNp1cdpngKAQw6H3jcU32OCnrDpafHY3SOREkXbN+MH3ewfe9hevVqNl+JwcBhdzD7HwaoGQThb+K2fEktAHNu+vHME7DYjJ+36gzAJrkAQWkNcdj/7Mg+a8HCLtxJMAsSbFWSzZMFRZn7acy8KBCAj5xLZFyaQc36c8Ayofuy/KRyw/mTpxMOqOg5VLVwO7tDJfA9BMSmHZcTD2xCiDsX8saFxaCVa/EybStTWxTObK+9qY46VbeLFdke6ciqV9wTx+4YuRbaC/+/3dorS83YpTX7N86vqIJPWpWV4bMOH1A7h/RaZu/QLsk3HD8/4L8VwPEAcIbYR4AODpA2HtuOiq+H/kemoIAYaOJ99z5N+ynZ4nBRKcry3CmNzUGSBAAklL4igwueuI1bErRMBsg1bOhEr7eqAKgP2+WQRN4mjuvOz1xGJbael+PZtu68xU1wJedZ7btY43I5wbeKk0szmM6cPyfrDoeBTe6MTv5f0H+awGyjMEUZ+mTFXweRZ8oI6EXiS5To30LDk+cgfETo1oRkvZvoel+cdVhgJ6XbvsLqmKQtfZap0jWUfy0AVPNdVGWVhPlg/UiNbOz3ZH39X7Ddyw6jkETPA5yfd0ZwCg+72HKGSnvO9+SD12X5TdoGv2537gTYVY9Cs7yoKw7nlL/1+//X5L/CQ5yNwi9QPOuOI8GAYg+dYeABPvK77ry1w8Wi8Vlvrg1c/fZ/VSgNHUoV9IqL8pX6x5S/gn4y+TcCzI/96Z86YrCtjYVF/GO33zpjpKPXQHgD9fJ/C8bDbLgDFHxEX7HovMv4CNPbTuPQtD8tFmMa/5v52b9CZAjkh/c2Z7gn/PVGwjuB65LWyD4zHVVbXPM5Cn+0dJ5Xpk0dtcp+acK5rWrxWdogv3Ldb1c91tzrcwOJ0tuxXnZXM9XRVoWpycPi2BhdrFRex+mtaw5H9/6fsoq+AYDl97H/il/AuRIhIN+2fng1gBcdz6hTCht/6bzDdX5o33kSZkZjZRvzDVq8Numc+V3F2fsnb1RepkdSpKW5iB515EnXUtXpLD+Lak2+YjVlgny3qACfKxH0Z/DzicEhB4gdoN4zJ9CaZf/D3e5qLxKHiKJAAAAAElFTkSuQmCC"/>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2" name="AutoShape 6" descr="data:image/png;base64,iVBORw0KGgoAAAANSUhEUgAAAMgAAADICAYAAACtWK6eAAAAAXNSR0IArs4c6QAAAARnQU1BAACxjwv8YQUAAAAGYktHRAD/AP8A/6C9p5MAALA5SURBVHhe7L3lehzXtjWca9rGMJNZzAwtZmZmZqnFzMwsWzI7pjjM2dlwzncP45tjtUputUuy5MiQ9+THeFoq7K5aY02e67V/fH4Rf+MIceYS3OZq4Hu9dQfuS3U4cdF655gT1nb4oCITbwf44vglW5yMi9h9DeK8NY67ueO4u8eu7cfOXMTrTk7q03z72w3FeGvciLcFnycmqG2ehlg4+8i1z17CMUdn9d0cvcPQNjqDiJV2eMj3chwsxkkbu13X+huP8TdBjhjHL9rAfbluF0EcB4qfOO5MSwFsl424OFGLE45OT+z/hxBHEcTZVZHlRGgQTkWF4IOcOLzh5oKPk8J2HX86XbY3FuGj0lw0FHchIDQF5blGnHBwxhstZXhrpAkXjdX4af57/H8b/8bVwRs4ZWu/6xp/40n8TZADws4zBLUFbXDzjdLdb45zJYnwWKyF+0ItHPqKcMJihj52zgoeK/WKPJQ2x85d2r3fZvfAPREWpEjyfoQBJyND1TaH5HgMdMzDYawHjrXVpuPkPpdq0uDbVgobg4lAJ+MjlGQhgvp6FTmIK31Xd67/N/bGK0+QYzIw9La/SLxr7YTVrssIDc/AfMcKrNwCdvaROIlxhbBxl0Fsdg6/t7laZYnzZUmwac7Ge1mxOBlo2Nl+Oi0Ob4014riX18624+7uihino0PxYXIY3gv3x2L3On5a/xXF8yvo6l5Ux11ozsXHs834YMqIj+pzTeeLenUyLhwnw4NQkdeC72e/xYPx+4iJztm5/t/YG68kQaimnJdZ2HW6Es6jZXDoLcRpe0fdY18EqMvfGLqF9ooB+byJ2sIOvHPJEV1VwxhrnFaqTGlOI9a6L8MnMF73GsTp3GS80VqG0yWZpm1iE7zRXY3Xy7J2jjnu5oaTok5p/++Fzd4tJQn+Z/0PtJT1qW0f9ZTvSIs3ClIUsYuz6hEclrZz3gc2cv1zL3/S+avglSPIG64uSvV4P8wf7wb54sO4YHwYGwy77oKdY2jYWqolzwMXXP1l8PWK9NjADdHZJ4xzWBcSPJp+hKsDN7HZfw3TLQuYa13CTMsiXH0jRXXZwpsXn9Ttj7u44s3hBtPgbXpskxzz9MLprET8w9pB/f9ZehSsGzPxbrCv6RghkbJFnFx2ziECQpIxK/etFrXvxFnTgD9m74Q3SzNwKjEGb15ywK3h24pEvy78CEev3TbL3zgYXjmCWBuz8Wl6OJzHy2HVkInPc2PgMl4hhm4J3vRwwwkrG0Ugl4ly2LRkK31e7zp/Fu9ZO+Nyzxaq8lsVQZY612HrEYzB+gn8KIbu1b7rmG9bxpaQZLBuAr4iOTZ6NtFa3gdr98AnrymqzqmsJJwuTMMxGt7b20+lxyupcszZBR/GB8Nnq0X9PptWkwp0zNYB72fE4lxTrno2b3l7KM/W65W5OBHg//j6FoiNzduxN/5Y+Q1O3n8T5Fnw0glCdUpzWfLTfaZaDf73RIJcrE6F00ipDIwsuExWwG22WgzfGjgNl+DD6ECcLYrHR3FPV0eeBe/buOD28B00FHegqaQLSx1raqYODkvFo8kvFWkoYXjsGUdvtX+iaQ5Xeq/ijQvP5h36KD4EXleM8Fitx8eJIWrbmYI4tZ1/0winR+xksAGvl2fhuOtjolninJOv+p4/zH2HofpJ3WP+xtPxUglyqTZdDXbX6SoZ6MF43c0FTmJzWDVkwGu9SdQMP2Xsns2PU7EEbvdYrMPHSaGwbcvFhYpknCsy+fyPCqfO2+K0gH9fFj3/66mv4B0QL+Q1qXTv2jgjNasap9w9lb1wzEZUI9lXmt2Ah+MPRO0yeYdIGu2aB4a1Pd7qq8Yb5dnqmieDAnC2u3SXxKFkOb6H4+K0gwPeCfDe2f/mRQd8ZOf+xHF/4+B4aQThy7TvzBd1KlIkRgU8V+qVQa6M8p5CpUrwOA7MUxds4L5YayLOWgNsO3Jh15EHa1GxLpQnP3HtZ0VRVoNIgC18OflQ1KcV1Ba1418rv+OCix/+YWOP4x6i3ogqdNzPDydk8NLTdMLfFydk+2r3FXwlM/aCnPdo6kvcH72vDHe9++wJqmHxEcreOBlkUDEMOihOxZjUo3f8vHCxKkWpXebSg2qmXVc+PJbr4H25CW5z1U+4lv/Gs+GlEeSklZ2yM5zHyvFuoLcihvemUQjQqCTKW5cc8aGtG0IjMkwR4YIMONbn4HVnU1CNhOFxVLUsr/0sOOPkg7GmGayLHWEs6cG3M1/jp/kflARpFrvihL8fjgf646TBFycjQk0DOED+DgnCSR8fLHStKy/WV1OPUF/UifzMWsy1L+NdK50goBk4uN/29cQbPl677KnjPt44GR2G9wpTYNVXrKQt1a1TCVF4c6AOb4nBfzLCpHqdF0mq2S4K11rwUaIpXvI3/hxeqor1WXY03OfFphA747QM/M9zYkS1aoRjdyGcfSLh6hcN/+BkhIZnwssQp2DvFarUIB7nI/r6++EGRZIzcu6O5+cZ4O4XhWYhxnjTLK4OXFeeKMY2MjOr4RifKlLDBydjw2TQhuL9gni8nhQp/0eIPRCAE0IaShd+r4jILDSVdivD/frADbVN737EuyG+YldV4bMZI96dNOK9wRrd48xxuiJLecLe7BUp4WlS42iz7ZBD4Ck2zJuef6tWR4GXSpBzxQm4VEVDvAwfRpmCb+8E+sA5LkFIkQ6DkMMvKBGxMfkIk4EXItsCglPwucysXhuNsBe1gsa712qDUrX49xsuu92hBwXJ11bRLwbthFKvuI0z+jFrO5zwk9lcJMYHxSk411kEm7EKWA+W4f3iZJwU9ecEpYlImH+ct8Jww6Ryr862Le6KP1iCdgInB6+rrYocHPQfTjbpHxvgb4qmy9/HmLslJD0u6pe2/1xxvHoeihyiql6UZ6rt+xt/Di9PxbJzgIuoWLbtufg8M0rp1tz+ga0rzjv7qVyiuJhcJMYXIS62EMlJxfJ3oQzkWHinZ8B9uhruomt7bTSpqLTrZKWKl5wVNcTyXgdBQ0mXCri1lg9gqnlebTvm5IzjlA6iWr2VHAmrgVJYT9bCer4Bl0YrcLGvDCeiQpUdYhcaqyLUvyz8gPtjDxAphLa8hzloY3mtmga1/VoLrFZa4Dha/sRxpzLj8dZoo6BJJFa42qY8fxbu7fdEGn2aEaniSObb/8afw0sjyKdpEcpNay9GqH1PvtLDud3RJ1xJjoDgJKSnlSGkrBaxtUaEV9UjPr4A/kFJ8AtOxFsXTZF1DhTaIs4ihS5Vpz6TTUI1iKkkS52r6KoaUgE/bmeA7qQQ4GRiFM51iR0wWg2blWZYE+PVONuca1KxRP0KSM5VKhVjIVSvnhatPn7BWrmtfUSC+Gy1wm2mCq/rDO7TZSaV6o32crwZ7C+2WqlInlqV6/VB1NHYX39jb7w0grzp5a50Z5exMjU4uI3xA19RqSgpQsPTEF5WD/+2NgT09CCgtRVeFVXISq1EmkgT5kUdP3NJZbYqO2aoVKlaljPrQUBboyKvGZPGeRURV9vPWuG4qE0nxSg+lRKNT5vzYTNdC6tFI6xn6mE1WonPjEKQWLFFYsJxTCRiUGgqvpp8pAz7rb5rplRzi3uZ44SVLT5NCcOHMUF7um7p2VLeM1GtOBGY2xokmO45f+PI8FJtEBqSzHb1udqsjO5zadHwDYhXEiI7pw7erS2IGBxEysgEQrt74N3WgsSMSmQLSTz8Y5QL+A0PV2WL2HbkKbfxKcfD52x95uCFkcZpZXtQglTkGhEs9s7HsbFCkAicTovH+zXZihS2k9WwHqrAZy0FOC2S5aSQRyUWbhOzv24cLeW9SE0sUakplvd6VtDFq9kZGhgz0jv2bxwdXipBCM6i9OF7LjcoF69DcBQMIkViMsrg29WO7MlZZM3OI218CgldAyiv6UFdoWxPq8J71i44Ze8gJCuEY78Yz605SqLo3edpYMLhRNOMqEk3d1I0zocLQUTvfz0zEaezkvBmXgo+rEzHm/mpOJUcg5PxIj3CgnHMwUmkmZVy81JV42dkVDbqCzt07/UsoM3GAieNHFSx3jE8QzDybxwKL0/F8nCDfXehctV6C+juPJ8crdyk9P7EpZXC12hUxCiZW0bq2AQ8u9tRWNmJytxmlTX7cahBkYJuYqvaNGWHHH8GFUsDo86PJh7i5tAtNJX24JhKMw8RMsTidAqliahbySI1RHKciouAc2YucrNrVdYsc7Z6qkd23MTMyWIsR+8+z4q3RC1l/hlrPugW1zvmbxwtXhpBmFNEMN+K7l5tO1M06NqNjMpCYEc74odHkDQ+gYiBAYR1dKGisA05adWIKxM1S2ZU97kaJXmsm3Pwtv+fm1EvuRrQUzOCZTHWFzpWUZLTiDfEDjkRHoyTEQIhC926J0MC8YavHx5MPsT98fv4dfEnzLYuqvys4pwGFGbV617/b/z18FIIQjclycGZ//OcaBUhVtvFpvA2xCEsIlOpPFWVPQjq7UFYXx8iO7qRW92B/IxqRRDP4myVuOggqhVzuCzv8SxgjQcj6QlxBaY08cWfccbZB/+wc8Sbvv447uml0kr+YWWPU5fs8dvST9jsu6oi8Ix99FQPo69mVP0Ovev/jb8eXo4EkQHE1JLPMiNh156j/qYRyn2s1ktOKBZDuRlF2Q0wVvajor4fZUVtKM1uRIlsS08uhbshBo5DJfC60qSSFp+4xzOCqeq/Lv2MP5Z/VTYOtzF6/+3MN4q02nGfi2H/y8KPql6E/78vx55z9tvZ/yrg+NmL+MDBGp+72+Izdxu8L39zm96xf0MfL03FYqCMbt6LYjswCu667ep9y8pR7JBspCaUoFr0+ur8NtQXdYmO34KCjFrkinHu4h2u8rRINNaK0LtzqS5D/W95n8OCBPll8QeVlevmF4Wk+CKVMk6JwuKoppIefOrgqRITL/dtqYi53nVeFo6fEfIKGTzjnBFcHYLg7hQEDmcjcDATwa2xCCkLgGesI8542vxNlgPgpRGE+Cg+GLZiZDNFhHEMrf0MB39MQj4SE4pQJpKkLLcJZTlNyEgqR2BIMpyEIDyO9SP06LjNV8O6IQMfxQbvuv6zYLhhaseTRZfvVPOiCgD+LlJlunkBnZUDokaNYb59BbWF7VjpWte9zssApURQtgcC+zPgd3m3S9gc/hsNJsKUGGATYIeTL6A686+Kl0oQDnCSw6G3AJ+kRah0djY6oETxnK1FVHQ2UhJLkJZYpv6Ois7CRY8A5VJV55+3hvNYGTyX61Us5IOYP188RRctyTHfvqTS1UmEyrwWlatFMuSm1YjUWFap8CSNQQird50XiRMywN0jHRDcHg/fLaMuKfaCYbYEQZXBOOdlq96H3vX/L+OlEoRg4dPHiaGw68zD2fxYlQLPF+exUIuzzt6w9QqBmyEadp7BePuSk6q2Y/EUiUHbhRnAjDDTzcsqRL17HAbfz32DW+ObWOxcUenqjLBr+1hyy8pBEoYRd+aLmZ/7MnD6ghV8k1wQMFHweOBfZYufNERVh6KiJh1N9UWoMhYipjMd/qu7m9ppCJguhm+2N96yeXY3+f+LeOkEYcoJGzKoxgyd+WrQs56BxCEJ1N8deepYFgF5b0eTab9wPwOErDyku5ip75bXPwzOeNgq6WHvTSmlr3ZwO1NIVBGVzv4XCdoQPglOMEwW7gx0w1IVosXOGOvswr/XflW/R8P/rv8LW6NLyOovkWPN6kc0CLECu5Nx0WAv9pz+Pf+v4aUThPggwqAyex0HS0wGO9v9yP/WTVnw3myC/XZHE7qHWVRFYrhOVcKuPVcFCvn/pbq0P2Wk08MTmOoEK3cf3f2vIhyCHRDUm7ozwP1XaxFT7I8vJjbxvxv/wi+Xf8GvG7tJQvx37Xe09DbDT57tLoLsXKcGXrkGnLzwt23yShDEEvRIfZYVJVIlSGWvqqQ8GfyUJE7b/1OaMLX7dWfnvRP9DohTMhCCUp3xgaON7v5XEVSFQssDlITVBnZoTQjWh2bw5eXv0HxlGeUbC2jaXMb1Kw+fIAmxPDqLuNU2JFzrR5wg6HrnY6LIdQNKg3DR1xaX/OzEmLdX4N/0kr1n/3/DZfxKEoTGN6PrbHPDGmvPlQYlRVgzQuniKoa93nnPCucwB1zy/2vVcLuGOyBgNG9nQAdMF6K4IglfXf4ehRuzCGnLQVhlOGKXxjC+eU2XIMR381+ie2oUVVvTKN2aQZmg9vISylYWULg8j5KFZTQsXUbj4hVUz68jf24RBfOzKJ6eRMnYAKIb8uATEYwP7f/fTH15KQR549IlfOJqg9cvPt0gZIdFprNzELhOVeAdgxechp5sBq2Hd+2tYBdkD1/R08MzXRCR7YLQDGf4xDvCWghx6vwlFUjzT2Sy4ZPnv2NnjbOeNnINOziEOChclBmU17U89kWCXquwXE/4XW3eIUhISwwW+8ewfOUOIpdGRZrEKIJkrk1i68oDXXKY4+HCfRROjiJ8ZgyJczPIm1tC3vwysubmkbWwgNKFVRTKtpy5Bdm2gNzZZcTOTCFyZhyhsxOInu1DSEc+PvJ6XOn4/wJeKEHed7SGd5yjGqgavGIdlf6vdzzxXqgfnEdK1SD4JCVcuYS5Te9YDacvXoJbpMOu++ghJN1Zvo8TPnJ+fH8S5YKPrSKN3jkaSLJ3bF8OUT5yskFoQ/gOOYgwUbceztzCNVGnyjfmkbgygZKNOaxu3hV7RJ8UxH9Wf8XczBaSZ6cRND2OpNkZRM5Own16EG5TA3CZ6scHE62qaGs/vDPRjE8m2vHpbDNcBwvw4f8jRHkhBDkmsA2w0x1oClkuambWPffsJWWw+61Uq+rDT1JNQcK9QN08KG3/wW2OcLm3Fih7Wwa831OIYY6wTGe8K1LG8js8b5zztEVwV/JugpT64sH0DTXoH4maRTvkt43fniAE8Z/V37A1vo7GiR64zrfgMxnYXFdEb+A/Kz6bNcK1IeEvb6e8EIJQndEbYLsgA/VTUbv0zmeeFo1Gxy6Tu3cvHBcyGZIPPsA1UIKcpqGe5qy7fz8EpDi/sEHAQN55kW6UfEH96bsIEtwWj56Wel1CaPhu/iF6h/pQvNCDmq15nF9s1h3cR4W3J4ywGS3H+yLx9H7PXwHPnSCc0cN1BpYe6GbVswUI1+YUODfv3SWEoBTSu+7TQILYBtjr7jsI9iL2UYJeI9pSvB8/g7p3SxC6bEPqw2FsKMadiSv4eelbIcQD5fId6x9A4VAtDOt18L/ehmIxyCPWh3UH9fPAJxP1OBe0d5vUVxnPnSCOoXsMPJEYettpGOtdh0Tzy/HeN4ClDaDDIEyM9zesLsmsrL/fM9YJn7jYKHcnVSq9Y6wNz88DxliEY4g8Q7Pnxe9saYNo8F+uQsB4HgJGc2GYKoLfummhHg2Z10aRuTyNzybbdQfzYUG74+JUl+4+c7w/3ogLMX+9CsjnTpDA1N2DigPxQyf60C8p9cR8H7FfLIJko1dJbx/Vj70kFc/7wMEKhqQnCeQQbI+PXayf2E5QXeP35LVpkNMdrHccI/B63+ko8IaVlfKa8ZkRlFafuNsgJNfj0HlX/tfbUb2xgNLFZd1B/DScn+rEu+Mtu7bRdgmYGcV7FtvN9/tPD+NTIdI74004m2bqBvlXwXMlCN2RloOJ9shb1lbwjHFEsKXOL7Mkc4v0rkVwH0nFGV9v365rbcNGZvfXL4qhz8FtKbXk/1NyHmMgu7Zvgwl8vDZJEpz25H6C3qyXYYhSnQwcztIlwl7IuDqC8uUVpM/N6Q5m4rOJDthN9enu85oawucy0C23h81OIGl+TkkTy31ExOwkUmZntvc34bOSRNWtRe93vWp4rgRhvMNyQH0k6gpnY8vthEu4aRGZ/cD4CVUpDlrz7YypWF6PsY+T5y8qFchyH924lChU3ZjybbmfeFOIrF2fv4Xk9oh2VPdnoI6Sw/J7vCgcYx5Wshv81vSTD3flWl1rhYHS4+o8MhfnkDe/9MQg1hA/Mw1nIch7E09KhKjpSYTLYDffZjfRBQ+REB5Tg0iZm4f3VD+sR9vgNNgI+6EGuE/2wnGyD2myz2NqABc7cnChLQeXapPwptPT3/fLxnMliN6g/dTNpCJxBgwzm9GpznCmt7yGHpjywIFqbtBTVze/D8GgIPdxEFPNokuXdgT/Pnn+ElwjHBThGPewPJegBNSuv3Mf2Uaj/hP5HVR3KA0tj3lR4HfxyfSG/0q18vL5XWlQeVR+a3UwyDa/NUIIJPuKr06jY2sdUTNTiJuZgdPwkwRwlsGdK+Rh/IMxEfN9l8Y7EDA7iuSZWfhMDcNWBr7TRA8cZPCTHH4zIzgzVA+fyX74TA/BYaoXLkI0Z/nfVwhkNdGN8JlxpW6FzI4hdm4CORNDSB9oQ3pjjUxWMfjM2eWVS5J8rgThwLQcdE6hj2eNUxcuKv2fdseh1BR5iE6iMnGAm59HQljej94fbT+PNT+eEoBkYSzD8jzixLnHxxLMQQrNePI4xk5INPNjXxSU69ffEQGt8fBfrBBiVMFPkaQWfmKw+242wn+9Ac1XltB2eQUxQhAOWJfJAYRMDMog74KnDHCqTxGiKsWKBLk4ZkTO7BKcp/twabJLBnkfnIQ8ntODcJdjo+UYJxn4VJnsZZ+jEMFnegS2rZn4vLcY52W763aQkfCSc/xlv4McFzo7hITFccSvjyFrbRYpqyKV1ocQtzqKsMUe+PRWwD0nSsWk9H7vi8YLMNJ3G8YcxEcy626ThOWjVKO4jVLF/F4EbZ29ZiVG3AMZx5D9ls4E4m1Rv7RjKd0ogSyPMYdt4Etcd1x+w3sONrCO84VTSRRcquMRMJSt3L9JW/2ouTorJFlBlJDATwjyyWQbzoi9YTPZg/OTHUqtihL1iRLBuqsQPhN9CJ4Zg7VIgk8m2sQu6RYiDcN1egBO451yjVEECFzkf17PWiRE8PQE4ibHEDPSjvjBVoQOtsFjpEPI2AevmT4EzY0jYG4I4csjiF4ZQebKjCJK5OowUpcmELI0DO8Fuc+oSKwwN/3f+YLx3AnCWd5yICnDdo9BeyjINRi/oD3xppUVznjqq0p00eqeL3AWW+IzUZdokFued3bbSCf09uvh8+fo0Tos3GJFul1tRtG1SQxubsG4taxmcTeRHuEzE2rmvygSIkiI4CkSJERUINvJbvh2lsCxu1QRwE1mf1+Z/SlhDPJ5Xkjl0VEEK7EzKCV4jLeoVN5CnpCZUUQujCFVDPYEGfCxK8PIWZkVaTSCxHEhUF8NQnurEd3biOD+eiGwfA4YESoI76lDYE8VnIaMIsHaYD/aKn+LHdNTCZv6LJzNicAnIR5qUtP7rc8Lz50gew0szux6Ov6zgKoSPWKfuNqqtPUn7icz/55RehHlNLpPiOplmX9FQ1w77qBBSErMvSTWiwYnjKCZUhU1b9tcxeDWJlxmehA4PaZUJw5wDu4zUx1Kelyc7BQVSlQv2R8skiFgpE25cL1FtQpSRBiG5+wgghdGELs0iVCxQwLH2mHoq0fkeB8MswMwzI0gZG4MQUuDcsyIUqFiRYUKWh1A1OoYfNe74bPQg6CeMkSPtyF+ZQwpK1MoWJlHytI0UmeHRfq0wGa4CRep/sm9I2fHETc3jez5RRTNLCCpvxOGEjH2/bxxYrv8+nnhuROEtRZPuFe3wQHJBEa98w4LDvQAMfTdokTN0rufbGNTA71zqaqd87JT1zB3HDClQ5N0n3vY7LoejX16tTgBWLqA6RmzvMfLAB0Xyd15yL42hlYhyPTmTdQtzSvJQQlyVgjBQU83rJ1IDq+hFgRNjcFPBmnI/CgiZIAbFgbF8O6By1gnfMe64T3Tj0gxsIPmRFosj4qUGEW2kCBdjosfbRJpUI2YgTqkDLUhdKQR4eOtQp5OBMpnvFwjUtS1oIlGkSSViBLDP2lxUggyibxVUbdWhVyrfUr9Cl3qh3dfBewH6/D5ZDschdjRi6MoWV1A/to0EuSYJJFSUSLRnEqS8JHr80m3f+4EITxj9s+spe1AI/cJl6n8f8zVFSe8vfCmvzc+DPTE51E+sAlxVMY108/p0eLAZy4VbREn2R4sA1vvPiQJXbpMnjS/D9PeVXzl0iV1LXOCaV43Dnrza53z0WIkJoKZ72NQ0vz6LxPhOeHIuTqG8qvTmNm8huatJVGBxmEthKC3yn6qR7lq7eV//9FuRHeKYS/qjUEkR9iCEEBIEL88jvS1KaROdSKqrxo+XcUy+3chSkgUs0SSTMjnMMKW+xG+KurWahd8F3oR3Fkm28eQLMRIaC1ERG8dgkUVixBbJHxhQiAkk4GeJtIoV+yRxDWRXCv96no+K71wWxCSTIi0aMsWMo4gRr5LnJAkWkgZtjqIaDHsSSiP5V74io3jkBe5Y48eFV4IQdSgMxtAe4EpFEyHp93iGiGfyR5wLgiBd2kQ/EoD4FEZAc/KcAXv8hD4lwQgoMhfnUsD2l2kh3K/CkKZFmI20M1Bwr4uZDD/jjxHi6+Yq1Mkr3aMr9hO2vb37K3gJWqi3j1oD5lf+2XCyscZyYstqLw6h67NNYxtXhWDfR7eQ8XwGayFdXsOPBtS4SfSg1IlVBAy3Y+w3irEDBoRJrZG+KIY0ctTiJUZPkZUosDVXngsdCK0swgRrXkIay0QiVCrbIxkUbmiR5oRPFqLgI5cJIlRnimqU5GoUBlynRSRKvHtpQjrrBAbpF5UtE74U+2bH0LM4hhClwcV6YKXh+Gz1At/IaVvVSSSe6oRsTCE2OluJCyLYS/7AxaHEC82T9C8qHlyLceMsL8mQeiK1Esr2Q9MG/EvNsC3LFjIEQgvIQRJYij2U8Tg327VkUKWSPmMUseE5Hmpc5nuTsPcI3pvyRWS4axsF3N7wS7QXkkD/k0JpY4VAmgp7ZRy2vkkol7NCUmmXe9VAO284I5E5F+dVCRhdWHz1gqaNhdxsbsA74014pIQxbY5Az59daI6Ub0ZQbQMvCilQo2JylQL7+ZM+PXXIKK/AYmi1oRNtcC/txxRvRVIXp5Ecl8Vwroq4TvVj0C5BgdvNM+XwZ62Oo20dTHaZcaPEgkTQwmw2CcEKhECtiBMjPKQkXoED9UgcLBcPisQN1wrKlkD4mZakSLXSZroRlxtClpbqjHc24uSqmycF7WYsbZDhQgOiRdCEIKD0XIwHQQheZ6KDJQaPmUhcK2JgVdlmBAnCMEF3mofSeReQ7KEyb5w+AmBIrJdlcFsI4Oeaex7uWhZsLVjMwhZKF1U8qH87SgqHI+hK1nbr7mS6f0i8S8IEbX4C20gc9fwqwKnWFeUb02hTiRH/9YVjIgU6d7aQLEMVicZoIEz4wgclkHaXoa4wXb4zYhRLjZFpKhACUtiIAtJ4hf6ENSWh5hJIZBsD5cZPEwGf5SoUFFUf0S6pIqKlCGGd3JPDcLF0DbM9qtjo0VyJK+OK3KEL5sI4rPYA8/FQQSIjREuiFucUAhZFDtEyEXbJkyOD1wVlUsIGySSxVNIRTWtuCodA+3NWB2cRmxapIqn6f3uo8ALIwgHk79OsuDTECxSwb/EH4EFvkpK+JSHwrU2GheS/PB+tD8+jgvA+UR/2GUGwrM4REgSqojiWhMthApGUKHPzqBnkM/cCNfAbTS4ORNRRNMNrWrU5TvbBprULUoM/g7mfCnCbWcBcxvPY1KhkkaCl5V+shfofEifqBM7ZBaNW4vqc3rzOmq35pE31wuD2AX+guiRLoR3yQw+3CFoQ8DCCMJlcCaIDZLGgN7GECLEwA7qroDfZB/CxAaJFnshTdSvDJES4WtDCF7r2w76dSPUmAN/OTZY1KNgkUKhY83wnTSKDdIP9/lOeM11wm24HqEy8flND4rdMqRIR3uDkitlZRyRQpJY+aRXzGW2B95zfXBqzcJUdy82hmbx5cxNDLS2PLeGGy+MIMR7YrwetDbEBFdlY3jLA/QXSeEnUiOgyA8Gwadh3jju7oGTwYFq3XIu7s/lCd5LCMX5rFA41MbDsT5BSCLEofQRqXImwhOXAhwUUZ5IlBQw3YUZs0xDoaqkNXLgJ4/X9FummlD1ovRRpNj+fTTyGXikROFv1ba/CogpiEXR1iRKxFinisW8rIHNK0rtihqqRcT0BIKmh2UQi83RXi6qzRR8RfXyGW4UKTCAdCFI5IppZqf+7zleBw9Ry5z7K+A+J8a9zP40sqlGxYlK5LHULYO+B/GdJQifH0GEGNeh88PKKA9d6Eb8TAfiJ9uQMNuBxKEGJDfmIKdTJI9IHx9R1/xGGuA1boT7hBG+8p38Z1vhPW1E8GA1kuvSsdA3gtuTW7g1cRl3p67i6sgynALdd72Po8ALJQhhH3z4wiRnURHe8vPAWyH++CAuEFZZIXAWCXE+3h8n3d3UkgRceP+EtyDQgJNxEXgjPBAXi2Jg15QK57o42BhT4VkRDvs0P+UROx/rg+AMdzG8nRBkEe2nHcJERUoSesr40FnJ5xJh+pu/g/YKj6UXTXMF0zjXAqPsWWX+u1823newQchYgTLQc6+NoX1rFW1CFP5fujmFMFGJQhaGZSCPIGq8BZFiT4TMygy+MIHg8Wa495YKKZrVQPdfHhBS9MB/vh/+Hfly3Vb49JTAgY3/+stFteqC+4LM9gLnHjHIRYoELg2LNBpGyMqw8ozFCVGC1vqVNypOjG6/xX7E9VRivn8YV0bmsDmygM3RZawPz2JjZB7LAxPYkL+/EDL0NjWh01iP20KOy6ML6hg2xLs7dQ3x6VHK7tJ7Bs+CF04Qqh8ceOYD8mlQ4pNN4azscMzOEce9PPGGnzcuZIbCrSQYthmB+CQrAh+lhuL9CH+8HeKrFtY8GRWGM2lBcK6Ph4dIEcfGRLgJsVzKQvFuuD9OOTiodPgQkQ4MXLpFmaQL7xmSboqkM65C7xjzsmhHMbFR/RYhhWak0wHBNBN6v1hgxW1aqjwNe7qerUQKHTQZ83nBI9ULeZtjIj3mRHLMCjkWRJosi6q1gBxRn5xpD4hKFSmDOFHUn9iOMgRPyUCmO3ZxTOyHQQSLMe03WIZA+fQZqIFvdTTCRBWLEtVISQmxN6JEooSP1oihXY34tlxEdpTCb1hm/9khpSrFi8qUIjZJ7KpIFLFdIoQwLiJx/OdExRKjf6S9HZvDi7g5vo4VIcZC7wTWh+awOjCDyfYRTLQPobnaiPLKHAy0dGJtaAZLA2NCoAXcEdLUVRUfmSfxhROEoFF1GK8WB+hJB0ccc3NXK74ec3VTRDnm7IpTIg0+ig8Um8QfDrmBcKyMgUttLBzyQ3E6OgSnEqJgVRAJx4YEkSTxiiA08OkyPpcahBMGX5y4ZKOMbapHJAobTPCT6qByOwsRaD/RmP/YxUZ1FeHv0MhOG4bnkASUKKxA5H7L4CI9Zy8ziEg7KW+gUgUO86+Oo0zUrfKtGUWSeiFJ+EYrwsc61GBPX51Cuszy0d2l8B80IlwGfwRn/1UxyuUzdF0M8JUeJPZWIWiwFSHztB8YqxhDnJwftjIAw3ovIsQuiVkbgZ+oSyEdKQiojkVQewm8+qvhJuqTp0ibUDHKPRf6lH3hIDZJQUU8ro2tKKmwLqTobGhBT30HBo29GG7uQ39jN9pr29BZ24m8wnQ019ZhuX8Kwy29mOkZwWj7MNoba5TtpfccDoOXQhCC3h7O0uYDaD/wWJsIV7zn64bjjjKj+8nAFvuDi/hzueYTQf7yv0GpWK8LMT7MjsH7uXE4lRiDNwuS8Xmd6MsNcXBoSIK9wKExCbbGFCFVEN4MM+C4kO64jZ2K2dD+YIbueR8OeNofJqKY0llslNtXc/2S7MwIoJfMMlKvecHMQRXM/JgXjYv+9shb7ELatWEUXp1ChUiSJjHcGwRVW7MwXGuDx1AlokW1ShGbInR9AIlTPQhsyYC7DPIIsT/SZfaPlkHPvylV/GY7YTCmwXugAj4iPRJE2qSuTSFKJES8HOu33CdGeQ8ixJYY6ezEL0vf4tHMbbQZyzHZ3YNZUau6errQ2d2GnrZGrAxO4bfl7/HFxBWsDk2J9JjFWHsf6srrUFvSgPa6NrTWtKOhshHt8llUlIfyklLUV9RgQAjUVteE5ppGdDfX48M/aby/NIIQrD8/TCeRkHwv+IvR7VccAI8cf7hk+cElwwfuWT7wLBRjvCIM7iIZLuaE4s1IE3lOiPFOA/6tuFB8Xp0qpEiFTXOagq3gXHsebJuS8Wl2NE6GGJRUOnbBRhnrdOmqfr1+tjjvbadIw/QTDnxmJD8mySX4CakocTTVimAuFA1281ZCdARo+18KRDX0TzMgcLUeAdfbhCSTyBGJwnytAjHiKVUCrrfDY7YChpluZS+EiJ3gK7N9wFw5PHsz4dJXDp/5XiSLqhSyOgCXhS7ZN4iQvlz4zYvR3pcDx95iMbCbRRqNwHepF65ij3gKeQJrEvDd4kN8O3df9fEqlXeyKAY3Jcb9qetieF/GhqhTY0Kkr2e/EJtjSwgyhZmuAfQ1dqGypAp1ZfWoKalDc5URubn5qCisRkVJGSqLS1GcX4bq0ho0CJkqy8rRKfbKWc9nz7J+qQQhqHJQtTEnwn4ILvBCsBCFuJTgh49i/fFRlAkfxAbibUoDMdY1UNKczw6HixjqLqJiOdUnKFvEpiUdF9rzcaErD9YtmbBqzcDF+lR8nByCE9aPBzklHWtYqB6xbNfKnwmRTiqd5VNXW1XPQhe25h7md6Qjgr+LVX8kGv/Wvr95ZP5lgd/VN9sb/ut1qh9v4rVBhF3vQoGQpXxrWqWmRF7rgc+mkEJsjYilIXiLFAjqyjVVKG41i8qUD8+ubHiPNymyeIp65FmfDD+zOnku1OM/LOcYk0S9KoFfQxZCc32FCDfw89I3+GKSg38aJVXJuDI6jxsT67gnhvaWGOeL/eNob2jAhEiYR7N3xWBfxGBzN/qNXcjJzkNqWg4Kc0sVSYryC1GYUyqfpcgvyEN8YjoKcgtQVVqNgrxCVJWVwNrv2RrZvXSCEEz78N42bg8GVxgKfXEm2B3HrMVwt3VQM/9xsVGURyvQH2+FBeCTxEDYFkUqyeJVIQa9GJTOtXFwr4lSHi1HIQ1dwU6KPLFwqkmU4yIRnOGqDGuWAFO1osrlHWv6JDEo9ZRUELWKn1SbSAJ6T8zzzti1kbYJr8H/mUpjXsD1MsH8M980d5ESXAphuzRXkCxkyRaCRF3vgd/2tsCVBoTM1MOrPlaV75of73elEeGTpYgaKEDgYMau/Ya5MoQW+exI1WNnLinjebyrSwzwDXw1dweXRxaw0D+K8po0IcdVXB812R5XRhYx0NSNjrpmDIvRPtc7hLmeSbTXt6Ghoh5lxSWIT0pHeloe6svrRf1qQGZ6IXKzCpGZn4aU5FzZn4bywgpkZ+ciPTNLtIDDq7evBEEIzsIM5h0kThKW46ZiIYyYu+UbcC6R0iMIn8X4wS7eGx6Fpsi7V7mJGN4Cj6pwBVMuVxh8igzwzPSGW5YvvLO8EJbrjiCRSqF57rr3fBpog7BDCg3hne4nsk1F8AXM23qVkhgJBjjpxg4xRsNv43F7oMDrHap/lvb/YcEiraDORFFPXXTbykalhmBzeGHHNUv1amVwAjW1WfL3Kq6JBKGrd657Eh01Hagorha7woi2hhr0GhvQ1dCG8qJyVJVUIz0jF4nJecjOKEReTrFIjCIUyGdOXiZysgqQmJiDjPRc5GYWybYcnPU+nLr1yhBEA2di931yqMxhKPJXkoRk8SkPFjIwkh4Gz6ptYpSHwleOcc3whl2kyW1Lu0HzkzOrlzlbVJ/0rv8sYISd7l+ttoSLZVr+xlcNJK53gjOC2+Pgv1qtO+gPAkqTwL5UhMlEQ7f3XvEIvoO53gFcFWlBlYqqFgN+jIxXVmerz5vy/3BzPwabetFYYRQy1AsBCtDd2Imy0ny0NlSJ3VGBwrwS5GQWIDIuUUmT2pJG1BY1orSwFDk5aXJeLeITMhEek4R8IU5xYSHOehycJK8cQTSwF5Sa3fbwdIUz16rAR+Vq0R5hhD1AyOKb5qbUI4p1uvkomfSuz5fHdf30rs1YBmMejIxrqfHU26keUcodxkVNF/DL7gZ/UDDeRHKHVASoJdz8FypEZXrcQV4PbAoRMJKDkIYImWhcVWrOQeI9cRkRQo7ruDm2hofTt7A1sqziHBPtfWhuLMV8j6hUnePoru9Ce3U7GiubkJ1ZLBIjGw2VdWKIVyO3OAm5hRmyLQelRWVCoFJkp5WhokBsl+ZRFJcUISUjFQWidmVl5yMrrQhVhXXoFZJ95n6wZn+vLEE0MErNGYf1F/YyKzFJUKXDy6dTmL0asBzMTD8/aASV8QumiegNaFYeklj7+dCZisIyXct6+73A46jz613rVYT6fe42KqPZP9kZocW+anGekKYoE+rDEVrur9RSOia4xARjQ4fJqn3jkpXyVN2Z2BJ1akGkyFUhyCyaZPBPdgyjr60J5cXFGDIOoKmiCR21HagWaZCRno+45AzUl9aJkV6MxIwkFBbkIzs/BbVVlRhoHMJg47CcN4ye+n7kFqQgOS1D1LRKMdyLkSEk6ZPtg+3NMiE83R585Qly5BDC7bU0AqsEKTG4ihLtBpJAO4/bSUQa6tzHY2l0611HD1QbNWn0VwETMxmkfU/sCEoFqr+Uop7yWz5ze+zpe1bYGdxEldoQW4RpJfNClk0MNvfBWFOPNZEmox09Sp3qqOtCTWktSgqLhEBNKM0vR1JSFkryy1CYX4Ks3DSUFFQiMzMXJWW5aG4ox3hnD26ObqC3tRHp+bEoyq0U9cuIxnIjBhuGsNw9L+pcviq00/tuGv7PEUQNfp0BrIESirEO/k3PGs/hzMiUd24juWh4aoOdRjmlG0ljfh098N7m3+VVBt3bzCYwT9lgCa8izBGqjLmFKbgxvqakyMbgHJZ6ZtBc2Yzq8ir0NfRgqqsflRVFqCmrRlVRFQryC1BX1iD2RCmi41KRlZUv6lYFCgrzkZtVhOQUGuf5qBT7JCsvFUn5Ieq5W/u4IyMjC621raJi9aC3rh/fzD9QUlLve2l44QT51N4Dbn5ReOvSi48HUFWzHMhs8rCXqkSXLc/TWpPSZmFcQy+dnekleqn0uyD7DyLWXzb4GzkRaNnLBO0xPg9KEfNj/yw4gw+0tShjfb5rDIPGfrRUC0HExqgRkoy2DKCztg0V5dnIzctAZXEt8nNLUSoSg96q7IxiUbea0GtsQ01FJfKyixCbkIGU1Cw5thrFeeVIyUrEh9uLJL1jK+p1mAF5BRnoaK5WWRKW38kcL5QghVn1uNy7ha6qIdwcuoXOyiG88wKJYh6j2BmwIg3MI93m+zhQeJ6WoUsyMZnRXPUyB/XwvTrAa2C6yotuXXMYsDk4Z1XztkwkBZ+dZZnyUeFzVxesD85irW8e/cYejLcNwVhpFBtDJENeEYxVjQq5JUnIL8xEdm622CIFKBIVq7KwAXlZ5WLcT6KuphjNVa1oKm9Ejhj0JEpqWhaK8oqRkh6H97ffp4L8PmoGT6vdeW4Eec/aGR7+MTjr5Kv+t/MMwWrXOjKSy9FU0oOwiHSU5jTixuBNnD7/5/XZp4Gd+iwHK+MW3GfZdIFg0qF2Ll2W2namlJjPrJYgqfS6L5qDqouWNv8qgaoic8/MvxtVLJJjv998FPAIDcCwSIuB5n7UyQAfaupDZVE14pPEIK+oQ0VJOWqqilFWUorszEKkZSWpgV9Z2CgSphcjxlGs9s8gIycBZYWVYti3IEckTHRsqgoYlhZVIK8oDe/ZHU4CPheCBISm4ObgLYw2TmOr/5rMRlZKaix1rKM81wi/oAS0lPXiwfh9tJb3IzY2V/c6RwnzQU4w9qGVajKvSiugYvzCMnZB7xizfbn02UE8NZxxA5L3lyTmOVvmoDH8Mox5VlTSI2i+jZLOO87huZa0miMuJREjLYNiTNcpNYtgbCNBBnh9eZ2KiucUxAoBKkSC5CE2MRWpmUmoKi5DT0OvSKBVdLbUIlvUrPzsQhTmlaFY1LGszHykpuShsawZ5RU5StXWu78engtBrvRtwdU3CpPNc/j36u/4cvIhfp7/ATeGbuL28B3cHb2L7uphhIVn4NrAdfTVjqnzjp+5JOdFwtYj+Ilr/llogTsNF313DwYO/KNUfTjjaoa9HihlVJmuxXm0d9ijy3L78wRzxxjgNHdtU8UKSjFVR5qrW88Vcp+s7Fy0VbWLIV4rA78KNaU1SErKRlp6pkopychOQ2FhntgdDBwWIzExCwkpKYhICUVlTTYyi0ORkydqVU6VECsTebl5aC5vQ252GdJSCzDaOoC80kSZiHTur4PnQpDbI3ew2r2B0AgxhCoH8XD8oeABvpp6tGNzeAfE48f573FdVKw7QprPHLyw2XcN/XVjmG9bQVpS6RPXfVZw8JunsFB6PG+VgeB9WYVoTgxzMP3EUtVSFZcpQbu2PU/QSKbXjrEMre6esPKzU0mk9OrprcfyvEAyVpVUKQM7OztH7IkmIUot4hIyUZBbIihFRFqQSkyky7aiSPbFZSI5LR0F+YWyL1hNPO/Y2Kht5YXViiwkSVdtN9qqO7DRv4iwVD+VTKr3HczxXAhCA/zBxEP1mZtepSTIWvdl+aFtOGVth+PbQTOqWzMti7gvqtbP8z/i/th9RS7/4ESlmlle91lBFcp8YFqqEn8GnHWZyKi3T0FeuF5diAZLg59u1O/nHr2wWduBwcAkJ6jm3VkyeYiq6RxuWl6Cz+m894tfA4X3Y0p7cR7TRUQCiOFdlFeJiOgkFBeVISUzWSRJpqhQpagurkNWRiFi49JF7coScslxKQE7Ew8nQkNkuJxfKDbOEDqru7DRt4ap7r6d5n/74bkQpKNiED+JdGgt71P/W/sEIrugFhciQvFOoLfCGx5ucDPEYKlzDf9Z/Sd+XvgRV0Xd8jLEKklSW9D2xHWfFUz10AYkkwfZS0nvuGcB4wXM8P3QeZ9rkiQyEM2JoYEuZm2ZBc7U0Vn++Ofyj7APeP6LXh6X++o1r1CQ58Rs5peVJsMaG872OZlFSpWqK20SVSsDUQnJKBOSRKeFoyC7EiliWzAfqzCnDFlphaJKFcNY3QinUIv0dnkHH9jbICgmBFXlxcgpjlV26a5jdHAkBHn9gh3Gm2aVIU7PVE/NCL6d+Qbz7cs47eSEd/w98X6YP94L88P7kQb1/3vh/njf4IN/r/yOK71XlScrJbFYSZqvJh+pa+rd61lAo1l78Udd0fe+gxWiczywMbiwU2qrC3lBVFd2DcJtsC6e+5kW391Sj//d+Bc6m+pV7EH3Wk8BpZrnAepO9lqb0RwsI9Y790Xg9AVrGCubkZKch4zMHOWdYhp7SX45Ckuy4BFuELJUiCFfgNKCCuRnlSM9JR/N1a1oN1bh470mrW3pchAcCUGay3pRlFmPq/3XleT4ZvprUase4Y+VX/GBtzfeFWJ8EBWIjxNC8FFcsCLKBxFCkDBfuIbE4NQ5k1eBMZK7I/fQVzMGn8D4J+7zrKC6orlej7p/EqsG4/N8VYloVXU2XCId8PYerkR+jydiMQKmrLhFOCI6zxOPZu+oNc2/lM/ARI9nUm9o+/C6T3M6HLRjPaUfM6FfpC2i4eR5K9SW1ipjnOkmlCYpydloqmoQFdBe5bglpMaLnVEhalQF6koaxG5pwVTnELIKow+cn7cXjoQgt4ZvIzwyU0mQR2KID9dPYk6kR1v9EN4PEakREYBPE8PxcVIoPkniZ5h8huFtfy+85eOJY+dNBOF1KvNbUJnXgo3ezSfu82fA2Zn6NTN9mVOld8yzgMZtWlEQflv6ET8sPIKxsUTdh8mQzmGmxtrmrmHqxHqBycgsV2yNLCrpoS38f3lkHu6UBIeY8TT4JTmqaLjePg10NZt/B3r6uOT0Xs2/qZ7ay/6DGLdHCU4S1WXVKiBYUSQ2R3ohuurakF+atPNs3rWzFaM8GU01jWit7sRw0xCWBsaV+9ryeofBkRBkoHYCzaU9GBM1q6agVW07Jj/qTXdXvMdeViI9PilOwUd12figtRifV6bhw5ggkSIG2e+HEzamH1GQUYvi7AYVPKSqxWCj+X3+DJhSQBWHrld2G9E75lnAQVhelYr/Xf9DDeo/Vn7B9bFV1NXlIjLbVQ0qGsGfuz8mJZ0GWrtSIibXE5tCjv+u/XOHHMR/Vn/HZFev8iiZ33NPyGDRjHvfAgOCS/z2Xc2LQUDaGtr3YOCU6hnPIcm17ZY4yGKrRw1OMulpWagvNyop0VrTgeGONtEIdv++dx2tERQXhtaGOnSImvVnewAcCUHokmUayb+3jW1ue93JGZ8khuKz3Bh8nBeHD5qL8GlnCT4drMKHnWX4KC8eHyeH4YPIQLwXbIq2h4an44uRu/hq6iv0142rEk3z+zwr1Bol8mLZO5cD88hcvDIYGVnnizIf2Gpwr/2Or+fu4dbEFSz2jyGzOGqnpxaNcp7H71RYkaA6fHy39hOWlh/iyspXIkUeX+efqz+ivrZULdj5xP0t8JGzPay2PXRhpWGih1ceTIqYkYR/MxmT3e53tungZazJSMkVlRiLrppOtFZ14erQhnKL6x17Wuw3Sm/aWXr7D4ojIQgN86T4QjXrXxu4obadtLXHJynhOFeUgI+rMvBRdxk+H63BmakGfNJXiU+bC5RkofFuGxqJ26Je0Zt1b/wegsPSjowcBBfp0V7sQTwXBwXTwGnbMBNVG9B7ga1uBtta1TqCHLSUGisDk/h1+Ts8XPsB5fNrKBMUzC1jYfn+rnPZ3cM5ZP+kOmK1bwHeMa6KuBE5/iLV/iVSJOCpxj4rClkm7Bbp+HglLrmGVkuvB+6zvM6fATvJHLd9umRiloGjwQtdDa34efEbU/tXi2OOEkdCEMYzkuKLhCAbiiTc9oarCz5KDMEnaeH4pLVQSY5z80ZcWDTis5EafFyXg88yo/B+lAGFVS1gdJ2eL0bVP7R1f+IefwbabMhKwIPMxAcFu51E5rjiKxnA5gN6L/yx8jN6ja0ITnVTDQq07SNLt1E8v4LMuQVFkL7FG7vO40Dvb2nb12B3CHCTAfMtSkqy1IQQWeSr7JnYqnA4yuDXO+dpYO3HLuligWf1stGw5uxuHeIM+3QD7LOC4JAZAPtEb9W36yCNLd6yvqRy6PaSIEeFIyGIo1cYVrsu4+bQbXwz8xUW2lfgGZ6IT1PCcLEi1USQgQqcmWnE+QUjPhmsxocNuXg/3IC3vD3whtgqUVHZykj/ZeEnGUi/qSDjUWX60gPDVPSj7ijCWbSuLh//Xd9tO3BA/7r4k/o03078tPi12BUDu/bNLt9VxCicW0G+fN5f/WHXOcSjmTuqN5f5/ZkjRTdsTEaQan7A48bae5U0SKmNwz9XflKN2Ay53vuSaz9Q2umRg7BslLcvRCJxouKMz079PmVBqqmGR1WEWtbCpzxINdQILPJT12ZhGpfd5nm613tBOBKCEEwdaSruVlHz+6ImfS1EuZARgzMFsThbl4GPu0rx6VA1Ph+rU9Lk8zqZ6SJNRvrrzo8NqY2eTZXty1gKvVnm93hWqIX/n4POTON7a3Rx10D+evprVOW3Iju1Co3yPP4lZN/Zd/kHrF75AhvrX+A/Zt6qG1ObaJmYw8DiTXy19uPOdg3/3fgDleuLcJoR9VTU1ePnreEa7gRjXQWuja7gp6Wvd46d6RlWtlZBeyH+vfaraoYQ1J2sIuJ6v+FpUFLEghgaDuohIjGYvBma6wHvsmC4VkfDvTpKLZAUWGgiCzvP+JYGCUF8d92DlZgvszzgNdUUWmfHs4LG+krXukiSr/FxRCA+z4zGheJ4IUSO2B7l+Eikx5mmHJwvScHZ/Di8H+KP111M+vW7Vk4q1aSmoA3Fch2moVhe/1WCQQjyYPrmrsFcmFmnyJGbXq2cFzdEEnL7l1e+Q9fmukLb1qoiCrdvDM+hoDwOvy59p/6nGrYkRn1NTTZSCwPFuA9H+GIXLiw1i3raoj5DZLKhRPnv+u8799VQXpWmBtbs0Jj6/0eRWPE1UTJzP7s3Ry01ZzZoNTytGs9UZMVzXdVCR+yH7FEdqdZtCcn3VJ1o1Dou5SGKOEEFphXCLMFoP7vt693jeeH4RRu84eaK1+x7C/fs/HFYXHT1V16sfy79Ak9DDD6MC8an6VH4PDsa5wrjxWBPhFVLFs6XJ+FsYRw+y4rEh7FBakZkSvysEKIkuxGbfVfRVzeK+LgC3fs8L7DqTIl1nX16YNzg2/kHO4OTbtqS7AYUZTUgP7MWWamV+H72G7Vv6codteRA59YaOgRzm7eU94oEYJCRxGCf2pGJccyvXhHD/RH+WP0Joz1dsFkVcpAg2ySpXJ7fuacGer64HEB8vi+iywN3fa/WlioEyGB81qAZ88X0Bi7d5nrHE5Qa9BiyJZNHdQScSsPxebwfPg7zxofhPrDPD4VXhUnFInkCRHKwjZPefQjmih1Vx/an4bSDA1wmymHdlInXnIZK1OB93c0Fb3q54aTVAX3uFmCa+lfTX+GuqFcsiuK2152c8EFUgJAk0kQSkRiX6tLkfgk4kxOLD6MD8La/pzrWzTcKc61L+HLiIaoLWjFUP7nr+i8CHEB8qQz+HaQLCfVp84FIsAYmL60a6cllaK1uRXVtluoiuHXlgZIcLVsrQpBVfL/xI7JLIlVPKO5nq5vVy7fQKvvZbZ0k+uXyL/gfUcVcVjpwfrEZ54Ug9sttuLX2FX5c+wU/rf+GR6KSPVz7Ht8vfoP0kjBE5LhgZXhW7Jp7mF66i2srX6mlygImCnDW89nULMYg9HqH6RJEJlt6CjngqTKxT5l1SRRORwTjZGggTghel7+d8oJgEBUrIN8bzhm+sEszwEZgSHd74j4aOCGZB12fFz7PjVWwNmbjtYtVqbDvLoBtS7aC83j5zqA9DGikF4h6cWPwFmoL203bRX2jjUFX7qfpEWKPiNQQopwtjsMniSHwSE/bOb8spwkVeUb0147j4cSDnfSTFw16Rv658iMyiqKUocgFdrxFTaCxykIq8xfEAB77xpoThLgxchkpBYH49+pv2BiaQVyeN5YHJzC1sIyNzXv4WQb+Qv8IjA3FamGYNmMF/iXqEklBEpEgJAptlp/EjphdvYP01THELw3L32LDrHypJMbllUcqbrK2dA8llclqEJWK+jq39AXqFi6jZWELw0u3VedCw2SByhQ2/62HATMQLAcs2y6ZH3PCxh5OCZ5qBWK2e2UX/fPlCTgdF4ETAf44FRGCs4kG+BT4wSFDxkWMECYkwNSh38MTxy6Ymvrt13eMCxeZ3/N54PPcGLhOVeDdIF+RIAMlcB4r24HTSCkuViTvHHz8nJVSgcwvoAfaHW0V/Rg3mpIWWd/xgY0bbL2CYRsZifeC/VRcREXVk8PhHBuvBhNVqujoXCGYzKJlfSjPbVbGrd49XgTetbPCYFsbfl/+UXXbYN/YqZ4+jHZ2yIAuQXiqt2k9Q5kpSZb1wSfVHUqE6Bz3HU9Vb2sDMkvCdx2TXRqB2d5BlFWn4Y/1f+Kfq7+ga2tdSRcSZGRzCzdWv8b11W+wtfoV/mf9D0WIjeUvsS4E+acQannlARYXv0B+ZRIis90QXROuOnV0LV1H/9JNdCxexcTSHVwdW4Zhvhx+WQeb+Ogd4wpZHKg0+Jl+wopKy8FqvooW417OmWwHa4BjQyJsm1JxPjMUp+IjcSLIgA9iAuBeHASXohC8nxCqFkE6GRaEE34+qr+yuS287wJL9EYeYQtX2hrnSxJEWmThTH6sEg7vBPrAc71B8eE15kHxD0qPS1xDQwhi3ZSlTj5TEA/PtQYTaapTn7i4OSaMc4iNzcdC2yrqijow3yazZc+m0svzM2rkAdriPW8v2AdF4nVHRwSEJuPrqa9UxSHVkvL8ZpWqwjiIu1+U7j1eBBiICknzwo8LX+0a0ATjCgxOkTgFxakqCh0QHaJsCPPjGBRkmsl32+pXX6tMArme+H7hkQz0f+H29HXklcUo++P69DUszt1QpaJbq/cweeUG5i7fxh8bvyvpQFIQ9GRRbZpavotv1n7G2spDzMzfREZ5rLpXRFWw8liROJQcrQtXhSDXML98H4Nd7fC93gJDa9xTYxf8/ar3l8XA1OuZrAVd6UL2THaDu9gTbjWR8BDpYVceg1OxETgZHIA3Y4NhVxqJMwkG2RaG4z4+OO3hirdcHPCGixNO+fvgdQdHVc+/n1tZw1EFB0kEakznSxJxviwJDmKPOw2XwH2uGt6bzbhYlWJy85IkjEe87esJr8tNsGrIgE1rjmp/79hfpE7kNtoTljfRwA4lDBaGhKejr2YUC+2rGGucVQOEZbY8htFx/s96dUocBgf5P8mVn0GjtkLldVle+0WDy67dHr+ivtteoFHN/rHZhUm4PPSkFCmuTFQLTX4//xBrgzNK+gy2tyg3rrGrWSRIJPLL4/DFyteoaa7A+tJ9LC/cRv/QKFq6O5TEapPPjuERrIiUWBRpMSWqFKPsV4U4XeNzSCoJVQMmqjoM14W0/9nO5aLU6Fm8oT6/mr+HsNZ41SY0YDz/qe5uDlLLAbkXmA1MSeqQaRBiRKnFVum+dWyIx2d5UTgukuNkcizeTI/DW3FhamkJ2yQfuBaFwlEkqEN2ANxyDfAv8FVeLb177IU/K0XooVLmhK8XHAeKlW38mdjKtq25cJD/vS7L2JfP1+g9IrQTvTYa4b5YB68rTfJ3ExyFURdE5TojRgvJYn4Tc9BFS5JcH7ihCEDwZV3u3cTdsbs7qSPc9o0Y8wwEUnJQnWK8Y1YkDo3zF9Hh5Gmgvj3fN7wz2PfCP8VQLuIKsUN5SB8qw29mAT66bykleJ1/ifp0c/wyEgr88cXqtyiuy0F8oUGpXsbudrT3diO7MgEJsq2kLhfG9gaMdnWhoKkAicUhKi2lrrsFMyI97sn5Va1VSCgyICLPDUk10Wohmkcb3+PB+nf4bel7/HP5J3y39B2+pJesIVV1WydBDLOlT9XhGVTVG5B6+NTbETbpYlOIzWFvTFFqlVN9PM7UpuL13GScSovDqZhQWOWEqoWNXMsjcS4lGG96OCub44SbG47ZO+G0iyl1Re8ee4HxEb3vf1BQanDCJwneD/FVKhb/pvp/qSYNLpMV8FioxWs2HoEwhCTB3jNEeaJcp6vgOluNs3lx6kIfJYaKqElVaphDbwE+ijt4vbSnIRb3xu5honlOVQhecPFTGarG0h5kJJdhXVQwa/dA3XNfJmhjMNHPnAx6yB+sRtBAOgIHM9XaGFEN0cqmWOwbVUG6QhHRZbXZeLDyLX6U/1OLgtAxNIKMiljEiOE+K+RJL4sWRGFkZAqbq49wTeyOayJVqFatixq1KZ+dvT1KjeoZGBaVKgZRue4IrzCgsbVc1LYvUb26DLvVFjistmF8ZhEpfYVIbs9A4Eg2fK+17DSa9l+q3Nc1SzCb13IwcoVf1qubtzPiQkY2mUFwqouHdWuGIBMX27NhZ0yFbXUCbEqjcSYnCqfCuNKXn1ou77jBT+EEEWgwreXi7oF3hDDsAWx+z6dCbJE/UxlKzy3LL0iKc6WJ+Dwnemeftbv8Lu8IxYvXHH3CEBSWihgxlP0CE+CZkAyX+MSdg5m27iakIats23Jh31ek6jm0/fuBXRTvjz9QCYy0SZh+QTWAsYLMlApccPXXPe9lg2pImQzu/xW9X48YGkJ70xA4lGUiiHwaB0wdAtl4OUGM8o6uNpEafmjr6VKqESVGU1OZshti832RWhKGFJEQ66I6UW0iOTSbY1nIMbZ8G3fXvsfQ5JKcV4qa2lxEFfsipi4KV0aXlCPhvkgNWyGHjcB6pQXDi+uiSuXtkMIcfqs1B6qotLQDWJvOtqOsBdG2MQJu05iCcx35uNCRhwudObBpzlAEsW9MhnNdrIpxuIg6dTbaG+8YPHDK3QWnRWq85eWKj32cYRvs+ES3mcPgWbMDiNP2jiIlypWkoN1x0obq4iXYegTB2SdS9UWIiMzEa5HR2YiPyUdOWhUMwUkIFLI4eoXBRlj0gbWpLvq9MH+4jFeo4B6NdbLudZen12rQi0UpERKWjkeTD8Xu2MB3s98ceTLiUYNR29SCUJXLpEcMDdk9xUKMTJEiGYjtzsTPK9+LmvULghsrVAbBmdwY+FWECxl8MDqzhhuTV1T1YVZFHOJF3eJLrm0sxpyQhx4pum+7xLC+svqV2A9fqPT3wbE5FUCc6xvCTO8g+jqa1Pp+/9/Gv5Q0nl2/o4jBYKJhrRd35m+opQt0CbJWo5a61vvN5iAZuDqWNhDZEogZv/RmadtCcr3gUh2tlrZjwI9rsai4hqh+PhXB2+u0mBYscquK2lmvReVeiUrmVxoI/+IAhOU824JFhOoKo/P9DwrWI7lMVcJttkYZ5GecfBAQkqzIQaERG5OL1xLKG+FXV4+oGiPic6oQFpmBACFKUGiKEjPv25jSQN4xeKnACWMmdNVSh7O8oR6YesEeWKvdl9WgYiqJ3nGvFMTwDExxw4+Lj3YRwhK/C4FGhwYFYnuNrasKtihjhZKwJMinGZGwLkxQLzNOJEmvDHYGB6NzPUyeJ9meUhSM/oVrWFx6gE4hxww9VUt3Mbh8U0md1pZqZeyTHCQK3c7rozdglZ4h+nwK7s58idLVORSvLeCGGOU1xmK1NqA+QWr3jYUwo0LLe6I3i6RgRFzr38VzzQdoYLa7Soxk0iJztlj7z2IrVU8iUpiJlJRY/hkeQh5/FTzkOi78O7jAW0khrhZmfs3DQHXjf9bAoUgLSg3P1QY49BQKSarhkpMqQiJZJEcWkhKKkJJcitf8O9sR0dWNyL5+eLQ2I7i6HnmZNchOq0ReerWqzdCMeEoRGzFmqLtR5XripnuAyYezrYvIKYpHcuLehv6rBOrq96ZNGbL74YuJTTQ1lqCtqQJVNVlwqk5S+izJ8WlaBGLY6a88Tr3QOJEktCEsX3RGdSJaZ1aUEd6zeB2TQpDx5Tuo6KgTmyZdxUto7LNVzdbIEqwzMlV84WRMGLJrmlDf34SBvi7EN8TAf6VGlxyE/2rtnioWYx9aE2+6efW6DwalbUsV0f/tgkTt2qfwjEQhSWi/0B3OYjFmIzN2oq3vaP4MNHDBJNalsCM76/35qed21sCVkvXuvx9O2jmo5+GxUAefDSPc5mqUuuWRmAy/IEqPNGSklCOwrhGvhfR0I3NyFpkzc0gem0CozFIFVe2oym9BXkYNfALi8b6jmxhcMUocOQ+Xwmm0FG+4Pb2ARwN1O65smlYQdqSFUM8Tb8msOdzeoWIfesQg2GBhQiaX39Z/U0VPDOINTCypbIFPU8NxsVgmhNpElepBm4MvlPUjli+ZiC7wRefoFKoXNtC7dAMt45OIKgqQQR+HgVaj3KcLV8eW8PPC93gvNhon4yLwekIUxnond60vuB8MSxV7erEs3btMEDSvnTE33mmjmJ+rgaQgcdjk2/xaGhhLYYd8ShqqcR+72CiHiG2AvSIQpdBeeYEsWdZrDE4S6R2/H7TJy3m0DB8lhKqQxilHR7XqQLhIj4S4QsQmFcGtzSgSpLsDWUKQwrkl5M8sImZoGDFt3SqjtrG4E/Fx+XBvK971oN8J8Na98X4w1tTCJezoasxfBNwj3PCN0vefJMe16evIrM/Cz0vfqoDe1uojzM3dgLG3B42djSjpqkFBbYbyVjGbVeVJWbxcS0TmeaF9agnV82uILw1DcFcS7m4XVl2Z2UJcSxGGxueQUF6HS6lpaGgZQX5jxq53Ywmfa4Ltv+nm5aDU+61M8eDszVw0NrXgDG/eWM0++HEHlJ2qw20wiZB16ntJBUuwTp/uZPNrHAQkkCVJnqVC9LOsKJUfSFv6bGE8LlSkKJWLnlyfoHh4GGIRF18I3waRIL7trQgb6EfK6DhiBocROTCAguZBtJT3qpyqXDHeg8PT1EVtmKslFr/TUPGu1ICDwDHYWS2YqbfvVQVns9LSPPy2vLuAqaynVa2tbteUAjd5Jr+JLUJXbHp5NEoaC1DWVITsinhEZR9ev85uKkRBRy2CW6LR19OuDHHeM7qlUHmGwloLUSfkK2kvQqL877/6pErlsdUC961WQQtcrggutyr4D2TvqxbRdmB8gUtC0LbQYg1sjkdDnd+PBNKKr/h82ON4Z9DKwGeTBMY02JmRKSN7LlNnQcCDQpHX7DrP0kDi+CVbNYatG7PgLGaDy2QlXGeq5P9MOCYnIDg0VQz1ZMQW1+K1goZehLS2I0BEuKGrAzGtnait6kVDcYdKIGR021dYxaAK7Q4GDq0aMvGW1+E8USxPPcpuIi8KNAJry2rw7dxDNVAfzN2DvRDDtjkVVq0ZiiRl7TWY6xvFr+um9BAa13TV9k2uIlOIYv5Cn4bo4iBElYUhqiNlO1P4X6piMbyeQbgEJHRWo6b7SVJ4XW2F62Yr3K60wnmjBc7bpHAVgjgTq03wKtg7E8ISVF18ZYDTYcFFTbXvx4VVuZ/Ls9GLxG4xLHulirZXOj2PPetl80S7I7XA6WFtCPk+5rlaz1wbLxP8J6IG08XrsVQHl+lKeCzXwW2oDDYeQchOERs8QwhCO6O+qBOlZe0oLe9QtQxFmbWozm9DjhjpsbF5sDWEqZfg0FuET0R3o7F+wupwg51G714Lz1iCDcqYOUv9lJ4QBqmetZbhT0FeBnVvivbPnJ0x1NKP2eFZJT2sW0zksJfPkqZi9C/exOLyA0WMm6vfqNSQ0aXbGJu/jqjcg6dRRIohH9KeiMmBoR3759+rv2JoaAwZHTVYGV9CSHeKeh+a+uRJclxuUeRwEnI4Clw2m+XvVvW3/Xoz/BcrlMGs+zt1wFgQbQ0a1dp3ow1BO4PPg4Yzu9AfJv2cnjEuIUEppF2TVZl8znrH7wXaI9r5rFTUO+YweNPTHS5jZUKSKnwYHahiIUlxRWr8v5Yp1npBRh0Ks+qQlVKB0uxGZIvUYFyEi9wYgpLwrpuHquHwlRfifblJJInobDo32g+cebh6kd4+DWw2sNeSAWxmdqga6D8JZvWGpnliY2hOLVP85fQd3Jm4iq2JDSS2l4kESYePMROFzaXoErttevmuar7AKPiiSJCOhatCkDvoXrquDHC936SHyHxvBPemKQcA69fp4qWnLL+7BFlNaQhtjobv1WZFDKpPVKVchRiUFo7rJEMLnC43KwlCcnCbtxDIvz3pUJMMVacdr9U22Kme74ArDD9t8cv9wEnH/NoHea/M+eIiSCQTf4e2gCpVOL3jDwyRJMy98lgUKTJVubOd4Q26e1876xuA8NoK1WQhU4gRFZ2DlMQSuPlGwis4DqfMcqPe9HRTacDel42m7N5D2CGUBlz7Qm8ffzSNracaebL/RfRjou8/OTdElbVqdse/1/+lvFVM/aCUWFsyqVH5onbemr+nsnS5nyoW09Hp0WIzho6Fa4g8jK+/yICKjjKVvzXT04+RjjaMd3VjcmRUSQ0SweNqCzxJDJEampRwWDNJDmf531m2828n+fSWSc1/tRrOEQefaWlb6LlW6X5VZbayn7ERpsCzcz0nNZUaL6BaRvuFk+F+9g5Joq3pSNVL7xhzsIiNx5KclERaBP7PEoQJivad+Uo7ombE9rhv+5ucUOwP/ZrneiPcpqpUOomjT7iq47jkGqCSDyktmIPFfCxmP9J1ySxHh74iOI+U4WzRwfvn0vPBGeiJffKw9Ypx9oLSiy2vcUg80alQvoNPvBNGWvvRXt+Elf6pJ9LdWaBE6cDBP7X8hbIzlkSlyq1KEunxBQaWbmJg8QbGRGowLZ37V1ceqgh5almk7m+xRFi+FyJqo7A2ZsoOHu1oVzlhUz296O3tMKlSIi046B1EMjgKGRRB1uV/+bQTkjiQLLKP0XWSyWuTae5JB57xedxeNehc9Ze2BlVlGvSaesUBy+wDGtDm9gFnedonltWZlAA09G0DHnvGSBjzYyxB41879iMXG+VA4N9/miAZUap60E5IYtueJyQpg6vYI+crklR2+2tus1Uqxdf7ihGnHR/fjOW3joMm9673VrOcWI4LVcmwacmB12KtaTYbLd/VkWQ/cGkxLsjCwWi+XUmO7R9+ECid1ez8Z0FQmvMTa4RwaeOWxir8a+3XXcTQwFY8lCL8+z8bfyiyrAlZCmrSkVaYBfcoT/jFB6KudwilA11IbS5CfGM2YhozEVt1MEPdu70A4e3JuDVpSrW/O30N00IOFmBFGOOV8e2yrU7ZCyns15phuyafq62KEA7yN2Er252vNMON5JgrO/B6KAy68R3pfTeCjhYa3Nrx7FjJgU2Ydx5hg3DzAU11iuqztp8ShwPbPPZCDUPbr4edREmROkyzNzWDMAU19Y4/KE5ctDaN7YpkWInK/HlWFFxF1bJuzIDrZAVe+yQ9QvWnIkHsuvLlb38lYu3lb7v2XDkxSZHBfa5G/f9hfDBcsgLh258tUqcS9j35ujfWA/N7zNfYpgdDrxBnPxz0Ze8HZV+IoagW8TQjLCXLmtgclkmKX639JCrTox3JQVBqUFJEZ0cqdyVVCkaK3aOcEV7og9CqIITWBIv6Go7gxkj5P1D395jDrz4JYd2puDd1Xd2XaewZsi2yOgTeLFwTYrhttYikEGmhEhSbhSQtsFoW20M+aX9oqhVtD+Zeead7PTEp6UGpPNt6vR7oLaIdQILwHZgTQAMDhIyXcDKkdDE38KlOsf0S76WpbwwOauuTPE3N0gx7Og5Y9KU12GbgUe/4w4AVsyyeOpMXq9Ssj0TNYlNDEmWnL5bHap2q93Cfr1EdHS5UJisXmINIkTc93JS4URVXI6Ww7ciFa0UMfGsiRdUqOVBJLkERbN4qRpsFLEHRS28JvSTm25kLRNFMEUvRzf8Jzj6HXaLYi/UHxT7IKkvZeXGEtb8D5ntH8duyqT8Va8Jpd2yKbUGVaWLxDgYXrsM4NIScmhT5Hg7qe/K3XRDDNjgpUBUv0X5ht3fmc307/xAPZLAvDkygSKRwTIE3wvM8EJ7riYCmTASVm4KIkbkeiGhLwrXRy4iKT0BxYSGyFzvVBEVVSkkOkRZ2ApW9K5Li0pJIEfmbIDGoXtGT5Xe5AYbq8J08qv1AW4GltebP2hyMgfA6jGNpMzkJQylAe405W/QsUQXjPh6jGd4kgWZbMl7CmIqW08VjdppByDH7ORG0ehESxTwnjBnGesc/K5jlqxJyhQvMHtkhCCsGKS3cl2pxsSZVVVt9FB8Cu+69W+/QBcuZ5G27gxnOnIF4PPP4qZfqGeVs6sxj+UK0WYpr6PHl8OHulZfDh3+Ylj1c0D+kzKCkxVBPl2rO4CAPm7YS2/9EJIehvqMVUzKoV0cXMNrbi+rGQuRUJiK5OESV0IbnusE91llJkAs+drALcMHNMVP+1v+s/1PVhCgptG6SRNo2Zgk/nLmNvu42BJYHwb8geOd3xFSEoLO+QxnAHFy9/V1wFanhICoVbQ1rkRZUpyg1rESC2IrksJVPerSodjlfbob/Rj0MTbFiJxzseWjrwO8F2hWaXcK/6ealR8k8r4sNuemaV3bF9nvV0tEZA9GuRUlBCcS/teCjBnPtwhLMyTI/VsPz9mzuEIS5Va6TlcpL9WFMIF53d1XSgu2AzE+wBIN/FJPmOuZ++FxmWj5Ypjzo/WAuMKMdSxVM5eeIuFZiNe3J43dBXsxBvwfB2ua42mj8vvIj7kxdRU6VKakwJMMJQemiMmS6IlgQmmXmhRJSRJUY0NhSpqoE2dWkuboROXn56Gwexi+LP+HXpe/FZhBbTdSjsr5ORYpfl3/AsBCONSGXh+dVjOO/a7+rlqGJTSlyT1OOVmSuO0bbBmHl6wQbgxMG+3qU2mQvsBJiXFpuxoVloxDERA5rkRx06dI4p/rlt9EgUinmwAPHUkrvB6pJmq3ByYrRcnZP58yvGdxUeegiVufI8ZyIeDxztLTrqLoSncnRcvltc1Bt07xeOzD7Ps8LT7QeZZ4VpQfVLNaBWO7XAwcl9U/OeHvpu3yITFKjfcMHSxVp14/dBsWzXvBpr+Mtwaiv5bl74R2xRQJLA0QyFOB3GcDstH5ncgurI7MYE4nR19GCtrYadHU2KQmyMjSD+9M38NXCA9xaNTVSoGSIL67HqYQonIwOg016ptgQd+DekASX2jg418VhbmQG96avq0KqruZa9LTU44f5L1WEvKumF+017cisMqXFEyyOmuuYw0hLP2Lr40RCtKqGceyLdWnJRBKTDWKSLAwEuotBzmzdgPpI03vQ+b2WMHe17gXaJZzxqftz8DOBkeovz+cEEyKTIx0tJCSPp9Tnu9bO5//0cnFcaNKfY0XzQpmDksbyO5rD0qFjPpk+LzxBkGcFGU7xS+nATE1t+0dONuqHaDMGvVAfOdso/dVSxGqgumJ+bUJvOWW+HEow8wo4Gv0HafqmwVlsooChTKwMTooqZPJSfbH6HQaXbqroOOszvl//xaQqCcbWbsJprU3N5p6rXdhcvQ+HrGycJEHiInAqOlSI1YeB4QlEtxYhvaMaw73dKB1vwa3xDVNNR98wBrs7sDGwrNSQC2LclxSUIZZuXvn+MfneSqplikRzlonq4jYprFaMSmLQGKfNQclB28R9s1VFygPyxdA8YDqPsjv28VgRfOZaWSsdEFR/KdGp8tImYJKibaCd2kf1WXPxWqaUMLeL16BrWBsHSs2yIOfTUpE4cfpsF3JRpX6aa/gocGQEIfgDKGrZJpILWu61RniIqC+fuYnBtwdBaIhR2phfW6+ZAHV/zk5M4TbfbnnufqDu7J/mgbD2RDzc7rPLtjktiyawt1Tv4g3Vu4q9cCPWBtXMraFuZQH9XUPwLq+ClRClwNiDjK48xIyWob+nHY2tlabacDG044eKMNjTiaa2KgT3pKB6uhsh8aFqgAVHR2Cksx2R8v3D8z1Ur17vwRxcEiKeF4LwXmw9aiqvNdkcjvRqrTYgSAjOmm565/R+ox72szuUPWcxWCkVOPOTVJq3i0E782M4SVqSg2A9CMcC7TvX7cmM9+fipebHHaT/Lidfvu9D53A9I46UIBo+Eb2UKc3mP94SzMJkbpDePoIvwtwDQ/JZPnx6Tug5Mt/GGAdtFs6QlkX9vB5nM0tvCa8T2BCFlMYklSBINy6JQYI0C1n4N5surI7OYHBhFX7rPXBZ7UDC2iiuz11HwHwF8jsL0d7VhDSxJ8zrMxjUY3DPXcAsW0LbR9QMGtHX3I61gXncGFtX3q6wLC9wKbfAKSPOLYm9sdKMiyJBKDkoNRhFd15rgsd0OYKLfFUZ7clDSM397A7ldNljguHEQ8mvHUv1jCqz+TFUwRhJN5cO9DqSdOxaqeVR0XtFqcPYCv9nlN78Oq8KjpwgdMOaR1P3Ah8uVaH9FtnnjEWRrl2bIp3btP28DyWV5nLUPCy8Lv3kVLcYjOK5nKW1l8ZgmGUDNb7UgIk8ZDal48HcXSyu3FdxjrHlO9ha+QqP5r5A6Hw1CjoKxaDfwt35O7g2voa01r3rMZhMyE8OaDdRgxwvm1JBONCVO1b+Z2zDY6IYhuZY+PVmoLe/G9+JfdLT1oBbM9eFGI9jG7Qz3IUYrOsIrQmBX8rhvTicpfeKd1AiWE4eluCzpVpFe2I/Fyu9XFSjOIHR/tDGhHmPX20NdlYzHiRW87xx6tyTz/LICXKYyDh96DzHvFuGJWinmHevYKavtr4fQcPR8qVypuMLJEk4Q3G/5aCw7Cur9NtkV9HlyxHWm44hUYVuTKzj9tQVzA2OIXIwf2fgB4wXILgzCf7z5TvbLOEhhGCquSndvFlJEW2bG9UjEmU7pkF7hu5bq5VWFdf4ev4hguqSlV3EHCu3jWb4LFfDbywfYaWmBWZCM5+hkTMHqlkzhh3IxEE3qu45R4S9VGS9Y58nuLz41YHrqm8bV0PTmhxymYrFjlVc6dtCdHTOzvF/iiAU6wyyMVDH4M1+aQp64MzPABu9IjTcw8xmF0vQEFczjdxXs3U0DwxnJ0u7gwYcPWLUe6luWap8vLf58QRn14Bcb/ixrvtaC/yXq+C/ICTYMuqSQA80mCkxWKzkapZyTm8TycDgHmFDUog9cX6BtkWr8lCdnW/GuUUhz3IbmrvbEFrkI2TMRUhDhEhDV6X+eJh5fw5LEN1YgjyX/dyrRwYhpxbs0/AiGlGbgxm6XMWsvrhDdfBsKO5Co6CzclA1LhxumEJ8bIEiyUd2pnqnQxOEg5lZuUwbobjkDM4Hz/wbLePyoPAQ3ZmtZJjTz8VobEUkc8bfy35hTo9SKbbFMW0KJjryeIIp9czToXRgZJjGofa9mQJBw1ALUvE8bZ85GJ8JqAxWwTY9AuwFVbBE6SBqECUEo9n2MvM7CqhSaUa97TrJ0aziGBcWRXooydGsvFTc7yD7SSjfoVw1ARA+MrC02gtmM2vP42l9ds1Bu0KbUDRQqu5Vgvs8QAPbXP2mka533POCs08E7o3eQ0tZr1p4lp08WTlbVdCCsuxG1cmE/ds6qoZUVjv7J7xGtpxz9tO9oAb+MLpeqbZQ1+fsTZedpYFm/uPNwcHLmTxkO+9Gg8l2cFYReSWJ5IFRCnnLdZiGQglAdUrL1zE/z9zFR+lBG0JTo5gKzQG1K4gk35UDSsVT5PvsF1BkNV2AGO0HbYbgoWoyKDEoLZqVfcHEQka+mThIgjDT9oIY3BeECBdFWpxfoOFN962JILYiURgMZC2H71INwioe525pdhRhnuB3UE8OPX2WszddtUfZJf2gUFm8YsPQlmSKit4xR4WT56zVKl9cPYB/s60tl6SgekWCsNvnUscaGkq6VO0HK2jXeq7gwfhDtaAsGx6+FhaRqRpJv33JURVMdVUNqw7rauXapFwY4nzVw2QOlSKFzhfRwOPMX4IGxkFoB5hLBi0ni4ObdgulAwNPZ71tlJTg35QClFQkiJ0M7Eti8NFNyPvQAOc1zD1VzC6lNNM8LTyG12EUl9KDnjFu04uzWIIkMdRHwX+tTpcUGmhbaKAhzaAdCcFMW6aEUI2ijaG8UJQqQhSqV4SdHKPIRHetnO+10aDsjPA8NxUv0tzkzH7VvhcHtfYM6R0y/857Qa2Fvn0OQTf7i4ghvGwYS7vRUTGIrf5ruD92H5/Ye6runpf7ruoeT3w5+aVy9d8cvqX6TL823jSL3xd/wX/X/lBNpR9OmBbh/HbuS/yw8DV8IwOVDq93MUvwwZu/CA30jnAgc4ZXEkhmkCf0Z5nhKUU46OmqpTHpKOoWXbuUCLRxKIGoxlFd4AumZ4rXZtuYXa5JuRa9WZR05sEwEvSgZb8E7SJDSaCyRSyJQQ8V1SnaHJz1OfApJVSxkkgOxipUEZP8bSUk4T6ShxFw+7VWFceg1OH5rBA0LFQgqDZMSVQnURU5odBjpKSifG86J/id6B3Sfg/tN8vvbAk+d/MSV7pbqQ7rHfv/Ejz8Y7Dava4mfzYe4dj+99rv6vP2yG3TceetcdzOAcfsHHHM1RUnbBxNgeKRL5SUqc5vwWvc8NP8D7jab0qxvj9+H70Nvbg6tKX81JY33g97JRJSbdI6YRwElFIc4FS5KEEYUORAIVEoQZS0EZWBkoaBPh5PdYPqB+McPNec1CQT7RLq4CQJicPzzO+5FzgwfVLcYJgshO+Vx8Y6yeEiUDXgtBtEEnDQkyAqu1a2mSQKs3BN+5gvpcUyeJ6zSBDPxWoEtcWrPDP3KAdlV5nfn7EDPkOtGpOubu25Kheq2bF64ASiHU+iPavNweepxZj09r8K4LoyNwZvquU27o7dUyslN5X2KAni5BOOwboJfDv9NVZ6r+C4gxOOObvieIABJ2MjcCI4ACcjgmEfm4KTPj742MEL/1z+Ba+Fi4qlLu4frdbpuNK/pdbXy0l7XJ97UPAl7rwMC1BdeJZF/EmsN62t1fp6fglil4h6xVlWGbBio3DAU0q4RtqrjF+qaLRpWHlIUlEd46xp+X1UtF/sIr17WoIEtPa3h391OAyLFfASolCl4sA3eahMBKD9YUO1iaSh90q2U4KQQLRJGAvheVSlfOfKEdAcB98sDxUk2ys4p9kcWiUlJYL2G2xEcloebw7q+NqxJAcTRfWOexqobtIhY/OCvU6HBclBktB921rRjzuUBEO3dtbMPHbBBo4hsbCKjFVLwp1wd8PJqBC10M+plFicSoxS3SpPRYbiuI83Nno3H3uxaHuwRWiJGCqXe7fwsb3HrpsfBBzM+3Xr5oBlzQA9VVSz+IIJxkFUHyZRoygxeA3aHUq90LmOBpIjWAY6ZzZKGdoXPCc8W98W0gNtk4NmhFLtsWPrzIoQ+E0VwWuxRpUla1KFrl1TjIOfJruCBrzfllHZMoa5UgT1pSMwz1MNeCuD7Y7rei9QFVU1GPJbWaxkThDzJdCegEh/c4nOSUP3uH3A96lsvhJ/eEa/mpFuc3DcFmTUKjCuQVftmxdNz4jk4JokJw1CDC7HIAThEnCnU2PxelaiWuiH65mczkpShFHLMzi44DUultlQ1Cni5FelXv0y/xMixaK3vPlBQb3ZvI/SUYKqGonEwCHVJnMvGqUT7RM1mHTO3Q+cHVULy0OolO+KGkcbySfbB/6tiTCM5Co1LIAQ8gRM5CNgOEekRKxa3tg3yVm5tekgYM6S3jX3ArOf+T1pP1HSaN+bLnK94wnaJ9pxPH8/54oe3razgn+GG+oaChFWH4k395Bwz4RDqu4HhZN3uGqO/t3MN2JsP0RLWR/etTZldx/39hJ1SkgRQlUqBO8WJuNMcy4uDZTBeqQCn7QU4lR+Ok5nxuNkUowiDxf3eY1rknOdQKpXvLB5F5NnBV8Go6TmxuEzQWZNzoL0TO3ndaHRSSmie41DgB4vzRg+FOSF8zx6mKgSMdGP6hvtIs74f1Zv12I39PaZE2SvxXBoX2nPg06Rp0kpS/C7B5YHw9hUouxSuty53TIY+yygJLO0s44SdOWyXS6/N2tuuGZ/ZEI+jtMIJ0HCg/FeYZIihs1kDaxm6mE1WwerySp8UJuN0+kiRZKjcVLUrPcCg/DaevcVzLUtizHTraKMevkozwrGHRiQe5qqZA7aC1S12GCMM+0xa5klzdoLHXcRw0qMqxOiIx53dFKzKolkeY1nJSeliXkJ7qsApuTwu9FdzolC+65UD/WO1wqWqIIeNtbBcwNaEtDYVKxaD+XXpapafbr4UwvDdc85KLzDAxCSZlpz5nmBa9JQ1aLtMdOyqNan+SAoGCf8fHEyNEiVJJxrK8ClsSpYL4nNyDjUfCMujlTi47psnEqIVHU9NNqP2zniNYogiiX6favzW1X8Q+/GfwaMT9CAZtTdsiqQASOqZIyqMtOTFWp03zIifiHaG+cSfPFZmDs+ijHgvbggvBPig7ez4/FuWQbO5McgaLv/LVUr0+xEo95KBcZo29BrQ1VkLxe0LmRgMX3msGrJ8wJ/D78Xn515HITP0/JYepu033rYXsiUUIHdyWg2VuKXxW9xb/qGcoR86GiNioo8fDVzX/e8gyA0Pgq/LH2nXPJ6+48CH9i64tbgbWwNXEd/3Tjm2pdx2t5Z1CtvkR5iU4QY8FZqDKxHK2A9VQPrhSYhiBFWU7WwETXr/fJMsUEScDI2XNkg/7CxNxnpzEdpKulCcVa9SYo854U0aTswj4sGKMU2VQimm2gvnguseIuI9xG41kTCsyIcHpVh4Fp4l9qycKE9B5fas+FaF42QPC9FMs0LRIObHipLXz/vRWlDB4F5bGQ/UJIdNAb0XCHPS/PEcQIxLTrjqrvCEicJHsfnaZnpsB+sA+S59Gego7VW1aJQRenr7TQ5QJL88N38Q2wOLR9OXZT7c4JKz0/ADwtfqZLjj82yAo4ajOlxkudisvz+bPz2D2Wce+CErxdOBvuLhIjAhZ5iXBosh81Elfq0HqsW6ZGDUxkJpnVX4iJxzNHUaO81R68wlajFlaAYeeRqUHaeIU/c/KjBWIXWBUODochPiBEihAiFXXMKnOoT4SXEcKuJga0xBfbGNJzrysfFthy1mmpQPpcWMC0Ppl2XhjoJZ34vPbALCm0FGrD0fpl/D3OY6lKewS7ZD9oEcYgBrHmkLvnZI6CQrUxd4RGzu7yYjgpNtTxMAwsreV6GkRwUNKSpdqccXH+s/ITs+mQVnF0fMi3n/dXcXTiFPL1DIycjEjUoxRNzPUOqu8t/1n5DflmsKpTTO+co8L/r/0J+Zi1SEotVZq7afsEaJ7loKFUmqlhig7yZGitqVr7CZ425+LA6U63Ke1LIcVoM+I8CQ3Hsoun5vUbv1aOpR0pn4/pszD95rmsIyqCwF1Gu2Q3hMhv6lgbCrVokRWUEHIQUl6oTcTE3DBeKomEtf9vLtrMVybBuSoN9QzKcGpLgUc41wl13DEgNtCEoKehNM9++H2graXlgGjHMQQml1WE/KyjZqF5woGs2GVP5mTHAWuynBVK1SjxmGtArFlTg9YSKxU4oPOYwDaFp6wX0piO8PQH3Zu9gbuk+Jpe+wK/LPyKtKgZROe5KeiijVwbgQt/43i1kBR+JhMsoiFeNKbTziP+umwjCtB+9844CDAjGxOSiUDSh1a4NfO7AnmAyEbm5i4rlh+M+PiJFRNUKE5uEZIkIxSmxN07TzcsYiMEXC/1X8PX0V/hx7nsMNUzitR/nvkNdUbsKitBg9w1M0L35kUBeGg1LNejkBZMY7lWRoj5FwL0sHJ+KTXE6JsxkJMVGyg8Jwqm0WJzOTsR7WdGw5zrcdQk4nx6EgFxT/Ta9ZVQ1aFhzEHIbkyafpYcvZ3TmLZkXZWlgbcmzLPdF0MBVat32pEAbgdnFrJFQRrHsY0rNfiRkkzue65TkidBc05p/rjGPO87wu2vfm4mh5ufuBUpxQ3Mc/Nbq0d/ZptZGZPVk68JVLMjfRfUZiM7xwIPtUmTij9WfMdbZjQtmNToKfLfh7rg8tLDn4qedzTVPTGhHia2+a7jgalABw5DwdDXpT7UsqPqProZx5cU67ifSxN9PSZWTPl6KICejQsU+CcSbrp74eeEH9NWO4qupL/HH8m94LTmhGMP1k2q5Nb2bHiU4+ILzveAls797TZRIjSghSQCss4JEtAUpQpDZ78SF4mJRFM6WJeJ0qjBbxOInbAlZGwvHimic9BMVY3uwqXwsIR0Db1oQjVH2w7o2zUEVgWkcloY9pRMHld45e4HfiQ4DEoyfTHPRpBv3sc6F35+zPo3wvUii2RaO+UFqjXLaXo4pj1f60kpZGWQ9iHOBEsu3MEBlLBtmS3B1bAWzS/fUQqKsyed6ica2SnXNia4e/Gf9cbdJEqC5rmInXYfkTMqM2dXsWw+Xh+ZM0vg5uXmZucv0krDwDGz0bOL+6D3cGbmNh+MPcW/sPo7ZOOCEkOJjrwCkFNbhlJOrWrNd5WKdM32nn+a/x5dyPA3+Ny9uG+kvAscvWsOjOFDsizDTUsBlwQgs8MGnScE4Luw9GRoo7PbFuzFBcKmKFnLE4a0YEYEUiUEGfJQWoQz1z1KCcOySzPLb7fNZRMTBRbWF9+EAOSpPCSWSeccUgjr+YRoGcOandNNLEKTL1jINhpJEzzbRKvKcS8LhK88uNM8DDnGPsx00G8W8BmY/OEfLc1uqVBkAAZMFqhskl6BWDSsEE0t3MNbXp67ZUFeg1nH/SdQkbbB/LfaIdVsuzs82wn2mAV+IxDEnA8FGFxPLX6B+4Qpur3yLb+ceqGWwmXOm952OAkwroXrF+N5I47RSlb6Z+lpJE+4/cdZa/c26EKa8a+edd/ZHW3m/0qJIEhKE2w9OEHlp1NVpsB400W8H1vb4OC5AqVLe8nJpXPMlX0wTPVCIofJiPDzwSVoonCsi8GFSKN6ICoJ9rkgUIQfF34WsULFRZLtB9Eq5pmVfJc723K7Kb3UG2J8BkyLNpQln+oNEw+lFIsH09mmgFLGsd9FLx6c3iJLDW2Z9evX8SwJ2AoUkLM+jq/sgXjdmAfgPZu2kyLCH7/zgKJaW76N5YRN9izdwe/VbbI2tynVdUVAepxp1X139Gn9s/BO/rf+OzdVHqssK61vOLzYjat3kOTLHysoDFMwto3R+Ffny+ePaL5jrG1aeMa0e/XljveeKyk6nCcF0KiYr/rb0s/y/hYcTD5THlnbL97Pford6FLdE4rSW9SEsIkOd/1SCUKWgCrAr2CcqDGMXByp4EXLQzWaXGaAWjvctCxLVKhpeXGC+MBiXYr1hneIP51IxysUwfyPAF6dCAuBYGIJLWWFKqrwZIZKnNASu5eE4ZmUaPKrnq3wXzQNFu+OJex8hOJDNC8I40z9tMNKFfZBYBAe6dl2CaoilO5XvgYvy0/biM/SuCN1ZDk1b4J8NMMzP2QveOb6qA6NGECKuKRbfLTzC2vJD1ReMA/zLmdsIK/dHQr4f+qYWVbcXbr+++g3m1r5QxCBB2NTOWj6NjaW4NW5aD5+YEZUtb24JxXMrKJpfVuf/KPdIK5Tv/5zfF2HtHohvZ74WaXIN1QUtqg6EdSGUMFS5KEVIEv7/x/IvKM5qUB4w2jJaDtfeBJHZj4mEmq6vC9n3tML7Y5dscFqkgE9JMDyrwpRqRcPcryQQfmJ/2OSFKely2uCj0gFICKuMYDgXBONUoBhV7h44lx4Cn/IQOOUF7lyXA5bk0JIj9+uwcVSg3m4+mBnZ3s9VS9XqoM4CGvKqw8v287ZMS2echzYbVVTacXSHa2n7mmv3IKrfB45W8J8q2kUOhWvNSOrIwubkKr5deKDaonLx0vQaU8fH4sZCjC3fVgOfCwexmbfbcoep46MQxXnJiJ7WOhRVJGKwvUUd9/XaT4oYBCUJl4xQBBN7h9JOayingQFl2n/m2yzBehgfUSf19lmCa9zcHb0LG49AZKdWKuObBvv71i5ITSpRUoMVhVS5mkVqMGDeXNYL1q5r19iTIMwc1QbCvpAXyperdw0FGVTno7yVWkBS+Jf4KzelZ3EI3o9kRqXYIK5uKjHsRFAAPovxE1slREmSY04ueCPYDz5FVCvCYB+32/3MNHHWO9B4PkxP3j8LSgVtIDN5ci+VThHkgPUX7EBJ8jGDgNe1rJmnNHKtiVEkofQIy3VTOWpaUqKWDv80eKaLenu58UmCbIMkaV2cR/yqDKb1R1gfnkN4vidSSkLFgN9Ua6SQIFxmbmbpJpLkuJi1Ydy5bBr8v238hvGhEYx0tqn/uX58zeQs5kWacBEibmOf4vSiEOUIURqKqKGUyMwbY5CXjcTZN40ePiaRUsW1C3JAaWm+cnbwd+v9Nj3Ye4WqmMhy5xoS4gt2guBvXLDHD3Pfwj84CeERWapASgUWLc7fkyCcoXdIYAYag5at8pmWoXcNQkW2M7Xmz64iQQKVi/LTBDHKPT3xj3NWOOYsurO3N84m+MG3JAgfxwbgHzYOeCvUD/bZgUrq0CVs2XOWRi6/z36JjM8LXA9EI4lKO9chCVNEDtTaRs7VvFRaBSUHi/kxr9vZi+SNgGttjJLAPJYGuab2HaR4itLGfzBHlxgEs5AvT63Ba61TlQu7r3YqaRJTGaKWtK7rasYdUb8Wlu+hd/E6/rnxuxDge9wT/HvjD3x3+Ud0bK2iTTC0vIyro8uKEB3N1bg2ZvpbQ31dEUpL8rA1soyvZr/AD/OPVN/j1cFpVNdmI7skEkkF/uqTEun+9HXcnbyqns9RFW2FhqeLXTKkAuTM4dI7Zl8bRKvtNgeNYPPeV/QikUx655McmndFQ0iepyKIHfVlkS60Tz4M8oRbmqeyUfyECK4pnnBK9oJPaRACinxVND1YztPr4sHv8mcWlPwzMCeJXocOGun8fpbbLaHXM4rg89OOeSPARySwSFLabjVRar95y9WDRPvpCvZfNHmu9BBqjMKthVtwXu1QJcPE3fVvMTcwgogCD6SXRmBNJAGXnqOniwNdU7furn6Pxc076NnaQOvWiiJK70APfl78BrcmNpR9opHjh+XvcHtqE3+sPu55bAnu+21JiLdqWkKCf2cWh6oSA73f9rywL0GYrqC9AA3UkxljYIYpVQg9nZHbVMzDIjHREpREhkwPFfgKLPQV4zNQ/nZXpPAXtSqo0EeRhqkVe7WI4b0O43Y9aigVZ5sket3Jn0YQkogqhOWzIZh3pR33emyokqRUU0kS7tcCg5yEzK+5F5zj3eHBRVi3Oz5aInAgAzfGN5C0NqaaSjittispwVSRhOpIROa4or6lWi1zbVzYVAN3VYz6ZQHti43NezBuLaNzaw1dm+u4tnEXXS21Mth/QmZJuDp+cfM2GrYWMbS5iZ8v/7xDiKfhjhj/rCalqqn3254X9iUIoUT/9gDQwMgv9UDWPrBGmjM7vzhJw1yopxFDD2FCjHB5AervHDcEF3iLMeqpDHnnCNGv99DzXwXYiLHM783UEUt7jIYoJxLzbeagYcrfRo+gZQTfXNc+HReu1Cu6yTmB7DpuHxXXHN5loapmnuXBbGP6BEmutSCxLg6352+jcXUVCyu3lLHOAboxMo/Q2hC1eFBXXw8SioMRk+uJVBn4JW3V+GbhS9xZ+xb9W5fRLCShJCG5WhrL8PPSt0gpDMTPGz+JZFlT+ylhJjZNiw0dBEOiZh10IjhKPJUgBGeyg2bAHiXCMl1xwU9m4FeYHAry/bQUGqqllo2kadTr5YaRHOauYnoNOQg0rxQzj7V9XF7BuS5WkcQyufKgs6pvS6IqB2a3RxKFjScspYnflSaE9qSjor0UcWV1OJOchJ7OWTXIS+uz0d/ahJraLJS2VuL2xBW0DQwiv6kQSYUG1LXXYUPUr42Nh5geHBGD/p9YHpjAfN8w0oVQPwiBaJ9QurSIGjYsUkQjAAN7reV9qquhOTEILofH858WU3oeOBBBCBpGlBB7LRF8lKALkD7+vWybvUD7iIPzZdRxqNSNbXuLZNm1TwhE9cu8MQMzb/VUQwYgqbYxLYUVjjvbk6LgVM8FeWJ3PSuqqebn7wf//mzVaYUdVQhXIQhh2XHe96oRAx09eD0uSmW4nk9LU+sszvQOYLF/TC1LPTI0hp/XfsPo0h0srjzAj0IguoLTy6Lx5dIjTA5PY3J8GdeFRFzKOrkwQBVgrVz5AnVb80oNW900Rd8Z7WaTENaSZ6dWKa+TOUFoxPO3Mn9N73c9TxyYIOagWkUbgwMhxCIK/Kzgddj5hH1inxaAo0p3Tgacc6QjPHP94dcUD7++DBkAmfAfyob/QJb638eYANc0b3zK1O8XIIX4XLTZn1mylvvpbaM7l2kne3nelAuZz0P0bWYXcxtziF6PDoZjfQKchSTmz+2gwUHCbzgX3le1XsFCkm11i/25uAa7RhD2AZvsHcPppBhVH/FhbAy2hlcw1zekFgCa6R3EcFeHirb3L95QaSi0Qa4KWnrakV0aianZK6jvMmJ5dAE1NdmIz/dRg52u3rtrX2J2ZhGbo8vqepf715GZUoHc9GrVvJCtQc0J8sXklvqtz9qV5c/gmQiyCzLwOGBpj3C9D7b2JHE4+zFHiqoZbRK+cOrYnGVZg8H4AXXnT0QqUUXYd9aXe7CJm0ukE3xrwhHUmYiQFplJm6IR3B5vajBtPgOagR1FvBer1LLVtmGH68/1LODEwZfJHKtnSZGnBGGpLK9BVYpOCDYceDc6AO41kXCq273m+mEa4fltu3ipXqkGd0IU9ulSLYyEJJq65Xe1GSVNmQgtrcIb8dGIL63HD0tfYaijVUmQ6Z4+DLYblQeLyY002mmsbyx/qaLwdW11yKlJRWNnM/q7O5FbGoXc8ji1YjAH/O9KZQpBWlEw+lob0NPchLLcJpUwSwnCmiRzgmwJkYJEdT2sRnEU+PMEeY5gHIHBs8CSAMRXhcMoeu/q0DTuTV7DN3MPsLpwF6vzd7Ams1SM6Ne+13UMT4HnVVOzNq+VOvh1p+Gs93PUZYXMask5GbyqZeghJRcnG40gBAcFGwh8lhIMD3kGTPTU9hHmruCnwV9sC7YmIinYGpXLSjusmSQKm+CZG+7+s6VIb8tCa4sRw8OTaOnvxxUx1Ic7WtAjgzq7LAbry/cVQUiUkaXbKl3+lkiVZdlOY76lpRrl1WmIF/vE2Fqr4iXfzT9AVkkE8uV8bRVgLmTKkl5KDuZD/TBrSnXRMCWEfJ5p8vvhlSTIxyItGE0NKfASnTYSv69wgc3vFbjwJR8aF7ehL561C3w5d2duIGhAfzEb9qaiYUq920vI4r9QAfc0n33TRP4MOKi1LN3DzPAaGNCjHcKoMlWxU0nROJMfpcjhX2zYIQc74uudvxd8qyMVQTyECOwkz4Z2bH5HwrCfF6UIJxPtufmv1GBuZA5udQlwqY3F7MQK/rvxT7S11yCy0BuTE6toF4IwY7dn8bpaR55rOjKxsaRODPmqVETleCAmzwvjE8uYHV9CYoGfirJPdpvUqP/Z+ANlclxNbc4uUmhgHCUlP1hpKHq/6XnjlSMIVQrOFlyMkuqKbZC9So+mehZdFoiG9io8mL6BxeUHihxcJq198SpWlx6gtLNsFzE0eF0zqROmRtHb+vZaLbwKAp+p2+NBwMZ4HMT0aqkMY51j9gKJS1smJN3U2Z0erAsVJvuD7nCNIEyl1zt/L3imecJ7o0k9B66cy2fC5to01J1UB0jT2iZUufjcgltj0TY0pFbqJabGF9WgVS7fapEQfV2oW7iMVnn+zNxtlXcxvngH8/M3lM0RmeOGOCFEZnk0OobHEZfnjcW+UWWH0PbgtfpbG5FcELBT6muJrZFFeEa/ePeuhldaxSI4uLjW9gU/U1oFB05kkQ9WRxcxIZKjnQRZuIY7ItprBvRzjFSXQy5NsE0QNprmbOm7WgvvwsDnYpfQrasZ7AeJpluCRj4zqFX5cGw47Grj4dCYtEMO4rBGK/v8+i9Xi3EudoiQgw21udY6oRb6EYmi1jjZJkhQdxLWRhYQ3pKPrK56VXLLQXt9fB1BHQkoMhajVgjSMLeOzpFxFHXWo6AxH7FCBH6/qFwPROd6oqq5XJFjZWASD1Z/wNeiCQx1tqO1qRwZxaGiLpuyhC3Bkt24jNCnOm2eJ15pgnDgGuI9cX/6pjzEewp0NaYUBSI81w0TfX34Vh74z+u/4ofFrzDQ04Fx2ZbSmgY/s4Q81WhaXrwyTilJlN5NY7VZ1IhquCW4PRcvl9armAFEerj0jtkLlKSsC2HF5BsJEcrF69CQuIsg5m7jg+BjV2sYJosUCdg/mJKEoLrFSYMqKJdocKW9JlLXfcOIcGMs2ruN6h3QTcuBe2viipAnGTlChqKBTsQU+u/6XuagehWb64WNoRlRvR7i8tJ9ZFYlIqkwSAhSgd9WfnyCGMSj2S+QmB53ZHlXz4pXXoIQZ92dcG10befh0e2XKkYgs0wn+weUsbexcg/ea12IWh3GtYWb20a7iSA+JInMihwMlCJcloDrAzpuz5aGmRK1/ojevf8MKP2oJnGg0Nmgd8xeYEEY40FMBH0/K0apOI71jwlCG+ewpOb3MTREw0cGPwlBFYud6K2WTM9FIwmliYfYIiZVqwWjw0O4KVLjxtiq6lZ4a/KyECQF8VW7PWp6SMjzQW/fAIy9ncitSkZMvhci871RKlJlqrtPuY43hmfxm0iVb9e+wYPF+7g8tAinYDdlfzEzgWomwZ5gf6aU+lnwlyAIEZLsh1+WTd6N39d/x+TYPJJFPQor9cfW6BKMqxumBWsEuWsz6Opt3yEIff+uIj2cuPqTvHzTWh2aXdIMn61mGNoT90/bf0aw/JcDhS7bw8z4qptilhAkTFSpbEbRxQ4wi4EwkKh33tPgm+gKP1EtaZxzXROuV0IJckFIwmfC/ylp6djgZ2RfJm6MrykXL12yP4nRfFX+D+5MlIFuapyxH2LFFqGapf0fWBqEM7kx+CQ1HP6V2cpDxUBibF0EggeyEDiUiaK+Ctwav4LrY2tqaWy6eVcHp9DaWCGThquo2k5q4jisbfcs+MsQhPGVLyavKoIwtZpBqYaORnn4HkioisCt+TtwX+1QBMlanULDkIkcGpSKJeDsSIJwIGgL3tAFzOCYjwyeo47C06OluW0ZCNU7Zi9wEFjHecGqKBKuNdHKk6QNND4P82P5vdVC/SKptPgTbTYWVZk3mmBuXcBEgXJU0ChXdsgq10jctknUc2lW0XU+m8zGVKyLekRydLbUKGN6fXQeYTUhO9/lIIgWVaujvRFRbTX4LCMKn2VH49O0CHQNmHpuJfcWKC9k4JCQZDgL12Yfp6Fo+N/1P/C1qNmTXT2Iy/WGIclZpZ/YBdupuNphsgoOir8MQTijbgzPqQf1XyEII7crK18iqypJ7BF3DPd04eeNnzG1fgsro1uoa+1ATXu5Ws9DIwlVBkaPHUSSkEhUKexlQFDl4kpPgf0ZuvXgfxbaUmqUCKyI0ztGD0zjt0oywLEqRqW4e2xn8RJ0A2vHMSDJgim1EGqgqUkEU+i11BeCPbToOKCKEljkLzZag5KetMVICi4iar2d4q48W/KslASpCZNZfA0jnR24PDKvnv9AXxfCVfO6xwTYDwn5vqhqKERJXQ48atPxaUakkiCfZUUhtaNJXTOjv0SIkW0iSH8ahkd2BwvNQTWPpbusD3kottHvYsd4xR2+SfdB8JchCI3WxtoK/FdmETYO4INi1HZ4Zh3xRQGIrArB17N38dXM13grPko1KQ4vr0Nesyl6zBmTxrrm7rWTTy6mqS2yyYHivVQD3ySXIzfY37N/XHx2WClilRkEF1YSCnxFPdGuw2tyP7MQVPa0kE/rG6AF1ShVmN1AbxqPUfeW30ayBEwXK/cul4NTElVwdkFULvmfRKE6SnuEToyIunBlpLM7Istw04ypCCsJ3vkuB0VCgT8SG9JxtiDOJEUyI2EoC0JzYymWxucRzLVThCDB/en4cnb/FkLEf1Z/x5qoXp4xXDP++ahbfxmCcAEUq7ZcBC/2YHjlporeMjLLks6ihjyEF3hgpLcbX049wjtx0SqH6KPkRBj7Tcum0VBnpJguTjVryoDg4prs7s0ZlLMlB4RfV+qu2fmoQLWHg4Tq1kFTJpjubretXjGL1zzNna5PDgpW2GnbCJavWnZ0p67O4i66eek2pi0UVOgHr7V6pXJSkvIZXFzkpMEFR00TiVpxVwz6yd5RtNa0qWUy7k5dR2hzLPwb03bd96CIF2lS012PosFejE2vY33+FqZ7B1BXl4erk+to7W/F7cknM3otwQDj2uCM6kz5PNOH/jIE+bgoUbWZ4azvtNSOtZUHKmrLWucbC3eRWBiAmPpobI4sYrBnHp55RUKcTnSLsZ7VngMDbYxrJpKYvDcmdeL8ohE2MkAoRah+eU6Xq1QRve/wZ6AtSUActG8XB7NDhcn2YNM8LUhIzxj3q6Ya29ck2D5ov/wvFmdxrUb+zeBr4FC2+t2cHEgS2iEslDq/IFKES8kJ2nplQgl0U6pnX30f6trFoK6IQrAQzPze+yEmzxulLRXoEDW4RVSqnMoEJIrUH5pYwrpMdKxG/GLqqnIF65FBD7fGNxAo0v55e7VeaYJQjUhIj8V8zwRyFkZxXsjBDhrEldV7WFl+iInlu6pGuqguE33tRpVpOt3Tj+/nHiK/uxEBxkw09PegoClLpVMwYEgPDW0PmxWqExwQQhoxWDlYvNYbEZTtoZpb632nZwWvp9VxsMnEQXuLOclgpPSgF0sbcDS+VTqLSCP2mGJPXpUdfADVUOv+wpyvQFG7nOdrleqppIiQQ/W6kudrJZOH61gxOhvbVL37BW8HjLQMIKI6DFF5j71SB0HT0BCGl26ibeGq6rk1sngbLcMjSC4Jw9y8SRv4Yf0XDLQ165LBEgwgJuQa8LnH809/fyUJQndrak4cboyu4V9rpuDUo40fYL/cqtrM+K714NbqN6rDxpWVh8ipSUNqSQhmekz1CvSt0y0YJKRgJxD/pky0dDfBS+wQGuNUsWiEUs26sNKMS4QYqVqkPag1bt9GFM8K2gbaoOEycnrHmIOzo1KvBOZ1IPTYaC2Z2AicRGElp941LGHu/eI5AdWhMik0qAAqJes5IQeJckng3Z6MdVFj0jOz0VnXhYTyUERmm6o+Cb+6JIQV7S9JEotDMbR0C5PLX6gcrUerPyo3/S/rv+H6xGWVcvLj4tfo6h9ESaNpZaj9QDuot7XphRVPvVIEYQ4Si/JHOjp3Yh4amAUaXxqM0cUVmW1+xvXVrzG1fAfNPe0orErBnMxKgx2tWOgbwaxIkaX+cTxc/BINgwOYHJvD5MAQFgbGYexqgGE0VxmhHBAkxvklI6yEfNaiYtBw9RsrhPni/eq7iZ5L3Z0zNWFZNXgQsIWNNnDY7OJpLmXWjlB60IPFT+1cLlegtV7VwKUkDmLbmBOEUWrfREcEdyXCdcOoJgeqVrRDrGQicp4oQ09bowzgr5AuA127V1SOGwIyPOCV5QNDjrfq0G/+XTRQtWoYHVcN40iSaZH2cyLtR5duY1Gk/7oQpqa5Ep5NabBtToVNcwa6hvb2XhFsAOEv3/lZnv+z4JUgCAefU6AXWuvqcG/qGv7HrFGyBroYRzs78K+N3/HTxs8qrZqtMjMq4jA4aWpKNja1jur6fJQ05WCkp1uMSpP0YckmJQsT46Z7+1HbXKKiybQ5aJyeWxAJIiQhQRxE1fKeLUdAipNq5c/lBpQhLLO05QDgIGVZLN2qB0mJYImtebns0zJUqdqQGAoiRbTz6MrV/jaHXv9fc5BAT7ROsrNSCZU+Y/nw2DQq1y/VzgvyPOxma/HL0rfIKHlMDvYNyKhLRF9PGzZGF1VP363xFXS11iFFpHhkngfCCrwQXuCNKLGfqicm0Lt0QyUzXll9pNJNluXvgcWbWFy5j8L6bFgLMaxbMhVB3I3pT7x7DawsjMoyvNAmHS+NIBxQNgZ7hKd74+rIGn5e+mYnGU7DT+u/qj6w/JsvYnFiDr3bbWW2rjwQAvyGjLIozImhviwPflo+p0SnTS+PRUhTpGq+zOvyfNomnc3VGBA7paOrEU3j3ejv6UFxeylc+3NgJbr3WVEvqIt7LdfvGnhqYAhICAbgCPOaDYKp6cw+floKPQvJtHOeln5Cr5NJgpjULO08Gtja3wSlnergKPemO1zvWgTzuvRsK5ImNMMNftOlSoowUEjJ+nD2DjZHllTKC3uaFVbEo6mqCUHREUhOzcDvy6auJPQosS0Pc7WYns5s65G+HsQ1xiOixB8J1YkYmNtUpFgSUlDN4ntdW3qAzMp4tTASSUKC2LRm7bx/Df+z8S8V8whP8z/6xYyegpcuQVhBZyVECUp1xVR3r1rHjg/lmqhQuXNLqvExvRxMcZiYmVPF/iQIsTp3E8V12fh+7WfV0IwLv0wIhueuIbMqASHNcShqzVcNydh6hnESLgX2jahrfpGBqqlbWkY6GptK4TGUB6v5BhRO9CKxMgqhMiAYP6CeTpvIMq2BRGAMgt4d84Aco7nMPjY/1hw8XjuWcYuT7GqicxzhJ9c1SQ+TFNHOo2HOfZQwXPhHGejb5+y1giw7Ze7XJ5h2DbvJ+M+WwEUmiHuzN7E2NI2kwkBVh3Nv6roM/u9g5etsWj9Snt2dsZuKHBPd3egTVYwN3r7XFttRwbyvMMOeWnURiCsORmV/J2q6+9E/vorl5QfoH51Bk6hYbX29omKlwao1E1mddUK27xQovR7O3EZXk1EmU8fnVr+zH14ZG4RikzNzb2s9/i2GOYugcuYWkS8kaVy4oh76yMiQahfDtjF9W5cxP3MFpQ15ai0LkoO67sjyLbFN7opYv46ClnJEVIcjuCMJ7T1G3J26qma4f638hujERNj6u6G2rE69VKYw/CqzIKP1YVXRCK4JQVi2G87q1JbrgWqWFpOgtGEfLz21izOgNtAJBvIsjyF4bliWm2r0rSSIGUEIerLYgdHyPJLFciBRtWNMRe/7MJ7CvlwOoiqaJIUJIUW+qB8YwB8rvyBrpAEhdWEY7e5EQ2Ut4lPj0NHQjOqxVqwNz6C3pUGRg593J3e38mGB28OZW0ioixUSOqoJ4oKPA8pbOlEq6nDr2LSoXw8xM7spxJnDnYktlBQXwN7XB+fc3JS37ajTfw6DV8pIp05OX/7a4LTqlFE4t6II0jq7pmYkZn9+sf4lli/fxtzMGi7Pf4G86hTlJlwQ0U1PCYnVOLeBjNYy1bspkjUJXMuw2ICQ1ljENicgvy0fVe0VKGnIlmMCZUCItMhxR56oZj8ufove8Snl1QnqTxfj9+BJgVRvVKHUtvrFRUD1VB5OBNpApCSw3E+oYF6Bj0ovYctREoXHm6t25m2BzMHcK7rI+cmWTewPvGuQCYHYHFstIaFjWxFMMMyZHcGZ7eAhExrdx4sQ1JWGkIUaMMuXHeIrG3NVySwzcq+PLgth5rAysYaU7gaktFXg1pyp4fWVoUUldUgQBi3tApxQbSxXXRoHxYBfX/5SaQ3fijZA1fne1E3k5acfubv9sHilCEKw4UNKQaDynGzKwB9YuonJgQnM9Q6LqP9OJc3xgXf3dGFh9roYhmFioPPYrzCxfEfItIH4ClNrTksElQTBsykDEWXhuzJMieLKJLUojMtio8mDs9EqtkiNEMcN7x9yLQtKE61YijaHpXrGWIT5vfWCe7Qp2GrUq4LrokTAu8KUHMjaEu28w0b8GSjkOeYEJUG4lAWTGPm9qWqFy2Tht1Kr0nDo7lUkWWxVMRLGiuzl2bCenW5z/6UqRLeloKC7DFErRuSLSpvUWW3KPq6LR3KrqeUoXbkkB4u8qBpS3ZsWqc/3xmYOnOSuyN9cWoHJqDznF1HpcosTlRqu93teBF45grwpMwY7WKwNTamHRFDPrarJxJXhBeU3X+gfxRfyIJs6mpAvKlZZbzuGFm+hd+EqcqtTH7/8p4A+/XghjbGmBg+m7iC8IQZWYpxyIDDKzqi7oScVzofMnyI4e7OTC+9juUwCB7/59+DgND+X4GBiR3wuV+dZGbZTi846EPbkPWy+GF3GdC1r96TkYq8uy2o9NsoITHFCUE+KGOxG5eWjV4sZDKZMBqPK31IViCJlOZEw0MhcNxZZRRvjMDLMGFQmAo1Z6B8cwWDnPFqaxpCVm6ZUSkoQ1whHVDRXiNS/i3mR/iTHf7aJYY6tkaVDlxYfJV45ghBuopqwt9Kvy9/uPCh6SCqq09Va223GCjQ1FGNyYhnjfQMqW7RA1CMu9KINgP0QUB6GgKIw5DfnIClFXpq3LQrycxFgjFHReqsVwhQ09J6vVHlUhx2QBO0BpoXwnpyZtWuwDt5ctVHXtziXzgG1wKmoVyQI27DufH+RAAetpaf04r3N76XWHtnn97BpH5dX8FmuVgFVerWYvcBnwkAtC6wYZOXzYcEZ89tc5JPw3WhEQnMyJgaG0DvQjdy6ZpyKi1C5cReSktHX1I3G6hrECvnjCnxR01atms+x4QPdvnTfmxOEXsi4rCAl/fS+6/PGK0mQN20uqdmOBvtXYjzT5ujfuoJrVx6qWAj7LBVXJCGpMADxBf5INQtiHQQBNQkqI/Wb2ftwDvSGfYAzetva4LRShzMLXDWJiYwmdYLFVCEVwXjvGdcfYWyCkW7el/lY2nbvuMezOWFZTMW1T2h3uLMTyfZyBwSbyR3Um8NVeTWpQclDQ/0g56plEoRIgc2xcN9oUsFT1s8wV+scCSJEoVRRpbqrJglCdYswb2Xqv1CGso5+VVN/KiVWkaSpaVQN/C9n7iCuPATRed6oaSpRBJlbNkkSzbWvgXVArmH6yxM8b7ySBCHYKK6/uV0tDkmXLj1XdPH+uvGrskWaO4yqzWUcK9byvOTTJD3MUyH2QliRL+5NX1eG/+bQKvoH+uG/ZYSdEIJBQ6VKiKplty5q1paoDyMFMqs+u5jXuuTTwNaKl7T1QDRYprZQBVLkqI5SRrp2HG2bgzRrMNlBpnNIEnNX8EHA58/FaliOzPw1ThYMonLiODNvCiZS/SLsmZUg+1mU5iHHMimUBPFbq8VAVxtSjV34LC0FTvn5uDt5H1c3vsSXG9/j4fQtxIsKych8ZkU8fhCNgV0aueaIOUEIdpif6hxVk8yLlCavHEH4451DnXB1ZFXZHr9e/k2RgyTp2lpXi7Twgf24/pt6mMOjc2gQXTZDjHVWmUWKgakNpr1QUZet1p1g1J7NlYOGslS7GyYssvRUpZ+ISkEd21FevoeoWR5/snEZ1RbeW6lH5y8poph/J0s1i4NTrQUiBCG04zjon9axURFyW2rRk3bQxEhLcJWrsEJveItk5UTB58FAKhMZz/M5iSRh3ha3kTxUuZ5oY7pUgczWTHT2NGOwpxOFazMqY4ESqWRtXjXiyKw21bbHiDbQ2tmsYlX/WTPV/DD3istLj3Z2wS+e2QKHI/qfxStFELoiWc/APCrz2ePGlS9VO/3py9ewKsb75eF5GBtKkChSg2vi9bU1YXRkUmahuANJELqRmVrd0VyF9aFZ5LTmqGZqTGK0WTWqasPzIkn40lkT4b7WAP/0x0suPwvMazeYcs6JQLNPNGizPJ9DeLabsj88RL0yJ8herl0N5uRgmsyfmW2pjrH+O6AlXp6BqZ8WM6KpWtEGubQ9mdBG4bNyEIJQijAhVCOIOeaGJ5G2Pq5S6k2Vi824tv5IBYG7OhoRnueOkCxXGDI8kJAbg+qKYiRlRcJFDPrn0S/gIHilCEIPR2KeL37cTg+xBDvy0SAvr0rFlZFFfCuq1tbqV1hYvI0MUbc4KFijHrWPFEksDlQG/2hHu0qvvjqygui+bFWvToPUWlQIzm702vCls1eU22YzAipDnnkm1sDIu6r6kwHMdUOYkWr+3bRFgpjFy2We/YoNykA3t0H2WkiIoPGtkUMlJf4JcmhgBN4v1RVeI3lwWDPCSUii2gMJQViFyMFOkvD/Hc+WGO1uIpEtl1bIbcnGTVGZ/Vd71CTktNqG22tfqndLScGAYk1Tofr+wTJ5MPuZpcN6NR/0vtELx2P/zxRMMWbQ32bcRYp7Y/fV2hHXR1dRW5erUkYezd7BTE8/JvuGUSvqFQ11PqjSmgw0GSvU37rI88Ds4Ii6Ll8Gu6E0DfBFNiuCqLoIGQB2MrNdEoLQBnHcVhsCu9MO3dtKD0wN4XehSnXBe/fSa1S/eAyJRLuDy9H5lxjgVRG2c4z5ojrmYCaC1u5UuUWPgBwa3hXJFpBKe6RYea2USrVdkkuSsM8v3ePstUWCmLrGtyp7xJwgXI+9ua0GX88/wMryDSxNLuPBzE38Luoyi9+6Fq9hYekers7fQm9HM+KLTO/V1PTcUeCKytoihJQHIDjNSamhb9s9X5XrlSEIBwX16y8mHpdbch1rtsVPTy5Dc3mn6Kam2Ya2CXtjNTSWIrs8Bk5lcThflIDQtkolPdgPlu1majubUCqoaqlCWVczQusj1XnMFv5RpM/I8AhCR/NVARVtEAa/VGcP1mVTDViRGVFeNvXvwJFcFZ3W++6HAWc7koMvnq5cbeBr4AL7tE+oXpmWyzat06jt10tN4WyqBf9UncQRkkPD+w42CExzRcBsKTyumoxy2myUFnRuUP2i9NVKeKlqkSQsdd5FkssNCOpKRmhfJny3jLg1dQWLSw/QsHBFtZJlM+yOhWuqAyODxQ9kIiNopPPd35m4grD6UGUTWsZwngdeGYLwxfa3NcrgNRlnxGzbsmqHn5tepVrj55RFIbUwUNQsH9TV5atVVEvri00NANIj8akgwpipesJ2jU6rHK3hpVsYXb6Nuv5+hNaE4Nu5+/hp9Uf4NGfBrSEJcwNj8Nk0Ks8LjUzVFkjsEBKF7ky+aKpeAeP5qrOK3nc/LOj65WCmR8qyroNBQHqgTN4rzf54bFfpRc+1OAeJ9zzVjfeYL5cuNsIMywVM6hQlLp+RkrwCflItJYEoYdxkcjEniCUmBodwfe0bVWnYt3QD3YvXFZgSr40DVhCybj2qKR4B8u6VFH0Ok4AeXgmCsJCIRfu/LO4OErENPlceykqtRGWeKVOUNQHaunlcQtjYXKsI8nFSGD7PiUZSdw3yatKUyJ5buY/p5TvqYee0lSO0Nli1KO0enVStPP0aUpTK5XutxdS0WWZDzogsx1XuS0aMSRoBCWK5uP+z4l1rJ5SXFqClqRSBybudClQnPvZ0MNkeys372P4gLLvFkzDcTtvmsK7cZwEj7X5CxMDRPPhtNikSKGmy3R2FapZpouFzMz0/ze2rh9DBLNyfuoErK4/QIwQZlAltYukOvl39Wd73l1genERMUxwCRep4xzseqvneUeClE8TKxwUTnUxz300ODY+mHuFy7xZ+Xniyh2txZSL+ufIzKnoGcSY7Bi41majpqEN9d5sy3pnnM7Z0Wz38nJZShFUHKRfivbm7yO6oxmD/EGKmTH2zvK+afPjqZcvLZVMHvlz+TTXLMFF4JCoWQYnIIB6DnSWVybsIQFxKC0JwvveOF8t830dmJKW7V4t1PK2E9/gZKyQnFKuJxs4zRPeYg4LOCkr8wKYYMbhrlGdLEUNA7xQJwhQUPjsGGTn5WBLDHCG9aRjs7sTNiQ1lG94cv4zujkZEtiTJxJQLQ5aH6fe9IKlhjpdGkDetLsEtwgH5pfGqJT5dr4xLsO+SJRH0MDExheiWBIyOjqoUdpaEMuGtScjR1Netiq0oRZghOiwkSanIgHeGJzb650QC/YGq+l5k1DShurtWJEizelFeMtOpmU90a6oKSprIrEiVwSAzJu0kvd9iDgfvMPTXjqO/Zgynzz8etCfOWuM9a5MRXphZh6iobNRWVCFax+PmVhaukhODFEl2E0Rzd9IVzJY34YVe8OpIh1VjJmxbsvGGq6njiSWoqn7u4CVEuYS6og7dYw6LT1yt4ZfjBcN0MTw3mpQN57pJgvA5mtQskoUq2H5SREGkuGGpCoa5MtWBnn27DIX+KkD7ospr9fDSCMIOg4yKUudm7IMxgtBMZ7U0F2vKv53Xb4lPfDF3CyFDOarJGFPSF4Ym0GGsUlJjamYT7WLLkCwzy1/gm7Wf0DW2Ais/e1XxZxfgiJHOWbweFa5yhAZ7ppROzZdEY50znvLQyIsl6OOnh8u/P0M3dd0S6z2m2pX/rP4BRyGLtt3LEAf/4MSd/zlQ6RWzrEykvcEkRQYJvctD1HLY5vspeXi+Uq1yxB4QyfamkymIedLGDvad+Tv3MEdNQav6pCQpzzU+sf9ZwVwvDmL/yhAY5svhdblJGea025T6JSBx2B/5CVKYQwjkJ9IocFQkRp6XCqy+CCP8aXhljHSKT3pKmO5OPZzrSYx1dqoGxg+nb6qCpptjl9HZYESNsVQRQ7WpHMxE60CbKthhp8Wv1n7EXN8IuoYnxAa5p5Lf2joGlYgmWJOQmJ+jOi8SYwPTSk3gS9K6wJvUA5PbkpJEpU+IHqz7vS3ApYwv915FY0n3ru1WbgFqBjffRrDs1pwAfiWBqv8VCUIVy3wfQbWKg5KdErluee/ABB6O38e9sXuw8giEbVvuzrUvuhpwwcVP/Z0QX4BqIUlJdgM+tf9zQU898DuxVt63OAAGsddUr2MhiyZFmKdlSQq/TaPq3BgwVYSA5lj4Jrrgop+tupbePV4GXh2CmOH1S1aquZqLDB6PKEe4RzoqScP1+DzCPPCV2BB5o3VCjgylv96Y3lKLs9yfvo7czlrYtGTB0JyL/No0NLTVor6rTV6ew07BzkTXND5PSkJEdR0K+x737iW86O4lSeSlsoGBUg/kRbuleOp+18PgGKXGxceRcKpd7oFhyCuNRniJDwIHMuA/nAO/ambveimSWBKEjRe0pg1Rct7P240piPqeYbwX5q+uTWKcdZJrhqbs3O+FgBOd2GrOYfbwyvCCnzFW/SY2zFZEGM+DYVjeT2s8fAv84B7tpLq0HLTb5IvGK0mQvcCKQ6aGcDAw0XB9Zh2P5k1rbRNjXT2qrplgG5ne4XF0TyxgaHQGIyMLorN7IrE4Cv9e+w0/rP+IjqUVXJ5cRciUScUiGP2lmqVsEYVW+C9WPNUI1nDG0RtV+S0452waqOaYNM7hvsz2JAr//9TBE/ZeoUiqzESMzLTad/BYbUBgiQGG4t0L04SVG3A2KRAhlaa+uC6BAfhl2eS8+GbpO1hFRuzc65JID9/ARLj5Re1se1lg02wGMvn+WK9PT9SroD4dBH8ZglDslpRm4p9mM6Ylfl35EU4NSTstZEr6u7C2/FDZIyzFLaxJR2SpQTUTiF0dUWkSJavz6OjZ7avXgoYEDU7//qwDG4p56TV4OPEQ7n4xT+yjYR4YkvrE9s3VL/Dt5R937u93pRFeDY8bxRHhRV4IrQ9T3qPglhi1zAHPjY3Jh7G0W6lwltf9G38efxmCOAQ7qBWO9Ihhjv6BYbg2JMO/JReLCzdULIRdT4YWb6KisRDhBZ74QlQx59V2FS2PXR3F7ND4LoIQTDtR0eDV/dUrR68wxMTkqkXwzzmb9H1LvH6BdRh7Eyx/aRi5V03fYWhzE9+u/4C7UzeVHaYRhAsFsZEEV9UKbopWzQz0rqUHy3tbuwcKgaNg6xG8a/vfeBJ/CYJQRIele+Cnxa90SWEJLlS/PryMrZWvZHZ+hG+EIGx72dRu6nd1a+IyAlb6VDZp8/IKsroKniAIwToIr8nifQNwjGnwkzM4VRrL/edF1aK64+4fvbPt5LndmamfpkfAe7UOho0G/LBhqoVgagVXitUIQhjl+48ODsI75jFhT1+wRUh4+hPXJKjKLXSs4sHEA0VSbTu/C13QTj7hu47/G0/iL0EQGtYst7VsLLcXxtuGsNY/p2pGvl77SXmyGA/p7e5SA41Jil+v/YjRhQ2Ud5TC96ppiQRL+K3XwyP9Sc+TOUiK6OhcBIel6e5/38ZFSZm3LznC0xCDiMgs5VHi39oxHMj+4UmIKw1ER0s1FvtHUVS5e8HOkc52/M92jURPzdDOuUP1k2pbRkr54+ttp5t8aOuKXxd+wmbfNeXe1fZT0jl5h6MyvxXtlYM72//Gk/hLEISu0LGuzl0k0Me/RA27jPfs7Xb1Z3qw9oPqmTXTP2wiyNiy2v6v1d+wNDYL8xVxd8hxtRn+HcnP3HaGxndKYsmubWlJpeqTqo2nIXZne3JCkfo+rQ11O4QoqkhQ2ctafQtLjbmS0pfTX8DNNxLHzpkGfHfNCJY7N/DZtgv5/XB/vBPooxanOX7eGp85eutKF1efSDXh0F7StvG4d6302xD9X8VfgiBecY64M/nkmnUamODIlj3DbZ14z9ZOJRXeMVuE5V+y/+bqN2hub1KD7fbEJjbEcJ9e/gL3Vr5Bac9uVy/BANwFb/3UckoDr4A4Uf1Mni26bvuqR5GRVLZzzFLHGm6P3Nk1ODlzh0VkwFUGuLaN4PV8gxJwKciUkTvW2YX/iPT778Y/0dVcs0Oa7NIINNd3o2NuHq2ri/gsY/d1iPfDDeqTJDlhtXfuGF3MxdkNcPY2XcMQnIQvRu/i29lvUFPQ9sTx/1fxyhOE+U9c74O5Wrcnrqh2mIy0c6kDbh9ub0d5eQ4cg9mkzTTbM12801irlujSSPK/gqyKFDXQVuduqLTqloUtlfE7NjBoRo4WlTphH6pfYmsjs/9D0el5zQnjnNp2SeyPRSEE1SftOOr8r5ulmuwHzvT2PYVqGYKAkRxc2V6LkXZIoUgSjSB9rS2wqUpX33Ng8woulCU9ca2P4oMRkJ6F8Mx8XEqIxvsRB/NubWxnABDLnWu6x/xfxCtNELp2/ROYzNiHoCRPuITZq7QGerQYLGPUVfXB1UliY4Dxphjj2kv/Yf4RfJPdEFvog0ku4CLk6Fi8ipmle2joqjWR41oLAsby4RQh5NgjMS4ztULVS3M5sprCxzNtRZ5RpZnoqTMEo+g05C0TBSmFPk4M2yGon0iumFxP1NTmIDF/90KZA8ZufPT/t3flT0mncfh/KlFTdmuqyck1L0IxAfEIFUUTBTVF0wQrNA8ExTMr0tA8UvFgPHYzWzd3ZtfabWuvatvjv3j2/byIgGHjtjZT4A/PoO/xdRg/z/f93K86F1mOFvSMTkKQHJiAWXnlyOm8Ct3aELJWe5BZUwM1M+R9c8N24uGwWyX9w/US9dWtfnNkI91ovYuN0Q3MDrje6ZELNnzUBCES0O1J75N6QLbDcF8f/6e/WfodPRYzj9q22YyYZacGFehQavWq8zHUI/XIYYKUN3QJKewkelfWKAlL8YU6rpL4jpsu29Bs6PYb8wUFBUVyFY6LZAhj9sNh9p0os/Y1E0hJfgnEN40Q9V+G5OLud4+rKwv5Hkr/f5ewk3eqcLSLE8665IRKVwcxO/kozYRsl8+UCkTJpfy7UKRdyFREUv+IBOQR2/k8ygL+Z8ntIHi98FtIxVw+CRvkfTHSZ8eL2SfoslzH56JkKKvSsDg6g19XXmLC9S1W579Da7+J5wMpu0p5w4NAz/mvII+RrszIhC7Hb/xIWhrPuk201CLlViMKDI2ormjigupZ4ymmCoSUgt3r0QnkMfP8TDbImaYKGJps22Om1j7IZs08oTBjqRN2xyw31H1PwkBoNXqvRnvMTpGIXU7JYERQE6SrowXKcjki2WlCvaT0TcX4mZft/oXNqXXU9dQhb7IR2Xr5nlLZ94rS0gZe1kvqGMVANOx3KhsutdsQnuQWcuo2IrlremsvZQx7Gs25IYXaqkZhtwZijQyHxRIIFArESvzdzwMtQ/hz8RVKNF47iNDdZEduYRWaDDaUz9/cVuUIQ4sreHBn1S8dhQz0rx3rzKZa2lYXoxNSeAr/XesEz+/yrA0FBC1BKNfnlNSrhmTpzvFmcUSQSfsdFN2qRG57MU+U2+9GZKSjn5a4BYmIQZ+xKhUMfd439XGRFAMTThhrzX4nCCGzzJvh23HbgpGbN1BuzEG8uRqCrEx09o3DMb/OPV+ePS5mWG+ObyIh3T8HjLxVRNKjWRlQLLnVLg/OjXm9boR8tR5vXK/4SUE1MznGBnxxRYtIyf/rCfYpI6hPEA8Sz6fg+dwTrE+soKJTh/yeMkiZEb/fXcNF8gI0M1uE0sw9Y+nZJdBqDSjS1iONnRiRqakcD2bc1wJQLIYEmNaGF+bxNp1nlG6CTN6y4++t8uK1qS8R06bH4cSz6Bmew8jUKqTMnkrqrEUEE2B62+/mICCQ7SGdbkf2Wh+HzGlGtELut4biNJ5g7LPlF1CtDXIiZbgsjCShGR8JeoIcS02Gien8nbZryOso5MVZwg9Qu53EDPDnzmdcuJZvPwi4JjpDhvjWasQ1V2Lu9jJ+mn6G8e4ZbrNE1JZDONYN4Xg3jl12X/n8w/QGr3GhDpLzky7EZqdCkK9ESq8R7e2DKGIGNRnbuxVJnZQoUHD1CpLz3YVbYYxcpy6qef1+WMLb9hZ51IY6xjHrXEPVI3/X9wldaOZtBTVBqOV/Pl1XppfxLoNUZxJo3X5AptTgF+dz3miCvEU75ymybjffQ3/LcMA3/ZFrtRDesyFqoAUxancn94f3FvDVwveYm3mIxrYKxEhFiJIxtWvQwYk41TvP91Kp7c7nHWJqW/nYABfwmrk7fnN5BVW4UFLnN+aL9Pv+gVO5y4rIlNBUs4KWIHStWO7FNMSwz73cQLsfIC+SMDGwIFE+FFepFl/7qWDbYAIdxoQwQixG6kA9cp3NUFvUqDOpebdIIgzVUQiZLaHpt6LT4sDZAi1Osjc7tTva+TyBSIyaFQcaHo0ha8y8PZ6eU8JjOJv3N5FkrUV8SxUv1fXde6JMhYwFCzJXbJDNmHFSq/KbDyWEhA3yMcBhncAjxze8doPsgdMGLeKvV/qpOmEKBeLa9dtvbsWNWn5BqOhKMY7aGhGW5m76ENuoQ6LdhFhbA2L0xZxcEXEibpB7nkWI0V9AnKkCkVs163wsNROusVVYlpzuv0MFYtNtfvsIRJroTDmP2eycCyUcEOQD4agqB+JBI84ONLxl4Mb7kIB6edGYQHkewokenOgycpXm3GgTU6ekfC5cV4LIazU4dMZLAHL3hmuKEN11FVJNNZ7ef8oze2mOgoiUXRyovQ+ltcjntzIHtkCnBZFs59oDHBDkgyC2QQvFstelSsE5X1dycm89bxCR7LQiqqYMYamMQPHJEOQpcYje2HsUVkFpESIM1bh0yYwN149IH+xFdGsDWkz9PDJO3UuoHsV3D50MGYyAvgQJFI85ACEB/wJBVAcy0I5XhgAAAABJRU5ErkJgg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3" name="TextBox 42"/>
          <p:cNvSpPr txBox="1"/>
          <p:nvPr/>
        </p:nvSpPr>
        <p:spPr>
          <a:xfrm>
            <a:off x="3810000" y="4914900"/>
            <a:ext cx="5334000" cy="307777"/>
          </a:xfrm>
          <a:prstGeom prst="rect">
            <a:avLst/>
          </a:prstGeom>
          <a:noFill/>
        </p:spPr>
        <p:txBody>
          <a:bodyPr wrap="square" rtlCol="0">
            <a:spAutoFit/>
          </a:bodyPr>
          <a:lstStyle/>
          <a:p>
            <a:pPr algn="r"/>
            <a:r>
              <a:rPr lang="en-US" sz="1400" dirty="0" err="1" smtClean="0">
                <a:solidFill>
                  <a:schemeClr val="tx1">
                    <a:lumMod val="50000"/>
                  </a:schemeClr>
                </a:solidFill>
              </a:rPr>
              <a:t>COLOURLovers</a:t>
            </a:r>
            <a:r>
              <a:rPr lang="en-US" sz="1400" dirty="0" smtClean="0">
                <a:solidFill>
                  <a:schemeClr val="tx1">
                    <a:lumMod val="50000"/>
                  </a:schemeClr>
                </a:solidFill>
              </a:rPr>
              <a:t>  </a:t>
            </a:r>
            <a:r>
              <a:rPr lang="en-US" sz="1400" dirty="0" err="1" smtClean="0">
                <a:solidFill>
                  <a:schemeClr val="tx1">
                    <a:lumMod val="50000"/>
                  </a:schemeClr>
                </a:solidFill>
              </a:rPr>
              <a:t>AlineDam</a:t>
            </a:r>
            <a:r>
              <a:rPr lang="en-US" sz="1400" dirty="0" smtClean="0">
                <a:solidFill>
                  <a:schemeClr val="tx1">
                    <a:lumMod val="50000"/>
                  </a:schemeClr>
                </a:solidFill>
              </a:rPr>
              <a:t>, Any Palacios, </a:t>
            </a:r>
            <a:r>
              <a:rPr lang="en-US" sz="1400" dirty="0" err="1" smtClean="0">
                <a:solidFill>
                  <a:schemeClr val="tx1">
                    <a:lumMod val="50000"/>
                  </a:schemeClr>
                </a:solidFill>
              </a:rPr>
              <a:t>wondercake</a:t>
            </a:r>
            <a:r>
              <a:rPr lang="en-US" sz="1400" dirty="0" smtClean="0">
                <a:solidFill>
                  <a:schemeClr val="tx1">
                    <a:lumMod val="50000"/>
                  </a:schemeClr>
                </a:solidFill>
              </a:rPr>
              <a:t>, </a:t>
            </a:r>
            <a:r>
              <a:rPr lang="en-US" sz="1400" dirty="0" err="1" smtClean="0">
                <a:solidFill>
                  <a:schemeClr val="tx1">
                    <a:lumMod val="50000"/>
                  </a:schemeClr>
                </a:solidFill>
              </a:rPr>
              <a:t>bhsav</a:t>
            </a:r>
            <a:endParaRPr lang="en-US" sz="1400" dirty="0">
              <a:solidFill>
                <a:schemeClr val="tx1">
                  <a:lumMod val="50000"/>
                </a:schemeClr>
              </a:solidFill>
            </a:endParaRPr>
          </a:p>
        </p:txBody>
      </p:sp>
      <p:pic>
        <p:nvPicPr>
          <p:cNvPr id="4101" name="Picture 5" descr="C:\Users\sharon\Documents\ColorTransfer\SceneColorMaterial\Colourlovers\data\wondercake\2822154.png"/>
          <p:cNvPicPr>
            <a:picLocks noChangeAspect="1" noChangeArrowheads="1"/>
          </p:cNvPicPr>
          <p:nvPr/>
        </p:nvPicPr>
        <p:blipFill>
          <a:blip r:embed="rId3" cstate="print"/>
          <a:srcRect/>
          <a:stretch>
            <a:fillRect/>
          </a:stretch>
        </p:blipFill>
        <p:spPr bwMode="auto">
          <a:xfrm>
            <a:off x="1447801" y="1885950"/>
            <a:ext cx="1097333" cy="1097333"/>
          </a:xfrm>
          <a:prstGeom prst="rect">
            <a:avLst/>
          </a:prstGeom>
          <a:noFill/>
          <a:ln>
            <a:solidFill>
              <a:schemeClr val="bg1">
                <a:lumMod val="75000"/>
                <a:lumOff val="25000"/>
              </a:schemeClr>
            </a:solidFill>
          </a:ln>
        </p:spPr>
      </p:pic>
      <p:pic>
        <p:nvPicPr>
          <p:cNvPr id="4104" name="Picture 8" descr="C:\Users\sharon\Documents\ColorTransfer\SceneColorMaterial\Colourlovers\data\AlineDam\2748376.png"/>
          <p:cNvPicPr>
            <a:picLocks noChangeAspect="1" noChangeArrowheads="1"/>
          </p:cNvPicPr>
          <p:nvPr/>
        </p:nvPicPr>
        <p:blipFill>
          <a:blip r:embed="rId4" cstate="print"/>
          <a:srcRect/>
          <a:stretch>
            <a:fillRect/>
          </a:stretch>
        </p:blipFill>
        <p:spPr bwMode="auto">
          <a:xfrm>
            <a:off x="3048000" y="1885950"/>
            <a:ext cx="1097280" cy="1097280"/>
          </a:xfrm>
          <a:prstGeom prst="rect">
            <a:avLst/>
          </a:prstGeom>
          <a:noFill/>
          <a:ln>
            <a:solidFill>
              <a:schemeClr val="bg1">
                <a:lumMod val="75000"/>
                <a:lumOff val="25000"/>
              </a:schemeClr>
            </a:solidFill>
          </a:ln>
        </p:spPr>
      </p:pic>
      <p:pic>
        <p:nvPicPr>
          <p:cNvPr id="4097" name="Picture 1" descr="C:\Users\sharon\Documents\ColorTransfer\SceneColorMaterial\Colourlovers\data\wondercake\2692138.png"/>
          <p:cNvPicPr>
            <a:picLocks noChangeAspect="1" noChangeArrowheads="1"/>
          </p:cNvPicPr>
          <p:nvPr/>
        </p:nvPicPr>
        <p:blipFill>
          <a:blip r:embed="rId5" cstate="print"/>
          <a:srcRect/>
          <a:stretch>
            <a:fillRect/>
          </a:stretch>
        </p:blipFill>
        <p:spPr bwMode="auto">
          <a:xfrm>
            <a:off x="4648201" y="1885950"/>
            <a:ext cx="1097333" cy="1097333"/>
          </a:xfrm>
          <a:prstGeom prst="rect">
            <a:avLst/>
          </a:prstGeom>
          <a:noFill/>
          <a:ln>
            <a:solidFill>
              <a:schemeClr val="bg1">
                <a:lumMod val="75000"/>
                <a:lumOff val="25000"/>
              </a:schemeClr>
            </a:solidFill>
          </a:ln>
        </p:spPr>
      </p:pic>
      <p:pic>
        <p:nvPicPr>
          <p:cNvPr id="3" name="Picture 2" descr="C:\Users\sharon\Documents\ColorTransfer\SceneColorMaterial\Colourlovers\data\AlineDam\2739250.png"/>
          <p:cNvPicPr>
            <a:picLocks noChangeAspect="1" noChangeArrowheads="1"/>
          </p:cNvPicPr>
          <p:nvPr/>
        </p:nvPicPr>
        <p:blipFill>
          <a:blip r:embed="rId6" cstate="print"/>
          <a:srcRect/>
          <a:stretch>
            <a:fillRect/>
          </a:stretch>
        </p:blipFill>
        <p:spPr bwMode="auto">
          <a:xfrm>
            <a:off x="6324601" y="1885950"/>
            <a:ext cx="1097333" cy="1097333"/>
          </a:xfrm>
          <a:prstGeom prst="rect">
            <a:avLst/>
          </a:prstGeom>
          <a:noFill/>
          <a:ln>
            <a:solidFill>
              <a:schemeClr val="bg1">
                <a:lumMod val="75000"/>
                <a:lumOff val="25000"/>
              </a:schemeClr>
            </a:solid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534400" cy="857250"/>
          </a:xfrm>
        </p:spPr>
        <p:txBody>
          <a:bodyPr>
            <a:noAutofit/>
          </a:bodyPr>
          <a:lstStyle/>
          <a:p>
            <a:r>
              <a:rPr lang="en-US" sz="4000" dirty="0" smtClean="0"/>
              <a:t>Example-Based Color Suggestion</a:t>
            </a:r>
            <a:endParaRPr lang="en-US" sz="4000" dirty="0"/>
          </a:p>
        </p:txBody>
      </p:sp>
      <p:sp>
        <p:nvSpPr>
          <p:cNvPr id="4098" name="AutoShape 2" descr="data:image/png;base64,iVBORw0KGgoAAAANSUhEUgAAAMgAAADICAYAAACtWK6eAAAAAXNSR0IArs4c6QAAAARnQU1BAACxjwv8YQUAAAAGYktHRAD/AP8A/6C9p5MAALA5SURBVHhe7L3lehzXtjWca9rGMJNZzAwtZmZmZqnFzMwsWzI7pjjM2dlwzncP45tjtUputUuy5MiQ9+THeFoq7K5aY02e67V/fH4Rf+MIceYS3OZq4Hu9dQfuS3U4cdF655gT1nb4oCITbwf44vglW5yMi9h9DeK8NY67ueO4u8eu7cfOXMTrTk7q03z72w3FeGvciLcFnycmqG2ehlg4+8i1z17CMUdn9d0cvcPQNjqDiJV2eMj3chwsxkkbu13X+huP8TdBjhjHL9rAfbluF0EcB4qfOO5MSwFsl424OFGLE45OT+z/hxBHEcTZVZHlRGgQTkWF4IOcOLzh5oKPk8J2HX86XbY3FuGj0lw0FHchIDQF5blGnHBwxhstZXhrpAkXjdX4af57/H8b/8bVwRs4ZWu/6xp/40n8TZADws4zBLUFbXDzjdLdb45zJYnwWKyF+0ItHPqKcMJihj52zgoeK/WKPJQ2x85d2r3fZvfAPREWpEjyfoQBJyND1TaH5HgMdMzDYawHjrXVpuPkPpdq0uDbVgobg4lAJ+MjlGQhgvp6FTmIK31Xd67/N/bGK0+QYzIw9La/SLxr7YTVrssIDc/AfMcKrNwCdvaROIlxhbBxl0Fsdg6/t7laZYnzZUmwac7Ge1mxOBlo2Nl+Oi0Ob4014riX18624+7uihino0PxYXIY3gv3x2L3On5a/xXF8yvo6l5Ux11ozsXHs834YMqIj+pzTeeLenUyLhwnw4NQkdeC72e/xYPx+4iJztm5/t/YG68kQaimnJdZ2HW6Es6jZXDoLcRpe0fdY18EqMvfGLqF9ooB+byJ2sIOvHPJEV1VwxhrnFaqTGlOI9a6L8MnMF73GsTp3GS80VqG0yWZpm1iE7zRXY3Xy7J2jjnu5oaTok5p/++Fzd4tJQn+Z/0PtJT1qW0f9ZTvSIs3ClIUsYuz6hEclrZz3gc2cv1zL3/S+avglSPIG64uSvV4P8wf7wb54sO4YHwYGwy77oKdY2jYWqolzwMXXP1l8PWK9NjADdHZJ4xzWBcSPJp+hKsDN7HZfw3TLQuYa13CTMsiXH0jRXXZwpsXn9Ttj7u44s3hBtPgbXpskxzz9MLprET8w9pB/f9ZehSsGzPxbrCv6RghkbJFnFx2ziECQpIxK/etFrXvxFnTgD9m74Q3SzNwKjEGb15ywK3h24pEvy78CEev3TbL3zgYXjmCWBuz8Wl6OJzHy2HVkInPc2PgMl4hhm4J3vRwwwkrG0Ugl4ly2LRkK31e7zp/Fu9ZO+Nyzxaq8lsVQZY612HrEYzB+gn8KIbu1b7rmG9bxpaQZLBuAr4iOTZ6NtFa3gdr98AnrymqzqmsJJwuTMMxGt7b20+lxyupcszZBR/GB8Nnq0X9PptWkwp0zNYB72fE4lxTrno2b3l7KM/W65W5OBHg//j6FoiNzduxN/5Y+Q1O3n8T5Fnw0glCdUpzWfLTfaZaDf73RIJcrE6F00ipDIwsuExWwG22WgzfGjgNl+DD6ECcLYrHR3FPV0eeBe/buOD28B00FHegqaQLSx1raqYODkvFo8kvFWkoYXjsGUdvtX+iaQ5Xeq/ijQvP5h36KD4EXleM8Fitx8eJIWrbmYI4tZ1/0winR+xksAGvl2fhuOtjolninJOv+p4/zH2HofpJ3WP+xtPxUglyqTZdDXbX6SoZ6MF43c0FTmJzWDVkwGu9SdQMP2Xsns2PU7EEbvdYrMPHSaGwbcvFhYpknCsy+fyPCqfO2+K0gH9fFj3/66mv4B0QL+Q1qXTv2jgjNasap9w9lb1wzEZUI9lXmt2Ah+MPRO0yeYdIGu2aB4a1Pd7qq8Yb5dnqmieDAnC2u3SXxKFkOb6H4+K0gwPeCfDe2f/mRQd8ZOf+xHF/4+B4aQThy7TvzBd1KlIkRgU8V+qVQa6M8p5CpUrwOA7MUxds4L5YayLOWgNsO3Jh15EHa1GxLpQnP3HtZ0VRVoNIgC18OflQ1KcV1Ba1418rv+OCix/+YWOP4x6i3ogqdNzPDydk8NLTdMLfFydk+2r3FXwlM/aCnPdo6kvcH72vDHe9++wJqmHxEcreOBlkUDEMOihOxZjUo3f8vHCxKkWpXebSg2qmXVc+PJbr4H25CW5z1U+4lv/Gs+GlEeSklZ2yM5zHyvFuoLcihvemUQjQqCTKW5cc8aGtG0IjMkwR4YIMONbn4HVnU1CNhOFxVLUsr/0sOOPkg7GmGayLHWEs6cG3M1/jp/kflARpFrvihL8fjgf646TBFycjQk0DOED+DgnCSR8fLHStKy/WV1OPUF/UifzMWsy1L+NdK50goBk4uN/29cQbPl677KnjPt44GR2G9wpTYNVXrKQt1a1TCVF4c6AOb4nBfzLCpHqdF0mq2S4K11rwUaIpXvI3/hxeqor1WXY03OfFphA747QM/M9zYkS1aoRjdyGcfSLh6hcN/+BkhIZnwssQp2DvFarUIB7nI/r6++EGRZIzcu6O5+cZ4O4XhWYhxnjTLK4OXFeeKMY2MjOr4RifKlLDBydjw2TQhuL9gni8nhQp/0eIPRCAE0IaShd+r4jILDSVdivD/frADbVN737EuyG+YldV4bMZI96dNOK9wRrd48xxuiJLecLe7BUp4WlS42iz7ZBD4Ck2zJuef6tWR4GXSpBzxQm4VEVDvAwfRpmCb+8E+sA5LkFIkQ6DkMMvKBGxMfkIk4EXItsCglPwucysXhuNsBe1gsa712qDUrX49xsuu92hBwXJ11bRLwbthFKvuI0z+jFrO5zwk9lcJMYHxSk411kEm7EKWA+W4f3iZJwU9ecEpYlImH+ct8Jww6Ryr862Le6KP1iCdgInB6+rrYocHPQfTjbpHxvgb4qmy9/HmLslJD0u6pe2/1xxvHoeihyiql6UZ6rt+xt/Di9PxbJzgIuoWLbtufg8M0rp1tz+ga0rzjv7qVyiuJhcJMYXIS62EMlJxfJ3oQzkWHinZ8B9uhruomt7bTSpqLTrZKWKl5wVNcTyXgdBQ0mXCri1lg9gqnlebTvm5IzjlA6iWr2VHAmrgVJYT9bCer4Bl0YrcLGvDCeiQpUdYhcaqyLUvyz8gPtjDxAphLa8hzloY3mtmga1/VoLrFZa4Dha/sRxpzLj8dZoo6BJJFa42qY8fxbu7fdEGn2aEaniSObb/8afw0sjyKdpEcpNay9GqH1PvtLDud3RJ1xJjoDgJKSnlSGkrBaxtUaEV9UjPr4A/kFJ8AtOxFsXTZF1DhTaIs4ihS5Vpz6TTUI1iKkkS52r6KoaUgE/bmeA7qQQ4GRiFM51iR0wWg2blWZYE+PVONuca1KxRP0KSM5VKhVjIVSvnhatPn7BWrmtfUSC+Gy1wm2mCq/rDO7TZSaV6o32crwZ7C+2WqlInlqV6/VB1NHYX39jb7w0grzp5a50Z5exMjU4uI3xA19RqSgpQsPTEF5WD/+2NgT09CCgtRVeFVXISq1EmkgT5kUdP3NJZbYqO2aoVKlaljPrQUBboyKvGZPGeRURV9vPWuG4qE0nxSg+lRKNT5vzYTNdC6tFI6xn6mE1WonPjEKQWLFFYsJxTCRiUGgqvpp8pAz7rb5rplRzi3uZ44SVLT5NCcOHMUF7um7p2VLeM1GtOBGY2xokmO45f+PI8FJtEBqSzHb1udqsjO5zadHwDYhXEiI7pw7erS2IGBxEysgEQrt74N3WgsSMSmQLSTz8Y5QL+A0PV2WL2HbkKbfxKcfD52x95uCFkcZpZXtQglTkGhEs9s7HsbFCkAicTovH+zXZihS2k9WwHqrAZy0FOC2S5aSQRyUWbhOzv24cLeW9SE0sUakplvd6VtDFq9kZGhgz0jv2bxwdXipBCM6i9OF7LjcoF69DcBQMIkViMsrg29WO7MlZZM3OI218CgldAyiv6UFdoWxPq8J71i44Ze8gJCuEY78Yz605SqLo3edpYMLhRNOMqEk3d1I0zocLQUTvfz0zEaezkvBmXgo+rEzHm/mpOJUcg5PxIj3CgnHMwUmkmZVy81JV42dkVDbqCzt07/UsoM3GAieNHFSx3jE8QzDybxwKL0/F8nCDfXehctV6C+juPJ8crdyk9P7EpZXC12hUxCiZW0bq2AQ8u9tRWNmJytxmlTX7cahBkYJuYqvaNGWHHH8GFUsDo86PJh7i5tAtNJX24JhKMw8RMsTidAqliahbySI1RHKciouAc2YucrNrVdYsc7Z6qkd23MTMyWIsR+8+z4q3RC1l/hlrPugW1zvmbxwtXhpBmFNEMN+K7l5tO1M06NqNjMpCYEc74odHkDQ+gYiBAYR1dKGisA05adWIKxM1S2ZU97kaJXmsm3Pwtv+fm1EvuRrQUzOCZTHWFzpWUZLTiDfEDjkRHoyTEQIhC926J0MC8YavHx5MPsT98fv4dfEnzLYuqvys4pwGFGbV617/b/z18FIIQjclycGZ//OcaBUhVtvFpvA2xCEsIlOpPFWVPQjq7UFYXx8iO7qRW92B/IxqRRDP4myVuOggqhVzuCzv8SxgjQcj6QlxBaY08cWfccbZB/+wc8Sbvv447uml0kr+YWWPU5fs8dvST9jsu6oi8Ix99FQPo69mVP0Ovev/jb8eXo4EkQHE1JLPMiNh156j/qYRyn2s1ktOKBZDuRlF2Q0wVvajor4fZUVtKM1uRIlsS08uhbshBo5DJfC60qSSFp+4xzOCqeq/Lv2MP5Z/VTYOtzF6/+3MN4q02nGfi2H/y8KPql6E/78vx55z9tvZ/yrg+NmL+MDBGp+72+Izdxu8L39zm96xf0MfL03FYqCMbt6LYjswCu667ep9y8pR7JBspCaUoFr0+ur8NtQXdYmO34KCjFrkinHu4h2u8rRINNaK0LtzqS5D/W95n8OCBPll8QeVlevmF4Wk+CKVMk6JwuKoppIefOrgqRITL/dtqYi53nVeFo6fEfIKGTzjnBFcHYLg7hQEDmcjcDATwa2xCCkLgGesI8542vxNlgPgpRGE+Cg+GLZiZDNFhHEMrf0MB39MQj4SE4pQJpKkLLcJZTlNyEgqR2BIMpyEIDyO9SP06LjNV8O6IQMfxQbvuv6zYLhhaseTRZfvVPOiCgD+LlJlunkBnZUDokaNYb59BbWF7VjpWte9zssApURQtgcC+zPgd3m3S9gc/hsNJsKUGGATYIeTL6A686+Kl0oQDnCSw6G3AJ+kRah0djY6oETxnK1FVHQ2UhJLkJZYpv6Ois7CRY8A5VJV55+3hvNYGTyX61Us5IOYP188RRctyTHfvqTS1UmEyrwWlatFMuSm1YjUWFap8CSNQQird50XiRMywN0jHRDcHg/fLaMuKfaCYbYEQZXBOOdlq96H3vX/L+OlEoRg4dPHiaGw68zD2fxYlQLPF+exUIuzzt6w9QqBmyEadp7BePuSk6q2Y/EUiUHbhRnAjDDTzcsqRL17HAbfz32DW+ObWOxcUenqjLBr+1hyy8pBEoYRd+aLmZ/7MnD6ghV8k1wQMFHweOBfZYufNERVh6KiJh1N9UWoMhYipjMd/qu7m9ppCJguhm+2N96yeXY3+f+LeOkEYcoJGzKoxgyd+WrQs56BxCEJ1N8deepYFgF5b0eTab9wPwOErDyku5ip75bXPwzOeNgq6WHvTSmlr3ZwO1NIVBGVzv4XCdoQPglOMEwW7gx0w1IVosXOGOvswr/XflW/R8P/rv8LW6NLyOovkWPN6kc0CLECu5Nx0WAv9pz+Pf+v4aUThPggwqAyex0HS0wGO9v9yP/WTVnw3myC/XZHE7qHWVRFYrhOVcKuPVcFCvn/pbq0P2Wk08MTmOoEK3cf3f2vIhyCHRDUm7ozwP1XaxFT7I8vJjbxvxv/wi+Xf8GvG7tJQvx37Xe09DbDT57tLoLsXKcGXrkGnLzwt23yShDEEvRIfZYVJVIlSGWvqqQ8GfyUJE7b/1OaMLX7dWfnvRP9DohTMhCCUp3xgaON7v5XEVSFQssDlITVBnZoTQjWh2bw5eXv0HxlGeUbC2jaXMb1Kw+fIAmxPDqLuNU2JFzrR5wg6HrnY6LIdQNKg3DR1xaX/OzEmLdX4N/0kr1n/3/DZfxKEoTGN6PrbHPDGmvPlQYlRVgzQuniKoa93nnPCucwB1zy/2vVcLuGOyBgNG9nQAdMF6K4IglfXf4ehRuzCGnLQVhlOGKXxjC+eU2XIMR381+ie2oUVVvTKN2aQZmg9vISylYWULg8j5KFZTQsXUbj4hVUz68jf24RBfOzKJ6eRMnYAKIb8uATEYwP7f/fTH15KQR549IlfOJqg9cvPt0gZIdFprNzELhOVeAdgxechp5sBq2Hd+2tYBdkD1/R08MzXRCR7YLQDGf4xDvCWghx6vwlFUjzT2Sy4ZPnv2NnjbOeNnINOziEOChclBmU17U89kWCXquwXE/4XW3eIUhISwwW+8ewfOUOIpdGRZrEKIJkrk1i68oDXXKY4+HCfRROjiJ8ZgyJczPIm1tC3vwysubmkbWwgNKFVRTKtpy5Bdm2gNzZZcTOTCFyZhyhsxOInu1DSEc+PvJ6XOn4/wJeKEHed7SGd5yjGqgavGIdlf6vdzzxXqgfnEdK1SD4JCVcuYS5Te9YDacvXoJbpMOu++ghJN1Zvo8TPnJ+fH8S5YKPrSKN3jkaSLJ3bF8OUT5yskFoQ/gOOYgwUbceztzCNVGnyjfmkbgygZKNOaxu3hV7RJ8UxH9Wf8XczBaSZ6cRND2OpNkZRM5Own16EG5TA3CZ6scHE62qaGs/vDPRjE8m2vHpbDNcBwvw4f8jRHkhBDkmsA2w0x1oClkuambWPffsJWWw+61Uq+rDT1JNQcK9QN08KG3/wW2OcLm3Fih7Wwa831OIYY6wTGe8K1LG8js8b5zztEVwV/JugpT64sH0DTXoH4maRTvkt43fniAE8Z/V37A1vo7GiR64zrfgMxnYXFdEb+A/Kz6bNcK1IeEvb6e8EIJQndEbYLsgA/VTUbv0zmeeFo1Gxy6Tu3cvHBcyGZIPPsA1UIKcpqGe5qy7fz8EpDi/sEHAQN55kW6UfEH96bsIEtwWj56Wel1CaPhu/iF6h/pQvNCDmq15nF9s1h3cR4W3J4ywGS3H+yLx9H7PXwHPnSCc0cN1BpYe6GbVswUI1+YUODfv3SWEoBTSu+7TQILYBtjr7jsI9iL2UYJeI9pSvB8/g7p3SxC6bEPqw2FsKMadiSv4eelbIcQD5fId6x9A4VAtDOt18L/ehmIxyCPWh3UH9fPAJxP1OBe0d5vUVxnPnSCOoXsMPJEYettpGOtdh0Tzy/HeN4ClDaDDIEyM9zesLsmsrL/fM9YJn7jYKHcnVSq9Y6wNz88DxliEY4g8Q7Pnxe9saYNo8F+uQsB4HgJGc2GYKoLfummhHg2Z10aRuTyNzybbdQfzYUG74+JUl+4+c7w/3ogLMX+9CsjnTpDA1N2DigPxQyf60C8p9cR8H7FfLIJko1dJbx/Vj70kFc/7wMEKhqQnCeQQbI+PXayf2E5QXeP35LVpkNMdrHccI/B63+ko8IaVlfKa8ZkRlFafuNsgJNfj0HlX/tfbUb2xgNLFZd1B/DScn+rEu+Mtu7bRdgmYGcV7FtvN9/tPD+NTIdI74004m2bqBvlXwXMlCN2RloOJ9shb1lbwjHFEsKXOL7Mkc4v0rkVwH0nFGV9v365rbcNGZvfXL4qhz8FtKbXk/1NyHmMgu7Zvgwl8vDZJEpz25H6C3qyXYYhSnQwcztIlwl7IuDqC8uUVpM/N6Q5m4rOJDthN9enu85oawucy0C23h81OIGl+TkkTy31ExOwkUmZntvc34bOSRNWtRe93vWp4rgRhvMNyQH0k6gpnY8vthEu4aRGZ/cD4CVUpDlrz7YypWF6PsY+T5y8qFchyH924lChU3ZjybbmfeFOIrF2fv4Xk9oh2VPdnoI6Sw/J7vCgcYx5Wshv81vSTD3flWl1rhYHS4+o8MhfnkDe/9MQg1hA/Mw1nIch7E09KhKjpSYTLYDffZjfRBQ+REB5Tg0iZm4f3VD+sR9vgNNgI+6EGuE/2wnGyD2myz2NqABc7cnChLQeXapPwptPT3/fLxnMliN6g/dTNpCJxBgwzm9GpznCmt7yGHpjywIFqbtBTVze/D8GgIPdxEFPNokuXdgT/Pnn+ElwjHBThGPewPJegBNSuv3Mf2Uaj/hP5HVR3KA0tj3lR4HfxyfSG/0q18vL5XWlQeVR+a3UwyDa/NUIIJPuKr06jY2sdUTNTiJuZgdPwkwRwlsGdK+Rh/IMxEfN9l8Y7EDA7iuSZWfhMDcNWBr7TRA8cZPCTHH4zIzgzVA+fyX74TA/BYaoXLkI0Z/nfVwhkNdGN8JlxpW6FzI4hdm4CORNDSB9oQ3pjjUxWMfjM2eWVS5J8rgThwLQcdE6hj2eNUxcuKv2fdseh1BR5iE6iMnGAm59HQljej94fbT+PNT+eEoBkYSzD8jzixLnHxxLMQQrNePI4xk5INPNjXxSU69ffEQGt8fBfrBBiVMFPkaQWfmKw+242wn+9Ac1XltB2eQUxQhAOWJfJAYRMDMog74KnDHCqTxGiKsWKBLk4ZkTO7BKcp/twabJLBnkfnIQ8ntODcJdjo+UYJxn4VJnsZZ+jEMFnegS2rZn4vLcY52W763aQkfCSc/xlv4McFzo7hITFccSvjyFrbRYpqyKV1ocQtzqKsMUe+PRWwD0nSsWk9H7vi8YLMNJ3G8YcxEcy626ThOWjVKO4jVLF/F4EbZ29ZiVG3AMZx5D9ls4E4m1Rv7RjKd0ogSyPMYdt4Etcd1x+w3sONrCO84VTSRRcquMRMJSt3L9JW/2ouTorJFlBlJDATwjyyWQbzoi9YTPZg/OTHUqtihL1iRLBuqsQPhN9CJ4Zg7VIgk8m2sQu6RYiDcN1egBO451yjVEECFzkf17PWiRE8PQE4ibHEDPSjvjBVoQOtsFjpEPI2AevmT4EzY0jYG4I4csjiF4ZQebKjCJK5OowUpcmELI0DO8Fuc+oSKwwN/3f+YLx3AnCWd5yICnDdo9BeyjINRi/oD3xppUVznjqq0p00eqeL3AWW+IzUZdokFued3bbSCf09uvh8+fo0Tos3GJFul1tRtG1SQxubsG4taxmcTeRHuEzE2rmvygSIkiI4CkSJERUINvJbvh2lsCxu1QRwE1mf1+Z/SlhDPJ5Xkjl0VEEK7EzKCV4jLeoVN5CnpCZUUQujCFVDPYEGfCxK8PIWZkVaTSCxHEhUF8NQnurEd3biOD+eiGwfA4YESoI76lDYE8VnIaMIsHaYD/aKn+LHdNTCZv6LJzNicAnIR5qUtP7rc8Lz50gew0szux6Ov6zgKoSPWKfuNqqtPUn7icz/55RehHlNLpPiOplmX9FQ1w77qBBSErMvSTWiwYnjKCZUhU1b9tcxeDWJlxmehA4PaZUJw5wDu4zUx1Kelyc7BQVSlQv2R8skiFgpE25cL1FtQpSRBiG5+wgghdGELs0iVCxQwLH2mHoq0fkeB8MswMwzI0gZG4MQUuDcsyIUqFiRYUKWh1A1OoYfNe74bPQg6CeMkSPtyF+ZQwpK1MoWJlHytI0UmeHRfq0wGa4CRep/sm9I2fHETc3jez5RRTNLCCpvxOGEjH2/bxxYrv8+nnhuROEtRZPuFe3wQHJBEa98w4LDvQAMfTdokTN0rufbGNTA71zqaqd87JT1zB3HDClQ5N0n3vY7LoejX16tTgBWLqA6RmzvMfLAB0Xyd15yL42hlYhyPTmTdQtzSvJQQlyVgjBQU83rJ1IDq+hFgRNjcFPBmnI/CgiZIAbFgbF8O6By1gnfMe64T3Tj0gxsIPmRFosj4qUGEW2kCBdjosfbRJpUI2YgTqkDLUhdKQR4eOtQp5OBMpnvFwjUtS1oIlGkSSViBLDP2lxUggyibxVUbdWhVyrfUr9Cl3qh3dfBewH6/D5ZDschdjRi6MoWV1A/to0EuSYJJFSUSLRnEqS8JHr80m3f+4EITxj9s+spe1AI/cJl6n8f8zVFSe8vfCmvzc+DPTE51E+sAlxVMY108/p0eLAZy4VbREn2R4sA1vvPiQJXbpMnjS/D9PeVXzl0iV1LXOCaV43Dnrza53z0WIkJoKZ72NQ0vz6LxPhOeHIuTqG8qvTmNm8huatJVGBxmEthKC3yn6qR7lq7eV//9FuRHeKYS/qjUEkR9iCEEBIEL88jvS1KaROdSKqrxo+XcUy+3chSkgUs0SSTMjnMMKW+xG+KurWahd8F3oR3Fkm28eQLMRIaC1ERG8dgkUVixBbJHxhQiAkk4GeJtIoV+yRxDWRXCv96no+K71wWxCSTIi0aMsWMo4gRr5LnJAkWkgZtjqIaDHsSSiP5V74io3jkBe5Y48eFV4IQdSgMxtAe4EpFEyHp93iGiGfyR5wLgiBd2kQ/EoD4FEZAc/KcAXv8hD4lwQgoMhfnUsD2l2kh3K/CkKZFmI20M1Bwr4uZDD/jjxHi6+Yq1Mkr3aMr9hO2vb37K3gJWqi3j1oD5lf+2XCyscZyYstqLw6h67NNYxtXhWDfR7eQ8XwGayFdXsOPBtS4SfSg1IlVBAy3Y+w3irEDBoRJrZG+KIY0ctTiJUZPkZUosDVXngsdCK0swgRrXkIay0QiVCrbIxkUbmiR5oRPFqLgI5cJIlRnimqU5GoUBlynRSRKvHtpQjrrBAbpF5UtE74U+2bH0LM4hhClwcV6YKXh+Gz1At/IaVvVSSSe6oRsTCE2OluJCyLYS/7AxaHEC82T9C8qHlyLceMsL8mQeiK1Esr2Q9MG/EvNsC3LFjIEQgvIQRJYij2U8Tg327VkUKWSPmMUseE5Hmpc5nuTsPcI3pvyRWS4axsF3N7wS7QXkkD/k0JpY4VAmgp7ZRy2vkkol7NCUmmXe9VAO284I5E5F+dVCRhdWHz1gqaNhdxsbsA74014pIQxbY5Az59daI6Ub0ZQbQMvCilQo2JylQL7+ZM+PXXIKK/AYmi1oRNtcC/txxRvRVIXp5Ecl8Vwroq4TvVj0C5BgdvNM+XwZ62Oo20dTHaZcaPEgkTQwmw2CcEKhECtiBMjPKQkXoED9UgcLBcPisQN1wrKlkD4mZakSLXSZroRlxtClpbqjHc24uSqmycF7WYsbZDhQgOiRdCEIKD0XIwHQQheZ6KDJQaPmUhcK2JgVdlmBAnCMEF3mofSeReQ7KEyb5w+AmBIrJdlcFsI4Oeaex7uWhZsLVjMwhZKF1U8qH87SgqHI+hK1nbr7mS6f0i8S8IEbX4C20gc9fwqwKnWFeUb02hTiRH/9YVjIgU6d7aQLEMVicZoIEz4wgclkHaXoa4wXb4zYhRLjZFpKhACUtiIAtJ4hf6ENSWh5hJIZBsD5cZPEwGf5SoUFFUf0S6pIqKlCGGd3JPDcLF0DbM9qtjo0VyJK+OK3KEL5sI4rPYA8/FQQSIjREuiFucUAhZFDtEyEXbJkyOD1wVlUsIGySSxVNIRTWtuCodA+3NWB2cRmxapIqn6f3uo8ALIwgHk79OsuDTECxSwb/EH4EFvkpK+JSHwrU2GheS/PB+tD8+jgvA+UR/2GUGwrM4REgSqojiWhMthApGUKHPzqBnkM/cCNfAbTS4ORNRRNMNrWrU5TvbBprULUoM/g7mfCnCbWcBcxvPY1KhkkaCl5V+shfofEifqBM7ZBaNW4vqc3rzOmq35pE31wuD2AX+guiRLoR3yQw+3CFoQ8DCCMJlcCaIDZLGgN7GECLEwA7qroDfZB/CxAaJFnshTdSvDJES4WtDCF7r2w76dSPUmAN/OTZY1KNgkUKhY83wnTSKDdIP9/lOeM11wm24HqEy8flND4rdMqRIR3uDkitlZRyRQpJY+aRXzGW2B95zfXBqzcJUdy82hmbx5cxNDLS2PLeGGy+MIMR7YrwetDbEBFdlY3jLA/QXSeEnUiOgyA8Gwadh3jju7oGTwYFq3XIu7s/lCd5LCMX5rFA41MbDsT5BSCLEofQRqXImwhOXAhwUUZ5IlBQw3YUZs0xDoaqkNXLgJ4/X9FummlD1ovRRpNj+fTTyGXikROFv1ba/CogpiEXR1iRKxFinisW8rIHNK0rtihqqRcT0BIKmh2UQi83RXi6qzRR8RfXyGW4UKTCAdCFI5IppZqf+7zleBw9Ry5z7K+A+J8a9zP40sqlGxYlK5LHULYO+B/GdJQifH0GEGNeh88PKKA9d6Eb8TAfiJ9uQMNuBxKEGJDfmIKdTJI9IHx9R1/xGGuA1boT7hBG+8p38Z1vhPW1E8GA1kuvSsdA3gtuTW7g1cRl3p67i6sgynALdd72Po8ALJQhhH3z4wiRnURHe8vPAWyH++CAuEFZZIXAWCXE+3h8n3d3UkgRceP+EtyDQgJNxEXgjPBAXi2Jg15QK57o42BhT4VkRDvs0P+UROx/rg+AMdzG8nRBkEe2nHcJERUoSesr40FnJ5xJh+pu/g/YKj6UXTXMF0zjXAqPsWWX+u1823newQchYgTLQc6+NoX1rFW1CFP5fujmFMFGJQhaGZSCPIGq8BZFiT4TMygy+MIHg8Wa495YKKZrVQPdfHhBS9MB/vh/+Hfly3Vb49JTAgY3/+stFteqC+4LM9gLnHjHIRYoELg2LNBpGyMqw8ozFCVGC1vqVNypOjG6/xX7E9VRivn8YV0bmsDmygM3RZawPz2JjZB7LAxPYkL+/EDL0NjWh01iP20KOy6ML6hg2xLs7dQ3x6VHK7tJ7Bs+CF04Qqh8ceOYD8mlQ4pNN4azscMzOEce9PPGGnzcuZIbCrSQYthmB+CQrAh+lhuL9CH+8HeKrFtY8GRWGM2lBcK6Ph4dIEcfGRLgJsVzKQvFuuD9OOTiodPgQkQ4MXLpFmaQL7xmSboqkM65C7xjzsmhHMbFR/RYhhWak0wHBNBN6v1hgxW1aqjwNe7qerUQKHTQZ83nBI9ULeZtjIj3mRHLMCjkWRJosi6q1gBxRn5xpD4hKFSmDOFHUn9iOMgRPyUCmO3ZxTOyHQQSLMe03WIZA+fQZqIFvdTTCRBWLEtVISQmxN6JEooSP1oihXY34tlxEdpTCb1hm/9khpSrFi8qUIjZJ7KpIFLFdIoQwLiJx/OdExRKjf6S9HZvDi7g5vo4VIcZC7wTWh+awOjCDyfYRTLQPobnaiPLKHAy0dGJtaAZLA2NCoAXcEdLUVRUfmSfxhROEoFF1GK8WB+hJB0ccc3NXK74ec3VTRDnm7IpTIg0+ig8Um8QfDrmBcKyMgUttLBzyQ3E6OgSnEqJgVRAJx4YEkSTxiiA08OkyPpcahBMGX5y4ZKOMbapHJAobTPCT6qByOwsRaD/RmP/YxUZ1FeHv0MhOG4bnkASUKKxA5H7L4CI9Zy8ziEg7KW+gUgUO86+Oo0zUrfKtGUWSeiFJ+EYrwsc61GBPX51Cuszy0d2l8B80IlwGfwRn/1UxyuUzdF0M8JUeJPZWIWiwFSHztB8YqxhDnJwftjIAw3ovIsQuiVkbgZ+oSyEdKQiojkVQewm8+qvhJuqTp0ibUDHKPRf6lH3hIDZJQUU8ro2tKKmwLqTobGhBT30HBo29GG7uQ39jN9pr29BZ24m8wnQ019ZhuX8Kwy29mOkZwWj7MNoba5TtpfccDoOXQhCC3h7O0uYDaD/wWJsIV7zn64bjjjKj+8nAFvuDi/hzueYTQf7yv0GpWK8LMT7MjsH7uXE4lRiDNwuS8Xmd6MsNcXBoSIK9wKExCbbGFCFVEN4MM+C4kO64jZ2K2dD+YIbueR8OeNofJqKY0llslNtXc/2S7MwIoJfMMlKvecHMQRXM/JgXjYv+9shb7ELatWEUXp1ChUiSJjHcGwRVW7MwXGuDx1AlokW1ShGbInR9AIlTPQhsyYC7DPIIsT/SZfaPlkHPvylV/GY7YTCmwXugAj4iPRJE2qSuTSFKJES8HOu33CdGeQ8ixJYY6ezEL0vf4tHMbbQZyzHZ3YNZUau6errQ2d2GnrZGrAxO4bfl7/HFxBWsDk2J9JjFWHsf6srrUFvSgPa6NrTWtKOhshHt8llUlIfyklLUV9RgQAjUVteE5ppGdDfX48M/aby/NIIQrD8/TCeRkHwv+IvR7VccAI8cf7hk+cElwwfuWT7wLBRjvCIM7iIZLuaE4s1IE3lOiPFOA/6tuFB8Xp0qpEiFTXOagq3gXHsebJuS8Wl2NE6GGJRUOnbBRhnrdOmqfr1+tjjvbadIw/QTDnxmJD8mySX4CakocTTVimAuFA1281ZCdARo+18KRDX0TzMgcLUeAdfbhCSTyBGJwnytAjHiKVUCrrfDY7YChpluZS+EiJ3gK7N9wFw5PHsz4dJXDp/5XiSLqhSyOgCXhS7ZN4iQvlz4zYvR3pcDx95iMbCbRRqNwHepF65ij3gKeQJrEvDd4kN8O3df9fEqlXeyKAY3Jcb9qetieF/GhqhTY0Kkr2e/EJtjSwgyhZmuAfQ1dqGypAp1ZfWoKalDc5URubn5qCisRkVJGSqLS1GcX4bq0ho0CJkqy8rRKfbKWc9nz7J+qQQhqHJQtTEnwn4ILvBCsBCFuJTgh49i/fFRlAkfxAbibUoDMdY1UNKczw6HixjqLqJiOdUnKFvEpiUdF9rzcaErD9YtmbBqzcDF+lR8nByCE9aPBzklHWtYqB6xbNfKnwmRTiqd5VNXW1XPQhe25h7md6Qjgr+LVX8kGv/Wvr95ZP5lgd/VN9sb/ut1qh9v4rVBhF3vQoGQpXxrWqWmRF7rgc+mkEJsjYilIXiLFAjqyjVVKG41i8qUD8+ubHiPNymyeIp65FmfDD+zOnku1OM/LOcYk0S9KoFfQxZCc32FCDfw89I3+GKSg38aJVXJuDI6jxsT67gnhvaWGOeL/eNob2jAhEiYR7N3xWBfxGBzN/qNXcjJzkNqWg4Kc0sVSYryC1GYUyqfpcgvyEN8YjoKcgtQVVqNgrxCVJWVwNrv2RrZvXSCEEz78N42bg8GVxgKfXEm2B3HrMVwt3VQM/9xsVGURyvQH2+FBeCTxEDYFkUqyeJVIQa9GJTOtXFwr4lSHi1HIQ1dwU6KPLFwqkmU4yIRnOGqDGuWAFO1osrlHWv6JDEo9ZRUELWKn1SbSAJ6T8zzzti1kbYJr8H/mUpjXsD1MsH8M980d5ESXAphuzRXkCxkyRaCRF3vgd/2tsCVBoTM1MOrPlaV75of73elEeGTpYgaKEDgYMau/Ya5MoQW+exI1WNnLinjebyrSwzwDXw1dweXRxaw0D+K8po0IcdVXB812R5XRhYx0NSNjrpmDIvRPtc7hLmeSbTXt6Ghoh5lxSWIT0pHeloe6svrRf1qQGZ6IXKzCpGZn4aU5FzZn4bywgpkZ+ciPTNLtIDDq7evBEEIzsIM5h0kThKW46ZiIYyYu+UbcC6R0iMIn8X4wS7eGx6Fpsi7V7mJGN4Cj6pwBVMuVxh8igzwzPSGW5YvvLO8EJbrjiCRSqF57rr3fBpog7BDCg3hne4nsk1F8AXM23qVkhgJBjjpxg4xRsNv43F7oMDrHap/lvb/YcEiraDORFFPXXTbykalhmBzeGHHNUv1amVwAjW1WfL3Kq6JBKGrd657Eh01Hagorha7woi2hhr0GhvQ1dCG8qJyVJVUIz0jF4nJecjOKEReTrFIjCIUyGdOXiZysgqQmJiDjPRc5GYWybYcnPU+nLr1yhBEA2di931yqMxhKPJXkoRk8SkPFjIwkh4Gz6ptYpSHwleOcc3whl2kyW1Lu0HzkzOrlzlbVJ/0rv8sYISd7l+ttoSLZVr+xlcNJK53gjOC2+Pgv1qtO+gPAkqTwL5UhMlEQ7f3XvEIvoO53gFcFWlBlYqqFgN+jIxXVmerz5vy/3BzPwabetFYYRQy1AsBCtDd2Imy0ny0NlSJ3VGBwrwS5GQWIDIuUUmT2pJG1BY1orSwFDk5aXJeLeITMhEek4R8IU5xYSHOehycJK8cQTSwF5Sa3fbwdIUz16rAR+Vq0R5hhD1AyOKb5qbUI4p1uvkomfSuz5fHdf30rs1YBmMejIxrqfHU26keUcodxkVNF/DL7gZ/UDDeRHKHVASoJdz8FypEZXrcQV4PbAoRMJKDkIYImWhcVWrOQeI9cRkRQo7ruDm2hofTt7A1sqziHBPtfWhuLMV8j6hUnePoru9Ce3U7GiubkJ1ZLBIjGw2VdWKIVyO3OAm5hRmyLQelRWVCoFJkp5WhokBsl+ZRFJcUISUjFQWidmVl5yMrrQhVhXXoFZJ95n6wZn+vLEE0MErNGYf1F/YyKzFJUKXDy6dTmL0asBzMTD8/aASV8QumiegNaFYeklj7+dCZisIyXct6+73A46jz613rVYT6fe42KqPZP9kZocW+anGekKYoE+rDEVrur9RSOia4xARjQ4fJqn3jkpXyVN2Z2BJ1akGkyFUhyCyaZPBPdgyjr60J5cXFGDIOoKmiCR21HagWaZCRno+45AzUl9aJkV6MxIwkFBbkIzs/BbVVlRhoHMJg47CcN4ye+n7kFqQgOS1D1LRKMdyLkSEk6ZPtg+3NMiE83R585Qly5BDC7bU0AqsEKTG4ihLtBpJAO4/bSUQa6tzHY2l0611HD1QbNWn0VwETMxmkfU/sCEoFqr+Uop7yWz5ze+zpe1bYGdxEldoQW4RpJfNClk0MNvfBWFOPNZEmox09Sp3qqOtCTWktSgqLhEBNKM0vR1JSFkryy1CYX4Ks3DSUFFQiMzMXJWW5aG4ox3hnD26ObqC3tRHp+bEoyq0U9cuIxnIjBhuGsNw9L+pcviq00/tuGv7PEUQNfp0BrIESirEO/k3PGs/hzMiUd24juWh4aoOdRjmlG0ljfh098N7m3+VVBt3bzCYwT9lgCa8izBGqjLmFKbgxvqakyMbgHJZ6ZtBc2Yzq8ir0NfRgqqsflRVFqCmrRlVRFQryC1BX1iD2RCmi41KRlZUv6lYFCgrzkZtVhOQUGuf5qBT7JCsvFUn5Ieq5W/u4IyMjC621raJi9aC3rh/fzD9QUlLve2l44QT51N4Dbn5ReOvSi48HUFWzHMhs8rCXqkSXLc/TWpPSZmFcQy+dnekleqn0uyD7DyLWXzb4GzkRaNnLBO0xPg9KEfNj/yw4gw+0tShjfb5rDIPGfrRUC0HExqgRkoy2DKCztg0V5dnIzctAZXEt8nNLUSoSg96q7IxiUbea0GtsQ01FJfKyixCbkIGU1Cw5thrFeeVIyUrEh9uLJL1jK+p1mAF5BRnoaK5WWRKW38kcL5QghVn1uNy7ha6qIdwcuoXOyiG88wKJYh6j2BmwIg3MI93m+zhQeJ6WoUsyMZnRXPUyB/XwvTrAa2C6yotuXXMYsDk4Z1XztkwkBZ+dZZnyUeFzVxesD85irW8e/cYejLcNwVhpFBtDJENeEYxVjQq5JUnIL8xEdm622CIFKBIVq7KwAXlZ5WLcT6KuphjNVa1oKm9Ejhj0JEpqWhaK8oqRkh6H97ffp4L8PmoGT6vdeW4Eec/aGR7+MTjr5Kv+t/MMwWrXOjKSy9FU0oOwiHSU5jTixuBNnD7/5/XZp4Gd+iwHK+MW3GfZdIFg0qF2Ll2W2namlJjPrJYgqfS6L5qDqouWNv8qgaoic8/MvxtVLJJjv998FPAIDcCwSIuB5n7UyQAfaupDZVE14pPEIK+oQ0VJOWqqilFWUorszEKkZSWpgV9Z2CgSphcjxlGs9s8gIycBZYWVYti3IEckTHRsqgoYlhZVIK8oDe/ZHU4CPheCBISm4ObgLYw2TmOr/5rMRlZKaix1rKM81wi/oAS0lPXiwfh9tJb3IzY2V/c6RwnzQU4w9qGVajKvSiugYvzCMnZB7xizfbn02UE8NZxxA5L3lyTmOVvmoDH8Mox5VlTSI2i+jZLOO87huZa0miMuJREjLYNiTNcpNYtgbCNBBnh9eZ2KiucUxAoBKkSC5CE2MRWpmUmoKi5DT0OvSKBVdLbUIlvUrPzsQhTmlaFY1LGszHykpuShsawZ5RU5StXWu78engtBrvRtwdU3CpPNc/j36u/4cvIhfp7/ATeGbuL28B3cHb2L7uphhIVn4NrAdfTVjqnzjp+5JOdFwtYj+Ilr/llogTsNF313DwYO/KNUfTjjaoa9HihlVJmuxXm0d9ijy3L78wRzxxjgNHdtU8UKSjFVR5qrW88Vcp+s7Fy0VbWLIV4rA78KNaU1SErKRlp6pkopychOQ2FhntgdDBwWIzExCwkpKYhICUVlTTYyi0ORkydqVU6VECsTebl5aC5vQ252GdJSCzDaOoC80kSZiHTur4PnQpDbI3ew2r2B0AgxhCoH8XD8oeABvpp6tGNzeAfE48f573FdVKw7QprPHLyw2XcN/XVjmG9bQVpS6RPXfVZw8JunsFB6PG+VgeB9WYVoTgxzMP3EUtVSFZcpQbu2PU/QSKbXjrEMre6esPKzU0mk9OrprcfyvEAyVpVUKQM7OztH7IkmIUot4hIyUZBbIihFRFqQSkyky7aiSPbFZSI5LR0F+YWyL1hNPO/Y2Kht5YXViiwkSVdtN9qqO7DRv4iwVD+VTKr3HczxXAhCA/zBxEP1mZtepSTIWvdl+aFtOGVth+PbQTOqWzMti7gvqtbP8z/i/th9RS7/4ESlmlle91lBFcp8YFqqEn8GnHWZyKi3T0FeuF5diAZLg59u1O/nHr2wWduBwcAkJ6jm3VkyeYiq6RxuWl6Cz+m894tfA4X3Y0p7cR7TRUQCiOFdlFeJiOgkFBeVISUzWSRJpqhQpagurkNWRiFi49JF7coScslxKQE7Ew8nQkNkuJxfKDbOEDqru7DRt4ap7r6d5n/74bkQpKNiED+JdGgt71P/W/sEIrugFhciQvFOoLfCGx5ucDPEYKlzDf9Z/Sd+XvgRV0Xd8jLEKklSW9D2xHWfFUz10AYkkwfZS0nvuGcB4wXM8P3QeZ9rkiQyEM2JoYEuZm2ZBc7U0Vn++Ofyj7APeP6LXh6X++o1r1CQ58Rs5peVJsMaG872OZlFSpWqK20SVSsDUQnJKBOSRKeFoyC7EiliWzAfqzCnDFlphaJKFcNY3QinUIv0dnkHH9jbICgmBFXlxcgpjlV26a5jdHAkBHn9gh3Gm2aVIU7PVE/NCL6d+Qbz7cs47eSEd/w98X6YP94L88P7kQb1/3vh/njf4IN/r/yOK71XlScrJbFYSZqvJh+pa+rd61lAo1l78Udd0fe+gxWiczywMbiwU2qrC3lBVFd2DcJtsC6e+5kW391Sj//d+Bc6m+pV7EH3Wk8BpZrnAepO9lqb0RwsI9Y790Xg9AVrGCubkZKch4zMHOWdYhp7SX45Ckuy4BFuELJUiCFfgNKCCuRnlSM9JR/N1a1oN1bh470mrW3pchAcCUGay3pRlFmPq/3XleT4ZvprUase4Y+VX/GBtzfeFWJ8EBWIjxNC8FFcsCLKBxFCkDBfuIbE4NQ5k1eBMZK7I/fQVzMGn8D4J+7zrKC6orlej7p/EqsG4/N8VYloVXU2XCId8PYerkR+jydiMQKmrLhFOCI6zxOPZu+oNc2/lM/ARI9nUm9o+/C6T3M6HLRjPaUfM6FfpC2i4eR5K9SW1ipjnOkmlCYpydloqmoQFdBe5bglpMaLnVEhalQF6koaxG5pwVTnELIKow+cn7cXjoQgt4ZvIzwyU0mQR2KID9dPYk6kR1v9EN4PEakREYBPE8PxcVIoPkniZ5h8huFtfy+85eOJY+dNBOF1KvNbUJnXgo3ezSfu82fA2Zn6NTN9mVOld8yzgMZtWlEQflv6ET8sPIKxsUTdh8mQzmGmxtrmrmHqxHqBycgsV2yNLCrpoS38f3lkHu6UBIeY8TT4JTmqaLjePg10NZt/B3r6uOT0Xs2/qZ7ay/6DGLdHCU4S1WXVKiBYUSQ2R3ohuurakF+atPNs3rWzFaM8GU01jWit7sRw0xCWBsaV+9ryeofBkRBkoHYCzaU9GBM1q6agVW07Jj/qTXdXvMdeViI9PilOwUd12figtRifV6bhw5ggkSIG2e+HEzamH1GQUYvi7AYVPKSqxWCj+X3+DJhSQBWHrld2G9E75lnAQVhelYr/Xf9DDeo/Vn7B9bFV1NXlIjLbVQ0qGsGfuz8mJZ0GWrtSIibXE5tCjv+u/XOHHMR/Vn/HZFev8iiZ33NPyGDRjHvfAgOCS/z2Xc2LQUDaGtr3YOCU6hnPIcm17ZY4yGKrRw1OMulpWagvNyop0VrTgeGONtEIdv++dx2tERQXhtaGOnSImvVnewAcCUHokmUayb+3jW1ue93JGZ8khuKz3Bh8nBeHD5qL8GlnCT4drMKHnWX4KC8eHyeH4YPIQLwXbIq2h4an44uRu/hq6iv0142rEk3z+zwr1Bol8mLZO5cD88hcvDIYGVnnizIf2Gpwr/2Or+fu4dbEFSz2jyGzOGqnpxaNcp7H71RYkaA6fHy39hOWlh/iyspXIkUeX+efqz+ivrZULdj5xP0t8JGzPay2PXRhpWGih1ceTIqYkYR/MxmT3e53tungZazJSMkVlRiLrppOtFZ14erQhnKL6x17Wuw3Sm/aWXr7D4ojIQgN86T4QjXrXxu4obadtLXHJynhOFeUgI+rMvBRdxk+H63BmakGfNJXiU+bC5RkofFuGxqJ26Je0Zt1b/wegsPSjowcBBfp0V7sQTwXBwXTwGnbMBNVG9B7ga1uBtta1TqCHLSUGisDk/h1+Ts8XPsB5fNrKBMUzC1jYfn+rnPZ3cM5ZP+kOmK1bwHeMa6KuBE5/iLV/iVSJOCpxj4rClkm7Bbp+HglLrmGVkuvB+6zvM6fATvJHLd9umRiloGjwQtdDa34efEbU/tXi2OOEkdCEMYzkuKLhCAbiiTc9oarCz5KDMEnaeH4pLVQSY5z80ZcWDTis5EafFyXg88yo/B+lAGFVS1gdJ2eL0bVP7R1f+IefwbabMhKwIPMxAcFu51E5rjiKxnA5gN6L/yx8jN6ja0ITnVTDQq07SNLt1E8v4LMuQVFkL7FG7vO40Dvb2nb12B3CHCTAfMtSkqy1IQQWeSr7JnYqnA4yuDXO+dpYO3HLuligWf1stGw5uxuHeIM+3QD7LOC4JAZAPtEb9W36yCNLd6yvqRy6PaSIEeFIyGIo1cYVrsu4+bQbXwz8xUW2lfgGZ6IT1PCcLEi1USQgQqcmWnE+QUjPhmsxocNuXg/3IC3vD3whtgqUVHZykj/ZeEnGUi/qSDjUWX60gPDVPSj7ijCWbSuLh//Xd9tO3BA/7r4k/o03078tPi12BUDu/bNLt9VxCicW0G+fN5f/WHXOcSjmTuqN5f5/ZkjRTdsTEaQan7A48bae5U0SKmNwz9XflKN2Ay53vuSaz9Q2umRg7BslLcvRCJxouKMz079PmVBqqmGR1WEWtbCpzxINdQILPJT12ZhGpfd5nm613tBOBKCEEwdaSruVlHz+6ImfS1EuZARgzMFsThbl4GPu0rx6VA1Ph+rU9Lk8zqZ6SJNRvrrzo8NqY2eTZXty1gKvVnm93hWqIX/n4POTON7a3Rx10D+evprVOW3Iju1Co3yPP4lZN/Zd/kHrF75AhvrX+A/Zt6qG1ObaJmYw8DiTXy19uPOdg3/3fgDleuLcJoR9VTU1ePnreEa7gRjXQWuja7gp6Wvd46d6RlWtlZBeyH+vfaraoYQ1J2sIuJ6v+FpUFLEghgaDuohIjGYvBma6wHvsmC4VkfDvTpKLZAUWGgiCzvP+JYGCUF8d92DlZgvszzgNdUUWmfHs4LG+krXukiSr/FxRCA+z4zGheJ4IUSO2B7l+Eikx5mmHJwvScHZ/Di8H+KP111M+vW7Vk4q1aSmoA3Fch2moVhe/1WCQQjyYPrmrsFcmFmnyJGbXq2cFzdEEnL7l1e+Q9fmukLb1qoiCrdvDM+hoDwOvy59p/6nGrYkRn1NTTZSCwPFuA9H+GIXLiw1i3raoj5DZLKhRPnv+u8799VQXpWmBtbs0Jj6/0eRWPE1UTJzP7s3Ry01ZzZoNTytGs9UZMVzXdVCR+yH7FEdqdZtCcn3VJ1o1Dou5SGKOEEFphXCLMFoP7vt693jeeH4RRu84eaK1+x7C/fs/HFYXHT1V16sfy79Ak9DDD6MC8an6VH4PDsa5wrjxWBPhFVLFs6XJ+FsYRw+y4rEh7FBakZkSvysEKIkuxGbfVfRVzeK+LgC3fs8L7DqTIl1nX16YNzg2/kHO4OTbtqS7AYUZTUgP7MWWamV+H72G7Vv6codteRA59YaOgRzm7eU94oEYJCRxGCf2pGJccyvXhHD/RH+WP0Joz1dsFkVcpAg2ySpXJ7fuacGer64HEB8vi+iywN3fa/WlioEyGB81qAZ88X0Bi7d5nrHE5Qa9BiyJZNHdQScSsPxebwfPg7zxofhPrDPD4VXhUnFInkCRHKwjZPefQjmih1Vx/an4bSDA1wmymHdlInXnIZK1OB93c0Fb3q54aTVAX3uFmCa+lfTX+GuqFcsiuK2152c8EFUgJAk0kQSkRiX6tLkfgk4kxOLD6MD8La/pzrWzTcKc61L+HLiIaoLWjFUP7nr+i8CHEB8qQz+HaQLCfVp84FIsAYmL60a6cllaK1uRXVtluoiuHXlgZIcLVsrQpBVfL/xI7JLIlVPKO5nq5vVy7fQKvvZbZ0k+uXyL/gfUcVcVjpwfrEZ54Ug9sttuLX2FX5c+wU/rf+GR6KSPVz7Ht8vfoP0kjBE5LhgZXhW7Jp7mF66i2srX6mlygImCnDW89nULMYg9HqH6RJEJlt6CjngqTKxT5l1SRRORwTjZGggTghel7+d8oJgEBUrIN8bzhm+sEszwEZgSHd74j4aOCGZB12fFz7PjVWwNmbjtYtVqbDvLoBtS7aC83j5zqA9DGikF4h6cWPwFmoL203bRX2jjUFX7qfpEWKPiNQQopwtjsMniSHwSE/bOb8spwkVeUb0147j4cSDnfSTFw16Rv658iMyiqKUocgFdrxFTaCxykIq8xfEAB77xpoThLgxchkpBYH49+pv2BiaQVyeN5YHJzC1sIyNzXv4WQb+Qv8IjA3FamGYNmMF/iXqEklBEpEgJAptlp/EjphdvYP01THELw3L32LDrHypJMbllUcqbrK2dA8llclqEJWK+jq39AXqFi6jZWELw0u3VedCw2SByhQ2/62HATMQLAcs2y6ZH3PCxh5OCZ5qBWK2e2UX/fPlCTgdF4ETAf44FRGCs4kG+BT4wSFDxkWMECYkwNSh38MTxy6Ymvrt13eMCxeZ3/N54PPcGLhOVeDdIF+RIAMlcB4r24HTSCkuViTvHHz8nJVSgcwvoAfaHW0V/Rg3mpIWWd/xgY0bbL2CYRsZifeC/VRcREXVk8PhHBuvBhNVqujoXCGYzKJlfSjPbVbGrd49XgTetbPCYFsbfl/+UXXbYN/YqZ4+jHZ2yIAuQXiqt2k9Q5kpSZb1wSfVHUqE6Bz3HU9Vb2sDMkvCdx2TXRqB2d5BlFWn4Y/1f+Kfq7+ga2tdSRcSZGRzCzdWv8b11W+wtfoV/mf9D0WIjeUvsS4E+acQannlARYXv0B+ZRIis90QXROuOnV0LV1H/9JNdCxexcTSHVwdW4Zhvhx+WQeb+Ogd4wpZHKg0+Jl+wopKy8FqvooW417OmWwHa4BjQyJsm1JxPjMUp+IjcSLIgA9iAuBeHASXohC8nxCqFkE6GRaEE34+qr+yuS287wJL9EYeYQtX2hrnSxJEWmThTH6sEg7vBPrAc71B8eE15kHxD0qPS1xDQwhi3ZSlTj5TEA/PtQYTaapTn7i4OSaMc4iNzcdC2yrqijow3yazZc+m0svzM2rkAdriPW8v2AdF4nVHRwSEJuPrqa9UxSHVkvL8ZpWqwjiIu1+U7j1eBBiICknzwo8LX+0a0ATjCgxOkTgFxakqCh0QHaJsCPPjGBRkmsl32+pXX6tMArme+H7hkQz0f+H29HXklcUo++P69DUszt1QpaJbq/cweeUG5i7fxh8bvyvpQFIQ9GRRbZpavotv1n7G2spDzMzfREZ5rLpXRFWw8liROJQcrQtXhSDXML98H4Nd7fC93gJDa9xTYxf8/ar3l8XA1OuZrAVd6UL2THaDu9gTbjWR8BDpYVceg1OxETgZHIA3Y4NhVxqJMwkG2RaG4z4+OO3hirdcHPCGixNO+fvgdQdHVc+/n1tZw1EFB0kEakznSxJxviwJDmKPOw2XwH2uGt6bzbhYlWJy85IkjEe87esJr8tNsGrIgE1rjmp/79hfpE7kNtoTljfRwA4lDBaGhKejr2YUC+2rGGucVQOEZbY8htFx/s96dUocBgf5P8mVn0GjtkLldVle+0WDy67dHr+ivtteoFHN/rHZhUm4PPSkFCmuTFQLTX4//xBrgzNK+gy2tyg3rrGrWSRIJPLL4/DFyteoaa7A+tJ9LC/cRv/QKFq6O5TEapPPjuERrIiUWBRpMSWqFKPsV4U4XeNzSCoJVQMmqjoM14W0/9nO5aLU6Fm8oT6/mr+HsNZ41SY0YDz/qe5uDlLLAbkXmA1MSeqQaRBiRKnFVum+dWyIx2d5UTgukuNkcizeTI/DW3FhamkJ2yQfuBaFwlEkqEN2ANxyDfAv8FVeLb177IU/K0XooVLmhK8XHAeKlW38mdjKtq25cJD/vS7L2JfP1+g9IrQTvTYa4b5YB68rTfJ3ExyFURdE5TojRgvJYn4Tc9BFS5JcH7ihCEDwZV3u3cTdsbs7qSPc9o0Y8wwEUnJQnWK8Y1YkDo3zF9Hh5Gmgvj3fN7wz2PfCP8VQLuIKsUN5SB8qw29mAT66bykleJ1/ifp0c/wyEgr88cXqtyiuy0F8oUGpXsbudrT3diO7MgEJsq2kLhfG9gaMdnWhoKkAicUhKi2lrrsFMyI97sn5Va1VSCgyICLPDUk10Wohmkcb3+PB+nf4bel7/HP5J3y39B2+pJesIVV1WydBDLOlT9XhGVTVG5B6+NTbETbpYlOIzWFvTFFqlVN9PM7UpuL13GScSovDqZhQWOWEqoWNXMsjcS4lGG96OCub44SbG47ZO+G0iyl1Re8ee4HxEb3vf1BQanDCJwneD/FVKhb/pvp/qSYNLpMV8FioxWs2HoEwhCTB3jNEeaJcp6vgOluNs3lx6kIfJYaKqElVaphDbwE+ijt4vbSnIRb3xu5honlOVQhecPFTGarG0h5kJJdhXVQwa/dA3XNfJmhjMNHPnAx6yB+sRtBAOgIHM9XaGFEN0cqmWOwbVUG6QhHRZbXZeLDyLX6U/1OLgtAxNIKMiljEiOE+K+RJL4sWRGFkZAqbq49wTeyOayJVqFatixq1KZ+dvT1KjeoZGBaVKgZRue4IrzCgsbVc1LYvUb26DLvVFjistmF8ZhEpfYVIbs9A4Eg2fK+17DSa9l+q3Nc1SzCb13IwcoVf1qubtzPiQkY2mUFwqouHdWuGIBMX27NhZ0yFbXUCbEqjcSYnCqfCuNKXn1ou77jBT+EEEWgwreXi7oF3hDDsAWx+z6dCbJE/UxlKzy3LL0iKc6WJ+Dwnemeftbv8Lu8IxYvXHH3CEBSWihgxlP0CE+CZkAyX+MSdg5m27iakIats23Jh31ek6jm0/fuBXRTvjz9QCYy0SZh+QTWAsYLMlApccPXXPe9lg2pImQzu/xW9X48YGkJ70xA4lGUiiHwaB0wdAtl4OUGM8o6uNpEafmjr6VKqESVGU1OZshti832RWhKGFJEQ66I6UW0iOTSbY1nIMbZ8G3fXvsfQ5JKcV4qa2lxEFfsipi4KV0aXlCPhvkgNWyGHjcB6pQXDi+uiSuXtkMIcfqs1B6qotLQDWJvOtqOsBdG2MQJu05iCcx35uNCRhwudObBpzlAEsW9MhnNdrIpxuIg6dTbaG+8YPHDK3QWnRWq85eWKj32cYRvs+ES3mcPgWbMDiNP2jiIlypWkoN1x0obq4iXYegTB2SdS9UWIiMzEa5HR2YiPyUdOWhUMwUkIFLI4eoXBRlj0gbWpLvq9MH+4jFeo4B6NdbLudZen12rQi0UpERKWjkeTD8Xu2MB3s98ceTLiUYNR29SCUJXLpEcMDdk9xUKMTJEiGYjtzsTPK9+LmvULghsrVAbBmdwY+FWECxl8MDqzhhuTV1T1YVZFHOJF3eJLrm0sxpyQhx4pum+7xLC+svqV2A9fqPT3wbE5FUCc6xvCTO8g+jqa1Pp+/9/Gv5Q0nl2/o4jBYKJhrRd35m+opQt0CbJWo5a61vvN5iAZuDqWNhDZEogZv/RmadtCcr3gUh2tlrZjwI9rsai4hqh+PhXB2+u0mBYscquK2lmvReVeiUrmVxoI/+IAhOU824JFhOoKo/P9DwrWI7lMVcJttkYZ5GecfBAQkqzIQaERG5OL1xLKG+FXV4+oGiPic6oQFpmBACFKUGiKEjPv25jSQN4xeKnACWMmdNVSh7O8oR6YesEeWKvdl9WgYiqJ3nGvFMTwDExxw4+Lj3YRwhK/C4FGhwYFYnuNrasKtihjhZKwJMinGZGwLkxQLzNOJEmvDHYGB6NzPUyeJ9meUhSM/oVrWFx6gE4hxww9VUt3Mbh8U0md1pZqZeyTHCQK3c7rozdglZ4h+nwK7s58idLVORSvLeCGGOU1xmK1NqA+QWr3jYUwo0LLe6I3i6RgRFzr38VzzQdoYLa7Soxk0iJztlj7z2IrVU8iUpiJlJRY/hkeQh5/FTzkOi78O7jAW0khrhZmfs3DQHXjf9bAoUgLSg3P1QY49BQKSarhkpMqQiJZJEcWkhKKkJJcitf8O9sR0dWNyL5+eLQ2I7i6HnmZNchOq0ReerWqzdCMeEoRGzFmqLtR5XripnuAyYezrYvIKYpHcuLehv6rBOrq96ZNGbL74YuJTTQ1lqCtqQJVNVlwqk5S+izJ8WlaBGLY6a88Tr3QOJEktCEsX3RGdSJaZ1aUEd6zeB2TQpDx5Tuo6KgTmyZdxUto7LNVzdbIEqwzMlV84WRMGLJrmlDf34SBvi7EN8TAf6VGlxyE/2rtnioWYx9aE2+6efW6DwalbUsV0f/tgkTt2qfwjEQhSWi/0B3OYjFmIzN2oq3vaP4MNHDBJNalsCM76/35qed21sCVkvXuvx9O2jmo5+GxUAefDSPc5mqUuuWRmAy/IEqPNGSklCOwrhGvhfR0I3NyFpkzc0gem0CozFIFVe2oym9BXkYNfALi8b6jmxhcMUocOQ+Xwmm0FG+4Pb2ARwN1O65smlYQdqSFUM8Tb8msOdzeoWIfesQg2GBhQiaX39Z/U0VPDOINTCypbIFPU8NxsVgmhNpElepBm4MvlPUjli+ZiC7wRefoFKoXNtC7dAMt45OIKgqQQR+HgVaj3KcLV8eW8PPC93gvNhon4yLwekIUxnond60vuB8MSxV7erEs3btMEDSvnTE33mmjmJ+rgaQgcdjk2/xaGhhLYYd8ShqqcR+72CiHiG2AvSIQpdBeeYEsWdZrDE4S6R2/H7TJy3m0DB8lhKqQxilHR7XqQLhIj4S4QsQmFcGtzSgSpLsDWUKQwrkl5M8sImZoGDFt3SqjtrG4E/Fx+XBvK971oN8J8Na98X4w1tTCJezoasxfBNwj3PCN0vefJMe16evIrM/Cz0vfqoDe1uojzM3dgLG3B42djSjpqkFBbYbyVjGbVeVJWbxcS0TmeaF9agnV82uILw1DcFcS7m4XVl2Z2UJcSxGGxueQUF6HS6lpaGgZQX5jxq53Ywmfa4Ltv+nm5aDU+61M8eDszVw0NrXgDG/eWM0++HEHlJ2qw20wiZB16ntJBUuwTp/uZPNrHAQkkCVJnqVC9LOsKJUfSFv6bGE8LlSkKJWLnlyfoHh4GGIRF18I3waRIL7trQgb6EfK6DhiBocROTCAguZBtJT3qpyqXDHeg8PT1EVtmKslFr/TUPGu1ICDwDHYWS2YqbfvVQVns9LSPPy2vLuAqaynVa2tbteUAjd5Jr+JLUJXbHp5NEoaC1DWVITsinhEZR9ev85uKkRBRy2CW6LR19OuDHHeM7qlUHmGwloLUSfkK2kvQqL877/6pErlsdUC961WQQtcrggutyr4D2TvqxbRdmB8gUtC0LbQYg1sjkdDnd+PBNKKr/h82ON4Z9DKwGeTBMY02JmRKSN7LlNnQcCDQpHX7DrP0kDi+CVbNYatG7PgLGaDy2QlXGeq5P9MOCYnIDg0VQz1ZMQW1+K1goZehLS2I0BEuKGrAzGtnait6kVDcYdKIGR021dYxaAK7Q4GDq0aMvGW1+E8USxPPcpuIi8KNAJry2rw7dxDNVAfzN2DvRDDtjkVVq0ZiiRl7TWY6xvFr+um9BAa13TV9k2uIlOIYv5Cn4bo4iBElYUhqiNlO1P4X6piMbyeQbgEJHRWo6b7SVJ4XW2F62Yr3K60wnmjBc7bpHAVgjgTq03wKtg7E8ISVF18ZYDTYcFFTbXvx4VVuZ/Ls9GLxG4xLHulirZXOj2PPetl80S7I7XA6WFtCPk+5rlaz1wbLxP8J6IG08XrsVQHl+lKeCzXwW2oDDYeQchOERs8QwhCO6O+qBOlZe0oLe9QtQxFmbWozm9DjhjpsbF5sDWEqZfg0FuET0R3o7F+wupwg51G714Lz1iCDcqYOUv9lJ4QBqmetZbhT0FeBnVvivbPnJ0x1NKP2eFZJT2sW0zksJfPkqZi9C/exOLyA0WMm6vfqNSQ0aXbGJu/jqjcg6dRRIohH9KeiMmBoR3759+rv2JoaAwZHTVYGV9CSHeKeh+a+uRJclxuUeRwEnI4Clw2m+XvVvW3/Xoz/BcrlMGs+zt1wFgQbQ0a1dp3ow1BO4PPg4Yzu9AfJv2cnjEuIUEppF2TVZl8znrH7wXaI9r5rFTUO+YweNPTHS5jZUKSKnwYHahiIUlxRWr8v5Yp1npBRh0Ks+qQlVKB0uxGZIvUYFyEi9wYgpLwrpuHquHwlRfifblJJInobDo32g+cebh6kd4+DWw2sNeSAWxmdqga6D8JZvWGpnliY2hOLVP85fQd3Jm4iq2JDSS2l4kESYePMROFzaXoErttevmuar7AKPiiSJCOhatCkDvoXrquDHC936SHyHxvBPemKQcA69fp4qWnLL+7BFlNaQhtjobv1WZFDKpPVKVchRiUFo7rJEMLnC43KwlCcnCbtxDIvz3pUJMMVacdr9U22Kme74ArDD9t8cv9wEnH/NoHea/M+eIiSCQTf4e2gCpVOL3jDwyRJMy98lgUKTJVubOd4Q26e1876xuA8NoK1WQhU4gRFZ2DlMQSuPlGwis4DqfMcqPe9HRTacDel42m7N5D2CGUBlz7Qm8ffzSNracaebL/RfRjou8/OTdElbVqdse/1/+lvFVM/aCUWFsyqVH5onbemr+nsnS5nyoW09Hp0WIzho6Fa4g8jK+/yICKjjKVvzXT04+RjjaMd3VjcmRUSQ0SweNqCzxJDJEampRwWDNJDmf531m2828n+fSWSc1/tRrOEQefaWlb6LlW6X5VZbayn7ERpsCzcz0nNZUaL6BaRvuFk+F+9g5Joq3pSNVL7xhzsIiNx5KclERaBP7PEoQJivad+Uo7ombE9rhv+5ucUOwP/ZrneiPcpqpUOomjT7iq47jkGqCSDyktmIPFfCxmP9J1ySxHh74iOI+U4WzRwfvn0vPBGeiJffKw9Ypx9oLSiy2vcUg80alQvoNPvBNGWvvRXt+Elf6pJ9LdWaBE6cDBP7X8hbIzlkSlyq1KEunxBQaWbmJg8QbGRGowLZ37V1ceqgh5almk7m+xRFi+FyJqo7A2ZsoOHu1oVzlhUz296O3tMKlSIi046B1EMjgKGRRB1uV/+bQTkjiQLLKP0XWSyWuTae5JB57xedxeNehc9Ze2BlVlGvSaesUBy+wDGtDm9gFnedonltWZlAA09G0DHnvGSBjzYyxB41879iMXG+VA4N9/miAZUap60E5IYtueJyQpg6vYI+crklR2+2tus1Uqxdf7ihGnHR/fjOW3joMm9673VrOcWI4LVcmwacmB12KtaTYbLd/VkWQ/cGkxLsjCwWi+XUmO7R9+ECid1ez8Z0FQmvMTa4RwaeOWxir8a+3XXcTQwFY8lCL8+z8bfyiyrAlZCmrSkVaYBfcoT/jFB6KudwilA11IbS5CfGM2YhozEVt1MEPdu70A4e3JuDVpSrW/O30N00IOFmBFGOOV8e2yrU7ZCyns15phuyafq62KEA7yN2Er252vNMON5JgrO/B6KAy68R3pfTeCjhYa3Nrx7FjJgU2Ydx5hg3DzAU11iuqztp8ShwPbPPZCDUPbr4edREmROkyzNzWDMAU19Y4/KE5ctDaN7YpkWInK/HlWFFxF1bJuzIDrZAVe+yQ9QvWnIkHsuvLlb38lYu3lb7v2XDkxSZHBfa5G/f9hfDBcsgLh258tUqcS9j35ujfWA/N7zNfYpgdDrxBnPxz0Ze8HZV+IoagW8TQjLCXLmtgclkmKX639JCrTox3JQVBqUFJEZ0cqdyVVCkaK3aOcEV7og9CqIITWBIv6Go7gxkj5P1D395jDrz4JYd2puDd1Xd2XaewZsi2yOgTeLFwTYrhttYikEGmhEhSbhSQtsFoW20M+aX9oqhVtD+Zeead7PTEp6UGpPNt6vR7oLaIdQILwHZgTQAMDhIyXcDKkdDE38KlOsf0S76WpbwwOauuTPE3N0gx7Og5Y9KU12GbgUe/4w4AVsyyeOpMXq9Ssj0TNYlNDEmWnL5bHap2q93Cfr1EdHS5UJisXmINIkTc93JS4URVXI6Ww7ciFa0UMfGsiRdUqOVBJLkERbN4qRpsFLEHRS28JvSTm25kLRNFMEUvRzf8Jzj6HXaLYi/UHxT7IKkvZeXGEtb8D5ntH8duyqT8Va8Jpd2yKbUGVaWLxDgYXrsM4NIScmhT5Hg7qe/K3XRDDNjgpUBUv0X5ht3fmc307/xAPZLAvDkygSKRwTIE3wvM8EJ7riYCmTASVm4KIkbkeiGhLwrXRy4iKT0BxYSGyFzvVBEVVSkkOkRZ2ApW9K5Li0pJIEfmbIDGoXtGT5Xe5AYbq8J08qv1AW4GltebP2hyMgfA6jGNpMzkJQylAe405W/QsUQXjPh6jGd4kgWZbMl7CmIqW08VjdppByDH7ORG0ehESxTwnjBnGesc/K5jlqxJyhQvMHtkhCCsGKS3cl2pxsSZVVVt9FB8Cu+69W+/QBcuZ5G27gxnOnIF4PPP4qZfqGeVs6sxj+UK0WYpr6PHl8OHulZfDh3+Ylj1c0D+kzKCkxVBPl2rO4CAPm7YS2/9EJIehvqMVUzKoV0cXMNrbi+rGQuRUJiK5OESV0IbnusE91llJkAs+drALcMHNMVP+1v+s/1PVhCgptG6SRNo2Zgk/nLmNvu42BJYHwb8geOd3xFSEoLO+QxnAHFy9/V1wFanhICoVbQ1rkRZUpyg1rESC2IrksJVPerSodjlfbob/Rj0MTbFiJxzseWjrwO8F2hWaXcK/6ealR8k8r4sNuemaV3bF9nvV0tEZA9GuRUlBCcS/teCjBnPtwhLMyTI/VsPz9mzuEIS5Va6TlcpL9WFMIF53d1XSgu2AzE+wBIN/FJPmOuZ++FxmWj5Ypjzo/WAuMKMdSxVM5eeIuFZiNe3J43dBXsxBvwfB2ua42mj8vvIj7kxdRU6VKakwJMMJQemiMmS6IlgQmmXmhRJSRJUY0NhSpqoE2dWkuboROXn56Gwexi+LP+HXpe/FZhBbTdSjsr5ORYpfl3/AsBCONSGXh+dVjOO/a7+rlqGJTSlyT1OOVmSuO0bbBmHl6wQbgxMG+3qU2mQvsBJiXFpuxoVloxDERA5rkRx06dI4p/rlt9EgUinmwAPHUkrvB6pJmq3ByYrRcnZP58yvGdxUeegiVufI8ZyIeDxztLTrqLoSncnRcvltc1Bt07xeOzD7Ps8LT7QeZZ4VpQfVLNaBWO7XAwcl9U/OeHvpu3yITFKjfcMHSxVp14/dBsWzXvBpr+Mtwaiv5bl74R2xRQJLA0QyFOB3GcDstH5ncgurI7MYE4nR19GCtrYadHU2KQmyMjSD+9M38NXCA9xaNTVSoGSIL67HqYQonIwOg016ptgQd+DekASX2jg418VhbmQG96avq0KqruZa9LTU44f5L1WEvKumF+017cisMqXFEyyOmuuYw0hLP2Lr40RCtKqGceyLdWnJRBKTDWKSLAwEuotBzmzdgPpI03vQ+b2WMHe17gXaJZzxqftz8DOBkeovz+cEEyKTIx0tJCSPp9Tnu9bO5//0cnFcaNKfY0XzQpmDksbyO5rD0qFjPpk+LzxBkGcFGU7xS+nATE1t+0dONuqHaDMGvVAfOdso/dVSxGqgumJ+bUJvOWW+HEow8wo4Gv0HafqmwVlsooChTKwMTooqZPJSfbH6HQaXbqroOOszvl//xaQqCcbWbsJprU3N5p6rXdhcvQ+HrGycJEHiInAqOlSI1YeB4QlEtxYhvaMaw73dKB1vwa3xDVNNR98wBrs7sDGwrNSQC2LclxSUIZZuXvn+MfneSqplikRzlonq4jYprFaMSmLQGKfNQclB28R9s1VFygPyxdA8YDqPsjv28VgRfOZaWSsdEFR/KdGp8tImYJKibaCd2kf1WXPxWqaUMLeL16BrWBsHSs2yIOfTUpE4cfpsF3JRpX6aa/gocGQEIfgDKGrZJpILWu61RniIqC+fuYnBtwdBaIhR2phfW6+ZAHV/zk5M4TbfbnnufqDu7J/mgbD2RDzc7rPLtjktiyawt1Tv4g3Vu4q9cCPWBtXMraFuZQH9XUPwLq+ClRClwNiDjK48xIyWob+nHY2tlabacDG044eKMNjTiaa2KgT3pKB6uhsh8aFqgAVHR2Cksx2R8v3D8z1Ur17vwRxcEiKeF4LwXmw9aiqvNdkcjvRqrTYgSAjOmm565/R+ox72szuUPWcxWCkVOPOTVJq3i0E782M4SVqSg2A9CMcC7TvX7cmM9+fipebHHaT/Lidfvu9D53A9I46UIBo+Eb2UKc3mP94SzMJkbpDePoIvwtwDQ/JZPnx6Tug5Mt/GGAdtFs6QlkX9vB5nM0tvCa8T2BCFlMYklSBINy6JQYI0C1n4N5surI7OYHBhFX7rPXBZ7UDC2iiuz11HwHwF8jsL0d7VhDSxJ8zrMxjUY3DPXcAsW0LbR9QMGtHX3I61gXncGFtX3q6wLC9wKbfAKSPOLYm9sdKMiyJBKDkoNRhFd15rgsd0OYKLfFUZ7clDSM397A7ldNljguHEQ8mvHUv1jCqz+TFUwRhJN5cO9DqSdOxaqeVR0XtFqcPYCv9nlN78Oq8KjpwgdMOaR1P3Ah8uVaH9FtnnjEWRrl2bIp3btP28DyWV5nLUPCy8Lv3kVLcYjOK5nKW1l8ZgmGUDNb7UgIk8ZDal48HcXSyu3FdxjrHlO9ha+QqP5r5A6Hw1CjoKxaDfwt35O7g2voa01r3rMZhMyE8OaDdRgxwvm1JBONCVO1b+Z2zDY6IYhuZY+PVmoLe/G9+JfdLT1oBbM9eFGI9jG7Qz3IUYrOsIrQmBX8rhvTicpfeKd1AiWE4eluCzpVpFe2I/Fyu9XFSjOIHR/tDGhHmPX20NdlYzHiRW87xx6tyTz/LICXKYyDh96DzHvFuGJWinmHevYKavtr4fQcPR8qVypuMLJEk4Q3G/5aCw7Cur9NtkV9HlyxHWm44hUYVuTKzj9tQVzA2OIXIwf2fgB4wXILgzCf7z5TvbLOEhhGCquSndvFlJEW2bG9UjEmU7pkF7hu5bq5VWFdf4ev4hguqSlV3EHCu3jWb4LFfDbywfYaWmBWZCM5+hkTMHqlkzhh3IxEE3qu45R4S9VGS9Y58nuLz41YHrqm8bV0PTmhxymYrFjlVc6dtCdHTOzvF/iiAU6wyyMVDH4M1+aQp64MzPABu9IjTcw8xmF0vQEFczjdxXs3U0DwxnJ0u7gwYcPWLUe6luWap8vLf58QRn14Bcb/ixrvtaC/yXq+C/ICTYMuqSQA80mCkxWKzkapZyTm8TycDgHmFDUog9cX6BtkWr8lCdnW/GuUUhz3IbmrvbEFrkI2TMRUhDhEhDV6X+eJh5fw5LEN1YgjyX/dyrRwYhpxbs0/AiGlGbgxm6XMWsvrhDdfBsKO5Co6CzclA1LhxumEJ8bIEiyUd2pnqnQxOEg5lZuUwbobjkDM4Hz/wbLePyoPAQ3ZmtZJjTz8VobEUkc8bfy35hTo9SKbbFMW0KJjryeIIp9czToXRgZJjGofa9mQJBw1ALUvE8bZ85GJ8JqAxWwTY9AuwFVbBE6SBqECUEo9n2MvM7CqhSaUa97TrJ0aziGBcWRXooydGsvFTc7yD7SSjfoVw1ARA+MrC02gtmM2vP42l9ds1Bu0KbUDRQqu5Vgvs8QAPbXP2mka533POCs08E7o3eQ0tZr1p4lp08WTlbVdCCsuxG1cmE/ds6qoZUVjv7J7xGtpxz9tO9oAb+MLpeqbZQ1+fsTZedpYFm/uPNwcHLmTxkO+9Gg8l2cFYReSWJ5IFRCnnLdZiGQglAdUrL1zE/z9zFR+lBG0JTo5gKzQG1K4gk35UDSsVT5PvsF1BkNV2AGO0HbYbgoWoyKDEoLZqVfcHEQka+mThIgjDT9oIY3BeECBdFWpxfoOFN962JILYiURgMZC2H71INwioe525pdhRhnuB3UE8OPX2WszddtUfZJf2gUFm8YsPQlmSKit4xR4WT56zVKl9cPYB/s60tl6SgekWCsNvnUscaGkq6VO0HK2jXeq7gwfhDtaAsGx6+FhaRqRpJv33JURVMdVUNqw7rauXapFwY4nzVw2QOlSKFzhfRwOPMX4IGxkFoB5hLBi0ni4ObdgulAwNPZ71tlJTg35QClFQkiJ0M7Eti8NFNyPvQAOc1zD1VzC6lNNM8LTyG12EUl9KDnjFu04uzWIIkMdRHwX+tTpcUGmhbaKAhzaAdCcFMW6aEUI2ijaG8UJQqQhSqV4SdHKPIRHetnO+10aDsjPA8NxUv0tzkzH7VvhcHtfYM6R0y/857Qa2Fvn0OQTf7i4ghvGwYS7vRUTGIrf5ruD92H5/Ye6runpf7ruoeT3w5+aVy9d8cvqX6TL823jSL3xd/wX/X/lBNpR9OmBbh/HbuS/yw8DV8IwOVDq93MUvwwZu/CA30jnAgc4ZXEkhmkCf0Z5nhKUU46OmqpTHpKOoWXbuUCLRxKIGoxlFd4AumZ4rXZtuYXa5JuRa9WZR05sEwEvSgZb8E7SJDSaCyRSyJQQ8V1SnaHJz1OfApJVSxkkgOxipUEZP8bSUk4T6ShxFw+7VWFceg1OH5rBA0LFQgqDZMSVQnURU5odBjpKSifG86J/id6B3Sfg/tN8vvbAk+d/MSV7pbqQ7rHfv/Ejz8Y7Dava4mfzYe4dj+99rv6vP2yG3TceetcdzOAcfsHHHM1RUnbBxNgeKRL5SUqc5vwWvc8NP8D7jab0qxvj9+H70Nvbg6tKX81JY33g97JRJSbdI6YRwElFIc4FS5KEEYUORAIVEoQZS0EZWBkoaBPh5PdYPqB+McPNec1CQT7RLq4CQJicPzzO+5FzgwfVLcYJgshO+Vx8Y6yeEiUDXgtBtEEnDQkyAqu1a2mSQKs3BN+5gvpcUyeJ6zSBDPxWoEtcWrPDP3KAdlV5nfn7EDPkOtGpOubu25Kheq2bF64ASiHU+iPavNweepxZj09r8K4LoyNwZvquU27o7dUyslN5X2KAni5BOOwboJfDv9NVZ6r+C4gxOOObvieIABJ2MjcCI4ACcjgmEfm4KTPj742MEL/1z+Ba+Fi4qlLu4frdbpuNK/pdbXy0l7XJ97UPAl7rwMC1BdeJZF/EmsN62t1fp6fglil4h6xVlWGbBio3DAU0q4RtqrjF+qaLRpWHlIUlEd46xp+X1UtF/sIr17WoIEtPa3h391OAyLFfASolCl4sA3eahMBKD9YUO1iaSh90q2U4KQQLRJGAvheVSlfOfKEdAcB98sDxUk2ys4p9kcWiUlJYL2G2xEcloebw7q+NqxJAcTRfWOexqobtIhY/OCvU6HBclBktB921rRjzuUBEO3dtbMPHbBBo4hsbCKjFVLwp1wd8PJqBC10M+plFicSoxS3SpPRYbiuI83Nno3H3uxaHuwRWiJGCqXe7fwsb3HrpsfBBzM+3Xr5oBlzQA9VVSz+IIJxkFUHyZRoygxeA3aHUq90LmOBpIjWAY6ZzZKGdoXPCc8W98W0gNtk4NmhFLtsWPrzIoQ+E0VwWuxRpUla1KFrl1TjIOfJruCBrzfllHZMoa5UgT1pSMwz1MNeCuD7Y7rei9QFVU1GPJbWaxkThDzJdCegEh/c4nOSUP3uH3A96lsvhJ/eEa/mpFuc3DcFmTUKjCuQVftmxdNz4jk4JokJw1CDC7HIAThEnCnU2PxelaiWuiH65mczkpShFHLMzi44DUultlQ1Cni5FelXv0y/xMixaK3vPlBQb3ZvI/SUYKqGonEwCHVJnMvGqUT7RM1mHTO3Q+cHVULy0OolO+KGkcbySfbB/6tiTCM5Co1LIAQ8gRM5CNgOEekRKxa3tg3yVm5tekgYM6S3jX3ArOf+T1pP1HSaN+bLnK94wnaJ9pxPH8/54oe3razgn+GG+oaChFWH4k395Bwz4RDqu4HhZN3uGqO/t3MN2JsP0RLWR/etTZldx/39hJ1SkgRQlUqBO8WJuNMcy4uDZTBeqQCn7QU4lR+Ok5nxuNkUowiDxf3eY1rknOdQKpXvLB5F5NnBV8Go6TmxuEzQWZNzoL0TO3ndaHRSSmie41DgB4vzRg+FOSF8zx6mKgSMdGP6hvtIs74f1Zv12I39PaZE2SvxXBoX2nPg06Rp0kpS/C7B5YHw9hUouxSuty53TIY+yygJLO0s44SdOWyXS6/N2tuuGZ/ZEI+jtMIJ0HCg/FeYZIihs1kDaxm6mE1WwerySp8UJuN0+kiRZKjcVLUrPcCg/DaevcVzLUtizHTraKMevkozwrGHRiQe5qqZA7aC1S12GCMM+0xa5klzdoLHXcRw0qMqxOiIx53dFKzKolkeY1nJSeliXkJ7qsApuTwu9FdzolC+65UD/WO1wqWqIIeNtbBcwNaEtDYVKxaD+XXpapafbr4UwvDdc85KLzDAxCSZlpz5nmBa9JQ1aLtMdOyqNan+SAoGCf8fHEyNEiVJJxrK8ClsSpYL4nNyDjUfCMujlTi47psnEqIVHU9NNqP2zniNYogiiX6favzW1X8Q+/GfwaMT9CAZtTdsiqQASOqZIyqMtOTFWp03zIifiHaG+cSfPFZmDs+ijHgvbggvBPig7ez4/FuWQbO5McgaLv/LVUr0+xEo95KBcZo29BrQ1VkLxe0LmRgMX3msGrJ8wJ/D78Xn515HITP0/JYepu033rYXsiUUIHdyWg2VuKXxW9xb/qGcoR86GiNioo8fDVzX/e8gyA0Pgq/LH2nXPJ6+48CH9i64tbgbWwNXEd/3Tjm2pdx2t5Z1CtvkR5iU4QY8FZqDKxHK2A9VQPrhSYhiBFWU7WwETXr/fJMsUEScDI2XNkg/7CxNxnpzEdpKulCcVa9SYo854U0aTswj4sGKMU2VQimm2gvnguseIuI9xG41kTCsyIcHpVh4Fp4l9qycKE9B5fas+FaF42QPC9FMs0LRIObHipLXz/vRWlDB4F5bGQ/UJIdNAb0XCHPS/PEcQIxLTrjqrvCEicJHsfnaZnpsB+sA+S59Gego7VW1aJQRenr7TQ5QJL88N38Q2wOLR9OXZT7c4JKz0/ADwtfqZLjj82yAo4ajOlxkudisvz+bPz2D2Wce+CErxdOBvuLhIjAhZ5iXBosh81Elfq0HqsW6ZGDUxkJpnVX4iJxzNHUaO81R68wlajFlaAYeeRqUHaeIU/c/KjBWIXWBUODochPiBEihAiFXXMKnOoT4SXEcKuJga0xBfbGNJzrysfFthy1mmpQPpcWMC0Ppl2XhjoJZ34vPbALCm0FGrD0fpl/D3OY6lKewS7ZD9oEcYgBrHmkLvnZI6CQrUxd4RGzu7yYjgpNtTxMAwsreV6GkRwUNKSpdqccXH+s/ITs+mQVnF0fMi3n/dXcXTiFPL1DIycjEjUoxRNzPUOqu8t/1n5DflmsKpTTO+co8L/r/0J+Zi1SEotVZq7afsEaJ7loKFUmqlhig7yZGitqVr7CZ425+LA6U63Ke1LIcVoM+I8CQ3Hsoun5vUbv1aOpR0pn4/pszD95rmsIyqCwF1Gu2Q3hMhv6lgbCrVokRWUEHIQUl6oTcTE3DBeKomEtf9vLtrMVybBuSoN9QzKcGpLgUc41wl13DEgNtCEoKehNM9++H2graXlgGjHMQQml1WE/KyjZqF5woGs2GVP5mTHAWuynBVK1SjxmGtArFlTg9YSKxU4oPOYwDaFp6wX0piO8PQH3Zu9gbuk+Jpe+wK/LPyKtKgZROe5KeiijVwbgQt/43i1kBR+JhMsoiFeNKbTziP+umwjCtB+9844CDAjGxOSiUDSh1a4NfO7AnmAyEbm5i4rlh+M+PiJFRNUKE5uEZIkIxSmxN07TzcsYiMEXC/1X8PX0V/hx7nsMNUzitR/nvkNdUbsKitBg9w1M0L35kUBeGg1LNejkBZMY7lWRoj5FwL0sHJ+KTXE6JsxkJMVGyg8Jwqm0WJzOTsR7WdGw5zrcdQk4nx6EgFxT/Ta9ZVQ1aFhzEHIbkyafpYcvZ3TmLZkXZWlgbcmzLPdF0MBVat32pEAbgdnFrJFQRrHsY0rNfiRkkzue65TkidBc05p/rjGPO87wu2vfm4mh5ufuBUpxQ3Mc/Nbq0d/ZptZGZPVk68JVLMjfRfUZiM7xwIPtUmTij9WfMdbZjQtmNToKfLfh7rg8tLDn4qedzTVPTGhHia2+a7jgalABw5DwdDXpT7UsqPqProZx5cU67ifSxN9PSZWTPl6KICejQsU+CcSbrp74eeEH9NWO4qupL/HH8m94LTmhGMP1k2q5Nb2bHiU4+ILzveAls797TZRIjSghSQCss4JEtAUpQpDZ78SF4mJRFM6WJeJ0qjBbxOInbAlZGwvHimic9BMVY3uwqXwsIR0Db1oQjVH2w7o2zUEVgWkcloY9pRMHld45e4HfiQ4DEoyfTHPRpBv3sc6F35+zPo3wvUii2RaO+UFqjXLaXo4pj1f60kpZGWQ9iHOBEsu3MEBlLBtmS3B1bAWzS/fUQqKsyed6ica2SnXNia4e/Gf9cbdJEqC5rmInXYfkTMqM2dXsWw+Xh+ZM0vg5uXmZucv0krDwDGz0bOL+6D3cGbmNh+MPcW/sPo7ZOOCEkOJjrwCkFNbhlJOrWrNd5WKdM32nn+a/x5dyPA3+Ny9uG+kvAscvWsOjOFDsizDTUsBlwQgs8MGnScE4Luw9GRoo7PbFuzFBcKmKFnLE4a0YEYEUiUEGfJQWoQz1z1KCcOySzPLb7fNZRMTBRbWF9+EAOSpPCSWSeccUgjr+YRoGcOandNNLEKTL1jINhpJEzzbRKvKcS8LhK88uNM8DDnGPsx00G8W8BmY/OEfLc1uqVBkAAZMFqhskl6BWDSsEE0t3MNbXp67ZUFeg1nH/SdQkbbB/LfaIdVsuzs82wn2mAV+IxDEnA8FGFxPLX6B+4Qpur3yLb+ceqGWwmXOm952OAkwroXrF+N5I47RSlb6Z+lpJE+4/cdZa/c26EKa8a+edd/ZHW3m/0qJIEhKE2w9OEHlp1NVpsB400W8H1vb4OC5AqVLe8nJpXPMlX0wTPVCIofJiPDzwSVoonCsi8GFSKN6ICoJ9rkgUIQfF34WsULFRZLtB9Eq5pmVfJc723K7Kb3UG2J8BkyLNpQln+oNEw+lFIsH09mmgFLGsd9FLx6c3iJLDW2Z9evX8SwJ2AoUkLM+jq/sgXjdmAfgPZu2kyLCH7/zgKJaW76N5YRN9izdwe/VbbI2tynVdUVAepxp1X139Gn9s/BO/rf+OzdVHqssK61vOLzYjat3kOTLHysoDFMwto3R+Ffny+ePaL5jrG1aeMa0e/XljveeKyk6nCcF0KiYr/rb0s/y/hYcTD5THlnbL97Pford6FLdE4rSW9SEsIkOd/1SCUKWgCrAr2CcqDGMXByp4EXLQzWaXGaAWjvctCxLVKhpeXGC+MBiXYr1hneIP51IxysUwfyPAF6dCAuBYGIJLWWFKqrwZIZKnNASu5eE4ZmUaPKrnq3wXzQNFu+OJex8hOJDNC8I40z9tMNKFfZBYBAe6dl2CaoilO5XvgYvy0/biM/SuCN1ZDk1b4J8NMMzP2QveOb6qA6NGECKuKRbfLTzC2vJD1ReMA/zLmdsIK/dHQr4f+qYWVbcXbr+++g3m1r5QxCBB2NTOWj6NjaW4NW5aD5+YEZUtb24JxXMrKJpfVuf/KPdIK5Tv/5zfF2HtHohvZ74WaXIN1QUtqg6EdSGUMFS5KEVIEv7/x/IvKM5qUB4w2jJaDtfeBJHZj4mEmq6vC9n3tML7Y5dscFqkgE9JMDyrwpRqRcPcryQQfmJ/2OSFKely2uCj0gFICKuMYDgXBONUoBhV7h44lx4Cn/IQOOUF7lyXA5bk0JIj9+uwcVSg3m4+mBnZ3s9VS9XqoM4CGvKqw8v287ZMS2echzYbVVTacXSHa2n7mmv3IKrfB45W8J8q2kUOhWvNSOrIwubkKr5deKDaonLx0vQaU8fH4sZCjC3fVgOfCwexmbfbcoep46MQxXnJiJ7WOhRVJGKwvUUd9/XaT4oYBCUJl4xQBBN7h9JOayingQFl2n/m2yzBehgfUSf19lmCa9zcHb0LG49AZKdWKuObBvv71i5ITSpRUoMVhVS5mkVqMGDeXNYL1q5r19iTIMwc1QbCvpAXyperdw0FGVTno7yVWkBS+Jf4KzelZ3EI3o9kRqXYIK5uKjHsRFAAPovxE1slREmSY04ueCPYDz5FVCvCYB+32/3MNHHWO9B4PkxP3j8LSgVtIDN5ci+VThHkgPUX7EBJ8jGDgNe1rJmnNHKtiVEkofQIy3VTOWpaUqKWDv80eKaLenu58UmCbIMkaV2cR/yqDKb1R1gfnkN4vidSSkLFgN9Ua6SQIFxmbmbpJpLkuJi1Ydy5bBr8v238hvGhEYx0tqn/uX58zeQs5kWacBEibmOf4vSiEOUIURqKqKGUyMwbY5CXjcTZN40ePiaRUsW1C3JAaWm+cnbwd+v9Nj3Ye4WqmMhy5xoS4gt2guBvXLDHD3Pfwj84CeERWapASgUWLc7fkyCcoXdIYAYag5at8pmWoXcNQkW2M7Xmz64iQQKVi/LTBDHKPT3xj3NWOOYsurO3N84m+MG3JAgfxwbgHzYOeCvUD/bZgUrq0CVs2XOWRi6/z36JjM8LXA9EI4lKO9chCVNEDtTaRs7VvFRaBSUHi/kxr9vZi+SNgGttjJLAPJYGuab2HaR4itLGfzBHlxgEs5AvT63Ba61TlQu7r3YqaRJTGaKWtK7rasYdUb8Wlu+hd/E6/rnxuxDge9wT/HvjD3x3+Ud0bK2iTTC0vIyro8uKEB3N1bg2ZvpbQ31dEUpL8rA1soyvZr/AD/OPVN/j1cFpVNdmI7skEkkF/uqTEun+9HXcnbyqns9RFW2FhqeLXTKkAuTM4dI7Zl8bRKvtNgeNYPPeV/QikUx655McmndFQ0iepyKIHfVlkS60Tz4M8oRbmqeyUfyECK4pnnBK9oJPaRACinxVND1YztPr4sHv8mcWlPwzMCeJXocOGun8fpbbLaHXM4rg89OOeSPARySwSFLabjVRar95y9WDRPvpCvZfNHmu9BBqjMKthVtwXu1QJcPE3fVvMTcwgogCD6SXRmBNJAGXnqOniwNdU7furn6Pxc076NnaQOvWiiJK70APfl78BrcmNpR9opHjh+XvcHtqE3+sPu55bAnu+21JiLdqWkKCf2cWh6oSA73f9rywL0GYrqC9AA3UkxljYIYpVQg9nZHbVMzDIjHREpREhkwPFfgKLPQV4zNQ/nZXpPAXtSqo0EeRhqkVe7WI4b0O43Y9aigVZ5sket3Jn0YQkogqhOWzIZh3pR33emyokqRUU0kS7tcCg5yEzK+5F5zj3eHBRVi3Oz5aInAgAzfGN5C0NqaaSjittispwVSRhOpIROa4or6lWi1zbVzYVAN3VYz6ZQHti43NezBuLaNzaw1dm+u4tnEXXS21Mth/QmZJuDp+cfM2GrYWMbS5iZ8v/7xDiKfhjhj/rCalqqn3254X9iUIoUT/9gDQwMgv9UDWPrBGmjM7vzhJw1yopxFDD2FCjHB5AervHDcEF3iLMeqpDHnnCNGv99DzXwXYiLHM783UEUt7jIYoJxLzbeagYcrfRo+gZQTfXNc+HReu1Cu6yTmB7DpuHxXXHN5loapmnuXBbGP6BEmutSCxLg6352+jcXUVCyu3lLHOAboxMo/Q2hC1eFBXXw8SioMRk+uJVBn4JW3V+GbhS9xZ+xb9W5fRLCShJCG5WhrL8PPSt0gpDMTPGz+JZFlT+ylhJjZNiw0dBEOiZh10IjhKPJUgBGeyg2bAHiXCMl1xwU9m4FeYHAry/bQUGqqllo2kadTr5YaRHOauYnoNOQg0rxQzj7V9XF7BuS5WkcQyufKgs6pvS6IqB2a3RxKFjScspYnflSaE9qSjor0UcWV1OJOchJ7OWTXIS+uz0d/ahJraLJS2VuL2xBW0DQwiv6kQSYUG1LXXYUPUr42Nh5geHBGD/p9YHpjAfN8w0oVQPwiBaJ9QurSIGjYsUkQjAAN7reV9qquhOTEILofH858WU3oeOBBBCBpGlBB7LRF8lKALkD7+vWybvUD7iIPzZdRxqNSNbXuLZNm1TwhE9cu8MQMzb/VUQwYgqbYxLYUVjjvbk6LgVM8FeWJ3PSuqqebn7wf//mzVaYUdVQhXIQhh2XHe96oRAx09eD0uSmW4nk9LU+sszvQOYLF/TC1LPTI0hp/XfsPo0h0srjzAj0IguoLTy6Lx5dIjTA5PY3J8GdeFRFzKOrkwQBVgrVz5AnVb80oNW900Rd8Z7WaTENaSZ6dWKa+TOUFoxPO3Mn9N73c9TxyYIOagWkUbgwMhxCIK/Kzgddj5hH1inxaAo0p3Tgacc6QjPHP94dcUD7++DBkAmfAfyob/QJb638eYANc0b3zK1O8XIIX4XLTZn1mylvvpbaM7l2kne3nelAuZz0P0bWYXcxtziF6PDoZjfQKchSTmz+2gwUHCbzgX3le1XsFCkm11i/25uAa7RhD2AZvsHcPppBhVH/FhbAy2hlcw1zekFgCa6R3EcFeHirb3L95QaSi0Qa4KWnrakV0aianZK6jvMmJ5dAE1NdmIz/dRg52u3rtrX2J2ZhGbo8vqepf715GZUoHc9GrVvJCtQc0J8sXklvqtz9qV5c/gmQiyCzLwOGBpj3C9D7b2JHE4+zFHiqoZbRK+cOrYnGVZg8H4AXXnT0QqUUXYd9aXe7CJm0ukE3xrwhHUmYiQFplJm6IR3B5vajBtPgOagR1FvBer1LLVtmGH68/1LODEwZfJHKtnSZGnBGGpLK9BVYpOCDYceDc6AO41kXCq273m+mEa4fltu3ipXqkGd0IU9ulSLYyEJJq65Xe1GSVNmQgtrcIb8dGIL63HD0tfYaijVUmQ6Z4+DLYblQeLyY002mmsbyx/qaLwdW11yKlJRWNnM/q7O5FbGoXc8ji1YjAH/O9KZQpBWlEw+lob0NPchLLcJpUwSwnCmiRzgmwJkYJEdT2sRnEU+PMEeY5gHIHBs8CSAMRXhcMoeu/q0DTuTV7DN3MPsLpwF6vzd7Ams1SM6Ne+13UMT4HnVVOzNq+VOvh1p+Gs93PUZYXMask5GbyqZeghJRcnG40gBAcFGwh8lhIMD3kGTPTU9hHmruCnwV9sC7YmIinYGpXLSjusmSQKm+CZG+7+s6VIb8tCa4sRw8OTaOnvxxUx1Ic7WtAjgzq7LAbry/cVQUiUkaXbKl3+lkiVZdlOY76lpRrl1WmIF/vE2Fqr4iXfzT9AVkkE8uV8bRVgLmTKkl5KDuZD/TBrSnXRMCWEfJ5p8vvhlSTIxyItGE0NKfASnTYSv69wgc3vFbjwJR8aF7ehL561C3w5d2duIGhAfzEb9qaiYUq920vI4r9QAfc0n33TRP4MOKi1LN3DzPAaGNCjHcKoMlWxU0nROJMfpcjhX2zYIQc74uudvxd8qyMVQTyECOwkz4Z2bH5HwrCfF6UIJxPtufmv1GBuZA5udQlwqY3F7MQK/rvxT7S11yCy0BuTE6toF4IwY7dn8bpaR55rOjKxsaRODPmqVETleCAmzwvjE8uYHV9CYoGfirJPdpvUqP/Z+ANlclxNbc4uUmhgHCUlP1hpKHq/6XnjlSMIVQrOFlyMkuqKbZC9So+mehZdFoiG9io8mL6BxeUHihxcJq198SpWlx6gtLNsFzE0eF0zqROmRtHb+vZaLbwKAp+p2+NBwMZ4HMT0aqkMY51j9gKJS1smJN3U2Z0erAsVJvuD7nCNIEyl1zt/L3imecJ7o0k9B66cy2fC5to01J1UB0jT2iZUufjcgltj0TY0pFbqJabGF9WgVS7fapEQfV2oW7iMVnn+zNxtlXcxvngH8/M3lM0RmeOGOCFEZnk0OobHEZfnjcW+UWWH0PbgtfpbG5FcELBT6muJrZFFeEa/ePeuhldaxSI4uLjW9gU/U1oFB05kkQ9WRxcxIZKjnQRZuIY7ItprBvRzjFSXQy5NsE0QNprmbOm7WgvvwsDnYpfQrasZ7AeJpluCRj4zqFX5cGw47Grj4dCYtEMO4rBGK/v8+i9Xi3EudoiQgw21udY6oRb6EYmi1jjZJkhQdxLWRhYQ3pKPrK56VXLLQXt9fB1BHQkoMhajVgjSMLeOzpFxFHXWo6AxH7FCBH6/qFwPROd6oqq5XJFjZWASD1Z/wNeiCQx1tqO1qRwZxaGiLpuyhC3Bkt24jNCnOm2eJ15pgnDgGuI9cX/6pjzEewp0NaYUBSI81w0TfX34Vh74z+u/4ofFrzDQ04Fx2ZbSmgY/s4Q81WhaXrwyTilJlN5NY7VZ1IhquCW4PRcvl9armAFEerj0jtkLlKSsC2HF5BsJEcrF69CQuIsg5m7jg+BjV2sYJosUCdg/mJKEoLrFSYMqKJdocKW9JlLXfcOIcGMs2ruN6h3QTcuBe2viipAnGTlChqKBTsQU+u/6XuagehWb64WNoRlRvR7i8tJ9ZFYlIqkwSAhSgd9WfnyCGMSj2S+QmB53ZHlXz4pXXoIQZ92dcG10befh0e2XKkYgs0wn+weUsbexcg/ea12IWh3GtYWb20a7iSA+JInMihwMlCJcloDrAzpuz5aGmRK1/ojevf8MKP2oJnGg0Nmgd8xeYEEY40FMBH0/K0apOI71jwlCG+ewpOb3MTREw0cGPwlBFYud6K2WTM9FIwmliYfYIiZVqwWjw0O4KVLjxtiq6lZ4a/KyECQF8VW7PWp6SMjzQW/fAIy9ncitSkZMvhci871RKlJlqrtPuY43hmfxm0iVb9e+wYPF+7g8tAinYDdlfzEzgWomwZ5gf6aU+lnwlyAIEZLsh1+WTd6N39d/x+TYPJJFPQor9cfW6BKMqxumBWsEuWsz6Opt3yEIff+uIj2cuPqTvHzTWh2aXdIMn61mGNoT90/bf0aw/JcDhS7bw8z4qptilhAkTFSpbEbRxQ4wi4EwkKh33tPgm+gKP1EtaZxzXROuV0IJckFIwmfC/ylp6djgZ2RfJm6MrykXL12yP4nRfFX+D+5MlIFuapyxH2LFFqGapf0fWBqEM7kx+CQ1HP6V2cpDxUBibF0EggeyEDiUiaK+Ctwav4LrY2tqaWy6eVcHp9DaWCGThquo2k5q4jisbfcs+MsQhPGVLyavKoIwtZpBqYaORnn4HkioisCt+TtwX+1QBMlanULDkIkcGpSKJeDsSIJwIGgL3tAFzOCYjwyeo47C06OluW0ZCNU7Zi9wEFjHecGqKBKuNdHKk6QNND4P82P5vdVC/SKptPgTbTYWVZk3mmBuXcBEgXJU0ChXdsgq10jctknUc2lW0XU+m8zGVKyLekRydLbUKGN6fXQeYTUhO9/lIIgWVaujvRFRbTX4LCMKn2VH49O0CHQNmHpuJfcWKC9k4JCQZDgL12Yfp6Fo+N/1P/C1qNmTXT2Iy/WGIclZpZ/YBdupuNphsgoOir8MQTijbgzPqQf1XyEII7crK18iqypJ7BF3DPd04eeNnzG1fgsro1uoa+1ATXu5Ws9DIwlVBkaPHUSSkEhUKexlQFDl4kpPgf0ZuvXgfxbaUmqUCKyI0ztGD0zjt0oywLEqRqW4e2xn8RJ0A2vHMSDJgim1EGqgqUkEU+i11BeCPbToOKCKEljkLzZag5KetMVICi4iar2d4q48W/KslASpCZNZfA0jnR24PDKvnv9AXxfCVfO6xwTYDwn5vqhqKERJXQ48atPxaUakkiCfZUUhtaNJXTOjv0SIkW0iSH8ahkd2BwvNQTWPpbusD3kottHvYsd4xR2+SfdB8JchCI3WxtoK/FdmETYO4INi1HZ4Zh3xRQGIrArB17N38dXM13grPko1KQ4vr0Nesyl6zBmTxrrm7rWTTy6mqS2yyYHivVQD3ySXIzfY37N/XHx2WClilRkEF1YSCnxFPdGuw2tyP7MQVPa0kE/rG6AF1ShVmN1AbxqPUfeW30ayBEwXK/cul4NTElVwdkFULvmfRKE6SnuEToyIunBlpLM7Istw04ypCCsJ3vkuB0VCgT8SG9JxtiDOJEUyI2EoC0JzYymWxucRzLVThCDB/en4cnb/FkLEf1Z/x5qoXp4xXDP++ahbfxmCcAEUq7ZcBC/2YHjlporeMjLLks6ihjyEF3hgpLcbX049wjtx0SqH6KPkRBj7Tcum0VBnpJguTjVryoDg4prs7s0ZlLMlB4RfV+qu2fmoQLWHg4Tq1kFTJpjubretXjGL1zzNna5PDgpW2GnbCJavWnZ0p67O4i66eek2pi0UVOgHr7V6pXJSkvIZXFzkpMEFR00TiVpxVwz6yd5RtNa0qWUy7k5dR2hzLPwb03bd96CIF2lS012PosFejE2vY33+FqZ7B1BXl4erk+to7W/F7cknM3otwQDj2uCM6kz5PNOH/jIE+bgoUbWZ4azvtNSOtZUHKmrLWucbC3eRWBiAmPpobI4sYrBnHp55RUKcTnSLsZ7VngMDbYxrJpKYvDcmdeL8ohE2MkAoRah+eU6Xq1QRve/wZ6AtSUActG8XB7NDhcn2YNM8LUhIzxj3q6Ya29ck2D5ov/wvFmdxrUb+zeBr4FC2+t2cHEgS2iEslDq/IFKES8kJ2nplQgl0U6pnX30f6trFoK6IQrAQzPze+yEmzxulLRXoEDW4RVSqnMoEJIrUH5pYwrpMdKxG/GLqqnIF65FBD7fGNxAo0v55e7VeaYJQjUhIj8V8zwRyFkZxXsjBDhrEldV7WFl+iInlu6pGuqguE33tRpVpOt3Tj+/nHiK/uxEBxkw09PegoClLpVMwYEgPDW0PmxWqExwQQhoxWDlYvNYbEZTtoZpb632nZwWvp9VxsMnEQXuLOclgpPSgF0sbcDS+VTqLSCP2mGJPXpUdfADVUOv+wpyvQFG7nOdrleqppIiQQ/W6kudrJZOH61gxOhvbVL37BW8HjLQMIKI6DFF5j71SB0HT0BCGl26ibeGq6rk1sngbLcMjSC4Jw9y8SRv4Yf0XDLQ165LBEgwgJuQa8LnH809/fyUJQndrak4cboyu4V9rpuDUo40fYL/cqtrM+K714NbqN6rDxpWVh8ipSUNqSQhmekz1CvSt0y0YJKRgJxD/pky0dDfBS+wQGuNUsWiEUs26sNKMS4QYqVqkPag1bt9GFM8K2gbaoOEycnrHmIOzo1KvBOZ1IPTYaC2Z2AicRGElp941LGHu/eI5AdWhMik0qAAqJes5IQeJckng3Z6MdVFj0jOz0VnXhYTyUERmm6o+Cb+6JIQV7S9JEotDMbR0C5PLX6gcrUerPyo3/S/rv+H6xGWVcvLj4tfo6h9ESaNpZaj9QDuot7XphRVPvVIEYQ4Si/JHOjp3Yh4amAUaXxqM0cUVmW1+xvXVrzG1fAfNPe0orErBnMxKgx2tWOgbwaxIkaX+cTxc/BINgwOYHJvD5MAQFgbGYexqgGE0VxmhHBAkxvklI6yEfNaiYtBw9RsrhPni/eq7iZ5L3Z0zNWFZNXgQsIWNNnDY7OJpLmXWjlB60IPFT+1cLlegtV7VwKUkDmLbmBOEUWrfREcEdyXCdcOoJgeqVrRDrGQicp4oQ09bowzgr5AuA127V1SOGwIyPOCV5QNDjrfq0G/+XTRQtWoYHVcN40iSaZH2cyLtR5duY1Gk/7oQpqa5Ep5NabBtToVNcwa6hvb2XhFsAOEv3/lZnv+z4JUgCAefU6AXWuvqcG/qGv7HrFGyBroYRzs78K+N3/HTxs8qrZqtMjMq4jA4aWpKNja1jur6fJQ05WCkp1uMSpP0YckmJQsT46Z7+1HbXKKiybQ5aJyeWxAJIiQhQRxE1fKeLUdAipNq5c/lBpQhLLO05QDgIGVZLN2qB0mJYImtebns0zJUqdqQGAoiRbTz6MrV/jaHXv9fc5BAT7ROsrNSCZU+Y/nw2DQq1y/VzgvyPOxma/HL0rfIKHlMDvYNyKhLRF9PGzZGF1VP363xFXS11iFFpHhkngfCCrwQXuCNKLGfqicm0Lt0QyUzXll9pNJNluXvgcWbWFy5j8L6bFgLMaxbMhVB3I3pT7x7DawsjMoyvNAmHS+NIBxQNgZ7hKd74+rIGn5e+mYnGU7DT+u/qj6w/JsvYnFiDr3bbWW2rjwQAvyGjLIozImhviwPflo+p0SnTS+PRUhTpGq+zOvyfNomnc3VGBA7paOrEU3j3ejv6UFxeylc+3NgJbr3WVEvqIt7LdfvGnhqYAhICAbgCPOaDYKp6cw+floKPQvJtHOeln5Cr5NJgpjULO08Gtja3wSlnergKPemO1zvWgTzuvRsK5ImNMMNftOlSoowUEjJ+nD2DjZHllTKC3uaFVbEo6mqCUHREUhOzcDvy6auJPQosS0Pc7WYns5s65G+HsQ1xiOixB8J1YkYmNtUpFgSUlDN4ntdW3qAzMp4tTASSUKC2LRm7bx/Df+z8S8V8whP8z/6xYyegpcuQVhBZyVECUp1xVR3r1rHjg/lmqhQuXNLqvExvRxMcZiYmVPF/iQIsTp3E8V12fh+7WfV0IwLv0wIhueuIbMqASHNcShqzVcNydh6hnESLgX2jahrfpGBqqlbWkY6GptK4TGUB6v5BhRO9CKxMgqhMiAYP6CeTpvIMq2BRGAMgt4d84Aco7nMPjY/1hw8XjuWcYuT7GqicxzhJ9c1SQ+TFNHOo2HOfZQwXPhHGejb5+y1giw7Ze7XJ5h2DbvJ+M+WwEUmiHuzN7E2NI2kwkBVh3Nv6roM/u9g5etsWj9Snt2dsZuKHBPd3egTVYwN3r7XFttRwbyvMMOeWnURiCsORmV/J2q6+9E/vorl5QfoH51Bk6hYbX29omKlwao1E1mddUK27xQovR7O3EZXk1EmU8fnVr+zH14ZG4RikzNzb2s9/i2GOYugcuYWkS8kaVy4oh76yMiQahfDtjF9W5cxP3MFpQ15ai0LkoO67sjyLbFN7opYv46ClnJEVIcjuCMJ7T1G3J26qma4f638hujERNj6u6G2rE69VKYw/CqzIKP1YVXRCK4JQVi2G87q1JbrgWqWFpOgtGEfLz21izOgNtAJBvIsjyF4bliWm2r0rSSIGUEIerLYgdHyPJLFciBRtWNMRe/7MJ7CvlwOoiqaJIUJIUW+qB8YwB8rvyBrpAEhdWEY7e5EQ2Ut4lPj0NHQjOqxVqwNz6C3pUGRg593J3e38mGB28OZW0ioixUSOqoJ4oKPA8pbOlEq6nDr2LSoXw8xM7spxJnDnYktlBQXwN7XB+fc3JS37ajTfw6DV8pIp05OX/7a4LTqlFE4t6II0jq7pmYkZn9+sf4lli/fxtzMGi7Pf4G86hTlJlwQ0U1PCYnVOLeBjNYy1bspkjUJXMuw2ICQ1ljENicgvy0fVe0VKGnIlmMCZUCItMhxR56oZj8ufove8Snl1QnqTxfj9+BJgVRvVKHUtvrFRUD1VB5OBNpApCSw3E+oYF6Bj0ovYctREoXHm6t25m2BzMHcK7rI+cmWTewPvGuQCYHYHFstIaFjWxFMMMyZHcGZ7eAhExrdx4sQ1JWGkIUaMMuXHeIrG3NVySwzcq+PLgth5rAysYaU7gaktFXg1pyp4fWVoUUldUgQBi3tApxQbSxXXRoHxYBfX/5SaQ3fijZA1fne1E3k5acfubv9sHilCEKw4UNKQaDynGzKwB9YuonJgQnM9Q6LqP9OJc3xgXf3dGFh9roYhmFioPPYrzCxfEfItIH4ClNrTksElQTBsykDEWXhuzJMieLKJLUojMtio8mDs9EqtkiNEMcN7x9yLQtKE61YijaHpXrGWIT5vfWCe7Qp2GrUq4LrokTAu8KUHMjaEu28w0b8GSjkOeYEJUG4lAWTGPm9qWqFy2Tht1Kr0nDo7lUkWWxVMRLGiuzl2bCenW5z/6UqRLeloKC7DFErRuSLSpvUWW3KPq6LR3KrqeUoXbkkB4u8qBpS3ZsWqc/3xmYOnOSuyN9cWoHJqDznF1HpcosTlRqu93teBF45grwpMwY7WKwNTamHRFDPrarJxJXhBeU3X+gfxRfyIJs6mpAvKlZZbzuGFm+hd+EqcqtTH7/8p4A+/XghjbGmBg+m7iC8IQZWYpxyIDDKzqi7oScVzofMnyI4e7OTC+9juUwCB7/59+DgND+X4GBiR3wuV+dZGbZTi846EPbkPWy+GF3GdC1r96TkYq8uy2o9NsoITHFCUE+KGOxG5eWjV4sZDKZMBqPK31IViCJlOZEw0MhcNxZZRRvjMDLMGFQmAo1Z6B8cwWDnPFqaxpCVm6ZUSkoQ1whHVDRXiNS/i3mR/iTHf7aJYY6tkaVDlxYfJV45ghBuopqwt9Kvy9/uPCh6SCqq09Va223GCjQ1FGNyYhnjfQMqW7RA1CMu9KINgP0QUB6GgKIw5DfnIClFXpq3LQrycxFgjFHReqsVwhQ09J6vVHlUhx2QBO0BpoXwnpyZtWuwDt5ctVHXtziXzgG1wKmoVyQI27DufH+RAAetpaf04r3N76XWHtnn97BpH5dX8FmuVgFVerWYvcBnwkAtC6wYZOXzYcEZ89tc5JPw3WhEQnMyJgaG0DvQjdy6ZpyKi1C5cReSktHX1I3G6hrECvnjCnxR01atms+x4QPdvnTfmxOEXsi4rCAl/fS+6/PGK0mQN20uqdmOBvtXYjzT5ujfuoJrVx6qWAj7LBVXJCGpMADxBf5INQtiHQQBNQkqI/Wb2ftwDvSGfYAzetva4LRShzMLXDWJiYwmdYLFVCEVwXjvGdcfYWyCkW7el/lY2nbvuMezOWFZTMW1T2h3uLMTyfZyBwSbyR3Um8NVeTWpQclDQ/0g56plEoRIgc2xcN9oUsFT1s8wV+scCSJEoVRRpbqrJglCdYswb2Xqv1CGso5+VVN/KiVWkaSpaVQN/C9n7iCuPATRed6oaSpRBJlbNkkSzbWvgXVArmH6yxM8b7ySBCHYKK6/uV0tDkmXLj1XdPH+uvGrskWaO4yqzWUcK9byvOTTJD3MUyH2QliRL+5NX1eG/+bQKvoH+uG/ZYSdEIJBQ6VKiKplty5q1paoDyMFMqs+u5jXuuTTwNaKl7T1QDRYprZQBVLkqI5SRrp2HG2bgzRrMNlBpnNIEnNX8EHA58/FaliOzPw1ThYMonLiODNvCiZS/SLsmZUg+1mU5iHHMimUBPFbq8VAVxtSjV34LC0FTvn5uDt5H1c3vsSXG9/j4fQtxIsKych8ZkU8fhCNgV0aueaIOUEIdpif6hxVk8yLlCavHEH4451DnXB1ZFXZHr9e/k2RgyTp2lpXi7Twgf24/pt6mMOjc2gQXTZDjHVWmUWKgakNpr1QUZet1p1g1J7NlYOGslS7GyYssvRUpZ+ISkEd21FevoeoWR5/snEZ1RbeW6lH5y8poph/J0s1i4NTrQUiBCG04zjon9axURFyW2rRk3bQxEhLcJWrsEJveItk5UTB58FAKhMZz/M5iSRh3ha3kTxUuZ5oY7pUgczWTHT2NGOwpxOFazMqY4ESqWRtXjXiyKw21bbHiDbQ2tmsYlX/WTPV/DD3istLj3Z2wS+e2QKHI/qfxStFELoiWc/APCrz2ePGlS9VO/3py9ewKsb75eF5GBtKkChSg2vi9bU1YXRkUmahuANJELqRmVrd0VyF9aFZ5LTmqGZqTGK0WTWqasPzIkn40lkT4b7WAP/0x0suPwvMazeYcs6JQLNPNGizPJ9DeLabsj88RL0yJ8herl0N5uRgmsyfmW2pjrH+O6AlXp6BqZ8WM6KpWtEGubQ9mdBG4bNyEIJQijAhVCOIOeaGJ5G2Pq5S6k2Vi824tv5IBYG7OhoRnueOkCxXGDI8kJAbg+qKYiRlRcJFDPrn0S/gIHilCEIPR2KeL37cTg+xBDvy0SAvr0rFlZFFfCuq1tbqV1hYvI0MUbc4KFijHrWPFEksDlQG/2hHu0qvvjqygui+bFWvToPUWlQIzm702vCls1eU22YzAipDnnkm1sDIu6r6kwHMdUOYkWr+3bRFgpjFy2We/YoNykA3t0H2WkiIoPGtkUMlJf4JcmhgBN4v1RVeI3lwWDPCSUii2gMJQViFyMFOkvD/Hc+WGO1uIpEtl1bIbcnGTVGZ/Vd71CTktNqG22tfqndLScGAYk1Tofr+wTJ5MPuZpcN6NR/0vtELx2P/zxRMMWbQ32bcRYp7Y/fV2hHXR1dRW5erUkYezd7BTE8/JvuGUSvqFQ11PqjSmgw0GSvU37rI88Ds4Ii6Ll8Gu6E0DfBFNiuCqLoIGQB2MrNdEoLQBnHcVhsCu9MO3dtKD0wN4XehSnXBe/fSa1S/eAyJRLuDy9H5lxjgVRG2c4z5ojrmYCaC1u5UuUWPgBwa3hXJFpBKe6RYea2USrVdkkuSsM8v3ePstUWCmLrGtyp7xJwgXI+9ua0GX88/wMryDSxNLuPBzE38Luoyi9+6Fq9hYekers7fQm9HM+KLTO/V1PTcUeCKytoihJQHIDjNSamhb9s9X5XrlSEIBwX16y8mHpdbch1rtsVPTy5Dc3mn6Kam2Ya2CXtjNTSWIrs8Bk5lcThflIDQtkolPdgPlu1majubUCqoaqlCWVczQusj1XnMFv5RpM/I8AhCR/NVARVtEAa/VGcP1mVTDViRGVFeNvXvwJFcFZ3W++6HAWc7koMvnq5cbeBr4AL7tE+oXpmWyzat06jt10tN4WyqBf9UncQRkkPD+w42CExzRcBsKTyumoxy2myUFnRuUP2i9NVKeKlqkSQsdd5FkssNCOpKRmhfJny3jLg1dQWLSw/QsHBFtZJlM+yOhWuqAyODxQ9kIiNopPPd35m4grD6UGUTWsZwngdeGYLwxfa3NcrgNRlnxGzbsmqHn5tepVrj55RFIbUwUNQsH9TV5atVVEvri00NANIj8akgwpipesJ2jU6rHK3hpVsYXb6Nuv5+hNaE4Nu5+/hp9Uf4NGfBrSEJcwNj8Nk0Ks8LjUzVFkjsEBKF7ky+aKpeAeP5qrOK3nc/LOj65WCmR8qyroNBQHqgTN4rzf54bFfpRc+1OAeJ9zzVjfeYL5cuNsIMywVM6hQlLp+RkrwCflItJYEoYdxkcjEniCUmBodwfe0bVWnYt3QD3YvXFZgSr40DVhCybj2qKR4B8u6VFH0Ok4AeXgmCsJCIRfu/LO4OErENPlceykqtRGWeKVOUNQHaunlcQtjYXKsI8nFSGD7PiUZSdw3yatKUyJ5buY/p5TvqYee0lSO0Nli1KO0enVStPP0aUpTK5XutxdS0WWZDzogsx1XuS0aMSRoBCWK5uP+z4l1rJ5SXFqClqRSBybudClQnPvZ0MNkeys372P4gLLvFkzDcTtvmsK7cZwEj7X5CxMDRPPhtNikSKGmy3R2FapZpouFzMz0/ze2rh9DBLNyfuoErK4/QIwQZlAltYukOvl39Wd73l1genERMUxwCRep4xzseqvneUeClE8TKxwUTnUxz300ODY+mHuFy7xZ+Xniyh2txZSL+ufIzKnoGcSY7Bi41majpqEN9d5sy3pnnM7Z0Wz38nJZShFUHKRfivbm7yO6oxmD/EGKmTH2zvK+afPjqZcvLZVMHvlz+TTXLMFF4JCoWQYnIIB6DnSWVybsIQFxKC0JwvveOF8t830dmJKW7V4t1PK2E9/gZKyQnFKuJxs4zRPeYg4LOCkr8wKYYMbhrlGdLEUNA7xQJwhQUPjsGGTn5WBLDHCG9aRjs7sTNiQ1lG94cv4zujkZEtiTJxJQLQ5aH6fe9IKlhjpdGkDetLsEtwgH5pfGqJT5dr4xLsO+SJRH0MDExheiWBIyOjqoUdpaEMuGtScjR1Netiq0oRZghOiwkSanIgHeGJzb650QC/YGq+l5k1DShurtWJEizelFeMtOpmU90a6oKSprIrEiVwSAzJu0kvd9iDgfvMPTXjqO/Zgynzz8etCfOWuM9a5MRXphZh6iobNRWVCFax+PmVhaukhODFEl2E0Rzd9IVzJY34YVe8OpIh1VjJmxbsvGGq6njiSWoqn7u4CVEuYS6og7dYw6LT1yt4ZfjBcN0MTw3mpQN57pJgvA5mtQskoUq2H5SREGkuGGpCoa5MtWBnn27DIX+KkD7ospr9fDSCMIOg4yKUudm7IMxgtBMZ7U0F2vKv53Xb4lPfDF3CyFDOarJGFPSF4Ym0GGsUlJjamYT7WLLkCwzy1/gm7Wf0DW2Ais/e1XxZxfgiJHOWbweFa5yhAZ7ppROzZdEY50znvLQyIsl6OOnh8u/P0M3dd0S6z2m2pX/rP4BRyGLtt3LEAf/4MSd/zlQ6RWzrEykvcEkRQYJvctD1HLY5vspeXi+Uq1yxB4QyfamkymIedLGDvad+Tv3MEdNQav6pCQpzzU+sf9ZwVwvDmL/yhAY5svhdblJGea025T6JSBx2B/5CVKYQwjkJ9IocFQkRp6XCqy+CCP8aXhljHSKT3pKmO5OPZzrSYx1dqoGxg+nb6qCpptjl9HZYESNsVQRQ7WpHMxE60CbKthhp8Wv1n7EXN8IuoYnxAa5p5Lf2joGlYgmWJOQmJ+jOi8SYwPTSk3gS9K6wJvUA5PbkpJEpU+IHqz7vS3ApYwv915FY0n3ru1WbgFqBjffRrDs1pwAfiWBqv8VCUIVy3wfQbWKg5KdErluee/ABB6O38e9sXuw8giEbVvuzrUvuhpwwcVP/Z0QX4BqIUlJdgM+tf9zQU898DuxVt63OAAGsddUr2MhiyZFmKdlSQq/TaPq3BgwVYSA5lj4Jrrgop+tupbePV4GXh2CmOH1S1aquZqLDB6PKEe4RzoqScP1+DzCPPCV2BB5o3VCjgylv96Y3lKLs9yfvo7czlrYtGTB0JyL/No0NLTVor6rTV6ew07BzkTXND5PSkJEdR0K+x737iW86O4lSeSlsoGBUg/kRbuleOp+18PgGKXGxceRcKpd7oFhyCuNRniJDwIHMuA/nAO/ambveimSWBKEjRe0pg1Rct7P240piPqeYbwX5q+uTWKcdZJrhqbs3O+FgBOd2GrOYfbwyvCCnzFW/SY2zFZEGM+DYVjeT2s8fAv84B7tpLq0HLTb5IvGK0mQvcCKQ6aGcDAw0XB9Zh2P5k1rbRNjXT2qrplgG5ne4XF0TyxgaHQGIyMLorN7IrE4Cv9e+w0/rP+IjqUVXJ5cRciUScUiGP2lmqVsEYVW+C9WPNUI1nDG0RtV+S0452waqOaYNM7hvsz2JAr//9TBE/ZeoUiqzESMzLTad/BYbUBgiQGG4t0L04SVG3A2KRAhlaa+uC6BAfhl2eS8+GbpO1hFRuzc65JID9/ARLj5Re1se1lg02wGMvn+WK9PT9SroD4dBH8ZglDslpRm4p9mM6Ylfl35EU4NSTstZEr6u7C2/FDZIyzFLaxJR2SpQTUTiF0dUWkSJavz6OjZ7avXgoYEDU7//qwDG4p56TV4OPEQ7n4xT+yjYR4YkvrE9s3VL/Dt5R937u93pRFeDY8bxRHhRV4IrQ9T3qPglhi1zAHPjY3Jh7G0W6lwltf9G38efxmCOAQ7qBWO9Ihhjv6BYbg2JMO/JReLCzdULIRdT4YWb6KisRDhBZ74QlQx59V2FS2PXR3F7ND4LoIQTDtR0eDV/dUrR68wxMTkqkXwzzmb9H1LvH6BdRh7Eyx/aRi5V03fYWhzE9+u/4C7UzeVHaYRhAsFsZEEV9UKbopWzQz0rqUHy3tbuwcKgaNg6xG8a/vfeBJ/CYJQRIele+Cnxa90SWEJLlS/PryMrZWvZHZ+hG+EIGx72dRu6nd1a+IyAlb6VDZp8/IKsroKniAIwToIr8nifQNwjGnwkzM4VRrL/edF1aK64+4fvbPt5LndmamfpkfAe7UOho0G/LBhqoVgagVXitUIQhjl+48ODsI75jFhT1+wRUh4+hPXJKjKLXSs4sHEA0VSbTu/C13QTj7hu47/G0/iL0EQGtYst7VsLLcXxtuGsNY/p2pGvl77SXmyGA/p7e5SA41Jil+v/YjRhQ2Ud5TC96ppiQRL+K3XwyP9Sc+TOUiK6OhcBIel6e5/38ZFSZm3LznC0xCDiMgs5VHi39oxHMj+4UmIKw1ER0s1FvtHUVS5e8HOkc52/M92jURPzdDOuUP1k2pbRkr54+ttp5t8aOuKXxd+wmbfNeXe1fZT0jl5h6MyvxXtlYM72//Gk/hLEISu0LGuzl0k0Me/RA27jPfs7Xb1Z3qw9oPqmTXTP2wiyNiy2v6v1d+wNDYL8xVxd8hxtRn+HcnP3HaGxndKYsmubWlJpeqTqo2nIXZne3JCkfo+rQ11O4QoqkhQ2ctafQtLjbmS0pfTX8DNNxLHzpkGfHfNCJY7N/DZtgv5/XB/vBPooxanOX7eGp85eutKF1efSDXh0F7StvG4d6302xD9X8VfgiBecY64M/nkmnUamODIlj3DbZ14z9ZOJRXeMVuE5V+y/+bqN2hub1KD7fbEJjbEcJ9e/gL3Vr5Bac9uVy/BANwFb/3UckoDr4A4Uf1Mni26bvuqR5GRVLZzzFLHGm6P3Nk1ODlzh0VkwFUGuLaN4PV8gxJwKciUkTvW2YX/iPT778Y/0dVcs0Oa7NIINNd3o2NuHq2ri/gsY/d1iPfDDeqTJDlhtXfuGF3MxdkNcPY2XcMQnIQvRu/i29lvUFPQ9sTx/1fxyhOE+U9c74O5Wrcnrqh2mIy0c6kDbh9ub0d5eQ4cg9mkzTTbM12801irlujSSPK/gqyKFDXQVuduqLTqloUtlfE7NjBoRo4WlTphH6pfYmsjs/9D0el5zQnjnNp2SeyPRSEE1SftOOr8r5ulmuwHzvT2PYVqGYKAkRxc2V6LkXZIoUgSjSB9rS2wqUpX33Ng8woulCU9ca2P4oMRkJ6F8Mx8XEqIxvsRB/NubWxnABDLnWu6x/xfxCtNELp2/ROYzNiHoCRPuITZq7QGerQYLGPUVfXB1UliY4Dxphjj2kv/Yf4RfJPdEFvog0ku4CLk6Fi8ipmle2joqjWR41oLAsby4RQh5NgjMS4ztULVS3M5sprCxzNtRZ5RpZnoqTMEo+g05C0TBSmFPk4M2yGon0iumFxP1NTmIDF/90KZA8ZufPT/t3flT0mncfh/KlFTdmuqyck1L0IxAfEIFUUTBTVF0wQrNA8ExTMr0tA8UvFgPHYzWzd3ZtfabWuvatvjv3j2/byIgGHjtjZT4A/PoO/xdRg/z/f93K86F1mOFvSMTkKQHJiAWXnlyOm8Ct3aELJWe5BZUwM1M+R9c8N24uGwWyX9w/US9dWtfnNkI91ovYuN0Q3MDrje6ZELNnzUBCES0O1J75N6QLbDcF8f/6e/WfodPRYzj9q22YyYZacGFehQavWq8zHUI/XIYYKUN3QJKewkelfWKAlL8YU6rpL4jpsu29Bs6PYb8wUFBUVyFY6LZAhj9sNh9p0os/Y1E0hJfgnEN40Q9V+G5OLud4+rKwv5Hkr/f5ewk3eqcLSLE8665IRKVwcxO/kozYRsl8+UCkTJpfy7UKRdyFREUv+IBOQR2/k8ygL+Z8ntIHi98FtIxVw+CRvkfTHSZ8eL2SfoslzH56JkKKvSsDg6g19XXmLC9S1W579Da7+J5wMpu0p5w4NAz/mvII+RrszIhC7Hb/xIWhrPuk201CLlViMKDI2ormjigupZ4ymmCoSUgt3r0QnkMfP8TDbImaYKGJps22Om1j7IZs08oTBjqRN2xyw31H1PwkBoNXqvRnvMTpGIXU7JYERQE6SrowXKcjki2WlCvaT0TcX4mZft/oXNqXXU9dQhb7IR2Xr5nlLZ94rS0gZe1kvqGMVANOx3KhsutdsQnuQWcuo2IrlremsvZQx7Gs25IYXaqkZhtwZijQyHxRIIFArESvzdzwMtQ/hz8RVKNF47iNDdZEduYRWaDDaUz9/cVuUIQ4sreHBn1S8dhQz0rx3rzKZa2lYXoxNSeAr/XesEz+/yrA0FBC1BKNfnlNSrhmTpzvFmcUSQSfsdFN2qRG57MU+U2+9GZKSjn5a4BYmIQZ+xKhUMfd439XGRFAMTThhrzX4nCCGzzJvh23HbgpGbN1BuzEG8uRqCrEx09o3DMb/OPV+ePS5mWG+ObyIh3T8HjLxVRNKjWRlQLLnVLg/OjXm9boR8tR5vXK/4SUE1MznGBnxxRYtIyf/rCfYpI6hPEA8Sz6fg+dwTrE+soKJTh/yeMkiZEb/fXcNF8gI0M1uE0sw9Y+nZJdBqDSjS1iONnRiRqakcD2bc1wJQLIYEmNaGF+bxNp1nlG6CTN6y4++t8uK1qS8R06bH4cSz6Bmew8jUKqTMnkrqrEUEE2B62+/mICCQ7SGdbkf2Wh+HzGlGtELut4biNJ5g7LPlF1CtDXIiZbgsjCShGR8JeoIcS02Gien8nbZryOso5MVZwg9Qu53EDPDnzmdcuJZvPwi4JjpDhvjWasQ1V2Lu9jJ+mn6G8e4ZbrNE1JZDONYN4Xg3jl12X/n8w/QGr3GhDpLzky7EZqdCkK9ESq8R7e2DKGIGNRnbuxVJnZQoUHD1CpLz3YVbYYxcpy6qef1+WMLb9hZ51IY6xjHrXEPVI3/X9wldaOZtBTVBqOV/Pl1XppfxLoNUZxJo3X5AptTgF+dz3miCvEU75ymybjffQ3/LcMA3/ZFrtRDesyFqoAUxancn94f3FvDVwveYm3mIxrYKxEhFiJIxtWvQwYk41TvP91Kp7c7nHWJqW/nYABfwmrk7fnN5BVW4UFLnN+aL9Pv+gVO5y4rIlNBUs4KWIHStWO7FNMSwz73cQLsfIC+SMDGwIFE+FFepFl/7qWDbYAIdxoQwQixG6kA9cp3NUFvUqDOpebdIIgzVUQiZLaHpt6LT4sDZAi1Osjc7tTva+TyBSIyaFQcaHo0ha8y8PZ6eU8JjOJv3N5FkrUV8SxUv1fXde6JMhYwFCzJXbJDNmHFSq/KbDyWEhA3yMcBhncAjxze8doPsgdMGLeKvV/qpOmEKBeLa9dtvbsWNWn5BqOhKMY7aGhGW5m76ENuoQ6LdhFhbA2L0xZxcEXEibpB7nkWI0V9AnKkCkVs163wsNROusVVYlpzuv0MFYtNtfvsIRJroTDmP2eycCyUcEOQD4agqB+JBI84ONLxl4Mb7kIB6edGYQHkewokenOgycpXm3GgTU6ekfC5cV4LIazU4dMZLAHL3hmuKEN11FVJNNZ7ef8oze2mOgoiUXRyovQ+ltcjntzIHtkCnBZFs59oDHBDkgyC2QQvFstelSsE5X1dycm89bxCR7LQiqqYMYamMQPHJEOQpcYje2HsUVkFpESIM1bh0yYwN149IH+xFdGsDWkz9PDJO3UuoHsV3D50MGYyAvgQJFI85ACEB/wJBVAcy0I5XhgAAAABJRU5ErkJgg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data:image/png;base64,iVBORw0KGgoAAAANSUhEUgAAAMgAAADICAYAAACtWK6eAAAAAXNSR0IArs4c6QAAAARnQU1BAACxjwv8YQUAAAAGYktHRAD/AP8A/6C9p5MAAKwkSURBVHhe7X1lYxxX0nV+zrMb2DCaHU4ccJzYFlqSxczMzCNmZmYYnpHCzMlusskmu+/vqPecO265NW6RLdnObj6UR26anu57btUpuvf8v812+VMOT/6z2SrrjidkwfF/W7LqeER+32zaOub3zQYZGrok3zhy5PeNRpnoj992Dcpv7hb5eKlMPloq3bb9Pxtt8stmlfrUb8+vPC8BqcckMO24zI0nq23fbVTLDxu18m93q3y9Xi3/xjn8/7LDF/KErDofEYfrrPy2WbftWn/KdfkTIIcs/wYQOPD0ALE7z9xw3MjEOWkYeERaB4/JN5bqG/b/bG9QAPl8tVL+5WqWlbF0WcbAX5sPkZ83y+Qrd+y243s6wyW77A1paAkUpzNHvt6okHfdeQBGraQVvyrB6Sek1PS2jDsjZMhxVeacMfKvjT+BsZf8CZB9yo+YZTfcufL9Ro3hfr187PKXNeejkMcxWJ+T3zZM2/b/Z6MFWuVhBR5qG2od/f4frfXb/k9wECTfudNlYTRFbfvCnSzTazESW/S8NHT4q20c8B843xGX67x8v+nRPJMD8UqrUIqb3lLgoCw4b9Raf8qNctcD5D+bzYbbb6f8ttEsy85E+RKz8oozWf6xcX0AEzifukvkH5vbBzXvW29WectHbj951/WGLE2HiWUqe2t7X2eEBKWflPcXire2fbxcJgsjqbI0liwfWmMAUmgTDPCe9SDJbX1dhhbC1XHLy69JUvkTEpH3tHT3nVfbfodZNTWQAO2TLhvQLBPOSJmG9vjcXbZ1/T9lZ7krAfL7ZqN87PYXs/NpsTlPigOz8L/2MXMfldCWn3PGicOdqT6pSX4DAOyuDDG7UjHQ8+Q9yBJA9O1GleE1KC0twZJS9IrUmHzV/8kJ4vKel8o6n61jPoFZtTKesfX/nWQRAKEmGHaEitOVpbZVNT9/jYcck472IAXs9zYKlLmlnffrRhPAu52//Ck7y10HkH9ulCvT43uYEz+4s+Vrd4J8406E2fDS1jEktt5myVHITzCNnO4sWXIlyTyAse5KwcBMkClntDJRFlzxsoZtq65k8I5kmDXVavvvBvf2+WqFhEAzcABnl76xtf3d+WLpag+VH20ePvCFOwJgexO/3TPoScbJRb5Y2w68rzcq1XduAqz/ubbtO0utNDT7ykgv+UWLzDpjFYjGHOGKnOvP/1P2J3cdQDZdr2OQRIrVeVzedZ6XT10hYsHfdudZkNMS5QEigCzOYzj2NWXPG13nVuVfmH0JBg5AagaaWH+HaWVxpimiOw8grDiTFEisrjT5BgOWxzswm/M47+vR1OlouypNTYEKLNr2vq4IRaK/BBnnZLDo+Kv6ffxt3P+jDd85HyZLS2+oZ/PTRpF8vFgqZTUXxT6Vu3Udb/nMXbrFN0agZX7Y/BMgNyN3HCA0pzSXJT/NzifV4P9+I0M+cF0Um+uUbDrfUCBZdz6hiK/deVq+dSfBDAtU2sX7mochv4I/cAZ2u7KhvbIBkCQ1U3/lLpdpRzS0SqLSMDz2Z/wG7jc7PRrm982bA+03AMic9QFZsj8EDRGntn3iDlLA4d8k+w7XGbFOZcEsuyyfrZRvO18vP200yBTuc8IRIRYA2OiYP2VvuaMAed/1NjjGKbE4nlaDgOYVOcd7rrdk2fE3ZWaQ7H7qCoI58ajavuZ4DGQ5VjZcr8hHLl8FEqNr36z8G+bRv6/Z6As0pxxR4BV0w3q2/QLN4rJmyycrZfLpcrnyOJFLvOfKV8DRvEMEjXbN/crfoS3i8p+TmoZLarKwTWdJz8iLAMJ1jbMBzfLvHRwXv8LE+3Ejd2v/bwAqge593J+yf7ljAOHLdDlfki9cNKeekVXHQ/g8BTmJ7c8rU8JzbBvMkxblNn1XAechcTtfgbwsG85z8iFA4n3tmxUO8kWYTBzoK+AdbmcOzJMw+WnThMFrkg+XSuULmEKu2TyxTGYrT5MDfzOYtwgTjNxkBXxkyhklM84YdT2j79lJaIZN9ieAb1SKGdf/3lqtHBTTgx4t+feNPPnAfVG+t9TJ5zrtQTPT5XoZJt/D0GT3K03r7Vr+U25O7hhAyCWszhNKY/y4kaM+Fx334iU/JGZoFHpgfoV8CZPmW3c1tEWYvOu+IL9sVqrzVx2P4rinMLt7osa3Kj/DJDGDXyxBa7jc2TLpiJRxmCeTAIvNkSnOmTxxTOWIcypPFkdSxTyRLdbpbHxmiXu+UBbsCTC7SOCjxO3OwUAuUCSas7jR92nCwf0PeprsBfK7+zq5f3euUOaGkmVyNFBmF59X2pbm1mR/nIRnn5GrmSdlftgTE/nQ5QOAergLZdHxF/na5THR/pRbkztqYn3uCoXJ9Lgys34Byf3UHapMK6fzRRWQ+8FdA9OrEqQdIIGZQ/nRXavMIB635LhfvnOnKT7ymfsqgHY9nnBQ+Q7fR2DQbat5ohjb2HBAWyxkiWsmX2YHk2R+NFFmJ0LwGS3TA4myNol905jZF0uUpvvCXYbZPAt2f7ryfPFejb6PQhNyzfGkZNU+KSGZxyS55MaIu7eQe9ATFp3zrLy34NGydGho4KCsQMv+vFFyw7l/ysHljgLkY1eAMhlIxL/d8MyG1CZfYuB8tVmhXJnfbFSpoNYX4CdfuStAZLENoFh2PKBcvxaYZ9Q6nEUtjmPQMNft9YPId+4qmDOZamCvgnBzG2f0v9sbYFIVqGDe5FiAjEy+JONzJ2Vs9rRMjfrL3EgyzKEspWF+xfE8fw7kftWVgvv1aDsjIU/g5DC5/lcJzX5aDfrE0qcNj6WmYqCPvORnR6PMDSfJN+vX40IfuwPUhEFw0FSlc0N//p9y83LHAPKvzTqxOo4rPvG5O0wBRW2HWfUTzK+vAA66Kj/FTPjZRql84ixRfxMwn7mTZR1mGG3tFecDKipNoNCj9Ynryg3ftR+hp4oBN4crU9bAI7iNXMAxnSv2yVxZnowBMM5K5+jT0jb8uPRPnABInpX5oRSlXd5fK1IR6jGYZeQw1Hre36GXf4BjrTgfVIO6efhBqex+SFbMJ284rrsjVK6kn5CgtOMyCY3FbR7P33bT7YeNLHxnmHJ06Lf/KbcmdwwgjHVwMDtByF0wqWiHc/sPMKEYUyAQPnIVyuh4tPSPhsvgaARs8CJsr1b7Gcnm8Rwo9ILRTPvA/c5NcRJlsoFkr0AYHf8eph23M0A3M5Qko31xMjzxkvSMHZf6vochDwEgx2Ri+nVlYrkBEPtKtjKpyEOsztQ9o9X/xkRgBsDJFyhm51MwM2/UftUmHwkAOJIKX5YPV7OUE2PN+Zjy5n1zDch/ytHJHQPIT5vFmPVPKPuZsQ9uo93PVA3mNn3hqpDRiUipabskJc1vS227r3QPhEJbFAJYRdAw5QAH3all0CTgMa7Taka+mcAhucamKw/XSVXEmtt+d7dAM+QpcDAy3Tf0mnSNPqUycFsGn5SByRMyPP6aSgYkN2EUmyYgPVmTIOoMJO4Vvaaj4suNaMWhdnLdMlX9g4US+dXVoJwSeq6xfu25/SlHJ3eUg5BIMtuV0WPa0J+7MFigIb4GSNz2HKluuyxFTeelqPW8lLe9IxUtF8VlzQHfKFL5UXQB/wzzi1zE7XpZuY1/3Tx4ztY/NxoVOSf3sMPEYm4VTaSlyXQZ74+T/s5Iae96W/rGT8rg9DEZmjotg8Ovq33DPVEYwMXyr2seKBs4CE21TwBypqZ4f9fNCl28Gs/QhFrT6Ng/5fDkjgKEwllU+fAdD0MeBECKFUDs69lSCs1R1HZespvOKZDUdfvI7FICwECQFILHtICz1CozzeF8VgXRqFGMvmcvISjWXWky54rbStFwLObI1GCCdHaES2dbqPR2BcvQ0GXp7b4iw9Aq49AeyyNpijDTpFIpKa5E9fk5gMv7NPqumxFyNgZLNXDQzPq7O8/w2D/l8OSOAYR5VU7X87LkuE8JzazP3fHyxUaZfAlTxW3JlboOXylsfVPy214HQN6UAtN5ACReNjEwyFG+38gBKF5VM6kWlf/PHnGH3YRRZ5pI9EK53FngICWyMJwiQ90xMtATIxNKY8TISB//hmk1mSCbjlwVs9lw5UJ7ZOB3pMi8K15pkd9uwtzbTX5yF8um83X1W+kWNzrmTzlcuWMAcTjPqlmfLkm6e7XtTNHg4KeJU91+SWmOgpY3paTlLant9BGHLQvnFGLGj8aM+ojiHzQ9mNxHM0T/HQeVf2ya1CAnWWfdx7sY9BvzBbIELbE0mqZqMkjaV8cz5b35Ipm0R8k0AEXP1RqOp+Zg9Pz9A0bQ/5S7V+4IQOimZNIdZ/zP3KEqQsztJN3kIJ9vlivSvLKWIiVNb0tJ6wWYV74yvRALcBTIByDqHzLIyIo913OH5tqkZ4yRdDoJaGKNOsLlHxsN8r25VjYBCAYDP4BW+YfdJL+4mmTUGa6CiuvgL0xsJLisEP4Oo+v/KX88uUMapA3gOKniH0w6JFC02Z/Vep/QlIAZ9QHE6sCsvZwgVivIM/7P2fljuns3K1VWL82zD93XC45uVZiqzvoJ5mCR43Dbjxt1MuGIVN+vHUdiT83hdHrqNv4FcDFdRdt/N8i/NjrwfDtl0dml5F1XFyYB42P/FGO5YyYWkxGZ1v6+8x35yOWj4gDczlmcpa0fXwPJBoiuC8K6jA82oDmchcp96slSbRMrrkET6z3nBfV/7+85qBAgzMFiJi/TXT5xlShwUKOsgl8wHeUXaEBylUVXgoqYG13nTsnv0F6Lzm7Js/ZIkqVYSqxhUme7JNU2f8m2JEm8pVLyLd0y5+hWADK6xp9yXe4YQChfb8Qrks0oOOMYv12r6+YA/BRg+AyD811oDHqYOHt/pDxclZjRPfEFpl7Qo8N4ADN9v9nwpIjciphdaSrgR0DYGFUn6cb/aW6RZzAdxeZM92T7gqOw2tDoOndClqAlYs2tUmm9An7kaQphJOP2RxRgkgGWbkeP/NPgWn+KR+4oQDjACQ56s750Ral6DzY6YF4VB/1nG2XQJCXKpPocf38OrvF3zOpalJq1IjbnCdUhxOl8SQXcvL/joEKiTXAsAQysM2chFPkQc7UIhg+ZpetKVpqNphiTKY2uczvln9AExdY+ybfGy4zjAUNQ7CSdthclw1IkU9Aov2/+qVG85Y4ChEIO8pU7TgX6PnEHb2Wm0s//C2z6v7vqQdwrlelDO581D4wHaKnyzOJlqgldn9+79252sJcMO6Kk2ZYs8w5PnTnBoe3jPSjAwNzjPn0zhDslPwAcqZYeabK9uTXoZ+33S7k1WOLM5dAoDTC1aiTDWiyFljgZtj+9dZxe2myvSJ6lHs+z0/B7/lfljgOEKSeMhKvGDNACHPQLjr8o04vagX8TPDyWRUDM4uULJX/hfofrOZU2TncxU9+9r38QmYWJQu3xKYC5kyeK28mBtHLbOykk3BnWXgD69a2BPmA/KeEARb61SPqh4fh79FJjS5cKWwQmgOv1I5oQWGXgLCOOTmhn4+/8X5M7DhAKBzYze9mYgRWC1AjUJKxFp5fK5XpBHUf3MP9PYFicT6tMYEbP+f/3XRfwUm++08kmZs4IS7986v7jlKg22Xql1Bq6NcBH7E/JVXOLNEADDjlCoA0DIQE3gGTAEYbzUmXaK3VFE2qZalspJoE/Ta67AiDeQi7yhTscWiVJaZR151Nq8FOT0CW87nhSaRPGP5gBu1Oi337lRwyECHO/uN1dhvvvRqEpFG2p3qYJEizFUmnLhAa4LGOWM9I9f0ZGzWfAlS7cABJKrS1JhuynZc7xEISp9/duXWsO182ylOBaPTIIftJl71EyYO9WXrIPXJ3/Ey7juxIgJN+MrrPNDasGWSHncr6Al3JZleOaQeyNzrtZqcZMPIgXb7TvbpUK3HOD7cLWgG6zn5MoSzMGtK/0LJyUuLE4uTpfKeW9p2XC8bIhQCjt9hhoolCZsJ8CwX8aWuUZ6Vt+VhrGXpTyvlekuPOcFHe9IcXdb0pR15uS235OCrtek6LBt6R4IkDKF1MAwEZYATevve9muSMA+Rozthn2/nf7UOGsllsFYecgIDB+3MgzbAZtJB9ilm219UiypU/81gfEBxJkHpB0/L8PgPgHvp+BtET8n/ED7/M/xvkzuM82zJyNGJCUIcymvK73sbdTfoWEWtoxy1+f8bOtyTCbcmXc8ZqUdp6SsOkiCZ0rl9bJUxjA13vy7iRtlkgpGLwkqXUvSFrdyypBNLv5VclsPCeZDSDwra9JTgu2YXtW46vYd06Sa1+SlKoXJaPuOSnpe0lqF0LwPG/sCfZHltsKkE0MxgxrnxqommSDZNL+Nzqe8v1GJoBxWg2Cr1wxyiXMbUbHakLPTgkGs/57jCQEZhXvxw4QaOcSKGMAQQL4iNE5mqRb+xWA9N97u8SO55hiyd0CByXKXC3N9kRlTnXNnZHawVPSjc9xxxuGgNCk3x4uNbPBktHwqiRUAhymlyUZgz66+DnIsxJVdFaCMk6okuDd5bgEZ56Q1MonpHLqPMzk/w6g3BaA0PPTiVnYaKBROLtzZjY8d5OxkhMgjs+Iw/m8fOmONjxOk88xaMknjL7HSPzW++Vnt0eTfYpzk/YAhl4CoY0+uAMgmcGzKrZGbgNImNkkTQAIB/2ow0fxkCHHlS0g6IUkvcGWICZLMMymExKSdVL18zUe+DcnKZVPSs1i1B8+Wn9bANIDomc0wPTiC1nVzeR6YZ4WyajN+Yrhfk3+BSDGwlwyuv5uwhn573iRYQcAlibR+L7bRVYZyBsHOK4C1BW2oG0AybPEg1SXGwJCkw57rFTZEmFevg6ucVwKmx41HNyHJVcAuqyul2F2Gf+eP4IcOUDobfHFTGs0uLwlCgPUiAtQRu0BMgUCarRPE2oho+vuJQRIxy4abi9Zdx299+s9PEdyKX5fCszCEmv4NoDQZZtsyYPUiMmeIt32KEXA6fIts2ZKtTUMz5ArX/1FxszPSNOop5PK7ZDYspMytv7HbGR35ABp2IELUGMYbd/Jrv8CZlA223wa7NMk9Sa0RwBA+TWuHWywj5KLwWgBAOjupElldEzPEXrAGItosPVse15XoEFSLDnbAKLJoP2YNFnPi8n6jrTZXpVx++Pb9s/YH5O6obMSmn3ccDAfVMg7QnNPGe7TS1jeCWmY33lpiLtVjhwgkV5mCweiCzO2MocMTBrnLrMxwUavktE+mh87aap6nEdvVbwBgJqgOaz4Tu/tlDjcH++T1yY/oTvY6DhG4I3u6TDkGwCEXjM+Mwq1FU3RcHPngfOuqD16l56Vkq5XDAfxXhKSfQpm03ZgkbvElT8ngenGgOP+hNLnJDjrhFwB2a8c+2MVkx0pQJhE5z2Y6F79EjN2HmbmcC+AcJakB8roWhTuo83PGd9on/5amnQDAN9jXw0Gt7fW4v9/xLX6d+BITODjtckxwnYAH13Gd4KI0pystfkYgGBnmXU8JrXDL0p248uGg5kSDMIennfGcF9MybNyNduzxoleEiuflzTTq4rse++j0CuWbnpJaRu2MMrpjFUNv41+190mRwqQbzHzeQ8oG2bBTzAovbdTKjGIja6jF8ZP0tSg3L6dMRXv69E7xlTuXgMAJOEaCRByJKZ8e++nfKkz9ziT09lQAGDz+xmoo+a4U9FkmppZlnaVXmIEhnloi+v//4tycsyAmOc0vyLZTa8aDmRKav1LElVwxlAjJNe8JMkVnlWsNAkveFa5g2MgafWvSEzpi3K18EUJq3xTQiExpc9LVOEZSW94RR3nXxsk/nVBEtkWIx9Z7n5ecqQAMRq0mqeKM6C/blamOcOZ3vsaRsKUBw5UPaGnra7/Hkowrsl9HMQ0z/xhuwdgez1s+p9xfIW1V9ZgsjDu4X0uhRpQu74mBJwN56zhd/C3fL5xZ2IhFN5LoaVOhsA7CIAJ+8PgSk+BjD8pQ7ZjMgzwEEBMG2GUfMzyrCRXvyiptS9JeNm5bQOdEll4VgUDowufVTER/b7QvLMSX/48NMGrGPTPSXj+GYkoek4icE5M8VmJw7YrhS/D3HoRpPwFiQDIIovOqjhKLPaF5Z1SmiSp8llJrXlOclsA1O7Lkj5wRcqmkmVgtQYTZ5vcbUmSRwoQzvLeg64Og1Pb/3fsp/1P3nGQmZgPsRbXKceg15/HKLn39zFnSNtPU0h/PDUAgcNYhvd5lF+86iOYgxQEkHkfx9gJNZv+2Nsl5EdTjlYps8VIv/0kSPozChj0WA3ajsuU/UFF1Cccz8rQ+vPQAi9KXNlzEo2BG197TiKKX1SmU0zJc5IMUKTUvighGOjZjefUzM+BHQXAcLBTS1ALpNS8rLQMTabIAoAAx8WWQjs0hYt/6dsSknMaIPOAg+dxH8HFY1MAjvLu09Iyekyaxs9I88QJaRp9SmqHTkFOS1bfZamaL1Scz+j33m45cpLODFn9YLoCIQcxOvYgQhODIKGXSauIK4RG0H8XhVxnp1mJSYp0Lf+GT29nAuUz3X1Su1EDeR+jl3ZoNv31b6fwN36I+511FMuogwt8RorJelm5f2fAPaYcx2RgnRrkBTWjh2SeVHwiPP+0hIJ8RxWdUSYUB3FgrZ/EVrws8TCnwvNOKyBE4DieR2BFlL6kiHcCBn0UgBAPwIXlnpQEHJ8OMyup/ZLEdQRKdMMliap4TZ2TWHFGkmqelRzTWanuOQEwnJT64bPSOHJcTMPHpWrwjFT2PC0VkMzml6Vt5dYSUA9LjhwgZZihvQcSie1O8Y6DCAcF4xfkE19hAM9ihvf+LsrwNbJtJPRMLWP2JyH3Po8Ra+04o/1GwuYI+uvfSam0tal8rVnHkzLpeF4mrDR7zigtkARzJ5IaIveUGtg0kxKhQcIBkKtt4RJU66tmfR5L84lmFf9/FdohpCVMQote8ICD55Y8r8CTBu1Q0HpW8ltflNKu09IwekLqR09L9dgbkt1/URK6AyWmI1jiOoMltsVfEtsuSlyLj0Q3+0l0e4iEt4RKWMU5uZr/rIQWvyJhVW9JWO1lSWiNlKKhTBlZ4gpatz65HkSOHCA7DSzO7L8cAkgoNJXoEfO4P2+c5UnWd4rSU5WnQMvRHCTQ9OeRiGvH7TcISY10t9jRnDA67C+pqPmU4zTkeUmp9sz0ynQqetajTbLAD6A9qAWiwSuSKp+XxBoQ7vq3FChofsVXQPPAFIsGkLLrTwEE4BLNr0lcw1sS1ewv8aa3JL0WwKs8K1kNp6Wi+5hU958ESE5J88gz0jj8tPp/4/BjUtByXGIAkuz+t6WGxwyfhjZ5Xsp7zkhB76uS1BMsYeVvKPDGloEXmZ6TjPoXFfDyu96Q9O4gqRhLF5vVdOTesCMHCBGvZdJ6CxMCmcBodN5B5SMM9BgMzhLLje5cCu+BTQ2MzqWpNgkAMEipdxwwmVHTdAte2olkn14tTgDeLmDmg3l/x50QOi5KrDHQII8rgIw7XpWW2XPKjEqCqXUVphUBQuIeDmBEVb8JIDwnqdVnJK/pFAb5KSloPinx1S9JVPkrEl11TlKrTkt201lJrzsLkwgaYuiYtIBLmCZfkqLxixLfEyJJXUGS1usvSZ0+ktnztuT3vyG53eckq+OS5PS+LvkD5yW5KwDbz0tl3xmpGz4lptGz4CLHpXnsCakbOC6V/TDp2gIkvPINCc05AXPupJR0QCuNPSstE2fFBNOssv+slA68LpWjyfKB82jS7Y8cIJQCA26gl3xok3UMXm+izs7mXMl1c6FY1hZKZXqxUjpny6XF0qGCf0w/77R3KxOJuVTkIrXYdtVAi1AIHLp0vctpmfbOoCXd0gSRHmCa5mEkX3+tCYdnO++ZANPvY1BSf/07KdW2WpiKT0CewT2/Am1yUkp7X5SwfI+pFQEzK7wA4Cg4LTE1b0hMT4zEN74BzgBzqeW01PYfl/rBU+AKJ6Vq+jVJG74qYW2hktn2FvY/K9V9AMnACfCIE1I3+IxU9R7HOU8oUyuuN0xKus5K7vBFiR5JgRl1VYExCxqhoPW0lHacBMjARQbPgqyDuI8fw99Pg5+ckIqOpyWj7oSkmKDJhmPBTU5JFY6t7AWgBgGkkSdx7DEA5UlwmiclrwWaZjR/i48eltwWgHDQ6QfQTsJZmenndL+WW3ske6lZosZLxG+sQnwna8R3sEB8h4rED+I7UoptteIzY1LnkkAXARx0v65hVqe3yUiTUPKgZbxrUQgELb6iN6cIXu0YfSrL+wBBDvYZfcfXd4kGoSw6O2XA/hyAcQxa5CxA8hLAcgKDCUS65ZJcMQVJYFeKRNa/A/PoBUXis1thYvUGSRK0QFrHBSnrOgMT6DTMoxNS3gcADDwtZb3PSNxwnEQPJ0pYf4LEdoFbtAdK1qAv+MJbkjn4joQPxElp3ytiGsK5mPlrx16S3IkrOC8BXCRC4tsuS2LDm5LT+hwG+Bl8D02zEwDVKQz6pyW/8aRktbwg/iPFkjIeLXkAXenwq1I7COACiPkAcHH3s1IOgBUPvyXl0yXQmsbP4WbltgCErkijtJLdBQN8qg7gqBTfiWoPIPBJQHA7AePXnwvQFIpfX7bnmCXPLM909xHM8BzcO5l3THkhd9HzBRZGURvwb2ooHkcAaCntjJlo5xOIZQaakSDSrnc3CHlesTUaoHhScZFJAIRAmXSckeA6HwnIOCXBJW+Kf2OUROD/KVXPSXHbSSlqpzv2JAbsackcCZLgLoCh/YrEdwZK/uB5gOANSejwk/SxUKmCqZM1FSZRXeGSWP28ZNSCS2DwlnKg958CuM5I09gJaRg5BhPqKTFBA1QNwnTrDpG07ncks/O8ZPW/I2n9fpI24C+ZQ/4AUoCUz16U6qlXQfTJTS5IxFSRpK2XScFarmSuVcu0vUt+gGY/ykyG2wIQyvwOHqa9xHep0wMGao3xCvHrzRLf4WL8XSW+C22efeOVAEsethd69mGbz1q/Isz0cjGNfac8LRZsaZyBrmNqlx6cw79N+OQxdCVzP8GkuZLp/SLwR6mtrl2bHEjvGr5bpN7WAlAcUwCZdjwHLvISNMlZGbA+rwKGDArG1L0t4Z2R0AIg3DSvWk/B5j8Dk+mUVIITVA29INHQCCkNb4CEY8YGHyhuh0bBrF+L/bXQLk0Tp6RoGucPRkl8y2VJrX9ecZkqEPHagdMqg7hBmWEw89qflvRqgKQdoOzzl7IeXvNZKes4IUVtp6SGpls/TKjBp2CynYRGeUZyGk5KAkAVbW7AOymFpZGN39ak4mlGv/sw5LYBhIMp/gDFSJooEEzXi89cM7QEQDFaJr4ASfVUqQxOFkjHRIHUTZVJ5mSJhABACiBDAEovtUqlOq8Ag74XXIWRdZpx3t9BYk7CzZmINiyrBfvJVfA3Yxs8hhqDv4M5XwQcNZOWE0YewlQUgorizaXutND50GRjTIQgOak+JxUfOS6mpbckruJFFcuIb3pborqjJLrhoiQ0vi25pjNS1HkCPOMkOMgpaRt9Soom35LorqsSD1DlN8Is6jwNUn0aJPsaAMAJTMPPSEX/GYkYSoFWCZGY7iBJACnP6HobRP2cFIED5bUdk+zmMxILwAVO10gyNFdBwwnwEmgdmnHXPGD1Q8/g/9BGAGNq1XGA5IQENUVKoa1QKq1Z0mxPkFJbsbx7RLzvtgGEwh+x39oQJdACvjSpCIpJmFA0sWYblPQtVKoF/NfGs2RhNFVcs/kyP5IqvSOZUjiaKwHdyeLfmQxNA+0C7ROI87sXqqXH1qnMK6PiKKa7MGOWaSh0/RIkvG9+0n2s2bdMNaHplQNzioDQfh9r7am1qFGO6oXdrFTbymFmPQVQUNigga7fFxRYskb9JAXcI6PmLMydtySyN0ZSa1+WWGiBmOa3paT9lNQBIA0jINBq8GI273pJrnTES4TpkmQ1n1bR8WaYUaahY1KJ2b+49WnJqj8jCaPxktsM7nBNM1AjlQ68IJUTr0v19OtSMfaqZI/4S+REnsSPJUt8X4jEtflKctsFSW05J2ltr+DzNSnqe1ayO16W5B4fiZguklJrnjTYU6DlU6XJngTTOF3GHB3bTObDkNsKEErztRn5IFKy0ibmxXKZny6QnvF8yRsrkMDeTKmfKZP3VyrkQwBlY65A3p0vEstktkwOJMjcRLak9qZJQEus+HaniT9mHd/hIsmdqZK1+RJpmK2U4JVORcy9S3TJQ5iomIF99JQRBKzkK4d5pb0A8hUey7wwzRXMYCUdDNzOnlX6332n5T1ouybbBQDiBMDxhOIh00pOQJsch6njK/nNMKvaTksuOEY0NElK1fPK25TR+YZEt/lLetvLUgqNUdX9tGTWcTY/KZE90ZLecV5iOoMkpOmKxEDzFMI0y2t8RrJNJySs3l/i+sKksBXaAZykvOukVIKX1A2dkJbRx6Vx6GmpAx8pgYaI7YuQEkuuVNkzAOh0qbFlSBW0RLUtS8ps2VKJz0ZbihTbSmDqlosJf7MRXpUtUx3fCKDUwOQyyqG7WbntAKGXiANPPyD3EvarYh/fn+wN8q25Vi2gb1kolSJoiqujJSB0JbBzMZMMZ8jIbJHMzhbK9GAiNEqyVIzmiV9nqviRzLcngcNkS+hIoYxOF8pnVpNKh6dbmMmPbPSg5VpdhRaYBiiKMeApzMuah5k1Di7F30HQaI0hyD1oitH7Rb7CbVqqPIk9Xc/9+P9+kzGPSirxe6ftGhfh5wnc52n1OWo/KVF1b8JkOimmgWMwW1+RmME4Sah6CcA5DT6Cmb/7lGSTTPf5SkbfO5LY+o4EDGHCavLsp5TDJCsHXymYvCgFM/6SNJ0iEX3Rktj0lmQ3PAuAHAcgTolp5CRMsmfwNzRO9wkpaPZwDAYJ8y0lUm1NlzoAoNyejc8cgCEDAMiUDkeOdOD/PY5CvLNaabAVSDnAU27NlRpHBjRKshRZqw/Nk3jbAUIhqeKg0gCwlxRh0H1hqZePl0vlg8VS+XS5TK0q+xm0hw1g6BzPhbouk7TxYgnpyxC/7kxJGimQGZhcY31xkj4AYt8BcHQBKH05isv4gadUjReKE6bZj84WRbZpHuWCf7Tbe1Wkn+Yg3c7UHIlm3ANmYTMGPEt0+Ts0sJPDsClFH4RxGVYgcr93cJGmHa+hfxa3U8iTam0RMqfiIk9CnoE8rQPJE0ob0M1qGj4tDROw+8ciJL75guS3npGa3mNSBT5SO3xMxSFM46ckeRScpfGi5LUQJDC1oCHouaoZeFoah59UEfS6gRMwmc5J3kqUBGJyojMgqtlHkhtfkaxGEvNnpLDlaclpPCWR1a9Do7fgPlMhaRjwGdJmK5IOV7502fKU9NrzMBkVyIgzT+rsdQBOGbROtjRhW7UjF+8gV2kYllUYPYeDyB0BCIXenp3KXI2EM7pprUVWVmvly/UatXj/+mSWOGbyMMhzxTKRpcwr61SOTI5C7fYkSE1XjFrCuaH1qsQ1XYUmSRO/tkTxa43DZ7z4NUdJAkA1N5mrQPej3aRyqcg/mKFLbdGNAc9IeSaAEgoAUSPQ7av1xiLYmRHAOAwDlvrfqHnB9MIMZP0xt1tGHZ3gYedk1vEowPEUhPGRkxDykmMyZ79X0nvekvKes9IyflJaAITy0dckaiRJkppekTKApxnAaBl7CnyCBP645HefkbCBVBBxHykAz6joOQPtQDOKfIT85CmYXMckqeNtybcWq3r5Fke8pForpdCeD7MqR/KX0qVgLUuyLPROQUPYIxXHqIBZRdOqDscNOktx/8XS5yqUQYCh31EiQ/ZCabFXS6ejEsApgcmbB05SDBO4GBNribidt6ZJ7hhAKPSuHKSTiO9iu/hM1krAVI1ET9dJ8ky1pM3WSty8SUInK1VAKWAgX3KHcmQK5J0gInl3AkQjI+l4weEARbT4N0dKQGOkAohfTYAEtcZIBUw0rj34xWql/OpqVmSdLl1mI7P1JjkIc7VojplsffIl9mvxEabTsKECNY5mWlGYC0XCrm8lxK4r2v47IeRQVTC1RlSX978AFNQkTEU5rpIap6FRWFtSO/2sFHS9AEJ+GubQ05LX9RoG9vOSORUg4Q0+0BgwxYZOQqs8JenVxyW78azkz4dIr/W0ZI77S3Srj2Q0vSBl3SelrP2YpFWfkIzaExI8nA8NHSftjlhpsSVKtLlJEe4aexo4UhKebTLuLwNAKpJWezw4B8xkaya4Ra502AEKW6lMOIqgQYqlV31WyairBFqjTNocZfi7HO8LIHSUwhwrA8BKZc1585rkjgKEQpODpo0eCLuJAslCm5KqmUrpmSqUgaki6Zsulv6JXJmZygVZL9wSNwBSOJwtvj0Ziqz7dqZ4uEhjhATUXBG/6gDxbQwV/8ZwCQeAWoaz5O+Oxq37o6ZjDQu1HWMf/dAK9GgpbYLZmPUsdGHTw8UsZd4jHRH8XeQpDuzXp6kQdPrffyeEruxca/21Lif3wuR6GKC4/xpYnla5W3P4/5T9AcmGNqnoOS5VXU/BhPU0yp513Cf1a29K3ECIZLW/qpIPs+pOyJWeNJx//7UqRs9CPVVr70jUaKpkD4dK2mCsRC63QnskYKaPAn+ghsiWSEuTVFuypB5mFQFB4l1rz5IaaJNCa6G04vhagKYBWqPNkS9jtgqYr5UwscplACAZtFcA2KUy4ijHsVWy5q6SYUeF9DsxJrCvCdsnvbT7fuWOA4TCtI/sa+R2X6Lcvw0ysFIvf7eZ5AdLneIjH8FM4kKbdphZszCbWsbyJXEQ4GB6ynCx+PRmgZ+kX4vAY1s3wNKRrD59utLFvytZ/AcK5ep6nyLWLAHOwqCnpysL95cMfhKK7ydAqBXYdC4Zn4yoEwT0njDQqN0nzTJyE16D/2cMRl/AdSeF+WeZllaV7asNaAobWXsAcr0hRO/6MSkcfFXCRjPwf30p7/9B8zwordbXpWztCmb+gG37u+3PwUJo0mnVNuXpKwCnqAc4WuwJmHQypRS8IsbcAMAkKu5RDUJOD1aHIw9ahKZSMZ5xHjRPFqRIejHwuzDwl9yVMGvLYQoXyZirSBahPaYhDbY6WXJWyIqrUiZglo05qwCeKpjPB9ckdwVAKJyF2T5nX3GSVdj2jIfA1IqcqpK66RLpGc+RjpkyKV+ok/DJKuXS9R0uEb+REvEdKRO/wXzxHyxUQUQ/7AvGMXELDZI0VycxC83is4LvXoRmWtlf3pi3MHDYCDB4iLAHJIyVkJtwH/O27qYkRgoDo4145pmWNJiQj24NbE/H+O1AOIiwSKvAEgPzqVe4cKj395ba2pWWqLGng2ckS501TcpsORJnqVfEnDGNSgCk1Z4JDVEow+AWnQBJsa0c1y2FeVaIsQLtYS/Fd1WKzV2Bey6TaZhZ49g+CdCYbDUyhU8bALOEzxl8dtmrZBla3/t+dpO7BiCasIkCvVbeA9BIfKdNSpOoYCLTUAAGDn4/agdG1PH/wJlaSZmrl7q1Vqj/bsUbND85s3rZ7+ogzoK9hGCg+1erLeFimd6/8W4TAjfL2i25lniQ3mcMB/1+ZArap9waAi3bKm0wS3eq96GDo9iWr4DAdqmNGveANokHSCro0nWkSBd4B2XIWSij0Boj0Bpd4CGVtmrJt8C8xqAfh/k0BXNqzVUt89Aak9Aw864CGQYo2qy1MgJ+sg5NYsX+CewnmV85gCa56wCiCR8ig3Q7Dt5VDMB5zPxMUOTMD43iO9socauelHeqdToBqJmMrs8O6VzXz+jajGUw5sHIuJYaT7ud3Q3ZIeUgLmq6gDWP190ujDfRXIyzVGCgB0uv/QzMresd5I2ETSHqrRcl1ZINc6pHxYP2E++psrWoCHgdNAZNLYKFrtoGmFsp1mpolALpAGD6wTmUFgH/WHCBhDuqAZJiALlEMs2N0D61MoZBP0QNAlDYAYhVmlzODGm2VUm/qw7mF7VKhazic8EFTuMsAKD2907uWoBowig1Z33WX7TaexVRZrSa1X4EAgcss3KZfr7fCCrjF0wTMRrQTHtnleFuTQOYikKX7n6dCzyONr/Rte5G4e+ju5sZzYkwkyIsJrU4T7olQ0myJR+/qRqTV6fKW+MSE4wNHSQHjYG8YhBwmljkHGyR2gBAdMBsarTnqmTEVjtX4c0FKApkAIOaJtU8eMcSOMUgNMUYANFiqwcxrwSJr5cGawW0RJZMuHJkFGAbd+ZA05jwWeMBEABmwTmT3G4r3pfJe9cD5LBFHwH3FpJoagyuokT+sOK8bh5xOzOSGSPhPrYhNUp83EloNnoXat3twsRM1ti8h4FErUDz910Isw52qs48iEw7WPiWItVWppYAJNAoDAS2QDtUWbOlmuYUtMkwthEc/TCnBqFNZhzFYoZZNeUqxeAvkwZHvcxCc0wBOFXWGsm2VkmxpQDgSQH3K8X9NsoKzlmEqTbhzJdhVy6uky7ZllpVaGd0b5r8zwGEg99oAGtCDcVSW/5NzxrPIZnVUkgILq5nog12knJqt53qTvTC79bfy90sdG8zm4BeJ20bS3gJdGpr/bG3ImXWOphZ6QokNdAgnQ6YVRjI3Rj4Pc48qYUGqQDh7gIBH8EgHwQwxu2FMgdwWMArxsBLup3QNo4a8L0ykHVqlwrpA1mvhFZJtHoK4NacbeAjldheAPMsV2mRLkcsALp7J5rbDpBfNhsxG9XIbxsthvuPUj503Vgfz0TFnUwlumx5Hpdn4//JWZw7mBJML9HXsxsJv9t9iIPrqIS/kROBvjqP5cgsnT7senvO4AXWYqU9mhzZ0oPBO+goAucokU5bGThNPgZyoWTAVKq31YFnFAMcZdAcpTIJTrEMrTIHE6yR0XMcP43/W6BJFgCUMRw7AaA12k3iuHbf1IKjzhZopxpcs0JlSXjfk15uK0Ded+XLoisB9mqGzDljxeHKxGC7ff2P9DEKbcDSDjVaNIdmFAcKz9MydAkmJjN6p5RoQjt8L7OLMRSaLkbn3w3C5uDkHvq2TAQFweFdpnxY8p6rFaQ9C5wjHQDJAw/J8ZhSAMEQNEY3ANMJSTc3wWyqgWapklUAYQQgWnYViM1VLCPgHrmWGhmE9iGhX4I2seHcaVcVNHwZflMDJqfr742mNi2DvXjTkQHkXxvNeKDVIHwN6v8/btZhYCXIx+4icbmz5Qt3OR5MPlRiHG726BsZk3R7D1bGLbjPu+kChWns2rla0RSFKSW7NQYgqIy6L+plt2Z2d1JoKqqmFrptJNMEx2HXenvLgrNJ8Y9OmFTjAANzqiagAZYwwDugHXqgCcpslfi7ApNrhZgcDQARNAjI+xxI+ZgrSxqdGTCrmgAQpqMUyCyOs+P8GUe1AlOppU7ev6ZJ9itHApCvN/gj4sTsSpMFVzweeJvSGsvOJHnXlSffuCvF6c6CuoyGFsmSzzZKDa9zmKIf5BS6j7VSTfbX1fppMfHQO3ZB7xizfRlH2U/9M9V4rIFW0os+Z0svJMN3gswzE5mlxvptzDHLgtY9ypJWvQy56sA/cjGYmT5SID3gHIxtTDtrQNCLZRgaJc3cLCMg7LPOSuyrlSZbvTTDtBoDX5lwJYOUl8usIvAe1+4EQLQAYSxkxF4k+dZa+QimttH3G8mRAGTBGS/fu2tk3ZkCNIfKFIAw7gxXoKFpNeOMgVrMkC8BpHkca3Wlq/M4MHje3zcOfwFI76ZwQ16Emar2ME0fzrgasTcSahkSfO/zBjFIp6+1FLpd0gQNyoWE9IsX0cSiSclWsXpz6yiFmmvQUQmOkCf9AAE1wQDMIzMHOzgFSXorANGIQT4MrTKL/WZ3BcBRC+3RJJnYHmLuUGaY2Vkkq3QH43ozuN6aq0S5eFvBaZIszRhnxvfgLUcCEIJgyZkoX20wcJOJFx6NWSAKs2bUFuf4FubXuCMCAPGA5p8bjYqfWJ3p+GFJ8jHsSu/r3qxw1tensFB7HHb/JCMh6FhLogeGXph+4m1qNWOwsmWofttRCkky1zxkLEOru6dQo0RhUqFXz2g9lqMSgpFp7BMY0EMY4EO2QhnFWLBDA4wDLJMg6JX2NnATgAb8YwpmmAP7phy1KtZRbW1VE89XAACDijO4zgpkEZbLpCMHmiVHWsB1cq2diocY3YNejgwgNJ/4+aG7UGmQJQz+DVe2/GuzXv59zYP1rhvIdiarY8edETBhYtQ532xUKtPM+7o3KzSh9APzMJdM46yruYONhC/BqC5EE2/CT09ZN57D7Zq1G3BvNCuZ1k+nBdP5KwGWAlufCsJOOGlWGp97VMLvUyDBgB+EmTQC4r3gLFHpIkPQJm32OphfNQBAGYBBl28FtEOljNmrZQDHlds8z53X4kQ4p/hKhfTawW8AlHF7khRaCxTn8v5ubzkSgFBrjDvCQViz1P9/BOd4F3zkm40s/J2j5Gfwjm9VNmYSbMtQGYM2oWn2rbtafW64c2+47s0KUz20AcnkQfZSMjruZoTxAg4qxzWPl5FQS2h9tryFA1NbZuEbxV268CIj8fKPftb+F2Snehx68SoB1juVJvNP8NYB8JBVaIwpEPQp8JJlEO4FF/iIvQyauRVmVDG0QznGTqlKUFzGsTM4tgP/b7NvH/x8Bx+4ADxbs1RZKzEptCpeqj/GSA4FIL9v4GZdqWJ3Zsp7QCj5xaQzEqZSsvy6WQWylyffbaTD7suQ79xpUOt5IKPp2F4IuzJMFp0JypP1sbtYmWaTMMV4TaPvuhnR12PQZWt0zM3KprNTAtd7pcGWrtqnGh1D4YxGc0U/CDVhXTz30+TKtDBaHColGATf3iSQ6bHTd4TcSWy4X6P70QtNLaNzb4eQx9Hda8egnwSXGIHGWAcQWAdSZq0HMJpVPIQp79y3jOPWIUxuzLRQqxiDez+mlSaHAhBqivfd+Ypwk1dMgm/QbOLg/8dmKcCQgZedihkyHvZsgvr/dxtp17aXgJx7wEAOMgsTizzk243DWxGV5ormet1tkdCbkTkMMgKkxxEp6dY6VVJLL5bRsbwP71gMhbGTUpg0geY+kEiu7XFVJfClA8w3Y96Q+/C6ey0VsN+O9WrxVBx7O7mIJv/E72e6+yp4xhC4xCwAsAaTqg8kvQ/3xBy3Pkc9wFGK8VeiNM0kSHm7PUdSoGWYlGp03f3KoQBk1hErXyhCngF1GAXkpirtYXMlyQ+bmdAaqfLlRox85YoFeYqG8DMWPy4fs0Qh1J+HuPM6m65cxU2oVby/51aERUs0hZjgyExdo2NuRpjWHWxmlm+kdNpj1DrlVzGocjC4a7CPOUv6YBRtYqPAJE2/WluG0h7awv/MT8rHdbyJ/H6EXjuuzWK0TxO6mvX3QC7CJadZLanfrgnvkbGjg8zAhyGcJPpsJQBBiSwAACvQFv2OAkk1N209my8wKQ046mBeFWEM5kG7ZELL5AJIt8Y3DwUgnPEZz1gHMDavcQfGPn7eLIO9nwnukSKr8wHSN3BBalpelZWFi9iWAOCkyPcA0G8bnsUc33cXeDSRI06ZWgw26r/nVoQpBTRx6HpltxGjY25GSjCAY82NeDmegd0L7lVnS5UEcx3seE/VIRcL1S+swxW22OVxa+BBc7CCbhAaVwMHhf8vBpns3+dL5mDRyH2xtUzicA9f7OLzZxBQn3rDwc9OILw/Tibadm/Zz2Krhy2cZMYdVTJqp4YolAmY8gVsyuDF/T7C/zudLVJmL5U0cI1b7QFwKABhdPwDDO4RDJIxDBBu+2WjAi8gVj53XxXHSrCYWs9JY9fLUtZ0VqpbXhLrYgheRAxMqRT5YSNbnUMtNAMTi+5gm4qNHI67k6YGXyzrONhE4bCiwhyQLLnNtRZvG9iewR0KohgHcp7iqZYzt+LZeAY6STkj8rynSHOzMqe6VoPENHlZmmZ8ZdB+/Tq9MFkLrVX7cktvYMBrwb5iW5mkWSoBlL21CAm5NvgJGFYBMu1f22Yku/GtoxJqrkFHIzhIrkzb2fwhTdX/Gx37PZ4FPYTsGWC0f79yKAAhMf8UBHsRsz7jGtz222adfOmKko83AmRu+pJUNL0oVa0npKj5aalseVa6+l+Xb13Jiqx/u8G0gDgVVJxxRKsA4mGBg8JFerQXux/PxX6FBVRXALgqe+Y2cBhJF35XMYDElqRl4BvUGuXWbOmGadaxHCD5ba9LHiS75ZzUT1zadm4ru4B4eWWMpAsDpsjqMYGSrC3q3JT1ahUXMDpeE+aj0fSkNtTWQyH4tVp6I2G/MO/r3Iqwk8z34HBsEGi0XxMGkxdcLdIC8t5tj1bNx42OOyw5FIAwfeQT5YFKUKYRt/0T2uBrkPIv3VHS3ntOKlrOSGHz41LS+piUt5yU4eG3QGbDQdZTxeWOA0BiFLlnVP2XzaYbvuNWRJsNqUEOM0Co1Z5rxHov6YN2rQW5jANRZ5mptr16+G3Ja31NMhtfVQCpgCmqP49SBXDpuYy3TDjbVb+pYlud0iQR603qvLj1Sph8NzeI2GBCr128hRm+RuftJSTW5GZt5jbJma6QtIlSSZ+okMKFOhmyde2rsQXbLjGHbicNclhyKAD5YaMW6ixRmEoyhRlxBeT8K5hdX4KQf+i+LF0Dr0hdx1kpanrSA5CmM9LRcx5qMB3mThHAVAaSVSZz4B70go3C9iYPOaxMX3pgmIrOGd9o/80Ku5YkWOpkwL6dOwxBE44CDPzcvh2aBLNehS1/27a6sUsKGDktr0lO8zlpXwrYtp9CM2zai4swR4otTfOsHRgoHsBV2wqkxt6L+yqXXnuEZFuKJdNi2hVcu8lOxWWUgyxYSq3GiYqVnP5zzWrJCp/REvEdyPMskATxGyzwNOPAtVmYxmW3b8ZBcZhyKAChMHXE5cpW7l3mWk1goH/ujoTpdUXMqxektu0lqWw7Be1xXCqaz8jC3AXl3SJJ/2Wzcus69F65QPjJQTbdedu+42aFaehHsY45yTe7c+gHMmM4G65cTAxF6nmQl2n7Rhw+mABeB3jexv9DtrbXWxKkcPiKVA69LV0rgVvbNRl2BEvn3HNS2X9SZqYvyq8brcpDlg8SypruToBOO7ZSdQcBL7JkATxhUm9PkRJLOO7r5hwTnM29gaEJl4wwOsdbCAwmb/oug++MlYtffw4kXy2E5DPbJD5ctmKkFJ+V4sv/676DBVp7uauPUu75z+bhLn7Imo8lZ5IKFH63kSFfuELlY1eATE+9JTVtz0uR6YxMTr8pHzn9FXi+38xQ5hjP/W2zRaWaMIr+njsfDzb5huvfTcL1TprtidsGMz1xBMeH+KTzglqV20cBjkm1stNZaNmzCijczk4e7EVL84j/78PEQlIfbzZJkLlLrpo7pH78tBS3PCpFLY+oz7LpIGm1xW95zvQSa/bMwJXWDPV/gifBXKHcxUa/YT/CAKZ+0GrC7ACj4zVh0wum9qs+ZlwBDBpCAYMaY7FdfEfLxZerg3F5izEIm28YfA8zrb88ZO2/l/wbZj4tm3uczuf3JEb7lZ82GN0MV+bFt64q+caVCNMpUj53hWCwBMiHDn9xO1+XD50+8onrinzuDJNv3EnqZugWXnWmKGAw1cTmTAdHKTH8nqMSpossufY/0yaAaLfbY7cG5zCEbmrWudCrxzy0SZic3DfueA3AwOSwBZBXpcWWoADAPrQERpE1XxpgFvXbL2H2D1Yu4yJrrlT3PAzT1AMOgqR56pWt79SEni8TtEXgeg8AV7/tvjKtZZJnKcALv7mZmN4go4FLt7nR8RRqDbqyVVumgQKJGMyXpqliGVool9G5Ukkc5WpgMLGGCjwrgs01ig8XSjL4HkokrnW71n78dbNaLM5j4NZvyD125xnM8IFqFv95o1h+3/QUOB1UmKZO82Ia5tVH1zJxf9msghZJAUgiMNjD8D1X5H3nBYAlUD51XYVZlqzSTtT5GzWyci1xcdOdIxZX2rbr3w5h1JURd679sZ8uJLSnOxzXByKFNTAEBtNm2GA5jqWi9lRMHOcVQDzrlZ/Fsf4SZmayYLLan2KpgQn21rX9nmOGHTS3QqSu/1EpbPKAo7Tjcelc8pWe9SvSaw6SzuVA6QBn6bJFSMgaZ+B+EPp0qQWvqR29KC1zvtBSbIHzprD7i9Hv2EuYDW3UfskIIOQaDJ5ywKsVwQCApP5MmR3LkLVxiufv5PFStXJY4EKzpM3VSN5UueRPlUnE6s7uZQYy91OPc6vyKSb0z9whsul6Xe75wHkRtvILsJtfU2J1Hpd/YBY0OnE3IUl/31Wg3Lwbrpxr29tUoPB7VyZMrUj5BCbVZ+6r0B6B0BxxuJHrJtR74BuMoDPoSJBo6Se3W9iHl7GHZEsLBq2n7ShNjBJbnyqk0pNdEmS6YPUAobQ7kjH4GdkNAyfIkoB1tjHNlG6bH4DyJoAQKKW2XBV1L4c5lWpl3UKwAsV1EJ2WYbuf9K4HSfviW9I6eVrqR05Ly8wFaZz2URqjccZHxU1M0wESZfbY7qnWUqmb8JGirjekuOe8VA2/LXX2NJhkr+0ZE9lNNI+dXrhNf8z3NpPkLwIYNJmGisS/LUFSOhJkYiBBrFPZMjuaLqbJIrk6a5KsmWrpn8zzdOifBmdbLJFfXM2q2Vw0nrn3d2nCyUv/nUchBIjF+Yz86M72aBCr8yRMmhPX5JR86Lq8dfB/wAv+vQ9v0pIrSUXTzU5P0iLrO37daJK/b9bJN5s58gNAQq/Wt+4U+codI1+CwHIwERifu0uVe5hVhgQJya3Rd9wOYQ+ufAyyHoCEBJgDuchaAFu6WM3yqdZuFYxjxJpgabJ7bH29UCMwiq79PxsmDk0p/TGh5jYM2DyJsTTCpCL3CIUGfvYaSE7j7xelZcEXGsBPmmd9ASAPIAiOxikf6bMGq8Bi/aSfRK7BjMH3xZvLMHvHSln/W1Ix+LaU9oH3jVyUWgCkx/6cZFj25z6nd4wrZNEtTmH6CSsqvQerfhWtb+0mSZ0ByZ6sFj+uxdISLUXDuTI+EC9WgKB/Kl+ujpdJ1FiJdI1mygcLRbI6nq6ai7O/8r91Zr7WBNxI6HY+zOXtft9shLb3V+bUp64gpRwIjBXH34CLEyTpzeoPao/3XG8BICehWt5QJ3+CE5YdDyrQvO9654aL62XdlQLtUArbMwkkO0e5ehfBQRj8+8BViMFULz9tlsKsKgFwamFPVqi8LXp51mGWMJZiBgdhHOQ7mFtG33E7hIGoFEvXNs+QJoyO001L4OSr1Zq6Mcs3SzdMS/1xJNwcsO32GPX/LACEgUHmatFkarDES7ilTYHGtBojtbPBGLzl0r3mK2M28AvL63huQUo7NE5DAIwBe8iW2dS1ckUaAJLqyQAJWyE4BmDKsWlzEoATojRHSe95BZS6iUtSCJCz326ZLXrPoKHn99+YZmLUM5mmFM9hrlTmSgdIeL74c4GioUKJ6s2Qyf4EWZ/IlPGRdIkZyAKwC2V6CONjLl/eXamQDXODvAe+ZJ8vks+sDZhgjZfW9haatt73fTPy40aOspg+cvnLR25fIR+3YXJacz4hS457MW4vety8BAnjEf8AsVxyPIDB+qZsOM/JIg5yuJ4Vh/M5ec/5lsrI9f4STdih5FOQ6i/BZayuDAAkWeVmcYDQM+U5jpVg/H+c0jgMDvL/BNcHMM8+gu1OE8v72rdbaIqQ8PLedpI+ezj4Q4oUWhqgMW7UIlHmZikBwe4AWa6wZintwyZmdONmLGRDg7RK5HqztC5dkeSlIjHN+kndbKAUzidI1oJnfYysxUzJn46R+tkAMU1clpqxiyrKTo1SNBEmwSstasDEmcvV/WperRqAqLz/Aj7fkRZolGxLqmoT2mQ7r8iz0W/WhOuieA/InYTZwNSkmeAPvv054kPTip3zu5KlpC9FzJOZMtwTLV1d0TIylCYtw9lSPFsj4aPFEj6YJymTZRI3VSWB8w2eFrIG37GT3KoWoYeK4PgJY87hOgMFcEHRgE3XOYz3ZxUO7PiEBmlTHiTtxGWollXnYzjgPvzNg84ok+vTjRBc6LltX6IXumgJEk8JrUf4shad8TLriMExnu/gNpJ5gsbiSlXmFBMcVwEoZvLejg4ne4kn7YLLfG0f9N7COEOVNUJqrP4grCHKTNL20X1LLVFsYX11uNRb6WHqVkHAmKVKCVxlw+hyyZjPkJz5NAlfNkngWqfELldKxlKe8jrFzhVJ0EortE+vpM+kqYBiG85PXsiXK6sd4g9uwz66DCIOWAJkAPdBj1iPLVw6zaFqeyqAxm7rBEin7YU9U20YVDUakEYyB55WCGJNzuHHxVJbYsS/M1XimsOluSVYersiZGYoRbJG8sQfZP3qYIFUTBSIe6Va3l8olo+Xy+Sb9Rr5aLVapa4YfcdOwviI0f3vV2hWccJ3OM8qnkwTi38zP/B919ticRyDJnlM7mGDhK83KuWHjTr53l0LM+cpWXc8CW0QrC70Ncj0B65Lygxzup4HufakkuxH2PaHQUNqCMY2fto0KZPKCVB8DOQyNeUoGjTcqrBIKM1StQ0MRlKFgVhpCwQ4/AGUAEkx5ytOUQaTpt8RLlFrJoldq5X2ZQwWc5AEr3dJ3nSsMov813oAwhy5utIEgbZZiFeagV6nZvAOmlYNJOHYlrOQpky2gvlkCV0BCV7vk2hzlWSCF3XAbGueeEHq+h6S2r6HpXEtBGZKJDRQsmoqPaeWMvA0mh6wncQ9707UWULsPRi5uhbr1fXtjBjHyJoohrZIEz9TqPhx9a66YAAlRq52JEtcX4YUD6TJ8nim2Geuk3GKfTpPLZfHZbw/XioTx3od+NPBAEKz8lYqQ+ko+gpjm9rjI5efch5p+/7urpfvNz004B4C4yv88QVUzjcbVfI5u41AE2gHU7sQNO/DHttwvQo77TlV26Ht303YRXHGGa3iGivgJoyPjDg9xPwjVxHMOk+a+90m685OtTSYvjbDSEqtYdAe4AIACD/LrImqY3k2TKkES70UrmVJwFq3ZC+kS/34ZaUxkter1CDn9pC1Vglea5OG6YAtcDQpz5SPNICAVw+/I+2L/lIyFQoTrUql0F+FWZZkLZQa8CCW5vav+0pd78OQh6S65yGYbBel0frWFij0MmJ7Cve498zrnV7C2nS2HWU6/NYAnWsSvzZojGp/8a8JlIAaf/EBSPwBEL/WePHjil7gJFGjhdI2VynLSxXy/mqlvLdSJbaVGlnARNJm7ZLEXQj5XsJ6eaP734/8CzyXsQ56q+zO04ojk3/9A3j4YbMO4AAW3GVyz5cAxmcgzh+4i+TbzSpoiAqVW/V3HEgvFC/GUlkL7LVP3IGKuFAV/QKt4/2l3sLzqSW+xDXZ1WQZpJ0JiYedjHjYwqhtNAg0c5mMgKFJiTUO4PBTACm2xMC8iZBhZwj4mx8ebhhmqatSYc8U/9VuKZ8MwoyeoKoPw1dgTsHE4ktOXC1XRNo0dRnE2xfE+oI0TftIzcg7yktVMh0Fkl0gxbY8taZGjqVYBQEJXgYmu5fPS03vg9AeD0nT8OPSxlwva5AxQOxPSekeGoRCMDDPTBuIWgdKerO0bT7LIOX92eLbnS4+DPiNlnoCfdMm8WE6yXCxWquFhN1vINezXguO4erCftjvO1EjvlO1nsWQtGseUOh+N7r//QrLvwmQdefjoBGXYOE0KGAo2ahQTqd7JqHyW3uCZGAsXMzL1B7lAEmVfHXN7Pr12mD++0auCpy4nC+o4B9tOO8vNBKmXrBGnanwHFQsqTU67m4SJshxZjPyZOmFAKqyJUs1V0mypUo5TKYFDE5qWALkc3c4NG6YepmBa11SNBWhgoN+AAlNJm4PWe+QisGLAMMlKet7S3mqSMarhi4o4KSDgJPsExwFtkJorVwZWw+X6bEEmR1LlGFosbaZ56R58jnptAbj+BK1NqAhQKBBmNJu9JspXEtFy3vibEpQkNRrni/vhY2Cl7ugyXpV0iITQVn7zw4yWj0JTVX2AIgkmGYAHEbLuY4LFzxaaIMWahaftb29VjsJS5VvvrqxDVqjTlYcDynvldn5JMZ0lHwDJUFHEx1OdBzdU9b8jlS14+W0vi0VzRelbyRMPnDmA1GFkAJlfmkknlqEZIZxDJpcN36psbDV6CJ4SIa1CTdxe9NHblZoq+tT0ncSrmuRbK1RnCXeYsJAZBQ2VIGDaTYOl4+Er3qCeDSraF55v+jwxRopHvSTmtFLUt53QapHL0LekZSZLIlbr1fxEq4Ey1Y1tfZ0mRqNl8mBBBDgJOmeS5JyWyJ4D9ft4HJlO68QRQ2y0zLUjH1oTbxZzMVG397HsJEc99P+Z8But9IBAmUdQCF/YVEWl9Tm34ydsOR4pzR6RuwJ4kG17ks3PrtVsNboWIq+2d1+5V8ABp8HSfiy4358Pq7Mrc9d6QogX7nLFQXoHAiWe8oBjMLWNyW7+ZwUtLwpFW3vyNJyovIsfeDOB9Ovkl/ddfLpxlWgjPbaKRUrYTmt0ZcbCWcjLrUVg9lT82bd7fIVHnwpbP3deAjrQLgKa58lWBU9MYg36/TBgw5TxWJOmFsJK1z328NF+EJJsI0Gh/9KpxRORUlBxxvKRZs/elUClxnNL1CcpsBaJKxZH3FGyMJoikz0x8vEQLw0rSVDYzx2AxiMpN9+cit24S2MQejvhwmCegCwFFfbx1iF/lxNCAoCRwOStzCWwr5fbIZNM84KLcOM4A6cw2pLaqGdVgSjluKaLN7XJIiMjt9NtMmL45hEnSGNXzdrQMxrlPagafWhvUgpjHtKmi9IUdsbqmAnr/V1KWo5Lw09ATCnGNHOwcVKYVa9vu1B/whzy+iLd5M6Wxlm5JsnVXdCmu3dsPdvTCWhmFaiJXK2VLicMQN69DbVTF+RrJlkKTZnSeU6JgQQUnqr+CJD1j2dRnYTv5VuKRoKlPzO8xK01AhQxKiJhd9Xh++LGEqVkrkoGZ5NlNmJJOlbiJVUCxsZbAeCXuZt/ydzdnza/4J7fUEsO8QPmMjI2ZslyczZIu/QN1Zr0RF0agb9uUwiZJ36TlrBW9j8ge5k/TX2I0y99wbJToDfTRRAXNDu4NJMmmXNEifuHzdrlUL4zl2N7cWgHoFyT0XzJSlsOi/FbW9JMcBRDMAMTIcBHFmwQVnXUAjSWq4uugmkUYMwNnJQTdBh7xIumGm0724VzmaVbLdv92TkapIykSj+pjDl+7/SHgMuEi65i+nKZRu3WCrxiyUwqzzpH/qXuR+Jmc6XxPFUtfJssS1rS4NFDKaIX0+6hPUmADiZkgetlGwpMjSpJtf/KsNL98oIpHf2fsh9Slrsl3Y1i7gwEHkGuQcTEbVYA5vjac0dmKGr5aPx+bDHsbbkAwHCJgmMabAvVwb+ZmM8/e/ThMfup7Oht7Ajjf46N9NA4veNRjWG33WeV1qERN3seErec72JcZ4ELVKhQh8zswlyz8hstNR3+kp5y9uQd6S5L1BW11OhdrJVrflH4CLfuKpUUOV99ztbF/5p42C9c5kEeJjdRG6XkAR22UrUakQcqK2Y1f1bY8SvOUr8GkLxGSNJ05lSasmRPnOw0iaMdtNVWzIepDxW+he6lwQuNkvQQp0UmOO3vFWUq6O54teZKtF9sTDruF75dlBMABT98/fJ4MK90jP9gPTM3Kekf84DkNaJR2Dq7Z//0XRJxQDn79c34ebCqtzPRt/0IrFbDMteGYHfKZ2ex05jYHu3O7qZBU7pQOG6iNo1WDdvdNze0oaJP1KN51XnI7LufFpWHY8AMM+q2ByzOliycA//oSm1jhlrdS0Fgz9f1TRQe5DFf77Bxm9l6iU4Xc/houx7dRyzx8HS4jkj7bTwjLewQRkzZ2mf0hPCINVOSwofpXBwkARStX/gapMOW66UryQr7eHfEC5+rbES0BwpCQtFUjl4AcC4rAJ8LfN+6u+q4XeketxP/A7gqfFf7pQ8c4JaClnTWIzEFy4mS9xwklSBcxRbI7eAMWv7C8DxF+kDGKg1OicekI6J+wGM+6R7+j5pG3tAmof/Jr22U8rON/qdRsKuJeQaJNXavZFDsCUQuQLBwyrFg6Sfk4vStKIZp10z0ewBodHxOwn5iHY+KxWNjjmI/LxRogLhZoDkW2iQH8G52WPhgw0AhGydrlgC5SN3kSr2oVmlmVYMHv4MlUNbjYvLLznvx7G7Jy4aCWcerl5ktE8Tdh/ZackANjPbL8AOQzizJVl7hOvmMWWjHYS81Z4kpvV4iR5MEv+mSAnqTpT42XzJn0mQutFLChCMghMcdNlW4v/0SgVci3nsRwgQLsHcaotTbma6eE22JJhbSZJmLYDZki7TtvsUMPrm7lWg6IOW6J56AGD4m7QCEF34u2vyAWkf98i05a8g+OEHmmRoOnmTbZozHJxcYXivxS93E046+mvv570y54stValBWLejmXX0vBkdv39pAxd5TmkPi+Ppre0Mb3zJQOGPIOEbriCweZaIFipSzmKfHzZq5FsA49+6ktyfNotlxfGgco2977qkLq7t20vY4a5/Bw7CGYRkay+Sx/1HUVvuLVzdNtnSpoChzeLMpu21wIQCGW9iGsi0Jx0keqVGmlbYoCFEebNUBu6UJy29duKiAorvmrEdbiQBC02SZ8lUHVCYZp8Ls4iJi4y1zINs90JTjK/+VcaW/wpg3Acw3C/t0BgtI39TAOkEILqn71eag+CYsf4Fg/0ZqbcZ/1YjIbeghvC+N7pf2YaU74uxEabAs3M9J7VYDFQKz2NshJPhbv3HPsJg19Z0pOlldIxeuDwDjyU4qYm09V5uFSAs5nM6X1SxEFpG7MSjFfGxP/Q9TE6kaqH8uFGr6jhog3GRzSUAgaqH+VjMfqTrkuBguonNdQpACrzhC3cSej64Vob3ds4IRsU4OwlfgPc1Dir0rev/zxdOX3uLPRf3UiI11uwbgoQsUFI5Uhj8TDmvg5ZgpDtipU7qxi4qE6ty8G2pGnlHascvqSBfwzSOmbosIQaxDyPxXe6S2OVC3IMnk5jAYPM3upJLwTsm1sAzAIppy1+kHQBoG7tfOiYBBgCBmqNpCBpk9G8wqR5UaSfkICMrD0i1NWLfMz6P26kGncs80B3MCYTBQM284oBl9gG9X/paDs7y5Cfe1ZnUZCT6nTrP2F7xDJJ/7VgbLA0taHmrAKHziQVSLudL4na9jPF+HFh4Sj50+eBZFMo9ZseTMG1eU9m7v25Ub53I8lsmctHOXXTcixOPyQfOy+rYBcfjajsLrfQdSXYTLi3GH+PdxoWaQ/vh+xE2StCffzNCH38vXo5+2/t44ewSwplbDwxNmIVLLcK/B20hCiwN0BIxK7ViWisHeYfGsTRKyUSUpI1EStR4poSP50rYWI4ET1cY/hZvCW6LlFyYcKzr4Pcwr6vIlo/ZPxVkNE26QL6pNahFCAJyCxNA0YTPmh78H1qEmqS+/yHpBHAG5kHQ7c9Ce+9P63KQasFCI6GjRb8KF6PuPIfaQN95hA3C9QOa5hTNZ20/NQ69W/rYy14dUrRESVoRTLNXzSDwN2tXjI7fr/wOU8rqOI6x7YN7fENYGk6vFj1aDB7e84UrQuWkUDO4XC+pTods4uByvagQ9aHbR4Fh3fkE/v8KtEmCdNkKpcv+jkKaC+rJ6IuNhPk97+seFO18o0Kc3cR7Hb2bkQ/dbCjAXrQec0HbPoAHT87hHRzsXAlU+VG1o+9I3fhl5aWqhdaoxWfRuknorqRJwUhxua1bQsytMDfKJN5cKgnmYsyqmRJj3hskQQNZ0BbhW7EPmnjJllJV7zG4+ih4xf0ytHCfNAAUjQN/kwZI09CDUtn5sDQCJAQHCXoHiHonPofsT0sBQOs9KRkJB3ngLuCgt4g8gADhAkR6AGhCIDBewsmQ2kVP8GlOsf0Sv0sryGJ0XVsbci8zSyP2dBywYZ3WYJuBR6PjDyKsmGXxFDPYlZm1EaeCvbSqtvpikaSQrDD8TuSwBoSVhAym/LxZooqpuJ+mldv5CkyOWKmyMdnrjPoC/RfuJFTBtGG1/2uzgLdQ9TIqSy+JfjsLmaiaqWKpuqlmi3A98puDLlFMc+HqeqPkW8pxvesz7BAGe5UtR9Wlc5CyJpy8g9m2rOJjMVLF0CXJmYiWyKUaacN38z7pnx/Bp8nWAknGQIkXpqLTVGt3xOJ+EwCeLAClHrNhhwSud4n/Spdc7U+TgAkPeHzXeqFBEnDNZJl21OL8Smitl9UERZ7RDQ1CM6q+/29S188ExQelrP0RlclrgtYgH2kdBw8BQMZtj0ihJVt5BPW/20gYG2Fprf5Z64UxEHKOYfw+bSYnYKgFmHPFuAnJO58p9/EYdk7ktQkCLYbCIB9jKnxn/D+P0ZpBUDPs5kTQ2qByzUSOA/5N0VYqPixhli+rZ1k0xRT4LYC85zqvQLHqfFTed15UthgJC7WK/gJ6YdMCziRfuPfXYIEzEI/nYKZdqj04vTAPiMfyhWizVAheHoOMfLhG5JFCe5ed+Ly/cyfhmtnx1mqlLUrAOdLwsk14cXRvcqYz2ZqleD5NKtZTpHI9WQrNuZK4UiGRK/UqRd1vvU/813uk0tqhNAhdqCP2TjwTD7FndR9rQjQtpN9G8LXY4jFQsiXTUiKx0zVbvyPaXIPj8hUBHsd1K+2pMjh/H3gGifgDUtXzsOIX1d0PSVX3w9Iw+KCYBh6UXhDzZuwnQZ9wPArOkrjNrNlNmJ+lf5bewoCfxksYg6Cblx4lfV4XG3LTNc/JTXuvWjo6YyDatagpmD7Pv73fv9668JYBTET6YzUhMI2OPyzZAghzq2h7kbR/s5GkSDk1iNbUbSdh8I9qcr8vgz+I61aYdfanXrjAjHYsGyjwZdAMolplUMroHE34wPd7HxSu4UEziGnqTbZEDM56NZOFQMIAgBDM6EGQAF0cg1V8YeYmNbBZ5tqOgd5pL5Zua7mMAUxcSq7HESVhg6kS2JsuqaMxitdwGxs/sCaEbXi0ACDNqWxrrpoE1G9gry0AZ8rBJg+MRWRIB8BBnkFTqqLzISltfxh/PwRwQJNAe9Cl2zr6AMyvexU46BLWZvC9xFtL7yY0kzSuwcmK0XJ2T+fMrxFumjx0EfNvPktteQLmaGnX4azPfdr/NfFeflsvNNs0r5cmvMZRd128ofXoj6r1znFlZrEOxHu/kXBQ0v7kLLqTvcsoK1de+jceZiEGJk0k/Y/VhOrZKPi00/HeQgLofe5OwgS8NEsFtFIFBjAGtj1KEeRqWzpedI4UWAsk21KEgZ0HLZOjBjaJcycbvZl9YXIEK80wO5co4/1xMjeULDPjCdJji5GA7hTx684Q/640KV9LVgBk0mEGvisLZh3NryFHmEw6c9Syx0nQHNpvSLVW4lmmSbcdWms1X0wAR0nbI57Oiq0ekNDUopnVBmCQrDOtZNT+hHIRU/sY/V5v0btadxLyEnIO2v4c/DTHaP7yfDZP4DoiLOPVgnfU+nzX2vlx2E8vFyc5jXtwQvVOnadQ03jfo174Pfrj9ZPpUckNALlZIcKpiql2mampbae5UoCHq6lTRk5p87NTntEsQjGK+Botp8yXQw2mr4Aj6d9P0zdN6JmpsfoK+1dpplDrvL/qk8vWOSTjPWtXtvZ1LLwBDvAIzBvY/YOPSve6r0yOx8t4X5xMDSTI3HCyNJvTpXA+XsIHkiVuKFHlVDXZApU3StV02Lj4S750WlOUGTKB3zvsKIeZ6BkAgeZumCGRIPo1UjL2kpS2PqK4Br+TZhW1hQng6Jm+D9oFmmP5PvCw0xiATOPen+bgQGfcQntuRsLAoMbt6ICg+UuNTm1HTsAkRQ5a7qP5rKWAeKeUkKPwGnQNa++czhbv979XKhInTs2NTJOaE5zRcYcphwYQiubb5uDnAoo7rRFOYsbo6U5eExIxpkTrr23UTIC2P2cnvfqmsHBHf+5uQts5xUKHQSK0lMd7VMK2OdeEvaUqBt6WAVswuEGYNI89pWbuOhBkSuvsy1K3lio9g+EyOhQjvUxZtyRBE10GMLKhgQqkznpZEe0a+xXMnDkws4qgkcJgSvlIl71ZDbBxRyPuoUTdf9C6ZymDogUfqeyg1nhEamBKFbc9rIDB7++fuxfE/W/SPvO4VFv9JBGzqVENx07CQib9M9MLybT3YKVW4MxPMq+9Nwbt9MdwkvQGB4X1IBwLjIWVXvtemtlcvFR/HGMp+usZCSdfvu/btfruoQJEEzPA4a/74UbC2WkML8FoH4Xd9fQ9nAg+74dPtU7PkX4blzWmOucM6V3Uz+txNvNe2JH2er41DeYWVy2KVW5cAkMDCaPh3etXVB1489IlaRp5HIP0EWkZPyatNvAL2/MY3BkwHXMkzZy/rT5DRbIX7pPhxftkbOVeGVu93kSBUmWNhmYphIbJUB0Qm20JmGA6FW8pHnpV8pofk3JwD/IPag4G/5it2z71qNTOvgAtUK8i3D/rntVeshvvoElEfmF0HictfXYuzTPv+g0+dwZ+9dqBXkeCjut5aKYYJ0lqHWpw/n+3Ssc7KYcOEDYRo6mlPZydhA+XplC9dfssohfOWFTp2rW/wvH6HB6qWwtmJc3lqHlYeF36yWluOa+pd87S2ktjMIydx7XrUpgewb5R6ZY8abFg0E5cVm122DihedYHwImTLtsLkmvJkEbwiXaYQFxeLcuauW3A64V1GPycACiGl/6q0kCYJ0XC3TryN+WW7YKZVDX7qqQsJUvxSiBm2FTpcMRA85RIkzVGyjseVvGN9okHFMC65h6F5nlB4teKId37JuOacJbeSXNTI+yUkasJny3NKvKJ3Vys9HLRW8UJjBOWZhppbl2KpgVYzbifWM1Ri1HLqUMHiDeR2k20JmZMZDTaTyF30XevoF9fW9+PQuLorRFoYtEdTJBwhuJL9x4U3n1lqaHSLV3QBmcwSMOkyJarANAAqQRpZ+8rbeA32d6EqRQFE+HZrW16Yc7UOAZz3yy4AWsxAAK6akexjakiA9AoHPAto3+TRpDtqh5wi2tCrtFhi5bg4WzwuWwFjsHF+6V79RmpXT2PCaJO3T+XfjtIJi1FP1D1wonDO/3msGUnE9no2KMULi/OLjuqeaEzcavJIf/Pzjvcx24m2vG3BBCqdTsGOQN19EpEGdifu0km1Oo8Bj9TqC24TpDBMZqQiHOm4fdyYJDraB4YvnRvzkICR48Y7V6qfVax6a9HraM/nvIFrptibZBh+9Oqn9Sg7TjI5LN4uQ8YAsFIaEpRY4ws3yuDAIIK3o0BDBjojYN/k1qAQHGYgQelsushKWgGx6CAZ+Q1PCaFzQ9LRc/jqqti2HqjNFgvSKo5F/ffp9JsCmzXB/hBAcI6b/0zoHAC2s29elhCcGrBPk3IJYyOPSphhi4bFrpdbDmarso82C/B7spUjQvZmf9Td6kCidas5MAAoYtvEIBg2gjVJWdwPnjm33iT5b2kAA+Mapo5/fH4u8veq2Z8eii8PRwUmlck95o6JqegJuDgV2t442/m6XAbySTJoXbfTIGgh00LUnlrEE2s7i7l2t1vnbcm5AX90BZMP2c8grlQ5AyMYfCzth/AAKlvGgQ4AJIKkG+6bSu6AAiYUeWdj4gJ+7Qs3MqVixKofpdnwUyt9oLZzNrz0HO0vYS8wtulS63KunCj449CSLD15jdJutFxRyVsZ8V2t6yW5To0bGboxN/sv8D/f7JRorQJAfO5iv+1yT1Ey88buxc/8YfR9Uq7k/Y7Z2+WZ3oTtJ24BwcvZ3Lvtbezzb3K48WIPIkcBy+vz+swDSUIf3OZZS1fRxPORPrsT5pU5BBajQDXkeCA0geRCCoGGxlPIfh2Cygyr6rAkr4vkNCcGl2BtpmnScU8KE+qeRdTzjHQGa9gBLxh6EEpan5UaYqS9oehKR5VAT9yjMruhz0xjTFwEmicPvNxaOPruVsaj6LoE/z267Wip8+7tSddtYfZJX2/Qo5KM5zvVHP/HpWwGw9X+WIJB/8mx2AzdZpTrHsiQJZhVrH9LdfIZEPDJVeCcPkNtsdlG917WBTFRtK/b7aogik7bDJ2WOcyBDZXBezwdvUwudwW/dh82EY3Q9Giwd7CgA55gt7M0ZbvomnEjF5qBy7pO4XBSU8H/47BQM/AZxjOa8ExtJPpJuT3kIDXY5veU0VA8BgtI5XH8DrUbHQr0u/PbfuprJuHfVwIAj5mf8IQGBQ2QqAZxbJWcgsmCRIMzdeCdzXQFGzoVgUtUQ4wtGA7CXpt70NSD23CFBGmpzM9hLxkyPyI1K29KQHmHrX+oeaK1Qc/Oai1Z8hJRX/POwk1qXYOhZqfQUKjY/+bhJqC2mDBFQ8zOVp1+hxzhmN8JRgeT5m+1qmfppgCiNmVKqM4iSuycl1BomccaqjPHi3duOiog53fjS/mLXoPhV7oHWHAiTM8vU2cQUiK9efSRiWf4aCnq5a8giBKxPF07zJBjRqIhTOfYWCQY9AzxWuzbYzeNUltwTJZajp9MIwAPUhVoh2DKNtSDpPy+A3g0Ny3jGB3Y9YnMJhRy5R0mlf1HPzYRm1SCaBQk6j0dJhaBAnJ+wBARc7CCkEG+mJXCpRG5TPghEKPEc0gajwt6ZDeIe33MEHS+569hRMIGy1o5/AduGFGGh373yTsC821MpdcicLqWI5tag9+aqsN/OZuke+sdfKduVY+WymXf9hMChzsJ00tw2bq93DDuCNcERPPzmgZcOTJiCNR+am9v3g30XuX9MIZ3RsQuwm1FN21NLmYIRqIa/DFEixMeSCAsrCdmoaBPh5Pc4PmB9U2waEHNc0xxVWgPQgSAofn6b9zJ6E7ONvCupXXtrqkU4YW75V+mFXMnGUlH80pdhDpAVgawSXoneK+FoCBGqJ3BiYXtAU1Br1aKiV9GiBaOinZawnK5OAk4O1+ZuyAz1CrxmT0WnuudKHqjzUSTiDa8STkN8s5+Dx5j5zIjPbfDcJ1Zbh8OLt3cpBzpWQ2SqcGYTGg1ZkmE06YTvY4+cZcA1BUqCba04OJYp7MkoXRVLEugJPMF8jPLpPqJX3PFzCx1MXdNbLmTFFAYcktOyt638BeQvKuvQxvYSSV3iSj83YT2qxfYRacxeBnO9ArGOD0lvFlk8Tyk0HFcnufSscm9yCnYYUgj6U5ZtRwjDP1fst3CUAW9DA/izP9yNoDim+wewgHehs0RQ85B4BSTy6hgIDtAE3rCECA7V3gJtQYNMUG1x6T9rXnJHUlUSKXWmE29imtaPTd5B+8X62SkppY+w1dALr38XrhZKEdSy3ECcXouL2EnIxaqBPv12j/3SIEB7uyq9XKYFoRKNQEpA7c/6urWT62lIhzGfRhOlc+WS6ThZEUmRpMkP7uSBnti5MZgGVhOFXenS/E84q/7sUi91DsHuRlEURFa1x9EOFgJkHWXoq3UAtQI9BTRTOLL5hCTxZJNusEPIvze4i5Rrp3EoKDx1FI6DkINNAYHW8k9Gzpq+R2E8ZTyGdKAZQ286vSuXwMYHlQcRFqleElDx9pG2fswhPvIIGfcdyP2ehJ/NYXwCuuSLylUdLxO3sx4DTX9U5CzUt3NX8b71MPEP0SaN7CmV5LDqRw0jA6bjfh+2Q3eEbr6TQxOuZuEo5bduJhExICg65arlvDfQQH1yTh0gsOiH06R1bHM2SgN1K6O0JlqCdKejvDpbMNZthAolgmcuRbc7Xcw8Uy3e4cqOswZV6NOSPA6HdPcd9NaDeTVGov5jCFphrbBzFwSJKp96JRO5HIM4/L6NzdhNyJfaAOEs39ACadydYNIl+Ne4oEN7oAef2anJNm6xvSaHtHSmwJkmGpVEFIZjEz05Y5S0bX3El4Hu+T/IlcS7tvdls3Op7C4jTtOJ6/m3PFSJh5nWZphdlcjXvnOpKHR+qPKmr+g9vjxp0Az5jCWKYL97cNTzHf+/NFYpvKkbXxdFkcTZGJkSsyPf2GDE2eleHpU9LVf06amgOkpyNcRnpjZGU0Xb5er5J7FmGfjThDZR3m1YQjEjPPra8uy5fBKOnNDFa9cNakqcRiGZJTo++ikHSSlxhd4yDC9O39VOB5C2drnkcPExuocSDTrc1UCpLkW7XbmfnK+6PW1QNkp3XKya+050GnyF5ayltYq8NYEJeNIy/NvZZWfpAk0J2Efc4OEr85qNCV+6mrVN03l4egA+p9W4F8vlqhALI0miYzEwEyNnNW+iefkdahp6R95AnpGT8mvf1vQ4tEyFBvtMrK3lzIl3vo9111pSjzatYRq77A6ItvRkg4SY73MpX0Qr5AssrUBM60f7dxYRPPPfGTP/Tz1UrZmC2Qr9aq1GD0Nql4Db3n5iBCbaIvwb0bhCk5vDeWDdDhoN2rvqJPL1rBEh0SB411kMeVWuMkzVyBwRwODVKuzDPGjeIstzawJx0tEmE+WlON1GDBmaA8VRzXXJ9mY6FAraa7Mpah+MbY1KvSM3Zc6vo85coN/U9I39hpGRq+oJqCzw4mqcVHf7DUyj1UQR4yE6siiox/GH3xrQjjE3zwjLp7VwWSP9AkY1SVJJIVanTfDtq7pGm+Rhqn8YKWaqR3qlAGxgHi2SJp6IqU4oYgKexJxCDwDAba6XyRnMmZkMfAGLkNZ0OaIju5oI2EmovpMwc1S45K+Ht4X3x2+jgIn6f3sTQ1r157xnzm3vt3E7rLK61hkmEuVy5+No2gB9GF91JgxTsACTY6bz8y4mhQVZX8DqP9hyG/YiyTe8zDKmKO1aozWb631SnCbQPnWB/LkvmRaBmdPQmN8Yw0Dj4qjUOPSNfo09h2Wgb6faQTfGSKHGQqW7l9FUlnTgrzU0jQPVrkaBfxJ3dgHhdTJ2jr0oRguon24tUCK2Pl4jda4Vk9dahQfIcLxa8hTPzqrop/baAE1AaJX2+m+Cx41q3Q4iAksvRQefv6+V3s50QHwV6FQpowv2y/MaCjFJpomieOOWtq0Zm1flUn7n0sTRgex+fpnemwm3RjQqq1BEqWtXRrWWsWenECK7F1YGDHSrMt9UDmIrkG77fI2ihcPpv1Ljb83+jYwxDG9DjJczFZ3j8bv/3ibJIPFkuUxWHDoJ8YiJPJ2edlZPqsDE0fk8HJMzIwcUJGRi9Id2eYWrqaAKF1wmvew/wUJmq9D3DQzOJqUD9u1t3w5YctjHNoXTA08Z1pAChKPWBojhb/jmT8XSy+vVniy4bRXP+uylf8666Ib1eK+Cy2qvP0KQsMJDJ+ov8uI6E3iEVBrKtmdF1/H3ohmG6Gl+wmHGScIA4SZ9IWkWFrIt/ZRgWQAsv230ntoZmWB2lg0Ydr0qGQZKmQTmgODq5eR7gkwrxicLbW6hlwbfY4ad2HBuBkRG2eYWWhVJ5wfXiuCBxubpXlIzRfGexmC12GKZiZy23/dDaLc8azaOjKRLosg4NMDkbJ5PQ5mZk/J+OT52Vw6KK0twWpsulF7H9vsVD+6WhU59/DYAgZP33IbPnO8PpRriHIwdFqv15Q47uKATpZLX5cXxuawr8jQSI74yVnOEfSelIkvBNqviNJktui5UpTJIASJ37tyRIA4HCQeLsfaUqRl9Cbpt++mzBHS8sD04ChF86iWh32zQrNTJoXDKZqnIzciRkDrMXeK5CqVeKx84oP1wJcaL3BxKKHjMccpCE0v7vGdkXyLQnSYo5RxWJsbdRjC5MYkPQA1UTCs549pdqWo5JTja5FsTrZX7lJauwZ0gFrRDuPAIkAQI4yg5cBwc/cZWqyZyyEXULJW7nctGMmFzwEQBkHUMbSZHU8XcVAZkHGO9tDFTicU3kyaWEeViTM/AiV3XsPXWIbMK+Yn0LCzmbVRl9+GEKVu1XqiRfsO1ElfgN54jdYICEjxVLckySTuGHe9CTI0uJoqgrgtLeFSVN3nPi3xIp/d5qUjhVI8KJnQRp6y2hqsPad5hW3sXDqZnr4ckZn3pK+KEsT1pboEyQPIkzsZHaxNikQxMwupiOChJpaiuk0u4GQfIrn5i3A/FyGFoEZWrh2/XjeO4HMY7Q6m72EbXbKbXEyZn8cHCNfrY2oKil7z0v9pA/uqRIg7lc9vbSBTs1Sai3YVqND4bvtsHdIvS1Ddlr8NN1aCSDuHLu5VZl3xstPbpOa7LlSFHn1Gog6J/0Va7I4p3OVNnEBKPRovTtXqJaxmxtOkTXw2y/XKxUwbM50KI0oFfq45xN3CezEVBVgMfrSwxSVNLfYJr4jpUpj+PXlKO2RO14oc2MZsjyWDnSnysBIhmT0pUlqe5z098Rge5pUDiSLf0+GhPZliRP2pOa5IqFnIiIjzVoQjSklB3Vt6oUmAtM4NLKrCQe2vsJxP0I3L7OPCTB+Ms1F027cx9QZeqNY60ESztoY72tQNG4RP16i1ij3XeqQ3LnrprBWyspsg/04FxgELATfYMZyl+1FcLM0VUHJ8uLinvOqWQVr53lN9gZmu1VtoLOvV5GtYitdh+CssDVBO1wHkpFU2TIB4gG1vJ33/RyGfOwqVhThC3eFChoyrse4yDSEqSc/WOtlE4T9M3O5rC6nqjiHHaD5zlIrv1/r7UaAcEVmEv7fwcUPvaJwJ/nZ1SpX2UGQywMP5IvveIX4LbRI43ge0JsBYKQrFTgwli2BfdmSDjNrdAQ2I5DOPJnGwTSYYEViGsuTn2EfarM828xwcDGpj9/DAXJYnhKaRd5rhjO2w35dRscbCWd+JmGyXsZ7H2M73i5wahIjbqJV5IWBn/mOVYrPUpeULV83hbU8OH0NzG5SZ+uUfttJlQHQbH0d/0/dAgeFZlapLdtzT+Za1Vmy1xy0NdjJR+pH3pGK9ifFNHpKum2eFkh6YaMLXqew801pXfAX1vtzGWw+U6N7OgxhWgnNK6ZMkbQztselx7UERWq6efxNwNAppZ3382aDIvc8dwIgIUC4fd8AoU1LW52Edb+Jfpr8aKuXrokCtbA819BWSwDjJZdCc6yOZ4p9KlfeXywV03CWXB3MlY7RTJmGRkkeLxLLRLasTWRJwSg4CsC1Pu9ZJcm7rxJne25nOshhR2o5O+u1CWf6/UTD6UWihjDapwm1nmYaaWKUjk93NTVHCMxSThS+k7VbgUIClufR1b2ffLcP8Q6bbJe2Ei89q99mwqy6rMDBLi5sfVRnS4GmZs1Oi2rUzdr8fqtnmYeuZRzb8qiUtj0ihU2PSuvEUzcApAHXy245J3ltr0lO8znpWb8C0OWqICbvwejeDlu4/PiMI0pRCKZTESyjzggVH5l2RGNctyreQiCxzINeXEbgtWySPQHCzFiaAPqabpo3jF3sp+CF4PgIgz9zukz8puugOcA7YFpxYfnw8TKpX6iRoukKiQBBzx0CGGYBmslsiRktkryRfGUzzkGrBAyXyhUc8w+7SV2XPV95L5oHimTX+7sPU2gO6Zf+4ky/12CkC3s/6zJW2TzmkyYEjDfJpmlHJ0bgErgbniEX5deWQ9MW+OdaHfpzdpJiaxUGxMNbAKGkWzAxgYxzyYY2zPYc4OQekeZ6vPseKZkKVQSe21vm/KRt7m0pbHlEAYSVkZVdD0uKpVpM15ZuoHDNd66enNsKgAAo9eOXpdMRI8FmT5zK6N4OU7iMBzk2tcmGM1d90uxiCjw/qUVY3rGM/9NZRXL/iatEcRkth2tHgHAWZvamRiyNhPv2Krynm20VGsJ/rEK9YMY3qEl8J2tA0qsldSRPOqBdLDMF8ulyuWzM5kshNEfsRLms4byPlkulAtqDmidxvHTrupx5CQ6aVLwXmjL67z0KoaeJs7b2+1kItpurlo6D/ToLSOQ5wDVuRY2h3884j+Jt9N4tgYPgeWhp+1rn8/30imLQr93+6jZwUGYd94JrJABsicoUYh/hHsyq8ZYqdW0uTloDk4oDnwsHNc/5SlXPEwocBErd0FOSaSmXKHOz5FpK1HFdq4GS2+IBBzUJl4xQwAHf4T2/69x+vzRpyf/027zlUzxTJnoa7fMWDnKCgEBhTQj5CUHyr81mtcQaTSlWFNL8cjiz1Ce1h1aPTtkRIJpHaC/hC2WlodE1KL9vtEnLQi24B82CavGlixIShBc8PF2giPmny2UqP59co2O6VELHSpUm+WKlUtYAnKCpGvGDWVG67PFNa8JeSqx3IHk+SE/eWxVGqLWJg1nIO5l0BAjbEhnt8xYeS03Cmnpe17tmntrItzdTfOkOh/bwWeVi++wq7zl+vwsLldvqZNK+XXvopcgaJ62LF6R5/Lh0r16Sans6BnOHBK+2Smn/22qNFAKknusxzl6SpvGTMK+ekWGYbBz8w44gqQSfYR9i/p/rx+f2+6kFhbgIEbexa2QIrkm3NNdlYcZwIrRmBEBDV3sa/l+F38/nTO7FmE47JutqW7UqX2AsyOi3GcmPG3UqJrIMU+vTjVJlUnE7K2ipXb7dqFT154zAM7Doff6OANGnVeuFASvvVvlMyzC6BoWzwtXVa5mlXIpsvFKBpHk8Xz5YKJZfoWG+XKuSTfzdAHDQ9Uu+8r21Tuan8yQNWsMHhN4H4KJZpb+2p7du366JjEclrJHQQMK0cyOQMEVkP61teK7mpaLpxnR/DhT9MZ/bmz3ODQZNB/LUsSTkmtm3n+IpaptW20VDYFDabOfwW+KkaZSdHB+Umr7HhD2Eo2E6+a73SdpsujK/ONgrBi9InxUAWAqQtiV/EPIQ3IMf7umskn7bO0pTEBDplkqpBdD4tyaZuGadlSZZurReWyqCjbwrrFnQWibwlHa5Yu5Wn1yGjr2NG21JeD4HX/RzJ/nSXSF2Z6YKkO9U3rErBzEKnKmaCJ3NzE58tM+NzqcW0iLAW7IE02jGJE3WLvk3tMsHUN3Ti5WSstAgvlPQLrCvs5aaJX/BBLOsXHxmG6E9isUPBNUoC5QZrreyoOStiB4kRh06SNJ5f97bvcWoZxSFz087Zn0OzwBmqd9goeJw3K/vIrOfaD8DqP32U4bgoHCB0E57mNQPeJpIUHrXfKF1siVwvV2urrWIadpPLT3HWAkHujK3Zn2lbTFAJhyvy6TjWQDkNOQMtECSdIEgk5eQn2jg6IP51ggw9OO7tG3e0ucIUyaetoQEG4uHgLuYMPaMfttRya4AoWrTXoAmtJMZY2Awiu5Lowgwt3F2805M9BZqonDa08v4nrkmZYL5rODvWfw9VSc+883QHOAqMw07toihzXq7+rQaCesuNJAYdSffCyAEEbsjej8bChM3teMmh1MU7+DzIEi4X3N1szBKf82dpMHWIL1Lj8mszRggVdYANZhbJ46rxhK1/Y/IoC0Is3u0xEILUIukLBWqZa6Luz0A4aJCDVOXFb8Yc7ypwDEJDUIZsvtIprVCBRevQhPw+HEHS5dPYv+LMKECtgCxl3CpiRCMp8/3MREcpuwKEApzarQBoAkjv7R/WfvAGmmmtdNGJmiYC7UXMAxlBbPh2jVtg7/pClZkFKCpsvYcmlo9Cul2eGZyIz5GTx8nEv02vdAEpYnF47wj+Ppuh2ODSeLbAw5CkMxtXxR0p9WDvaXOmqHq49kwgs0mvAEy7/irJFrLlBZpnXlJ2pcvgzd4ZvkaW4YkWgrBRdokdzFNrqy0ir+5T0JWmiVxGtzRFgnO4ouB//w1kDyv+EgKSD4bcQeZu8BfgrCPJhg1zFmZcLx8AxB2klxrqaTeBs+Xt+wJEApnMtZ961/K7ZBAzFhD9uuN4u5W4f0xms97plnq3Uiarl6j3DCCQ58tzPJjagMt4ZCZx9o+Lq/g15OuQOKzvh1I+632a7SFi2oWMelpLsGWRd7ahI0pSi0ckNkyPJ0gc2NJMrHMDjeRkgxtwDVOyBGSZ3LUrJ6LY+LmCuXKerekLuaq5ep6Vt4Bl8gAL7mKz2wpteZJ8DobcgcrYFC7ECQT0CIaAOhdogeJn3pgUBi55/l8xka/6yhlXwChcAanhthpieDDFAa86OOno8DoXnYStsrh4LwTdRxM3dBqwL0LmegKpvmlb03EGIpR4zcGIGm2MU7ACkdt+1BfvPh1pQIg6dueFc1U/fm7Sav9sloI1AOSB6R//j4lbIqtB8ms/X6ptWTL1KBnYaDp0QSAN0aKrPkY7Ln4LJSixWQVWa8eeUdMIO2dlnCJWyiV0OVGaV8Lk7LlJCmfj5I6SyJ4aKXSIP32cJhhbwAcxxVIxvE3AcAgHZuEsJb8Q3eR8jrpAUISz9/afJv5B2XfANELu6yTYzDx0Ltb4s0Kr8POJ+wTu1cAjhF9di9hukSFrQKfMQCUP4ifDx7iJWm2X5IWmx8+IzDLVQHYt172uh/hc9HKjEm8vffT20Z3LmtVdvK8UdvwfLozNU/WjzYTBinA0Zksft1p257bfoODlA7bBZk2/0W1NlXdH9nFEeYWu0JOrHsaT1DYk9hkTZfRvliZHEiQxfFUabCnSbEtTwqtBfjMlzyYW/RoVQxdUCSdHKRp1k+y5jMkdL1VKmeCJX0+XarWkyXebBIuDqQN+AGHn7TYQ2G2panrjTiS5CNXEcBRoFJFnO7rixlRGmzJ6rcu7cMjeNhyUwDRC80LepfYk4qJg2ztyRmUHQ2Zdk2+Qk7CF04bmzlDbCJAPz9t5zXMljQRdpv1ObgdGFg1MLcq8eJKrRGSaUmRDEum5FnjpcfuWc/dSNhRpHftpLRbLkqfvVnN9EbfcViiEjLxMlngdDMp8tQgWgdKBkLp8Hh3vkiGJ7I9MZDOlC1wUOiZMrqOkbTZ3lGtUntmYGJBOqBF2MyOnVj4fzbD4zObc9wrqZZyGZ3wAGRyNkFFwOluVRrExqXpSpQHq6z/LUXaFVmf9pH2RX9JXciVyMVqSV/Iktw1ppa0Svhak1oxmAOey90xDkKvVJalTApsZaqSlQmz1CAM6OkBUot3Hg7tvJO39CjllgFylMI4Qh0Iesp6FYBWLZmwf6vsmdJkS5J2a5zUzwRK/RwXtknHg05TJNMbIJSJtb+q2bJ35SlomACZdRh/32EIJwzWjnPwMh3noPyJDg99i1aamQsjqWIaYb1MgRJtH0XvCt5Lmm2BipyzTxc7zvdCezRzbXUApW/uPtUMT3tmnfaXYOJlYHDmSNFCIrhGvFSDqBMk7DYZvtokDTN+CiBNMz5SNfyOSpdvnfMX06SvIvNpa6V4bw0SuNohqSuFCjztMNVCAQ7Whmgu3EZ7kirpdbiyVar5hHN7ujy1TJ7O3LydclcChNFnLsscZWmUiPUmNeOwnpl+8YFrD415QUysoz++CnZwoyUO2iVoGzA0GVv7i1rLj50Op8x/BXk8JfX26l3TRG5FOKi1LN2DzPCaMKDHtqIsHWZ7o+HeGMnvT1V1Mz7TnvVBKOyIb3T+TlJtS5XR5XvV0gzsGUyg9MywX/CDMgAt0guQsEu91udryH5MyleTYNali19PhlQsRGNQh4GHFkjgWodUzIZLWd95qR25KOX9FwAMH5Um3whtErtSLTGWJuFy2Ux4LJ+NlMqlOAmEqcUoO1Po+R650m+MuVESLPXbQKEJPWBRFjbQu/3mFeWuAwhNCpbBMoWCjawZDGPlHNMQwtcbMIPlQYMkbAWr1BJpvW+JCS+lwJp2AzgofOnsus4Fa7qnHlAaZcj2lFRZi/aV/XozwvgHBzHb7uy2QL6RELjkMswgZmdFerASO0HSyT8YJ7oGkIPmn5XaGmXU/LBaGZfNs9kJkhHz/lku0+Bpn8pnMwBOwueWbUmW3Jl48cX3+nG13gVPhSAj5HHmUsmeT5WizjelFO+B4CjFu+CKXDVTVxQQGDcJWOuS0JUmyZ+OxqTRK2W2XJVyQq3Aa2VbyyRovQsay1Pq6y10L98p7UG5q00sCgfXBmZRplIwSe0KZtUQc4vUWJM9NQt4OayCU4TRGnsDOChsMj209FfVXZ0AaRx60ENOAZIyW/GR8BK6dTV37X6i6d5Cks8MamogepOCOzGTtydsgYNy0FaitfZeaIVnlJuXZlXDtR7C/OyCdm0fJ2l/QLl/+dyKreFSBdM1rB9Ee/h6MRSDiQWWaImbK5LCjjelCMDIn4qSpMk0iV0ohol4LS60Bu2x1itJi0UKHHT5MjWlczVIkfxUS5XiIawt0YNCk05HLLSNx+Nn9Htuh9zVAKE2KbZSiySoh0gpuuZT50sosWVLlxmkzxKkZiCuIFtqy8KslLktIY8d1LkEGruwc90OtUYgbHCaF0P24zDNmg/MFfYjdEKogQKhh8vomJ2Ev511IXR8DA8AHF0wsdoTtwFE7zbej7DDSJvtVeW1Yu9g8g8+B0bNm2Fm0QVM7xa5yZT5LzKw+KCkWzIx22er1HcuLMqBy7Xkiy3hEj2LQT4UJQErOye2+q/14F31qmW2SeQbZ/0lfLkOWoNpSFUqcdEbGJR2e7y02hvueID4rtcgFIerA+ZE6tbDo9sveJ09aztU1Rvt4s7VS9I4/CjkGWmzhoHQXze3Zq0es4Ev39NQ+m9qOQLGAgieTvuLAN/eyX4HFWo/rdBqpy6IOwkLwhgPYiJoQ881M6fD4+6k0Et20MHDOFEZNO+sHdoUz4AmJ/OtuP46Xb/UrB0ASTvM0fFVPDNwknnHX6QKz5tag2W55AwN9hQptYTK1dnKrfvZSbjWSf5iqmTNpkrkSp2a2ILBXwpWc5WZRddxpS1TeuzMuwoG5wjH+00H12R1YKfKTGDGBoU9wW6llPpm5A8BEEqptWOrX1O/JVjKFmIkaK1Tws0mmA5p0jz1slT3PKxs6uaJM1JizdAB5P9gOtwvnVNcPPN+MQ14Vn3S1u+Ysd0L9R+JF3D4bkSW/3Kg0GV7kBmfQVlqnub1Vinp83AAfQzkZguOsqGRR+xPKq9VO3gHzSt2pC9pe0Q9Ey7qQ03LpttMSynDZFOPySbHWqJcsuxvZQJgCq1R4rdinEOml4C1bmiR68HlDHOZfOwOlS/dkbLuDJciW74KJCZYSsA3/DGR+OE74zAhJks93iuXxqabtwIaKAMah50ZmQDLXmrei7cehfxhAML4CjUHAcLUagal0hdzlJ0ba66UNqj8uv7HtgBSY43ZAgh9/wMwsTgoOia4kI1nSTRKF7RI9wxMMJhaWZbdV9C6GaFHS3Pbcm14o2N2Ei65UL1QJyn9meLXly1+Ks3EM9D4PPTH8r7ZD5j1MazRZ2oQqyxZVMWqUO04tjdqsb2uAoMk69SkBElZ+8MKHFz4pxnbuJ47XeNp4Ao0jwiOdPbNAkBqbakSby7Zupf9iB80R+ZaEcy8y/K5O1w+d4XKFwDJissTGynDBFVlDcR788H1fWBeeSZDvbCIqxVmNjVPgBm/ExytFL+XvbqooRlz0z+Tw5A/DEAYUKyCVlAPyh6iIrfMIo1YrlVR2iJrrvTbwEUWz8vAWoQ0LSdj1svZakxA1yUXuCFASNa5LmATAMJAGc0NLr5ZbQ1QRTxG338rQmBwkDDp8yC1K0zjL5+ukJA+AiRHVWRqA45ePu04dkJhwRTdvixFYLSeJF+//AE9gXQc0ERJs1SDoz2kFvOhRiUouFZifZ9nodFaTDKcTMhF4s3FmMk9BVDVMIX4/EvA8QKWPU379iMs2U1YrZLYlUqZhRlFgFCDfA5NsgSNwWtWWCNgwl2CtvDF31cAkhtzsjShmcdmdIyftNgTlfufHWOOwvz6wwCEae0ltkr1cNg4gA+KgafyiSC5Aps21lyuZpdxe4RMDSWqCPDQRAzUcr4CyCRJJ3gI1ydvhinRBFCUdzyiZk+aFnR5di8fwyzZeejEkP2ntMFyUC2SN1Ykvn1ZSoOwmEy7Dq/J/cyiZqYCwafFXrRmetQqJPl0GfMYfjd/Gysx2+0vqzws8o6GQa7X/qDk1D8qpsGHYKo+pAg7NQidGEmWAkXSB+yeGg0uhxAwZ9q6l/1KIEzi/PVsmFhBCiSfucIlD6YVu8jX2+IAjCClQSqswdJqu950biehRqFnLB+/h04N/XM7LPnDAOQ3V6O0TFyQqv5T0jL9pjRN+yqAsKQzdrFUAkHYuQLUBMje7EiSAsjEcDxUcLKHh9j+IkMg5EzU47JojYPQIl0PK97CGZSDgdoldylM5rwqFw9DmHbDQUJza79JmOxgmDgIzUFwsA+xLs2dWcAcFKxA1LZR2IHRu6M7bXUWd3E5N/Yn5mpWSZY66Vt5TPENevW4BHVR6yNS3s4GDA+p59QJ7cL14utVZSBzpkJV1V+GOU2C+7fnhO1XyEnKLcm4j0syZ/eR+oUQaP98FShssCXAREzCd+zeX4vCibLClq0qKo8yfegPA5ClhSApwQtkF42q7sdU9w02OmNEvWklVGmRRHMRzKQMGVyLk8mJeOmdi1NkPQ8kkxxj3vZ/KnOVa5c3gKhz5ixqfkR5cmhqMT5gmn9epYgY3cOtiLYkAWW/fbs4mMMBDEaxVZr7tSCh1uKITTW0a1LYDWWnxnMUFmdpte5cYqIG5gzNzF5wsGZ8VsLMqoGZVdjyKIj7A8oEK8ezG7J7lgEfdeRgxs+R4Lla8fWqSdlN/AGKxLk8yVlMk/TlfAlfaVDvq3Q6XBqnfVQ1Il3H5DpGYDASmn1cCfiovVp3NUDew0zXaGuArZkNvvGyp4NG06NS0PiotC35Kg5SM3IRIGFqQ63KE2KmaRFIHLuRJ40mwH5PkczJeNjohTIIu5qL/NOFSUDQ1q7reVAK2NcJvIRcZHD9MYk2e8i10T3drPB69GRxwLDJxH57i13tz1LgoBdLG3BcR16Rf1yPPabIm1ifv59YjhZ9Z0Z0jLlbasdPqEAqYyKcKErauIb7Y8rMKh57HTZ+oQrSzjm6pBvvId5cJn5rHs/cfiV3Ikqqht6W0r7zUjH4Nv5+R3InoyR4uVlqpwOkccZHetaCJBvvzwgM3tLuiJUIS9c2HnZUclcChNV15dZmMUG1szaZD2XAAvLW7VmI3zT4uLQu+Hk6bMz6SeRyjYSstSlwMNuUvnUW/4fADKBpEtybLMWWTBX8GlnymFm0v6lB1EL+nQ9LRacnFtCD2TTHzKDY/mb5gwi5gTZovHvbGglnR+W9oomlqwNhJxUWV9ENzEbgBAorOY2u4S167xfTeGKXi6R/9XFlYpKH5ZselZreh6UMplbKTBSIcyYAWCXDjnzVI0u7B0rgAO5toWXbNm8JXmmRSqafjF5U2b6dK4HKTc9aEpM1UQpshdIFXpM7lyjxS2U3gMFbGPNiegpNSf3vOiq5qwDCHCQWSpVYC1XgSP9gmAUattYgHes+0mcOVF6s2tF3VP1B1HqD1E35SK6lGOcCINY8KeNCm+vhkj0WLWVLcVJmzwJoMiXfliM16xelEwOCNnYZ7O2i5keluvthmG4PK+9N7ep5DObtL4B2LuMYDF5xtvauGtyPcB1EbeCwZepeLmV6o/x6SdBz1Kd2Lpcr8C7P5VIS+0kH1wOEhJ2ermJrpPTMPagmhxpoVLp8yzBpFA+/KDmWIuUxCjW3bX0XExBjVzskar5BIpeaYUJtb8+qCU2r3JEQMU1ekipoDmb70ixmvpZqG4R3lrRUJIFMo2mOEr/GCMmb3Z1/1NtSVGeTm3n+NyN3BUBINmccbbBBywCQROWd8H4wdDF6ei0FqWL/1nk/9ZDDlk1SOhkqLdAk5VNXJWG9BuZUKbRIzpb2oeeFmoUzT7ElXzKgyhkc5IAgFyloeFTNmIwotww/KC1Lz6kFaFhqXA/AkghztvYeABykLIvlQN6P54sltpqZRWF02Og4TWjaqDY/FGgR7bx2aA3tb714LxrkLTTLjFonsTCreulNGV7yZBkwlkRztrz/uArOhsDk1L6DZdApmIiKYG6x4Knezgh7qjKPQs2tEmjukiCAyX+lXYKnqyS3P0AqBt5SbUibZmgW+6hE08qBC6rVacxShfg1hIu/KUwBJLBzZ4CwsjDJ0olJ6vaAg3LHAMIBRTMhwdItTSBcTGv2fiA960GqDyz/rsMxJjwgT1OAMyCN5wGkMLm62qyIugl8pA4zVPW4n4QumSTdkgFtkq1bLYnA8NRU51vypMEeqno1Za+lS8aor5R1kN88ojxcXctP3wAIDmwCgsEoBuH0NRsUpqazWGqvFHoWkmnnsFGc0TGa0OtEzUFw0MzSzuNy2drfFDoV2MGRHGS3zoR0+RpxK4ImZL1XmtdfgqnFIqoHYc5isrDFqVqbq2au59KP39gME6dIppwNkGoA2FO3QY8SJyGuacjn3WxLUM8+zZIrISuNcnW2XMrH/KRy6ALe0yVlZvG9NgAw4Sv14t8SrUBCgBAo2vvXRKW32JLx7DxNQrzv/yjljmsQVtAxuhtrZqVhwdaAbpnzlewmT+NjejmY4tBqv4pB6Om5RKlfDJaY5UrpXr2isnlp57I9ZsWoj0qIyzanSBY0Bn34vbZwlezYaYtR1XFjzmZhU7deR42kQbPkT1+W/LbjUgE7OWaNWaZdKnO4FYOR+UDeKesEAish6d3R9/5ijbh7F83A47VjGbf4aZcBzepLjwYBSdeZWPRWcR81TI/dQ9C1c3ZaQZaFVSznNdpHYSSandc7bC9I4yQLy+KVV4mmFSevJjvrxCNAjDvw6UmiHHAmqMFbAJOYkfYcTD50jngGNbNxY6QM10i0FMiV5VbJHI+VqinwmokgqceEVjwTLalrpZIzmyJ+TTCxTFclfigBYwAmH4RjoQ2TYqWtBNfrObL6nd3kruEgbGAQDVMmS62qGgY79W3JajynQFLU/aZ66DW2pGvgYFuZ56R67qrELZdL3fhFVahTPw5bF+fVAij0lsRN50jkSgVeYAxm3Wzlw/doqjBcow4vm72aiqTDEa3Aw32M1gdPlEvSehFMhW4VPzC6X2/hyrhaTILahn28jMwuNnjTBjqFA837GArP9ePqW/1aHOQ6QChMI2FfYu/zGKn3Hkg07TjAjO6H8RT25WoAQIJ01w9ebpCs8RiVwVu9Fijxa4V4jgUAUCk4iUka7YVSb72KwZspmdZy1Y+Xnx4gbZ/9Ge1OgllWa+tWE8SEo1NMs4kSB/OqYOyqqiWpmg6R4qlwmNiMg1SLAxPYe+4WBfjDTv85iNxVJN2Jl+uJ+GaJCfwip+U1BZDiAR/1oKlhBu2eBmXNZjzYuWCJhKZgbTQ7a1CDECDFPRckZjxDzVp+qzBTVrokcKkJ4EuWLGsWTBIIAJOKWe+quUWZD9QY0eYm6bJFSsViqMr0rbReUSkMRvdqJORSrP3Q+ogx1mBk8tBM0wYiNYH3fgodAr7zuH92UmSzby5miuP1Pcr0bYH0wtwrRtrZEZ48ihWa+kFGoLA5NjOGjbgVhVm3lWOvSV4T+FnnIypPq2zmdclfjpAe21mV5TthfxR8pEJNPAQKC6k4wVSvxEpcX7TEDKdI05rH2VIPU43goHDSGbB3StJyseIhVTC9yE1oNXTBGuAE2YZr1tjrDt3dflC5qwBCYWeTYFaYwRRij6XKobelZDVdSmx5SuVSlfOB5yxlSc1MiISstkrzXIDqrMGYSEn/RQmev16Wuu2lz9RJYHeiBM7WYgBsb19EcLTBPKjoOwY+8rDycnUtPSOh6xhoe5Bpb6E20bqbsHUP27Xq92vLqWli1NyBnEJ1wB8pFj92xWfDahyrX3CH7YG8z9tNGCjkOXqAEiDkMOwNzAZ3bBodCM05YH9aJTJWdD4iOXWPKa9WafvDnizoUU/NCCs1GYDNtSRJqRXmlv0UzKwsiRmI26pCjB72lCn0wEQm12GRF01DmnvU+mphHnBNxkJI4rm0ApNReQ41epa1aV9rsRyV3HUAoQnCZbqYRsCHRKH2iDObYCdnKC1SShfuYqBkLOZK7HyJpI7BTh0C9xi4JFFLNVsvfy/h+nsR0CD1tjJwkXhJWs1W6SeM2LNmm1H3wlUuHXZwnztnb3Zy4fd4L5OwjkGivw8OTv25FM60aqGc0RLPSr9sxYpjA/BsGL8wMpd2E3ra6FrWvpOai726vJe5/hKDkc6IEmuodM88oIKHdIEzTlTCBXNaH1WpKcw6aGf+2vT9KtDIUl3GmdLN2VKykCBX+1MlpC9ZCuYSsS9OZtfipR4agSYlNUgltF/ifIEyh9kMm+DQL/OmSY09XZr2cGYcpdx1AKHQNNHIofag2HSMHTLo6k21VqkEt/KFKClaz8aM1ysRlhZVB60NgN3Ef7xcomeqQOLzwGWqZRIvrMNWJUlL6SpSX4HZki7fvpn7pG3ltLDb+kEHJIXkmVFzfqd+mQSWkOpNG+ZpeZ/LwB8XOGUXE9/hIvFZvO5qpSNgv2Wo1F78bv130bzaLepOPuKPZ9pjPqESPGle5Tc9JpV4JsVtMLk6HpE6TCB0k7M8l4mNjB8NzN0r47aHJcOSJeUwqSqsydI5l+DJi+OirJPJMEFzxYQJKRbvj3GS5IUC1RGFJha9kXTf6wHShTGQbu1Q2s/oXo9a7kqAMJ+IXi0SdpLnUccbIHYv4PNtybcWqT5LUZZmmDGdKkOULWa0AbAfCR7JBzhy8fBjZM7ZJgMgjVXQTI0TT0p+A2ZJmBLM9GX6xaTlb5K4XqoWuDG6172EsQlGuvm9zMfStmfqouoU72IqZtwqgs5VgK8td0CJsgzs25vDVXk1rUHTbL+eIKbBcFLIXEtWZbespTENPKQmjYImT7yoRqXFe0oGWM5M7cGmdNOW6w3ouu3PSdNUlKqpH+yJVkCZXvHUnzOmEbXuqTBMWi4VE3ikpkk0174mTGvvsP/Z1WSbMIhWZS2E6ROivFaaMEhILpKxlCuhq00qO5TFOIFrmtmyPT5hJGHrTWq9Cboi2+2pmGG5jh27njyg8rKYj1QOkBAg7CNVOvumNN6Cmte65DN2oq2Sq60HogmLo/TnKBcvwcFVpQbyt47jykz7adZAPsGSXZ7DJSr0ruD9CBv1hWKSYn8slt6Se7BElzlaTIuv7mUl4kMqPZ5cpW2cDejuk1GYpVoDulH7E1JgyZOO0TAZH4qT4eEYVY7Qv34RPAN8w5YgUeY6YfeTsOUG6bREKE7Cxg56gFAYzW+20+zuvq3a5K4DCH98E2YLk91T/zzsuHINHGdgDj0LcudRwQwiNs/6S8lstKSslMjVdVbueQJa2mDaSZIs1cKmZZyZyq3Z4Db+MrH6V1U8VAQ7u7zjIWVqdYw/oPK2mubPqDwqo/vdrzCFht/NICPTJAgU/T2xClB/PJeNpgdLdVOEaMfRFbtbxi6FgNRMOAYV95sY6S31mBSumpuld+1pVVDGXDXyj5pemFrgaeRrNL8UQAAeVmf2g7yPr15vQNcH4p5lyYbZnAEBd5w5o0BWB3C1TJ1VFoK2zNuVlQ7JxsRHMDAIzPfMGpQWaJtiTJa5lh61hJzRvR6V3FUAoSuyHAOx3JazNXNQaFoRHGOO11SBTBXIOjlI4Ho3ZqBmFR0vXkxUadT7AQhdknQlc2F7/s0XyGZqrE8nOa/BC8xvfEyle7NNUPfCYzj2xuW5DiLM5dLiJEw550Sg8RNNaBLxWD4HFQMh/xjMV1pEO6ZuD6DqwUEucSuzLc0xtlpKX0qQnnlPBSI5Rx0AYsIAJ3EvbX8EoGEm9INqQumevR/Pks3nPADRS7UtWdomr609wueMzz5oEwaB82DiBuB9BkCbRAAoBWsmEPRKKbU1Kw61Cd5kdI9HLXcVQCagPoPMPdLliNkGEE3IP9glI8bSiIedLp3mq0olM2U6dMVTn8Aufkym0waUtzBfiCsb8VrMH6rDdcqtYcob0zdzv7KrOSuyiUErXjozXAcX7sfslX/TM7EmrP4jF2AsgxnL3muwa4sEMYuXyzyrxYO4tqOOg+y0kBDFitlVAweTEg+jlREj8DGrXVI6f0GaxwACaFQ24WuA1mgcBg/BQCdp53Ni50pWbJKws42pno9Qsqy50m0JwXmPq3wvLtDTa/ZYBIx9tNgTJNVaoe4/FO+QWnsaY8Ko5oPetymHx6w+qmpCyl0FEC6tQG2gBwVXKeWaERzIrDrjakVUuaz5KDZnSfJysQReWwMxZq1OUtbK1d9G4ofjmNHL6zbbE9UClZW2ONjMngYFbAHUCBOCtnV5p6cct3OS3pn7wIdCDiUPiGk1vBeaVJwQ9PenNR34AiaUWo9wolp8p2rFb/h6gwQSbe9rUpiJwFZAPIZxlsMAhyYf49p0mnSAjwwu3AuN8aBqMtcJ7dqAyYTN52huETiqEhGmFkFCrawHCLupZGNiYmZ2x5qfNFiiVZS9D6Bhlm95/1tSN3lZGpbDlUZhWyf+HrqdU2CaspNLubVc4iyVKt2GhWNHvT7lXQMQzq5X8RK0ziUaONgW/2N3saw5c6TjmmYhN2mwJ0vyepWErzbKFB74x+4rsmq7rDr5UYP4AwypsxmSPJkqyQt5kjqRJCnmPHABz/W7rBFSsposJutlGV/5q+pZyw7nfNksP62G+qcrky+dRL3B+s5WHfitCGc7goMvvsWLqFO4nJxaE32wwOPmBUj0pbZGqSl0+WoLq1Ir3YxLei/hKsIx4ABd9hdkDBxDLaEAMKiS3ZG/qeBhdfdDiseR0PNZEiQsddaDZMLxCPhEBCaqYJlxPID3kaCyJoq731StZMv63lLSsRx4jZgnKM3Cv/ne2J8r2VKk6tC9YzhHIXcNQNi+Jctati3VfdWVrNrhc41rtsYPN7ephVjYxSTBUqdSG0pt+aoBwBfuCPnCFSl163HKK1I4EaFmJVay1Qy/I1njsZKA2YvR8h5LqAR1JUhAV4qUQaNMWz2t/8k36NOnS5MtgejO7AHpHJjHILC9ifs5nNmKjZg5mBltZxawNvgpDALSA0XeQdNKEXSuDnxtv1H0XFu7nTGOo6zP/hC/Px7Pn5qE5QI0p9rB2wgG1QgD2peEndsIFGqTYV3HeCOptKap5RMqBt6W8oELqgl2+cBbKiVeGwdct73Emifp5kxJsdaBuHcfqobcTe4KgLB0MtVaq9y32kOhsA0+Vx4iQDbdeXhQ0dIKk0jzcLCxcYmtEACJkK/csdBCobBpg1U0vW78khLmZ/Fhx09kAlTFmImipXA6UrXyvNIHE8uaoRoTUIuwyrB7mp0+YGYNeDp9MBjGqHGT9U2xHhJAftsg8azGb66WBAxqbfBTaE4s21q3uIeef1BYp66/FrvAczu5zVGbG5Qv8R0pll5o+rehuWGCAgTK2wdhmjxbmXKi4XaarT3gdnMGhF2TamugNHOJ51mC5IJUsrAK76xrjYuHxqiGcUybL7WGYwLtVZaG0X0dldxxgCw526TcVqCWC9aDQ5MpZ5QsuhJk7FpfWL3Qg9XniJBVRwDs5DBxOf0lbzlT0mfSFHlnLheXCGvEZ9xklsRaylQKdos5WhLGUqRgGbOX7bx6UbPQIHRl0p/PmY88hH182X2QPKTV+tqhmFgUAv5T8IxoSzNs+xubHxRNABwLIOows+jF0u+z6e6B7l4t1rFXCe9/Ntvkk41iNdH8uFlneMx+hc6KUvCBQmsKeMVTKtWEWoNu3lq2DIL2IDhohjHISBe6NzD0Um69Ck6Zo6oFaVKZYD7nWovBSVOk0XoBWoOlCbdPa+jljgHkKxC/MhtTtptgJuXCJs1ScYler1LbncTERDZLOsyseAUurljUOOMnGfPpkjWdqBLgmAzHDFFm+KYvluKhN8NUypBhJ4C3nAjzKQH2cJrMOjxmAKPBakaEsPsiXzK1CD00Tba3VP2H0W/Ry4/uWrE609QqSf/GoNS28+X+C5qDf3Mtvi/cZdJqL1NuaX2GLiV4+Fpy4gI0iRdAtIg+XcFMeQ9ab5Vum7+863pTNlyvyT83yre+Uy80Vf+50ajO23DlGB5zUGEnxwxrg3TYXpbBFXbMv18FC/nctLUQ+Tc76bOjjB4U3sLFjwbsJ1X0fdBxHNbCy5JpqYKm6rlt5bVGcscAwhl0BLMe20aWQXWyNppmAtvhl1jzld1pBAwKTS22p2QXPqakV4GLpJkrldaomg2RjLUilR1aOw5VvRoo1eNMXegWVvz1ObpkZD1R5kdSZXIgXlpX4pVNzZfEfrT0WDGCTk8MTQVG12lmNdn8dq3W02TR6SkZHXaGyY8b12fq79xV8vVG1db/OVDpFfOuTCTfUEmKzOAdK/csh63br8VKyEXojOiwvSbfA5Tc9hs0g8v50tZ36GXTnas+qUm43Jn3/psV9txivCUf76zH/qwMrTysTCoChc+QTg6aWTOW3bXIggMa3P40NAYmM0s9nnfPbSHhe8ldQ9I5w3J2LLP2gIz3ASx86EXKvUsbtc0RJ01QvU32Iim0FStgECDVVn/YqYmqmo2N5LpWAqUENmvBdKzUj19WS4I1LSYrE4TClOvOlSKZGkiQqUGo89VE9WL4kuZsf1F5RaqhA2ZABg7p0iQ/MdliDO/bW7gA5aIzXlzu7G3b/7FRr2Zw/TaKRrA1YYo7+1+pKDpXlNLto9CsYgIi62YSzYUyAT427YxRHr+/4zs2XK9sXfunDZMS/v3pRqlsunKhvRjPufE+blV4T+z3VYD30GZ7XWmDMQtXscIEg+fJbN/tgIBZ62DnxmPSZj+Hd5agSmo5kXmXB9xJuWsAopfvMQhYr85WmUUghMWQdkePqgtos3VC68RJnT1IqqwBsF9DYLeybWU2Zp1ExS38G8MkpDtBIldqJW2pQLKnU6UHmoPgoPRZUmRmLEk6hyMAyO2L7tBe7pu/V9U78OXSPBi3PoiBXG94rweTNvl902NmUTgpvOcyYUJolavrTer3VK1dkrDZQphXbUqTeAOEnUu01auKrWUy6rieIr7mDMSzy1DXJjB+3myA1qrc+r7bIWqig+nFevpiiwkTGLS07QLkDcg5abKel0bbRbwvRs+rwT16VWzoThdG7SR3JUB2EqezExrFE+hjLKQVfKVDx1kKzPmqrtnPFKrayOTPxErRWIiUzMZIzXyUlFo6MEvVKC9Ynz1YWpfeFBNeIGc8DSAzFqj6xXuVeUCCTu9Mn+30jqWx3vLzRgMGSN7WzK2XNVcqZvpo/O3hJpzJaYY12nNkzPHM1j10LT4ugfO14juzvf9tpLlW3K40STB7iqccrgac53GLjzuC5RtX1tZ3/WPTJN/ArPt+o2Zr250SNs3+ANYBE1BZr8/M5Tu5atRB5A8DENq6hdZ65bXSAOEt7KXl35EIgHhayKSNRKlmZSzJJVGPWqmDadKggk5No8dUTlDL5LNSBNBpg5NCk4q8g1qEKSgttsv7Joofuopk2hEFznHjwPzcVSZfb944o084LqskTO37Jx0PScT49t63weYWSbLkq0BgFjQglznguZ+5SmHWZQOQh6Hh/hRv+cMAhOnmXOHICBh6yQff8O9KlpCeeKmbDlSxEHY9oX89fqVCrpg7wGnixDTIxtUPiWmIS7DduPgnk/J6Z+6XjplHpcZ6ozbQ5IeNWsyIZcJF8Kk9jI75faNVkXKjfZQF51nY409cA8cL+B0B0gzNRh6mASTCXCdpZqZftAMgaTt2LzES7+8mV/kOmoWf+u1/yo3yhwAIVXQMeMhOK6F6C9e9q7elSsucp865a+WKqlhLW/a4TOlvNw0+obJJm2del0KLpwO8XrieCEHSsPSqfHLNc2QkjGnwkyScJo33fvIAmjt6jUJPkv4YZgHMOx6VcfujuP9A9RsYJGPGgAYQSqE1F7wsGRPFdXD8e7MFxL38hmt6pE2WnUkg8dEKpNp23gtd0D8C3NuP/1O85Q8BkGHY/9EwjbyBsJN02rnoZIaqGaGbl2WcLTN+krvsaZ3DFJV+S4A0LV6WfEumzNrvvwEglHHHY1Jp330QERSfu0vlK7cxGf51s0lpmd8xkL/dqFbxD3qU+Pf149pwjTIJtzRKurVCxYWizE3bwMFSY/Iu/r4V53WuYXV6miJ85C7a2qaB5ZeNJnAU9rKK3wYgarofoEHo1bK7Mre2/yk3yh8CIGyaQJevHgRGwgHUZk+GycMetIlb29uXAlS9c4nZ052QS4hxO1Os62yJ21bE1YTpJ7XWcAzkm/Ou/N1dJx9vFG/b9vG1Qewxca4D5FMXW6pelTLb9UzkCEuzyl7W6lvy8Pt77RGQOPl+swZmU4s61+7KkCVHIsDgcd1+v5EOzZADvhMOLdEMMtxgqF2+x/fzO6ccdBp4tvG43wBk/XH/6/KHAEi2pU+trKoNeG9h6Swr02rshSpXhwtg6rOC+63BKiEuc8mT19QAE4vrUjDnp23pihRbU24ASJv9dRlzGnuuqA2+wQD796bHbPkNg5WRc/0svgLTZtYRc8PM/QXMoe+9CDwH5Tcb7KDuWdaMnQrpaRvAvbNdqgaaMPCPRWcaNMKbuPZLKgdNfx3Kd+409fkjiPvvAIf3fk3ojmVEn5qE//8GGnDWGQMOFAXNcjiR9v8GuesBwp5UZVa2JI1Uqc5MSWFmJ1dHpeRbS8AhaqExurcyWZkzlW2p2JYZPGi/KglL1Wqg1c9jtu5/S4p7znvqEKzpW8BgQ7QO68u4nnEFG2f/Kdj0vOa6K0VtI/9YcSYq80k7juD5fcOIF9wonOmdrhfAF/4m9daLwvZGvD7T+yPMzVsAKbSVyAcuj7eLZP5Dl+8N1/p6Ix6cKQ1gTYPZlwLApN5wjJFoGQCUZfwWo2P+F+WuBgj74bLvbRWAkGvtUlFn5ubQo8VgGRuQuZzGndULrX2KqGsvnQQ/Y51FRbjOmI8CR2nfW1ILgBRaPUtGExzNtvNSY9s5Me5DmE3DzlB8d5hsXEvfoDAJcMmVYGjOUBhFJ5C8EwUJJGYiawDtsp8Tf3OfJJjrVUmxBg5Kiz1fvgdnsDtflBWHDzSEsXeN/GYT4JlzPCxLzvugVVNA5CvwXTsDdsHlWTRzFL/r443rmtAjbYqrzDljoZ2TdvXI/bfJXQ0Q1kZw9STvxtH7EUZmS6+tWMTYSRXse0Zt2W6UPXxZoMP+vaaVcBXBZleTWhuIO75zJ3B4pE2ZSTSJ9Nvfg7myW44Tg4L/2KyXX0Gc/wOT6j8AxrsgyaOOcNxrqbidL8uG65x0Oa6bVN7SYGtRQKTnbLfBTu+U2fWiAtys41n5bCMXmq9OpZmQu/wDnz9vUNu1yVcblcpE/HnDJA5XFsB6Y7LjJxt4jpgU+CzHnOEK6N7H/LfKH4KD3Kw02AtU0mOxtUq5auMxM7PhA5f7qh6+KA0LQZJjyVP5QKXWVFnYgXMcVKhFPsOg/6dXXOSXzSqVdfu+621xYQB/5E5Qg48DVTtGK6YyElYg6q/nLfSYaX//CO32sTsAoEve2uZ2Jcq680lolQdgEj4MLUSXcuie2b3vuvCMrmniOWccQHZrDSz+SPJfDZBia6UUwxxjDteio0si1ptUfIHeLrVaq4VLI7wBkLRiQB9eLhBdtsP4jo82ClUM5PONckXgbY7zW8T5P+AnDufZG85lxnCALsOXXqwkc4Fa76TXYZLvwLc+WiyRf7q3g49JkjSPvvBKd2fS5Ncg4O8BMMvOU1umHGXaeU5xD306CrN+5wGCFRdMqWvA/R3azupKF6szHZrm8BMd72b5rwUIc33YA1f7fy7MK7p+mWZSZMuTfEusFFhyVMO2w25ERhud7lX+zXp6fn4PsNidQVvH0C276LgkH6hA43ZzifXWGkDoYcu3Fqq1OxrHQ2RzvlBGFyJVGfG3usDkCrQDs3p/8vJc0VwkSH9yl0BjPLQNIDbnyW3Hfg2eMrJVmAaAu2PkU1cQzEJ9zOZ/S/6rNYgmowAKO2lwubAUc6GU2JJUWj2zho2Ov1mhnf8eExXd1210lYoCc+szaBCH8zmYQdVKpp1X1EAccYZt5VGtjWeqNp1cdpngKAQw6H3jcU32OCnrDpafHY3SOREkXbN+MH3ewfe9hevVqNl+JwcBhdzD7HwaoGQThb+K2fEktAHNu+vHME7DYjJ+36gzAJrkAQWkNcdj/7Mg+a8HCLtxJMAsSbFWSzZMFRZn7acy8KBCAj5xLZFyaQc36c8Ayofuy/KRyw/mTpxMOqOg5VLVwO7tDJfA9BMSmHZcTD2xCiDsX8saFxaCVa/EybStTWxTObK+9qY46VbeLFdke6ciqV9wTx+4YuRbaC/+/3dorS83YpTX7N86vqIJPWpWV4bMOH1A7h/RaZu/QLsk3HD8/4L8VwPEAcIbYR4AODpA2HtuOiq+H/kemoIAYaOJ99z5N+ynZ4nBRKcry3CmNzUGSBAAklL4igwueuI1bErRMBsg1bOhEr7eqAKgP2+WQRN4mjuvOz1xGJbael+PZtu68xU1wJedZ7btY43I5wbeKk0szmM6cPyfrDoeBTe6MTv5f0H+awGyjMEUZ+mTFXweRZ8oI6EXiS5To30LDk+cgfETo1oRkvZvoel+cdVhgJ6XbvsLqmKQtfZap0jWUfy0AVPNdVGWVhPlg/UiNbOz3ZH39X7Ddyw6jkETPA5yfd0ZwCg+72HKGSnvO9+SD12X5TdoGv2537gTYVY9Cs7yoKw7nlL/1+//X5L/CQ5yNwi9QPOuOI8GAYg+dYeABPvK77ry1w8Wi8Vlvrg1c/fZ/VSgNHUoV9IqL8pX6x5S/gn4y+TcCzI/96Z86YrCtjYVF/GO33zpjpKPXQHgD9fJ/C8bDbLgDFHxEX7HovMv4CNPbTuPQtD8tFmMa/5v52b9CZAjkh/c2Z7gn/PVGwjuB65LWyD4zHVVbXPM5Cn+0dJ5Xpk0dtcp+acK5rWrxWdogv3Ldb1c91tzrcwOJ0tuxXnZXM9XRVoWpycPi2BhdrFRex+mtaw5H9/6fsoq+AYDl97H/il/AuRIhIN+2fng1gBcdz6hTCht/6bzDdX5o33kSZkZjZRvzDVq8Numc+V3F2fsnb1RepkdSpKW5iB515EnXUtXpLD+Lak2+YjVlgny3qACfKxH0Z/DzicEhB4gdoN4zJ9CaZf/D3e5qLxKHiKJAAAAAElFTkSuQmCC"/>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2" name="AutoShape 6" descr="data:image/png;base64,iVBORw0KGgoAAAANSUhEUgAAAMgAAADICAYAAACtWK6eAAAAAXNSR0IArs4c6QAAAARnQU1BAACxjwv8YQUAAAAGYktHRAD/AP8A/6C9p5MAALA5SURBVHhe7L3lehzXtjWca9rGMJNZzAwtZmZmZqnFzMwsWzI7pjjM2dlwzncP45tjtUputUuy5MiQ9+THeFoq7K5aY02e67V/fH4Rf+MIceYS3OZq4Hu9dQfuS3U4cdF655gT1nb4oCITbwf44vglW5yMi9h9DeK8NY67ueO4u8eu7cfOXMTrTk7q03z72w3FeGvciLcFnycmqG2ehlg4+8i1z17CMUdn9d0cvcPQNjqDiJV2eMj3chwsxkkbu13X+huP8TdBjhjHL9rAfbluF0EcB4qfOO5MSwFsl424OFGLE45OT+z/hxBHEcTZVZHlRGgQTkWF4IOcOLzh5oKPk8J2HX86XbY3FuGj0lw0FHchIDQF5blGnHBwxhstZXhrpAkXjdX4af57/H8b/8bVwRs4ZWu/6xp/40n8TZADws4zBLUFbXDzjdLdb45zJYnwWKyF+0ItHPqKcMJihj52zgoeK/WKPJQ2x85d2r3fZvfAPREWpEjyfoQBJyND1TaH5HgMdMzDYawHjrXVpuPkPpdq0uDbVgobg4lAJ+MjlGQhgvp6FTmIK31Xd67/N/bGK0+QYzIw9La/SLxr7YTVrssIDc/AfMcKrNwCdvaROIlxhbBxl0Fsdg6/t7laZYnzZUmwac7Ge1mxOBlo2Nl+Oi0Ob4014riX18624+7uihino0PxYXIY3gv3x2L3On5a/xXF8yvo6l5Ux11ozsXHs834YMqIj+pzTeeLenUyLhwnw4NQkdeC72e/xYPx+4iJztm5/t/YG68kQaimnJdZ2HW6Es6jZXDoLcRpe0fdY18EqMvfGLqF9ooB+byJ2sIOvHPJEV1VwxhrnFaqTGlOI9a6L8MnMF73GsTp3GS80VqG0yWZpm1iE7zRXY3Xy7J2jjnu5oaTok5p/++Fzd4tJQn+Z/0PtJT1qW0f9ZTvSIs3ClIUsYuz6hEclrZz3gc2cv1zL3/S+avglSPIG64uSvV4P8wf7wb54sO4YHwYGwy77oKdY2jYWqolzwMXXP1l8PWK9NjADdHZJ4xzWBcSPJp+hKsDN7HZfw3TLQuYa13CTMsiXH0jRXXZwpsXn9Ttj7u44s3hBtPgbXpskxzz9MLprET8w9pB/f9ZehSsGzPxbrCv6RghkbJFnFx2ziECQpIxK/etFrXvxFnTgD9m74Q3SzNwKjEGb15ywK3h24pEvy78CEev3TbL3zgYXjmCWBuz8Wl6OJzHy2HVkInPc2PgMl4hhm4J3vRwwwkrG0Ugl4ly2LRkK31e7zp/Fu9ZO+Nyzxaq8lsVQZY612HrEYzB+gn8KIbu1b7rmG9bxpaQZLBuAr4iOTZ6NtFa3gdr98AnrymqzqmsJJwuTMMxGt7b20+lxyupcszZBR/GB8Nnq0X9PptWkwp0zNYB72fE4lxTrno2b3l7KM/W65W5OBHg//j6FoiNzduxN/5Y+Q1O3n8T5Fnw0glCdUpzWfLTfaZaDf73RIJcrE6F00ipDIwsuExWwG22WgzfGjgNl+DD6ECcLYrHR3FPV0eeBe/buOD28B00FHegqaQLSx1raqYODkvFo8kvFWkoYXjsGUdvtX+iaQ5Xeq/ijQvP5h36KD4EXleM8Fitx8eJIWrbmYI4tZ1/0winR+xksAGvl2fhuOtjolninJOv+p4/zH2HofpJ3WP+xtPxUglyqTZdDXbX6SoZ6MF43c0FTmJzWDVkwGu9SdQMP2Xsns2PU7EEbvdYrMPHSaGwbcvFhYpknCsy+fyPCqfO2+K0gH9fFj3/66mv4B0QL+Q1qXTv2jgjNasap9w9lb1wzEZUI9lXmt2Ah+MPRO0yeYdIGu2aB4a1Pd7qq8Yb5dnqmieDAnC2u3SXxKFkOb6H4+K0gwPeCfDe2f/mRQd8ZOf+xHF/4+B4aQThy7TvzBd1KlIkRgU8V+qVQa6M8p5CpUrwOA7MUxds4L5YayLOWgNsO3Jh15EHa1GxLpQnP3HtZ0VRVoNIgC18OflQ1KcV1Ba1418rv+OCix/+YWOP4x6i3ogqdNzPDydk8NLTdMLfFydk+2r3FXwlM/aCnPdo6kvcH72vDHe9++wJqmHxEcreOBlkUDEMOihOxZjUo3f8vHCxKkWpXebSg2qmXVc+PJbr4H25CW5z1U+4lv/Gs+GlEeSklZ2yM5zHyvFuoLcihvemUQjQqCTKW5cc8aGtG0IjMkwR4YIMONbn4HVnU1CNhOFxVLUsr/0sOOPkg7GmGayLHWEs6cG3M1/jp/kflARpFrvihL8fjgf646TBFycjQk0DOED+DgnCSR8fLHStKy/WV1OPUF/UifzMWsy1L+NdK50goBk4uN/29cQbPl677KnjPt44GR2G9wpTYNVXrKQt1a1TCVF4c6AOb4nBfzLCpHqdF0mq2S4K11rwUaIpXvI3/hxeqor1WXY03OfFphA747QM/M9zYkS1aoRjdyGcfSLh6hcN/+BkhIZnwssQp2DvFarUIB7nI/r6++EGRZIzcu6O5+cZ4O4XhWYhxnjTLK4OXFeeKMY2MjOr4RifKlLDBydjw2TQhuL9gni8nhQp/0eIPRCAE0IaShd+r4jILDSVdivD/frADbVN737EuyG+YldV4bMZI96dNOK9wRrd48xxuiJLecLe7BUp4WlS42iz7ZBD4Ck2zJuef6tWR4GXSpBzxQm4VEVDvAwfRpmCb+8E+sA5LkFIkQ6DkMMvKBGxMfkIk4EXItsCglPwucysXhuNsBe1gsa712qDUrX49xsuu92hBwXJ11bRLwbthFKvuI0z+jFrO5zwk9lcJMYHxSk411kEm7EKWA+W4f3iZJwU9ecEpYlImH+ct8Jww6Ryr862Le6KP1iCdgInB6+rrYocHPQfTjbpHxvgb4qmy9/HmLslJD0u6pe2/1xxvHoeihyiql6UZ6rt+xt/Di9PxbJzgIuoWLbtufg8M0rp1tz+ga0rzjv7qVyiuJhcJMYXIS62EMlJxfJ3oQzkWHinZ8B9uhruomt7bTSpqLTrZKWKl5wVNcTyXgdBQ0mXCri1lg9gqnlebTvm5IzjlA6iWr2VHAmrgVJYT9bCer4Bl0YrcLGvDCeiQpUdYhcaqyLUvyz8gPtjDxAphLa8hzloY3mtmga1/VoLrFZa4Dha/sRxpzLj8dZoo6BJJFa42qY8fxbu7fdEGn2aEaniSObb/8afw0sjyKdpEcpNay9GqH1PvtLDud3RJ1xJjoDgJKSnlSGkrBaxtUaEV9UjPr4A/kFJ8AtOxFsXTZF1DhTaIs4ihS5Vpz6TTUI1iKkkS52r6KoaUgE/bmeA7qQQ4GRiFM51iR0wWg2blWZYE+PVONuca1KxRP0KSM5VKhVjIVSvnhatPn7BWrmtfUSC+Gy1wm2mCq/rDO7TZSaV6o32crwZ7C+2WqlInlqV6/VB1NHYX39jb7w0grzp5a50Z5exMjU4uI3xA19RqSgpQsPTEF5WD/+2NgT09CCgtRVeFVXISq1EmkgT5kUdP3NJZbYqO2aoVKlaljPrQUBboyKvGZPGeRURV9vPWuG4qE0nxSg+lRKNT5vzYTNdC6tFI6xn6mE1WonPjEKQWLFFYsJxTCRiUGgqvpp8pAz7rb5rplRzi3uZ44SVLT5NCcOHMUF7um7p2VLeM1GtOBGY2xokmO45f+PI8FJtEBqSzHb1udqsjO5zadHwDYhXEiI7pw7erS2IGBxEysgEQrt74N3WgsSMSmQLSTz8Y5QL+A0PV2WL2HbkKbfxKcfD52x95uCFkcZpZXtQglTkGhEs9s7HsbFCkAicTovH+zXZihS2k9WwHqrAZy0FOC2S5aSQRyUWbhOzv24cLeW9SE0sUakplvd6VtDFq9kZGhgz0jv2bxwdXipBCM6i9OF7LjcoF69DcBQMIkViMsrg29WO7MlZZM3OI218CgldAyiv6UFdoWxPq8J71i44Ze8gJCuEY78Yz605SqLo3edpYMLhRNOMqEk3d1I0zocLQUTvfz0zEaezkvBmXgo+rEzHm/mpOJUcg5PxIj3CgnHMwUmkmZVy81JV42dkVDbqCzt07/UsoM3GAieNHFSx3jE8QzDybxwKL0/F8nCDfXehctV6C+juPJ8crdyk9P7EpZXC12hUxCiZW0bq2AQ8u9tRWNmJytxmlTX7cahBkYJuYqvaNGWHHH8GFUsDo86PJh7i5tAtNJX24JhKMw8RMsTidAqliahbySI1RHKciouAc2YucrNrVdYsc7Z6qkd23MTMyWIsR+8+z4q3RC1l/hlrPugW1zvmbxwtXhpBmFNEMN+K7l5tO1M06NqNjMpCYEc74odHkDQ+gYiBAYR1dKGisA05adWIKxM1S2ZU97kaJXmsm3Pwtv+fm1EvuRrQUzOCZTHWFzpWUZLTiDfEDjkRHoyTEQIhC926J0MC8YavHx5MPsT98fv4dfEnzLYuqvys4pwGFGbV617/b/z18FIIQjclycGZ//OcaBUhVtvFpvA2xCEsIlOpPFWVPQjq7UFYXx8iO7qRW92B/IxqRRDP4myVuOggqhVzuCzv8SxgjQcj6QlxBaY08cWfccbZB/+wc8Sbvv447uml0kr+YWWPU5fs8dvST9jsu6oi8Ix99FQPo69mVP0Ovev/jb8eXo4EkQHE1JLPMiNh156j/qYRyn2s1ktOKBZDuRlF2Q0wVvajor4fZUVtKM1uRIlsS08uhbshBo5DJfC60qSSFp+4xzOCqeq/Lv2MP5Z/VTYOtzF6/+3MN4q02nGfi2H/y8KPql6E/78vx55z9tvZ/yrg+NmL+MDBGp+72+Izdxu8L39zm96xf0MfL03FYqCMbt6LYjswCu667ep9y8pR7JBspCaUoFr0+ur8NtQXdYmO34KCjFrkinHu4h2u8rRINNaK0LtzqS5D/W95n8OCBPll8QeVlevmF4Wk+CKVMk6JwuKoppIefOrgqRITL/dtqYi53nVeFo6fEfIKGTzjnBFcHYLg7hQEDmcjcDATwa2xCCkLgGesI8542vxNlgPgpRGE+Cg+GLZiZDNFhHEMrf0MB39MQj4SE4pQJpKkLLcJZTlNyEgqR2BIMpyEIDyO9SP06LjNV8O6IQMfxQbvuv6zYLhhaseTRZfvVPOiCgD+LlJlunkBnZUDokaNYb59BbWF7VjpWte9zssApURQtgcC+zPgd3m3S9gc/hsNJsKUGGATYIeTL6A686+Kl0oQDnCSw6G3AJ+kRah0djY6oETxnK1FVHQ2UhJLkJZYpv6Ois7CRY8A5VJV55+3hvNYGTyX61Us5IOYP188RRctyTHfvqTS1UmEyrwWlatFMuSm1YjUWFap8CSNQQird50XiRMywN0jHRDcHg/fLaMuKfaCYbYEQZXBOOdlq96H3vX/L+OlEoRg4dPHiaGw68zD2fxYlQLPF+exUIuzzt6w9QqBmyEadp7BePuSk6q2Y/EUiUHbhRnAjDDTzcsqRL17HAbfz32DW+ObWOxcUenqjLBr+1hyy8pBEoYRd+aLmZ/7MnD6ghV8k1wQMFHweOBfZYufNERVh6KiJh1N9UWoMhYipjMd/qu7m9ppCJguhm+2N96yeXY3+f+LeOkEYcoJGzKoxgyd+WrQs56BxCEJ1N8deepYFgF5b0eTab9wPwOErDyku5ip75bXPwzOeNgq6WHvTSmlr3ZwO1NIVBGVzv4XCdoQPglOMEwW7gx0w1IVosXOGOvswr/XflW/R8P/rv8LW6NLyOovkWPN6kc0CLECu5Nx0WAv9pz+Pf+v4aUThPggwqAyex0HS0wGO9v9yP/WTVnw3myC/XZHE7qHWVRFYrhOVcKuPVcFCvn/pbq0P2Wk08MTmOoEK3cf3f2vIhyCHRDUm7ozwP1XaxFT7I8vJjbxvxv/wi+Xf8GvG7tJQvx37Xe09DbDT57tLoLsXKcGXrkGnLzwt23yShDEEvRIfZYVJVIlSGWvqqQ8GfyUJE7b/1OaMLX7dWfnvRP9DohTMhCCUp3xgaON7v5XEVSFQssDlITVBnZoTQjWh2bw5eXv0HxlGeUbC2jaXMb1Kw+fIAmxPDqLuNU2JFzrR5wg6HrnY6LIdQNKg3DR1xaX/OzEmLdX4N/0kr1n/3/DZfxKEoTGN6PrbHPDGmvPlQYlRVgzQuniKoa93nnPCucwB1zy/2vVcLuGOyBgNG9nQAdMF6K4IglfXf4ehRuzCGnLQVhlOGKXxjC+eU2XIMR381+ie2oUVVvTKN2aQZmg9vISylYWULg8j5KFZTQsXUbj4hVUz68jf24RBfOzKJ6eRMnYAKIb8uATEYwP7f/fTH15KQR549IlfOJqg9cvPt0gZIdFprNzELhOVeAdgxechp5sBq2Hd+2tYBdkD1/R08MzXRCR7YLQDGf4xDvCWghx6vwlFUjzT2Sy4ZPnv2NnjbOeNnINOziEOChclBmU17U89kWCXquwXE/4XW3eIUhISwwW+8ewfOUOIpdGRZrEKIJkrk1i68oDXXKY4+HCfRROjiJ8ZgyJczPIm1tC3vwysubmkbWwgNKFVRTKtpy5Bdm2gNzZZcTOTCFyZhyhsxOInu1DSEc+PvJ6XOn4/wJeKEHed7SGd5yjGqgavGIdlf6vdzzxXqgfnEdK1SD4JCVcuYS5Te9YDacvXoJbpMOu++ghJN1Zvo8TPnJ+fH8S5YKPrSKN3jkaSLJ3bF8OUT5yskFoQ/gOOYgwUbceztzCNVGnyjfmkbgygZKNOaxu3hV7RJ8UxH9Wf8XczBaSZ6cRND2OpNkZRM5Own16EG5TA3CZ6scHE62qaGs/vDPRjE8m2vHpbDNcBwvw4f8jRHkhBDkmsA2w0x1oClkuambWPffsJWWw+61Uq+rDT1JNQcK9QN08KG3/wW2OcLm3Fih7Wwa831OIYY6wTGe8K1LG8js8b5zztEVwV/JugpT64sH0DTXoH4maRTvkt43fniAE8Z/V37A1vo7GiR64zrfgMxnYXFdEb+A/Kz6bNcK1IeEvb6e8EIJQndEbYLsgA/VTUbv0zmeeFo1Gxy6Tu3cvHBcyGZIPPsA1UIKcpqGe5qy7fz8EpDi/sEHAQN55kW6UfEH96bsIEtwWj56Wel1CaPhu/iF6h/pQvNCDmq15nF9s1h3cR4W3J4ywGS3H+yLx9H7PXwHPnSCc0cN1BpYe6GbVswUI1+YUODfv3SWEoBTSu+7TQILYBtjr7jsI9iL2UYJeI9pSvB8/g7p3SxC6bEPqw2FsKMadiSv4eelbIcQD5fId6x9A4VAtDOt18L/ehmIxyCPWh3UH9fPAJxP1OBe0d5vUVxnPnSCOoXsMPJEYettpGOtdh0Tzy/HeN4ClDaDDIEyM9zesLsmsrL/fM9YJn7jYKHcnVSq9Y6wNz88DxliEY4g8Q7Pnxe9saYNo8F+uQsB4HgJGc2GYKoLfummhHg2Z10aRuTyNzybbdQfzYUG74+JUl+4+c7w/3ogLMX+9CsjnTpDA1N2DigPxQyf60C8p9cR8H7FfLIJko1dJbx/Vj70kFc/7wMEKhqQnCeQQbI+PXayf2E5QXeP35LVpkNMdrHccI/B63+ko8IaVlfKa8ZkRlFafuNsgJNfj0HlX/tfbUb2xgNLFZd1B/DScn+rEu+Mtu7bRdgmYGcV7FtvN9/tPD+NTIdI74004m2bqBvlXwXMlCN2RloOJ9shb1lbwjHFEsKXOL7Mkc4v0rkVwH0nFGV9v365rbcNGZvfXL4qhz8FtKbXk/1NyHmMgu7Zvgwl8vDZJEpz25H6C3qyXYYhSnQwcztIlwl7IuDqC8uUVpM/N6Q5m4rOJDthN9enu85oawucy0C23h81OIGl+TkkTy31ExOwkUmZntvc34bOSRNWtRe93vWp4rgRhvMNyQH0k6gpnY8vthEu4aRGZ/cD4CVUpDlrz7YypWF6PsY+T5y8qFchyH924lChU3ZjybbmfeFOIrF2fv4Xk9oh2VPdnoI6Sw/J7vCgcYx5Wshv81vSTD3flWl1rhYHS4+o8MhfnkDe/9MQg1hA/Mw1nIch7E09KhKjpSYTLYDffZjfRBQ+REB5Tg0iZm4f3VD+sR9vgNNgI+6EGuE/2wnGyD2myz2NqABc7cnChLQeXapPwptPT3/fLxnMliN6g/dTNpCJxBgwzm9GpznCmt7yGHpjywIFqbtBTVze/D8GgIPdxEFPNokuXdgT/Pnn+ElwjHBThGPewPJegBNSuv3Mf2Uaj/hP5HVR3KA0tj3lR4HfxyfSG/0q18vL5XWlQeVR+a3UwyDa/NUIIJPuKr06jY2sdUTNTiJuZgdPwkwRwlsGdK+Rh/IMxEfN9l8Y7EDA7iuSZWfhMDcNWBr7TRA8cZPCTHH4zIzgzVA+fyX74TA/BYaoXLkI0Z/nfVwhkNdGN8JlxpW6FzI4hdm4CORNDSB9oQ3pjjUxWMfjM2eWVS5J8rgThwLQcdE6hj2eNUxcuKv2fdseh1BR5iE6iMnGAm59HQljej94fbT+PNT+eEoBkYSzD8jzixLnHxxLMQQrNePI4xk5INPNjXxSU69ffEQGt8fBfrBBiVMFPkaQWfmKw+242wn+9Ac1XltB2eQUxQhAOWJfJAYRMDMog74KnDHCqTxGiKsWKBLk4ZkTO7BKcp/twabJLBnkfnIQ8ntODcJdjo+UYJxn4VJnsZZ+jEMFnegS2rZn4vLcY52W763aQkfCSc/xlv4McFzo7hITFccSvjyFrbRYpqyKV1ocQtzqKsMUe+PRWwD0nSsWk9H7vi8YLMNJ3G8YcxEcy626ThOWjVKO4jVLF/F4EbZ29ZiVG3AMZx5D9ls4E4m1Rv7RjKd0ogSyPMYdt4Etcd1x+w3sONrCO84VTSRRcquMRMJSt3L9JW/2ouTorJFlBlJDATwjyyWQbzoi9YTPZg/OTHUqtihL1iRLBuqsQPhN9CJ4Zg7VIgk8m2sQu6RYiDcN1egBO451yjVEECFzkf17PWiRE8PQE4ibHEDPSjvjBVoQOtsFjpEPI2AevmT4EzY0jYG4I4csjiF4ZQebKjCJK5OowUpcmELI0DO8Fuc+oSKwwN/3f+YLx3AnCWd5yICnDdo9BeyjINRi/oD3xppUVznjqq0p00eqeL3AWW+IzUZdokFued3bbSCf09uvh8+fo0Tos3GJFul1tRtG1SQxubsG4taxmcTeRHuEzE2rmvygSIkiI4CkSJERUINvJbvh2lsCxu1QRwE1mf1+Z/SlhDPJ5Xkjl0VEEK7EzKCV4jLeoVN5CnpCZUUQujCFVDPYEGfCxK8PIWZkVaTSCxHEhUF8NQnurEd3biOD+eiGwfA4YESoI76lDYE8VnIaMIsHaYD/aKn+LHdNTCZv6LJzNicAnIR5qUtP7rc8Lz50gew0szux6Ov6zgKoSPWKfuNqqtPUn7icz/55RehHlNLpPiOplmX9FQ1w77qBBSErMvSTWiwYnjKCZUhU1b9tcxeDWJlxmehA4PaZUJw5wDu4zUx1Kelyc7BQVSlQv2R8skiFgpE25cL1FtQpSRBiG5+wgghdGELs0iVCxQwLH2mHoq0fkeB8MswMwzI0gZG4MQUuDcsyIUqFiRYUKWh1A1OoYfNe74bPQg6CeMkSPtyF+ZQwpK1MoWJlHytI0UmeHRfq0wGa4CRep/sm9I2fHETc3jez5RRTNLCCpvxOGEjH2/bxxYrv8+nnhuROEtRZPuFe3wQHJBEa98w4LDvQAMfTdokTN0rufbGNTA71zqaqd87JT1zB3HDClQ5N0n3vY7LoejX16tTgBWLqA6RmzvMfLAB0Xyd15yL42hlYhyPTmTdQtzSvJQQlyVgjBQU83rJ1IDq+hFgRNjcFPBmnI/CgiZIAbFgbF8O6By1gnfMe64T3Tj0gxsIPmRFosj4qUGEW2kCBdjosfbRJpUI2YgTqkDLUhdKQR4eOtQp5OBMpnvFwjUtS1oIlGkSSViBLDP2lxUggyibxVUbdWhVyrfUr9Cl3qh3dfBewH6/D5ZDschdjRi6MoWV1A/to0EuSYJJFSUSLRnEqS8JHr80m3f+4EITxj9s+spe1AI/cJl6n8f8zVFSe8vfCmvzc+DPTE51E+sAlxVMY108/p0eLAZy4VbREn2R4sA1vvPiQJXbpMnjS/D9PeVXzl0iV1LXOCaV43Dnrza53z0WIkJoKZ72NQ0vz6LxPhOeHIuTqG8qvTmNm8huatJVGBxmEthKC3yn6qR7lq7eV//9FuRHeKYS/qjUEkR9iCEEBIEL88jvS1KaROdSKqrxo+XcUy+3chSkgUs0SSTMjnMMKW+xG+KurWahd8F3oR3Fkm28eQLMRIaC1ERG8dgkUVixBbJHxhQiAkk4GeJtIoV+yRxDWRXCv96no+K71wWxCSTIi0aMsWMo4gRr5LnJAkWkgZtjqIaDHsSSiP5V74io3jkBe5Y48eFV4IQdSgMxtAe4EpFEyHp93iGiGfyR5wLgiBd2kQ/EoD4FEZAc/KcAXv8hD4lwQgoMhfnUsD2l2kh3K/CkKZFmI20M1Bwr4uZDD/jjxHi6+Yq1Mkr3aMr9hO2vb37K3gJWqi3j1oD5lf+2XCyscZyYstqLw6h67NNYxtXhWDfR7eQ8XwGayFdXsOPBtS4SfSg1IlVBAy3Y+w3irEDBoRJrZG+KIY0ctTiJUZPkZUosDVXngsdCK0swgRrXkIay0QiVCrbIxkUbmiR5oRPFqLgI5cJIlRnimqU5GoUBlynRSRKvHtpQjrrBAbpF5UtE74U+2bH0LM4hhClwcV6YKXh+Gz1At/IaVvVSSSe6oRsTCE2OluJCyLYS/7AxaHEC82T9C8qHlyLceMsL8mQeiK1Esr2Q9MG/EvNsC3LFjIEQgvIQRJYij2U8Tg327VkUKWSPmMUseE5Hmpc5nuTsPcI3pvyRWS4axsF3N7wS7QXkkD/k0JpY4VAmgp7ZRy2vkkol7NCUmmXe9VAO284I5E5F+dVCRhdWHz1gqaNhdxsbsA74014pIQxbY5Az59daI6Ub0ZQbQMvCilQo2JylQL7+ZM+PXXIKK/AYmi1oRNtcC/txxRvRVIXp5Ecl8Vwroq4TvVj0C5BgdvNM+XwZ62Oo20dTHaZcaPEgkTQwmw2CcEKhECtiBMjPKQkXoED9UgcLBcPisQN1wrKlkD4mZakSLXSZroRlxtClpbqjHc24uSqmycF7WYsbZDhQgOiRdCEIKD0XIwHQQheZ6KDJQaPmUhcK2JgVdlmBAnCMEF3mofSeReQ7KEyb5w+AmBIrJdlcFsI4Oeaex7uWhZsLVjMwhZKF1U8qH87SgqHI+hK1nbr7mS6f0i8S8IEbX4C20gc9fwqwKnWFeUb02hTiRH/9YVjIgU6d7aQLEMVicZoIEz4wgclkHaXoa4wXb4zYhRLjZFpKhACUtiIAtJ4hf6ENSWh5hJIZBsD5cZPEwGf5SoUFFUf0S6pIqKlCGGd3JPDcLF0DbM9qtjo0VyJK+OK3KEL5sI4rPYA8/FQQSIjREuiFucUAhZFDtEyEXbJkyOD1wVlUsIGySSxVNIRTWtuCodA+3NWB2cRmxapIqn6f3uo8ALIwgHk79OsuDTECxSwb/EH4EFvkpK+JSHwrU2GheS/PB+tD8+jgvA+UR/2GUGwrM4REgSqojiWhMthApGUKHPzqBnkM/cCNfAbTS4ORNRRNMNrWrU5TvbBprULUoM/g7mfCnCbWcBcxvPY1KhkkaCl5V+shfofEifqBM7ZBaNW4vqc3rzOmq35pE31wuD2AX+guiRLoR3yQw+3CFoQ8DCCMJlcCaIDZLGgN7GECLEwA7qroDfZB/CxAaJFnshTdSvDJES4WtDCF7r2w76dSPUmAN/OTZY1KNgkUKhY83wnTSKDdIP9/lOeM11wm24HqEy8flND4rdMqRIR3uDkitlZRyRQpJY+aRXzGW2B95zfXBqzcJUdy82hmbx5cxNDLS2PLeGGy+MIMR7YrwetDbEBFdlY3jLA/QXSeEnUiOgyA8Gwadh3jju7oGTwYFq3XIu7s/lCd5LCMX5rFA41MbDsT5BSCLEofQRqXImwhOXAhwUUZ5IlBQw3YUZs0xDoaqkNXLgJ4/X9FummlD1ovRRpNj+fTTyGXikROFv1ba/CogpiEXR1iRKxFinisW8rIHNK0rtihqqRcT0BIKmh2UQi83RXi6qzRR8RfXyGW4UKTCAdCFI5IppZqf+7zleBw9Ry5z7K+A+J8a9zP40sqlGxYlK5LHULYO+B/GdJQifH0GEGNeh88PKKA9d6Eb8TAfiJ9uQMNuBxKEGJDfmIKdTJI9IHx9R1/xGGuA1boT7hBG+8p38Z1vhPW1E8GA1kuvSsdA3gtuTW7g1cRl3p67i6sgynALdd72Po8ALJQhhH3z4wiRnURHe8vPAWyH++CAuEFZZIXAWCXE+3h8n3d3UkgRceP+EtyDQgJNxEXgjPBAXi2Jg15QK57o42BhT4VkRDvs0P+UROx/rg+AMdzG8nRBkEe2nHcJERUoSesr40FnJ5xJh+pu/g/YKj6UXTXMF0zjXAqPsWWX+u1823newQchYgTLQc6+NoX1rFW1CFP5fujmFMFGJQhaGZSCPIGq8BZFiT4TMygy+MIHg8Wa495YKKZrVQPdfHhBS9MB/vh/+Hfly3Vb49JTAgY3/+stFteqC+4LM9gLnHjHIRYoELg2LNBpGyMqw8ozFCVGC1vqVNypOjG6/xX7E9VRivn8YV0bmsDmygM3RZawPz2JjZB7LAxPYkL+/EDL0NjWh01iP20KOy6ML6hg2xLs7dQ3x6VHK7tJ7Bs+CF04Qqh8ceOYD8mlQ4pNN4azscMzOEce9PPGGnzcuZIbCrSQYthmB+CQrAh+lhuL9CH+8HeKrFtY8GRWGM2lBcK6Ph4dIEcfGRLgJsVzKQvFuuD9OOTiodPgQkQ4MXLpFmaQL7xmSboqkM65C7xjzsmhHMbFR/RYhhWak0wHBNBN6v1hgxW1aqjwNe7qerUQKHTQZ83nBI9ULeZtjIj3mRHLMCjkWRJosi6q1gBxRn5xpD4hKFSmDOFHUn9iOMgRPyUCmO3ZxTOyHQQSLMe03WIZA+fQZqIFvdTTCRBWLEtVISQmxN6JEooSP1oihXY34tlxEdpTCb1hm/9khpSrFi8qUIjZJ7KpIFLFdIoQwLiJx/OdExRKjf6S9HZvDi7g5vo4VIcZC7wTWh+awOjCDyfYRTLQPobnaiPLKHAy0dGJtaAZLA2NCoAXcEdLUVRUfmSfxhROEoFF1GK8WB+hJB0ccc3NXK74ec3VTRDnm7IpTIg0+ig8Um8QfDrmBcKyMgUttLBzyQ3E6OgSnEqJgVRAJx4YEkSTxiiA08OkyPpcahBMGX5y4ZKOMbapHJAobTPCT6qByOwsRaD/RmP/YxUZ1FeHv0MhOG4bnkASUKKxA5H7L4CI9Zy8ziEg7KW+gUgUO86+Oo0zUrfKtGUWSeiFJ+EYrwsc61GBPX51Cuszy0d2l8B80IlwGfwRn/1UxyuUzdF0M8JUeJPZWIWiwFSHztB8YqxhDnJwftjIAw3ovIsQuiVkbgZ+oSyEdKQiojkVQewm8+qvhJuqTp0ibUDHKPRf6lH3hIDZJQUU8ro2tKKmwLqTobGhBT30HBo29GG7uQ39jN9pr29BZ24m8wnQ019ZhuX8Kwy29mOkZwWj7MNoba5TtpfccDoOXQhCC3h7O0uYDaD/wWJsIV7zn64bjjjKj+8nAFvuDi/hzueYTQf7yv0GpWK8LMT7MjsH7uXE4lRiDNwuS8Xmd6MsNcXBoSIK9wKExCbbGFCFVEN4MM+C4kO64jZ2K2dD+YIbueR8OeNofJqKY0llslNtXc/2S7MwIoJfMMlKvecHMQRXM/JgXjYv+9shb7ELatWEUXp1ChUiSJjHcGwRVW7MwXGuDx1AlokW1ShGbInR9AIlTPQhsyYC7DPIIsT/SZfaPlkHPvylV/GY7YTCmwXugAj4iPRJE2qSuTSFKJES8HOu33CdGeQ8ixJYY6ezEL0vf4tHMbbQZyzHZ3YNZUau6errQ2d2GnrZGrAxO4bfl7/HFxBWsDk2J9JjFWHsf6srrUFvSgPa6NrTWtKOhshHt8llUlIfyklLUV9RgQAjUVteE5ppGdDfX48M/aby/NIIQrD8/TCeRkHwv+IvR7VccAI8cf7hk+cElwwfuWT7wLBRjvCIM7iIZLuaE4s1IE3lOiPFOA/6tuFB8Xp0qpEiFTXOagq3gXHsebJuS8Wl2NE6GGJRUOnbBRhnrdOmqfr1+tjjvbadIw/QTDnxmJD8mySX4CakocTTVimAuFA1281ZCdARo+18KRDX0TzMgcLUeAdfbhCSTyBGJwnytAjHiKVUCrrfDY7YChpluZS+EiJ3gK7N9wFw5PHsz4dJXDp/5XiSLqhSyOgCXhS7ZN4iQvlz4zYvR3pcDx95iMbCbRRqNwHepF65ij3gKeQJrEvDd4kN8O3df9fEqlXeyKAY3Jcb9qetieF/GhqhTY0Kkr2e/EJtjSwgyhZmuAfQ1dqGypAp1ZfWoKalDc5URubn5qCisRkVJGSqLS1GcX4bq0ho0CJkqy8rRKfbKWc9nz7J+qQQhqHJQtTEnwn4ILvBCsBCFuJTgh49i/fFRlAkfxAbibUoDMdY1UNKczw6HixjqLqJiOdUnKFvEpiUdF9rzcaErD9YtmbBqzcDF+lR8nByCE9aPBzklHWtYqB6xbNfKnwmRTiqd5VNXW1XPQhe25h7md6Qjgr+LVX8kGv/Wvr95ZP5lgd/VN9sb/ut1qh9v4rVBhF3vQoGQpXxrWqWmRF7rgc+mkEJsjYilIXiLFAjqyjVVKG41i8qUD8+ubHiPNymyeIp65FmfDD+zOnku1OM/LOcYk0S9KoFfQxZCc32FCDfw89I3+GKSg38aJVXJuDI6jxsT67gnhvaWGOeL/eNob2jAhEiYR7N3xWBfxGBzN/qNXcjJzkNqWg4Kc0sVSYryC1GYUyqfpcgvyEN8YjoKcgtQVVqNgrxCVJWVwNrv2RrZvXSCEEz78N42bg8GVxgKfXEm2B3HrMVwt3VQM/9xsVGURyvQH2+FBeCTxEDYFkUqyeJVIQa9GJTOtXFwr4lSHi1HIQ1dwU6KPLFwqkmU4yIRnOGqDGuWAFO1osrlHWv6JDEo9ZRUELWKn1SbSAJ6T8zzzti1kbYJr8H/mUpjXsD1MsH8M980d5ESXAphuzRXkCxkyRaCRF3vgd/2tsCVBoTM1MOrPlaV75of73elEeGTpYgaKEDgYMau/Ya5MoQW+exI1WNnLinjebyrSwzwDXw1dweXRxaw0D+K8po0IcdVXB812R5XRhYx0NSNjrpmDIvRPtc7hLmeSbTXt6Ghoh5lxSWIT0pHeloe6svrRf1qQGZ6IXKzCpGZn4aU5FzZn4bywgpkZ+ciPTNLtIDDq7evBEEIzsIM5h0kThKW46ZiIYyYu+UbcC6R0iMIn8X4wS7eGx6Fpsi7V7mJGN4Cj6pwBVMuVxh8igzwzPSGW5YvvLO8EJbrjiCRSqF57rr3fBpog7BDCg3hne4nsk1F8AXM23qVkhgJBjjpxg4xRsNv43F7oMDrHap/lvb/YcEiraDORFFPXXTbykalhmBzeGHHNUv1amVwAjW1WfL3Kq6JBKGrd657Eh01Hagorha7woi2hhr0GhvQ1dCG8qJyVJVUIz0jF4nJecjOKEReTrFIjCIUyGdOXiZysgqQmJiDjPRc5GYWybYcnPU+nLr1yhBEA2di931yqMxhKPJXkoRk8SkPFjIwkh4Gz6ptYpSHwleOcc3whl2kyW1Lu0HzkzOrlzlbVJ/0rv8sYISd7l+ttoSLZVr+xlcNJK53gjOC2+Pgv1qtO+gPAkqTwL5UhMlEQ7f3XvEIvoO53gFcFWlBlYqqFgN+jIxXVmerz5vy/3BzPwabetFYYRQy1AsBCtDd2Imy0ny0NlSJ3VGBwrwS5GQWIDIuUUmT2pJG1BY1orSwFDk5aXJeLeITMhEek4R8IU5xYSHOehycJK8cQTSwF5Sa3fbwdIUz16rAR+Vq0R5hhD1AyOKb5qbUI4p1uvkomfSuz5fHdf30rs1YBmMejIxrqfHU26keUcodxkVNF/DL7gZ/UDDeRHKHVASoJdz8FypEZXrcQV4PbAoRMJKDkIYImWhcVWrOQeI9cRkRQo7ruDm2hofTt7A1sqziHBPtfWhuLMV8j6hUnePoru9Ce3U7GiubkJ1ZLBIjGw2VdWKIVyO3OAm5hRmyLQelRWVCoFJkp5WhokBsl+ZRFJcUISUjFQWidmVl5yMrrQhVhXXoFZJ95n6wZn+vLEE0MErNGYf1F/YyKzFJUKXDy6dTmL0asBzMTD8/aASV8QumiegNaFYeklj7+dCZisIyXct6+73A46jz613rVYT6fe42KqPZP9kZocW+anGekKYoE+rDEVrur9RSOia4xARjQ4fJqn3jkpXyVN2Z2BJ1akGkyFUhyCyaZPBPdgyjr60J5cXFGDIOoKmiCR21HagWaZCRno+45AzUl9aJkV6MxIwkFBbkIzs/BbVVlRhoHMJg47CcN4ye+n7kFqQgOS1D1LRKMdyLkSEk6ZPtg+3NMiE83R585Qly5BDC7bU0AqsEKTG4ihLtBpJAO4/bSUQa6tzHY2l0611HD1QbNWn0VwETMxmkfU/sCEoFqr+Uop7yWz5ze+zpe1bYGdxEldoQW4RpJfNClk0MNvfBWFOPNZEmox09Sp3qqOtCTWktSgqLhEBNKM0vR1JSFkryy1CYX4Ks3DSUFFQiMzMXJWW5aG4ox3hnD26ObqC3tRHp+bEoyq0U9cuIxnIjBhuGsNw9L+pcviq00/tuGv7PEUQNfp0BrIESirEO/k3PGs/hzMiUd24juWh4aoOdRjmlG0ljfh098N7m3+VVBt3bzCYwT9lgCa8izBGqjLmFKbgxvqakyMbgHJZ6ZtBc2Yzq8ir0NfRgqqsflRVFqCmrRlVRFQryC1BX1iD2RCmi41KRlZUv6lYFCgrzkZtVhOQUGuf5qBT7JCsvFUn5Ieq5W/u4IyMjC621raJi9aC3rh/fzD9QUlLve2l44QT51N4Dbn5ReOvSi48HUFWzHMhs8rCXqkSXLc/TWpPSZmFcQy+dnekleqn0uyD7DyLWXzb4GzkRaNnLBO0xPg9KEfNj/yw4gw+0tShjfb5rDIPGfrRUC0HExqgRkoy2DKCztg0V5dnIzctAZXEt8nNLUSoSg96q7IxiUbea0GtsQ01FJfKyixCbkIGU1Cw5thrFeeVIyUrEh9uLJL1jK+p1mAF5BRnoaK5WWRKW38kcL5QghVn1uNy7ha6qIdwcuoXOyiG88wKJYh6j2BmwIg3MI93m+zhQeJ6WoUsyMZnRXPUyB/XwvTrAa2C6yotuXXMYsDk4Z1XztkwkBZ+dZZnyUeFzVxesD85irW8e/cYejLcNwVhpFBtDJENeEYxVjQq5JUnIL8xEdm622CIFKBIVq7KwAXlZ5WLcT6KuphjNVa1oKm9Ejhj0JEpqWhaK8oqRkh6H97ffp4L8PmoGT6vdeW4Eec/aGR7+MTjr5Kv+t/MMwWrXOjKSy9FU0oOwiHSU5jTixuBNnD7/5/XZp4Gd+iwHK+MW3GfZdIFg0qF2Ll2W2namlJjPrJYgqfS6L5qDqouWNv8qgaoic8/MvxtVLJJjv998FPAIDcCwSIuB5n7UyQAfaupDZVE14pPEIK+oQ0VJOWqqilFWUorszEKkZSWpgV9Z2CgSphcjxlGs9s8gIycBZYWVYti3IEckTHRsqgoYlhZVIK8oDe/ZHU4CPheCBISm4ObgLYw2TmOr/5rMRlZKaix1rKM81wi/oAS0lPXiwfh9tJb3IzY2V/c6RwnzQU4w9qGVajKvSiugYvzCMnZB7xizfbn02UE8NZxxA5L3lyTmOVvmoDH8Mox5VlTSI2i+jZLOO87huZa0miMuJREjLYNiTNcpNYtgbCNBBnh9eZ2KiucUxAoBKkSC5CE2MRWpmUmoKi5DT0OvSKBVdLbUIlvUrPzsQhTmlaFY1LGszHykpuShsawZ5RU5StXWu78engtBrvRtwdU3CpPNc/j36u/4cvIhfp7/ATeGbuL28B3cHb2L7uphhIVn4NrAdfTVjqnzjp+5JOdFwtYj+Ilr/llogTsNF313DwYO/KNUfTjjaoa9HihlVJmuxXm0d9ijy3L78wRzxxjgNHdtU8UKSjFVR5qrW88Vcp+s7Fy0VbWLIV4rA78KNaU1SErKRlp6pkopychOQ2FhntgdDBwWIzExCwkpKYhICUVlTTYyi0ORkydqVU6VECsTebl5aC5vQ252GdJSCzDaOoC80kSZiHTur4PnQpDbI3ew2r2B0AgxhCoH8XD8oeABvpp6tGNzeAfE48f573FdVKw7QprPHLyw2XcN/XVjmG9bQVpS6RPXfVZw8JunsFB6PG+VgeB9WYVoTgxzMP3EUtVSFZcpQbu2PU/QSKbXjrEMre6esPKzU0mk9OrprcfyvEAyVpVUKQM7OztH7IkmIUot4hIyUZBbIihFRFqQSkyky7aiSPbFZSI5LR0F+YWyL1hNPO/Y2Kht5YXViiwkSVdtN9qqO7DRv4iwVD+VTKr3HczxXAhCA/zBxEP1mZtepSTIWvdl+aFtOGVth+PbQTOqWzMti7gvqtbP8z/i/th9RS7/4ESlmlle91lBFcp8YFqqEn8GnHWZyKi3T0FeuF5diAZLg59u1O/nHr2wWduBwcAkJ6jm3VkyeYiq6RxuWl6Cz+m894tfA4X3Y0p7cR7TRUQCiOFdlFeJiOgkFBeVISUzWSRJpqhQpagurkNWRiFi49JF7coScslxKQE7Ew8nQkNkuJxfKDbOEDqru7DRt4ap7r6d5n/74bkQpKNiED+JdGgt71P/W/sEIrugFhciQvFOoLfCGx5ucDPEYKlzDf9Z/Sd+XvgRV0Xd8jLEKklSW9D2xHWfFUz10AYkkwfZS0nvuGcB4wXM8P3QeZ9rkiQyEM2JoYEuZm2ZBc7U0Vn++Ofyj7APeP6LXh6X++o1r1CQ58Rs5peVJsMaG872OZlFSpWqK20SVSsDUQnJKBOSRKeFoyC7EiliWzAfqzCnDFlphaJKFcNY3QinUIv0dnkHH9jbICgmBFXlxcgpjlV26a5jdHAkBHn9gh3Gm2aVIU7PVE/NCL6d+Qbz7cs47eSEd/w98X6YP94L88P7kQb1/3vh/njf4IN/r/yOK71XlScrJbFYSZqvJh+pa+rd61lAo1l78Udd0fe+gxWiczywMbiwU2qrC3lBVFd2DcJtsC6e+5kW391Sj//d+Bc6m+pV7EH3Wk8BpZrnAepO9lqb0RwsI9Y790Xg9AVrGCubkZKch4zMHOWdYhp7SX45Ckuy4BFuELJUiCFfgNKCCuRnlSM9JR/N1a1oN1bh470mrW3pchAcCUGay3pRlFmPq/3XleT4ZvprUase4Y+VX/GBtzfeFWJ8EBWIjxNC8FFcsCLKBxFCkDBfuIbE4NQ5k1eBMZK7I/fQVzMGn8D4J+7zrKC6orlej7p/EqsG4/N8VYloVXU2XCId8PYerkR+jydiMQKmrLhFOCI6zxOPZu+oNc2/lM/ARI9nUm9o+/C6T3M6HLRjPaUfM6FfpC2i4eR5K9SW1ipjnOkmlCYpydloqmoQFdBe5bglpMaLnVEhalQF6koaxG5pwVTnELIKow+cn7cXjoQgt4ZvIzwyU0mQR2KID9dPYk6kR1v9EN4PEakREYBPE8PxcVIoPkniZ5h8huFtfy+85eOJY+dNBOF1KvNbUJnXgo3ezSfu82fA2Zn6NTN9mVOld8yzgMZtWlEQflv6ET8sPIKxsUTdh8mQzmGmxtrmrmHqxHqBycgsV2yNLCrpoS38f3lkHu6UBIeY8TT4JTmqaLjePg10NZt/B3r6uOT0Xs2/qZ7ay/6DGLdHCU4S1WXVKiBYUSQ2R3ohuurakF+atPNs3rWzFaM8GU01jWit7sRw0xCWBsaV+9ryeofBkRBkoHYCzaU9GBM1q6agVW07Jj/qTXdXvMdeViI9PilOwUd12figtRifV6bhw5ggkSIG2e+HEzamH1GQUYvi7AYVPKSqxWCj+X3+DJhSQBWHrld2G9E75lnAQVhelYr/Xf9DDeo/Vn7B9bFV1NXlIjLbVQ0qGsGfuz8mJZ0GWrtSIibXE5tCjv+u/XOHHMR/Vn/HZFev8iiZ33NPyGDRjHvfAgOCS/z2Xc2LQUDaGtr3YOCU6hnPIcm17ZY4yGKrRw1OMulpWagvNyop0VrTgeGONtEIdv++dx2tERQXhtaGOnSImvVnewAcCUHokmUayb+3jW1ue93JGZ8khuKz3Bh8nBeHD5qL8GlnCT4drMKHnWX4KC8eHyeH4YPIQLwXbIq2h4an44uRu/hq6iv0142rEk3z+zwr1Bol8mLZO5cD88hcvDIYGVnnizIf2Gpwr/2Or+fu4dbEFSz2jyGzOGqnpxaNcp7H71RYkaA6fHy39hOWlh/iyspXIkUeX+efqz+ivrZULdj5xP0t8JGzPay2PXRhpWGih1ceTIqYkYR/MxmT3e53tungZazJSMkVlRiLrppOtFZ14erQhnKL6x17Wuw3Sm/aWXr7D4ojIQgN86T4QjXrXxu4obadtLXHJynhOFeUgI+rMvBRdxk+H63BmakGfNJXiU+bC5RkofFuGxqJ26Je0Zt1b/wegsPSjowcBBfp0V7sQTwXBwXTwGnbMBNVG9B7ga1uBtta1TqCHLSUGisDk/h1+Ts8XPsB5fNrKBMUzC1jYfn+rnPZ3cM5ZP+kOmK1bwHeMa6KuBE5/iLV/iVSJOCpxj4rClkm7Bbp+HglLrmGVkuvB+6zvM6fATvJHLd9umRiloGjwQtdDa34efEbU/tXi2OOEkdCEMYzkuKLhCAbiiTc9oarCz5KDMEnaeH4pLVQSY5z80ZcWDTis5EafFyXg88yo/B+lAGFVS1gdJ2eL0bVP7R1f+IefwbabMhKwIPMxAcFu51E5rjiKxnA5gN6L/yx8jN6ja0ITnVTDQq07SNLt1E8v4LMuQVFkL7FG7vO40Dvb2nb12B3CHCTAfMtSkqy1IQQWeSr7JnYqnA4yuDXO+dpYO3HLuligWf1stGw5uxuHeIM+3QD7LOC4JAZAPtEb9W36yCNLd6yvqRy6PaSIEeFIyGIo1cYVrsu4+bQbXwz8xUW2lfgGZ6IT1PCcLEi1USQgQqcmWnE+QUjPhmsxocNuXg/3IC3vD3whtgqUVHZykj/ZeEnGUi/qSDjUWX60gPDVPSj7ijCWbSuLh//Xd9tO3BA/7r4k/o03078tPi12BUDu/bNLt9VxCicW0G+fN5f/WHXOcSjmTuqN5f5/ZkjRTdsTEaQan7A48bae5U0SKmNwz9XflKN2Ay53vuSaz9Q2umRg7BslLcvRCJxouKMz079PmVBqqmGR1WEWtbCpzxINdQILPJT12ZhGpfd5nm613tBOBKCEEwdaSruVlHz+6ImfS1EuZARgzMFsThbl4GPu0rx6VA1Ph+rU9Lk8zqZ6SJNRvrrzo8NqY2eTZXty1gKvVnm93hWqIX/n4POTON7a3Rx10D+evprVOW3Iju1Co3yPP4lZN/Zd/kHrF75AhvrX+A/Zt6qG1ObaJmYw8DiTXy19uPOdg3/3fgDleuLcJoR9VTU1ePnreEa7gRjXQWuja7gp6Wvd46d6RlWtlZBeyH+vfaraoYQ1J2sIuJ6v+FpUFLEghgaDuohIjGYvBma6wHvsmC4VkfDvTpKLZAUWGgiCzvP+JYGCUF8d92DlZgvszzgNdUUWmfHs4LG+krXukiSr/FxRCA+z4zGheJ4IUSO2B7l+Eikx5mmHJwvScHZ/Di8H+KP111M+vW7Vk4q1aSmoA3Fch2moVhe/1WCQQjyYPrmrsFcmFmnyJGbXq2cFzdEEnL7l1e+Q9fmukLb1qoiCrdvDM+hoDwOvy59p/6nGrYkRn1NTTZSCwPFuA9H+GIXLiw1i3raoj5DZLKhRPnv+u8799VQXpWmBtbs0Jj6/0eRWPE1UTJzP7s3Ry01ZzZoNTytGs9UZMVzXdVCR+yH7FEdqdZtCcn3VJ1o1Dou5SGKOEEFphXCLMFoP7vt693jeeH4RRu84eaK1+x7C/fs/HFYXHT1V16sfy79Ak9DDD6MC8an6VH4PDsa5wrjxWBPhFVLFs6XJ+FsYRw+y4rEh7FBakZkSvysEKIkuxGbfVfRVzeK+LgC3fs8L7DqTIl1nX16YNzg2/kHO4OTbtqS7AYUZTUgP7MWWamV+H72G7Vv6codteRA59YaOgRzm7eU94oEYJCRxGCf2pGJccyvXhHD/RH+WP0Joz1dsFkVcpAg2ySpXJ7fuacGer64HEB8vi+iywN3fa/WlioEyGB81qAZ88X0Bi7d5nrHE5Qa9BiyJZNHdQScSsPxebwfPg7zxofhPrDPD4VXhUnFInkCRHKwjZPefQjmih1Vx/an4bSDA1wmymHdlInXnIZK1OB93c0Fb3q54aTVAX3uFmCa+lfTX+GuqFcsiuK2152c8EFUgJAk0kQSkRiX6tLkfgk4kxOLD6MD8La/pzrWzTcKc61L+HLiIaoLWjFUP7nr+i8CHEB8qQz+HaQLCfVp84FIsAYmL60a6cllaK1uRXVtluoiuHXlgZIcLVsrQpBVfL/xI7JLIlVPKO5nq5vVy7fQKvvZbZ0k+uXyL/gfUcVcVjpwfrEZ54Ug9sttuLX2FX5c+wU/rf+GR6KSPVz7Ht8vfoP0kjBE5LhgZXhW7Jp7mF66i2srX6mlygImCnDW89nULMYg9HqH6RJEJlt6CjngqTKxT5l1SRRORwTjZGggTghel7+d8oJgEBUrIN8bzhm+sEszwEZgSHd74j4aOCGZB12fFz7PjVWwNmbjtYtVqbDvLoBtS7aC83j5zqA9DGikF4h6cWPwFmoL203bRX2jjUFX7qfpEWKPiNQQopwtjsMniSHwSE/bOb8spwkVeUb0147j4cSDnfSTFw16Rv658iMyiqKUocgFdrxFTaCxykIq8xfEAB77xpoThLgxchkpBYH49+pv2BiaQVyeN5YHJzC1sIyNzXv4WQb+Qv8IjA3FamGYNmMF/iXqEklBEpEgJAptlp/EjphdvYP01THELw3L32LDrHypJMbllUcqbrK2dA8llclqEJWK+jq39AXqFi6jZWELw0u3VedCw2SByhQ2/62HATMQLAcs2y6ZH3PCxh5OCZ5qBWK2e2UX/fPlCTgdF4ETAf44FRGCs4kG+BT4wSFDxkWMECYkwNSh38MTxy6Ymvrt13eMCxeZ3/N54PPcGLhOVeDdIF+RIAMlcB4r24HTSCkuViTvHHz8nJVSgcwvoAfaHW0V/Rg3mpIWWd/xgY0bbL2CYRsZifeC/VRcREXVk8PhHBuvBhNVqujoXCGYzKJlfSjPbVbGrd49XgTetbPCYFsbfl/+UXXbYN/YqZ4+jHZ2yIAuQXiqt2k9Q5kpSZb1wSfVHUqE6Bz3HU9Vb2sDMkvCdx2TXRqB2d5BlFWn4Y/1f+Kfq7+ga2tdSRcSZGRzCzdWv8b11W+wtfoV/mf9D0WIjeUvsS4E+acQannlARYXv0B+ZRIis90QXROuOnV0LV1H/9JNdCxexcTSHVwdW4Zhvhx+WQeb+Ogd4wpZHKg0+Jl+wopKy8FqvooW417OmWwHa4BjQyJsm1JxPjMUp+IjcSLIgA9iAuBeHASXohC8nxCqFkE6GRaEE34+qr+yuS287wJL9EYeYQtX2hrnSxJEWmThTH6sEg7vBPrAc71B8eE15kHxD0qPS1xDQwhi3ZSlTj5TEA/PtQYTaapTn7i4OSaMc4iNzcdC2yrqijow3yazZc+m0svzM2rkAdriPW8v2AdF4nVHRwSEJuPrqa9UxSHVkvL8ZpWqwjiIu1+U7j1eBBiICknzwo8LX+0a0ATjCgxOkTgFxakqCh0QHaJsCPPjGBRkmsl32+pXX6tMArme+H7hkQz0f+H29HXklcUo++P69DUszt1QpaJbq/cweeUG5i7fxh8bvyvpQFIQ9GRRbZpavotv1n7G2spDzMzfREZ5rLpXRFWw8liROJQcrQtXhSDXML98H4Nd7fC93gJDa9xTYxf8/ar3l8XA1OuZrAVd6UL2THaDu9gTbjWR8BDpYVceg1OxETgZHIA3Y4NhVxqJMwkG2RaG4z4+OO3hirdcHPCGixNO+fvgdQdHVc+/n1tZw1EFB0kEakznSxJxviwJDmKPOw2XwH2uGt6bzbhYlWJy85IkjEe87esJr8tNsGrIgE1rjmp/79hfpE7kNtoTljfRwA4lDBaGhKejr2YUC+2rGGucVQOEZbY8htFx/s96dUocBgf5P8mVn0GjtkLldVle+0WDy67dHr+ivtteoFHN/rHZhUm4PPSkFCmuTFQLTX4//xBrgzNK+gy2tyg3rrGrWSRIJPLL4/DFyteoaa7A+tJ9LC/cRv/QKFq6O5TEapPPjuERrIiUWBRpMSWqFKPsV4U4XeNzSCoJVQMmqjoM14W0/9nO5aLU6Fm8oT6/mr+HsNZ41SY0YDz/qe5uDlLLAbkXmA1MSeqQaRBiRKnFVum+dWyIx2d5UTgukuNkcizeTI/DW3FhamkJ2yQfuBaFwlEkqEN2ANxyDfAv8FVeLb177IU/K0XooVLmhK8XHAeKlW38mdjKtq25cJD/vS7L2JfP1+g9IrQTvTYa4b5YB68rTfJ3ExyFURdE5TojRgvJYn4Tc9BFS5JcH7ihCEDwZV3u3cTdsbs7qSPc9o0Y8wwEUnJQnWK8Y1YkDo3zF9Hh5Gmgvj3fN7wz2PfCP8VQLuIKsUN5SB8qw29mAT66bykleJ1/ifp0c/wyEgr88cXqtyiuy0F8oUGpXsbudrT3diO7MgEJsq2kLhfG9gaMdnWhoKkAicUhKi2lrrsFMyI97sn5Va1VSCgyICLPDUk10Wohmkcb3+PB+nf4bel7/HP5J3y39B2+pJesIVV1WydBDLOlT9XhGVTVG5B6+NTbETbpYlOIzWFvTFFqlVN9PM7UpuL13GScSovDqZhQWOWEqoWNXMsjcS4lGG96OCub44SbG47ZO+G0iyl1Re8ee4HxEb3vf1BQanDCJwneD/FVKhb/pvp/qSYNLpMV8FioxWs2HoEwhCTB3jNEeaJcp6vgOluNs3lx6kIfJYaKqElVaphDbwE+ijt4vbSnIRb3xu5honlOVQhecPFTGarG0h5kJJdhXVQwa/dA3XNfJmhjMNHPnAx6yB+sRtBAOgIHM9XaGFEN0cqmWOwbVUG6QhHRZbXZeLDyLX6U/1OLgtAxNIKMiljEiOE+K+RJL4sWRGFkZAqbq49wTeyOayJVqFatixq1KZ+dvT1KjeoZGBaVKgZRue4IrzCgsbVc1LYvUb26DLvVFjistmF8ZhEpfYVIbs9A4Eg2fK+17DSa9l+q3Nc1SzCb13IwcoVf1qubtzPiQkY2mUFwqouHdWuGIBMX27NhZ0yFbXUCbEqjcSYnCqfCuNKXn1ou77jBT+EEEWgwreXi7oF3hDDsAWx+z6dCbJE/UxlKzy3LL0iKc6WJ+Dwnemeftbv8Lu8IxYvXHH3CEBSWihgxlP0CE+CZkAyX+MSdg5m27iakIats23Jh31ek6jm0/fuBXRTvjz9QCYy0SZh+QTWAsYLMlApccPXXPe9lg2pImQzu/xW9X48YGkJ70xA4lGUiiHwaB0wdAtl4OUGM8o6uNpEafmjr6VKqESVGU1OZshti832RWhKGFJEQ66I6UW0iOTSbY1nIMbZ8G3fXvsfQ5JKcV4qa2lxEFfsipi4KV0aXlCPhvkgNWyGHjcB6pQXDi+uiSuXtkMIcfqs1B6qotLQDWJvOtqOsBdG2MQJu05iCcx35uNCRhwudObBpzlAEsW9MhnNdrIpxuIg6dTbaG+8YPHDK3QWnRWq85eWKj32cYRvs+ES3mcPgWbMDiNP2jiIlypWkoN1x0obq4iXYegTB2SdS9UWIiMzEa5HR2YiPyUdOWhUMwUkIFLI4eoXBRlj0gbWpLvq9MH+4jFeo4B6NdbLudZen12rQi0UpERKWjkeTD8Xu2MB3s98ceTLiUYNR29SCUJXLpEcMDdk9xUKMTJEiGYjtzsTPK9+LmvULghsrVAbBmdwY+FWECxl8MDqzhhuTV1T1YVZFHOJF3eJLrm0sxpyQhx4pum+7xLC+svqV2A9fqPT3wbE5FUCc6xvCTO8g+jqa1Pp+/9/Gv5Q0nl2/o4jBYKJhrRd35m+opQt0CbJWo5a61vvN5iAZuDqWNhDZEogZv/RmadtCcr3gUh2tlrZjwI9rsai4hqh+PhXB2+u0mBYscquK2lmvReVeiUrmVxoI/+IAhOU824JFhOoKo/P9DwrWI7lMVcJttkYZ5GecfBAQkqzIQaERG5OL1xLKG+FXV4+oGiPic6oQFpmBACFKUGiKEjPv25jSQN4xeKnACWMmdNVSh7O8oR6YesEeWKvdl9WgYiqJ3nGvFMTwDExxw4+Lj3YRwhK/C4FGhwYFYnuNrasKtihjhZKwJMinGZGwLkxQLzNOJEmvDHYGB6NzPUyeJ9meUhSM/oVrWFx6gE4hxww9VUt3Mbh8U0md1pZqZeyTHCQK3c7rozdglZ4h+nwK7s58idLVORSvLeCGGOU1xmK1NqA+QWr3jYUwo0LLe6I3i6RgRFzr38VzzQdoYLa7Soxk0iJztlj7z2IrVU8iUpiJlJRY/hkeQh5/FTzkOi78O7jAW0khrhZmfs3DQHXjf9bAoUgLSg3P1QY49BQKSarhkpMqQiJZJEcWkhKKkJJcitf8O9sR0dWNyL5+eLQ2I7i6HnmZNchOq0ReerWqzdCMeEoRGzFmqLtR5XripnuAyYezrYvIKYpHcuLehv6rBOrq96ZNGbL74YuJTTQ1lqCtqQJVNVlwqk5S+izJ8WlaBGLY6a88Tr3QOJEktCEsX3RGdSJaZ1aUEd6zeB2TQpDx5Tuo6KgTmyZdxUto7LNVzdbIEqwzMlV84WRMGLJrmlDf34SBvi7EN8TAf6VGlxyE/2rtnioWYx9aE2+6efW6DwalbUsV0f/tgkTt2qfwjEQhSWi/0B3OYjFmIzN2oq3vaP4MNHDBJNalsCM76/35qed21sCVkvXuvx9O2jmo5+GxUAefDSPc5mqUuuWRmAy/IEqPNGSklCOwrhGvhfR0I3NyFpkzc0gem0CozFIFVe2oym9BXkYNfALi8b6jmxhcMUocOQ+Xwmm0FG+4Pb2ARwN1O65smlYQdqSFUM8Tb8msOdzeoWIfesQg2GBhQiaX39Z/U0VPDOINTCypbIFPU8NxsVgmhNpElepBm4MvlPUjli+ZiC7wRefoFKoXNtC7dAMt45OIKgqQQR+HgVaj3KcLV8eW8PPC93gvNhon4yLwekIUxnond60vuB8MSxV7erEs3btMEDSvnTE33mmjmJ+rgaQgcdjk2/xaGhhLYYd8ShqqcR+72CiHiG2AvSIQpdBeeYEsWdZrDE4S6R2/H7TJy3m0DB8lhKqQxilHR7XqQLhIj4S4QsQmFcGtzSgSpLsDWUKQwrkl5M8sImZoGDFt3SqjtrG4E/Fx+XBvK971oN8J8Na98X4w1tTCJezoasxfBNwj3PCN0vefJMe16evIrM/Cz0vfqoDe1uojzM3dgLG3B42djSjpqkFBbYbyVjGbVeVJWbxcS0TmeaF9agnV82uILw1DcFcS7m4XVl2Z2UJcSxGGxueQUF6HS6lpaGgZQX5jxq53Ywmfa4Ltv+nm5aDU+61M8eDszVw0NrXgDG/eWM0++HEHlJ2qw20wiZB16ntJBUuwTp/uZPNrHAQkkCVJnqVC9LOsKJUfSFv6bGE8LlSkKJWLnlyfoHh4GGIRF18I3waRIL7trQgb6EfK6DhiBocROTCAguZBtJT3qpyqXDHeg8PT1EVtmKslFr/TUPGu1ICDwDHYWS2YqbfvVQVns9LSPPy2vLuAqaynVa2tbteUAjd5Jr+JLUJXbHp5NEoaC1DWVITsinhEZR9ev85uKkRBRy2CW6LR19OuDHHeM7qlUHmGwloLUSfkK2kvQqL877/6pErlsdUC961WQQtcrggutyr4D2TvqxbRdmB8gUtC0LbQYg1sjkdDnd+PBNKKr/h82ON4Z9DKwGeTBMY02JmRKSN7LlNnQcCDQpHX7DrP0kDi+CVbNYatG7PgLGaDy2QlXGeq5P9MOCYnIDg0VQz1ZMQW1+K1goZehLS2I0BEuKGrAzGtnait6kVDcYdKIGR021dYxaAK7Q4GDq0aMvGW1+E8USxPPcpuIi8KNAJry2rw7dxDNVAfzN2DvRDDtjkVVq0ZiiRl7TWY6xvFr+um9BAa13TV9k2uIlOIYv5Cn4bo4iBElYUhqiNlO1P4X6piMbyeQbgEJHRWo6b7SVJ4XW2F62Yr3K60wnmjBc7bpHAVgjgTq03wKtg7E8ISVF18ZYDTYcFFTbXvx4VVuZ/Ls9GLxG4xLHulirZXOj2PPetl80S7I7XA6WFtCPk+5rlaz1wbLxP8J6IG08XrsVQHl+lKeCzXwW2oDDYeQchOERs8QwhCO6O+qBOlZe0oLe9QtQxFmbWozm9DjhjpsbF5sDWEqZfg0FuET0R3o7F+wupwg51G714Lz1iCDcqYOUv9lJ4QBqmetZbhT0FeBnVvivbPnJ0x1NKP2eFZJT2sW0zksJfPkqZi9C/exOLyA0WMm6vfqNSQ0aXbGJu/jqjcg6dRRIohH9KeiMmBoR3759+rv2JoaAwZHTVYGV9CSHeKeh+a+uRJclxuUeRwEnI4Clw2m+XvVvW3/Xoz/BcrlMGs+zt1wFgQbQ0a1dp3ow1BO4PPg4Yzu9AfJv2cnjEuIUEppF2TVZl8znrH7wXaI9r5rFTUO+YweNPTHS5jZUKSKnwYHahiIUlxRWr8v5Yp1npBRh0Ks+qQlVKB0uxGZIvUYFyEi9wYgpLwrpuHquHwlRfifblJJInobDo32g+cebh6kd4+DWw2sNeSAWxmdqga6D8JZvWGpnliY2hOLVP85fQd3Jm4iq2JDSS2l4kESYePMROFzaXoErttevmuar7AKPiiSJCOhatCkDvoXrquDHC936SHyHxvBPemKQcA69fp4qWnLL+7BFlNaQhtjobv1WZFDKpPVKVchRiUFo7rJEMLnC43KwlCcnCbtxDIvz3pUJMMVacdr9U22Kme74ArDD9t8cv9wEnH/NoHea/M+eIiSCQTf4e2gCpVOL3jDwyRJMy98lgUKTJVubOd4Q26e1876xuA8NoK1WQhU4gRFZ2DlMQSuPlGwis4DqfMcqPe9HRTacDel42m7N5D2CGUBlz7Qm8ffzSNracaebL/RfRjou8/OTdElbVqdse/1/+lvFVM/aCUWFsyqVH5onbemr+nsnS5nyoW09Hp0WIzho6Fa4g8jK+/yICKjjKVvzXT04+RjjaMd3VjcmRUSQ0SweNqCzxJDJEampRwWDNJDmf531m2828n+fSWSc1/tRrOEQefaWlb6LlW6X5VZbayn7ERpsCzcz0nNZUaL6BaRvuFk+F+9g5Joq3pSNVL7xhzsIiNx5KclERaBP7PEoQJivad+Uo7ombE9rhv+5ucUOwP/ZrneiPcpqpUOomjT7iq47jkGqCSDyktmIPFfCxmP9J1ySxHh74iOI+U4WzRwfvn0vPBGeiJffKw9Ypx9oLSiy2vcUg80alQvoNPvBNGWvvRXt+Elf6pJ9LdWaBE6cDBP7X8hbIzlkSlyq1KEunxBQaWbmJg8QbGRGowLZ37V1ceqgh5almk7m+xRFi+FyJqo7A2ZsoOHu1oVzlhUz296O3tMKlSIi046B1EMjgKGRRB1uV/+bQTkjiQLLKP0XWSyWuTae5JB57xedxeNehc9Ze2BlVlGvSaesUBy+wDGtDm9gFnedonltWZlAA09G0DHnvGSBjzYyxB41879iMXG+VA4N9/miAZUap60E5IYtueJyQpg6vYI+crklR2+2tus1Uqxdf7ihGnHR/fjOW3joMm9673VrOcWI4LVcmwacmB12KtaTYbLd/VkWQ/cGkxLsjCwWi+XUmO7R9+ECid1ez8Z0FQmvMTa4RwaeOWxir8a+3XXcTQwFY8lCL8+z8bfyiyrAlZCmrSkVaYBfcoT/jFB6KudwilA11IbS5CfGM2YhozEVt1MEPdu70A4e3JuDVpSrW/O30N00IOFmBFGOOV8e2yrU7ZCyns15phuyafq62KEA7yN2Er252vNMON5JgrO/B6KAy68R3pfTeCjhYa3Nrx7FjJgU2Ydx5hg3DzAU11iuqztp8ShwPbPPZCDUPbr4edREmROkyzNzWDMAU19Y4/KE5ctDaN7YpkWInK/HlWFFxF1bJuzIDrZAVe+yQ9QvWnIkHsuvLlb38lYu3lb7v2XDkxSZHBfa5G/f9hfDBcsgLh258tUqcS9j35ujfWA/N7zNfYpgdDrxBnPxz0Ze8HZV+IoagW8TQjLCXLmtgclkmKX639JCrTox3JQVBqUFJEZ0cqdyVVCkaK3aOcEV7og9CqIITWBIv6Go7gxkj5P1D395jDrz4JYd2puDd1Xd2XaewZsi2yOgTeLFwTYrhttYikEGmhEhSbhSQtsFoW20M+aX9oqhVtD+Zeead7PTEp6UGpPNt6vR7oLaIdQILwHZgTQAMDhIyXcDKkdDE38KlOsf0S76WpbwwOauuTPE3N0gx7Og5Y9KU12GbgUe/4w4AVsyyeOpMXq9Ssj0TNYlNDEmWnL5bHap2q93Cfr1EdHS5UJisXmINIkTc93JS4URVXI6Ww7ciFa0UMfGsiRdUqOVBJLkERbN4qRpsFLEHRS28JvSTm25kLRNFMEUvRzf8Jzj6HXaLYi/UHxT7IKkvZeXGEtb8D5ntH8duyqT8Va8Jpd2yKbUGVaWLxDgYXrsM4NIScmhT5Hg7qe/K3XRDDNjgpUBUv0X5ht3fmc307/xAPZLAvDkygSKRwTIE3wvM8EJ7riYCmTASVm4KIkbkeiGhLwrXRy4iKT0BxYSGyFzvVBEVVSkkOkRZ2ApW9K5Li0pJIEfmbIDGoXtGT5Xe5AYbq8J08qv1AW4GltebP2hyMgfA6jGNpMzkJQylAe405W/QsUQXjPh6jGd4kgWZbMl7CmIqW08VjdppByDH7ORG0ehESxTwnjBnGesc/K5jlqxJyhQvMHtkhCCsGKS3cl2pxsSZVVVt9FB8Cu+69W+/QBcuZ5G27gxnOnIF4PPP4qZfqGeVs6sxj+UK0WYpr6PHl8OHulZfDh3+Ylj1c0D+kzKCkxVBPl2rO4CAPm7YS2/9EJIehvqMVUzKoV0cXMNrbi+rGQuRUJiK5OESV0IbnusE91llJkAs+drALcMHNMVP+1v+s/1PVhCgptG6SRNo2Zgk/nLmNvu42BJYHwb8geOd3xFSEoLO+QxnAHFy9/V1wFanhICoVbQ1rkRZUpyg1rESC2IrksJVPerSodjlfbob/Rj0MTbFiJxzseWjrwO8F2hWaXcK/6ealR8k8r4sNuemaV3bF9nvV0tEZA9GuRUlBCcS/teCjBnPtwhLMyTI/VsPz9mzuEIS5Va6TlcpL9WFMIF53d1XSgu2AzE+wBIN/FJPmOuZ++FxmWj5Ypjzo/WAuMKMdSxVM5eeIuFZiNe3J43dBXsxBvwfB2ua42mj8vvIj7kxdRU6VKakwJMMJQemiMmS6IlgQmmXmhRJSRJUY0NhSpqoE2dWkuboROXn56Gwexi+LP+HXpe/FZhBbTdSjsr5ORYpfl3/AsBCONSGXh+dVjOO/a7+rlqGJTSlyT1OOVmSuO0bbBmHl6wQbgxMG+3qU2mQvsBJiXFpuxoVloxDERA5rkRx06dI4p/rlt9EgUinmwAPHUkrvB6pJmq3ByYrRcnZP58yvGdxUeegiVufI8ZyIeDxztLTrqLoSncnRcvltc1Bt07xeOzD7Ps8LT7QeZZ4VpQfVLNaBWO7XAwcl9U/OeHvpu3yITFKjfcMHSxVp14/dBsWzXvBpr+Mtwaiv5bl74R2xRQJLA0QyFOB3GcDstH5ncgurI7MYE4nR19GCtrYadHU2KQmyMjSD+9M38NXCA9xaNTVSoGSIL67HqYQonIwOg016ptgQd+DekASX2jg418VhbmQG96avq0KqruZa9LTU44f5L1WEvKumF+017cisMqXFEyyOmuuYw0hLP2Lr40RCtKqGceyLdWnJRBKTDWKSLAwEuotBzmzdgPpI03vQ+b2WMHe17gXaJZzxqftz8DOBkeovz+cEEyKTIx0tJCSPp9Tnu9bO5//0cnFcaNKfY0XzQpmDksbyO5rD0qFjPpk+LzxBkGcFGU7xS+nATE1t+0dONuqHaDMGvVAfOdso/dVSxGqgumJ+bUJvOWW+HEow8wo4Gv0HafqmwVlsooChTKwMTooqZPJSfbH6HQaXbqroOOszvl//xaQqCcbWbsJprU3N5p6rXdhcvQ+HrGycJEHiInAqOlSI1YeB4QlEtxYhvaMaw73dKB1vwa3xDVNNR98wBrs7sDGwrNSQC2LclxSUIZZuXvn+MfneSqplikRzlonq4jYprFaMSmLQGKfNQclB28R9s1VFygPyxdA8YDqPsjv28VgRfOZaWSsdEFR/KdGp8tImYJKibaCd2kf1WXPxWqaUMLeL16BrWBsHSs2yIOfTUpE4cfpsF3JRpX6aa/gocGQEIfgDKGrZJpILWu61RniIqC+fuYnBtwdBaIhR2phfW6+ZAHV/zk5M4TbfbnnufqDu7J/mgbD2RDzc7rPLtjktiyawt1Tv4g3Vu4q9cCPWBtXMraFuZQH9XUPwLq+ClRClwNiDjK48xIyWob+nHY2tlabacDG044eKMNjTiaa2KgT3pKB6uhsh8aFqgAVHR2Cksx2R8v3D8z1Ur17vwRxcEiKeF4LwXmw9aiqvNdkcjvRqrTYgSAjOmm565/R+ox72szuUPWcxWCkVOPOTVJq3i0E782M4SVqSg2A9CMcC7TvX7cmM9+fipebHHaT/Lidfvu9D53A9I46UIBo+Eb2UKc3mP94SzMJkbpDePoIvwtwDQ/JZPnx6Tug5Mt/GGAdtFs6QlkX9vB5nM0tvCa8T2BCFlMYklSBINy6JQYI0C1n4N5surI7OYHBhFX7rPXBZ7UDC2iiuz11HwHwF8jsL0d7VhDSxJ8zrMxjUY3DPXcAsW0LbR9QMGtHX3I61gXncGFtX3q6wLC9wKbfAKSPOLYm9sdKMiyJBKDkoNRhFd15rgsd0OYKLfFUZ7clDSM397A7ldNljguHEQ8mvHUv1jCqz+TFUwRhJN5cO9DqSdOxaqeVR0XtFqcPYCv9nlN78Oq8KjpwgdMOaR1P3Ah8uVaH9FtnnjEWRrl2bIp3btP28DyWV5nLUPCy8Lv3kVLcYjOK5nKW1l8ZgmGUDNb7UgIk8ZDal48HcXSyu3FdxjrHlO9ha+QqP5r5A6Hw1CjoKxaDfwt35O7g2voa01r3rMZhMyE8OaDdRgxwvm1JBONCVO1b+Z2zDY6IYhuZY+PVmoLe/G9+JfdLT1oBbM9eFGI9jG7Qz3IUYrOsIrQmBX8rhvTicpfeKd1AiWE4eluCzpVpFe2I/Fyu9XFSjOIHR/tDGhHmPX20NdlYzHiRW87xx6tyTz/LICXKYyDh96DzHvFuGJWinmHevYKavtr4fQcPR8qVypuMLJEk4Q3G/5aCw7Cur9NtkV9HlyxHWm44hUYVuTKzj9tQVzA2OIXIwf2fgB4wXILgzCf7z5TvbLOEhhGCquSndvFlJEW2bG9UjEmU7pkF7hu5bq5VWFdf4ev4hguqSlV3EHCu3jWb4LFfDbywfYaWmBWZCM5+hkTMHqlkzhh3IxEE3qu45R4S9VGS9Y58nuLz41YHrqm8bV0PTmhxymYrFjlVc6dtCdHTOzvF/iiAU6wyyMVDH4M1+aQp64MzPABu9IjTcw8xmF0vQEFczjdxXs3U0DwxnJ0u7gwYcPWLUe6luWap8vLf58QRn14Bcb/ixrvtaC/yXq+C/ICTYMuqSQA80mCkxWKzkapZyTm8TycDgHmFDUog9cX6BtkWr8lCdnW/GuUUhz3IbmrvbEFrkI2TMRUhDhEhDV6X+eJh5fw5LEN1YgjyX/dyrRwYhpxbs0/AiGlGbgxm6XMWsvrhDdfBsKO5Co6CzclA1LhxumEJ8bIEiyUd2pnqnQxOEg5lZuUwbobjkDM4Hz/wbLePyoPAQ3ZmtZJjTz8VobEUkc8bfy35hTo9SKbbFMW0KJjryeIIp9czToXRgZJjGofa9mQJBw1ALUvE8bZ85GJ8JqAxWwTY9AuwFVbBE6SBqECUEo9n2MvM7CqhSaUa97TrJ0aziGBcWRXooydGsvFTc7yD7SSjfoVw1ARA+MrC02gtmM2vP42l9ds1Bu0KbUDRQqu5Vgvs8QAPbXP2mka533POCs08E7o3eQ0tZr1p4lp08WTlbVdCCsuxG1cmE/ds6qoZUVjv7J7xGtpxz9tO9oAb+MLpeqbZQ1+fsTZedpYFm/uPNwcHLmTxkO+9Gg8l2cFYReSWJ5IFRCnnLdZiGQglAdUrL1zE/z9zFR+lBG0JTo5gKzQG1K4gk35UDSsVT5PvsF1BkNV2AGO0HbYbgoWoyKDEoLZqVfcHEQka+mThIgjDT9oIY3BeECBdFWpxfoOFN962JILYiURgMZC2H71INwioe525pdhRhnuB3UE8OPX2WszddtUfZJf2gUFm8YsPQlmSKit4xR4WT56zVKl9cPYB/s60tl6SgekWCsNvnUscaGkq6VO0HK2jXeq7gwfhDtaAsGx6+FhaRqRpJv33JURVMdVUNqw7rauXapFwY4nzVw2QOlSKFzhfRwOPMX4IGxkFoB5hLBi0ni4ObdgulAwNPZ71tlJTg35QClFQkiJ0M7Eti8NFNyPvQAOc1zD1VzC6lNNM8LTyG12EUl9KDnjFu04uzWIIkMdRHwX+tTpcUGmhbaKAhzaAdCcFMW6aEUI2ijaG8UJQqQhSqV4SdHKPIRHetnO+10aDsjPA8NxUv0tzkzH7VvhcHtfYM6R0y/857Qa2Fvn0OQTf7i4ghvGwYS7vRUTGIrf5ruD92H5/Ye6runpf7ruoeT3w5+aVy9d8cvqX6TL823jSL3xd/wX/X/lBNpR9OmBbh/HbuS/yw8DV8IwOVDq93MUvwwZu/CA30jnAgc4ZXEkhmkCf0Z5nhKUU46OmqpTHpKOoWXbuUCLRxKIGoxlFd4AumZ4rXZtuYXa5JuRa9WZR05sEwEvSgZb8E7SJDSaCyRSyJQQ8V1SnaHJz1OfApJVSxkkgOxipUEZP8bSUk4T6ShxFw+7VWFceg1OH5rBA0LFQgqDZMSVQnURU5odBjpKSifG86J/id6B3Sfg/tN8vvbAk+d/MSV7pbqQ7rHfv/Ejz8Y7Dava4mfzYe4dj+99rv6vP2yG3TceetcdzOAcfsHHHM1RUnbBxNgeKRL5SUqc5vwWvc8NP8D7jab0qxvj9+H70Nvbg6tKX81JY33g97JRJSbdI6YRwElFIc4FS5KEEYUORAIVEoQZS0EZWBkoaBPh5PdYPqB+McPNec1CQT7RLq4CQJicPzzO+5FzgwfVLcYJgshO+Vx8Y6yeEiUDXgtBtEEnDQkyAqu1a2mSQKs3BN+5gvpcUyeJ6zSBDPxWoEtcWrPDP3KAdlV5nfn7EDPkOtGpOubu25Kheq2bF64ASiHU+iPavNweepxZj09r8K4LoyNwZvquU27o7dUyslN5X2KAni5BOOwboJfDv9NVZ6r+C4gxOOObvieIABJ2MjcCI4ACcjgmEfm4KTPj742MEL/1z+Ba+Fi4qlLu4frdbpuNK/pdbXy0l7XJ97UPAl7rwMC1BdeJZF/EmsN62t1fp6fglil4h6xVlWGbBio3DAU0q4RtqrjF+qaLRpWHlIUlEd46xp+X1UtF/sIr17WoIEtPa3h391OAyLFfASolCl4sA3eahMBKD9YUO1iaSh90q2U4KQQLRJGAvheVSlfOfKEdAcB98sDxUk2ys4p9kcWiUlJYL2G2xEcloebw7q+NqxJAcTRfWOexqobtIhY/OCvU6HBclBktB921rRjzuUBEO3dtbMPHbBBo4hsbCKjFVLwp1wd8PJqBC10M+plFicSoxS3SpPRYbiuI83Nno3H3uxaHuwRWiJGCqXe7fwsb3HrpsfBBzM+3Xr5oBlzQA9VVSz+IIJxkFUHyZRoygxeA3aHUq90LmOBpIjWAY6ZzZKGdoXPCc8W98W0gNtk4NmhFLtsWPrzIoQ+E0VwWuxRpUla1KFrl1TjIOfJruCBrzfllHZMoa5UgT1pSMwz1MNeCuD7Y7rei9QFVU1GPJbWaxkThDzJdCegEh/c4nOSUP3uH3A96lsvhJ/eEa/mpFuc3DcFmTUKjCuQVftmxdNz4jk4JokJw1CDC7HIAThEnCnU2PxelaiWuiH65mczkpShFHLMzi44DUultlQ1Cni5FelXv0y/xMixaK3vPlBQb3ZvI/SUYKqGonEwCHVJnMvGqUT7RM1mHTO3Q+cHVULy0OolO+KGkcbySfbB/6tiTCM5Co1LIAQ8gRM5CNgOEekRKxa3tg3yVm5tekgYM6S3jX3ArOf+T1pP1HSaN+bLnK94wnaJ9pxPH8/54oe3razgn+GG+oaChFWH4k395Bwz4RDqu4HhZN3uGqO/t3MN2JsP0RLWR/etTZldx/39hJ1SkgRQlUqBO8WJuNMcy4uDZTBeqQCn7QU4lR+Ok5nxuNkUowiDxf3eY1rknOdQKpXvLB5F5NnBV8Go6TmxuEzQWZNzoL0TO3ndaHRSSmie41DgB4vzRg+FOSF8zx6mKgSMdGP6hvtIs74f1Zv12I39PaZE2SvxXBoX2nPg06Rp0kpS/C7B5YHw9hUouxSuty53TIY+yygJLO0s44SdOWyXS6/N2tuuGZ/ZEI+jtMIJ0HCg/FeYZIihs1kDaxm6mE1WwerySp8UJuN0+kiRZKjcVLUrPcCg/DaevcVzLUtizHTraKMevkozwrGHRiQe5qqZA7aC1S12GCMM+0xa5klzdoLHXcRw0qMqxOiIx53dFKzKolkeY1nJSeliXkJ7qsApuTwu9FdzolC+65UD/WO1wqWqIIeNtbBcwNaEtDYVKxaD+XXpapafbr4UwvDdc85KLzDAxCSZlpz5nmBa9JQ1aLtMdOyqNan+SAoGCf8fHEyNEiVJJxrK8ClsSpYL4nNyDjUfCMujlTi47psnEqIVHU9NNqP2zniNYogiiX6favzW1X8Q+/GfwaMT9CAZtTdsiqQASOqZIyqMtOTFWp03zIifiHaG+cSfPFZmDs+ijHgvbggvBPig7ez4/FuWQbO5McgaLv/LVUr0+xEo95KBcZo29BrQ1VkLxe0LmRgMX3msGrJ8wJ/D78Xn515HITP0/JYepu033rYXsiUUIHdyWg2VuKXxW9xb/qGcoR86GiNioo8fDVzX/e8gyA0Pgq/LH2nXPJ6+48CH9i64tbgbWwNXEd/3Tjm2pdx2t5Z1CtvkR5iU4QY8FZqDKxHK2A9VQPrhSYhiBFWU7WwETXr/fJMsUEScDI2XNkg/7CxNxnpzEdpKulCcVa9SYo854U0aTswj4sGKMU2VQimm2gvnguseIuI9xG41kTCsyIcHpVh4Fp4l9qycKE9B5fas+FaF42QPC9FMs0LRIObHipLXz/vRWlDB4F5bGQ/UJIdNAb0XCHPS/PEcQIxLTrjqrvCEicJHsfnaZnpsB+sA+S59Gego7VW1aJQRenr7TQ5QJL88N38Q2wOLR9OXZT7c4JKz0/ADwtfqZLjj82yAo4ajOlxkudisvz+bPz2D2Wce+CErxdOBvuLhIjAhZ5iXBosh81Elfq0HqsW6ZGDUxkJpnVX4iJxzNHUaO81R68wlajFlaAYeeRqUHaeIU/c/KjBWIXWBUODochPiBEihAiFXXMKnOoT4SXEcKuJga0xBfbGNJzrysfFthy1mmpQPpcWMC0Ppl2XhjoJZ34vPbALCm0FGrD0fpl/D3OY6lKewS7ZD9oEcYgBrHmkLvnZI6CQrUxd4RGzu7yYjgpNtTxMAwsreV6GkRwUNKSpdqccXH+s/ITs+mQVnF0fMi3n/dXcXTiFPL1DIycjEjUoxRNzPUOqu8t/1n5DflmsKpTTO+co8L/r/0J+Zi1SEotVZq7afsEaJ7loKFUmqlhig7yZGitqVr7CZ425+LA6U63Ke1LIcVoM+I8CQ3Hsoun5vUbv1aOpR0pn4/pszD95rmsIyqCwF1Gu2Q3hMhv6lgbCrVokRWUEHIQUl6oTcTE3DBeKomEtf9vLtrMVybBuSoN9QzKcGpLgUc41wl13DEgNtCEoKehNM9++H2graXlgGjHMQQml1WE/KyjZqF5woGs2GVP5mTHAWuynBVK1SjxmGtArFlTg9YSKxU4oPOYwDaFp6wX0piO8PQH3Zu9gbuk+Jpe+wK/LPyKtKgZROe5KeiijVwbgQt/43i1kBR+JhMsoiFeNKbTziP+umwjCtB+9844CDAjGxOSiUDSh1a4NfO7AnmAyEbm5i4rlh+M+PiJFRNUKE5uEZIkIxSmxN07TzcsYiMEXC/1X8PX0V/hx7nsMNUzitR/nvkNdUbsKitBg9w1M0L35kUBeGg1LNejkBZMY7lWRoj5FwL0sHJ+KTXE6JsxkJMVGyg8Jwqm0WJzOTsR7WdGw5zrcdQk4nx6EgFxT/Ta9ZVQ1aFhzEHIbkyafpYcvZ3TmLZkXZWlgbcmzLPdF0MBVat32pEAbgdnFrJFQRrHsY0rNfiRkkzue65TkidBc05p/rjGPO87wu2vfm4mh5ufuBUpxQ3Mc/Nbq0d/ZptZGZPVk68JVLMjfRfUZiM7xwIPtUmTij9WfMdbZjQtmNToKfLfh7rg8tLDn4qedzTVPTGhHia2+a7jgalABw5DwdDXpT7UsqPqProZx5cU67ifSxN9PSZWTPl6KICejQsU+CcSbrp74eeEH9NWO4qupL/HH8m94LTmhGMP1k2q5Nb2bHiU4+ILzveAls797TZRIjSghSQCss4JEtAUpQpDZ78SF4mJRFM6WJeJ0qjBbxOInbAlZGwvHimic9BMVY3uwqXwsIR0Db1oQjVH2w7o2zUEVgWkcloY9pRMHld45e4HfiQ4DEoyfTHPRpBv3sc6F35+zPo3wvUii2RaO+UFqjXLaXo4pj1f60kpZGWQ9iHOBEsu3MEBlLBtmS3B1bAWzS/fUQqKsyed6ica2SnXNia4e/Gf9cbdJEqC5rmInXYfkTMqM2dXsWw+Xh+ZM0vg5uXmZucv0krDwDGz0bOL+6D3cGbmNh+MPcW/sPo7ZOOCEkOJjrwCkFNbhlJOrWrNd5WKdM32nn+a/x5dyPA3+Ny9uG+kvAscvWsOjOFDsizDTUsBlwQgs8MGnScE4Luw9GRoo7PbFuzFBcKmKFnLE4a0YEYEUiUEGfJQWoQz1z1KCcOySzPLb7fNZRMTBRbWF9+EAOSpPCSWSeccUgjr+YRoGcOandNNLEKTL1jINhpJEzzbRKvKcS8LhK88uNM8DDnGPsx00G8W8BmY/OEfLc1uqVBkAAZMFqhskl6BWDSsEE0t3MNbXp67ZUFeg1nH/SdQkbbB/LfaIdVsuzs82wn2mAV+IxDEnA8FGFxPLX6B+4Qpur3yLb+ceqGWwmXOm952OAkwroXrF+N5I47RSlb6Z+lpJE+4/cdZa/c26EKa8a+edd/ZHW3m/0qJIEhKE2w9OEHlp1NVpsB400W8H1vb4OC5AqVLe8nJpXPMlX0wTPVCIofJiPDzwSVoonCsi8GFSKN6ICoJ9rkgUIQfF34WsULFRZLtB9Eq5pmVfJc723K7Kb3UG2J8BkyLNpQln+oNEw+lFIsH09mmgFLGsd9FLx6c3iJLDW2Z9evX8SwJ2AoUkLM+jq/sgXjdmAfgPZu2kyLCH7/zgKJaW76N5YRN9izdwe/VbbI2tynVdUVAepxp1X139Gn9s/BO/rf+OzdVHqssK61vOLzYjat3kOTLHysoDFMwto3R+Ffny+ePaL5jrG1aeMa0e/XljveeKyk6nCcF0KiYr/rb0s/y/hYcTD5THlnbL97Pford6FLdE4rSW9SEsIkOd/1SCUKWgCrAr2CcqDGMXByp4EXLQzWaXGaAWjvctCxLVKhpeXGC+MBiXYr1hneIP51IxysUwfyPAF6dCAuBYGIJLWWFKqrwZIZKnNASu5eE4ZmUaPKrnq3wXzQNFu+OJex8hOJDNC8I40z9tMNKFfZBYBAe6dl2CaoilO5XvgYvy0/biM/SuCN1ZDk1b4J8NMMzP2QveOb6qA6NGECKuKRbfLTzC2vJD1ReMA/zLmdsIK/dHQr4f+qYWVbcXbr+++g3m1r5QxCBB2NTOWj6NjaW4NW5aD5+YEZUtb24JxXMrKJpfVuf/KPdIK5Tv/5zfF2HtHohvZ74WaXIN1QUtqg6EdSGUMFS5KEVIEv7/x/IvKM5qUB4w2jJaDtfeBJHZj4mEmq6vC9n3tML7Y5dscFqkgE9JMDyrwpRqRcPcryQQfmJ/2OSFKely2uCj0gFICKuMYDgXBONUoBhV7h44lx4Cn/IQOOUF7lyXA5bk0JIj9+uwcVSg3m4+mBnZ3s9VS9XqoM4CGvKqw8v287ZMS2echzYbVVTacXSHa2n7mmv3IKrfB45W8J8q2kUOhWvNSOrIwubkKr5deKDaonLx0vQaU8fH4sZCjC3fVgOfCwexmbfbcoep46MQxXnJiJ7WOhRVJGKwvUUd9/XaT4oYBCUJl4xQBBN7h9JOayingQFl2n/m2yzBehgfUSf19lmCa9zcHb0LG49AZKdWKuObBvv71i5ITSpRUoMVhVS5mkVqMGDeXNYL1q5r19iTIMwc1QbCvpAXyperdw0FGVTno7yVWkBS+Jf4KzelZ3EI3o9kRqXYIK5uKjHsRFAAPovxE1slREmSY04ueCPYDz5FVCvCYB+32/3MNHHWO9B4PkxP3j8LSgVtIDN5ci+VThHkgPUX7EBJ8jGDgNe1rJmnNHKtiVEkofQIy3VTOWpaUqKWDv80eKaLenu58UmCbIMkaV2cR/yqDKb1R1gfnkN4vidSSkLFgN9Ua6SQIFxmbmbpJpLkuJi1Ydy5bBr8v238hvGhEYx0tqn/uX58zeQs5kWacBEibmOf4vSiEOUIURqKqKGUyMwbY5CXjcTZN40ePiaRUsW1C3JAaWm+cnbwd+v9Nj3Ye4WqmMhy5xoS4gt2guBvXLDHD3Pfwj84CeERWapASgUWLc7fkyCcoXdIYAYag5at8pmWoXcNQkW2M7Xmz64iQQKVi/LTBDHKPT3xj3NWOOYsurO3N84m+MG3JAgfxwbgHzYOeCvUD/bZgUrq0CVs2XOWRi6/z36JjM8LXA9EI4lKO9chCVNEDtTaRs7VvFRaBSUHi/kxr9vZi+SNgGttjJLAPJYGuab2HaR4itLGfzBHlxgEs5AvT63Ba61TlQu7r3YqaRJTGaKWtK7rasYdUb8Wlu+hd/E6/rnxuxDge9wT/HvjD3x3+Ud0bK2iTTC0vIyro8uKEB3N1bg2ZvpbQ31dEUpL8rA1soyvZr/AD/OPVN/j1cFpVNdmI7skEkkF/uqTEun+9HXcnbyqns9RFW2FhqeLXTKkAuTM4dI7Zl8bRKvtNgeNYPPeV/QikUx655McmndFQ0iepyKIHfVlkS60Tz4M8oRbmqeyUfyECK4pnnBK9oJPaRACinxVND1YztPr4sHv8mcWlPwzMCeJXocOGun8fpbbLaHXM4rg89OOeSPARySwSFLabjVRar95y9WDRPvpCvZfNHmu9BBqjMKthVtwXu1QJcPE3fVvMTcwgogCD6SXRmBNJAGXnqOniwNdU7furn6Pxc076NnaQOvWiiJK70APfl78BrcmNpR9opHjh+XvcHtqE3+sPu55bAnu+21JiLdqWkKCf2cWh6oSA73f9rywL0GYrqC9AA3UkxljYIYpVQg9nZHbVMzDIjHREpREhkwPFfgKLPQV4zNQ/nZXpPAXtSqo0EeRhqkVe7WI4b0O43Y9aigVZ5sket3Jn0YQkogqhOWzIZh3pR33emyokqRUU0kS7tcCg5yEzK+5F5zj3eHBRVi3Oz5aInAgAzfGN5C0NqaaSjittispwVSRhOpIROa4or6lWi1zbVzYVAN3VYz6ZQHti43NezBuLaNzaw1dm+u4tnEXXS21Mth/QmZJuDp+cfM2GrYWMbS5iZ8v/7xDiKfhjhj/rCalqqn3254X9iUIoUT/9gDQwMgv9UDWPrBGmjM7vzhJw1yopxFDD2FCjHB5AervHDcEF3iLMeqpDHnnCNGv99DzXwXYiLHM783UEUt7jIYoJxLzbeagYcrfRo+gZQTfXNc+HReu1Cu6yTmB7DpuHxXXHN5loapmnuXBbGP6BEmutSCxLg6352+jcXUVCyu3lLHOAboxMo/Q2hC1eFBXXw8SioMRk+uJVBn4JW3V+GbhS9xZ+xb9W5fRLCShJCG5WhrL8PPSt0gpDMTPGz+JZFlT+ylhJjZNiw0dBEOiZh10IjhKPJUgBGeyg2bAHiXCMl1xwU9m4FeYHAry/bQUGqqllo2kadTr5YaRHOauYnoNOQg0rxQzj7V9XF7BuS5WkcQyufKgs6pvS6IqB2a3RxKFjScspYnflSaE9qSjor0UcWV1OJOchJ7OWTXIS+uz0d/ahJraLJS2VuL2xBW0DQwiv6kQSYUG1LXXYUPUr42Nh5geHBGD/p9YHpjAfN8w0oVQPwiBaJ9QurSIGjYsUkQjAAN7reV9qquhOTEILofH858WU3oeOBBBCBpGlBB7LRF8lKALkD7+vWybvUD7iIPzZdRxqNSNbXuLZNm1TwhE9cu8MQMzb/VUQwYgqbYxLYUVjjvbk6LgVM8FeWJ3PSuqqebn7wf//mzVaYUdVQhXIQhh2XHe96oRAx09eD0uSmW4nk9LU+sszvQOYLF/TC1LPTI0hp/XfsPo0h0srjzAj0IguoLTy6Lx5dIjTA5PY3J8GdeFRFzKOrkwQBVgrVz5AnVb80oNW900Rd8Z7WaTENaSZ6dWKa+TOUFoxPO3Mn9N73c9TxyYIOagWkUbgwMhxCIK/Kzgddj5hH1inxaAo0p3Tgacc6QjPHP94dcUD7++DBkAmfAfyob/QJb638eYANc0b3zK1O8XIIX4XLTZn1mylvvpbaM7l2kne3nelAuZz0P0bWYXcxtziF6PDoZjfQKchSTmz+2gwUHCbzgX3le1XsFCkm11i/25uAa7RhD2AZvsHcPppBhVH/FhbAy2hlcw1zekFgCa6R3EcFeHirb3L95QaSi0Qa4KWnrakV0aianZK6jvMmJ5dAE1NdmIz/dRg52u3rtrX2J2ZhGbo8vqepf715GZUoHc9GrVvJCtQc0J8sXklvqtz9qV5c/gmQiyCzLwOGBpj3C9D7b2JHE4+zFHiqoZbRK+cOrYnGVZg8H4AXXnT0QqUUXYd9aXe7CJm0ukE3xrwhHUmYiQFplJm6IR3B5vajBtPgOagR1FvBer1LLVtmGH68/1LODEwZfJHKtnSZGnBGGpLK9BVYpOCDYceDc6AO41kXCq273m+mEa4fltu3ipXqkGd0IU9ulSLYyEJJq65Xe1GSVNmQgtrcIb8dGIL63HD0tfYaijVUmQ6Z4+DLYblQeLyY002mmsbyx/qaLwdW11yKlJRWNnM/q7O5FbGoXc8ji1YjAH/O9KZQpBWlEw+lob0NPchLLcJpUwSwnCmiRzgmwJkYJEdT2sRnEU+PMEeY5gHIHBs8CSAMRXhcMoeu/q0DTuTV7DN3MPsLpwF6vzd7Ams1SM6Ne+13UMT4HnVVOzNq+VOvh1p+Gs93PUZYXMask5GbyqZeghJRcnG40gBAcFGwh8lhIMD3kGTPTU9hHmruCnwV9sC7YmIinYGpXLSjusmSQKm+CZG+7+s6VIb8tCa4sRw8OTaOnvxxUx1Ic7WtAjgzq7LAbry/cVQUiUkaXbKl3+lkiVZdlOY76lpRrl1WmIF/vE2Fqr4iXfzT9AVkkE8uV8bRVgLmTKkl5KDuZD/TBrSnXRMCWEfJ5p8vvhlSTIxyItGE0NKfASnTYSv69wgc3vFbjwJR8aF7ehL561C3w5d2duIGhAfzEb9qaiYUq920vI4r9QAfc0n33TRP4MOKi1LN3DzPAaGNCjHcKoMlWxU0nROJMfpcjhX2zYIQc74uudvxd8qyMVQTyECOwkz4Z2bH5HwrCfF6UIJxPtufmv1GBuZA5udQlwqY3F7MQK/rvxT7S11yCy0BuTE6toF4IwY7dn8bpaR55rOjKxsaRODPmqVETleCAmzwvjE8uYHV9CYoGfirJPdpvUqP/Z+ANlclxNbc4uUmhgHCUlP1hpKHq/6XnjlSMIVQrOFlyMkuqKbZC9So+mehZdFoiG9io8mL6BxeUHihxcJq198SpWlx6gtLNsFzE0eF0zqROmRtHb+vZaLbwKAp+p2+NBwMZ4HMT0aqkMY51j9gKJS1smJN3U2Z0erAsVJvuD7nCNIEyl1zt/L3imecJ7o0k9B66cy2fC5to01J1UB0jT2iZUufjcgltj0TY0pFbqJabGF9WgVS7fapEQfV2oW7iMVnn+zNxtlXcxvngH8/M3lM0RmeOGOCFEZnk0OobHEZfnjcW+UWWH0PbgtfpbG5FcELBT6muJrZFFeEa/ePeuhldaxSI4uLjW9gU/U1oFB05kkQ9WRxcxIZKjnQRZuIY7ItprBvRzjFSXQy5NsE0QNprmbOm7WgvvwsDnYpfQrasZ7AeJpluCRj4zqFX5cGw47Grj4dCYtEMO4rBGK/v8+i9Xi3EudoiQgw21udY6oRb6EYmi1jjZJkhQdxLWRhYQ3pKPrK56VXLLQXt9fB1BHQkoMhajVgjSMLeOzpFxFHXWo6AxH7FCBH6/qFwPROd6oqq5XJFjZWASD1Z/wNeiCQx1tqO1qRwZxaGiLpuyhC3Bkt24jNCnOm2eJ15pgnDgGuI9cX/6pjzEewp0NaYUBSI81w0TfX34Vh74z+u/4ofFrzDQ04Fx2ZbSmgY/s4Q81WhaXrwyTilJlN5NY7VZ1IhquCW4PRcvl9armAFEerj0jtkLlKSsC2HF5BsJEcrF69CQuIsg5m7jg+BjV2sYJosUCdg/mJKEoLrFSYMqKJdocKW9JlLXfcOIcGMs2ruN6h3QTcuBe2viipAnGTlChqKBTsQU+u/6XuagehWb64WNoRlRvR7i8tJ9ZFYlIqkwSAhSgd9WfnyCGMSj2S+QmB53ZHlXz4pXXoIQZ92dcG10befh0e2XKkYgs0wn+weUsbexcg/ea12IWh3GtYWb20a7iSA+JInMihwMlCJcloDrAzpuz5aGmRK1/ojevf8MKP2oJnGg0Nmgd8xeYEEY40FMBH0/K0apOI71jwlCG+ewpOb3MTREw0cGPwlBFYud6K2WTM9FIwmliYfYIiZVqwWjw0O4KVLjxtiq6lZ4a/KyECQF8VW7PWp6SMjzQW/fAIy9ncitSkZMvhci871RKlJlqrtPuY43hmfxm0iVb9e+wYPF+7g8tAinYDdlfzEzgWomwZ5gf6aU+lnwlyAIEZLsh1+WTd6N39d/x+TYPJJFPQor9cfW6BKMqxumBWsEuWsz6Opt3yEIff+uIj2cuPqTvHzTWh2aXdIMn61mGNoT90/bf0aw/JcDhS7bw8z4qptilhAkTFSpbEbRxQ4wi4EwkKh33tPgm+gKP1EtaZxzXROuV0IJckFIwmfC/ylp6djgZ2RfJm6MrykXL12yP4nRfFX+D+5MlIFuapyxH2LFFqGapf0fWBqEM7kx+CQ1HP6V2cpDxUBibF0EggeyEDiUiaK+Ctwav4LrY2tqaWy6eVcHp9DaWCGThquo2k5q4jisbfcs+MsQhPGVLyavKoIwtZpBqYaORnn4HkioisCt+TtwX+1QBMlanULDkIkcGpSKJeDsSIJwIGgL3tAFzOCYjwyeo47C06OluW0ZCNU7Zi9wEFjHecGqKBKuNdHKk6QNND4P82P5vdVC/SKptPgTbTYWVZk3mmBuXcBEgXJU0ChXdsgq10jctknUc2lW0XU+m8zGVKyLekRydLbUKGN6fXQeYTUhO9/lIIgWVaujvRFRbTX4LCMKn2VH49O0CHQNmHpuJfcWKC9k4JCQZDgL12Yfp6Fo+N/1P/C1qNmTXT2Iy/WGIclZpZ/YBdupuNphsgoOir8MQTijbgzPqQf1XyEII7crK18iqypJ7BF3DPd04eeNnzG1fgsro1uoa+1ATXu5Ws9DIwlVBkaPHUSSkEhUKexlQFDl4kpPgf0ZuvXgfxbaUmqUCKyI0ztGD0zjt0oywLEqRqW4e2xn8RJ0A2vHMSDJgim1EGqgqUkEU+i11BeCPbToOKCKEljkLzZag5KetMVICi4iar2d4q48W/KslASpCZNZfA0jnR24PDKvnv9AXxfCVfO6xwTYDwn5vqhqKERJXQ48atPxaUakkiCfZUUhtaNJXTOjv0SIkW0iSH8ahkd2BwvNQTWPpbusD3kottHvYsd4xR2+SfdB8JchCI3WxtoK/FdmETYO4INi1HZ4Zh3xRQGIrArB17N38dXM13grPko1KQ4vr0Nesyl6zBmTxrrm7rWTTy6mqS2yyYHivVQD3ySXIzfY37N/XHx2WClilRkEF1YSCnxFPdGuw2tyP7MQVPa0kE/rG6AF1ShVmN1AbxqPUfeW30ayBEwXK/cul4NTElVwdkFULvmfRKE6SnuEToyIunBlpLM7Istw04ypCCsJ3vkuB0VCgT8SG9JxtiDOJEUyI2EoC0JzYymWxucRzLVThCDB/en4cnb/FkLEf1Z/x5qoXp4xXDP++ahbfxmCcAEUq7ZcBC/2YHjlporeMjLLks6ihjyEF3hgpLcbX049wjtx0SqH6KPkRBj7Tcum0VBnpJguTjVryoDg4prs7s0ZlLMlB4RfV+qu2fmoQLWHg4Tq1kFTJpjubretXjGL1zzNna5PDgpW2GnbCJavWnZ0p67O4i66eek2pi0UVOgHr7V6pXJSkvIZXFzkpMEFR00TiVpxVwz6yd5RtNa0qWUy7k5dR2hzLPwb03bd96CIF2lS012PosFejE2vY33+FqZ7B1BXl4erk+to7W/F7cknM3otwQDj2uCM6kz5PNOH/jIE+bgoUbWZ4azvtNSOtZUHKmrLWucbC3eRWBiAmPpobI4sYrBnHp55RUKcTnSLsZ7VngMDbYxrJpKYvDcmdeL8ohE2MkAoRah+eU6Xq1QRve/wZ6AtSUActG8XB7NDhcn2YNM8LUhIzxj3q6Ya29ck2D5ov/wvFmdxrUb+zeBr4FC2+t2cHEgS2iEslDq/IFKES8kJ2nplQgl0U6pnX30f6trFoK6IQrAQzPze+yEmzxulLRXoEDW4RVSqnMoEJIrUH5pYwrpMdKxG/GLqqnIF65FBD7fGNxAo0v55e7VeaYJQjUhIj8V8zwRyFkZxXsjBDhrEldV7WFl+iInlu6pGuqguE33tRpVpOt3Tj+/nHiK/uxEBxkw09PegoClLpVMwYEgPDW0PmxWqExwQQhoxWDlYvNYbEZTtoZpb632nZwWvp9VxsMnEQXuLOclgpPSgF0sbcDS+VTqLSCP2mGJPXpUdfADVUOv+wpyvQFG7nOdrleqppIiQQ/W6kudrJZOH61gxOhvbVL37BW8HjLQMIKI6DFF5j71SB0HT0BCGl26ibeGq6rk1sngbLcMjSC4Jw9y8SRv4Yf0XDLQ165LBEgwgJuQa8LnH809/fyUJQndrak4cboyu4V9rpuDUo40fYL/cqtrM+K714NbqN6rDxpWVh8ipSUNqSQhmekz1CvSt0y0YJKRgJxD/pky0dDfBS+wQGuNUsWiEUs26sNKMS4QYqVqkPag1bt9GFM8K2gbaoOEycnrHmIOzo1KvBOZ1IPTYaC2Z2AicRGElp941LGHu/eI5AdWhMik0qAAqJes5IQeJckng3Z6MdVFj0jOz0VnXhYTyUERmm6o+Cb+6JIQV7S9JEotDMbR0C5PLX6gcrUerPyo3/S/rv+H6xGWVcvLj4tfo6h9ESaNpZaj9QDuot7XphRVPvVIEYQ4Si/JHOjp3Yh4amAUaXxqM0cUVmW1+xvXVrzG1fAfNPe0orErBnMxKgx2tWOgbwaxIkaX+cTxc/BINgwOYHJvD5MAQFgbGYexqgGE0VxmhHBAkxvklI6yEfNaiYtBw9RsrhPni/eq7iZ5L3Z0zNWFZNXgQsIWNNnDY7OJpLmXWjlB60IPFT+1cLlegtV7VwKUkDmLbmBOEUWrfREcEdyXCdcOoJgeqVrRDrGQicp4oQ09bowzgr5AuA127V1SOGwIyPOCV5QNDjrfq0G/+XTRQtWoYHVcN40iSaZH2cyLtR5duY1Gk/7oQpqa5Ep5NabBtToVNcwa6hvb2XhFsAOEv3/lZnv+z4JUgCAefU6AXWuvqcG/qGv7HrFGyBroYRzs78K+N3/HTxs8qrZqtMjMq4jA4aWpKNja1jur6fJQ05WCkp1uMSpP0YckmJQsT46Z7+1HbXKKiybQ5aJyeWxAJIiQhQRxE1fKeLUdAipNq5c/lBpQhLLO05QDgIGVZLN2qB0mJYImtebns0zJUqdqQGAoiRbTz6MrV/jaHXv9fc5BAT7ROsrNSCZU+Y/nw2DQq1y/VzgvyPOxma/HL0rfIKHlMDvYNyKhLRF9PGzZGF1VP363xFXS11iFFpHhkngfCCrwQXuCNKLGfqicm0Lt0QyUzXll9pNJNluXvgcWbWFy5j8L6bFgLMaxbMhVB3I3pT7x7DawsjMoyvNAmHS+NIBxQNgZ7hKd74+rIGn5e+mYnGU7DT+u/qj6w/JsvYnFiDr3bbWW2rjwQAvyGjLIozImhviwPflo+p0SnTS+PRUhTpGq+zOvyfNomnc3VGBA7paOrEU3j3ejv6UFxeylc+3NgJbr3WVEvqIt7LdfvGnhqYAhICAbgCPOaDYKp6cw+floKPQvJtHOeln5Cr5NJgpjULO08Gtja3wSlnergKPemO1zvWgTzuvRsK5ImNMMNftOlSoowUEjJ+nD2DjZHllTKC3uaFVbEo6mqCUHREUhOzcDvy6auJPQosS0Pc7WYns5s65G+HsQ1xiOixB8J1YkYmNtUpFgSUlDN4ntdW3qAzMp4tTASSUKC2LRm7bx/Df+z8S8V8whP8z/6xYyegpcuQVhBZyVECUp1xVR3r1rHjg/lmqhQuXNLqvExvRxMcZiYmVPF/iQIsTp3E8V12fh+7WfV0IwLv0wIhueuIbMqASHNcShqzVcNydh6hnESLgX2jahrfpGBqqlbWkY6GptK4TGUB6v5BhRO9CKxMgqhMiAYP6CeTpvIMq2BRGAMgt4d84Aco7nMPjY/1hw8XjuWcYuT7GqicxzhJ9c1SQ+TFNHOo2HOfZQwXPhHGejb5+y1giw7Ze7XJ5h2DbvJ+M+WwEUmiHuzN7E2NI2kwkBVh3Nv6roM/u9g5etsWj9Snt2dsZuKHBPd3egTVYwN3r7XFttRwbyvMMOeWnURiCsORmV/J2q6+9E/vorl5QfoH51Bk6hYbX29omKlwao1E1mddUK27xQovR7O3EZXk1EmU8fnVr+zH14ZG4RikzNzb2s9/i2GOYugcuYWkS8kaVy4oh76yMiQahfDtjF9W5cxP3MFpQ15ai0LkoO67sjyLbFN7opYv46ClnJEVIcjuCMJ7T1G3J26qma4f638hujERNj6u6G2rE69VKYw/CqzIKP1YVXRCK4JQVi2G87q1JbrgWqWFpOgtGEfLz21izOgNtAJBvIsjyF4bliWm2r0rSSIGUEIerLYgdHyPJLFciBRtWNMRe/7MJ7CvlwOoiqaJIUJIUW+qB8YwB8rvyBrpAEhdWEY7e5EQ2Ut4lPj0NHQjOqxVqwNz6C3pUGRg593J3e38mGB28OZW0ioixUSOqoJ4oKPA8pbOlEq6nDr2LSoXw8xM7spxJnDnYktlBQXwN7XB+fc3JS37ajTfw6DV8pIp05OX/7a4LTqlFE4t6II0jq7pmYkZn9+sf4lli/fxtzMGi7Pf4G86hTlJlwQ0U1PCYnVOLeBjNYy1bspkjUJXMuw2ICQ1ljENicgvy0fVe0VKGnIlmMCZUCItMhxR56oZj8ufove8Snl1QnqTxfj9+BJgVRvVKHUtvrFRUD1VB5OBNpApCSw3E+oYF6Bj0ovYctREoXHm6t25m2BzMHcK7rI+cmWTewPvGuQCYHYHFstIaFjWxFMMMyZHcGZ7eAhExrdx4sQ1JWGkIUaMMuXHeIrG3NVySwzcq+PLgth5rAysYaU7gaktFXg1pyp4fWVoUUldUgQBi3tApxQbSxXXRoHxYBfX/5SaQ3fijZA1fne1E3k5acfubv9sHilCEKw4UNKQaDynGzKwB9YuonJgQnM9Q6LqP9OJc3xgXf3dGFh9roYhmFioPPYrzCxfEfItIH4ClNrTksElQTBsykDEWXhuzJMieLKJLUojMtio8mDs9EqtkiNEMcN7x9yLQtKE61YijaHpXrGWIT5vfWCe7Qp2GrUq4LrokTAu8KUHMjaEu28w0b8GSjkOeYEJUG4lAWTGPm9qWqFy2Tht1Kr0nDo7lUkWWxVMRLGiuzl2bCenW5z/6UqRLeloKC7DFErRuSLSpvUWW3KPq6LR3KrqeUoXbkkB4u8qBpS3ZsWqc/3xmYOnOSuyN9cWoHJqDznF1HpcosTlRqu93teBF45grwpMwY7WKwNTamHRFDPrarJxJXhBeU3X+gfxRfyIJs6mpAvKlZZbzuGFm+hd+EqcqtTH7/8p4A+/XghjbGmBg+m7iC8IQZWYpxyIDDKzqi7oScVzofMnyI4e7OTC+9juUwCB7/59+DgND+X4GBiR3wuV+dZGbZTi846EPbkPWy+GF3GdC1r96TkYq8uy2o9NsoITHFCUE+KGOxG5eWjV4sZDKZMBqPK31IViCJlOZEw0MhcNxZZRRvjMDLMGFQmAo1Z6B8cwWDnPFqaxpCVm6ZUSkoQ1whHVDRXiNS/i3mR/iTHf7aJYY6tkaVDlxYfJV45ghBuopqwt9Kvy9/uPCh6SCqq09Va223GCjQ1FGNyYhnjfQMqW7RA1CMu9KINgP0QUB6GgKIw5DfnIClFXpq3LQrycxFgjFHReqsVwhQ09J6vVHlUhx2QBO0BpoXwnpyZtWuwDt5ctVHXtziXzgG1wKmoVyQI27DufH+RAAetpaf04r3N76XWHtnn97BpH5dX8FmuVgFVerWYvcBnwkAtC6wYZOXzYcEZ89tc5JPw3WhEQnMyJgaG0DvQjdy6ZpyKi1C5cReSktHX1I3G6hrECvnjCnxR01atms+x4QPdvnTfmxOEXsi4rCAl/fS+6/PGK0mQN20uqdmOBvtXYjzT5ujfuoJrVx6qWAj7LBVXJCGpMADxBf5INQtiHQQBNQkqI/Wb2ftwDvSGfYAzetva4LRShzMLXDWJiYwmdYLFVCEVwXjvGdcfYWyCkW7el/lY2nbvuMezOWFZTMW1T2h3uLMTyfZyBwSbyR3Um8NVeTWpQclDQ/0g56plEoRIgc2xcN9oUsFT1s8wV+scCSJEoVRRpbqrJglCdYswb2Xqv1CGso5+VVN/KiVWkaSpaVQN/C9n7iCuPATRed6oaSpRBJlbNkkSzbWvgXVArmH6yxM8b7ySBCHYKK6/uV0tDkmXLj1XdPH+uvGrskWaO4yqzWUcK9byvOTTJD3MUyH2QliRL+5NX1eG/+bQKvoH+uG/ZYSdEIJBQ6VKiKplty5q1paoDyMFMqs+u5jXuuTTwNaKl7T1QDRYprZQBVLkqI5SRrp2HG2bgzRrMNlBpnNIEnNX8EHA58/FaliOzPw1ThYMonLiODNvCiZS/SLsmZUg+1mU5iHHMimUBPFbq8VAVxtSjV34LC0FTvn5uDt5H1c3vsSXG9/j4fQtxIsKych8ZkU8fhCNgV0aueaIOUEIdpif6hxVk8yLlCavHEH4451DnXB1ZFXZHr9e/k2RgyTp2lpXi7Twgf24/pt6mMOjc2gQXTZDjHVWmUWKgakNpr1QUZet1p1g1J7NlYOGslS7GyYssvRUpZ+ISkEd21FevoeoWR5/snEZ1RbeW6lH5y8poph/J0s1i4NTrQUiBCG04zjon9axURFyW2rRk3bQxEhLcJWrsEJveItk5UTB58FAKhMZz/M5iSRh3ha3kTxUuZ5oY7pUgczWTHT2NGOwpxOFazMqY4ESqWRtXjXiyKw21bbHiDbQ2tmsYlX/WTPV/DD3istLj3Z2wS+e2QKHI/qfxStFELoiWc/APCrz2ePGlS9VO/3py9ewKsb75eF5GBtKkChSg2vi9bU1YXRkUmahuANJELqRmVrd0VyF9aFZ5LTmqGZqTGK0WTWqasPzIkn40lkT4b7WAP/0x0suPwvMazeYcs6JQLNPNGizPJ9DeLabsj88RL0yJ8herl0N5uRgmsyfmW2pjrH+O6AlXp6BqZ8WM6KpWtEGubQ9mdBG4bNyEIJQijAhVCOIOeaGJ5G2Pq5S6k2Vi824tv5IBYG7OhoRnueOkCxXGDI8kJAbg+qKYiRlRcJFDPrn0S/gIHilCEIPR2KeL37cTg+xBDvy0SAvr0rFlZFFfCuq1tbqV1hYvI0MUbc4KFijHrWPFEksDlQG/2hHu0qvvjqygui+bFWvToPUWlQIzm702vCls1eU22YzAipDnnkm1sDIu6r6kwHMdUOYkWr+3bRFgpjFy2We/YoNykA3t0H2WkiIoPGtkUMlJf4JcmhgBN4v1RVeI3lwWDPCSUii2gMJQViFyMFOkvD/Hc+WGO1uIpEtl1bIbcnGTVGZ/Vd71CTktNqG22tfqndLScGAYk1Tofr+wTJ5MPuZpcN6NR/0vtELx2P/zxRMMWbQ32bcRYp7Y/fV2hHXR1dRW5erUkYezd7BTE8/JvuGUSvqFQ11PqjSmgw0GSvU37rI88Ds4Ii6Ll8Gu6E0DfBFNiuCqLoIGQB2MrNdEoLQBnHcVhsCu9MO3dtKD0wN4XehSnXBe/fSa1S/eAyJRLuDy9H5lxjgVRG2c4z5ojrmYCaC1u5UuUWPgBwa3hXJFpBKe6RYea2USrVdkkuSsM8v3ePstUWCmLrGtyp7xJwgXI+9ua0GX88/wMryDSxNLuPBzE38Luoyi9+6Fq9hYekers7fQm9HM+KLTO/V1PTcUeCKytoihJQHIDjNSamhb9s9X5XrlSEIBwX16y8mHpdbch1rtsVPTy5Dc3mn6Kam2Ya2CXtjNTSWIrs8Bk5lcThflIDQtkolPdgPlu1majubUCqoaqlCWVczQusj1XnMFv5RpM/I8AhCR/NVARVtEAa/VGcP1mVTDViRGVFeNvXvwJFcFZ3W++6HAWc7koMvnq5cbeBr4AL7tE+oXpmWyzat06jt10tN4WyqBf9UncQRkkPD+w42CExzRcBsKTyumoxy2myUFnRuUP2i9NVKeKlqkSQsdd5FkssNCOpKRmhfJny3jLg1dQWLSw/QsHBFtZJlM+yOhWuqAyODxQ9kIiNopPPd35m4grD6UGUTWsZwngdeGYLwxfa3NcrgNRlnxGzbsmqHn5tepVrj55RFIbUwUNQsH9TV5atVVEvri00NANIj8akgwpipesJ2jU6rHK3hpVsYXb6Nuv5+hNaE4Nu5+/hp9Uf4NGfBrSEJcwNj8Nk0Ks8LjUzVFkjsEBKF7ky+aKpeAeP5qrOK3nc/LOj65WCmR8qyroNBQHqgTN4rzf54bFfpRc+1OAeJ9zzVjfeYL5cuNsIMywVM6hQlLp+RkrwCflItJYEoYdxkcjEniCUmBodwfe0bVWnYt3QD3YvXFZgSr40DVhCybj2qKR4B8u6VFH0Ok4AeXgmCsJCIRfu/LO4OErENPlceykqtRGWeKVOUNQHaunlcQtjYXKsI8nFSGD7PiUZSdw3yatKUyJ5buY/p5TvqYee0lSO0Nli1KO0enVStPP0aUpTK5XutxdS0WWZDzogsx1XuS0aMSRoBCWK5uP+z4l1rJ5SXFqClqRSBybudClQnPvZ0MNkeys372P4gLLvFkzDcTtvmsK7cZwEj7X5CxMDRPPhtNikSKGmy3R2FapZpouFzMz0/ze2rh9DBLNyfuoErK4/QIwQZlAltYukOvl39Wd73l1genERMUxwCRep4xzseqvneUeClE8TKxwUTnUxz300ODY+mHuFy7xZ+Xniyh2txZSL+ufIzKnoGcSY7Bi41majpqEN9d5sy3pnnM7Z0Wz38nJZShFUHKRfivbm7yO6oxmD/EGKmTH2zvK+afPjqZcvLZVMHvlz+TTXLMFF4JCoWQYnIIB6DnSWVybsIQFxKC0JwvveOF8t830dmJKW7V4t1PK2E9/gZKyQnFKuJxs4zRPeYg4LOCkr8wKYYMbhrlGdLEUNA7xQJwhQUPjsGGTn5WBLDHCG9aRjs7sTNiQ1lG94cv4zujkZEtiTJxJQLQ5aH6fe9IKlhjpdGkDetLsEtwgH5pfGqJT5dr4xLsO+SJRH0MDExheiWBIyOjqoUdpaEMuGtScjR1Netiq0oRZghOiwkSanIgHeGJzb650QC/YGq+l5k1DShurtWJEizelFeMtOpmU90a6oKSprIrEiVwSAzJu0kvd9iDgfvMPTXjqO/Zgynzz8etCfOWuM9a5MRXphZh6iobNRWVCFax+PmVhaukhODFEl2E0Rzd9IVzJY34YVe8OpIh1VjJmxbsvGGq6njiSWoqn7u4CVEuYS6og7dYw6LT1yt4ZfjBcN0MTw3mpQN57pJgvA5mtQskoUq2H5SREGkuGGpCoa5MtWBnn27DIX+KkD7ospr9fDSCMIOg4yKUudm7IMxgtBMZ7U0F2vKv53Xb4lPfDF3CyFDOarJGFPSF4Ym0GGsUlJjamYT7WLLkCwzy1/gm7Wf0DW2Ais/e1XxZxfgiJHOWbweFa5yhAZ7ppROzZdEY50znvLQyIsl6OOnh8u/P0M3dd0S6z2m2pX/rP4BRyGLtt3LEAf/4MSd/zlQ6RWzrEykvcEkRQYJvctD1HLY5vspeXi+Uq1yxB4QyfamkymIedLGDvad+Tv3MEdNQav6pCQpzzU+sf9ZwVwvDmL/yhAY5svhdblJGea025T6JSBx2B/5CVKYQwjkJ9IocFQkRp6XCqy+CCP8aXhljHSKT3pKmO5OPZzrSYx1dqoGxg+nb6qCpptjl9HZYESNsVQRQ7WpHMxE60CbKthhp8Wv1n7EXN8IuoYnxAa5p5Lf2joGlYgmWJOQmJ+jOi8SYwPTSk3gS9K6wJvUA5PbkpJEpU+IHqz7vS3ApYwv915FY0n3ru1WbgFqBjffRrDs1pwAfiWBqv8VCUIVy3wfQbWKg5KdErluee/ABB6O38e9sXuw8giEbVvuzrUvuhpwwcVP/Z0QX4BqIUlJdgM+tf9zQU898DuxVt63OAAGsddUr2MhiyZFmKdlSQq/TaPq3BgwVYSA5lj4Jrrgop+tupbePV4GXh2CmOH1S1aquZqLDB6PKEe4RzoqScP1+DzCPPCV2BB5o3VCjgylv96Y3lKLs9yfvo7czlrYtGTB0JyL/No0NLTVor6rTV6ew07BzkTXND5PSkJEdR0K+x737iW86O4lSeSlsoGBUg/kRbuleOp+18PgGKXGxceRcKpd7oFhyCuNRniJDwIHMuA/nAO/ambveimSWBKEjRe0pg1Rct7P240piPqeYbwX5q+uTWKcdZJrhqbs3O+FgBOd2GrOYfbwyvCCnzFW/SY2zFZEGM+DYVjeT2s8fAv84B7tpLq0HLTb5IvGK0mQvcCKQ6aGcDAw0XB9Zh2P5k1rbRNjXT2qrplgG5ne4XF0TyxgaHQGIyMLorN7IrE4Cv9e+w0/rP+IjqUVXJ5cRciUScUiGP2lmqVsEYVW+C9WPNUI1nDG0RtV+S0452waqOaYNM7hvsz2JAr//9TBE/ZeoUiqzESMzLTad/BYbUBgiQGG4t0L04SVG3A2KRAhlaa+uC6BAfhl2eS8+GbpO1hFRuzc65JID9/ARLj5Re1se1lg02wGMvn+WK9PT9SroD4dBH8ZglDslpRm4p9mM6Ylfl35EU4NSTstZEr6u7C2/FDZIyzFLaxJR2SpQTUTiF0dUWkSJavz6OjZ7avXgoYEDU7//qwDG4p56TV4OPEQ7n4xT+yjYR4YkvrE9s3VL/Dt5R937u93pRFeDY8bxRHhRV4IrQ9T3qPglhi1zAHPjY3Jh7G0W6lwltf9G38efxmCOAQ7qBWO9Ihhjv6BYbg2JMO/JReLCzdULIRdT4YWb6KisRDhBZ74QlQx59V2FS2PXR3F7ND4LoIQTDtR0eDV/dUrR68wxMTkqkXwzzmb9H1LvH6BdRh7Eyx/aRi5V03fYWhzE9+u/4C7UzeVHaYRhAsFsZEEV9UKbopWzQz0rqUHy3tbuwcKgaNg6xG8a/vfeBJ/CYJQRIele+Cnxa90SWEJLlS/PryMrZWvZHZ+hG+EIGx72dRu6nd1a+IyAlb6VDZp8/IKsroKniAIwToIr8nifQNwjGnwkzM4VRrL/edF1aK64+4fvbPt5LndmamfpkfAe7UOho0G/LBhqoVgagVXitUIQhjl+48ODsI75jFhT1+wRUh4+hPXJKjKLXSs4sHEA0VSbTu/C13QTj7hu47/G0/iL0EQGtYst7VsLLcXxtuGsNY/p2pGvl77SXmyGA/p7e5SA41Jil+v/YjRhQ2Ud5TC96ppiQRL+K3XwyP9Sc+TOUiK6OhcBIel6e5/38ZFSZm3LznC0xCDiMgs5VHi39oxHMj+4UmIKw1ER0s1FvtHUVS5e8HOkc52/M92jURPzdDOuUP1k2pbRkr54+ttp5t8aOuKXxd+wmbfNeXe1fZT0jl5h6MyvxXtlYM72//Gk/hLEISu0LGuzl0k0Me/RA27jPfs7Xb1Z3qw9oPqmTXTP2wiyNiy2v6v1d+wNDYL8xVxd8hxtRn+HcnP3HaGxndKYsmubWlJpeqTqo2nIXZne3JCkfo+rQ11O4QoqkhQ2ctafQtLjbmS0pfTX8DNNxLHzpkGfHfNCJY7N/DZtgv5/XB/vBPooxanOX7eGp85eutKF1efSDXh0F7StvG4d6302xD9X8VfgiBecY64M/nkmnUamODIlj3DbZ14z9ZOJRXeMVuE5V+y/+bqN2hub1KD7fbEJjbEcJ9e/gL3Vr5Bac9uVy/BANwFb/3UckoDr4A4Uf1Mni26bvuqR5GRVLZzzFLHGm6P3Nk1ODlzh0VkwFUGuLaN4PV8gxJwKciUkTvW2YX/iPT778Y/0dVcs0Oa7NIINNd3o2NuHq2ri/gsY/d1iPfDDeqTJDlhtXfuGF3MxdkNcPY2XcMQnIQvRu/i29lvUFPQ9sTx/1fxyhOE+U9c74O5Wrcnrqh2mIy0c6kDbh9ub0d5eQ4cg9mkzTTbM12801irlujSSPK/gqyKFDXQVuduqLTqloUtlfE7NjBoRo4WlTphH6pfYmsjs/9D0el5zQnjnNp2SeyPRSEE1SftOOr8r5ulmuwHzvT2PYVqGYKAkRxc2V6LkXZIoUgSjSB9rS2wqUpX33Ng8woulCU9ca2P4oMRkJ6F8Mx8XEqIxvsRB/NubWxnABDLnWu6x/xfxCtNELp2/ROYzNiHoCRPuITZq7QGerQYLGPUVfXB1UliY4Dxphjj2kv/Yf4RfJPdEFvog0ku4CLk6Fi8ipmle2joqjWR41oLAsby4RQh5NgjMS4ztULVS3M5sprCxzNtRZ5RpZnoqTMEo+g05C0TBSmFPk4M2yGon0iumFxP1NTmIDF/90KZA8ZufPT/t3flT0mncfh/KlFTdmuqyck1L0IxAfEIFUUTBTVF0wQrNA8ExTMr0tA8UvFgPHYzWzd3ZtfabWuvatvjv3j2/byIgGHjtjZT4A/PoO/xdRg/z/f93K86F1mOFvSMTkKQHJiAWXnlyOm8Ct3aELJWe5BZUwM1M+R9c8N24uGwWyX9w/US9dWtfnNkI91ovYuN0Q3MDrje6ZELNnzUBCES0O1J75N6QLbDcF8f/6e/WfodPRYzj9q22YyYZacGFehQavWq8zHUI/XIYYKUN3QJKewkelfWKAlL8YU6rpL4jpsu29Bs6PYb8wUFBUVyFY6LZAhj9sNh9p0os/Y1E0hJfgnEN40Q9V+G5OLud4+rKwv5Hkr/f5ewk3eqcLSLE8665IRKVwcxO/kozYRsl8+UCkTJpfy7UKRdyFREUv+IBOQR2/k8ygL+Z8ntIHi98FtIxVw+CRvkfTHSZ8eL2SfoslzH56JkKKvSsDg6g19XXmLC9S1W579Da7+J5wMpu0p5w4NAz/mvII+RrszIhC7Hb/xIWhrPuk201CLlViMKDI2ormjigupZ4ymmCoSUgt3r0QnkMfP8TDbImaYKGJps22Om1j7IZs08oTBjqRN2xyw31H1PwkBoNXqvRnvMTpGIXU7JYERQE6SrowXKcjki2WlCvaT0TcX4mZft/oXNqXXU9dQhb7IR2Xr5nlLZ94rS0gZe1kvqGMVANOx3KhsutdsQnuQWcuo2IrlremsvZQx7Gs25IYXaqkZhtwZijQyHxRIIFArESvzdzwMtQ/hz8RVKNF47iNDdZEduYRWaDDaUz9/cVuUIQ4sreHBn1S8dhQz0rx3rzKZa2lYXoxNSeAr/XesEz+/yrA0FBC1BKNfnlNSrhmTpzvFmcUSQSfsdFN2qRG57MU+U2+9GZKSjn5a4BYmIQZ+xKhUMfd439XGRFAMTThhrzX4nCCGzzJvh23HbgpGbN1BuzEG8uRqCrEx09o3DMb/OPV+ePS5mWG+ObyIh3T8HjLxVRNKjWRlQLLnVLg/OjXm9boR8tR5vXK/4SUE1MznGBnxxRYtIyf/rCfYpI6hPEA8Sz6fg+dwTrE+soKJTh/yeMkiZEb/fXcNF8gI0M1uE0sw9Y+nZJdBqDSjS1iONnRiRqakcD2bc1wJQLIYEmNaGF+bxNp1nlG6CTN6y4++t8uK1qS8R06bH4cSz6Bmew8jUKqTMnkrqrEUEE2B62+/mICCQ7SGdbkf2Wh+HzGlGtELut4biNJ5g7LPlF1CtDXIiZbgsjCShGR8JeoIcS02Gien8nbZryOso5MVZwg9Qu53EDPDnzmdcuJZvPwi4JjpDhvjWasQ1V2Lu9jJ+mn6G8e4ZbrNE1JZDONYN4Xg3jl12X/n8w/QGr3GhDpLzky7EZqdCkK9ESq8R7e2DKGIGNRnbuxVJnZQoUHD1CpLz3YVbYYxcpy6qef1+WMLb9hZ51IY6xjHrXEPVI3/X9wldaOZtBTVBqOV/Pl1XppfxLoNUZxJo3X5AptTgF+dz3miCvEU75ymybjffQ3/LcMA3/ZFrtRDesyFqoAUxancn94f3FvDVwveYm3mIxrYKxEhFiJIxtWvQwYk41TvP91Kp7c7nHWJqW/nYABfwmrk7fnN5BVW4UFLnN+aL9Pv+gVO5y4rIlNBUs4KWIHStWO7FNMSwz73cQLsfIC+SMDGwIFE+FFepFl/7qWDbYAIdxoQwQixG6kA9cp3NUFvUqDOpebdIIgzVUQiZLaHpt6LT4sDZAi1Osjc7tTva+TyBSIyaFQcaHo0ha8y8PZ6eU8JjOJv3N5FkrUV8SxUv1fXde6JMhYwFCzJXbJDNmHFSq/KbDyWEhA3yMcBhncAjxze8doPsgdMGLeKvV/qpOmEKBeLa9dtvbsWNWn5BqOhKMY7aGhGW5m76ENuoQ6LdhFhbA2L0xZxcEXEibpB7nkWI0V9AnKkCkVs163wsNROusVVYlpzuv0MFYtNtfvsIRJroTDmP2eycCyUcEOQD4agqB+JBI84ONLxl4Mb7kIB6edGYQHkewokenOgycpXm3GgTU6ekfC5cV4LIazU4dMZLAHL3hmuKEN11FVJNNZ7ef8oze2mOgoiUXRyovQ+ltcjntzIHtkCnBZFs59oDHBDkgyC2QQvFstelSsE5X1dycm89bxCR7LQiqqYMYamMQPHJEOQpcYje2HsUVkFpESIM1bh0yYwN149IH+xFdGsDWkz9PDJO3UuoHsV3D50MGYyAvgQJFI85ACEB/wJBVAcy0I5XhgAAAABJRU5ErkJgg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5"/>
          <p:cNvGrpSpPr/>
          <p:nvPr/>
        </p:nvGrpSpPr>
        <p:grpSpPr>
          <a:xfrm>
            <a:off x="6324600" y="2312046"/>
            <a:ext cx="1892808" cy="1888821"/>
            <a:chOff x="4800600" y="1905000"/>
            <a:chExt cx="3352800" cy="3356628"/>
          </a:xfrm>
        </p:grpSpPr>
        <p:pic>
          <p:nvPicPr>
            <p:cNvPr id="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00600" y="1905000"/>
              <a:ext cx="1117600" cy="1117600"/>
            </a:xfrm>
            <a:prstGeom prst="rect">
              <a:avLst/>
            </a:prstGeom>
            <a:noFill/>
            <a:ln w="9525">
              <a:noFill/>
              <a:miter lim="800000"/>
              <a:headEnd/>
              <a:tailEnd/>
            </a:ln>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18200" y="1905000"/>
              <a:ext cx="1117600" cy="1117600"/>
            </a:xfrm>
            <a:prstGeom prst="rect">
              <a:avLst/>
            </a:prstGeom>
            <a:noFill/>
            <a:ln w="9525">
              <a:noFill/>
              <a:miter lim="800000"/>
              <a:headEnd/>
              <a:tailEnd/>
            </a:ln>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35800" y="1905000"/>
              <a:ext cx="1117600" cy="1117600"/>
            </a:xfrm>
            <a:prstGeom prst="rect">
              <a:avLst/>
            </a:prstGeom>
            <a:noFill/>
            <a:ln w="9525">
              <a:noFill/>
              <a:miter lim="800000"/>
              <a:headEnd/>
              <a:tailEnd/>
            </a:ln>
          </p:spPr>
        </p:pic>
        <p:pic>
          <p:nvPicPr>
            <p:cNvPr id="10"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08415" y="3022600"/>
              <a:ext cx="1117600" cy="1117600"/>
            </a:xfrm>
            <a:prstGeom prst="rect">
              <a:avLst/>
            </a:prstGeom>
            <a:noFill/>
            <a:ln w="9525">
              <a:noFill/>
              <a:miter lim="800000"/>
              <a:headEnd/>
              <a:tailEnd/>
            </a:ln>
          </p:spPr>
        </p:pic>
        <p:pic>
          <p:nvPicPr>
            <p:cNvPr id="11" name="Picture 7"/>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918200" y="3022600"/>
              <a:ext cx="1117600" cy="1117600"/>
            </a:xfrm>
            <a:prstGeom prst="rect">
              <a:avLst/>
            </a:prstGeom>
            <a:noFill/>
            <a:ln w="9525">
              <a:noFill/>
              <a:miter lim="800000"/>
              <a:headEnd/>
              <a:tailEnd/>
            </a:ln>
          </p:spPr>
        </p:pic>
        <p:pic>
          <p:nvPicPr>
            <p:cNvPr id="12" name="Picture 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035800" y="3022600"/>
              <a:ext cx="1117600" cy="1117600"/>
            </a:xfrm>
            <a:prstGeom prst="rect">
              <a:avLst/>
            </a:prstGeom>
            <a:noFill/>
            <a:ln w="9525">
              <a:noFill/>
              <a:miter lim="800000"/>
              <a:headEnd/>
              <a:tailEnd/>
            </a:ln>
          </p:spPr>
        </p:pic>
        <p:pic>
          <p:nvPicPr>
            <p:cNvPr id="13" name="Picture 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808415" y="4144109"/>
              <a:ext cx="1115568" cy="1115568"/>
            </a:xfrm>
            <a:prstGeom prst="rect">
              <a:avLst/>
            </a:prstGeom>
            <a:noFill/>
            <a:ln w="9525">
              <a:noFill/>
              <a:miter lim="800000"/>
              <a:headEnd/>
              <a:tailEnd/>
            </a:ln>
          </p:spPr>
        </p:pic>
        <p:pic>
          <p:nvPicPr>
            <p:cNvPr id="14" name="Picture 10"/>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920155" y="4144110"/>
              <a:ext cx="1115568" cy="1115568"/>
            </a:xfrm>
            <a:prstGeom prst="rect">
              <a:avLst/>
            </a:prstGeom>
            <a:noFill/>
            <a:ln w="9525">
              <a:noFill/>
              <a:miter lim="800000"/>
              <a:headEnd/>
              <a:tailEnd/>
            </a:ln>
          </p:spPr>
        </p:pic>
        <p:pic>
          <p:nvPicPr>
            <p:cNvPr id="15" name="Picture 11"/>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033845" y="4146060"/>
              <a:ext cx="1115568" cy="1115568"/>
            </a:xfrm>
            <a:prstGeom prst="rect">
              <a:avLst/>
            </a:prstGeom>
            <a:noFill/>
            <a:ln w="9525">
              <a:noFill/>
              <a:miter lim="800000"/>
              <a:headEnd/>
              <a:tailEnd/>
            </a:ln>
          </p:spPr>
        </p:pic>
      </p:grpSp>
      <p:pic>
        <p:nvPicPr>
          <p:cNvPr id="16" name="Picture 22" descr="http://www.colourlovers.com/patternPreview/105065/CCCCCC/999999/666666/333333/000000.png"/>
          <p:cNvPicPr>
            <a:picLocks noChangeAspect="1" noChangeArrowheads="1"/>
          </p:cNvPicPr>
          <p:nvPr/>
        </p:nvPicPr>
        <p:blipFill>
          <a:blip r:embed="rId12" cstate="print"/>
          <a:srcRect/>
          <a:stretch>
            <a:fillRect/>
          </a:stretch>
        </p:blipFill>
        <p:spPr bwMode="auto">
          <a:xfrm>
            <a:off x="609600" y="2744569"/>
            <a:ext cx="971550" cy="971550"/>
          </a:xfrm>
          <a:prstGeom prst="rect">
            <a:avLst/>
          </a:prstGeom>
          <a:noFill/>
        </p:spPr>
      </p:pic>
      <p:cxnSp>
        <p:nvCxnSpPr>
          <p:cNvPr id="17" name="Straight Arrow Connector 16"/>
          <p:cNvCxnSpPr/>
          <p:nvPr/>
        </p:nvCxnSpPr>
        <p:spPr>
          <a:xfrm>
            <a:off x="1752600" y="3201769"/>
            <a:ext cx="6096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514600" y="2630269"/>
            <a:ext cx="2971800" cy="1143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cxnSp>
        <p:nvCxnSpPr>
          <p:cNvPr id="20" name="Straight Arrow Connector 19"/>
          <p:cNvCxnSpPr/>
          <p:nvPr/>
        </p:nvCxnSpPr>
        <p:spPr>
          <a:xfrm>
            <a:off x="5562600" y="3201769"/>
            <a:ext cx="6096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19400" y="2344519"/>
            <a:ext cx="0" cy="45720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581400" y="2344519"/>
            <a:ext cx="0" cy="45720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667000" y="2801719"/>
            <a:ext cx="1066800" cy="800100"/>
          </a:xfrm>
          <a:prstGeom prst="rect">
            <a:avLst/>
          </a:prstGeom>
          <a:solidFill>
            <a:schemeClr val="bg1">
              <a:lumMod val="90000"/>
              <a:lumOff val="1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Model</a:t>
            </a:r>
            <a:endParaRPr lang="en-US" dirty="0"/>
          </a:p>
        </p:txBody>
      </p:sp>
      <p:cxnSp>
        <p:nvCxnSpPr>
          <p:cNvPr id="27" name="Straight Arrow Connector 26"/>
          <p:cNvCxnSpPr/>
          <p:nvPr/>
        </p:nvCxnSpPr>
        <p:spPr>
          <a:xfrm>
            <a:off x="3810000" y="3201769"/>
            <a:ext cx="27432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191000" y="2801719"/>
            <a:ext cx="1219200" cy="800100"/>
          </a:xfrm>
          <a:prstGeom prst="rect">
            <a:avLst/>
          </a:prstGeom>
          <a:solidFill>
            <a:schemeClr val="bg1">
              <a:lumMod val="90000"/>
              <a:lumOff val="1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n-US" dirty="0" err="1" smtClean="0"/>
              <a:t>Suggester</a:t>
            </a:r>
            <a:endParaRPr lang="en-US" dirty="0"/>
          </a:p>
        </p:txBody>
      </p:sp>
      <p:sp>
        <p:nvSpPr>
          <p:cNvPr id="30" name="TextBox 29"/>
          <p:cNvSpPr txBox="1"/>
          <p:nvPr/>
        </p:nvSpPr>
        <p:spPr>
          <a:xfrm>
            <a:off x="3429000" y="1629117"/>
            <a:ext cx="2133600" cy="646331"/>
          </a:xfrm>
          <a:prstGeom prst="rect">
            <a:avLst/>
          </a:prstGeom>
          <a:noFill/>
        </p:spPr>
        <p:txBody>
          <a:bodyPr wrap="square" rtlCol="0">
            <a:spAutoFit/>
          </a:bodyPr>
          <a:lstStyle/>
          <a:p>
            <a:r>
              <a:rPr lang="en-US" dirty="0" smtClean="0"/>
              <a:t>(optional) </a:t>
            </a:r>
          </a:p>
          <a:p>
            <a:r>
              <a:rPr lang="en-US" dirty="0" smtClean="0"/>
              <a:t>user constraints</a:t>
            </a:r>
            <a:endParaRPr lang="en-US" dirty="0"/>
          </a:p>
        </p:txBody>
      </p:sp>
      <p:sp>
        <p:nvSpPr>
          <p:cNvPr id="31" name="TextBox 30"/>
          <p:cNvSpPr txBox="1"/>
          <p:nvPr/>
        </p:nvSpPr>
        <p:spPr>
          <a:xfrm>
            <a:off x="304800" y="3773269"/>
            <a:ext cx="2133600" cy="369332"/>
          </a:xfrm>
          <a:prstGeom prst="rect">
            <a:avLst/>
          </a:prstGeom>
          <a:noFill/>
        </p:spPr>
        <p:txBody>
          <a:bodyPr wrap="square" rtlCol="0">
            <a:spAutoFit/>
          </a:bodyPr>
          <a:lstStyle/>
          <a:p>
            <a:r>
              <a:rPr lang="en-US" dirty="0" smtClean="0"/>
              <a:t>Input Template</a:t>
            </a:r>
            <a:endParaRPr lang="en-US" dirty="0"/>
          </a:p>
        </p:txBody>
      </p:sp>
      <p:sp>
        <p:nvSpPr>
          <p:cNvPr id="32" name="TextBox 31"/>
          <p:cNvSpPr txBox="1"/>
          <p:nvPr/>
        </p:nvSpPr>
        <p:spPr>
          <a:xfrm>
            <a:off x="6324600" y="4287619"/>
            <a:ext cx="2514600" cy="646331"/>
          </a:xfrm>
          <a:prstGeom prst="rect">
            <a:avLst/>
          </a:prstGeom>
          <a:noFill/>
        </p:spPr>
        <p:txBody>
          <a:bodyPr wrap="square" rtlCol="0">
            <a:spAutoFit/>
          </a:bodyPr>
          <a:lstStyle/>
          <a:p>
            <a:r>
              <a:rPr lang="en-US" dirty="0" smtClean="0"/>
              <a:t>Output Suggested Colorings</a:t>
            </a:r>
            <a:endParaRPr lang="en-US" dirty="0"/>
          </a:p>
        </p:txBody>
      </p:sp>
      <p:sp>
        <p:nvSpPr>
          <p:cNvPr id="40" name="TextBox 39"/>
          <p:cNvSpPr txBox="1"/>
          <p:nvPr/>
        </p:nvSpPr>
        <p:spPr>
          <a:xfrm>
            <a:off x="2057400" y="1114767"/>
            <a:ext cx="2133600" cy="369332"/>
          </a:xfrm>
          <a:prstGeom prst="rect">
            <a:avLst/>
          </a:prstGeom>
          <a:noFill/>
        </p:spPr>
        <p:txBody>
          <a:bodyPr wrap="square" rtlCol="0">
            <a:spAutoFit/>
          </a:bodyPr>
          <a:lstStyle/>
          <a:p>
            <a:r>
              <a:rPr lang="en-US" dirty="0" smtClean="0"/>
              <a:t>Examples</a:t>
            </a:r>
            <a:endParaRPr lang="en-US" dirty="0"/>
          </a:p>
        </p:txBody>
      </p:sp>
      <p:sp>
        <p:nvSpPr>
          <p:cNvPr id="43" name="TextBox 42"/>
          <p:cNvSpPr txBox="1"/>
          <p:nvPr/>
        </p:nvSpPr>
        <p:spPr>
          <a:xfrm>
            <a:off x="3810000" y="4914900"/>
            <a:ext cx="5334000" cy="307777"/>
          </a:xfrm>
          <a:prstGeom prst="rect">
            <a:avLst/>
          </a:prstGeom>
          <a:noFill/>
        </p:spPr>
        <p:txBody>
          <a:bodyPr wrap="square" rtlCol="0">
            <a:spAutoFit/>
          </a:bodyPr>
          <a:lstStyle/>
          <a:p>
            <a:pPr algn="r"/>
            <a:r>
              <a:rPr lang="en-US" sz="1400" dirty="0" err="1" smtClean="0">
                <a:solidFill>
                  <a:schemeClr val="tx1">
                    <a:lumMod val="50000"/>
                  </a:schemeClr>
                </a:solidFill>
              </a:rPr>
              <a:t>COLOURLovers</a:t>
            </a:r>
            <a:r>
              <a:rPr lang="en-US" sz="1400" dirty="0" smtClean="0">
                <a:solidFill>
                  <a:schemeClr val="tx1">
                    <a:lumMod val="50000"/>
                  </a:schemeClr>
                </a:solidFill>
              </a:rPr>
              <a:t>  </a:t>
            </a:r>
            <a:r>
              <a:rPr lang="en-US" sz="1400" dirty="0" err="1" smtClean="0">
                <a:solidFill>
                  <a:schemeClr val="tx1">
                    <a:lumMod val="50000"/>
                  </a:schemeClr>
                </a:solidFill>
              </a:rPr>
              <a:t>AlineDam</a:t>
            </a:r>
            <a:r>
              <a:rPr lang="en-US" sz="1400" dirty="0" smtClean="0">
                <a:solidFill>
                  <a:schemeClr val="tx1">
                    <a:lumMod val="50000"/>
                  </a:schemeClr>
                </a:solidFill>
              </a:rPr>
              <a:t>, Any Palacios, </a:t>
            </a:r>
            <a:r>
              <a:rPr lang="en-US" sz="1400" dirty="0" err="1" smtClean="0">
                <a:solidFill>
                  <a:schemeClr val="tx1">
                    <a:lumMod val="50000"/>
                  </a:schemeClr>
                </a:solidFill>
              </a:rPr>
              <a:t>wondercake</a:t>
            </a:r>
            <a:r>
              <a:rPr lang="en-US" sz="1400" dirty="0" smtClean="0">
                <a:solidFill>
                  <a:schemeClr val="tx1">
                    <a:lumMod val="50000"/>
                  </a:schemeClr>
                </a:solidFill>
              </a:rPr>
              <a:t>, </a:t>
            </a:r>
            <a:r>
              <a:rPr lang="en-US" sz="1400" dirty="0" err="1" smtClean="0">
                <a:solidFill>
                  <a:schemeClr val="tx1">
                    <a:lumMod val="50000"/>
                  </a:schemeClr>
                </a:solidFill>
              </a:rPr>
              <a:t>bhsav</a:t>
            </a:r>
            <a:endParaRPr lang="en-US" sz="1400" dirty="0">
              <a:solidFill>
                <a:schemeClr val="tx1">
                  <a:lumMod val="50000"/>
                </a:schemeClr>
              </a:solidFill>
            </a:endParaRPr>
          </a:p>
        </p:txBody>
      </p:sp>
      <p:grpSp>
        <p:nvGrpSpPr>
          <p:cNvPr id="5" name="Group 43"/>
          <p:cNvGrpSpPr>
            <a:grpSpLocks noChangeAspect="1"/>
          </p:cNvGrpSpPr>
          <p:nvPr/>
        </p:nvGrpSpPr>
        <p:grpSpPr>
          <a:xfrm>
            <a:off x="1600200" y="1491957"/>
            <a:ext cx="1524000" cy="742950"/>
            <a:chOff x="1295400" y="1798320"/>
            <a:chExt cx="1798320" cy="990600"/>
          </a:xfrm>
        </p:grpSpPr>
        <p:pic>
          <p:nvPicPr>
            <p:cNvPr id="4101" name="Picture 5" descr="C:\Users\sharon\Documents\ColorTransfer\SceneColorMaterial\Colourlovers\data\wondercake\2822154.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676400" y="1798320"/>
              <a:ext cx="731520" cy="731520"/>
            </a:xfrm>
            <a:prstGeom prst="rect">
              <a:avLst/>
            </a:prstGeom>
            <a:noFill/>
            <a:ln>
              <a:solidFill>
                <a:schemeClr val="bg1">
                  <a:lumMod val="75000"/>
                  <a:lumOff val="25000"/>
                </a:schemeClr>
              </a:solidFill>
            </a:ln>
          </p:spPr>
        </p:pic>
        <p:pic>
          <p:nvPicPr>
            <p:cNvPr id="4104" name="Picture 8" descr="C:\Users\sharon\Documents\ColorTransfer\SceneColorMaterial\Colourlovers\data\AlineDam\2748376.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859280" y="1905000"/>
              <a:ext cx="731520" cy="731520"/>
            </a:xfrm>
            <a:prstGeom prst="rect">
              <a:avLst/>
            </a:prstGeom>
            <a:noFill/>
            <a:ln>
              <a:solidFill>
                <a:schemeClr val="bg1">
                  <a:lumMod val="75000"/>
                  <a:lumOff val="25000"/>
                </a:schemeClr>
              </a:solidFill>
            </a:ln>
          </p:spPr>
        </p:pic>
        <p:sp>
          <p:nvSpPr>
            <p:cNvPr id="41" name="TextBox 40"/>
            <p:cNvSpPr txBox="1"/>
            <p:nvPr/>
          </p:nvSpPr>
          <p:spPr>
            <a:xfrm>
              <a:off x="1295400" y="1935033"/>
              <a:ext cx="457200" cy="369332"/>
            </a:xfrm>
            <a:prstGeom prst="rect">
              <a:avLst/>
            </a:prstGeom>
            <a:noFill/>
          </p:spPr>
          <p:txBody>
            <a:bodyPr wrap="square" rtlCol="0" anchor="ctr">
              <a:spAutoFit/>
            </a:bodyPr>
            <a:lstStyle/>
            <a:p>
              <a:pPr algn="ctr"/>
              <a:r>
                <a:rPr lang="en-US" sz="1200" b="1" dirty="0" smtClean="0">
                  <a:latin typeface="Open Sans"/>
                  <a:cs typeface="Open Sans"/>
                </a:rPr>
                <a:t>…</a:t>
              </a:r>
              <a:endParaRPr lang="en-US" sz="1200" b="1" dirty="0">
                <a:latin typeface="Open Sans"/>
                <a:cs typeface="Open Sans"/>
              </a:endParaRPr>
            </a:p>
          </p:txBody>
        </p:sp>
        <p:pic>
          <p:nvPicPr>
            <p:cNvPr id="4097" name="Picture 1" descr="C:\Users\sharon\Documents\ColorTransfer\SceneColorMaterial\Colourlovers\data\wondercake\2692138.pn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133600" y="1950720"/>
              <a:ext cx="731520" cy="731520"/>
            </a:xfrm>
            <a:prstGeom prst="rect">
              <a:avLst/>
            </a:prstGeom>
            <a:noFill/>
            <a:ln>
              <a:solidFill>
                <a:schemeClr val="bg1">
                  <a:lumMod val="75000"/>
                  <a:lumOff val="25000"/>
                </a:schemeClr>
              </a:solidFill>
            </a:ln>
          </p:spPr>
        </p:pic>
        <p:pic>
          <p:nvPicPr>
            <p:cNvPr id="3" name="Picture 2" descr="C:\Users\sharon\Documents\ColorTransfer\SceneColorMaterial\Colourlovers\data\AlineDam\2739250.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362200" y="2057400"/>
              <a:ext cx="731520" cy="731520"/>
            </a:xfrm>
            <a:prstGeom prst="rect">
              <a:avLst/>
            </a:prstGeom>
            <a:noFill/>
            <a:ln>
              <a:solidFill>
                <a:schemeClr val="bg1">
                  <a:lumMod val="75000"/>
                  <a:lumOff val="25000"/>
                </a:schemeClr>
              </a:solidFill>
            </a:ln>
          </p:spPr>
        </p:pic>
      </p:gr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Change Style Based on Examples </a:t>
            </a:r>
            <a:endParaRPr lang="en-US" dirty="0"/>
          </a:p>
        </p:txBody>
      </p:sp>
      <p:sp>
        <p:nvSpPr>
          <p:cNvPr id="4098" name="AutoShape 2" descr="data:image/png;base64,iVBORw0KGgoAAAANSUhEUgAAAMgAAADICAYAAACtWK6eAAAAAXNSR0IArs4c6QAAAARnQU1BAACxjwv8YQUAAAAGYktHRAD/AP8A/6C9p5MAALA5SURBVHhe7L3lehzXtjWca9rGMJNZzAwtZmZmZqnFzMwsWzI7pjjM2dlwzncP45tjtUputUuy5MiQ9+THeFoq7K5aY02e67V/fH4Rf+MIceYS3OZq4Hu9dQfuS3U4cdF655gT1nb4oCITbwf44vglW5yMi9h9DeK8NY67ueO4u8eu7cfOXMTrTk7q03z72w3FeGvciLcFnycmqG2ehlg4+8i1z17CMUdn9d0cvcPQNjqDiJV2eMj3chwsxkkbu13X+huP8TdBjhjHL9rAfbluF0EcB4qfOO5MSwFsl424OFGLE45OT+z/hxBHEcTZVZHlRGgQTkWF4IOcOLzh5oKPk8J2HX86XbY3FuGj0lw0FHchIDQF5blGnHBwxhstZXhrpAkXjdX4af57/H8b/8bVwRs4ZWu/6xp/40n8TZADws4zBLUFbXDzjdLdb45zJYnwWKyF+0ItHPqKcMJihj52zgoeK/WKPJQ2x85d2r3fZvfAPREWpEjyfoQBJyND1TaH5HgMdMzDYawHjrXVpuPkPpdq0uDbVgobg4lAJ+MjlGQhgvp6FTmIK31Xd67/N/bGK0+QYzIw9La/SLxr7YTVrssIDc/AfMcKrNwCdvaROIlxhbBxl0Fsdg6/t7laZYnzZUmwac7Ge1mxOBlo2Nl+Oi0Ob4014riX18624+7uihino0PxYXIY3gv3x2L3On5a/xXF8yvo6l5Ux11ozsXHs834YMqIj+pzTeeLenUyLhwnw4NQkdeC72e/xYPx+4iJztm5/t/YG68kQaimnJdZ2HW6Es6jZXDoLcRpe0fdY18EqMvfGLqF9ooB+byJ2sIOvHPJEV1VwxhrnFaqTGlOI9a6L8MnMF73GsTp3GS80VqG0yWZpm1iE7zRXY3Xy7J2jjnu5oaTok5p/++Fzd4tJQn+Z/0PtJT1qW0f9ZTvSIs3ClIUsYuz6hEclrZz3gc2cv1zL3/S+avglSPIG64uSvV4P8wf7wb54sO4YHwYGwy77oKdY2jYWqolzwMXXP1l8PWK9NjADdHZJ4xzWBcSPJp+hKsDN7HZfw3TLQuYa13CTMsiXH0jRXXZwpsXn9Ttj7u44s3hBtPgbXpskxzz9MLprET8w9pB/f9ZehSsGzPxbrCv6RghkbJFnFx2ziECQpIxK/etFrXvxFnTgD9m74Q3SzNwKjEGb15ywK3h24pEvy78CEev3TbL3zgYXjmCWBuz8Wl6OJzHy2HVkInPc2PgMl4hhm4J3vRwwwkrG0Ugl4ly2LRkK31e7zp/Fu9ZO+Nyzxaq8lsVQZY612HrEYzB+gn8KIbu1b7rmG9bxpaQZLBuAr4iOTZ6NtFa3gdr98AnrymqzqmsJJwuTMMxGt7b20+lxyupcszZBR/GB8Nnq0X9PptWkwp0zNYB72fE4lxTrno2b3l7KM/W65W5OBHg//j6FoiNzduxN/5Y+Q1O3n8T5Fnw0glCdUpzWfLTfaZaDf73RIJcrE6F00ipDIwsuExWwG22WgzfGjgNl+DD6ECcLYrHR3FPV0eeBe/buOD28B00FHegqaQLSx1raqYODkvFo8kvFWkoYXjsGUdvtX+iaQ5Xeq/ijQvP5h36KD4EXleM8Fitx8eJIWrbmYI4tZ1/0winR+xksAGvl2fhuOtjolninJOv+p4/zH2HofpJ3WP+xtPxUglyqTZdDXbX6SoZ6MF43c0FTmJzWDVkwGu9SdQMP2Xsns2PU7EEbvdYrMPHSaGwbcvFhYpknCsy+fyPCqfO2+K0gH9fFj3/66mv4B0QL+Q1qXTv2jgjNasap9w9lb1wzEZUI9lXmt2Ah+MPRO0yeYdIGu2aB4a1Pd7qq8Yb5dnqmieDAnC2u3SXxKFkOb6H4+K0gwPeCfDe2f/mRQd8ZOf+xHF/4+B4aQThy7TvzBd1KlIkRgU8V+qVQa6M8p5CpUrwOA7MUxds4L5YayLOWgNsO3Jh15EHa1GxLpQnP3HtZ0VRVoNIgC18OflQ1KcV1Ba1418rv+OCix/+YWOP4x6i3ogqdNzPDydk8NLTdMLfFydk+2r3FXwlM/aCnPdo6kvcH72vDHe9++wJqmHxEcreOBlkUDEMOihOxZjUo3f8vHCxKkWpXebSg2qmXVc+PJbr4H25CW5z1U+4lv/Gs+GlEeSklZ2yM5zHyvFuoLcihvemUQjQqCTKW5cc8aGtG0IjMkwR4YIMONbn4HVnU1CNhOFxVLUsr/0sOOPkg7GmGayLHWEs6cG3M1/jp/kflARpFrvihL8fjgf646TBFycjQk0DOED+DgnCSR8fLHStKy/WV1OPUF/UifzMWsy1L+NdK50goBk4uN/29cQbPl677KnjPt44GR2G9wpTYNVXrKQt1a1TCVF4c6AOb4nBfzLCpHqdF0mq2S4K11rwUaIpXvI3/hxeqor1WXY03OfFphA747QM/M9zYkS1aoRjdyGcfSLh6hcN/+BkhIZnwssQp2DvFarUIB7nI/r6++EGRZIzcu6O5+cZ4O4XhWYhxnjTLK4OXFeeKMY2MjOr4RifKlLDBydjw2TQhuL9gni8nhQp/0eIPRCAE0IaShd+r4jILDSVdivD/frADbVN737EuyG+YldV4bMZI96dNOK9wRrd48xxuiJLecLe7BUp4WlS42iz7ZBD4Ck2zJuef6tWR4GXSpBzxQm4VEVDvAwfRpmCb+8E+sA5LkFIkQ6DkMMvKBGxMfkIk4EXItsCglPwucysXhuNsBe1gsa712qDUrX49xsuu92hBwXJ11bRLwbthFKvuI0z+jFrO5zwk9lcJMYHxSk411kEm7EKWA+W4f3iZJwU9ecEpYlImH+ct8Jww6Ryr862Le6KP1iCdgInB6+rrYocHPQfTjbpHxvgb4qmy9/HmLslJD0u6pe2/1xxvHoeihyiql6UZ6rt+xt/Di9PxbJzgIuoWLbtufg8M0rp1tz+ga0rzjv7qVyiuJhcJMYXIS62EMlJxfJ3oQzkWHinZ8B9uhruomt7bTSpqLTrZKWKl5wVNcTyXgdBQ0mXCri1lg9gqnlebTvm5IzjlA6iWr2VHAmrgVJYT9bCer4Bl0YrcLGvDCeiQpUdYhcaqyLUvyz8gPtjDxAphLa8hzloY3mtmga1/VoLrFZa4Dha/sRxpzLj8dZoo6BJJFa42qY8fxbu7fdEGn2aEaniSObb/8afw0sjyKdpEcpNay9GqH1PvtLDud3RJ1xJjoDgJKSnlSGkrBaxtUaEV9UjPr4A/kFJ8AtOxFsXTZF1DhTaIs4ihS5Vpz6TTUI1iKkkS52r6KoaUgE/bmeA7qQQ4GRiFM51iR0wWg2blWZYE+PVONuca1KxRP0KSM5VKhVjIVSvnhatPn7BWrmtfUSC+Gy1wm2mCq/rDO7TZSaV6o32crwZ7C+2WqlInlqV6/VB1NHYX39jb7w0grzp5a50Z5exMjU4uI3xA19RqSgpQsPTEF5WD/+2NgT09CCgtRVeFVXISq1EmkgT5kUdP3NJZbYqO2aoVKlaljPrQUBboyKvGZPGeRURV9vPWuG4qE0nxSg+lRKNT5vzYTNdC6tFI6xn6mE1WonPjEKQWLFFYsJxTCRiUGgqvpp8pAz7rb5rplRzi3uZ44SVLT5NCcOHMUF7um7p2VLeM1GtOBGY2xokmO45f+PI8FJtEBqSzHb1udqsjO5zadHwDYhXEiI7pw7erS2IGBxEysgEQrt74N3WgsSMSmQLSTz8Y5QL+A0PV2WL2HbkKbfxKcfD52x95uCFkcZpZXtQglTkGhEs9s7HsbFCkAicTovH+zXZihS2k9WwHqrAZy0FOC2S5aSQRyUWbhOzv24cLeW9SE0sUakplvd6VtDFq9kZGhgz0jv2bxwdXipBCM6i9OF7LjcoF69DcBQMIkViMsrg29WO7MlZZM3OI218CgldAyiv6UFdoWxPq8J71i44Ze8gJCuEY78Yz605SqLo3edpYMLhRNOMqEk3d1I0zocLQUTvfz0zEaezkvBmXgo+rEzHm/mpOJUcg5PxIj3CgnHMwUmkmZVy81JV42dkVDbqCzt07/UsoM3GAieNHFSx3jE8QzDybxwKL0/F8nCDfXehctV6C+juPJ8crdyk9P7EpZXC12hUxCiZW0bq2AQ8u9tRWNmJytxmlTX7cahBkYJuYqvaNGWHHH8GFUsDo86PJh7i5tAtNJX24JhKMw8RMsTidAqliahbySI1RHKciouAc2YucrNrVdYsc7Z6qkd23MTMyWIsR+8+z4q3RC1l/hlrPugW1zvmbxwtXhpBmFNEMN+K7l5tO1M06NqNjMpCYEc74odHkDQ+gYiBAYR1dKGisA05adWIKxM1S2ZU97kaJXmsm3Pwtv+fm1EvuRrQUzOCZTHWFzpWUZLTiDfEDjkRHoyTEQIhC926J0MC8YavHx5MPsT98fv4dfEnzLYuqvys4pwGFGbV617/b/z18FIIQjclycGZ//OcaBUhVtvFpvA2xCEsIlOpPFWVPQjq7UFYXx8iO7qRW92B/IxqRRDP4myVuOggqhVzuCzv8SxgjQcj6QlxBaY08cWfccbZB/+wc8Sbvv447uml0kr+YWWPU5fs8dvST9jsu6oi8Ix99FQPo69mVP0Ovev/jb8eXo4EkQHE1JLPMiNh156j/qYRyn2s1ktOKBZDuRlF2Q0wVvajor4fZUVtKM1uRIlsS08uhbshBo5DJfC60qSSFp+4xzOCqeq/Lv2MP5Z/VTYOtzF6/+3MN4q02nGfi2H/y8KPql6E/78vx55z9tvZ/yrg+NmL+MDBGp+72+Izdxu8L39zm96xf0MfL03FYqCMbt6LYjswCu667ep9y8pR7JBspCaUoFr0+ur8NtQXdYmO34KCjFrkinHu4h2u8rRINNaK0LtzqS5D/W95n8OCBPll8QeVlevmF4Wk+CKVMk6JwuKoppIefOrgqRITL/dtqYi53nVeFo6fEfIKGTzjnBFcHYLg7hQEDmcjcDATwa2xCCkLgGesI8542vxNlgPgpRGE+Cg+GLZiZDNFhHEMrf0MB39MQj4SE4pQJpKkLLcJZTlNyEgqR2BIMpyEIDyO9SP06LjNV8O6IQMfxQbvuv6zYLhhaseTRZfvVPOiCgD+LlJlunkBnZUDokaNYb59BbWF7VjpWte9zssApURQtgcC+zPgd3m3S9gc/hsNJsKUGGATYIeTL6A686+Kl0oQDnCSw6G3AJ+kRah0djY6oETxnK1FVHQ2UhJLkJZYpv6Ois7CRY8A5VJV55+3hvNYGTyX61Us5IOYP188RRctyTHfvqTS1UmEyrwWlatFMuSm1YjUWFap8CSNQQird50XiRMywN0jHRDcHg/fLaMuKfaCYbYEQZXBOOdlq96H3vX/L+OlEoRg4dPHiaGw68zD2fxYlQLPF+exUIuzzt6w9QqBmyEadp7BePuSk6q2Y/EUiUHbhRnAjDDTzcsqRL17HAbfz32DW+ObWOxcUenqjLBr+1hyy8pBEoYRd+aLmZ/7MnD6ghV8k1wQMFHweOBfZYufNERVh6KiJh1N9UWoMhYipjMd/qu7m9ppCJguhm+2N96yeXY3+f+LeOkEYcoJGzKoxgyd+WrQs56BxCEJ1N8deepYFgF5b0eTab9wPwOErDyku5ip75bXPwzOeNgq6WHvTSmlr3ZwO1NIVBGVzv4XCdoQPglOMEwW7gx0w1IVosXOGOvswr/XflW/R8P/rv8LW6NLyOovkWPN6kc0CLECu5Nx0WAv9pz+Pf+v4aUThPggwqAyex0HS0wGO9v9yP/WTVnw3myC/XZHE7qHWVRFYrhOVcKuPVcFCvn/pbq0P2Wk08MTmOoEK3cf3f2vIhyCHRDUm7ozwP1XaxFT7I8vJjbxvxv/wi+Xf8GvG7tJQvx37Xe09DbDT57tLoLsXKcGXrkGnLzwt23yShDEEvRIfZYVJVIlSGWvqqQ8GfyUJE7b/1OaMLX7dWfnvRP9DohTMhCCUp3xgaON7v5XEVSFQssDlITVBnZoTQjWh2bw5eXv0HxlGeUbC2jaXMb1Kw+fIAmxPDqLuNU2JFzrR5wg6HrnY6LIdQNKg3DR1xaX/OzEmLdX4N/0kr1n/3/DZfxKEoTGN6PrbHPDGmvPlQYlRVgzQuniKoa93nnPCucwB1zy/2vVcLuGOyBgNG9nQAdMF6K4IglfXf4ehRuzCGnLQVhlOGKXxjC+eU2XIMR381+ie2oUVVvTKN2aQZmg9vISylYWULg8j5KFZTQsXUbj4hVUz68jf24RBfOzKJ6eRMnYAKIb8uATEYwP7f/fTH15KQR549IlfOJqg9cvPt0gZIdFprNzELhOVeAdgxechp5sBq2Hd+2tYBdkD1/R08MzXRCR7YLQDGf4xDvCWghx6vwlFUjzT2Sy4ZPnv2NnjbOeNnINOziEOChclBmU17U89kWCXquwXE/4XW3eIUhISwwW+8ewfOUOIpdGRZrEKIJkrk1i68oDXXKY4+HCfRROjiJ8ZgyJczPIm1tC3vwysubmkbWwgNKFVRTKtpy5Bdm2gNzZZcTOTCFyZhyhsxOInu1DSEc+PvJ6XOn4/wJeKEHed7SGd5yjGqgavGIdlf6vdzzxXqgfnEdK1SD4JCVcuYS5Te9YDacvXoJbpMOu++ghJN1Zvo8TPnJ+fH8S5YKPrSKN3jkaSLJ3bF8OUT5yskFoQ/gOOYgwUbceztzCNVGnyjfmkbgygZKNOaxu3hV7RJ8UxH9Wf8XczBaSZ6cRND2OpNkZRM5Own16EG5TA3CZ6scHE62qaGs/vDPRjE8m2vHpbDNcBwvw4f8jRHkhBDkmsA2w0x1oClkuambWPffsJWWw+61Uq+rDT1JNQcK9QN08KG3/wW2OcLm3Fih7Wwa831OIYY6wTGe8K1LG8js8b5zztEVwV/JugpT64sH0DTXoH4maRTvkt43fniAE8Z/V37A1vo7GiR64zrfgMxnYXFdEb+A/Kz6bNcK1IeEvb6e8EIJQndEbYLsgA/VTUbv0zmeeFo1Gxy6Tu3cvHBcyGZIPPsA1UIKcpqGe5qy7fz8EpDi/sEHAQN55kW6UfEH96bsIEtwWj56Wel1CaPhu/iF6h/pQvNCDmq15nF9s1h3cR4W3J4ywGS3H+yLx9H7PXwHPnSCc0cN1BpYe6GbVswUI1+YUODfv3SWEoBTSu+7TQILYBtjr7jsI9iL2UYJeI9pSvB8/g7p3SxC6bEPqw2FsKMadiSv4eelbIcQD5fId6x9A4VAtDOt18L/ehmIxyCPWh3UH9fPAJxP1OBe0d5vUVxnPnSCOoXsMPJEYettpGOtdh0Tzy/HeN4ClDaDDIEyM9zesLsmsrL/fM9YJn7jYKHcnVSq9Y6wNz88DxliEY4g8Q7Pnxe9saYNo8F+uQsB4HgJGc2GYKoLfummhHg2Z10aRuTyNzybbdQfzYUG74+JUl+4+c7w/3ogLMX+9CsjnTpDA1N2DigPxQyf60C8p9cR8H7FfLIJko1dJbx/Vj70kFc/7wMEKhqQnCeQQbI+PXayf2E5QXeP35LVpkNMdrHccI/B63+ko8IaVlfKa8ZkRlFafuNsgJNfj0HlX/tfbUb2xgNLFZd1B/DScn+rEu+Mtu7bRdgmYGcV7FtvN9/tPD+NTIdI74004m2bqBvlXwXMlCN2RloOJ9shb1lbwjHFEsKXOL7Mkc4v0rkVwH0nFGV9v365rbcNGZvfXL4qhz8FtKbXk/1NyHmMgu7Zvgwl8vDZJEpz25H6C3qyXYYhSnQwcztIlwl7IuDqC8uUVpM/N6Q5m4rOJDthN9enu85oawucy0C23h81OIGl+TkkTy31ExOwkUmZntvc34bOSRNWtRe93vWp4rgRhvMNyQH0k6gpnY8vthEu4aRGZ/cD4CVUpDlrz7YypWF6PsY+T5y8qFchyH924lChU3ZjybbmfeFOIrF2fv4Xk9oh2VPdnoI6Sw/J7vCgcYx5Wshv81vSTD3flWl1rhYHS4+o8MhfnkDe/9MQg1hA/Mw1nIch7E09KhKjpSYTLYDffZjfRBQ+REB5Tg0iZm4f3VD+sR9vgNNgI+6EGuE/2wnGyD2myz2NqABc7cnChLQeXapPwptPT3/fLxnMliN6g/dTNpCJxBgwzm9GpznCmt7yGHpjywIFqbtBTVze/D8GgIPdxEFPNokuXdgT/Pnn+ElwjHBThGPewPJegBNSuv3Mf2Uaj/hP5HVR3KA0tj3lR4HfxyfSG/0q18vL5XWlQeVR+a3UwyDa/NUIIJPuKr06jY2sdUTNTiJuZgdPwkwRwlsGdK+Rh/IMxEfN9l8Y7EDA7iuSZWfhMDcNWBr7TRA8cZPCTHH4zIzgzVA+fyX74TA/BYaoXLkI0Z/nfVwhkNdGN8JlxpW6FzI4hdm4CORNDSB9oQ3pjjUxWMfjM2eWVS5J8rgThwLQcdE6hj2eNUxcuKv2fdseh1BR5iE6iMnGAm59HQljej94fbT+PNT+eEoBkYSzD8jzixLnHxxLMQQrNePI4xk5INPNjXxSU69ffEQGt8fBfrBBiVMFPkaQWfmKw+242wn+9Ac1XltB2eQUxQhAOWJfJAYRMDMog74KnDHCqTxGiKsWKBLk4ZkTO7BKcp/twabJLBnkfnIQ8ntODcJdjo+UYJxn4VJnsZZ+jEMFnegS2rZn4vLcY52W763aQkfCSc/xlv4McFzo7hITFccSvjyFrbRYpqyKV1ocQtzqKsMUe+PRWwD0nSsWk9H7vi8YLMNJ3G8YcxEcy626ThOWjVKO4jVLF/F4EbZ29ZiVG3AMZx5D9ls4E4m1Rv7RjKd0ogSyPMYdt4Etcd1x+w3sONrCO84VTSRRcquMRMJSt3L9JW/2ouTorJFlBlJDATwjyyWQbzoi9YTPZg/OTHUqtihL1iRLBuqsQPhN9CJ4Zg7VIgk8m2sQu6RYiDcN1egBO451yjVEECFzkf17PWiRE8PQE4ibHEDPSjvjBVoQOtsFjpEPI2AevmT4EzY0jYG4I4csjiF4ZQebKjCJK5OowUpcmELI0DO8Fuc+oSKwwN/3f+YLx3AnCWd5yICnDdo9BeyjINRi/oD3xppUVznjqq0p00eqeL3AWW+IzUZdokFued3bbSCf09uvh8+fo0Tos3GJFul1tRtG1SQxubsG4taxmcTeRHuEzE2rmvygSIkiI4CkSJERUINvJbvh2lsCxu1QRwE1mf1+Z/SlhDPJ5Xkjl0VEEK7EzKCV4jLeoVN5CnpCZUUQujCFVDPYEGfCxK8PIWZkVaTSCxHEhUF8NQnurEd3biOD+eiGwfA4YESoI76lDYE8VnIaMIsHaYD/aKn+LHdNTCZv6LJzNicAnIR5qUtP7rc8Lz50gew0szux6Ov6zgKoSPWKfuNqqtPUn7icz/55RehHlNLpPiOplmX9FQ1w77qBBSErMvSTWiwYnjKCZUhU1b9tcxeDWJlxmehA4PaZUJw5wDu4zUx1Kelyc7BQVSlQv2R8skiFgpE25cL1FtQpSRBiG5+wgghdGELs0iVCxQwLH2mHoq0fkeB8MswMwzI0gZG4MQUuDcsyIUqFiRYUKWh1A1OoYfNe74bPQg6CeMkSPtyF+ZQwpK1MoWJlHytI0UmeHRfq0wGa4CRep/sm9I2fHETc3jez5RRTNLCCpvxOGEjH2/bxxYrv8+nnhuROEtRZPuFe3wQHJBEa98w4LDvQAMfTdokTN0rufbGNTA71zqaqd87JT1zB3HDClQ5N0n3vY7LoejX16tTgBWLqA6RmzvMfLAB0Xyd15yL42hlYhyPTmTdQtzSvJQQlyVgjBQU83rJ1IDq+hFgRNjcFPBmnI/CgiZIAbFgbF8O6By1gnfMe64T3Tj0gxsIPmRFosj4qUGEW2kCBdjosfbRJpUI2YgTqkDLUhdKQR4eOtQp5OBMpnvFwjUtS1oIlGkSSViBLDP2lxUggyibxVUbdWhVyrfUr9Cl3qh3dfBewH6/D5ZDschdjRi6MoWV1A/to0EuSYJJFSUSLRnEqS8JHr80m3f+4EITxj9s+spe1AI/cJl6n8f8zVFSe8vfCmvzc+DPTE51E+sAlxVMY108/p0eLAZy4VbREn2R4sA1vvPiQJXbpMnjS/D9PeVXzl0iV1LXOCaV43Dnrza53z0WIkJoKZ72NQ0vz6LxPhOeHIuTqG8qvTmNm8huatJVGBxmEthKC3yn6qR7lq7eV//9FuRHeKYS/qjUEkR9iCEEBIEL88jvS1KaROdSKqrxo+XcUy+3chSkgUs0SSTMjnMMKW+xG+KurWahd8F3oR3Fkm28eQLMRIaC1ERG8dgkUVixBbJHxhQiAkk4GeJtIoV+yRxDWRXCv96no+K71wWxCSTIi0aMsWMo4gRr5LnJAkWkgZtjqIaDHsSSiP5V74io3jkBe5Y48eFV4IQdSgMxtAe4EpFEyHp93iGiGfyR5wLgiBd2kQ/EoD4FEZAc/KcAXv8hD4lwQgoMhfnUsD2l2kh3K/CkKZFmI20M1Bwr4uZDD/jjxHi6+Yq1Mkr3aMr9hO2vb37K3gJWqi3j1oD5lf+2XCyscZyYstqLw6h67NNYxtXhWDfR7eQ8XwGayFdXsOPBtS4SfSg1IlVBAy3Y+w3irEDBoRJrZG+KIY0ctTiJUZPkZUosDVXngsdCK0swgRrXkIay0QiVCrbIxkUbmiR5oRPFqLgI5cJIlRnimqU5GoUBlynRSRKvHtpQjrrBAbpF5UtE74U+2bH0LM4hhClwcV6YKXh+Gz1At/IaVvVSSSe6oRsTCE2OluJCyLYS/7AxaHEC82T9C8qHlyLceMsL8mQeiK1Esr2Q9MG/EvNsC3LFjIEQgvIQRJYij2U8Tg327VkUKWSPmMUseE5Hmpc5nuTsPcI3pvyRWS4axsF3N7wS7QXkkD/k0JpY4VAmgp7ZRy2vkkol7NCUmmXe9VAO284I5E5F+dVCRhdWHz1gqaNhdxsbsA74014pIQxbY5Az59daI6Ub0ZQbQMvCilQo2JylQL7+ZM+PXXIKK/AYmi1oRNtcC/txxRvRVIXp5Ecl8Vwroq4TvVj0C5BgdvNM+XwZ62Oo20dTHaZcaPEgkTQwmw2CcEKhECtiBMjPKQkXoED9UgcLBcPisQN1wrKlkD4mZakSLXSZroRlxtClpbqjHc24uSqmycF7WYsbZDhQgOiRdCEIKD0XIwHQQheZ6KDJQaPmUhcK2JgVdlmBAnCMEF3mofSeReQ7KEyb5w+AmBIrJdlcFsI4Oeaex7uWhZsLVjMwhZKF1U8qH87SgqHI+hK1nbr7mS6f0i8S8IEbX4C20gc9fwqwKnWFeUb02hTiRH/9YVjIgU6d7aQLEMVicZoIEz4wgclkHaXoa4wXb4zYhRLjZFpKhACUtiIAtJ4hf6ENSWh5hJIZBsD5cZPEwGf5SoUFFUf0S6pIqKlCGGd3JPDcLF0DbM9qtjo0VyJK+OK3KEL5sI4rPYA8/FQQSIjREuiFucUAhZFDtEyEXbJkyOD1wVlUsIGySSxVNIRTWtuCodA+3NWB2cRmxapIqn6f3uo8ALIwgHk79OsuDTECxSwb/EH4EFvkpK+JSHwrU2GheS/PB+tD8+jgvA+UR/2GUGwrM4REgSqojiWhMthApGUKHPzqBnkM/cCNfAbTS4ORNRRNMNrWrU5TvbBprULUoM/g7mfCnCbWcBcxvPY1KhkkaCl5V+shfofEifqBM7ZBaNW4vqc3rzOmq35pE31wuD2AX+guiRLoR3yQw+3CFoQ8DCCMJlcCaIDZLGgN7GECLEwA7qroDfZB/CxAaJFnshTdSvDJES4WtDCF7r2w76dSPUmAN/OTZY1KNgkUKhY83wnTSKDdIP9/lOeM11wm24HqEy8flND4rdMqRIR3uDkitlZRyRQpJY+aRXzGW2B95zfXBqzcJUdy82hmbx5cxNDLS2PLeGGy+MIMR7YrwetDbEBFdlY3jLA/QXSeEnUiOgyA8Gwadh3jju7oGTwYFq3XIu7s/lCd5LCMX5rFA41MbDsT5BSCLEofQRqXImwhOXAhwUUZ5IlBQw3YUZs0xDoaqkNXLgJ4/X9FummlD1ovRRpNj+fTTyGXikROFv1ba/CogpiEXR1iRKxFinisW8rIHNK0rtihqqRcT0BIKmh2UQi83RXi6qzRR8RfXyGW4UKTCAdCFI5IppZqf+7zleBw9Ry5z7K+A+J8a9zP40sqlGxYlK5LHULYO+B/GdJQifH0GEGNeh88PKKA9d6Eb8TAfiJ9uQMNuBxKEGJDfmIKdTJI9IHx9R1/xGGuA1boT7hBG+8p38Z1vhPW1E8GA1kuvSsdA3gtuTW7g1cRl3p67i6sgynALdd72Po8ALJQhhH3z4wiRnURHe8vPAWyH++CAuEFZZIXAWCXE+3h8n3d3UkgRceP+EtyDQgJNxEXgjPBAXi2Jg15QK57o42BhT4VkRDvs0P+UROx/rg+AMdzG8nRBkEe2nHcJERUoSesr40FnJ5xJh+pu/g/YKj6UXTXMF0zjXAqPsWWX+u1823newQchYgTLQc6+NoX1rFW1CFP5fujmFMFGJQhaGZSCPIGq8BZFiT4TMygy+MIHg8Wa495YKKZrVQPdfHhBS9MB/vh/+Hfly3Vb49JTAgY3/+stFteqC+4LM9gLnHjHIRYoELg2LNBpGyMqw8ozFCVGC1vqVNypOjG6/xX7E9VRivn8YV0bmsDmygM3RZawPz2JjZB7LAxPYkL+/EDL0NjWh01iP20KOy6ML6hg2xLs7dQ3x6VHK7tJ7Bs+CF04Qqh8ceOYD8mlQ4pNN4azscMzOEce9PPGGnzcuZIbCrSQYthmB+CQrAh+lhuL9CH+8HeKrFtY8GRWGM2lBcK6Ph4dIEcfGRLgJsVzKQvFuuD9OOTiodPgQkQ4MXLpFmaQL7xmSboqkM65C7xjzsmhHMbFR/RYhhWak0wHBNBN6v1hgxW1aqjwNe7qerUQKHTQZ83nBI9ULeZtjIj3mRHLMCjkWRJosi6q1gBxRn5xpD4hKFSmDOFHUn9iOMgRPyUCmO3ZxTOyHQQSLMe03WIZA+fQZqIFvdTTCRBWLEtVISQmxN6JEooSP1oihXY34tlxEdpTCb1hm/9khpSrFi8qUIjZJ7KpIFLFdIoQwLiJx/OdExRKjf6S9HZvDi7g5vo4VIcZC7wTWh+awOjCDyfYRTLQPobnaiPLKHAy0dGJtaAZLA2NCoAXcEdLUVRUfmSfxhROEoFF1GK8WB+hJB0ccc3NXK74ec3VTRDnm7IpTIg0+ig8Um8QfDrmBcKyMgUttLBzyQ3E6OgSnEqJgVRAJx4YEkSTxiiA08OkyPpcahBMGX5y4ZKOMbapHJAobTPCT6qByOwsRaD/RmP/YxUZ1FeHv0MhOG4bnkASUKKxA5H7L4CI9Zy8ziEg7KW+gUgUO86+Oo0zUrfKtGUWSeiFJ+EYrwsc61GBPX51Cuszy0d2l8B80IlwGfwRn/1UxyuUzdF0M8JUeJPZWIWiwFSHztB8YqxhDnJwftjIAw3ovIsQuiVkbgZ+oSyEdKQiojkVQewm8+qvhJuqTp0ibUDHKPRf6lH3hIDZJQUU8ro2tKKmwLqTobGhBT30HBo29GG7uQ39jN9pr29BZ24m8wnQ019ZhuX8Kwy29mOkZwWj7MNoba5TtpfccDoOXQhCC3h7O0uYDaD/wWJsIV7zn64bjjjKj+8nAFvuDi/hzueYTQf7yv0GpWK8LMT7MjsH7uXE4lRiDNwuS8Xmd6MsNcXBoSIK9wKExCbbGFCFVEN4MM+C4kO64jZ2K2dD+YIbueR8OeNofJqKY0llslNtXc/2S7MwIoJfMMlKvecHMQRXM/JgXjYv+9shb7ELatWEUXp1ChUiSJjHcGwRVW7MwXGuDx1AlokW1ShGbInR9AIlTPQhsyYC7DPIIsT/SZfaPlkHPvylV/GY7YTCmwXugAj4iPRJE2qSuTSFKJES8HOu33CdGeQ8ixJYY6ezEL0vf4tHMbbQZyzHZ3YNZUau6errQ2d2GnrZGrAxO4bfl7/HFxBWsDk2J9JjFWHsf6srrUFvSgPa6NrTWtKOhshHt8llUlIfyklLUV9RgQAjUVteE5ppGdDfX48M/aby/NIIQrD8/TCeRkHwv+IvR7VccAI8cf7hk+cElwwfuWT7wLBRjvCIM7iIZLuaE4s1IE3lOiPFOA/6tuFB8Xp0qpEiFTXOagq3gXHsebJuS8Wl2NE6GGJRUOnbBRhnrdOmqfr1+tjjvbadIw/QTDnxmJD8mySX4CakocTTVimAuFA1281ZCdARo+18KRDX0TzMgcLUeAdfbhCSTyBGJwnytAjHiKVUCrrfDY7YChpluZS+EiJ3gK7N9wFw5PHsz4dJXDp/5XiSLqhSyOgCXhS7ZN4iQvlz4zYvR3pcDx95iMbCbRRqNwHepF65ij3gKeQJrEvDd4kN8O3df9fEqlXeyKAY3Jcb9qetieF/GhqhTY0Kkr2e/EJtjSwgyhZmuAfQ1dqGypAp1ZfWoKalDc5URubn5qCisRkVJGSqLS1GcX4bq0ho0CJkqy8rRKfbKWc9nz7J+qQQhqHJQtTEnwn4ILvBCsBCFuJTgh49i/fFRlAkfxAbibUoDMdY1UNKczw6HixjqLqJiOdUnKFvEpiUdF9rzcaErD9YtmbBqzcDF+lR8nByCE9aPBzklHWtYqB6xbNfKnwmRTiqd5VNXW1XPQhe25h7md6Qjgr+LVX8kGv/Wvr95ZP5lgd/VN9sb/ut1qh9v4rVBhF3vQoGQpXxrWqWmRF7rgc+mkEJsjYilIXiLFAjqyjVVKG41i8qUD8+ubHiPNymyeIp65FmfDD+zOnku1OM/LOcYk0S9KoFfQxZCc32FCDfw89I3+GKSg38aJVXJuDI6jxsT67gnhvaWGOeL/eNob2jAhEiYR7N3xWBfxGBzN/qNXcjJzkNqWg4Kc0sVSYryC1GYUyqfpcgvyEN8YjoKcgtQVVqNgrxCVJWVwNrv2RrZvXSCEEz78N42bg8GVxgKfXEm2B3HrMVwt3VQM/9xsVGURyvQH2+FBeCTxEDYFkUqyeJVIQa9GJTOtXFwr4lSHi1HIQ1dwU6KPLFwqkmU4yIRnOGqDGuWAFO1osrlHWv6JDEo9ZRUELWKn1SbSAJ6T8zzzti1kbYJr8H/mUpjXsD1MsH8M980d5ESXAphuzRXkCxkyRaCRF3vgd/2tsCVBoTM1MOrPlaV75of73elEeGTpYgaKEDgYMau/Ya5MoQW+exI1WNnLinjebyrSwzwDXw1dweXRxaw0D+K8po0IcdVXB812R5XRhYx0NSNjrpmDIvRPtc7hLmeSbTXt6Ghoh5lxSWIT0pHeloe6svrRf1qQGZ6IXKzCpGZn4aU5FzZn4bywgpkZ+ciPTNLtIDDq7evBEEIzsIM5h0kThKW46ZiIYyYu+UbcC6R0iMIn8X4wS7eGx6Fpsi7V7mJGN4Cj6pwBVMuVxh8igzwzPSGW5YvvLO8EJbrjiCRSqF57rr3fBpog7BDCg3hne4nsk1F8AXM23qVkhgJBjjpxg4xRsNv43F7oMDrHap/lvb/YcEiraDORFFPXXTbykalhmBzeGHHNUv1amVwAjW1WfL3Kq6JBKGrd657Eh01Hagorha7woi2hhr0GhvQ1dCG8qJyVJVUIz0jF4nJecjOKEReTrFIjCIUyGdOXiZysgqQmJiDjPRc5GYWybYcnPU+nLr1yhBEA2di931yqMxhKPJXkoRk8SkPFjIwkh4Gz6ptYpSHwleOcc3whl2kyW1Lu0HzkzOrlzlbVJ/0rv8sYISd7l+ttoSLZVr+xlcNJK53gjOC2+Pgv1qtO+gPAkqTwL5UhMlEQ7f3XvEIvoO53gFcFWlBlYqqFgN+jIxXVmerz5vy/3BzPwabetFYYRQy1AsBCtDd2Imy0ny0NlSJ3VGBwrwS5GQWIDIuUUmT2pJG1BY1orSwFDk5aXJeLeITMhEek4R8IU5xYSHOehycJK8cQTSwF5Sa3fbwdIUz16rAR+Vq0R5hhD1AyOKb5qbUI4p1uvkomfSuz5fHdf30rs1YBmMejIxrqfHU26keUcodxkVNF/DL7gZ/UDDeRHKHVASoJdz8FypEZXrcQV4PbAoRMJKDkIYImWhcVWrOQeI9cRkRQo7ruDm2hofTt7A1sqziHBPtfWhuLMV8j6hUnePoru9Ce3U7GiubkJ1ZLBIjGw2VdWKIVyO3OAm5hRmyLQelRWVCoFJkp5WhokBsl+ZRFJcUISUjFQWidmVl5yMrrQhVhXXoFZJ95n6wZn+vLEE0MErNGYf1F/YyKzFJUKXDy6dTmL0asBzMTD8/aASV8QumiegNaFYeklj7+dCZisIyXct6+73A46jz613rVYT6fe42KqPZP9kZocW+anGekKYoE+rDEVrur9RSOia4xARjQ4fJqn3jkpXyVN2Z2BJ1akGkyFUhyCyaZPBPdgyjr60J5cXFGDIOoKmiCR21HagWaZCRno+45AzUl9aJkV6MxIwkFBbkIzs/BbVVlRhoHMJg47CcN4ye+n7kFqQgOS1D1LRKMdyLkSEk6ZPtg+3NMiE83R585Qly5BDC7bU0AqsEKTG4ihLtBpJAO4/bSUQa6tzHY2l0611HD1QbNWn0VwETMxmkfU/sCEoFqr+Uop7yWz5ze+zpe1bYGdxEldoQW4RpJfNClk0MNvfBWFOPNZEmox09Sp3qqOtCTWktSgqLhEBNKM0vR1JSFkryy1CYX4Ks3DSUFFQiMzMXJWW5aG4ox3hnD26ObqC3tRHp+bEoyq0U9cuIxnIjBhuGsNw9L+pcviq00/tuGv7PEUQNfp0BrIESirEO/k3PGs/hzMiUd24juWh4aoOdRjmlG0ljfh098N7m3+VVBt3bzCYwT9lgCa8izBGqjLmFKbgxvqakyMbgHJZ6ZtBc2Yzq8ir0NfRgqqsflRVFqCmrRlVRFQryC1BX1iD2RCmi41KRlZUv6lYFCgrzkZtVhOQUGuf5qBT7JCsvFUn5Ieq5W/u4IyMjC621raJi9aC3rh/fzD9QUlLve2l44QT51N4Dbn5ReOvSi48HUFWzHMhs8rCXqkSXLc/TWpPSZmFcQy+dnekleqn0uyD7DyLWXzb4GzkRaNnLBO0xPg9KEfNj/yw4gw+0tShjfb5rDIPGfrRUC0HExqgRkoy2DKCztg0V5dnIzctAZXEt8nNLUSoSg96q7IxiUbea0GtsQ01FJfKyixCbkIGU1Cw5thrFeeVIyUrEh9uLJL1jK+p1mAF5BRnoaK5WWRKW38kcL5QghVn1uNy7ha6qIdwcuoXOyiG88wKJYh6j2BmwIg3MI93m+zhQeJ6WoUsyMZnRXPUyB/XwvTrAa2C6yotuXXMYsDk4Z1XztkwkBZ+dZZnyUeFzVxesD85irW8e/cYejLcNwVhpFBtDJENeEYxVjQq5JUnIL8xEdm622CIFKBIVq7KwAXlZ5WLcT6KuphjNVa1oKm9Ejhj0JEpqWhaK8oqRkh6H97ffp4L8PmoGT6vdeW4Eec/aGR7+MTjr5Kv+t/MMwWrXOjKSy9FU0oOwiHSU5jTixuBNnD7/5/XZp4Gd+iwHK+MW3GfZdIFg0qF2Ll2W2namlJjPrJYgqfS6L5qDqouWNv8qgaoic8/MvxtVLJJjv998FPAIDcCwSIuB5n7UyQAfaupDZVE14pPEIK+oQ0VJOWqqilFWUorszEKkZSWpgV9Z2CgSphcjxlGs9s8gIycBZYWVYti3IEckTHRsqgoYlhZVIK8oDe/ZHU4CPheCBISm4ObgLYw2TmOr/5rMRlZKaix1rKM81wi/oAS0lPXiwfh9tJb3IzY2V/c6RwnzQU4w9qGVajKvSiugYvzCMnZB7xizfbn02UE8NZxxA5L3lyTmOVvmoDH8Mox5VlTSI2i+jZLOO87huZa0miMuJREjLYNiTNcpNYtgbCNBBnh9eZ2KiucUxAoBKkSC5CE2MRWpmUmoKi5DT0OvSKBVdLbUIlvUrPzsQhTmlaFY1LGszHykpuShsawZ5RU5StXWu78engtBrvRtwdU3CpPNc/j36u/4cvIhfp7/ATeGbuL28B3cHb2L7uphhIVn4NrAdfTVjqnzjp+5JOdFwtYj+Ilr/llogTsNF313DwYO/KNUfTjjaoa9HihlVJmuxXm0d9ijy3L78wRzxxjgNHdtU8UKSjFVR5qrW88Vcp+s7Fy0VbWLIV4rA78KNaU1SErKRlp6pkopychOQ2FhntgdDBwWIzExCwkpKYhICUVlTTYyi0ORkydqVU6VECsTebl5aC5vQ252GdJSCzDaOoC80kSZiHTur4PnQpDbI3ew2r2B0AgxhCoH8XD8oeABvpp6tGNzeAfE48f573FdVKw7QprPHLyw2XcN/XVjmG9bQVpS6RPXfVZw8JunsFB6PG+VgeB9WYVoTgxzMP3EUtVSFZcpQbu2PU/QSKbXjrEMre6esPKzU0mk9OrprcfyvEAyVpVUKQM7OztH7IkmIUot4hIyUZBbIihFRFqQSkyky7aiSPbFZSI5LR0F+YWyL1hNPO/Y2Kht5YXViiwkSVdtN9qqO7DRv4iwVD+VTKr3HczxXAhCA/zBxEP1mZtepSTIWvdl+aFtOGVth+PbQTOqWzMti7gvqtbP8z/i/th9RS7/4ESlmlle91lBFcp8YFqqEn8GnHWZyKi3T0FeuF5diAZLg59u1O/nHr2wWduBwcAkJ6jm3VkyeYiq6RxuWl6Cz+m894tfA4X3Y0p7cR7TRUQCiOFdlFeJiOgkFBeVISUzWSRJpqhQpagurkNWRiFi49JF7coScslxKQE7Ew8nQkNkuJxfKDbOEDqru7DRt4ap7r6d5n/74bkQpKNiED+JdGgt71P/W/sEIrugFhciQvFOoLfCGx5ucDPEYKlzDf9Z/Sd+XvgRV0Xd8jLEKklSW9D2xHWfFUz10AYkkwfZS0nvuGcB4wXM8P3QeZ9rkiQyEM2JoYEuZm2ZBc7U0Vn++Ofyj7APeP6LXh6X++o1r1CQ58Rs5peVJsMaG872OZlFSpWqK20SVSsDUQnJKBOSRKeFoyC7EiliWzAfqzCnDFlphaJKFcNY3QinUIv0dnkHH9jbICgmBFXlxcgpjlV26a5jdHAkBHn9gh3Gm2aVIU7PVE/NCL6d+Qbz7cs47eSEd/w98X6YP94L88P7kQb1/3vh/njf4IN/r/yOK71XlScrJbFYSZqvJh+pa+rd61lAo1l78Udd0fe+gxWiczywMbiwU2qrC3lBVFd2DcJtsC6e+5kW391Sj//d+Bc6m+pV7EH3Wk8BpZrnAepO9lqb0RwsI9Y790Xg9AVrGCubkZKch4zMHOWdYhp7SX45Ckuy4BFuELJUiCFfgNKCCuRnlSM9JR/N1a1oN1bh470mrW3pchAcCUGay3pRlFmPq/3XleT4ZvprUase4Y+VX/GBtzfeFWJ8EBWIjxNC8FFcsCLKBxFCkDBfuIbE4NQ5k1eBMZK7I/fQVzMGn8D4J+7zrKC6orlej7p/EqsG4/N8VYloVXU2XCId8PYerkR+jydiMQKmrLhFOCI6zxOPZu+oNc2/lM/ARI9nUm9o+/C6T3M6HLRjPaUfM6FfpC2i4eR5K9SW1ipjnOkmlCYpydloqmoQFdBe5bglpMaLnVEhalQF6koaxG5pwVTnELIKow+cn7cXjoQgt4ZvIzwyU0mQR2KID9dPYk6kR1v9EN4PEakREYBPE8PxcVIoPkniZ5h8huFtfy+85eOJY+dNBOF1KvNbUJnXgo3ezSfu82fA2Zn6NTN9mVOld8yzgMZtWlEQflv6ET8sPIKxsUTdh8mQzmGmxtrmrmHqxHqBycgsV2yNLCrpoS38f3lkHu6UBIeY8TT4JTmqaLjePg10NZt/B3r6uOT0Xs2/qZ7ay/6DGLdHCU4S1WXVKiBYUSQ2R3ohuurakF+atPNs3rWzFaM8GU01jWit7sRw0xCWBsaV+9ryeofBkRBkoHYCzaU9GBM1q6agVW07Jj/qTXdXvMdeViI9PilOwUd12figtRifV6bhw5ggkSIG2e+HEzamH1GQUYvi7AYVPKSqxWCj+X3+DJhSQBWHrld2G9E75lnAQVhelYr/Xf9DDeo/Vn7B9bFV1NXlIjLbVQ0qGsGfuz8mJZ0GWrtSIibXE5tCjv+u/XOHHMR/Vn/HZFev8iiZ33NPyGDRjHvfAgOCS/z2Xc2LQUDaGtr3YOCU6hnPIcm17ZY4yGKrRw1OMulpWagvNyop0VrTgeGONtEIdv++dx2tERQXhtaGOnSImvVnewAcCUHokmUayb+3jW1ue93JGZ8khuKz3Bh8nBeHD5qL8GlnCT4drMKHnWX4KC8eHyeH4YPIQLwXbIq2h4an44uRu/hq6iv0142rEk3z+zwr1Bol8mLZO5cD88hcvDIYGVnnizIf2Gpwr/2Or+fu4dbEFSz2jyGzOGqnpxaNcp7H71RYkaA6fHy39hOWlh/iyspXIkUeX+efqz+ivrZULdj5xP0t8JGzPay2PXRhpWGih1ceTIqYkYR/MxmT3e53tungZazJSMkVlRiLrppOtFZ14erQhnKL6x17Wuw3Sm/aWXr7D4ojIQgN86T4QjXrXxu4obadtLXHJynhOFeUgI+rMvBRdxk+H63BmakGfNJXiU+bC5RkofFuGxqJ26Je0Zt1b/wegsPSjowcBBfp0V7sQTwXBwXTwGnbMBNVG9B7ga1uBtta1TqCHLSUGisDk/h1+Ts8XPsB5fNrKBMUzC1jYfn+rnPZ3cM5ZP+kOmK1bwHeMa6KuBE5/iLV/iVSJOCpxj4rClkm7Bbp+HglLrmGVkuvB+6zvM6fATvJHLd9umRiloGjwQtdDa34efEbU/tXi2OOEkdCEMYzkuKLhCAbiiTc9oarCz5KDMEnaeH4pLVQSY5z80ZcWDTis5EafFyXg88yo/B+lAGFVS1gdJ2eL0bVP7R1f+IefwbabMhKwIPMxAcFu51E5rjiKxnA5gN6L/yx8jN6ja0ITnVTDQq07SNLt1E8v4LMuQVFkL7FG7vO40Dvb2nb12B3CHCTAfMtSkqy1IQQWeSr7JnYqnA4yuDXO+dpYO3HLuligWf1stGw5uxuHeIM+3QD7LOC4JAZAPtEb9W36yCNLd6yvqRy6PaSIEeFIyGIo1cYVrsu4+bQbXwz8xUW2lfgGZ6IT1PCcLEi1USQgQqcmWnE+QUjPhmsxocNuXg/3IC3vD3whtgqUVHZykj/ZeEnGUi/qSDjUWX60gPDVPSj7ijCWbSuLh//Xd9tO3BA/7r4k/o03078tPi12BUDu/bNLt9VxCicW0G+fN5f/WHXOcSjmTuqN5f5/ZkjRTdsTEaQan7A48bae5U0SKmNwz9XflKN2Ay53vuSaz9Q2umRg7BslLcvRCJxouKMz079PmVBqqmGR1WEWtbCpzxINdQILPJT12ZhGpfd5nm613tBOBKCEEwdaSruVlHz+6ImfS1EuZARgzMFsThbl4GPu0rx6VA1Ph+rU9Lk8zqZ6SJNRvrrzo8NqY2eTZXty1gKvVnm93hWqIX/n4POTON7a3Rx10D+evprVOW3Iju1Co3yPP4lZN/Zd/kHrF75AhvrX+A/Zt6qG1ObaJmYw8DiTXy19uPOdg3/3fgDleuLcJoR9VTU1ePnreEa7gRjXQWuja7gp6Wvd46d6RlWtlZBeyH+vfaraoYQ1J2sIuJ6v+FpUFLEghgaDuohIjGYvBma6wHvsmC4VkfDvTpKLZAUWGgiCzvP+JYGCUF8d92DlZgvszzgNdUUWmfHs4LG+krXukiSr/FxRCA+z4zGheJ4IUSO2B7l+Eikx5mmHJwvScHZ/Di8H+KP111M+vW7Vk4q1aSmoA3Fch2moVhe/1WCQQjyYPrmrsFcmFmnyJGbXq2cFzdEEnL7l1e+Q9fmukLb1qoiCrdvDM+hoDwOvy59p/6nGrYkRn1NTTZSCwPFuA9H+GIXLiw1i3raoj5DZLKhRPnv+u8799VQXpWmBtbs0Jj6/0eRWPE1UTJzP7s3Ry01ZzZoNTytGs9UZMVzXdVCR+yH7FEdqdZtCcn3VJ1o1Dou5SGKOEEFphXCLMFoP7vt693jeeH4RRu84eaK1+x7C/fs/HFYXHT1V16sfy79Ak9DDD6MC8an6VH4PDsa5wrjxWBPhFVLFs6XJ+FsYRw+y4rEh7FBakZkSvysEKIkuxGbfVfRVzeK+LgC3fs8L7DqTIl1nX16YNzg2/kHO4OTbtqS7AYUZTUgP7MWWamV+H72G7Vv6codteRA59YaOgRzm7eU94oEYJCRxGCf2pGJccyvXhHD/RH+WP0Joz1dsFkVcpAg2ySpXJ7fuacGer64HEB8vi+iywN3fa/WlioEyGB81qAZ88X0Bi7d5nrHE5Qa9BiyJZNHdQScSsPxebwfPg7zxofhPrDPD4VXhUnFInkCRHKwjZPefQjmih1Vx/an4bSDA1wmymHdlInXnIZK1OB93c0Fb3q54aTVAX3uFmCa+lfTX+GuqFcsiuK2152c8EFUgJAk0kQSkRiX6tLkfgk4kxOLD6MD8La/pzrWzTcKc61L+HLiIaoLWjFUP7nr+i8CHEB8qQz+HaQLCfVp84FIsAYmL60a6cllaK1uRXVtluoiuHXlgZIcLVsrQpBVfL/xI7JLIlVPKO5nq5vVy7fQKvvZbZ0k+uXyL/gfUcVcVjpwfrEZ54Ug9sttuLX2FX5c+wU/rf+GR6KSPVz7Ht8vfoP0kjBE5LhgZXhW7Jp7mF66i2srX6mlygImCnDW89nULMYg9HqH6RJEJlt6CjngqTKxT5l1SRRORwTjZGggTghel7+d8oJgEBUrIN8bzhm+sEszwEZgSHd74j4aOCGZB12fFz7PjVWwNmbjtYtVqbDvLoBtS7aC83j5zqA9DGikF4h6cWPwFmoL203bRX2jjUFX7qfpEWKPiNQQopwtjsMniSHwSE/bOb8spwkVeUb0147j4cSDnfSTFw16Rv658iMyiqKUocgFdrxFTaCxykIq8xfEAB77xpoThLgxchkpBYH49+pv2BiaQVyeN5YHJzC1sIyNzXv4WQb+Qv8IjA3FamGYNmMF/iXqEklBEpEgJAptlp/EjphdvYP01THELw3L32LDrHypJMbllUcqbrK2dA8llclqEJWK+jq39AXqFi6jZWELw0u3VedCw2SByhQ2/62HATMQLAcs2y6ZH3PCxh5OCZ5qBWK2e2UX/fPlCTgdF4ETAf44FRGCs4kG+BT4wSFDxkWMECYkwNSh38MTxy6Ymvrt13eMCxeZ3/N54PPcGLhOVeDdIF+RIAMlcB4r24HTSCkuViTvHHz8nJVSgcwvoAfaHW0V/Rg3mpIWWd/xgY0bbL2CYRsZifeC/VRcREXVk8PhHBuvBhNVqujoXCGYzKJlfSjPbVbGrd49XgTetbPCYFsbfl/+UXXbYN/YqZ4+jHZ2yIAuQXiqt2k9Q5kpSZb1wSfVHUqE6Bz3HU9Vb2sDMkvCdx2TXRqB2d5BlFWn4Y/1f+Kfq7+ga2tdSRcSZGRzCzdWv8b11W+wtfoV/mf9D0WIjeUvsS4E+acQannlARYXv0B+ZRIis90QXROuOnV0LV1H/9JNdCxexcTSHVwdW4Zhvhx+WQeb+Ogd4wpZHKg0+Jl+wopKy8FqvooW417OmWwHa4BjQyJsm1JxPjMUp+IjcSLIgA9iAuBeHASXohC8nxCqFkE6GRaEE34+qr+yuS287wJL9EYeYQtX2hrnSxJEWmThTH6sEg7vBPrAc71B8eE15kHxD0qPS1xDQwhi3ZSlTj5TEA/PtQYTaapTn7i4OSaMc4iNzcdC2yrqijow3yazZc+m0svzM2rkAdriPW8v2AdF4nVHRwSEJuPrqa9UxSHVkvL8ZpWqwjiIu1+U7j1eBBiICknzwo8LX+0a0ATjCgxOkTgFxakqCh0QHaJsCPPjGBRkmsl32+pXX6tMArme+H7hkQz0f+H29HXklcUo++P69DUszt1QpaJbq/cweeUG5i7fxh8bvyvpQFIQ9GRRbZpavotv1n7G2spDzMzfREZ5rLpXRFWw8liROJQcrQtXhSDXML98H4Nd7fC93gJDa9xTYxf8/ar3l8XA1OuZrAVd6UL2THaDu9gTbjWR8BDpYVceg1OxETgZHIA3Y4NhVxqJMwkG2RaG4z4+OO3hirdcHPCGixNO+fvgdQdHVc+/n1tZw1EFB0kEakznSxJxviwJDmKPOw2XwH2uGt6bzbhYlWJy85IkjEe87esJr8tNsGrIgE1rjmp/79hfpE7kNtoTljfRwA4lDBaGhKejr2YUC+2rGGucVQOEZbY8htFx/s96dUocBgf5P8mVn0GjtkLldVle+0WDy67dHr+ivtteoFHN/rHZhUm4PPSkFCmuTFQLTX4//xBrgzNK+gy2tyg3rrGrWSRIJPLL4/DFyteoaa7A+tJ9LC/cRv/QKFq6O5TEapPPjuERrIiUWBRpMSWqFKPsV4U4XeNzSCoJVQMmqjoM14W0/9nO5aLU6Fm8oT6/mr+HsNZ41SY0YDz/qe5uDlLLAbkXmA1MSeqQaRBiRKnFVum+dWyIx2d5UTgukuNkcizeTI/DW3FhamkJ2yQfuBaFwlEkqEN2ANxyDfAv8FVeLb177IU/K0XooVLmhK8XHAeKlW38mdjKtq25cJD/vS7L2JfP1+g9IrQTvTYa4b5YB68rTfJ3ExyFURdE5TojRgvJYn4Tc9BFS5JcH7ihCEDwZV3u3cTdsbs7qSPc9o0Y8wwEUnJQnWK8Y1YkDo3zF9Hh5Gmgvj3fN7wz2PfCP8VQLuIKsUN5SB8qw29mAT66bykleJ1/ifp0c/wyEgr88cXqtyiuy0F8oUGpXsbudrT3diO7MgEJsq2kLhfG9gaMdnWhoKkAicUhKi2lrrsFMyI97sn5Va1VSCgyICLPDUk10Wohmkcb3+PB+nf4bel7/HP5J3y39B2+pJesIVV1WydBDLOlT9XhGVTVG5B6+NTbETbpYlOIzWFvTFFqlVN9PM7UpuL13GScSovDqZhQWOWEqoWNXMsjcS4lGG96OCub44SbG47ZO+G0iyl1Re8ee4HxEb3vf1BQanDCJwneD/FVKhb/pvp/qSYNLpMV8FioxWs2HoEwhCTB3jNEeaJcp6vgOluNs3lx6kIfJYaKqElVaphDbwE+ijt4vbSnIRb3xu5honlOVQhecPFTGarG0h5kJJdhXVQwa/dA3XNfJmhjMNHPnAx6yB+sRtBAOgIHM9XaGFEN0cqmWOwbVUG6QhHRZbXZeLDyLX6U/1OLgtAxNIKMiljEiOE+K+RJL4sWRGFkZAqbq49wTeyOayJVqFatixq1KZ+dvT1KjeoZGBaVKgZRue4IrzCgsbVc1LYvUb26DLvVFjistmF8ZhEpfYVIbs9A4Eg2fK+17DSa9l+q3Nc1SzCb13IwcoVf1qubtzPiQkY2mUFwqouHdWuGIBMX27NhZ0yFbXUCbEqjcSYnCqfCuNKXn1ou77jBT+EEEWgwreXi7oF3hDDsAWx+z6dCbJE/UxlKzy3LL0iKc6WJ+Dwnemeftbv8Lu8IxYvXHH3CEBSWihgxlP0CE+CZkAyX+MSdg5m27iakIats23Jh31ek6jm0/fuBXRTvjz9QCYy0SZh+QTWAsYLMlApccPXXPe9lg2pImQzu/xW9X48YGkJ70xA4lGUiiHwaB0wdAtl4OUGM8o6uNpEafmjr6VKqESVGU1OZshti832RWhKGFJEQ66I6UW0iOTSbY1nIMbZ8G3fXvsfQ5JKcV4qa2lxEFfsipi4KV0aXlCPhvkgNWyGHjcB6pQXDi+uiSuXtkMIcfqs1B6qotLQDWJvOtqOsBdG2MQJu05iCcx35uNCRhwudObBpzlAEsW9MhnNdrIpxuIg6dTbaG+8YPHDK3QWnRWq85eWKj32cYRvs+ES3mcPgWbMDiNP2jiIlypWkoN1x0obq4iXYegTB2SdS9UWIiMzEa5HR2YiPyUdOWhUMwUkIFLI4eoXBRlj0gbWpLvq9MH+4jFeo4B6NdbLudZen12rQi0UpERKWjkeTD8Xu2MB3s98ceTLiUYNR29SCUJXLpEcMDdk9xUKMTJEiGYjtzsTPK9+LmvULghsrVAbBmdwY+FWECxl8MDqzhhuTV1T1YVZFHOJF3eJLrm0sxpyQhx4pum+7xLC+svqV2A9fqPT3wbE5FUCc6xvCTO8g+jqa1Pp+/9/Gv5Q0nl2/o4jBYKJhrRd35m+opQt0CbJWo5a61vvN5iAZuDqWNhDZEogZv/RmadtCcr3gUh2tlrZjwI9rsai4hqh+PhXB2+u0mBYscquK2lmvReVeiUrmVxoI/+IAhOU824JFhOoKo/P9DwrWI7lMVcJttkYZ5GecfBAQkqzIQaERG5OL1xLKG+FXV4+oGiPic6oQFpmBACFKUGiKEjPv25jSQN4xeKnACWMmdNVSh7O8oR6YesEeWKvdl9WgYiqJ3nGvFMTwDExxw4+Lj3YRwhK/C4FGhwYFYnuNrasKtihjhZKwJMinGZGwLkxQLzNOJEmvDHYGB6NzPUyeJ9meUhSM/oVrWFx6gE4hxww9VUt3Mbh8U0md1pZqZeyTHCQK3c7rozdglZ4h+nwK7s58idLVORSvLeCGGOU1xmK1NqA+QWr3jYUwo0LLe6I3i6RgRFzr38VzzQdoYLa7Soxk0iJztlj7z2IrVU8iUpiJlJRY/hkeQh5/FTzkOi78O7jAW0khrhZmfs3DQHXjf9bAoUgLSg3P1QY49BQKSarhkpMqQiJZJEcWkhKKkJJcitf8O9sR0dWNyL5+eLQ2I7i6HnmZNchOq0ReerWqzdCMeEoRGzFmqLtR5XripnuAyYezrYvIKYpHcuLehv6rBOrq96ZNGbL74YuJTTQ1lqCtqQJVNVlwqk5S+izJ8WlaBGLY6a88Tr3QOJEktCEsX3RGdSJaZ1aUEd6zeB2TQpDx5Tuo6KgTmyZdxUto7LNVzdbIEqwzMlV84WRMGLJrmlDf34SBvi7EN8TAf6VGlxyE/2rtnioWYx9aE2+6efW6DwalbUsV0f/tgkTt2qfwjEQhSWi/0B3OYjFmIzN2oq3vaP4MNHDBJNalsCM76/35qed21sCVkvXuvx9O2jmo5+GxUAefDSPc5mqUuuWRmAy/IEqPNGSklCOwrhGvhfR0I3NyFpkzc0gem0CozFIFVe2oym9BXkYNfALi8b6jmxhcMUocOQ+Xwmm0FG+4Pb2ARwN1O65smlYQdqSFUM8Tb8msOdzeoWIfesQg2GBhQiaX39Z/U0VPDOINTCypbIFPU8NxsVgmhNpElepBm4MvlPUjli+ZiC7wRefoFKoXNtC7dAMt45OIKgqQQR+HgVaj3KcLV8eW8PPC93gvNhon4yLwekIUxnond60vuB8MSxV7erEs3btMEDSvnTE33mmjmJ+rgaQgcdjk2/xaGhhLYYd8ShqqcR+72CiHiG2AvSIQpdBeeYEsWdZrDE4S6R2/H7TJy3m0DB8lhKqQxilHR7XqQLhIj4S4QsQmFcGtzSgSpLsDWUKQwrkl5M8sImZoGDFt3SqjtrG4E/Fx+XBvK971oN8J8Na98X4w1tTCJezoasxfBNwj3PCN0vefJMe16evIrM/Cz0vfqoDe1uojzM3dgLG3B42djSjpqkFBbYbyVjGbVeVJWbxcS0TmeaF9agnV82uILw1DcFcS7m4XVl2Z2UJcSxGGxueQUF6HS6lpaGgZQX5jxq53Ywmfa4Ltv+nm5aDU+61M8eDszVw0NrXgDG/eWM0++HEHlJ2qw20wiZB16ntJBUuwTp/uZPNrHAQkkCVJnqVC9LOsKJUfSFv6bGE8LlSkKJWLnlyfoHh4GGIRF18I3waRIL7trQgb6EfK6DhiBocROTCAguZBtJT3qpyqXDHeg8PT1EVtmKslFr/TUPGu1ICDwDHYWS2YqbfvVQVns9LSPPy2vLuAqaynVa2tbteUAjd5Jr+JLUJXbHp5NEoaC1DWVITsinhEZR9ev85uKkRBRy2CW6LR19OuDHHeM7qlUHmGwloLUSfkK2kvQqL877/6pErlsdUC961WQQtcrggutyr4D2TvqxbRdmB8gUtC0LbQYg1sjkdDnd+PBNKKr/h82ON4Z9DKwGeTBMY02JmRKSN7LlNnQcCDQpHX7DrP0kDi+CVbNYatG7PgLGaDy2QlXGeq5P9MOCYnIDg0VQz1ZMQW1+K1goZehLS2I0BEuKGrAzGtnait6kVDcYdKIGR021dYxaAK7Q4GDq0aMvGW1+E8USxPPcpuIi8KNAJry2rw7dxDNVAfzN2DvRDDtjkVVq0ZiiRl7TWY6xvFr+um9BAa13TV9k2uIlOIYv5Cn4bo4iBElYUhqiNlO1P4X6piMbyeQbgEJHRWo6b7SVJ4XW2F62Yr3K60wnmjBc7bpHAVgjgTq03wKtg7E8ISVF18ZYDTYcFFTbXvx4VVuZ/Ls9GLxG4xLHulirZXOj2PPetl80S7I7XA6WFtCPk+5rlaz1wbLxP8J6IG08XrsVQHl+lKeCzXwW2oDDYeQchOERs8QwhCO6O+qBOlZe0oLe9QtQxFmbWozm9DjhjpsbF5sDWEqZfg0FuET0R3o7F+wupwg51G714Lz1iCDcqYOUv9lJ4QBqmetZbhT0FeBnVvivbPnJ0x1NKP2eFZJT2sW0zksJfPkqZi9C/exOLyA0WMm6vfqNSQ0aXbGJu/jqjcg6dRRIohH9KeiMmBoR3759+rv2JoaAwZHTVYGV9CSHeKeh+a+uRJclxuUeRwEnI4Clw2m+XvVvW3/Xoz/BcrlMGs+zt1wFgQbQ0a1dp3ow1BO4PPg4Yzu9AfJv2cnjEuIUEppF2TVZl8znrH7wXaI9r5rFTUO+YweNPTHS5jZUKSKnwYHahiIUlxRWr8v5Yp1npBRh0Ks+qQlVKB0uxGZIvUYFyEi9wYgpLwrpuHquHwlRfifblJJInobDo32g+cebh6kd4+DWw2sNeSAWxmdqga6D8JZvWGpnliY2hOLVP85fQd3Jm4iq2JDSS2l4kESYePMROFzaXoErttevmuar7AKPiiSJCOhatCkDvoXrquDHC936SHyHxvBPemKQcA69fp4qWnLL+7BFlNaQhtjobv1WZFDKpPVKVchRiUFo7rJEMLnC43KwlCcnCbtxDIvz3pUJMMVacdr9U22Kme74ArDD9t8cv9wEnH/NoHea/M+eIiSCQTf4e2gCpVOL3jDwyRJMy98lgUKTJVubOd4Q26e1876xuA8NoK1WQhU4gRFZ2DlMQSuPlGwis4DqfMcqPe9HRTacDel42m7N5D2CGUBlz7Qm8ffzSNracaebL/RfRjou8/OTdElbVqdse/1/+lvFVM/aCUWFsyqVH5onbemr+nsnS5nyoW09Hp0WIzho6Fa4g8jK+/yICKjjKVvzXT04+RjjaMd3VjcmRUSQ0SweNqCzxJDJEampRwWDNJDmf531m2828n+fSWSc1/tRrOEQefaWlb6LlW6X5VZbayn7ERpsCzcz0nNZUaL6BaRvuFk+F+9g5Joq3pSNVL7xhzsIiNx5KclERaBP7PEoQJivad+Uo7ombE9rhv+5ucUOwP/ZrneiPcpqpUOomjT7iq47jkGqCSDyktmIPFfCxmP9J1ySxHh74iOI+U4WzRwfvn0vPBGeiJffKw9Ypx9oLSiy2vcUg80alQvoNPvBNGWvvRXt+Elf6pJ9LdWaBE6cDBP7X8hbIzlkSlyq1KEunxBQaWbmJg8QbGRGowLZ37V1ceqgh5almk7m+xRFi+FyJqo7A2ZsoOHu1oVzlhUz296O3tMKlSIi046B1EMjgKGRRB1uV/+bQTkjiQLLKP0XWSyWuTae5JB57xedxeNehc9Ze2BlVlGvSaesUBy+wDGtDm9gFnedonltWZlAA09G0DHnvGSBjzYyxB41879iMXG+VA4N9/miAZUap60E5IYtueJyQpg6vYI+crklR2+2tus1Uqxdf7ihGnHR/fjOW3joMm9673VrOcWI4LVcmwacmB12KtaTYbLd/VkWQ/cGkxLsjCwWi+XUmO7R9+ECid1ez8Z0FQmvMTa4RwaeOWxir8a+3XXcTQwFY8lCL8+z8bfyiyrAlZCmrSkVaYBfcoT/jFB6KudwilA11IbS5CfGM2YhozEVt1MEPdu70A4e3JuDVpSrW/O30N00IOFmBFGOOV8e2yrU7ZCyns15phuyafq62KEA7yN2Er252vNMON5JgrO/B6KAy68R3pfTeCjhYa3Nrx7FjJgU2Ydx5hg3DzAU11iuqztp8ShwPbPPZCDUPbr4edREmROkyzNzWDMAU19Y4/KE5ctDaN7YpkWInK/HlWFFxF1bJuzIDrZAVe+yQ9QvWnIkHsuvLlb38lYu3lb7v2XDkxSZHBfa5G/f9hfDBcsgLh258tUqcS9j35ujfWA/N7zNfYpgdDrxBnPxz0Ze8HZV+IoagW8TQjLCXLmtgclkmKX639JCrTox3JQVBqUFJEZ0cqdyVVCkaK3aOcEV7og9CqIITWBIv6Go7gxkj5P1D395jDrz4JYd2puDd1Xd2XaewZsi2yOgTeLFwTYrhttYikEGmhEhSbhSQtsFoW20M+aX9oqhVtD+Zeead7PTEp6UGpPNt6vR7oLaIdQILwHZgTQAMDhIyXcDKkdDE38KlOsf0S76WpbwwOauuTPE3N0gx7Og5Y9KU12GbgUe/4w4AVsyyeOpMXq9Ssj0TNYlNDEmWnL5bHap2q93Cfr1EdHS5UJisXmINIkTc93JS4URVXI6Ww7ciFa0UMfGsiRdUqOVBJLkERbN4qRpsFLEHRS28JvSTm25kLRNFMEUvRzf8Jzj6HXaLYi/UHxT7IKkvZeXGEtb8D5ntH8duyqT8Va8Jpd2yKbUGVaWLxDgYXrsM4NIScmhT5Hg7qe/K3XRDDNjgpUBUv0X5ht3fmc307/xAPZLAvDkygSKRwTIE3wvM8EJ7riYCmTASVm4KIkbkeiGhLwrXRy4iKT0BxYSGyFzvVBEVVSkkOkRZ2ApW9K5Li0pJIEfmbIDGoXtGT5Xe5AYbq8J08qv1AW4GltebP2hyMgfA6jGNpMzkJQylAe405W/QsUQXjPh6jGd4kgWZbMl7CmIqW08VjdppByDH7ORG0ehESxTwnjBnGesc/K5jlqxJyhQvMHtkhCCsGKS3cl2pxsSZVVVt9FB8Cu+69W+/QBcuZ5G27gxnOnIF4PPP4qZfqGeVs6sxj+UK0WYpr6PHl8OHulZfDh3+Ylj1c0D+kzKCkxVBPl2rO4CAPm7YS2/9EJIehvqMVUzKoV0cXMNrbi+rGQuRUJiK5OESV0IbnusE91llJkAs+drALcMHNMVP+1v+s/1PVhCgptG6SRNo2Zgk/nLmNvu42BJYHwb8geOd3xFSEoLO+QxnAHFy9/V1wFanhICoVbQ1rkRZUpyg1rESC2IrksJVPerSodjlfbob/Rj0MTbFiJxzseWjrwO8F2hWaXcK/6ealR8k8r4sNuemaV3bF9nvV0tEZA9GuRUlBCcS/teCjBnPtwhLMyTI/VsPz9mzuEIS5Va6TlcpL9WFMIF53d1XSgu2AzE+wBIN/FJPmOuZ++FxmWj5Ypjzo/WAuMKMdSxVM5eeIuFZiNe3J43dBXsxBvwfB2ua42mj8vvIj7kxdRU6VKakwJMMJQemiMmS6IlgQmmXmhRJSRJUY0NhSpqoE2dWkuboROXn56Gwexi+LP+HXpe/FZhBbTdSjsr5ORYpfl3/AsBCONSGXh+dVjOO/a7+rlqGJTSlyT1OOVmSuO0bbBmHl6wQbgxMG+3qU2mQvsBJiXFpuxoVloxDERA5rkRx06dI4p/rlt9EgUinmwAPHUkrvB6pJmq3ByYrRcnZP58yvGdxUeegiVufI8ZyIeDxztLTrqLoSncnRcvltc1Bt07xeOzD7Ps8LT7QeZZ4VpQfVLNaBWO7XAwcl9U/OeHvpu3yITFKjfcMHSxVp14/dBsWzXvBpr+Mtwaiv5bl74R2xRQJLA0QyFOB3GcDstH5ncgurI7MYE4nR19GCtrYadHU2KQmyMjSD+9M38NXCA9xaNTVSoGSIL67HqYQonIwOg016ptgQd+DekASX2jg418VhbmQG96avq0KqruZa9LTU44f5L1WEvKumF+017cisMqXFEyyOmuuYw0hLP2Lr40RCtKqGceyLdWnJRBKTDWKSLAwEuotBzmzdgPpI03vQ+b2WMHe17gXaJZzxqftz8DOBkeovz+cEEyKTIx0tJCSPp9Tnu9bO5//0cnFcaNKfY0XzQpmDksbyO5rD0qFjPpk+LzxBkGcFGU7xS+nATE1t+0dONuqHaDMGvVAfOdso/dVSxGqgumJ+bUJvOWW+HEow8wo4Gv0HafqmwVlsooChTKwMTooqZPJSfbH6HQaXbqroOOszvl//xaQqCcbWbsJprU3N5p6rXdhcvQ+HrGycJEHiInAqOlSI1YeB4QlEtxYhvaMaw73dKB1vwa3xDVNNR98wBrs7sDGwrNSQC2LclxSUIZZuXvn+MfneSqplikRzlonq4jYprFaMSmLQGKfNQclB28R9s1VFygPyxdA8YDqPsjv28VgRfOZaWSsdEFR/KdGp8tImYJKibaCd2kf1WXPxWqaUMLeL16BrWBsHSs2yIOfTUpE4cfpsF3JRpX6aa/gocGQEIfgDKGrZJpILWu61RniIqC+fuYnBtwdBaIhR2phfW6+ZAHV/zk5M4TbfbnnufqDu7J/mgbD2RDzc7rPLtjktiyawt1Tv4g3Vu4q9cCPWBtXMraFuZQH9XUPwLq+ClRClwNiDjK48xIyWob+nHY2tlabacDG044eKMNjTiaa2KgT3pKB6uhsh8aFqgAVHR2Cksx2R8v3D8z1Ur17vwRxcEiKeF4LwXmw9aiqvNdkcjvRqrTYgSAjOmm565/R+ox72szuUPWcxWCkVOPOTVJq3i0E782M4SVqSg2A9CMcC7TvX7cmM9+fipebHHaT/Lidfvu9D53A9I46UIBo+Eb2UKc3mP94SzMJkbpDePoIvwtwDQ/JZPnx6Tug5Mt/GGAdtFs6QlkX9vB5nM0tvCa8T2BCFlMYklSBINy6JQYI0C1n4N5surI7OYHBhFX7rPXBZ7UDC2iiuz11HwHwF8jsL0d7VhDSxJ8zrMxjUY3DPXcAsW0LbR9QMGtHX3I61gXncGFtX3q6wLC9wKbfAKSPOLYm9sdKMiyJBKDkoNRhFd15rgsd0OYKLfFUZ7clDSM397A7ldNljguHEQ8mvHUv1jCqz+TFUwRhJN5cO9DqSdOxaqeVR0XtFqcPYCv9nlN78Oq8KjpwgdMOaR1P3Ah8uVaH9FtnnjEWRrl2bIp3btP28DyWV5nLUPCy8Lv3kVLcYjOK5nKW1l8ZgmGUDNb7UgIk8ZDal48HcXSyu3FdxjrHlO9ha+QqP5r5A6Hw1CjoKxaDfwt35O7g2voa01r3rMZhMyE8OaDdRgxwvm1JBONCVO1b+Z2zDY6IYhuZY+PVmoLe/G9+JfdLT1oBbM9eFGI9jG7Qz3IUYrOsIrQmBX8rhvTicpfeKd1AiWE4eluCzpVpFe2I/Fyu9XFSjOIHR/tDGhHmPX20NdlYzHiRW87xx6tyTz/LICXKYyDh96DzHvFuGJWinmHevYKavtr4fQcPR8qVypuMLJEk4Q3G/5aCw7Cur9NtkV9HlyxHWm44hUYVuTKzj9tQVzA2OIXIwf2fgB4wXILgzCf7z5TvbLOEhhGCquSndvFlJEW2bG9UjEmU7pkF7hu5bq5VWFdf4ev4hguqSlV3EHCu3jWb4LFfDbywfYaWmBWZCM5+hkTMHqlkzhh3IxEE3qu45R4S9VGS9Y58nuLz41YHrqm8bV0PTmhxymYrFjlVc6dtCdHTOzvF/iiAU6wyyMVDH4M1+aQp64MzPABu9IjTcw8xmF0vQEFczjdxXs3U0DwxnJ0u7gwYcPWLUe6luWap8vLf58QRn14Bcb/ixrvtaC/yXq+C/ICTYMuqSQA80mCkxWKzkapZyTm8TycDgHmFDUog9cX6BtkWr8lCdnW/GuUUhz3IbmrvbEFrkI2TMRUhDhEhDV6X+eJh5fw5LEN1YgjyX/dyrRwYhpxbs0/AiGlGbgxm6XMWsvrhDdfBsKO5Co6CzclA1LhxumEJ8bIEiyUd2pnqnQxOEg5lZuUwbobjkDM4Hz/wbLePyoPAQ3ZmtZJjTz8VobEUkc8bfy35hTo9SKbbFMW0KJjryeIIp9czToXRgZJjGofa9mQJBw1ALUvE8bZ85GJ8JqAxWwTY9AuwFVbBE6SBqECUEo9n2MvM7CqhSaUa97TrJ0aziGBcWRXooydGsvFTc7yD7SSjfoVw1ARA+MrC02gtmM2vP42l9ds1Bu0KbUDRQqu5Vgvs8QAPbXP2mka533POCs08E7o3eQ0tZr1p4lp08WTlbVdCCsuxG1cmE/ds6qoZUVjv7J7xGtpxz9tO9oAb+MLpeqbZQ1+fsTZedpYFm/uPNwcHLmTxkO+9Gg8l2cFYReSWJ5IFRCnnLdZiGQglAdUrL1zE/z9zFR+lBG0JTo5gKzQG1K4gk35UDSsVT5PvsF1BkNV2AGO0HbYbgoWoyKDEoLZqVfcHEQka+mThIgjDT9oIY3BeECBdFWpxfoOFN962JILYiURgMZC2H71INwioe525pdhRhnuB3UE8OPX2WszddtUfZJf2gUFm8YsPQlmSKit4xR4WT56zVKl9cPYB/s60tl6SgekWCsNvnUscaGkq6VO0HK2jXeq7gwfhDtaAsGx6+FhaRqRpJv33JURVMdVUNqw7rauXapFwY4nzVw2QOlSKFzhfRwOPMX4IGxkFoB5hLBi0ni4ObdgulAwNPZ71tlJTg35QClFQkiJ0M7Eti8NFNyPvQAOc1zD1VzC6lNNM8LTyG12EUl9KDnjFu04uzWIIkMdRHwX+tTpcUGmhbaKAhzaAdCcFMW6aEUI2ijaG8UJQqQhSqV4SdHKPIRHetnO+10aDsjPA8NxUv0tzkzH7VvhcHtfYM6R0y/857Qa2Fvn0OQTf7i4ghvGwYS7vRUTGIrf5ruD92H5/Ye6runpf7ruoeT3w5+aVy9d8cvqX6TL823jSL3xd/wX/X/lBNpR9OmBbh/HbuS/yw8DV8IwOVDq93MUvwwZu/CA30jnAgc4ZXEkhmkCf0Z5nhKUU46OmqpTHpKOoWXbuUCLRxKIGoxlFd4AumZ4rXZtuYXa5JuRa9WZR05sEwEvSgZb8E7SJDSaCyRSyJQQ8V1SnaHJz1OfApJVSxkkgOxipUEZP8bSUk4T6ShxFw+7VWFceg1OH5rBA0LFQgqDZMSVQnURU5odBjpKSifG86J/id6B3Sfg/tN8vvbAk+d/MSV7pbqQ7rHfv/Ejz8Y7Dava4mfzYe4dj+99rv6vP2yG3TceetcdzOAcfsHHHM1RUnbBxNgeKRL5SUqc5vwWvc8NP8D7jab0qxvj9+H70Nvbg6tKX81JY33g97JRJSbdI6YRwElFIc4FS5KEEYUORAIVEoQZS0EZWBkoaBPh5PdYPqB+McPNec1CQT7RLq4CQJicPzzO+5FzgwfVLcYJgshO+Vx8Y6yeEiUDXgtBtEEnDQkyAqu1a2mSQKs3BN+5gvpcUyeJ6zSBDPxWoEtcWrPDP3KAdlV5nfn7EDPkOtGpOubu25Kheq2bF64ASiHU+iPavNweepxZj09r8K4LoyNwZvquU27o7dUyslN5X2KAni5BOOwboJfDv9NVZ6r+C4gxOOObvieIABJ2MjcCI4ACcjgmEfm4KTPj742MEL/1z+Ba+Fi4qlLu4frdbpuNK/pdbXy0l7XJ97UPAl7rwMC1BdeJZF/EmsN62t1fp6fglil4h6xVlWGbBio3DAU0q4RtqrjF+qaLRpWHlIUlEd46xp+X1UtF/sIr17WoIEtPa3h391OAyLFfASolCl4sA3eahMBKD9YUO1iaSh90q2U4KQQLRJGAvheVSlfOfKEdAcB98sDxUk2ys4p9kcWiUlJYL2G2xEcloebw7q+NqxJAcTRfWOexqobtIhY/OCvU6HBclBktB921rRjzuUBEO3dtbMPHbBBo4hsbCKjFVLwp1wd8PJqBC10M+plFicSoxS3SpPRYbiuI83Nno3H3uxaHuwRWiJGCqXe7fwsb3HrpsfBBzM+3Xr5oBlzQA9VVSz+IIJxkFUHyZRoygxeA3aHUq90LmOBpIjWAY6ZzZKGdoXPCc8W98W0gNtk4NmhFLtsWPrzIoQ+E0VwWuxRpUla1KFrl1TjIOfJruCBrzfllHZMoa5UgT1pSMwz1MNeCuD7Y7rei9QFVU1GPJbWaxkThDzJdCegEh/c4nOSUP3uH3A96lsvhJ/eEa/mpFuc3DcFmTUKjCuQVftmxdNz4jk4JokJw1CDC7HIAThEnCnU2PxelaiWuiH65mczkpShFHLMzi44DUultlQ1Cni5FelXv0y/xMixaK3vPlBQb3ZvI/SUYKqGonEwCHVJnMvGqUT7RM1mHTO3Q+cHVULy0OolO+KGkcbySfbB/6tiTCM5Co1LIAQ8gRM5CNgOEekRKxa3tg3yVm5tekgYM6S3jX3ArOf+T1pP1HSaN+bLnK94wnaJ9pxPH8/54oe3razgn+GG+oaChFWH4k395Bwz4RDqu4HhZN3uGqO/t3MN2JsP0RLWR/etTZldx/39hJ1SkgRQlUqBO8WJuNMcy4uDZTBeqQCn7QU4lR+Ok5nxuNkUowiDxf3eY1rknOdQKpXvLB5F5NnBV8Go6TmxuEzQWZNzoL0TO3ndaHRSSmie41DgB4vzRg+FOSF8zx6mKgSMdGP6hvtIs74f1Zv12I39PaZE2SvxXBoX2nPg06Rp0kpS/C7B5YHw9hUouxSuty53TIY+yygJLO0s44SdOWyXS6/N2tuuGZ/ZEI+jtMIJ0HCg/FeYZIihs1kDaxm6mE1WwerySp8UJuN0+kiRZKjcVLUrPcCg/DaevcVzLUtizHTraKMevkozwrGHRiQe5qqZA7aC1S12GCMM+0xa5klzdoLHXcRw0qMqxOiIx53dFKzKolkeY1nJSeliXkJ7qsApuTwu9FdzolC+65UD/WO1wqWqIIeNtbBcwNaEtDYVKxaD+XXpapafbr4UwvDdc85KLzDAxCSZlpz5nmBa9JQ1aLtMdOyqNan+SAoGCf8fHEyNEiVJJxrK8ClsSpYL4nNyDjUfCMujlTi47psnEqIVHU9NNqP2zniNYogiiX6favzW1X8Q+/GfwaMT9CAZtTdsiqQASOqZIyqMtOTFWp03zIifiHaG+cSfPFZmDs+ijHgvbggvBPig7ez4/FuWQbO5McgaLv/LVUr0+xEo95KBcZo29BrQ1VkLxe0LmRgMX3msGrJ8wJ/D78Xn515HITP0/JYepu033rYXsiUUIHdyWg2VuKXxW9xb/qGcoR86GiNioo8fDVzX/e8gyA0Pgq/LH2nXPJ6+48CH9i64tbgbWwNXEd/3Tjm2pdx2t5Z1CtvkR5iU4QY8FZqDKxHK2A9VQPrhSYhiBFWU7WwETXr/fJMsUEScDI2XNkg/7CxNxnpzEdpKulCcVa9SYo854U0aTswj4sGKMU2VQimm2gvnguseIuI9xG41kTCsyIcHpVh4Fp4l9qycKE9B5fas+FaF42QPC9FMs0LRIObHipLXz/vRWlDB4F5bGQ/UJIdNAb0XCHPS/PEcQIxLTrjqrvCEicJHsfnaZnpsB+sA+S59Gego7VW1aJQRenr7TQ5QJL88N38Q2wOLR9OXZT7c4JKz0/ADwtfqZLjj82yAo4ajOlxkudisvz+bPz2D2Wce+CErxdOBvuLhIjAhZ5iXBosh81Elfq0HqsW6ZGDUxkJpnVX4iJxzNHUaO81R68wlajFlaAYeeRqUHaeIU/c/KjBWIXWBUODochPiBEihAiFXXMKnOoT4SXEcKuJga0xBfbGNJzrysfFthy1mmpQPpcWMC0Ppl2XhjoJZ34vPbALCm0FGrD0fpl/D3OY6lKewS7ZD9oEcYgBrHmkLvnZI6CQrUxd4RGzu7yYjgpNtTxMAwsreV6GkRwUNKSpdqccXH+s/ITs+mQVnF0fMi3n/dXcXTiFPL1DIycjEjUoxRNzPUOqu8t/1n5DflmsKpTTO+co8L/r/0J+Zi1SEotVZq7afsEaJ7loKFUmqlhig7yZGitqVr7CZ425+LA6U63Ke1LIcVoM+I8CQ3Hsoun5vUbv1aOpR0pn4/pszD95rmsIyqCwF1Gu2Q3hMhv6lgbCrVokRWUEHIQUl6oTcTE3DBeKomEtf9vLtrMVybBuSoN9QzKcGpLgUc41wl13DEgNtCEoKehNM9++H2graXlgGjHMQQml1WE/KyjZqF5woGs2GVP5mTHAWuynBVK1SjxmGtArFlTg9YSKxU4oPOYwDaFp6wX0piO8PQH3Zu9gbuk+Jpe+wK/LPyKtKgZROe5KeiijVwbgQt/43i1kBR+JhMsoiFeNKbTziP+umwjCtB+9844CDAjGxOSiUDSh1a4NfO7AnmAyEbm5i4rlh+M+PiJFRNUKE5uEZIkIxSmxN07TzcsYiMEXC/1X8PX0V/hx7nsMNUzitR/nvkNdUbsKitBg9w1M0L35kUBeGg1LNejkBZMY7lWRoj5FwL0sHJ+KTXE6JsxkJMVGyg8Jwqm0WJzOTsR7WdGw5zrcdQk4nx6EgFxT/Ta9ZVQ1aFhzEHIbkyafpYcvZ3TmLZkXZWlgbcmzLPdF0MBVat32pEAbgdnFrJFQRrHsY0rNfiRkkzue65TkidBc05p/rjGPO87wu2vfm4mh5ufuBUpxQ3Mc/Nbq0d/ZptZGZPVk68JVLMjfRfUZiM7xwIPtUmTij9WfMdbZjQtmNToKfLfh7rg8tLDn4qedzTVPTGhHia2+a7jgalABw5DwdDXpT7UsqPqProZx5cU67ifSxN9PSZWTPl6KICejQsU+CcSbrp74eeEH9NWO4qupL/HH8m94LTmhGMP1k2q5Nb2bHiU4+ILzveAls797TZRIjSghSQCss4JEtAUpQpDZ78SF4mJRFM6WJeJ0qjBbxOInbAlZGwvHimic9BMVY3uwqXwsIR0Db1oQjVH2w7o2zUEVgWkcloY9pRMHld45e4HfiQ4DEoyfTHPRpBv3sc6F35+zPo3wvUii2RaO+UFqjXLaXo4pj1f60kpZGWQ9iHOBEsu3MEBlLBtmS3B1bAWzS/fUQqKsyed6ica2SnXNia4e/Gf9cbdJEqC5rmInXYfkTMqM2dXsWw+Xh+ZM0vg5uXmZucv0krDwDGz0bOL+6D3cGbmNh+MPcW/sPo7ZOOCEkOJjrwCkFNbhlJOrWrNd5WKdM32nn+a/x5dyPA3+Ny9uG+kvAscvWsOjOFDsizDTUsBlwQgs8MGnScE4Luw9GRoo7PbFuzFBcKmKFnLE4a0YEYEUiUEGfJQWoQz1z1KCcOySzPLb7fNZRMTBRbWF9+EAOSpPCSWSeccUgjr+YRoGcOandNNLEKTL1jINhpJEzzbRKvKcS8LhK88uNM8DDnGPsx00G8W8BmY/OEfLc1uqVBkAAZMFqhskl6BWDSsEE0t3MNbXp67ZUFeg1nH/SdQkbbB/LfaIdVsuzs82wn2mAV+IxDEnA8FGFxPLX6B+4Qpur3yLb+ceqGWwmXOm952OAkwroXrF+N5I47RSlb6Z+lpJE+4/cdZa/c26EKa8a+edd/ZHW3m/0qJIEhKE2w9OEHlp1NVpsB400W8H1vb4OC5AqVLe8nJpXPMlX0wTPVCIofJiPDzwSVoonCsi8GFSKN6ICoJ9rkgUIQfF34WsULFRZLtB9Eq5pmVfJc723K7Kb3UG2J8BkyLNpQln+oNEw+lFIsH09mmgFLGsd9FLx6c3iJLDW2Z9evX8SwJ2AoUkLM+jq/sgXjdmAfgPZu2kyLCH7/zgKJaW76N5YRN9izdwe/VbbI2tynVdUVAepxp1X139Gn9s/BO/rf+OzdVHqssK61vOLzYjat3kOTLHysoDFMwto3R+Ffny+ePaL5jrG1aeMa0e/XljveeKyk6nCcF0KiYr/rb0s/y/hYcTD5THlnbL97Pford6FLdE4rSW9SEsIkOd/1SCUKWgCrAr2CcqDGMXByp4EXLQzWaXGaAWjvctCxLVKhpeXGC+MBiXYr1hneIP51IxysUwfyPAF6dCAuBYGIJLWWFKqrwZIZKnNASu5eE4ZmUaPKrnq3wXzQNFu+OJex8hOJDNC8I40z9tMNKFfZBYBAe6dl2CaoilO5XvgYvy0/biM/SuCN1ZDk1b4J8NMMzP2QveOb6qA6NGECKuKRbfLTzC2vJD1ReMA/zLmdsIK/dHQr4f+qYWVbcXbr+++g3m1r5QxCBB2NTOWj6NjaW4NW5aD5+YEZUtb24JxXMrKJpfVuf/KPdIK5Tv/5zfF2HtHohvZ74WaXIN1QUtqg6EdSGUMFS5KEVIEv7/x/IvKM5qUB4w2jJaDtfeBJHZj4mEmq6vC9n3tML7Y5dscFqkgE9JMDyrwpRqRcPcryQQfmJ/2OSFKely2uCj0gFICKuMYDgXBONUoBhV7h44lx4Cn/IQOOUF7lyXA5bk0JIj9+uwcVSg3m4+mBnZ3s9VS9XqoM4CGvKqw8v287ZMS2echzYbVVTacXSHa2n7mmv3IKrfB45W8J8q2kUOhWvNSOrIwubkKr5deKDaonLx0vQaU8fH4sZCjC3fVgOfCwexmbfbcoep46MQxXnJiJ7WOhRVJGKwvUUd9/XaT4oYBCUJl4xQBBN7h9JOayingQFl2n/m2yzBehgfUSf19lmCa9zcHb0LG49AZKdWKuObBvv71i5ITSpRUoMVhVS5mkVqMGDeXNYL1q5r19iTIMwc1QbCvpAXyperdw0FGVTno7yVWkBS+Jf4KzelZ3EI3o9kRqXYIK5uKjHsRFAAPovxE1slREmSY04ueCPYDz5FVCvCYB+32/3MNHHWO9B4PkxP3j8LSgVtIDN5ci+VThHkgPUX7EBJ8jGDgNe1rJmnNHKtiVEkofQIy3VTOWpaUqKWDv80eKaLenu58UmCbIMkaV2cR/yqDKb1R1gfnkN4vidSSkLFgN9Ua6SQIFxmbmbpJpLkuJi1Ydy5bBr8v238hvGhEYx0tqn/uX58zeQs5kWacBEibmOf4vSiEOUIURqKqKGUyMwbY5CXjcTZN40ePiaRUsW1C3JAaWm+cnbwd+v9Nj3Ye4WqmMhy5xoS4gt2guBvXLDHD3Pfwj84CeERWapASgUWLc7fkyCcoXdIYAYag5at8pmWoXcNQkW2M7Xmz64iQQKVi/LTBDHKPT3xj3NWOOYsurO3N84m+MG3JAgfxwbgHzYOeCvUD/bZgUrq0CVs2XOWRi6/z36JjM8LXA9EI4lKO9chCVNEDtTaRs7VvFRaBSUHi/kxr9vZi+SNgGttjJLAPJYGuab2HaR4itLGfzBHlxgEs5AvT63Ba61TlQu7r3YqaRJTGaKWtK7rasYdUb8Wlu+hd/E6/rnxuxDge9wT/HvjD3x3+Ud0bK2iTTC0vIyro8uKEB3N1bg2ZvpbQ31dEUpL8rA1soyvZr/AD/OPVN/j1cFpVNdmI7skEkkF/uqTEun+9HXcnbyqns9RFW2FhqeLXTKkAuTM4dI7Zl8bRKvtNgeNYPPeV/QikUx655McmndFQ0iepyKIHfVlkS60Tz4M8oRbmqeyUfyECK4pnnBK9oJPaRACinxVND1YztPr4sHv8mcWlPwzMCeJXocOGun8fpbbLaHXM4rg89OOeSPARySwSFLabjVRar95y9WDRPvpCvZfNHmu9BBqjMKthVtwXu1QJcPE3fVvMTcwgogCD6SXRmBNJAGXnqOniwNdU7furn6Pxc076NnaQOvWiiJK70APfl78BrcmNpR9opHjh+XvcHtqE3+sPu55bAnu+21JiLdqWkKCf2cWh6oSA73f9rywL0GYrqC9AA3UkxljYIYpVQg9nZHbVMzDIjHREpREhkwPFfgKLPQV4zNQ/nZXpPAXtSqo0EeRhqkVe7WI4b0O43Y9aigVZ5sket3Jn0YQkogqhOWzIZh3pR33emyokqRUU0kS7tcCg5yEzK+5F5zj3eHBRVi3Oz5aInAgAzfGN5C0NqaaSjittispwVSRhOpIROa4or6lWi1zbVzYVAN3VYz6ZQHti43NezBuLaNzaw1dm+u4tnEXXS21Mth/QmZJuDp+cfM2GrYWMbS5iZ8v/7xDiKfhjhj/rCalqqn3254X9iUIoUT/9gDQwMgv9UDWPrBGmjM7vzhJw1yopxFDD2FCjHB5AervHDcEF3iLMeqpDHnnCNGv99DzXwXYiLHM783UEUt7jIYoJxLzbeagYcrfRo+gZQTfXNc+HReu1Cu6yTmB7DpuHxXXHN5loapmnuXBbGP6BEmutSCxLg6352+jcXUVCyu3lLHOAboxMo/Q2hC1eFBXXw8SioMRk+uJVBn4JW3V+GbhS9xZ+xb9W5fRLCShJCG5WhrL8PPSt0gpDMTPGz+JZFlT+ylhJjZNiw0dBEOiZh10IjhKPJUgBGeyg2bAHiXCMl1xwU9m4FeYHAry/bQUGqqllo2kadTr5YaRHOauYnoNOQg0rxQzj7V9XF7BuS5WkcQyufKgs6pvS6IqB2a3RxKFjScspYnflSaE9qSjor0UcWV1OJOchJ7OWTXIS+uz0d/ahJraLJS2VuL2xBW0DQwiv6kQSYUG1LXXYUPUr42Nh5geHBGD/p9YHpjAfN8w0oVQPwiBaJ9QurSIGjYsUkQjAAN7reV9qquhOTEILofH858WU3oeOBBBCBpGlBB7LRF8lKALkD7+vWybvUD7iIPzZdRxqNSNbXuLZNm1TwhE9cu8MQMzb/VUQwYgqbYxLYUVjjvbk6LgVM8FeWJ3PSuqqebn7wf//mzVaYUdVQhXIQhh2XHe96oRAx09eD0uSmW4nk9LU+sszvQOYLF/TC1LPTI0hp/XfsPo0h0srjzAj0IguoLTy6Lx5dIjTA5PY3J8GdeFRFzKOrkwQBVgrVz5AnVb80oNW900Rd8Z7WaTENaSZ6dWKa+TOUFoxPO3Mn9N73c9TxyYIOagWkUbgwMhxCIK/Kzgddj5hH1inxaAo0p3Tgacc6QjPHP94dcUD7++DBkAmfAfyob/QJb638eYANc0b3zK1O8XIIX4XLTZn1mylvvpbaM7l2kne3nelAuZz0P0bWYXcxtziF6PDoZjfQKchSTmz+2gwUHCbzgX3le1XsFCkm11i/25uAa7RhD2AZvsHcPppBhVH/FhbAy2hlcw1zekFgCa6R3EcFeHirb3L95QaSi0Qa4KWnrakV0aianZK6jvMmJ5dAE1NdmIz/dRg52u3rtrX2J2ZhGbo8vqepf715GZUoHc9GrVvJCtQc0J8sXklvqtz9qV5c/gmQiyCzLwOGBpj3C9D7b2JHE4+zFHiqoZbRK+cOrYnGVZg8H4AXXnT0QqUUXYd9aXe7CJm0ukE3xrwhHUmYiQFplJm6IR3B5vajBtPgOagR1FvBer1LLVtmGH68/1LODEwZfJHKtnSZGnBGGpLK9BVYpOCDYceDc6AO41kXCq273m+mEa4fltu3ipXqkGd0IU9ulSLYyEJJq65Xe1GSVNmQgtrcIb8dGIL63HD0tfYaijVUmQ6Z4+DLYblQeLyY002mmsbyx/qaLwdW11yKlJRWNnM/q7O5FbGoXc8ji1YjAH/O9KZQpBWlEw+lob0NPchLLcJpUwSwnCmiRzgmwJkYJEdT2sRnEU+PMEeY5gHIHBs8CSAMRXhcMoeu/q0DTuTV7DN3MPsLpwF6vzd7Ams1SM6Ne+13UMT4HnVVOzNq+VOvh1p+Gs93PUZYXMask5GbyqZeghJRcnG40gBAcFGwh8lhIMD3kGTPTU9hHmruCnwV9sC7YmIinYGpXLSjusmSQKm+CZG+7+s6VIb8tCa4sRw8OTaOnvxxUx1Ic7WtAjgzq7LAbry/cVQUiUkaXbKl3+lkiVZdlOY76lpRrl1WmIF/vE2Fqr4iXfzT9AVkkE8uV8bRVgLmTKkl5KDuZD/TBrSnXRMCWEfJ5p8vvhlSTIxyItGE0NKfASnTYSv69wgc3vFbjwJR8aF7ehL561C3w5d2duIGhAfzEb9qaiYUq920vI4r9QAfc0n33TRP4MOKi1LN3DzPAaGNCjHcKoMlWxU0nROJMfpcjhX2zYIQc74uudvxd8qyMVQTyECOwkz4Z2bH5HwrCfF6UIJxPtufmv1GBuZA5udQlwqY3F7MQK/rvxT7S11yCy0BuTE6toF4IwY7dn8bpaR55rOjKxsaRODPmqVETleCAmzwvjE8uYHV9CYoGfirJPdpvUqP/Z+ANlclxNbc4uUmhgHCUlP1hpKHq/6XnjlSMIVQrOFlyMkuqKbZC9So+mehZdFoiG9io8mL6BxeUHihxcJq198SpWlx6gtLNsFzE0eF0zqROmRtHb+vZaLbwKAp+p2+NBwMZ4HMT0aqkMY51j9gKJS1smJN3U2Z0erAsVJvuD7nCNIEyl1zt/L3imecJ7o0k9B66cy2fC5to01J1UB0jT2iZUufjcgltj0TY0pFbqJabGF9WgVS7fapEQfV2oW7iMVnn+zNxtlXcxvngH8/M3lM0RmeOGOCFEZnk0OobHEZfnjcW+UWWH0PbgtfpbG5FcELBT6muJrZFFeEa/ePeuhldaxSI4uLjW9gU/U1oFB05kkQ9WRxcxIZKjnQRZuIY7ItprBvRzjFSXQy5NsE0QNprmbOm7WgvvwsDnYpfQrasZ7AeJpluCRj4zqFX5cGw47Grj4dCYtEMO4rBGK/v8+i9Xi3EudoiQgw21udY6oRb6EYmi1jjZJkhQdxLWRhYQ3pKPrK56VXLLQXt9fB1BHQkoMhajVgjSMLeOzpFxFHXWo6AxH7FCBH6/qFwPROd6oqq5XJFjZWASD1Z/wNeiCQx1tqO1qRwZxaGiLpuyhC3Bkt24jNCnOm2eJ15pgnDgGuI9cX/6pjzEewp0NaYUBSI81w0TfX34Vh74z+u/4ofFrzDQ04Fx2ZbSmgY/s4Q81WhaXrwyTilJlN5NY7VZ1IhquCW4PRcvl9armAFEerj0jtkLlKSsC2HF5BsJEcrF69CQuIsg5m7jg+BjV2sYJosUCdg/mJKEoLrFSYMqKJdocKW9JlLXfcOIcGMs2ruN6h3QTcuBe2viipAnGTlChqKBTsQU+u/6XuagehWb64WNoRlRvR7i8tJ9ZFYlIqkwSAhSgd9WfnyCGMSj2S+QmB53ZHlXz4pXXoIQZ92dcG10befh0e2XKkYgs0wn+weUsbexcg/ea12IWh3GtYWb20a7iSA+JInMihwMlCJcloDrAzpuz5aGmRK1/ojevf8MKP2oJnGg0Nmgd8xeYEEY40FMBH0/K0apOI71jwlCG+ewpOb3MTREw0cGPwlBFYud6K2WTM9FIwmliYfYIiZVqwWjw0O4KVLjxtiq6lZ4a/KyECQF8VW7PWp6SMjzQW/fAIy9ncitSkZMvhci871RKlJlqrtPuY43hmfxm0iVb9e+wYPF+7g8tAinYDdlfzEzgWomwZ5gf6aU+lnwlyAIEZLsh1+WTd6N39d/x+TYPJJFPQor9cfW6BKMqxumBWsEuWsz6Opt3yEIff+uIj2cuPqTvHzTWh2aXdIMn61mGNoT90/bf0aw/JcDhS7bw8z4qptilhAkTFSpbEbRxQ4wi4EwkKh33tPgm+gKP1EtaZxzXROuV0IJckFIwmfC/ylp6djgZ2RfJm6MrykXL12yP4nRfFX+D+5MlIFuapyxH2LFFqGapf0fWBqEM7kx+CQ1HP6V2cpDxUBibF0EggeyEDiUiaK+Ctwav4LrY2tqaWy6eVcHp9DaWCGThquo2k5q4jisbfcs+MsQhPGVLyavKoIwtZpBqYaORnn4HkioisCt+TtwX+1QBMlanULDkIkcGpSKJeDsSIJwIGgL3tAFzOCYjwyeo47C06OluW0ZCNU7Zi9wEFjHecGqKBKuNdHKk6QNND4P82P5vdVC/SKptPgTbTYWVZk3mmBuXcBEgXJU0ChXdsgq10jctknUc2lW0XU+m8zGVKyLekRydLbUKGN6fXQeYTUhO9/lIIgWVaujvRFRbTX4LCMKn2VH49O0CHQNmHpuJfcWKC9k4JCQZDgL12Yfp6Fo+N/1P/C1qNmTXT2Iy/WGIclZpZ/YBdupuNphsgoOir8MQTijbgzPqQf1XyEII7crK18iqypJ7BF3DPd04eeNnzG1fgsro1uoa+1ATXu5Ws9DIwlVBkaPHUSSkEhUKexlQFDl4kpPgf0ZuvXgfxbaUmqUCKyI0ztGD0zjt0oywLEqRqW4e2xn8RJ0A2vHMSDJgim1EGqgqUkEU+i11BeCPbToOKCKEljkLzZag5KetMVICi4iar2d4q48W/KslASpCZNZfA0jnR24PDKvnv9AXxfCVfO6xwTYDwn5vqhqKERJXQ48atPxaUakkiCfZUUhtaNJXTOjv0SIkW0iSH8ahkd2BwvNQTWPpbusD3kottHvYsd4xR2+SfdB8JchCI3WxtoK/FdmETYO4INi1HZ4Zh3xRQGIrArB17N38dXM13grPko1KQ4vr0Nesyl6zBmTxrrm7rWTTy6mqS2yyYHivVQD3ySXIzfY37N/XHx2WClilRkEF1YSCnxFPdGuw2tyP7MQVPa0kE/rG6AF1ShVmN1AbxqPUfeW30ayBEwXK/cul4NTElVwdkFULvmfRKE6SnuEToyIunBlpLM7Istw04ypCCsJ3vkuB0VCgT8SG9JxtiDOJEUyI2EoC0JzYymWxucRzLVThCDB/en4cnb/FkLEf1Z/x5qoXp4xXDP++ahbfxmCcAEUq7ZcBC/2YHjlporeMjLLks6ihjyEF3hgpLcbX049wjtx0SqH6KPkRBj7Tcum0VBnpJguTjVryoDg4prs7s0ZlLMlB4RfV+qu2fmoQLWHg4Tq1kFTJpjubretXjGL1zzNna5PDgpW2GnbCJavWnZ0p67O4i66eek2pi0UVOgHr7V6pXJSkvIZXFzkpMEFR00TiVpxVwz6yd5RtNa0qWUy7k5dR2hzLPwb03bd96CIF2lS012PosFejE2vY33+FqZ7B1BXl4erk+to7W/F7cknM3otwQDj2uCM6kz5PNOH/jIE+bgoUbWZ4azvtNSOtZUHKmrLWucbC3eRWBiAmPpobI4sYrBnHp55RUKcTnSLsZ7VngMDbYxrJpKYvDcmdeL8ohE2MkAoRah+eU6Xq1QRve/wZ6AtSUActG8XB7NDhcn2YNM8LUhIzxj3q6Ya29ck2D5ov/wvFmdxrUb+zeBr4FC2+t2cHEgS2iEslDq/IFKES8kJ2nplQgl0U6pnX30f6trFoK6IQrAQzPze+yEmzxulLRXoEDW4RVSqnMoEJIrUH5pYwrpMdKxG/GLqqnIF65FBD7fGNxAo0v55e7VeaYJQjUhIj8V8zwRyFkZxXsjBDhrEldV7WFl+iInlu6pGuqguE33tRpVpOt3Tj+/nHiK/uxEBxkw09PegoClLpVMwYEgPDW0PmxWqExwQQhoxWDlYvNYbEZTtoZpb632nZwWvp9VxsMnEQXuLOclgpPSgF0sbcDS+VTqLSCP2mGJPXpUdfADVUOv+wpyvQFG7nOdrleqppIiQQ/W6kudrJZOH61gxOhvbVL37BW8HjLQMIKI6DFF5j71SB0HT0BCGl26ibeGq6rk1sngbLcMjSC4Jw9y8SRv4Yf0XDLQ165LBEgwgJuQa8LnH809/fyUJQndrak4cboyu4V9rpuDUo40fYL/cqtrM+K714NbqN6rDxpWVh8ipSUNqSQhmekz1CvSt0y0YJKRgJxD/pky0dDfBS+wQGuNUsWiEUs26sNKMS4QYqVqkPag1bt9GFM8K2gbaoOEycnrHmIOzo1KvBOZ1IPTYaC2Z2AicRGElp941LGHu/eI5AdWhMik0qAAqJes5IQeJckng3Z6MdVFj0jOz0VnXhYTyUERmm6o+Cb+6JIQV7S9JEotDMbR0C5PLX6gcrUerPyo3/S/rv+H6xGWVcvLj4tfo6h9ESaNpZaj9QDuot7XphRVPvVIEYQ4Si/JHOjp3Yh4amAUaXxqM0cUVmW1+xvXVrzG1fAfNPe0orErBnMxKgx2tWOgbwaxIkaX+cTxc/BINgwOYHJvD5MAQFgbGYexqgGE0VxmhHBAkxvklI6yEfNaiYtBw9RsrhPni/eq7iZ5L3Z0zNWFZNXgQsIWNNnDY7OJpLmXWjlB60IPFT+1cLlegtV7VwKUkDmLbmBOEUWrfREcEdyXCdcOoJgeqVrRDrGQicp4oQ09bowzgr5AuA127V1SOGwIyPOCV5QNDjrfq0G/+XTRQtWoYHVcN40iSaZH2cyLtR5duY1Gk/7oQpqa5Ep5NabBtToVNcwa6hvb2XhFsAOEv3/lZnv+z4JUgCAefU6AXWuvqcG/qGv7HrFGyBroYRzs78K+N3/HTxs8qrZqtMjMq4jA4aWpKNja1jur6fJQ05WCkp1uMSpP0YckmJQsT46Z7+1HbXKKiybQ5aJyeWxAJIiQhQRxE1fKeLUdAipNq5c/lBpQhLLO05QDgIGVZLN2qB0mJYImtebns0zJUqdqQGAoiRbTz6MrV/jaHXv9fc5BAT7ROsrNSCZU+Y/nw2DQq1y/VzgvyPOxma/HL0rfIKHlMDvYNyKhLRF9PGzZGF1VP363xFXS11iFFpHhkngfCCrwQXuCNKLGfqicm0Lt0QyUzXll9pNJNluXvgcWbWFy5j8L6bFgLMaxbMhVB3I3pT7x7DawsjMoyvNAmHS+NIBxQNgZ7hKd74+rIGn5e+mYnGU7DT+u/qj6w/JsvYnFiDr3bbWW2rjwQAvyGjLIozImhviwPflo+p0SnTS+PRUhTpGq+zOvyfNomnc3VGBA7paOrEU3j3ejv6UFxeylc+3NgJbr3WVEvqIt7LdfvGnhqYAhICAbgCPOaDYKp6cw+floKPQvJtHOeln5Cr5NJgpjULO08Gtja3wSlnergKPemO1zvWgTzuvRsK5ImNMMNftOlSoowUEjJ+nD2DjZHllTKC3uaFVbEo6mqCUHREUhOzcDvy6auJPQosS0Pc7WYns5s65G+HsQ1xiOixB8J1YkYmNtUpFgSUlDN4ntdW3qAzMp4tTASSUKC2LRm7bx/Df+z8S8V8whP8z/6xYyegpcuQVhBZyVECUp1xVR3r1rHjg/lmqhQuXNLqvExvRxMcZiYmVPF/iQIsTp3E8V12fh+7WfV0IwLv0wIhueuIbMqASHNcShqzVcNydh6hnESLgX2jahrfpGBqqlbWkY6GptK4TGUB6v5BhRO9CKxMgqhMiAYP6CeTpvIMq2BRGAMgt4d84Aco7nMPjY/1hw8XjuWcYuT7GqicxzhJ9c1SQ+TFNHOo2HOfZQwXPhHGejb5+y1giw7Ze7XJ5h2DbvJ+M+WwEUmiHuzN7E2NI2kwkBVh3Nv6roM/u9g5etsWj9Snt2dsZuKHBPd3egTVYwN3r7XFttRwbyvMMOeWnURiCsORmV/J2q6+9E/vorl5QfoH51Bk6hYbX29omKlwao1E1mddUK27xQovR7O3EZXk1EmU8fnVr+zH14ZG4RikzNzb2s9/i2GOYugcuYWkS8kaVy4oh76yMiQahfDtjF9W5cxP3MFpQ15ai0LkoO67sjyLbFN7opYv46ClnJEVIcjuCMJ7T1G3J26qma4f638hujERNj6u6G2rE69VKYw/CqzIKP1YVXRCK4JQVi2G87q1JbrgWqWFpOgtGEfLz21izOgNtAJBvIsjyF4bliWm2r0rSSIGUEIerLYgdHyPJLFciBRtWNMRe/7MJ7CvlwOoiqaJIUJIUW+qB8YwB8rvyBrpAEhdWEY7e5EQ2Ut4lPj0NHQjOqxVqwNz6C3pUGRg593J3e38mGB28OZW0ioixUSOqoJ4oKPA8pbOlEq6nDr2LSoXw8xM7spxJnDnYktlBQXwN7XB+fc3JS37ajTfw6DV8pIp05OX/7a4LTqlFE4t6II0jq7pmYkZn9+sf4lli/fxtzMGi7Pf4G86hTlJlwQ0U1PCYnVOLeBjNYy1bspkjUJXMuw2ICQ1ljENicgvy0fVe0VKGnIlmMCZUCItMhxR56oZj8ufove8Snl1QnqTxfj9+BJgVRvVKHUtvrFRUD1VB5OBNpApCSw3E+oYF6Bj0ovYctREoXHm6t25m2BzMHcK7rI+cmWTewPvGuQCYHYHFstIaFjWxFMMMyZHcGZ7eAhExrdx4sQ1JWGkIUaMMuXHeIrG3NVySwzcq+PLgth5rAysYaU7gaktFXg1pyp4fWVoUUldUgQBi3tApxQbSxXXRoHxYBfX/5SaQ3fijZA1fne1E3k5acfubv9sHilCEKw4UNKQaDynGzKwB9YuonJgQnM9Q6LqP9OJc3xgXf3dGFh9roYhmFioPPYrzCxfEfItIH4ClNrTksElQTBsykDEWXhuzJMieLKJLUojMtio8mDs9EqtkiNEMcN7x9yLQtKE61YijaHpXrGWIT5vfWCe7Qp2GrUq4LrokTAu8KUHMjaEu28w0b8GSjkOeYEJUG4lAWTGPm9qWqFy2Tht1Kr0nDo7lUkWWxVMRLGiuzl2bCenW5z/6UqRLeloKC7DFErRuSLSpvUWW3KPq6LR3KrqeUoXbkkB4u8qBpS3ZsWqc/3xmYOnOSuyN9cWoHJqDznF1HpcosTlRqu93teBF45grwpMwY7WKwNTamHRFDPrarJxJXhBeU3X+gfxRfyIJs6mpAvKlZZbzuGFm+hd+EqcqtTH7/8p4A+/XghjbGmBg+m7iC8IQZWYpxyIDDKzqi7oScVzofMnyI4e7OTC+9juUwCB7/59+DgND+X4GBiR3wuV+dZGbZTi846EPbkPWy+GF3GdC1r96TkYq8uy2o9NsoITHFCUE+KGOxG5eWjV4sZDKZMBqPK31IViCJlOZEw0MhcNxZZRRvjMDLMGFQmAo1Z6B8cwWDnPFqaxpCVm6ZUSkoQ1whHVDRXiNS/i3mR/iTHf7aJYY6tkaVDlxYfJV45ghBuopqwt9Kvy9/uPCh6SCqq09Va223GCjQ1FGNyYhnjfQMqW7RA1CMu9KINgP0QUB6GgKIw5DfnIClFXpq3LQrycxFgjFHReqsVwhQ09J6vVHlUhx2QBO0BpoXwnpyZtWuwDt5ctVHXtziXzgG1wKmoVyQI27DufH+RAAetpaf04r3N76XWHtnn97BpH5dX8FmuVgFVerWYvcBnwkAtC6wYZOXzYcEZ89tc5JPw3WhEQnMyJgaG0DvQjdy6ZpyKi1C5cReSktHX1I3G6hrECvnjCnxR01atms+x4QPdvnTfmxOEXsi4rCAl/fS+6/PGK0mQN20uqdmOBvtXYjzT5ujfuoJrVx6qWAj7LBVXJCGpMADxBf5INQtiHQQBNQkqI/Wb2ftwDvSGfYAzetva4LRShzMLXDWJiYwmdYLFVCEVwXjvGdcfYWyCkW7el/lY2nbvuMezOWFZTMW1T2h3uLMTyfZyBwSbyR3Um8NVeTWpQclDQ/0g56plEoRIgc2xcN9oUsFT1s8wV+scCSJEoVRRpbqrJglCdYswb2Xqv1CGso5+VVN/KiVWkaSpaVQN/C9n7iCuPATRed6oaSpRBJlbNkkSzbWvgXVArmH6yxM8b7ySBCHYKK6/uV0tDkmXLj1XdPH+uvGrskWaO4yqzWUcK9byvOTTJD3MUyH2QliRL+5NX1eG/+bQKvoH+uG/ZYSdEIJBQ6VKiKplty5q1paoDyMFMqs+u5jXuuTTwNaKl7T1QDRYprZQBVLkqI5SRrp2HG2bgzRrMNlBpnNIEnNX8EHA58/FaliOzPw1ThYMonLiODNvCiZS/SLsmZUg+1mU5iHHMimUBPFbq8VAVxtSjV34LC0FTvn5uDt5H1c3vsSXG9/j4fQtxIsKych8ZkU8fhCNgV0aueaIOUEIdpif6hxVk8yLlCavHEH4451DnXB1ZFXZHr9e/k2RgyTp2lpXi7Twgf24/pt6mMOjc2gQXTZDjHVWmUWKgakNpr1QUZet1p1g1J7NlYOGslS7GyYssvRUpZ+ISkEd21FevoeoWR5/snEZ1RbeW6lH5y8poph/J0s1i4NTrQUiBCG04zjon9axURFyW2rRk3bQxEhLcJWrsEJveItk5UTB58FAKhMZz/M5iSRh3ha3kTxUuZ5oY7pUgczWTHT2NGOwpxOFazMqY4ESqWRtXjXiyKw21bbHiDbQ2tmsYlX/WTPV/DD3istLj3Z2wS+e2QKHI/qfxStFELoiWc/APCrz2ePGlS9VO/3py9ewKsb75eF5GBtKkChSg2vi9bU1YXRkUmahuANJELqRmVrd0VyF9aFZ5LTmqGZqTGK0WTWqasPzIkn40lkT4b7WAP/0x0suPwvMazeYcs6JQLNPNGizPJ9DeLabsj88RL0yJ8herl0N5uRgmsyfmW2pjrH+O6AlXp6BqZ8WM6KpWtEGubQ9mdBG4bNyEIJQijAhVCOIOeaGJ5G2Pq5S6k2Vi824tv5IBYG7OhoRnueOkCxXGDI8kJAbg+qKYiRlRcJFDPrn0S/gIHilCEIPR2KeL37cTg+xBDvy0SAvr0rFlZFFfCuq1tbqV1hYvI0MUbc4KFijHrWPFEksDlQG/2hHu0qvvjqygui+bFWvToPUWlQIzm702vCls1eU22YzAipDnnkm1sDIu6r6kwHMdUOYkWr+3bRFgpjFy2We/YoNykA3t0H2WkiIoPGtkUMlJf4JcmhgBN4v1RVeI3lwWDPCSUii2gMJQViFyMFOkvD/Hc+WGO1uIpEtl1bIbcnGTVGZ/Vd71CTktNqG22tfqndLScGAYk1Tofr+wTJ5MPuZpcN6NR/0vtELx2P/zxRMMWbQ32bcRYp7Y/fV2hHXR1dRW5erUkYezd7BTE8/JvuGUSvqFQ11PqjSmgw0GSvU37rI88Ds4Ii6Ll8Gu6E0DfBFNiuCqLoIGQB2MrNdEoLQBnHcVhsCu9MO3dtKD0wN4XehSnXBe/fSa1S/eAyJRLuDy9H5lxjgVRG2c4z5ojrmYCaC1u5UuUWPgBwa3hXJFpBKe6RYea2USrVdkkuSsM8v3ePstUWCmLrGtyp7xJwgXI+9ua0GX88/wMryDSxNLuPBzE38Luoyi9+6Fq9hYekers7fQm9HM+KLTO/V1PTcUeCKytoihJQHIDjNSamhb9s9X5XrlSEIBwX16y8mHpdbch1rtsVPTy5Dc3mn6Kam2Ya2CXtjNTSWIrs8Bk5lcThflIDQtkolPdgPlu1majubUCqoaqlCWVczQusj1XnMFv5RpM/I8AhCR/NVARVtEAa/VGcP1mVTDViRGVFeNvXvwJFcFZ3W++6HAWc7koMvnq5cbeBr4AL7tE+oXpmWyzat06jt10tN4WyqBf9UncQRkkPD+w42CExzRcBsKTyumoxy2myUFnRuUP2i9NVKeKlqkSQsdd5FkssNCOpKRmhfJny3jLg1dQWLSw/QsHBFtZJlM+yOhWuqAyODxQ9kIiNopPPd35m4grD6UGUTWsZwngdeGYLwxfa3NcrgNRlnxGzbsmqHn5tepVrj55RFIbUwUNQsH9TV5atVVEvri00NANIj8akgwpipesJ2jU6rHK3hpVsYXb6Nuv5+hNaE4Nu5+/hp9Uf4NGfBrSEJcwNj8Nk0Ks8LjUzVFkjsEBKF7ky+aKpeAeP5qrOK3nc/LOj65WCmR8qyroNBQHqgTN4rzf54bFfpRc+1OAeJ9zzVjfeYL5cuNsIMywVM6hQlLp+RkrwCflItJYEoYdxkcjEniCUmBodwfe0bVWnYt3QD3YvXFZgSr40DVhCybj2qKR4B8u6VFH0Ok4AeXgmCsJCIRfu/LO4OErENPlceykqtRGWeKVOUNQHaunlcQtjYXKsI8nFSGD7PiUZSdw3yatKUyJ5buY/p5TvqYee0lSO0Nli1KO0enVStPP0aUpTK5XutxdS0WWZDzogsx1XuS0aMSRoBCWK5uP+z4l1rJ5SXFqClqRSBybudClQnPvZ0MNkeys372P4gLLvFkzDcTtvmsK7cZwEj7X5CxMDRPPhtNikSKGmy3R2FapZpouFzMz0/ze2rh9DBLNyfuoErK4/QIwQZlAltYukOvl39Wd73l1genERMUxwCRep4xzseqvneUeClE8TKxwUTnUxz300ODY+mHuFy7xZ+Xniyh2txZSL+ufIzKnoGcSY7Bi41majpqEN9d5sy3pnnM7Z0Wz38nJZShFUHKRfivbm7yO6oxmD/EGKmTH2zvK+afPjqZcvLZVMHvlz+TTXLMFF4JCoWQYnIIB6DnSWVybsIQFxKC0JwvveOF8t830dmJKW7V4t1PK2E9/gZKyQnFKuJxs4zRPeYg4LOCkr8wKYYMbhrlGdLEUNA7xQJwhQUPjsGGTn5WBLDHCG9aRjs7sTNiQ1lG94cv4zujkZEtiTJxJQLQ5aH6fe9IKlhjpdGkDetLsEtwgH5pfGqJT5dr4xLsO+SJRH0MDExheiWBIyOjqoUdpaEMuGtScjR1Netiq0oRZghOiwkSanIgHeGJzb650QC/YGq+l5k1DShurtWJEizelFeMtOpmU90a6oKSprIrEiVwSAzJu0kvd9iDgfvMPTXjqO/Zgynzz8etCfOWuM9a5MRXphZh6iobNRWVCFax+PmVhaukhODFEl2E0Rzd9IVzJY34YVe8OpIh1VjJmxbsvGGq6njiSWoqn7u4CVEuYS6og7dYw6LT1yt4ZfjBcN0MTw3mpQN57pJgvA5mtQskoUq2H5SREGkuGGpCoa5MtWBnn27DIX+KkD7ospr9fDSCMIOg4yKUudm7IMxgtBMZ7U0F2vKv53Xb4lPfDF3CyFDOarJGFPSF4Ym0GGsUlJjamYT7WLLkCwzy1/gm7Wf0DW2Ais/e1XxZxfgiJHOWbweFa5yhAZ7ppROzZdEY50znvLQyIsl6OOnh8u/P0M3dd0S6z2m2pX/rP4BRyGLtt3LEAf/4MSd/zlQ6RWzrEykvcEkRQYJvctD1HLY5vspeXi+Uq1yxB4QyfamkymIedLGDvad+Tv3MEdNQav6pCQpzzU+sf9ZwVwvDmL/yhAY5svhdblJGea025T6JSBx2B/5CVKYQwjkJ9IocFQkRp6XCqy+CCP8aXhljHSKT3pKmO5OPZzrSYx1dqoGxg+nb6qCpptjl9HZYESNsVQRQ7WpHMxE60CbKthhp8Wv1n7EXN8IuoYnxAa5p5Lf2joGlYgmWJOQmJ+jOi8SYwPTSk3gS9K6wJvUA5PbkpJEpU+IHqz7vS3ApYwv915FY0n3ru1WbgFqBjffRrDs1pwAfiWBqv8VCUIVy3wfQbWKg5KdErluee/ABB6O38e9sXuw8giEbVvuzrUvuhpwwcVP/Z0QX4BqIUlJdgM+tf9zQU898DuxVt63OAAGsddUr2MhiyZFmKdlSQq/TaPq3BgwVYSA5lj4Jrrgop+tupbePV4GXh2CmOH1S1aquZqLDB6PKEe4RzoqScP1+DzCPPCV2BB5o3VCjgylv96Y3lKLs9yfvo7czlrYtGTB0JyL/No0NLTVor6rTV6ew07BzkTXND5PSkJEdR0K+x737iW86O4lSeSlsoGBUg/kRbuleOp+18PgGKXGxceRcKpd7oFhyCuNRniJDwIHMuA/nAO/ambveimSWBKEjRe0pg1Rct7P240piPqeYbwX5q+uTWKcdZJrhqbs3O+FgBOd2GrOYfbwyvCCnzFW/SY2zFZEGM+DYVjeT2s8fAv84B7tpLq0HLTb5IvGK0mQvcCKQ6aGcDAw0XB9Zh2P5k1rbRNjXT2qrplgG5ne4XF0TyxgaHQGIyMLorN7IrE4Cv9e+w0/rP+IjqUVXJ5cRciUScUiGP2lmqVsEYVW+C9WPNUI1nDG0RtV+S0452waqOaYNM7hvsz2JAr//9TBE/ZeoUiqzESMzLTad/BYbUBgiQGG4t0L04SVG3A2KRAhlaa+uC6BAfhl2eS8+GbpO1hFRuzc65JID9/ARLj5Re1se1lg02wGMvn+WK9PT9SroD4dBH8ZglDslpRm4p9mM6Ylfl35EU4NSTstZEr6u7C2/FDZIyzFLaxJR2SpQTUTiF0dUWkSJavz6OjZ7avXgoYEDU7//qwDG4p56TV4OPEQ7n4xT+yjYR4YkvrE9s3VL/Dt5R937u93pRFeDY8bxRHhRV4IrQ9T3qPglhi1zAHPjY3Jh7G0W6lwltf9G38efxmCOAQ7qBWO9Ihhjv6BYbg2JMO/JReLCzdULIRdT4YWb6KisRDhBZ74QlQx59V2FS2PXR3F7ND4LoIQTDtR0eDV/dUrR68wxMTkqkXwzzmb9H1LvH6BdRh7Eyx/aRi5V03fYWhzE9+u/4C7UzeVHaYRhAsFsZEEV9UKbopWzQz0rqUHy3tbuwcKgaNg6xG8a/vfeBJ/CYJQRIele+Cnxa90SWEJLlS/PryMrZWvZHZ+hG+EIGx72dRu6nd1a+IyAlb6VDZp8/IKsroKniAIwToIr8nifQNwjGnwkzM4VRrL/edF1aK64+4fvbPt5LndmamfpkfAe7UOho0G/LBhqoVgagVXitUIQhjl+48ODsI75jFhT1+wRUh4+hPXJKjKLXSs4sHEA0VSbTu/C13QTj7hu47/G0/iL0EQGtYst7VsLLcXxtuGsNY/p2pGvl77SXmyGA/p7e5SA41Jil+v/YjRhQ2Ud5TC96ppiQRL+K3XwyP9Sc+TOUiK6OhcBIel6e5/38ZFSZm3LznC0xCDiMgs5VHi39oxHMj+4UmIKw1ER0s1FvtHUVS5e8HOkc52/M92jURPzdDOuUP1k2pbRkr54+ttp5t8aOuKXxd+wmbfNeXe1fZT0jl5h6MyvxXtlYM72//Gk/hLEISu0LGuzl0k0Me/RA27jPfs7Xb1Z3qw9oPqmTXTP2wiyNiy2v6v1d+wNDYL8xVxd8hxtRn+HcnP3HaGxndKYsmubWlJpeqTqo2nIXZne3JCkfo+rQ11O4QoqkhQ2ctafQtLjbmS0pfTX8DNNxLHzpkGfHfNCJY7N/DZtgv5/XB/vBPooxanOX7eGp85eutKF1efSDXh0F7StvG4d6302xD9X8VfgiBecY64M/nkmnUamODIlj3DbZ14z9ZOJRXeMVuE5V+y/+bqN2hub1KD7fbEJjbEcJ9e/gL3Vr5Bac9uVy/BANwFb/3UckoDr4A4Uf1Mni26bvuqR5GRVLZzzFLHGm6P3Nk1ODlzh0VkwFUGuLaN4PV8gxJwKciUkTvW2YX/iPT778Y/0dVcs0Oa7NIINNd3o2NuHq2ri/gsY/d1iPfDDeqTJDlhtXfuGF3MxdkNcPY2XcMQnIQvRu/i29lvUFPQ9sTx/1fxyhOE+U9c74O5Wrcnrqh2mIy0c6kDbh9ub0d5eQ4cg9mkzTTbM12801irlujSSPK/gqyKFDXQVuduqLTqloUtlfE7NjBoRo4WlTphH6pfYmsjs/9D0el5zQnjnNp2SeyPRSEE1SftOOr8r5ulmuwHzvT2PYVqGYKAkRxc2V6LkXZIoUgSjSB9rS2wqUpX33Ng8woulCU9ca2P4oMRkJ6F8Mx8XEqIxvsRB/NubWxnABDLnWu6x/xfxCtNELp2/ROYzNiHoCRPuITZq7QGerQYLGPUVfXB1UliY4Dxphjj2kv/Yf4RfJPdEFvog0ku4CLk6Fi8ipmle2joqjWR41oLAsby4RQh5NgjMS4ztULVS3M5sprCxzNtRZ5RpZnoqTMEo+g05C0TBSmFPk4M2yGon0iumFxP1NTmIDF/90KZA8ZufPT/t3flT0mncfh/KlFTdmuqyck1L0IxAfEIFUUTBTVF0wQrNA8ExTMr0tA8UvFgPHYzWzd3ZtfabWuvatvjv3j2/byIgGHjtjZT4A/PoO/xdRg/z/f93K86F1mOFvSMTkKQHJiAWXnlyOm8Ct3aELJWe5BZUwM1M+R9c8N24uGwWyX9w/US9dWtfnNkI91ovYuN0Q3MDrje6ZELNnzUBCES0O1J75N6QLbDcF8f/6e/WfodPRYzj9q22YyYZacGFehQavWq8zHUI/XIYYKUN3QJKewkelfWKAlL8YU6rpL4jpsu29Bs6PYb8wUFBUVyFY6LZAhj9sNh9p0os/Y1E0hJfgnEN40Q9V+G5OLud4+rKwv5Hkr/f5ewk3eqcLSLE8665IRKVwcxO/kozYRsl8+UCkTJpfy7UKRdyFREUv+IBOQR2/k8ygL+Z8ntIHi98FtIxVw+CRvkfTHSZ8eL2SfoslzH56JkKKvSsDg6g19XXmLC9S1W579Da7+J5wMpu0p5w4NAz/mvII+RrszIhC7Hb/xIWhrPuk201CLlViMKDI2ormjigupZ4ymmCoSUgt3r0QnkMfP8TDbImaYKGJps22Om1j7IZs08oTBjqRN2xyw31H1PwkBoNXqvRnvMTpGIXU7JYERQE6SrowXKcjki2WlCvaT0TcX4mZft/oXNqXXU9dQhb7IR2Xr5nlLZ94rS0gZe1kvqGMVANOx3KhsutdsQnuQWcuo2IrlremsvZQx7Gs25IYXaqkZhtwZijQyHxRIIFArESvzdzwMtQ/hz8RVKNF47iNDdZEduYRWaDDaUz9/cVuUIQ4sreHBn1S8dhQz0rx3rzKZa2lYXoxNSeAr/XesEz+/yrA0FBC1BKNfnlNSrhmTpzvFmcUSQSfsdFN2qRG57MU+U2+9GZKSjn5a4BYmIQZ+xKhUMfd439XGRFAMTThhrzX4nCCGzzJvh23HbgpGbN1BuzEG8uRqCrEx09o3DMb/OPV+ePS5mWG+ObyIh3T8HjLxVRNKjWRlQLLnVLg/OjXm9boR8tR5vXK/4SUE1MznGBnxxRYtIyf/rCfYpI6hPEA8Sz6fg+dwTrE+soKJTh/yeMkiZEb/fXcNF8gI0M1uE0sw9Y+nZJdBqDSjS1iONnRiRqakcD2bc1wJQLIYEmNaGF+bxNp1nlG6CTN6y4++t8uK1qS8R06bH4cSz6Bmew8jUKqTMnkrqrEUEE2B62+/mICCQ7SGdbkf2Wh+HzGlGtELut4biNJ5g7LPlF1CtDXIiZbgsjCShGR8JeoIcS02Gien8nbZryOso5MVZwg9Qu53EDPDnzmdcuJZvPwi4JjpDhvjWasQ1V2Lu9jJ+mn6G8e4ZbrNE1JZDONYN4Xg3jl12X/n8w/QGr3GhDpLzky7EZqdCkK9ESq8R7e2DKGIGNRnbuxVJnZQoUHD1CpLz3YVbYYxcpy6qef1+WMLb9hZ51IY6xjHrXEPVI3/X9wldaOZtBTVBqOV/Pl1XppfxLoNUZxJo3X5AptTgF+dz3miCvEU75ymybjffQ3/LcMA3/ZFrtRDesyFqoAUxancn94f3FvDVwveYm3mIxrYKxEhFiJIxtWvQwYk41TvP91Kp7c7nHWJqW/nYABfwmrk7fnN5BVW4UFLnN+aL9Pv+gVO5y4rIlNBUs4KWIHStWO7FNMSwz73cQLsfIC+SMDGwIFE+FFepFl/7qWDbYAIdxoQwQixG6kA9cp3NUFvUqDOpebdIIgzVUQiZLaHpt6LT4sDZAi1Osjc7tTva+TyBSIyaFQcaHo0ha8y8PZ6eU8JjOJv3N5FkrUV8SxUv1fXde6JMhYwFCzJXbJDNmHFSq/KbDyWEhA3yMcBhncAjxze8doPsgdMGLeKvV/qpOmEKBeLa9dtvbsWNWn5BqOhKMY7aGhGW5m76ENuoQ6LdhFhbA2L0xZxcEXEibpB7nkWI0V9AnKkCkVs163wsNROusVVYlpzuv0MFYtNtfvsIRJroTDmP2eycCyUcEOQD4agqB+JBI84ONLxl4Mb7kIB6edGYQHkewokenOgycpXm3GgTU6ekfC5cV4LIazU4dMZLAHL3hmuKEN11FVJNNZ7ef8oze2mOgoiUXRyovQ+ltcjntzIHtkCnBZFs59oDHBDkgyC2QQvFstelSsE5X1dycm89bxCR7LQiqqYMYamMQPHJEOQpcYje2HsUVkFpESIM1bh0yYwN149IH+xFdGsDWkz9PDJO3UuoHsV3D50MGYyAvgQJFI85ACEB/wJBVAcy0I5XhgAAAABJRU5ErkJgg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data:image/png;base64,iVBORw0KGgoAAAANSUhEUgAAAMgAAADICAYAAACtWK6eAAAAAXNSR0IArs4c6QAAAARnQU1BAACxjwv8YQUAAAAGYktHRAD/AP8A/6C9p5MAAKwkSURBVHhe7X1lYxxX0nV+zrMb2DCaHU4ccJzYFlqSxczMzCNmZmYYnpHCzMlusskmu+/vqPecO265NW6RLdnObj6UR26anu57btUpuvf8v812+VMOT/6z2SrrjidkwfF/W7LqeER+32zaOub3zQYZGrok3zhy5PeNRpnoj992Dcpv7hb5eKlMPloq3bb9Pxtt8stmlfrUb8+vPC8BqcckMO24zI0nq23fbVTLDxu18m93q3y9Xi3/xjn8/7LDF/KErDofEYfrrPy2WbftWn/KdfkTIIcs/wYQOPD0ALE7z9xw3MjEOWkYeERaB4/JN5bqG/b/bG9QAPl8tVL+5WqWlbF0WcbAX5sPkZ83y+Qrd+y243s6wyW77A1paAkUpzNHvt6okHfdeQBGraQVvyrB6Sek1PS2jDsjZMhxVeacMfKvjT+BsZf8CZB9yo+YZTfcufL9Ro3hfr187PKXNeejkMcxWJ+T3zZM2/b/Z6MFWuVhBR5qG2od/f4frfXb/k9wECTfudNlYTRFbfvCnSzTazESW/S8NHT4q20c8B843xGX67x8v+nRPJMD8UqrUIqb3lLgoCw4b9Raf8qNctcD5D+bzYbbb6f8ttEsy85E+RKz8oozWf6xcX0AEzifukvkH5vbBzXvW29WectHbj951/WGLE2HiWUqe2t7X2eEBKWflPcXire2fbxcJgsjqbI0liwfWmMAUmgTDPCe9SDJbX1dhhbC1XHLy69JUvkTEpH3tHT3nVfbfodZNTWQAO2TLhvQLBPOSJmG9vjcXbZ1/T9lZ7krAfL7ZqN87PYXs/NpsTlPigOz8L/2MXMfldCWn3PGicOdqT6pSX4DAOyuDDG7UjHQ8+Q9yBJA9O1GleE1KC0twZJS9IrUmHzV/8kJ4vKel8o6n61jPoFZtTKesfX/nWQRAKEmGHaEitOVpbZVNT9/jYcck472IAXs9zYKlLmlnffrRhPAu52//Ck7y10HkH9ulCvT43uYEz+4s+Vrd4J8406E2fDS1jEktt5myVHITzCNnO4sWXIlyTyAse5KwcBMkClntDJRFlzxsoZtq65k8I5kmDXVavvvBvf2+WqFhEAzcABnl76xtf3d+WLpag+VH20ePvCFOwJgexO/3TPoScbJRb5Y2w68rzcq1XduAqz/ubbtO0utNDT7ykgv+UWLzDpjFYjGHOGKnOvP/1P2J3cdQDZdr2OQRIrVeVzedZ6XT10hYsHfdudZkNMS5QEigCzOYzj2NWXPG13nVuVfmH0JBg5AagaaWH+HaWVxpimiOw8grDiTFEisrjT5BgOWxzswm/M47+vR1OlouypNTYEKLNr2vq4IRaK/BBnnZLDo+Kv6ffxt3P+jDd85HyZLS2+oZ/PTRpF8vFgqZTUXxT6Vu3Udb/nMXbrFN0agZX7Y/BMgNyN3HCA0pzSXJT/NzifV4P9+I0M+cF0Um+uUbDrfUCBZdz6hiK/deVq+dSfBDAtU2sX7mochv4I/cAZ2u7KhvbIBkCQ1U3/lLpdpRzS0SqLSMDz2Z/wG7jc7PRrm982bA+03AMic9QFZsj8EDRGntn3iDlLA4d8k+w7XGbFOZcEsuyyfrZRvO18vP200yBTuc8IRIRYA2OiYP2VvuaMAed/1NjjGKbE4nlaDgOYVOcd7rrdk2fE3ZWaQ7H7qCoI58ajavuZ4DGQ5VjZcr8hHLl8FEqNr36z8G+bRv6/Z6As0pxxR4BV0w3q2/QLN4rJmyycrZfLpcrnyOJFLvOfKV8DRvEMEjXbN/crfoS3i8p+TmoZLarKwTWdJz8iLAMJ1jbMBzfLvHRwXv8LE+3Ejd2v/bwAqge593J+yf7ljAOHLdDlfki9cNKeekVXHQ/g8BTmJ7c8rU8JzbBvMkxblNn1XAechcTtfgbwsG85z8iFA4n3tmxUO8kWYTBzoK+AdbmcOzJMw+WnThMFrkg+XSuULmEKu2TyxTGYrT5MDfzOYtwgTjNxkBXxkyhklM84YdT2j79lJaIZN9ieAb1SKGdf/3lqtHBTTgx4t+feNPPnAfVG+t9TJ5zrtQTPT5XoZJt/D0GT3K03r7Vr+U25O7hhAyCWszhNKY/y4kaM+Fx334iU/JGZoFHpgfoV8CZPmW3c1tEWYvOu+IL9sVqrzVx2P4rinMLt7osa3Kj/DJDGDXyxBa7jc2TLpiJRxmCeTAIvNkSnOmTxxTOWIcypPFkdSxTyRLdbpbHxmiXu+UBbsCTC7SOCjxO3OwUAuUCSas7jR92nCwf0PeprsBfK7+zq5f3euUOaGkmVyNFBmF59X2pbm1mR/nIRnn5GrmSdlftgTE/nQ5QOAergLZdHxF/na5THR/pRbkztqYn3uCoXJ9Lgys34Byf3UHapMK6fzRRWQ+8FdA9OrEqQdIIGZQ/nRXavMIB635LhfvnOnKT7ymfsqgHY9nnBQ+Q7fR2DQbat5ohjb2HBAWyxkiWsmX2YHk2R+NFFmJ0LwGS3TA4myNol905jZF0uUpvvCXYbZPAt2f7ryfPFejb6PQhNyzfGkZNU+KSGZxyS55MaIu7eQe9ATFp3zrLy34NGydGho4KCsQMv+vFFyw7l/ysHljgLkY1eAMhlIxL/d8MyG1CZfYuB8tVmhXJnfbFSpoNYX4CdfuStAZLENoFh2PKBcvxaYZ9Q6nEUtjmPQMNft9YPId+4qmDOZamCvgnBzG2f0v9sbYFIVqGDe5FiAjEy+JONzJ2Vs9rRMjfrL3EgyzKEspWF+xfE8fw7kftWVgvv1aDsjIU/g5DC5/lcJzX5aDfrE0qcNj6WmYqCPvORnR6PMDSfJN+vX40IfuwPUhEFw0FSlc0N//p9y83LHAPKvzTqxOo4rPvG5O0wBRW2HWfUTzK+vAA66Kj/FTPjZRql84ixRfxMwn7mTZR1mGG3tFecDKipNoNCj9Ynryg3ftR+hp4oBN4crU9bAI7iNXMAxnSv2yVxZnowBMM5K5+jT0jb8uPRPnABInpX5oRSlXd5fK1IR6jGYZeQw1Hre36GXf4BjrTgfVIO6efhBqex+SFbMJ284rrsjVK6kn5CgtOMyCY3FbR7P33bT7YeNLHxnmHJ06Lf/KbcmdwwgjHVwMDtByF0wqWiHc/sPMKEYUyAQPnIVyuh4tPSPhsvgaARs8CJsr1b7Gcnm8Rwo9ILRTPvA/c5NcRJlsoFkr0AYHf8eph23M0A3M5Qko31xMjzxkvSMHZf6vochDwEgx2Ri+nVlYrkBEPtKtjKpyEOsztQ9o9X/xkRgBsDJFyhm51MwM2/UftUmHwkAOJIKX5YPV7OUE2PN+Zjy5n1zDch/ytHJHQPIT5vFmPVPKPuZsQ9uo93PVA3mNn3hqpDRiUipabskJc1vS227r3QPhEJbFAJYRdAw5QAH3all0CTgMa7Taka+mcAhucamKw/XSVXEmtt+d7dAM+QpcDAy3Tf0mnSNPqUycFsGn5SByRMyPP6aSgYkN2EUmyYgPVmTIOoMJO4Vvaaj4suNaMWhdnLdMlX9g4US+dXVoJwSeq6xfu25/SlHJ3eUg5BIMtuV0WPa0J+7MFigIb4GSNz2HKluuyxFTeelqPW8lLe9IxUtF8VlzQHfKFL5UXQB/wzzi1zE7XpZuY1/3Tx4ztY/NxoVOSf3sMPEYm4VTaSlyXQZ74+T/s5Iae96W/rGT8rg9DEZmjotg8Ovq33DPVEYwMXyr2seKBs4CE21TwBypqZ4f9fNCl28Gs/QhFrT6Ng/5fDkjgKEwllU+fAdD0MeBECKFUDs69lSCs1R1HZespvOKZDUdfvI7FICwECQFILHtICz1CozzeF8VgXRqFGMvmcvISjWXWky54rbStFwLObI1GCCdHaES2dbqPR2BcvQ0GXp7b4iw9Aq49AeyyNpijDTpFIpKa5E9fk5gMv7NPqumxFyNgZLNXDQzPq7O8/w2D/l8OSOAYR5VU7X87LkuE8JzazP3fHyxUaZfAlTxW3JlboOXylsfVPy214HQN6UAtN5ACReNjEwyFG+38gBKF5VM6kWlf/PHnGH3YRRZ5pI9EK53FngICWyMJwiQ90xMtATIxNKY8TISB//hmk1mSCbjlwVs9lw5UJ7ZOB3pMi8K15pkd9uwtzbTX5yF8um83X1W+kWNzrmTzlcuWMAcTjPqlmfLkm6e7XtTNHg4KeJU91+SWmOgpY3paTlLant9BGHLQvnFGLGj8aM+ojiHzQ9mNxHM0T/HQeVf2ya1CAnWWfdx7sY9BvzBbIELbE0mqZqMkjaV8cz5b35Ipm0R8k0AEXP1RqOp+Zg9Pz9A0bQ/5S7V+4IQOimZNIdZ/zP3KEqQsztJN3kIJ9vlivSvLKWIiVNb0tJ6wWYV74yvRALcBTIByDqHzLIyIo913OH5tqkZ4yRdDoJaGKNOsLlHxsN8r25VjYBCAYDP4BW+YfdJL+4mmTUGa6CiuvgL0xsJLisEP4Oo+v/KX88uUMapA3gOKniH0w6JFC02Z/Vep/QlIAZ9QHE6sCsvZwgVivIM/7P2fljuns3K1VWL82zD93XC45uVZiqzvoJ5mCR43Dbjxt1MuGIVN+vHUdiT83hdHrqNv4FcDFdRdt/N8i/NjrwfDtl0dml5F1XFyYB42P/FGO5YyYWkxGZ1v6+8x35yOWj4gDczlmcpa0fXwPJBoiuC8K6jA82oDmchcp96slSbRMrrkET6z3nBfV/7+85qBAgzMFiJi/TXT5xlShwUKOsgl8wHeUXaEBylUVXgoqYG13nTsnv0F6Lzm7Js/ZIkqVYSqxhUme7JNU2f8m2JEm8pVLyLd0y5+hWADK6xp9yXe4YQChfb8Qrks0oOOMYv12r6+YA/BRg+AyD811oDHqYOHt/pDxclZjRPfEFpl7Qo8N4ADN9v9nwpIjciphdaSrgR0DYGFUn6cb/aW6RZzAdxeZM92T7gqOw2tDoOndClqAlYs2tUmm9An7kaQphJOP2RxRgkgGWbkeP/NPgWn+KR+4oQDjACQ56s750Ral6DzY6YF4VB/1nG2XQJCXKpPocf38OrvF3zOpalJq1IjbnCdUhxOl8SQXcvL/joEKiTXAsAQysM2chFPkQc7UIhg+ZpetKVpqNphiTKY2uczvln9AExdY+ybfGy4zjAUNQ7CSdthclw1IkU9Aov2/+qVG85Y4ChEIO8pU7TgX6PnEHb2Wm0s//C2z6v7vqQdwrlelDO581D4wHaKnyzOJlqgldn9+79252sJcMO6Kk2ZYs8w5PnTnBoe3jPSjAwNzjPn0zhDslPwAcqZYeabK9uTXoZ+33S7k1WOLM5dAoDTC1aiTDWiyFljgZtj+9dZxe2myvSJ6lHs+z0/B7/lfljgOEKSeMhKvGDNACHPQLjr8o04vagX8TPDyWRUDM4uULJX/hfofrOZU2TncxU9+9r38QmYWJQu3xKYC5kyeK28mBtHLbOykk3BnWXgD69a2BPmA/KeEARb61SPqh4fh79FJjS5cKWwQmgOv1I5oQWGXgLCOOTmhn4+/8X5M7DhAKBzYze9mYgRWC1AjUJKxFp5fK5XpBHUf3MP9PYFicT6tMYEbP+f/3XRfwUm++08kmZs4IS7986v7jlKg22Xql1Bq6NcBH7E/JVXOLNEADDjlCoA0DIQE3gGTAEYbzUmXaK3VFE2qZalspJoE/Ta67AiDeQi7yhTscWiVJaZR151Nq8FOT0CW87nhSaRPGP5gBu1Oi337lRwyECHO/uN1dhvvvRqEpFG2p3qYJEizFUmnLhAa4LGOWM9I9f0ZGzWfAlS7cABJKrS1JhuynZc7xEISp9/duXWsO182ylOBaPTIIftJl71EyYO9WXrIPXJ3/Ey7juxIgJN+MrrPNDasGWSHncr6Al3JZleOaQeyNzrtZqcZMPIgXb7TvbpUK3HOD7cLWgG6zn5MoSzMGtK/0LJyUuLE4uTpfKeW9p2XC8bIhQCjt9hhoolCZsJ8CwX8aWuUZ6Vt+VhrGXpTyvlekuPOcFHe9IcXdb0pR15uS235OCrtek6LBt6R4IkDKF1MAwEZYATevve9muSMA+Rozthn2/nf7UOGsllsFYecgIDB+3MgzbAZtJB9ilm219UiypU/81gfEBxJkHpB0/L8PgPgHvp+BtET8n/ED7/M/xvkzuM82zJyNGJCUIcymvK73sbdTfoWEWtoxy1+f8bOtyTCbcmXc8ZqUdp6SsOkiCZ0rl9bJUxjA13vy7iRtlkgpGLwkqXUvSFrdyypBNLv5VclsPCeZDSDwra9JTgu2YXtW46vYd06Sa1+SlKoXJaPuOSnpe0lqF0LwPG/sCfZHltsKkE0MxgxrnxqommSDZNL+Nzqe8v1GJoBxWg2Cr1wxyiXMbUbHakLPTgkGs/57jCQEZhXvxw4QaOcSKGMAQQL4iNE5mqRb+xWA9N97u8SO55hiyd0CByXKXC3N9kRlTnXNnZHawVPSjc9xxxuGgNCk3x4uNbPBktHwqiRUAhymlyUZgz66+DnIsxJVdFaCMk6okuDd5bgEZ56Q1MonpHLqPMzk/w6g3BaA0PPTiVnYaKBROLtzZjY8d5OxkhMgjs+Iw/m8fOmONjxOk88xaMknjL7HSPzW++Vnt0eTfYpzk/YAhl4CoY0+uAMgmcGzKrZGbgNImNkkTQAIB/2ow0fxkCHHlS0g6IUkvcGWICZLMMymExKSdVL18zUe+DcnKZVPSs1i1B8+Wn9bANIDomc0wPTiC1nVzeR6YZ4WyajN+Yrhfk3+BSDGwlwyuv5uwhn573iRYQcAlibR+L7bRVYZyBsHOK4C1BW2oG0AybPEg1SXGwJCkw57rFTZEmFevg6ucVwKmx41HNyHJVcAuqyul2F2Gf+eP4IcOUDobfHFTGs0uLwlCgPUiAtQRu0BMgUCarRPE2oho+vuJQRIxy4abi9Zdx299+s9PEdyKX5fCszCEmv4NoDQZZtsyYPUiMmeIt32KEXA6fIts2ZKtTUMz5ArX/1FxszPSNOop5PK7ZDYspMytv7HbGR35ABp2IELUGMYbd/Jrv8CZlA223wa7NMk9Sa0RwBA+TWuHWywj5KLwWgBAOjupElldEzPEXrAGItosPVse15XoEFSLDnbAKLJoP2YNFnPi8n6jrTZXpVx++Pb9s/YH5O6obMSmn3ccDAfVMg7QnNPGe7TS1jeCWmY33lpiLtVjhwgkV5mCweiCzO2MocMTBrnLrMxwUavktE+mh87aap6nEdvVbwBgJqgOaz4Tu/tlDjcH++T1yY/oTvY6DhG4I3u6TDkGwCEXjM+Mwq1FU3RcHPngfOuqD16l56Vkq5XDAfxXhKSfQpm03ZgkbvElT8ngenGgOP+hNLnJDjrhFwB2a8c+2MVkx0pQJhE5z2Y6F79EjN2HmbmcC+AcJakB8roWhTuo83PGd9on/5amnQDAN9jXw0Gt7fW4v9/xLX6d+BITODjtckxwnYAH13Gd4KI0pystfkYgGBnmXU8JrXDL0p248uGg5kSDMIennfGcF9MybNyNduzxoleEiuflzTTq4rse++j0CuWbnpJaRu2MMrpjFUNv41+190mRwqQbzHzeQ8oG2bBTzAovbdTKjGIja6jF8ZP0tSg3L6dMRXv69E7xlTuXgMAJOEaCRByJKZ8e++nfKkz9ziT09lQAGDz+xmoo+a4U9FkmppZlnaVXmIEhnloi+v//4tycsyAmOc0vyLZTa8aDmRKav1LElVwxlAjJNe8JMkVnlWsNAkveFa5g2MgafWvSEzpi3K18EUJq3xTQiExpc9LVOEZSW94RR3nXxsk/nVBEtkWIx9Z7n5ecqQAMRq0mqeKM6C/blamOcOZ3vsaRsKUBw5UPaGnra7/Hkowrsl9HMQ0z/xhuwdgez1s+p9xfIW1V9ZgsjDu4X0uhRpQu74mBJwN56zhd/C3fL5xZ2IhFN5LoaVOhsA7CIAJ+8PgSk+BjD8pQ7ZjMgzwEEBMG2GUfMzyrCRXvyiptS9JeNm5bQOdEll4VgUDowufVTER/b7QvLMSX/48NMGrGPTPSXj+GYkoek4icE5M8VmJw7YrhS/D3HoRpPwFiQDIIovOqjhKLPaF5Z1SmiSp8llJrXlOclsA1O7Lkj5wRcqmkmVgtQYTZ5vcbUmSRwoQzvLeg64Og1Pb/3fsp/1P3nGQmZgPsRbXKceg15/HKLn39zFnSNtPU0h/PDUAgcNYhvd5lF+86iOYgxQEkHkfx9gJNZv+2Nsl5EdTjlYps8VIv/0kSPozChj0WA3ajsuU/UFF1Cccz8rQ+vPQAi9KXNlzEo2BG197TiKKX1SmU0zJc5IMUKTUvighGOjZjefUzM+BHQXAcLBTS1ALpNS8rLQMTabIAoAAx8WWQjs0hYt/6dsSknMaIPOAg+dxH8HFY1MAjvLu09Iyekyaxs9I88QJaRp9SmqHTkFOS1bfZamaL1Scz+j33m45cpLODFn9YLoCIQcxOvYgQhODIKGXSauIK4RG0H8XhVxnp1mJSYp0Lf+GT29nAuUz3X1Su1EDeR+jl3ZoNv31b6fwN36I+511FMuogwt8RorJelm5f2fAPaYcx2RgnRrkBTWjh2SeVHwiPP+0hIJ8RxWdUSYUB3FgrZ/EVrws8TCnwvNOKyBE4DieR2BFlL6kiHcCBn0UgBAPwIXlnpQEHJ8OMyup/ZLEdQRKdMMliap4TZ2TWHFGkmqelRzTWanuOQEwnJT64bPSOHJcTMPHpWrwjFT2PC0VkMzml6Vt5dYSUA9LjhwgZZihvQcSie1O8Y6DCAcF4xfkE19hAM9ihvf+LsrwNbJtJPRMLWP2JyH3Po8Ra+04o/1GwuYI+uvfSam0tal8rVnHkzLpeF4mrDR7zigtkARzJ5IaIveUGtg0kxKhQcIBkKtt4RJU66tmfR5L84lmFf9/FdohpCVMQote8ICD55Y8r8CTBu1Q0HpW8ltflNKu09IwekLqR09L9dgbkt1/URK6AyWmI1jiOoMltsVfEtsuSlyLj0Q3+0l0e4iEt4RKWMU5uZr/rIQWvyJhVW9JWO1lSWiNlKKhTBlZ4gpatz65HkSOHCA7DSzO7L8cAkgoNJXoEfO4P2+c5UnWd4rSU5WnQMvRHCTQ9OeRiGvH7TcISY10t9jRnDA67C+pqPmU4zTkeUmp9sz0ynQqetajTbLAD6A9qAWiwSuSKp+XxBoQ7vq3FChofsVXQPPAFIsGkLLrTwEE4BLNr0lcw1sS1ewv8aa3JL0WwKs8K1kNp6Wi+5hU958ESE5J88gz0jj8tPp/4/BjUtByXGIAkuz+t6WGxwyfhjZ5Xsp7zkhB76uS1BMsYeVvKPDGloEXmZ6TjPoXFfDyu96Q9O4gqRhLF5vVdOTesCMHCBGvZdJ6CxMCmcBodN5B5SMM9BgMzhLLje5cCu+BTQ2MzqWpNgkAMEipdxwwmVHTdAte2olkn14tTgDeLmDmg3l/x50QOi5KrDHQII8rgIw7XpWW2XPKjEqCqXUVphUBQuIeDmBEVb8JIDwnqdVnJK/pFAb5KSloPinx1S9JVPkrEl11TlKrTkt201lJrzsLkwgaYuiYtIBLmCZfkqLxixLfEyJJXUGS1usvSZ0+ktnztuT3vyG53eckq+OS5PS+LvkD5yW5KwDbz0tl3xmpGz4lptGz4CLHpXnsCakbOC6V/TDp2gIkvPINCc05AXPupJR0QCuNPSstE2fFBNOssv+slA68LpWjyfKB82jS7Y8cIJQCA26gl3xok3UMXm+izs7mXMl1c6FY1hZKZXqxUjpny6XF0qGCf0w/77R3KxOJuVTkIrXYdtVAi1AIHLp0vctpmfbOoCXd0gSRHmCa5mEkX3+tCYdnO++ZANPvY1BSf/07KdW2WpiKT0CewT2/Am1yUkp7X5SwfI+pFQEzK7wA4Cg4LTE1b0hMT4zEN74BzgBzqeW01PYfl/rBU+AKJ6Vq+jVJG74qYW2hktn2FvY/K9V9AMnACfCIE1I3+IxU9R7HOU8oUyuuN0xKus5K7vBFiR5JgRl1VYExCxqhoPW0lHacBMjARQbPgqyDuI8fw99Pg5+ckIqOpyWj7oSkmKDJhmPBTU5JFY6t7AWgBgGkkSdx7DEA5UlwmiclrwWaZjR/i48eltwWgHDQ6QfQTsJZmenndL+WW3ske6lZosZLxG+sQnwna8R3sEB8h4rED+I7UoptteIzY1LnkkAXARx0v65hVqe3yUiTUPKgZbxrUQgELb6iN6cIXu0YfSrL+wBBDvYZfcfXd4kGoSw6O2XA/hyAcQxa5CxA8hLAcgKDCUS65ZJcMQVJYFeKRNa/A/PoBUXis1thYvUGSRK0QFrHBSnrOgMT6DTMoxNS3gcADDwtZb3PSNxwnEQPJ0pYf4LEdoFbtAdK1qAv+MJbkjn4joQPxElp3ytiGsK5mPlrx16S3IkrOC8BXCRC4tsuS2LDm5LT+hwG+Bl8D02zEwDVKQz6pyW/8aRktbwg/iPFkjIeLXkAXenwq1I7COACiPkAcHH3s1IOgBUPvyXl0yXQmsbP4WbltgCErkijtJLdBQN8qg7gqBTfiWoPIPBJQHA7AePXnwvQFIpfX7bnmCXPLM909xHM8BzcO5l3THkhd9HzBRZGURvwb2ooHkcAaCntjJlo5xOIZQaakSDSrnc3CHlesTUaoHhScZFJAIRAmXSckeA6HwnIOCXBJW+Kf2OUROD/KVXPSXHbSSlqpzv2JAbsackcCZLgLoCh/YrEdwZK/uB5gOANSejwk/SxUKmCqZM1FSZRXeGSWP28ZNSCS2DwlnKg958CuM5I09gJaRg5BhPqKTFBA1QNwnTrDpG07ncks/O8ZPW/I2n9fpI24C+ZQ/4AUoCUz16U6qlXQfTJTS5IxFSRpK2XScFarmSuVcu0vUt+gGY/ykyG2wIQyvwOHqa9xHep0wMGao3xCvHrzRLf4WL8XSW+C22efeOVAEsethd69mGbz1q/Isz0cjGNfac8LRZsaZyBrmNqlx6cw79N+OQxdCVzP8GkuZLp/SLwR6mtrl2bHEjvGr5bpN7WAlAcUwCZdjwHLvISNMlZGbA+rwKGDArG1L0t4Z2R0AIg3DSvWk/B5j8Dk+mUVIITVA29INHQCCkNb4CEY8YGHyhuh0bBrF+L/bXQLk0Tp6RoGucPRkl8y2VJrX9ecZkqEPHagdMqg7hBmWEw89qflvRqgKQdoOzzl7IeXvNZKes4IUVtp6SGpls/TKjBp2CynYRGeUZyGk5KAkAVbW7AOymFpZGN39ak4mlGv/sw5LYBhIMp/gDFSJooEEzXi89cM7QEQDFaJr4ASfVUqQxOFkjHRIHUTZVJ5mSJhABACiBDAEovtUqlOq8Ag74XXIWRdZpx3t9BYk7CzZmINiyrBfvJVfA3Yxs8hhqDv4M5XwQcNZOWE0YewlQUgorizaXutND50GRjTIQgOak+JxUfOS6mpbckruJFFcuIb3pborqjJLrhoiQ0vi25pjNS1HkCPOMkOMgpaRt9Soom35LorqsSD1DlN8Is6jwNUn0aJPsaAMAJTMPPSEX/GYkYSoFWCZGY7iBJACnP6HobRP2cFIED5bUdk+zmMxILwAVO10gyNFdBwwnwEmgdmnHXPGD1Q8/g/9BGAGNq1XGA5IQENUVKoa1QKq1Z0mxPkFJbsbx7RLzvtgGEwh+x39oQJdACvjSpCIpJmFA0sWYblPQtVKoF/NfGs2RhNFVcs/kyP5IqvSOZUjiaKwHdyeLfmQxNA+0C7ROI87sXqqXH1qnMK6PiKKa7MGOWaSh0/RIkvG9+0n2s2bdMNaHplQNzioDQfh9r7am1qFGO6oXdrFTbymFmPQVQUNigga7fFxRYskb9JAXcI6PmLMydtySyN0ZSa1+WWGiBmOa3paT9lNQBIA0jINBq8GI273pJrnTES4TpkmQ1n1bR8WaYUaahY1KJ2b+49WnJqj8jCaPxktsM7nBNM1AjlQ68IJUTr0v19OtSMfaqZI/4S+REnsSPJUt8X4jEtflKctsFSW05J2ltr+DzNSnqe1ayO16W5B4fiZguklJrnjTYU6DlU6XJngTTOF3GHB3bTObDkNsKEErztRn5IFKy0ibmxXKZny6QnvF8yRsrkMDeTKmfKZP3VyrkQwBlY65A3p0vEstktkwOJMjcRLak9qZJQEus+HaniT9mHd/hIsmdqZK1+RJpmK2U4JVORcy9S3TJQ5iomIF99JQRBKzkK4d5pb0A8hUey7wwzRXMYCUdDNzOnlX6332n5T1ouybbBQDiBMDxhOIh00pOQJsch6njK/nNMKvaTksuOEY0NElK1fPK25TR+YZEt/lLetvLUgqNUdX9tGTWcTY/KZE90ZLecV5iOoMkpOmKxEDzFMI0y2t8RrJNJySs3l/i+sKksBXaAZykvOukVIKX1A2dkJbRx6Vx6GmpAx8pgYaI7YuQEkuuVNkzAOh0qbFlSBW0RLUtS8ps2VKJz0ZbihTbSmDqlosJf7MRXpUtUx3fCKDUwOQyyqG7WbntAKGXiANPPyD3EvarYh/fn+wN8q25Vi2gb1kolSJoiqujJSB0JbBzMZMMZ8jIbJHMzhbK9GAiNEqyVIzmiV9nqviRzLcngcNkS+hIoYxOF8pnVpNKh6dbmMmPbPSg5VpdhRaYBiiKMeApzMuah5k1Di7F30HQaI0hyD1oitH7Rb7CbVqqPIk9Xc/9+P9+kzGPSirxe6ftGhfh5wnc52n1OWo/KVF1b8JkOimmgWMwW1+RmME4Sah6CcA5DT6Cmb/7lGSTTPf5SkbfO5LY+o4EDGHCavLsp5TDJCsHXymYvCgFM/6SNJ0iEX3Rktj0lmQ3PAuAHAcgTolp5CRMsmfwNzRO9wkpaPZwDAYJ8y0lUm1NlzoAoNyejc8cgCEDAMiUDkeOdOD/PY5CvLNaabAVSDnAU27NlRpHBjRKshRZqw/Nk3jbAUIhqeKg0gCwlxRh0H1hqZePl0vlg8VS+XS5TK0q+xm0hw1g6BzPhbouk7TxYgnpyxC/7kxJGimQGZhcY31xkj4AYt8BcHQBKH05isv4gadUjReKE6bZj84WRbZpHuWCf7Tbe1Wkn+Yg3c7UHIlm3ANmYTMGPEt0+Ts0sJPDsClFH4RxGVYgcr93cJGmHa+hfxa3U8iTam0RMqfiIk9CnoE8rQPJE0ob0M1qGj4tDROw+8ciJL75guS3npGa3mNSBT5SO3xMxSFM46ckeRScpfGi5LUQJDC1oCHouaoZeFoah59UEfS6gRMwmc5J3kqUBGJyojMgqtlHkhtfkaxGEvNnpLDlaclpPCWR1a9Do7fgPlMhaRjwGdJmK5IOV7502fKU9NrzMBkVyIgzT+rsdQBOGbROtjRhW7UjF+8gV2kYllUYPYeDyB0BCIXenp3KXI2EM7pprUVWVmvly/UatXj/+mSWOGbyMMhzxTKRpcwr61SOTI5C7fYkSE1XjFrCuaH1qsQ1XYUmSRO/tkTxa43DZ7z4NUdJAkA1N5mrQPej3aRyqcg/mKFLbdGNAc9IeSaAEgoAUSPQ7av1xiLYmRHAOAwDlvrfqHnB9MIMZP0xt1tGHZ3gYedk1vEowPEUhPGRkxDykmMyZ79X0nvekvKes9IyflJaAITy0dckaiRJkppekTKApxnAaBl7CnyCBP645HefkbCBVBBxHykAz6joOQPtQDOKfIT85CmYXMckqeNtybcWq3r5Fke8pForpdCeD7MqR/KX0qVgLUuyLPROQUPYIxXHqIBZRdOqDscNOktx/8XS5yqUQYCh31EiQ/ZCabFXS6ejEsApgcmbB05SDBO4GBNribidt6ZJ7hhAKPSuHKSTiO9iu/hM1krAVI1ET9dJ8ky1pM3WSty8SUInK1VAKWAgX3KHcmQK5J0gInl3AkQjI+l4weEARbT4N0dKQGOkAohfTYAEtcZIBUw0rj34xWql/OpqVmSdLl1mI7P1JjkIc7VojplsffIl9mvxEabTsKECNY5mWlGYC0XCrm8lxK4r2v47IeRQVTC1RlSX978AFNQkTEU5rpIap6FRWFtSO/2sFHS9AEJ+GubQ05LX9RoG9vOSORUg4Q0+0BgwxYZOQqs8JenVxyW78azkz4dIr/W0ZI77S3Srj2Q0vSBl3SelrP2YpFWfkIzaExI8nA8NHSftjlhpsSVKtLlJEe4aexo4UhKebTLuLwNAKpJWezw4B8xkaya4Ra502AEKW6lMOIqgQYqlV31WyairBFqjTNocZfi7HO8LIHSUwhwrA8BKZc1585rkjgKEQpODpo0eCLuJAslCm5KqmUrpmSqUgaki6Zsulv6JXJmZygVZL9wSNwBSOJwtvj0Ziqz7dqZ4uEhjhATUXBG/6gDxbQwV/8ZwCQeAWoaz5O+Oxq37o6ZjDQu1HWMf/dAK9GgpbYLZmPUsdGHTw8UsZd4jHRH8XeQpDuzXp6kQdPrffyeEruxca/21Lif3wuR6GKC4/xpYnla5W3P4/5T9AcmGNqnoOS5VXU/BhPU0yp513Cf1a29K3ECIZLW/qpIPs+pOyJWeNJx//7UqRs9CPVVr70jUaKpkD4dK2mCsRC63QnskYKaPAn+ghsiWSEuTVFuypB5mFQFB4l1rz5IaaJNCa6G04vhagKYBWqPNkS9jtgqYr5UwscplACAZtFcA2KUy4ijHsVWy5q6SYUeF9DsxJrCvCdsnvbT7fuWOA4TCtI/sa+R2X6Lcvw0ysFIvf7eZ5AdLneIjH8FM4kKbdphZszCbWsbyJXEQ4GB6ynCx+PRmgZ+kX4vAY1s3wNKRrD59utLFvytZ/AcK5ep6nyLWLAHOwqCnpysL95cMfhKK7ydAqBXYdC4Zn4yoEwT0njDQqN0nzTJyE16D/2cMRl/AdSeF+WeZllaV7asNaAobWXsAcr0hRO/6MSkcfFXCRjPwf30p7/9B8zwordbXpWztCmb+gG37u+3PwUJo0mnVNuXpKwCnqAc4WuwJmHQypRS8IsbcAMAkKu5RDUJOD1aHIw9ahKZSMZ5xHjRPFqRIejHwuzDwl9yVMGvLYQoXyZirSBahPaYhDbY6WXJWyIqrUiZglo05qwCeKpjPB9ckdwVAKJyF2T5nX3GSVdj2jIfA1IqcqpK66RLpGc+RjpkyKV+ok/DJKuXS9R0uEb+REvEdKRO/wXzxHyxUQUQ/7AvGMXELDZI0VycxC83is4LvXoRmWtlf3pi3MHDYCDB4iLAHJIyVkJtwH/O27qYkRgoDo4145pmWNJiQj24NbE/H+O1AOIiwSKvAEgPzqVe4cKj395ba2pWWqLGng2ckS501TcpsORJnqVfEnDGNSgCk1Z4JDVEow+AWnQBJsa0c1y2FeVaIsQLtYS/Fd1WKzV2Bey6TaZhZ49g+CdCYbDUyhU8bALOEzxl8dtmrZBla3/t+dpO7BiCasIkCvVbeA9BIfKdNSpOoYCLTUAAGDn4/agdG1PH/wJlaSZmrl7q1Vqj/bsUbND85s3rZ7+ogzoK9hGCg+1erLeFimd6/8W4TAjfL2i25lniQ3mcMB/1+ZArap9waAi3bKm0wS3eq96GDo9iWr4DAdqmNGveANokHSCro0nWkSBd4B2XIWSij0Boj0Bpd4CGVtmrJt8C8xqAfh/k0BXNqzVUt89Aak9Aw864CGQYo2qy1MgJ+sg5NYsX+CewnmV85gCa56wCiCR8ig3Q7Dt5VDMB5zPxMUOTMD43iO9socauelHeqdToBqJmMrs8O6VzXz+jajGUw5sHIuJYaT7ud3Q3ZIeUgLmq6gDWP190ujDfRXIyzVGCgB0uv/QzMresd5I2ETSHqrRcl1ZINc6pHxYP2E++psrWoCHgdNAZNLYKFrtoGmFsp1mpolALpAGD6wTmUFgH/WHCBhDuqAZJiALlEMs2N0D61MoZBP0QNAlDYAYhVmlzODGm2VUm/qw7mF7VKhazic8EFTuMsAKD2907uWoBowig1Z33WX7TaexVRZrSa1X4EAgcss3KZfr7fCCrjF0wTMRrQTHtnleFuTQOYikKX7n6dCzyONr/Rte5G4e+ju5sZzYkwkyIsJrU4T7olQ0myJR+/qRqTV6fKW+MSE4wNHSQHjYG8YhBwmljkHGyR2gBAdMBsarTnqmTEVjtX4c0FKApkAIOaJtU8eMcSOMUgNMUYANFiqwcxrwSJr5cGawW0RJZMuHJkFGAbd+ZA05jwWeMBEABmwTmT3G4r3pfJe9cD5LBFHwH3FpJoagyuokT+sOK8bh5xOzOSGSPhPrYhNUp83EloNnoXat3twsRM1ti8h4FErUDz910Isw52qs48iEw7WPiWItVWppYAJNAoDAS2QDtUWbOlmuYUtMkwthEc/TCnBqFNZhzFYoZZNeUqxeAvkwZHvcxCc0wBOFXWGsm2VkmxpQDgSQH3K8X9NsoKzlmEqTbhzJdhVy6uky7ZllpVaGd0b5r8zwGEg99oAGtCDcVSW/5NzxrPIZnVUkgILq5nog12knJqt53qTvTC79bfy90sdG8zm4BeJ20bS3gJdGpr/bG3ImXWOphZ6QokNdAgnQ6YVRjI3Rj4Pc48qYUGqQDh7gIBH8EgHwQwxu2FMgdwWMArxsBLup3QNo4a8L0ykHVqlwrpA1mvhFZJtHoK4NacbeAjldheAPMsV2mRLkcsALp7J5rbDpBfNhsxG9XIbxsthvuPUj503Vgfz0TFnUwlumx5Hpdn4//JWZw7mBJML9HXsxsJv9t9iIPrqIS/kROBvjqP5cgsnT7senvO4AXWYqU9mhzZ0oPBO+goAucokU5bGThNPgZyoWTAVKq31YFnFAMcZdAcpTIJTrEMrTIHE6yR0XMcP43/W6BJFgCUMRw7AaA12k3iuHbf1IKjzhZopxpcs0JlSXjfk15uK0Ded+XLoisB9mqGzDljxeHKxGC7ff2P9DEKbcDSDjVaNIdmFAcKz9MydAkmJjN6p5RoQjt8L7OLMRSaLkbn3w3C5uDkHvq2TAQFweFdpnxY8p6rFaQ9C5wjHQDJAw/J8ZhSAMEQNEY3ANMJSTc3wWyqgWapklUAYQQgWnYViM1VLCPgHrmWGhmE9iGhX4I2seHcaVcVNHwZflMDJqfr742mNi2DvXjTkQHkXxvNeKDVIHwN6v8/btZhYCXIx+4icbmz5Qt3OR5MPlRiHG726BsZk3R7D1bGLbjPu+kChWns2rla0RSFKSW7NQYgqIy6L+plt2Z2d1JoKqqmFrptJNMEx2HXenvLgrNJ8Y9OmFTjAANzqiagAZYwwDugHXqgCcpslfi7ApNrhZgcDQARNAjI+xxI+ZgrSxqdGTCrmgAQpqMUyCyOs+P8GUe1AlOppU7ev6ZJ9itHApCvN/gj4sTsSpMFVzweeJvSGsvOJHnXlSffuCvF6c6CuoyGFsmSzzZKDa9zmKIf5BS6j7VSTfbX1fppMfHQO3ZB7xizfRlH2U/9M9V4rIFW0os+Z0svJMN3gswzE5mlxvptzDHLgtY9ypJWvQy56sA/cjGYmT5SID3gHIxtTDtrQNCLZRgaJc3cLCMg7LPOSuyrlSZbvTTDtBoDX5lwJYOUl8usIvAe1+4EQLQAYSxkxF4k+dZa+QimttH3G8mRAGTBGS/fu2tk3ZkCNIfKFIAw7gxXoKFpNeOMgVrMkC8BpHkca3Wlq/M4MHje3zcOfwFI76ZwQ16Emar2ME0fzrgasTcSahkSfO/zBjFIp6+1FLpd0gQNyoWE9IsX0cSiSclWsXpz6yiFmmvQUQmOkCf9AAE1wQDMIzMHOzgFSXorANGIQT4MrTKL/WZ3BcBRC+3RJJnYHmLuUGaY2Vkkq3QH43ozuN6aq0S5eFvBaZIszRhnxvfgLUcCEIJgyZkoX20wcJOJFx6NWSAKs2bUFuf4FubXuCMCAPGA5p8bjYqfWJ3p+GFJ8jHsSu/r3qxw1tensFB7HHb/JCMh6FhLogeGXph+4m1qNWOwsmWofttRCkky1zxkLEOru6dQo0RhUqFXz2g9lqMSgpFp7BMY0EMY4EO2QhnFWLBDA4wDLJMg6JX2NnATgAb8YwpmmAP7phy1KtZRbW1VE89XAACDijO4zgpkEZbLpCMHmiVHWsB1cq2diocY3YNejgwgNJ/4+aG7UGmQJQz+DVe2/GuzXv59zYP1rhvIdiarY8edETBhYtQ532xUKtPM+7o3KzSh9APzMJdM46yruYONhC/BqC5EE2/CT09ZN57D7Zq1G3BvNCuZ1k+nBdP5KwGWAlufCsJOOGlWGp97VMLvUyDBgB+EmTQC4r3gLFHpIkPQJm32OphfNQBAGYBBl28FtEOljNmrZQDHlds8z53X4kQ4p/hKhfTawW8AlHF7khRaCxTn8v5ubzkSgFBrjDvCQViz1P9/BOd4F3zkm40s/J2j5Gfwjm9VNmYSbMtQGYM2oWn2rbtafW64c2+47s0KUz20AcnkQfZSMjruZoTxAg4qxzWPl5FQS2h9tryFA1NbZuEbxV268CIj8fKPftb+F2Snehx68SoB1juVJvNP8NYB8JBVaIwpEPQp8JJlEO4FF/iIvQyauRVmVDG0QznGTqlKUFzGsTM4tgP/b7NvH/x8Bx+4ADxbs1RZKzEptCpeqj/GSA4FIL9v4GZdqWJ3Zsp7QCj5xaQzEqZSsvy6WQWylyffbaTD7suQ79xpUOt5IKPp2F4IuzJMFp0JypP1sbtYmWaTMMV4TaPvuhnR12PQZWt0zM3KprNTAtd7pcGWrtqnGh1D4YxGc0U/CDVhXTz30+TKtDBaHColGATf3iSQ6bHTd4TcSWy4X6P70QtNLaNzb4eQx9Hda8egnwSXGIHGWAcQWAdSZq0HMJpVPIQp79y3jOPWIUxuzLRQqxiDez+mlSaHAhBqivfd+Ypwk1dMgm/QbOLg/8dmKcCQgZedihkyHvZsgvr/dxtp17aXgJx7wEAOMgsTizzk243DWxGV5ormet1tkdCbkTkMMgKkxxEp6dY6VVJLL5bRsbwP71gMhbGTUpg0geY+kEiu7XFVJfClA8w3Y96Q+/C6ey0VsN+O9WrxVBx7O7mIJv/E72e6+yp4xhC4xCwAsAaTqg8kvQ/3xBy3Pkc9wFGK8VeiNM0kSHm7PUdSoGWYlGp03f3KoQBk1hErXyhCngF1GAXkpirtYXMlyQ+bmdAaqfLlRox85YoFeYqG8DMWPy4fs0Qh1J+HuPM6m65cxU2oVby/51aERUs0hZjgyExdo2NuRpjWHWxmlm+kdNpj1DrlVzGocjC4a7CPOUv6YBRtYqPAJE2/WluG0h7awv/MT8rHdbyJ/H6EXjuuzWK0TxO6mvX3QC7CJadZLanfrgnvkbGjg8zAhyGcJPpsJQBBiSwAACvQFv2OAkk1N209my8wKQ046mBeFWEM5kG7ZELL5AJIt8Y3DwUgnPEZz1gHMDavcQfGPn7eLIO9nwnukSKr8wHSN3BBalpelZWFi9iWAOCkyPcA0G8bnsUc33cXeDSRI06ZWgw26r/nVoQpBTRx6HpltxGjY25GSjCAY82NeDmegd0L7lVnS5UEcx3seE/VIRcL1S+swxW22OVxa+BBc7CCbhAaVwMHhf8vBpns3+dL5mDRyH2xtUzicA9f7OLzZxBQn3rDwc9OILw/Tibadm/Zz2Krhy2cZMYdVTJqp4YolAmY8gVsyuDF/T7C/zudLVJmL5U0cI1b7QFwKABhdPwDDO4RDJIxDBBu+2WjAi8gVj53XxXHSrCYWs9JY9fLUtZ0VqpbXhLrYgheRAxMqRT5YSNbnUMtNAMTi+5gm4qNHI67k6YGXyzrONhE4bCiwhyQLLnNtRZvG9iewR0KohgHcp7iqZYzt+LZeAY6STkj8rynSHOzMqe6VoPENHlZmmZ8ZdB+/Tq9MFkLrVX7cktvYMBrwb5iW5mkWSoBlL21CAm5NvgJGFYBMu1f22Yku/GtoxJqrkFHIzhIrkzb2fwhTdX/Gx37PZ4FPYTsGWC0f79yKAAhMf8UBHsRsz7jGtz222adfOmKko83AmRu+pJUNL0oVa0npKj5aalseVa6+l+Xb13Jiqx/u8G0gDgVVJxxRKsA4mGBg8JFerQXux/PxX6FBVRXALgqe+Y2cBhJF35XMYDElqRl4BvUGuXWbOmGadaxHCD5ba9LHiS75ZzUT1zadm4ru4B4eWWMpAsDpsjqMYGSrC3q3JT1ahUXMDpeE+aj0fSkNtTWQyH4tVp6I2G/MO/r3Iqwk8z34HBsEGi0XxMGkxdcLdIC8t5tj1bNx42OOyw5FIAwfeQT5YFKUKYRt/0T2uBrkPIv3VHS3ntOKlrOSGHz41LS+piUt5yU4eG3QGbDQdZTxeWOA0BiFLlnVP2XzaYbvuNWRJsNqUEOM0Co1Z5rxHov6YN2rQW5jANRZ5mptr16+G3Ja31NMhtfVQCpgCmqP49SBXDpuYy3TDjbVb+pYlud0iQR603qvLj1Sph8NzeI2GBCr128hRm+RuftJSTW5GZt5jbJma6QtIlSSZ+okMKFOhmyde2rsQXbLjGHbicNclhyKAD5YaMW6ixRmEoyhRlxBeT8K5hdX4KQf+i+LF0Dr0hdx1kpanrSA5CmM9LRcx5qMB3mThHAVAaSVSZz4B70go3C9iYPOaxMX3pgmIrOGd9o/80Ku5YkWOpkwL6dOwxBE44CDPzcvh2aBLNehS1/27a6sUsKGDktr0lO8zlpXwrYtp9CM2zai4swR4otTfOsHRgoHsBV2wqkxt6L+yqXXnuEZFuKJdNi2hVcu8lOxWWUgyxYSq3GiYqVnP5zzWrJCp/REvEdyPMskATxGyzwNOPAtVmYxmW3b8ZBcZhyKAChMHXE5cpW7l3mWk1goH/ujoTpdUXMqxektu0lqWw7Be1xXCqaz8jC3AXl3SJJ/2Wzcus69F65QPjJQTbdedu+42aFaehHsY45yTe7c+gHMmM4G65cTAxF6nmQl2n7Rhw+mABeB3jexv9DtrbXWxKkcPiKVA69LV0rgVvbNRl2BEvn3HNS2X9SZqYvyq8brcpDlg8SypruToBOO7ZSdQcBL7JkATxhUm9PkRJLOO7r5hwTnM29gaEJl4wwOsdbCAwmb/oug++MlYtffw4kXy2E5DPbJD5ctmKkFJ+V4sv/676DBVp7uauPUu75z+bhLn7Imo8lZ5IKFH63kSFfuELlY1eATE+9JTVtz0uR6YxMTr8pHzn9FXi+38xQ5hjP/W2zRaWaMIr+njsfDzb5huvfTcL1TprtidsGMz1xBMeH+KTzglqV20cBjkm1stNZaNmzCijczk4e7EVL84j/78PEQlIfbzZJkLlLrpo7pH78tBS3PCpFLY+oz7LpIGm1xW95zvQSa/bMwJXWDPV/gifBXKHcxUa/YT/CAKZ+0GrC7ACj4zVh0wum9qs+ZlwBDBpCAYMaY7FdfEfLxZerg3F5izEIm28YfA8zrb88ZO2/l/wbZj4tm3uczuf3JEb7lZ82GN0MV+bFt64q+caVCNMpUj53hWCwBMiHDn9xO1+XD50+8onrinzuDJNv3EnqZugWXnWmKGAw1cTmTAdHKTH8nqMSpossufY/0yaAaLfbY7cG5zCEbmrWudCrxzy0SZic3DfueA3AwOSwBZBXpcWWoADAPrQERpE1XxpgFvXbL2H2D1Yu4yJrrlT3PAzT1AMOgqR56pWt79SEni8TtEXgeg8AV7/tvjKtZZJnKcALv7mZmN4go4FLt7nR8RRqDbqyVVumgQKJGMyXpqliGVool9G5Ukkc5WpgMLGGCjwrgs01ig8XSjL4HkokrnW71n78dbNaLM5j4NZvyD125xnM8IFqFv95o1h+3/QUOB1UmKZO82Ia5tVH1zJxf9msghZJAUgiMNjD8D1X5H3nBYAlUD51XYVZlqzSTtT5GzWyci1xcdOdIxZX2rbr3w5h1JURd679sZ8uJLSnOxzXByKFNTAEBtNm2GA5jqWi9lRMHOcVQDzrlZ/Fsf4SZmayYLLan2KpgQn21rX9nmOGHTS3QqSu/1EpbPKAo7Tjcelc8pWe9SvSaw6SzuVA6QBn6bJFSMgaZ+B+EPp0qQWvqR29KC1zvtBSbIHzprD7i9Hv2EuYDW3UfskIIOQaDJ5ywKsVwQCApP5MmR3LkLVxiufv5PFStXJY4EKzpM3VSN5UueRPlUnE6s7uZQYy91OPc6vyKSb0z9whsul6Xe75wHkRtvILsJtfU2J1Hpd/YBY0OnE3IUl/31Wg3Lwbrpxr29tUoPB7VyZMrUj5BCbVZ+6r0B6B0BxxuJHrJtR74BuMoDPoSJBo6Se3W9iHl7GHZEsLBq2n7ShNjBJbnyqk0pNdEmS6YPUAobQ7kjH4GdkNAyfIkoB1tjHNlG6bH4DyJoAQKKW2XBV1L4c5lWpl3UKwAsV1EJ2WYbuf9K4HSfviW9I6eVrqR05Ly8wFaZz2URqjccZHxU1M0wESZfbY7qnWUqmb8JGirjekuOe8VA2/LXX2NJhkr+0ZE9lNNI+dXrhNf8z3NpPkLwIYNJmGisS/LUFSOhJkYiBBrFPZMjuaLqbJIrk6a5KsmWrpn8zzdOifBmdbLJFfXM2q2Vw0nrn3d2nCyUv/nUchBIjF+Yz86M72aBCr8yRMmhPX5JR86Lq8dfB/wAv+vQ9v0pIrSUXTzU5P0iLrO37daJK/b9bJN5s58gNAQq/Wt+4U+codI1+CwHIwERifu0uVe5hVhgQJya3Rd9wOYQ+ufAyyHoCEBJgDuchaAFu6WM3yqdZuFYxjxJpgabJ7bH29UCMwiq79PxsmDk0p/TGh5jYM2DyJsTTCpCL3CIUGfvYaSE7j7xelZcEXGsBPmmd9ASAPIAiOxikf6bMGq8Bi/aSfRK7BjMH3xZvLMHvHSln/W1Ix+LaU9oH3jVyUWgCkx/6cZFj25z6nd4wrZNEtTmH6CSsqvQerfhWtb+0mSZ0ByZ6sFj+uxdISLUXDuTI+EC9WgKB/Kl+ujpdJ1FiJdI1mygcLRbI6nq6ai7O/8r91Zr7WBNxI6HY+zOXtft9shLb3V+bUp64gpRwIjBXH34CLEyTpzeoPao/3XG8BICehWt5QJ3+CE5YdDyrQvO9654aL62XdlQLtUArbMwkkO0e5ehfBQRj8+8BViMFULz9tlsKsKgFwamFPVqi8LXp51mGWMJZiBgdhHOQ7mFtG33E7hIGoFEvXNs+QJoyO001L4OSr1Zq6Mcs3SzdMS/1xJNwcsO32GPX/LACEgUHmatFkarDES7ilTYHGtBojtbPBGLzl0r3mK2M28AvL63huQUo7NE5DAIwBe8iW2dS1ckUaAJLqyQAJWyE4BmDKsWlzEoATojRHSe95BZS6iUtSCJCz326ZLXrPoKHn99+YZmLUM5mmFM9hrlTmSgdIeL74c4GioUKJ6s2Qyf4EWZ/IlPGRdIkZyAKwC2V6CONjLl/eXamQDXODvAe+ZJ8vks+sDZhgjZfW9haatt73fTPy40aOspg+cvnLR25fIR+3YXJacz4hS457MW4vety8BAnjEf8AsVxyPIDB+qZsOM/JIg5yuJ4Vh/M5ec/5lsrI9f4STdih5FOQ6i/BZayuDAAkWeVmcYDQM+U5jpVg/H+c0jgMDvL/BNcHMM8+gu1OE8v72rdbaIqQ8PLedpI+ezj4Q4oUWhqgMW7UIlHmZikBwe4AWa6wZintwyZmdONmLGRDg7RK5HqztC5dkeSlIjHN+kndbKAUzidI1oJnfYysxUzJn46R+tkAMU1clpqxiyrKTo1SNBEmwSstasDEmcvV/WperRqAqLz/Aj7fkRZolGxLqmoT2mQ7r8iz0W/WhOuieA/InYTZwNSkmeAPvv054kPTip3zu5KlpC9FzJOZMtwTLV1d0TIylCYtw9lSPFsj4aPFEj6YJymTZRI3VSWB8w2eFrIG37GT3KoWoYeK4PgJY87hOgMFcEHRgE3XOYz3ZxUO7PiEBmlTHiTtxGWollXnYzjgPvzNg84ok+vTjRBc6LltX6IXumgJEk8JrUf4shad8TLriMExnu/gNpJ5gsbiSlXmFBMcVwEoZvLejg4ne4kn7YLLfG0f9N7COEOVNUJqrP4grCHKTNL20X1LLVFsYX11uNRb6WHqVkHAmKVKCVxlw+hyyZjPkJz5NAlfNkngWqfELldKxlKe8jrFzhVJ0EortE+vpM+kqYBiG85PXsiXK6sd4g9uwz66DCIOWAJkAPdBj1iPLVw6zaFqeyqAxm7rBEin7YU9U20YVDUakEYyB55WCGJNzuHHxVJbYsS/M1XimsOluSVYersiZGYoRbJG8sQfZP3qYIFUTBSIe6Va3l8olo+Xy+Sb9Rr5aLVapa4YfcdOwviI0f3vV2hWccJ3OM8qnkwTi38zP/B919ticRyDJnlM7mGDhK83KuWHjTr53l0LM+cpWXc8CW0QrC70Ncj0B65Lygxzup4HufakkuxH2PaHQUNqCMY2fto0KZPKCVB8DOQyNeUoGjTcqrBIKM1StQ0MRlKFgVhpCwQ4/AGUAEkx5ytOUQaTpt8RLlFrJoldq5X2ZQwWc5AEr3dJ3nSsMov813oAwhy5utIEgbZZiFeagV6nZvAOmlYNJOHYlrOQpky2gvlkCV0BCV7vk2hzlWSCF3XAbGueeEHq+h6S2r6HpXEtBGZKJDRQsmoqPaeWMvA0mh6wncQ9707UWULsPRi5uhbr1fXtjBjHyJoohrZIEz9TqPhx9a66YAAlRq52JEtcX4YUD6TJ8nim2Geuk3GKfTpPLZfHZbw/XioTx3od+NPBAEKz8lYqQ+ko+gpjm9rjI5efch5p+/7urpfvNz004B4C4yv88QVUzjcbVfI5u41AE2gHU7sQNO/DHttwvQo77TlV26Ht303YRXHGGa3iGivgJoyPjDg9xPwjVxHMOk+a+90m685OtTSYvjbDSEqtYdAe4AIACD/LrImqY3k2TKkES70UrmVJwFq3ZC+kS/34ZaUxkter1CDn9pC1Vglea5OG6YAtcDQpz5SPNICAVw+/I+2L/lIyFQoTrUql0F+FWZZkLZQa8CCW5vav+0pd78OQh6S65yGYbBel0frWFij0MmJ7Cve498zrnV7C2nS2HWU6/NYAnWsSvzZojGp/8a8JlIAaf/EBSPwBEL/WePHjil7gJFGjhdI2VynLSxXy/mqlvLdSJbaVGlnARNJm7ZLEXQj5XsJ6eaP734/8CzyXsQ56q+zO04ojk3/9A3j4YbMO4AAW3GVyz5cAxmcgzh+4i+TbzSpoiAqVW/V3HEgvFC/GUlkL7LVP3IGKuFAV/QKt4/2l3sLzqSW+xDXZ1WQZpJ0JiYedjHjYwqhtNAg0c5mMgKFJiTUO4PBTACm2xMC8iZBhZwj4mx8ebhhmqatSYc8U/9VuKZ8MwoyeoKoPw1dgTsHE4ktOXC1XRNo0dRnE2xfE+oI0TftIzcg7yktVMh0Fkl0gxbY8taZGjqVYBQEJXgYmu5fPS03vg9AeD0nT8OPSxlwva5AxQOxPSekeGoRCMDDPTBuIWgdKerO0bT7LIOX92eLbnS4+DPiNlnoCfdMm8WE6yXCxWquFhN1vINezXguO4erCftjvO1EjvlO1nsWQtGseUOh+N7r//QrLvwmQdefjoBGXYOE0KGAo2ahQTqd7JqHyW3uCZGAsXMzL1B7lAEmVfHXN7Pr12mD++0auCpy4nC+o4B9tOO8vNBKmXrBGnanwHFQsqTU67m4SJshxZjPyZOmFAKqyJUs1V0mypUo5TKYFDE5qWALkc3c4NG6YepmBa11SNBWhgoN+AAlNJm4PWe+QisGLAMMlKet7S3mqSMarhi4o4KSDgJPsExwFtkJorVwZWw+X6bEEmR1LlGFosbaZ56R58jnptAbj+BK1NqAhQKBBmNJu9JspXEtFy3vibEpQkNRrni/vhY2Cl7ugyXpV0iITQVn7zw4yWj0JTVX2AIgkmGYAHEbLuY4LFzxaaIMWahaftb29VjsJS5VvvrqxDVqjTlYcDynvldn5JMZ0lHwDJUFHEx1OdBzdU9b8jlS14+W0vi0VzRelbyRMPnDmA1GFkAJlfmkknlqEZIZxDJpcN36psbDV6CJ4SIa1CTdxe9NHblZoq+tT0ncSrmuRbK1RnCXeYsJAZBQ2VIGDaTYOl4+Er3qCeDSraF55v+jwxRopHvSTmtFLUt53QapHL0LekZSZLIlbr1fxEq4Ey1Y1tfZ0mRqNl8mBBBDgJOmeS5JyWyJ4D9ft4HJlO68QRQ2y0zLUjH1oTbxZzMVG397HsJEc99P+Z8But9IBAmUdQCF/YVEWl9Tm34ydsOR4pzR6RuwJ4kG17ks3PrtVsNboWIq+2d1+5V8ABp8HSfiy4358Pq7Mrc9d6QogX7nLFQXoHAiWe8oBjMLWNyW7+ZwUtLwpFW3vyNJyovIsfeDOB9Ovkl/ddfLpxlWgjPbaKRUrYTmt0ZcbCWcjLrUVg9lT82bd7fIVHnwpbP3deAjrQLgKa58lWBU9MYg36/TBgw5TxWJOmFsJK1z328NF+EJJsI0Gh/9KpxRORUlBxxvKRZs/elUClxnNL1CcpsBaJKxZH3FGyMJoikz0x8vEQLw0rSVDYzx2AxiMpN9+cit24S2MQejvhwmCegCwFFfbx1iF/lxNCAoCRwOStzCWwr5fbIZNM84KLcOM4A6cw2pLaqGdVgSjluKaLN7XJIiMjt9NtMmL45hEnSGNXzdrQMxrlPagafWhvUgpjHtKmi9IUdsbqmAnr/V1KWo5Lw09ATCnGNHOwcVKYVa9vu1B/whzy+iLd5M6Wxlm5JsnVXdCmu3dsPdvTCWhmFaiJXK2VLicMQN69DbVTF+RrJlkKTZnSeU6JgQQUnqr+CJD1j2dRnYTv5VuKRoKlPzO8xK01AhQxKiJhd9Xh++LGEqVkrkoGZ5NlNmJJOlbiJVUCxsZbAeCXuZt/ydzdnza/4J7fUEsO8QPmMjI2ZslyczZIu/QN1Zr0RF0agb9uUwiZJ36TlrBW9j8ge5k/TX2I0y99wbJToDfTRRAXNDu4NJMmmXNEifuHzdrlUL4zl2N7cWgHoFyT0XzJSlsOi/FbW9JMcBRDMAMTIcBHFmwQVnXUAjSWq4uugmkUYMwNnJQTdBh7xIumGm0724VzmaVbLdv92TkapIykSj+pjDl+7/SHgMuEi65i+nKZRu3WCrxiyUwqzzpH/qXuR+Jmc6XxPFUtfJssS1rS4NFDKaIX0+6hPUmADiZkgetlGwpMjSpJtf/KsNL98oIpHf2fsh9Slrsl3Y1i7gwEHkGuQcTEbVYA5vjac0dmKGr5aPx+bDHsbbkAwHCJgmMabAvVwb+ZmM8/e/ThMfup7Oht7Ajjf46N9NA4veNRjWG33WeV1qERN3seErec72JcZ4ELVKhQh8zswlyz8hstNR3+kp5y9uQd6S5L1BW11OhdrJVrflH4CLfuKpUUOV99ztbF/5p42C9c5kEeJjdRG6XkAR22UrUakQcqK2Y1f1bY8SvOUr8GkLxGSNJ05lSasmRPnOw0iaMdtNVWzIepDxW+he6lwQuNkvQQp0UmOO3vFWUq6O54teZKtF9sTDruF75dlBMABT98/fJ4MK90jP9gPTM3Kekf84DkNaJR2Dq7Z//0XRJxQDn79c34ebCqtzPRt/0IrFbDMteGYHfKZ2ex05jYHu3O7qZBU7pQOG6iNo1WDdvdNze0oaJP1KN51XnI7LufFpWHY8AMM+q2ByzOliycA//oSm1jhlrdS0Fgz9f1TRQe5DFf77Bxm9l6iU4Xc/houx7dRyzx8HS4jkj7bTwjLewQRkzZ2mf0hPCINVOSwofpXBwkARStX/gapMOW66UryQr7eHfEC5+rbES0BwpCQtFUjl4AcC4rAJ8LfN+6u+q4XeketxP/A7gqfFf7pQ8c4JaClnTWIzEFy4mS9xwklSBcxRbI7eAMWv7C8DxF+kDGKg1OicekI6J+wGM+6R7+j5pG3tAmof/Jr22U8rON/qdRsKuJeQaJNXavZFDsCUQuQLBwyrFg6Sfk4vStKIZp10z0ewBodHxOwn5iHY+KxWNjjmI/LxRogLhZoDkW2iQH8G52WPhgw0AhGydrlgC5SN3kSr2oVmlmVYMHv4MlUNbjYvLLznvx7G7Jy4aCWcerl5ktE8Tdh/ZackANjPbL8AOQzizJVl7hOvmMWWjHYS81Z4kpvV4iR5MEv+mSAnqTpT42XzJn0mQutFLChCMghMcdNlW4v/0SgVci3nsRwgQLsHcaotTbma6eE22JJhbSZJmLYDZki7TtvsUMPrm7lWg6IOW6J56AGD4m7QCEF34u2vyAWkf98i05a8g+OEHmmRoOnmTbZozHJxcYXivxS93E046+mvv570y54stValBWLejmXX0vBkdv39pAxd5TmkPi+Ppre0Mb3zJQOGPIOEbriCweZaIFipSzmKfHzZq5FsA49+6ktyfNotlxfGgco2977qkLq7t20vY4a5/Bw7CGYRkay+Sx/1HUVvuLVzdNtnSpoChzeLMpu21wIQCGW9iGsi0Jx0keqVGmlbYoCFEebNUBu6UJy29duKiAorvmrEdbiQBC02SZ8lUHVCYZp8Ls4iJi4y1zINs90JTjK/+VcaW/wpg3Acw3C/t0BgtI39TAOkEILqn71eag+CYsf4Fg/0ZqbcZ/1YjIbeghvC+N7pf2YaU74uxEabAs3M9J7VYDFQKz2NshJPhbv3HPsJg19Z0pOlldIxeuDwDjyU4qYm09V5uFSAs5nM6X1SxEFpG7MSjFfGxP/Q9TE6kaqH8uFGr6jhog3GRzSUAgaqH+VjMfqTrkuBguonNdQpACrzhC3cSej64Vob3ds4IRsU4OwlfgPc1Dir0rev/zxdOX3uLPRf3UiI11uwbgoQsUFI5Uhj8TDmvg5ZgpDtipU7qxi4qE6ty8G2pGnlHascvqSBfwzSOmbosIQaxDyPxXe6S2OVC3IMnk5jAYPM3upJLwTsm1sAzAIppy1+kHQBoG7tfOiYBBgCBmqNpCBpk9G8wqR5UaSfkICMrD0i1NWLfMz6P26kGncs80B3MCYTBQM284oBl9gG9X/paDs7y5Cfe1ZnUZCT6nTrP2F7xDJJ/7VgbLA0taHmrAKHziQVSLudL4na9jPF+HFh4Sj50+eBZFMo9ZseTMG1eU9m7v25Ub53I8lsmctHOXXTcixOPyQfOy+rYBcfjajsLrfQdSXYTLi3GH+PdxoWaQ/vh+xE2StCffzNCH38vXo5+2/t44ewSwplbDwxNmIVLLcK/B20hCiwN0BIxK7ViWisHeYfGsTRKyUSUpI1EStR4poSP50rYWI4ET1cY/hZvCW6LlFyYcKzr4Pcwr6vIlo/ZPxVkNE26QL6pNahFCAJyCxNA0YTPmh78H1qEmqS+/yHpBHAG5kHQ7c9Ce+9P63KQasFCI6GjRb8KF6PuPIfaQN95hA3C9QOa5hTNZ20/NQ69W/rYy14dUrRESVoRTLNXzSDwN2tXjI7fr/wOU8rqOI6x7YN7fENYGk6vFj1aDB7e84UrQuWkUDO4XC+pTods4uByvagQ9aHbR4Fh3fkE/v8KtEmCdNkKpcv+jkKaC+rJ6IuNhPk97+seFO18o0Kc3cR7Hb2bkQ/dbCjAXrQec0HbPoAHT87hHRzsXAlU+VG1o+9I3fhl5aWqhdaoxWfRuknorqRJwUhxua1bQsytMDfKJN5cKgnmYsyqmRJj3hskQQNZ0BbhW7EPmnjJllJV7zG4+ih4xf0ytHCfNAAUjQN/kwZI09CDUtn5sDQCJAQHCXoHiHonPofsT0sBQOs9KRkJB3ngLuCgt4g8gADhAkR6AGhCIDBewsmQ2kVP8GlOsf0Sv0sryGJ0XVsbci8zSyP2dBywYZ3WYJuBR6PjDyKsmGXxFDPYlZm1EaeCvbSqtvpikaSQrDD8TuSwBoSVhAym/LxZooqpuJ+mldv5CkyOWKmyMdnrjPoC/RfuJFTBtGG1/2uzgLdQ9TIqSy+JfjsLmaiaqWKpuqlmi3A98puDLlFMc+HqeqPkW8pxvesz7BAGe5UtR9Wlc5CyJpy8g9m2rOJjMVLF0CXJmYiWyKUaacN38z7pnx/Bp8nWAknGQIkXpqLTVGt3xOJ+EwCeLAClHrNhhwSud4n/Spdc7U+TgAkPeHzXeqFBEnDNZJl21OL8Smitl9UERZ7RDQ1CM6q+/29S188ExQelrP0RlclrgtYgH2kdBw8BQMZtj0ihJVt5BPW/20gYG2Fprf5Z64UxEHKOYfw+bSYnYKgFmHPFuAnJO58p9/EYdk7ktQkCLYbCIB9jKnxn/D+P0ZpBUDPs5kTQ2qByzUSOA/5N0VYqPixhli+rZ1k0xRT4LYC85zqvQLHqfFTed15UthgJC7WK/gJ6YdMCziRfuPfXYIEzEI/nYKZdqj04vTAPiMfyhWizVAheHoOMfLhG5JFCe5ed+Ly/cyfhmtnx1mqlLUrAOdLwsk14cXRvcqYz2ZqleD5NKtZTpHI9WQrNuZK4UiGRK/UqRd1vvU/813uk0tqhNAhdqCP2TjwTD7FndR9rQjQtpN9G8LXY4jFQsiXTUiKx0zVbvyPaXIPj8hUBHsd1K+2pMjh/H3gGifgDUtXzsOIX1d0PSVX3w9Iw+KCYBh6UXhDzZuwnQZ9wPArOkrjNrNlNmJ+lf5bewoCfxksYg6Cblx4lfV4XG3LTNc/JTXuvWjo6YyDatagpmD7Pv73fv9668JYBTET6YzUhMI2OPyzZAghzq2h7kbR/s5GkSDk1iNbUbSdh8I9qcr8vgz+I61aYdfanXrjAjHYsGyjwZdAMolplUMroHE34wPd7HxSu4UEziGnqTbZEDM56NZOFQMIAgBDM6EGQAF0cg1V8YeYmNbBZ5tqOgd5pL5Zua7mMAUxcSq7HESVhg6kS2JsuqaMxitdwGxs/sCaEbXi0ACDNqWxrrpoE1G9gry0AZ8rBJg+MRWRIB8BBnkFTqqLzISltfxh/PwRwQJNAe9Cl2zr6AMyvexU46BLWZvC9xFtL7yY0kzSuwcmK0XJ2T+fMrxFumjx0EfNvPktteQLmaGnX4azPfdr/NfFeflsvNNs0r5cmvMZRd128ofXoj6r1znFlZrEOxHu/kXBQ0v7kLLqTvcsoK1de+jceZiEGJk0k/Y/VhOrZKPi00/HeQgLofe5OwgS8NEsFtFIFBjAGtj1KEeRqWzpedI4UWAsk21KEgZ0HLZOjBjaJcycbvZl9YXIEK80wO5co4/1xMjeULDPjCdJji5GA7hTx684Q/640KV9LVgBk0mEGvisLZh3NryFHmEw6c9Syx0nQHNpvSLVW4lmmSbcdWms1X0wAR0nbI57Oiq0ekNDUopnVBmCQrDOtZNT+hHIRU/sY/V5v0btadxLyEnIO2v4c/DTHaP7yfDZP4DoiLOPVgnfU+nzX2vlx2E8vFyc5jXtwQvVOnadQ03jfo174Pfrj9ZPpUckNALlZIcKpiql2mampbae5UoCHq6lTRk5p87NTntEsQjGK+Botp8yXQw2mr4Aj6d9P0zdN6JmpsfoK+1dpplDrvL/qk8vWOSTjPWtXtvZ1LLwBDvAIzBvY/YOPSve6r0yOx8t4X5xMDSTI3HCyNJvTpXA+XsIHkiVuKFHlVDXZApU3StV02Lj4S750WlOUGTKB3zvsKIeZ6BkAgeZumCGRIPo1UjL2kpS2PqK4Br+TZhW1hQng6Jm+D9oFmmP5PvCw0xiATOPen+bgQGfcQntuRsLAoMbt6ICg+UuNTm1HTsAkRQ5a7qP5rKWAeKeUkKPwGnQNa++czhbv979XKhInTs2NTJOaE5zRcYcphwYQiubb5uDnAoo7rRFOYsbo6U5eExIxpkTrr23UTIC2P2cnvfqmsHBHf+5uQts5xUKHQSK0lMd7VMK2OdeEvaUqBt6WAVswuEGYNI89pWbuOhBkSuvsy1K3lio9g+EyOhQjvUxZtyRBE10GMLKhgQqkznpZEe0a+xXMnDkws4qgkcJgSvlIl71ZDbBxRyPuoUTdf9C6ZymDogUfqeyg1nhEamBKFbc9rIDB7++fuxfE/W/SPvO4VFv9JBGzqVENx07CQib9M9MLybT3YKVW4MxPMq+9Nwbt9MdwkvQGB4X1IBwLjIWVXvtemtlcvFR/HGMp+usZCSdfvu/btfruoQJEEzPA4a/74UbC2WkML8FoH4Xd9fQ9nAg+74dPtU7PkX4blzWmOucM6V3Uz+txNvNe2JH2er41DeYWVy2KVW5cAkMDCaPh3etXVB1489IlaRp5HIP0EWkZPyatNvAL2/MY3BkwHXMkzZy/rT5DRbIX7pPhxftkbOVeGVu93kSBUmWNhmYphIbJUB0Qm20JmGA6FW8pHnpV8pofk3JwD/IPag4G/5it2z71qNTOvgAtUK8i3D/rntVeshvvoElEfmF0HictfXYuzTPv+g0+dwZ+9dqBXkeCjut5aKYYJ0lqHWpw/n+3Ssc7KYcOEDYRo6mlPZydhA+XplC9dfssohfOWFTp2rW/wvH6HB6qWwtmJc3lqHlYeF36yWluOa+pd87S2ktjMIydx7XrUpgewb5R6ZY8abFg0E5cVm122DihedYHwImTLtsLkmvJkEbwiXaYQFxeLcuauW3A64V1GPycACiGl/6q0kCYJ0XC3TryN+WW7YKZVDX7qqQsJUvxSiBm2FTpcMRA85RIkzVGyjseVvGN9okHFMC65h6F5nlB4teKId37JuOacJbeSXNTI+yUkasJny3NKvKJ3Vys9HLRW8UJjBOWZhppbl2KpgVYzbifWM1Ri1HLqUMHiDeR2k20JmZMZDTaTyF30XevoF9fW9+PQuLorRFoYtEdTJBwhuJL9x4U3n1lqaHSLV3QBmcwSMOkyJarANAAqQRpZ+8rbeA32d6EqRQFE+HZrW16Yc7UOAZz3yy4AWsxAAK6akexjakiA9AoHPAto3+TRpDtqh5wi2tCrtFhi5bg4WzwuWwFjsHF+6V79RmpXT2PCaJO3T+XfjtIJi1FP1D1wonDO/3msGUnE9no2KMULi/OLjuqeaEzcavJIf/Pzjvcx24m2vG3BBCqdTsGOQN19EpEGdifu0km1Oo8Bj9TqC24TpDBMZqQiHOm4fdyYJDraB4YvnRvzkICR48Y7V6qfVax6a9HraM/nvIFrptibZBh+9Oqn9Sg7TjI5LN4uQ8YAsFIaEpRY4ws3yuDAIIK3o0BDBjojYN/k1qAQHGYgQelsushKWgGx6CAZ+Q1PCaFzQ9LRc/jqqti2HqjNFgvSKo5F/ffp9JsCmzXB/hBAcI6b/0zoHAC2s29elhCcGrBPk3IJYyOPSphhi4bFrpdbDmarso82C/B7spUjQvZmf9Td6kCidas5MAAoYtvEIBg2gjVJWdwPnjm33iT5b2kAA+Mapo5/fH4u8veq2Z8eii8PRwUmlck95o6JqegJuDgV2t442/m6XAbySTJoXbfTIGgh00LUnlrEE2s7i7l2t1vnbcm5AX90BZMP2c8grlQ5AyMYfCzth/AAKlvGgQ4AJIKkG+6bSu6AAiYUeWdj4gJ+7Qs3MqVixKofpdnwUyt9oLZzNrz0HO0vYS8wtulS63KunCj449CSLD15jdJutFxRyVsZ8V2t6yW5To0bGboxN/sv8D/f7JRorQJAfO5iv+1yT1Ey88buxc/8YfR9Uq7k/Y7Z2+WZ3oTtJ24BwcvZ3Lvtbezzb3K48WIPIkcBy+vz+swDSUIf3OZZS1fRxPORPrsT5pU5BBajQDXkeCA0geRCCoGGxlPIfh2Cygyr6rAkr4vkNCcGl2BtpmnScU8KE+qeRdTzjHQGa9gBLxh6EEpan5UaYqS9oehKR5VAT9yjMruhz0xjTFwEmicPvNxaOPruVsaj6LoE/z267Wip8+7tSddtYfZJX2/Qo5KM5zvVHP/HpWwGw9X+WIJB/8mx2AzdZpTrHsiQJZhVrH9LdfIZEPDJVeCcPkNtsdlG917WBTFRtK/b7aogik7bDJ2WOcyBDZXBezwdvUwudwW/dh82EY3Q9Giwd7CgA55gt7M0ZbvomnEjF5qBy7pO4XBSU8H/47BQM/AZxjOa8ExtJPpJuT3kIDXY5veU0VA8BgtI5XH8DrUbHQr0u/PbfuprJuHfVwIAj5mf8IQGBQ2QqAZxbJWcgsmCRIMzdeCdzXQFGzoVgUtUQ4wtGA7CXpt70NSD23CFBGmpzM9hLxkyPyI1K29KQHmHrX+oeaK1Qc/Oai1Z8hJRX/POwk1qXYOhZqfQUKjY/+bhJqC2mDBFQ8zOVp1+hxzhmN8JRgeT5m+1qmfppgCiNmVKqM4iSuycl1BomccaqjPHi3duOiog53fjS/mLXoPhV7oHWHAiTM8vU2cQUiK9efSRiWf4aCnq5a8giBKxPF07zJBjRqIhTOfYWCQY9AzxWuzbYzeNUltwTJZajp9MIwAPUhVoh2DKNtSDpPy+A3g0Ny3jGB3Y9YnMJhRy5R0mlf1HPzYRm1SCaBQk6j0dJhaBAnJ+wBARc7CCkEG+mJXCpRG5TPghEKPEc0gajwt6ZDeIe33MEHS+569hRMIGy1o5/AduGFGGh373yTsC821MpdcicLqWI5tag9+aqsN/OZuke+sdfKduVY+WymXf9hMChzsJ00tw2bq93DDuCNcERPPzmgZcOTJiCNR+am9v3g30XuX9MIZ3RsQuwm1FN21NLmYIRqIa/DFEixMeSCAsrCdmoaBPh5Pc4PmB9U2waEHNc0xxVWgPQgSAofn6b9zJ6E7ONvCupXXtrqkU4YW75V+mFXMnGUlH80pdhDpAVgawSXoneK+FoCBGqJ3BiYXtAU1Br1aKiV9GiBaOinZawnK5OAk4O1+ZuyAz1CrxmT0WnuudKHqjzUSTiDa8STkN8s5+Dx5j5zIjPbfDcJ1Zbh8OLt3cpBzpWQ2SqcGYTGg1ZkmE06YTvY4+cZcA1BUqCba04OJYp7MkoXRVLEugJPMF8jPLpPqJX3PFzCx1MXdNbLmTFFAYcktOyt638BeQvKuvQxvYSSV3iSj83YT2qxfYRacxeBnO9ArGOD0lvFlk8Tyk0HFcnufSscm9yCnYYUgj6U5ZtRwjDP1fst3CUAW9DA/izP9yNoDim+wewgHehs0RQ85B4BSTy6hgIDtAE3rCECA7V3gJtQYNMUG1x6T9rXnJHUlUSKXWmE29imtaPTd5B+8X62SkppY+w1dALr38XrhZKEdSy3ECcXouL2EnIxaqBPv12j/3SIEB7uyq9XKYFoRKNQEpA7c/6urWT62lIhzGfRhOlc+WS6ThZEUmRpMkP7uSBnti5MZgGVhOFXenS/E84q/7sUi91DsHuRlEURFa1x9EOFgJkHWXoq3UAtQI9BTRTOLL5hCTxZJNusEPIvze4i5Rrp3EoKDx1FI6DkINNAYHW8k9Gzpq+R2E8ZTyGdKAZQ286vSuXwMYHlQcRFqleElDx9pG2fswhPvIIGfcdyP2ehJ/NYXwCuuSLylUdLxO3sx4DTX9U5CzUt3NX8b71MPEP0SaN7CmV5LDqRw0jA6bjfh+2Q3eEbr6TQxOuZuEo5bduJhExICg65arlvDfQQH1yTh0gsOiH06R1bHM2SgN1K6O0JlqCdKejvDpbMNZthAolgmcuRbc7Xcw8Uy3e4cqOswZV6NOSPA6HdPcd9NaDeTVGov5jCFphrbBzFwSJKp96JRO5HIM4/L6NzdhNyJfaAOEs39ACadydYNIl+Ne4oEN7oAef2anJNm6xvSaHtHSmwJkmGpVEFIZjEz05Y5S0bX3El4Hu+T/IlcS7tvdls3Op7C4jTtOJ6/m3PFSJh5nWZphdlcjXvnOpKHR+qPKmr+g9vjxp0Az5jCWKYL97cNTzHf+/NFYpvKkbXxdFkcTZGJkSsyPf2GDE2eleHpU9LVf06amgOkpyNcRnpjZGU0Xb5er5J7FmGfjThDZR3m1YQjEjPPra8uy5fBKOnNDFa9cNakqcRiGZJTo++ikHSSlxhd4yDC9O39VOB5C2drnkcPExuocSDTrc1UCpLkW7XbmfnK+6PW1QNkp3XKya+050GnyF5ayltYq8NYEJeNIy/NvZZWfpAk0J2Efc4OEr85qNCV+6mrVN03l4egA+p9W4F8vlqhALI0miYzEwEyNnNW+iefkdahp6R95AnpGT8mvf1vQ4tEyFBvtMrK3lzIl3vo9111pSjzatYRq77A6ItvRkg4SY73MpX0Qr5AssrUBM60f7dxYRPPPfGTP/Tz1UrZmC2Qr9aq1GD0Nql4Db3n5iBCbaIvwb0bhCk5vDeWDdDhoN2rvqJPL1rBEh0SB411kMeVWuMkzVyBwRwODVKuzDPGjeIstzawJx0tEmE+WlON1GDBmaA8VRzXXJ9mY6FAraa7Mpah+MbY1KvSM3Zc6vo85coN/U9I39hpGRq+oJqCzw4mqcVHf7DUyj1UQR4yE6siiox/GH3xrQjjE3zwjLp7VwWSP9AkY1SVJJIVanTfDtq7pGm+Rhqn8YKWaqR3qlAGxgHi2SJp6IqU4oYgKexJxCDwDAba6XyRnMmZkMfAGLkNZ0OaIju5oI2EmovpMwc1S45K+Ht4X3x2+jgIn6f3sTQ1r157xnzm3vt3E7rLK61hkmEuVy5+No2gB9GF91JgxTsACTY6bz8y4mhQVZX8DqP9hyG/YiyTe8zDKmKO1aozWb631SnCbQPnWB/LkvmRaBmdPQmN8Yw0Dj4qjUOPSNfo09h2Wgb6faQTfGSKHGQqW7l9FUlnTgrzU0jQPVrkaBfxJ3dgHhdTJ2jr0oRguon24tUCK2Pl4jda4Vk9dahQfIcLxa8hTPzqrop/baAE1AaJX2+m+Cx41q3Q4iAksvRQefv6+V3s50QHwV6FQpowv2y/MaCjFJpomieOOWtq0Zm1flUn7n0sTRgex+fpnemwm3RjQqq1BEqWtXRrWWsWenECK7F1YGDHSrMt9UDmIrkG77fI2ihcPpv1Ljb83+jYwxDG9DjJczFZ3j8bv/3ibJIPFkuUxWHDoJ8YiJPJ2edlZPqsDE0fk8HJMzIwcUJGRi9Id2eYWrqaAKF1wmvew/wUJmq9D3DQzOJqUD9u1t3w5YctjHNoXTA08Z1pAChKPWBojhb/jmT8XSy+vVniy4bRXP+uylf8666Ib1eK+Cy2qvP0KQsMJDJ+ov8uI6E3iEVBrKtmdF1/H3ohmG6Gl+wmHGScIA4SZ9IWkWFrIt/ZRgWQAsv230ntoZmWB2lg0Ydr0qGQZKmQTmgODq5eR7gkwrxicLbW6hlwbfY4ad2HBuBkRG2eYWWhVJ5wfXiuCBxubpXlIzRfGexmC12GKZiZy23/dDaLc8azaOjKRLosg4NMDkbJ5PQ5mZk/J+OT52Vw6KK0twWpsulF7H9vsVD+6WhU59/DYAgZP33IbPnO8PpRriHIwdFqv15Q47uKATpZLX5cXxuawr8jQSI74yVnOEfSelIkvBNqviNJktui5UpTJIASJ37tyRIA4HCQeLsfaUqRl9Cbpt++mzBHS8sD04ChF86iWh32zQrNTJoXDKZqnIzciRkDrMXeK5CqVeKx84oP1wJcaL3BxKKHjMccpCE0v7vGdkXyLQnSYo5RxWJsbdRjC5MYkPQA1UTCs549pdqWo5JTja5FsTrZX7lJauwZ0gFrRDuPAIkAQI4yg5cBwc/cZWqyZyyEXULJW7nctGMmFzwEQBkHUMbSZHU8XcVAZkHGO9tDFTicU3kyaWEeViTM/AiV3XsPXWIbMK+Yn0LCzmbVRl9+GEKVu1XqiRfsO1ElfgN54jdYICEjxVLckySTuGHe9CTI0uJoqgrgtLeFSVN3nPi3xIp/d5qUjhVI8KJnQRp6y2hqsPad5hW3sXDqZnr4ckZn3pK+KEsT1pboEyQPIkzsZHaxNikQxMwupiOChJpaiuk0u4GQfIrn5i3A/FyGFoEZWrh2/XjeO4HMY7Q6m72EbXbKbXEyZn8cHCNfrY2oKil7z0v9pA/uqRIg7lc9vbSBTs1Sai3YVqND4bvtsHdIvS1Ddlr8NN1aCSDuHLu5VZl3xstPbpOa7LlSFHn1Gog6J/0Va7I4p3OVNnEBKPRovTtXqJaxmxtOkTXw2y/XKxUwbM50KI0oFfq45xN3CezEVBVgMfrSwxSVNLfYJr4jpUpj+PXlKO2RO14oc2MZsjyWDnSnysBIhmT0pUlqe5z098Rge5pUDiSLf0+GhPZliRP2pOa5IqFnIiIjzVoQjSklB3Vt6oUmAtM4NLKrCQe2vsJxP0I3L7OPCTB+Ms1F027cx9QZeqNY60ESztoY72tQNG4RP16i1ij3XeqQ3LnrprBWyspsg/04FxgELATfYMZyl+1FcLM0VUHJ8uLinvOqWQVr53lN9gZmu1VtoLOvV5GtYitdh+CssDVBO1wHkpFU2TIB4gG1vJ33/RyGfOwqVhThC3eFChoyrse4yDSEqSc/WOtlE4T9M3O5rC6nqjiHHaD5zlIrv1/r7UaAcEVmEv7fwcUPvaJwJ/nZ1SpX2UGQywMP5IvveIX4LbRI43ge0JsBYKQrFTgwli2BfdmSDjNrdAQ2I5DOPJnGwTSYYEViGsuTn2EfarM828xwcDGpj9/DAXJYnhKaRd5rhjO2w35dRscbCWd+JmGyXsZ7H2M73i5wahIjbqJV5IWBn/mOVYrPUpeULV83hbU8OH0NzG5SZ+uUfttJlQHQbH0d/0/dAgeFZlapLdtzT+Za1Vmy1xy0NdjJR+pH3pGK9ifFNHpKum2eFkh6YaMLXqew801pXfAX1vtzGWw+U6N7OgxhWgnNK6ZMkbQztselx7UERWq6efxNwNAppZ3382aDIvc8dwIgIUC4fd8AoU1LW52Edb+Jfpr8aKuXrokCtbA819BWSwDjJZdCc6yOZ4p9KlfeXywV03CWXB3MlY7RTJmGRkkeLxLLRLasTWRJwSg4CsC1Pu9ZJcm7rxJne25nOshhR2o5O+u1CWf6/UTD6UWihjDapwm1nmYaaWKUjk93NTVHCMxSThS+k7VbgUIClufR1b2ffLcP8Q6bbJe2Ei89q99mwqy6rMDBLi5sfVRnS4GmZs1Oi2rUzdr8fqtnmYeuZRzb8qiUtj0ihU2PSuvEUzcApAHXy245J3ltr0lO8znpWb8C0OWqICbvwejeDlu4/PiMI0pRCKZTESyjzggVH5l2RGNctyreQiCxzINeXEbgtWySPQHCzFiaAPqabpo3jF3sp+CF4PgIgz9zukz8puugOcA7YFpxYfnw8TKpX6iRoukKiQBBzx0CGGYBmslsiRktkryRfGUzzkGrBAyXyhUc8w+7SV2XPV95L5oHimTX+7sPU2gO6Zf+4ky/12CkC3s/6zJW2TzmkyYEjDfJpmlHJ0bgErgbniEX5deWQ9MW+OdaHfpzdpJiaxUGxMNbAKGkWzAxgYxzyYY2zPYc4OQekeZ6vPseKZkKVQSe21vm/KRt7m0pbHlEAYSVkZVdD0uKpVpM15ZuoHDNd66enNsKgAAo9eOXpdMRI8FmT5zK6N4OU7iMBzk2tcmGM1d90uxiCjw/qUVY3rGM/9NZRXL/iatEcRkth2tHgHAWZvamRiyNhPv2Krynm20VGsJ/rEK9YMY3qEl8J2tA0qsldSRPOqBdLDMF8ulyuWzM5kshNEfsRLms4byPlkulAtqDmidxvHTrupx5CQ6aVLwXmjL67z0KoaeJs7b2+1kItpurlo6D/ToLSOQ5wDVuRY2h3884j+Jt9N4tgYPgeWhp+1rn8/30imLQr93+6jZwUGYd94JrJABsicoUYh/hHsyq8ZYqdW0uTloDk4oDnwsHNc/5SlXPEwocBErd0FOSaSmXKHOz5FpK1HFdq4GS2+IBBzUJl4xQwAHf4T2/69x+vzRpyf/027zlUzxTJnoa7fMWDnKCgEBhTQj5CUHyr81mtcQaTSlWFNL8cjiz1Ce1h1aPTtkRIJpHaC/hC2WlodE1KL9vtEnLQi24B82CavGlixIShBc8PF2giPmny2UqP59co2O6VELHSpUm+WKlUtYAnKCpGvGDWVG67PFNa8JeSqx3IHk+SE/eWxVGqLWJg1nIO5l0BAjbEhnt8xYeS03Cmnpe17tmntrItzdTfOkOh/bwWeVi++wq7zl+vwsLldvqZNK+XXvopcgaJ62LF6R5/Lh0r16Sans6BnOHBK+2Smn/22qNFAKknusxzl6SpvGTMK+ekWGYbBz8w44gqQSfYR9i/p/rx+f2+6kFhbgIEbexa2QIrkm3NNdlYcZwIrRmBEBDV3sa/l+F38/nTO7FmE47JutqW7UqX2AsyOi3GcmPG3UqJrIMU+vTjVJlUnE7K2ipXb7dqFT154zAM7Doff6OANGnVeuFASvvVvlMyzC6BoWzwtXVa5mlXIpsvFKBpHk8Xz5YKJZfoWG+XKuSTfzdAHDQ9Uu+8r21Tuan8yQNWsMHhN4H4KJZpb+2p7du366JjEclrJHQQMK0cyOQMEVkP61teK7mpaLpxnR/DhT9MZ/bmz3ODQZNB/LUsSTkmtm3n+IpaptW20VDYFDabOfwW+KkaZSdHB+Umr7HhD2Eo2E6+a73SdpsujK/ONgrBi9InxUAWAqQtiV/EPIQ3IMf7umskn7bO0pTEBDplkqpBdD4tyaZuGadlSZZurReWyqCjbwrrFnQWibwlHa5Yu5Wn1yGjr2NG21JeD4HX/RzJ/nSXSF2Z6YKkO9U3rErBzEKnKmaCJ3NzE58tM+NzqcW0iLAW7IE02jGJE3WLvk3tMsHUN3Ti5WSstAgvlPQLrCvs5aaJX/BBLOsXHxmG6E9isUPBNUoC5QZrreyoOStiB4kRh06SNJ5f97bvcWoZxSFz087Zn0OzwBmqd9goeJw3K/vIrOfaD8DqP32U4bgoHCB0E57mNQPeJpIUHrXfKF1siVwvV2urrWIadpPLT3HWAkHujK3Zn2lbTFAJhyvy6TjWQDkNOQMtECSdIEgk5eQn2jg6IP51ggw9OO7tG3e0ucIUyaetoQEG4uHgLuYMPaMfttRya4AoWrTXoAmtJMZY2Awiu5Lowgwt3F2805M9BZqonDa08v4nrkmZYL5rODvWfw9VSc+883QHOAqMw07toihzXq7+rQaCesuNJAYdSffCyAEEbsjej8bChM3teMmh1MU7+DzIEi4X3N1szBKf82dpMHWIL1Lj8mszRggVdYANZhbJ46rxhK1/Y/IoC0Is3u0xEILUIukLBWqZa6Luz0A4aJCDVOXFb8Yc7ypwDEJDUIZsvtIprVCBRevQhPw+HEHS5dPYv+LMKECtgCxl3CpiRCMp8/3MREcpuwKEApzarQBoAkjv7R/WfvAGmmmtdNGJmiYC7UXMAxlBbPh2jVtg7/pClZkFKCpsvYcmlo9Cul2eGZyIz5GTx8nEv02vdAEpYnF47wj+Ppuh2ODSeLbAw5CkMxtXxR0p9WDvaXOmqHq49kwgs0mvAEy7/irJFrLlBZpnXlJ2pcvgzd4ZvkaW4YkWgrBRdokdzFNrqy0ir+5T0JWmiVxGtzRFgnO4ouB//w1kDyv+EgKSD4bcQeZu8BfgrCPJhg1zFmZcLx8AxB2klxrqaTeBs+Xt+wJEApnMtZ961/K7ZBAzFhD9uuN4u5W4f0xms97plnq3Uiarl6j3DCCQ58tzPJjagMt4ZCZx9o+Lq/g15OuQOKzvh1I+632a7SFi2oWMelpLsGWRd7ahI0pSi0ckNkyPJ0gc2NJMrHMDjeRkgxtwDVOyBGSZ3LUrJ6LY+LmCuXKerekLuaq5ep6Vt4Bl8gAL7mKz2wpteZJ8DobcgcrYFC7ECQT0CIaAOhdogeJn3pgUBi55/l8xka/6yhlXwChcAanhthpieDDFAa86OOno8DoXnYStsrh4LwTdRxM3dBqwL0LmegKpvmlb03EGIpR4zcGIGm2MU7ACkdt+1BfvPh1pQIg6dueFc1U/fm7Sav9sloI1AOSB6R//j4lbIqtB8ms/X6ptWTL1KBnYaDp0QSAN0aKrPkY7Ln4LJSixWQVWa8eeUdMIO2dlnCJWyiV0OVGaV8Lk7LlJCmfj5I6SyJ4aKXSIP32cJhhbwAcxxVIxvE3AcAgHZuEsJb8Q3eR8jrpAUISz9/afJv5B2XfANELu6yTYzDx0Ltb4s0Kr8POJ+wTu1cAjhF9di9hukSFrQKfMQCUP4ifDx7iJWm2X5IWmx8+IzDLVQHYt172uh/hc9HKjEm8vffT20Z3LmtVdvK8UdvwfLozNU/WjzYTBinA0Zksft1p257bfoODlA7bBZk2/0W1NlXdH9nFEeYWu0JOrHsaT1DYk9hkTZfRvliZHEiQxfFUabCnSbEtTwqtBfjMlzyYW/RoVQxdUCSdHKRp1k+y5jMkdL1VKmeCJX0+XarWkyXebBIuDqQN+AGHn7TYQ2G2panrjTiS5CNXEcBRoFJFnO7rixlRGmzJ6rcu7cMjeNhyUwDRC80LepfYk4qJg2ztyRmUHQ2Zdk2+Qk7CF04bmzlDbCJAPz9t5zXMljQRdpv1ObgdGFg1MLcq8eJKrRGSaUmRDEum5FnjpcfuWc/dSNhRpHftpLRbLkqfvVnN9EbfcViiEjLxMlngdDMp8tQgWgdKBkLp8Hh3vkiGJ7I9MZDOlC1wUOiZMrqOkbTZ3lGtUntmYGJBOqBF2MyOnVj4fzbD4zObc9wrqZZyGZ3wAGRyNkFFwOluVRrExqXpSpQHq6z/LUXaFVmf9pH2RX9JXciVyMVqSV/Iktw1ppa0Svhak1oxmAOey90xDkKvVJalTApsZaqSlQmz1CAM6OkBUot3Hg7tvJO39CjllgFylMI4Qh0Iesp6FYBWLZmwf6vsmdJkS5J2a5zUzwRK/RwXtknHg05TJNMbIJSJtb+q2bJ35SlomACZdRh/32EIJwzWjnPwMh3noPyJDg99i1aamQsjqWIaYb1MgRJtH0XvCt5Lmm2BipyzTxc7zvdCezRzbXUApW/uPtUMT3tmnfaXYOJlYHDmSNFCIrhGvFSDqBMk7DYZvtokDTN+CiBNMz5SNfyOSpdvnfMX06SvIvNpa6V4bw0SuNohqSuFCjztMNVCAQ7Whmgu3EZ7kirpdbiyVar5hHN7ujy1TJ7O3LydclcChNFnLsscZWmUiPUmNeOwnpl+8YFrD415QUysoz++CnZwoyUO2iVoGzA0GVv7i1rLj50Op8x/BXk8JfX26l3TRG5FOKi1LN2DzPCaMKDHtqIsHWZ7o+HeGMnvT1V1Mz7TnvVBKOyIb3T+TlJtS5XR5XvV0gzsGUyg9MywX/CDMgAt0guQsEu91udryH5MyleTYNali19PhlQsRGNQh4GHFkjgWodUzIZLWd95qR25KOX9FwAMH5Um3whtErtSLTGWJuFy2Ux4LJ+NlMqlOAmEqcUoO1Po+R650m+MuVESLPXbQKEJPWBRFjbQu/3mFeWuAwhNCpbBMoWCjawZDGPlHNMQwtcbMIPlQYMkbAWr1BJpvW+JCS+lwJp2AzgofOnsus4Fa7qnHlAaZcj2lFRZi/aV/XozwvgHBzHb7uy2QL6RELjkMswgZmdFerASO0HSyT8YJ7oGkIPmn5XaGmXU/LBaGZfNs9kJkhHz/lku0+Bpn8pnMwBOwueWbUmW3Jl48cX3+nG13gVPhSAj5HHmUsmeT5WizjelFO+B4CjFu+CKXDVTVxQQGDcJWOuS0JUmyZ+OxqTRK2W2XJVyQq3Aa2VbyyRovQsay1Pq6y10L98p7UG5q00sCgfXBmZRplIwSe0KZtUQc4vUWJM9NQt4OayCU4TRGnsDOChsMj209FfVXZ0AaRx60ENOAZIyW/GR8BK6dTV37X6i6d5Cks8MamogepOCOzGTtydsgYNy0FaitfZeaIVnlJuXZlXDtR7C/OyCdm0fJ2l/QLl/+dyKreFSBdM1rB9Ee/h6MRSDiQWWaImbK5LCjjelCMDIn4qSpMk0iV0ohol4LS60Bu2x1itJi0UKHHT5MjWlczVIkfxUS5XiIawt0YNCk05HLLSNx+Nn9Htuh9zVAKE2KbZSiySoh0gpuuZT50sosWVLlxmkzxKkZiCuIFtqy8KslLktIY8d1LkEGruwc90OtUYgbHCaF0P24zDNmg/MFfYjdEKogQKhh8vomJ2Ev511IXR8DA8AHF0wsdoTtwFE7zbej7DDSJvtVeW1Yu9g8g8+B0bNm2Fm0QVM7xa5yZT5LzKw+KCkWzIx22er1HcuLMqBy7Xkiy3hEj2LQT4UJQErOye2+q/14F31qmW2SeQbZ/0lfLkOWoNpSFUqcdEbGJR2e7y02hvueID4rtcgFIerA+ZE6tbDo9sveJ09aztU1Rvt4s7VS9I4/CjkGWmzhoHQXze3Zq0es4Ev39NQ+m9qOQLGAgieTvuLAN/eyX4HFWo/rdBqpy6IOwkLwhgPYiJoQ881M6fD4+6k0Et20MHDOFEZNO+sHdoUz4AmJ/OtuP46Xb/UrB0ASTvM0fFVPDNwknnHX6QKz5tag2W55AwN9hQptYTK1dnKrfvZSbjWSf5iqmTNpkrkSp2a2ILBXwpWc5WZRddxpS1TeuzMuwoG5wjH+00H12R1YKfKTGDGBoU9wW6llPpm5A8BEEqptWOrX1O/JVjKFmIkaK1Tws0mmA5p0jz1slT3PKxs6uaJM1JizdAB5P9gOtwvnVNcPPN+MQ14Vn3S1u+Ysd0L9R+JF3D4bkSW/3Kg0GV7kBmfQVlqnub1Vinp83AAfQzkZguOsqGRR+xPKq9VO3gHzSt2pC9pe0Q9Ey7qQ03LpttMSynDZFOPySbHWqJcsuxvZQJgCq1R4rdinEOml4C1bmiR68HlDHOZfOwOlS/dkbLuDJciW74KJCZYSsA3/DGR+OE74zAhJks93iuXxqabtwIaKAMah50ZmQDLXmrei7cehfxhAML4CjUHAcLUagal0hdzlJ0ba66UNqj8uv7HtgBSY43ZAgh9/wMwsTgoOia4kI1nSTRKF7RI9wxMMJhaWZbdV9C6GaFHS3Pbcm14o2N2Ei65UL1QJyn9meLXly1+Ks3EM9D4PPTH8r7ZD5j1MazRZ2oQqyxZVMWqUO04tjdqsb2uAoMk69SkBElZ+8MKHFz4pxnbuJ47XeNp4Ao0jwiOdPbNAkBqbakSby7Zupf9iB80R+ZaEcy8y/K5O1w+d4XKFwDJissTGynDBFVlDcR788H1fWBeeSZDvbCIqxVmNjVPgBm/ExytFL+XvbqooRlz0z+Tw5A/DEAYUKyCVlAPyh6iIrfMIo1YrlVR2iJrrvTbwEUWz8vAWoQ0LSdj1svZakxA1yUXuCFASNa5LmATAMJAGc0NLr5ZbQ1QRTxG338rQmBwkDDp8yC1K0zjL5+ukJA+AiRHVWRqA45ePu04dkJhwRTdvixFYLSeJF+//AE9gXQc0ERJs1SDoz2kFvOhRiUouFZifZ9nodFaTDKcTMhF4s3FmMk9BVDVMIX4/EvA8QKWPU379iMs2U1YrZLYlUqZhRlFgFCDfA5NsgSNwWtWWCNgwl2CtvDF31cAkhtzsjShmcdmdIyftNgTlfufHWOOwvz6wwCEae0ltkr1cNg4gA+KgafyiSC5Aps21lyuZpdxe4RMDSWqCPDQRAzUcr4CyCRJJ3gI1ydvhinRBFCUdzyiZk+aFnR5di8fwyzZeejEkP2ntMFyUC2SN1Ykvn1ZSoOwmEy7Dq/J/cyiZqYCwafFXrRmetQqJPl0GfMYfjd/Gysx2+0vqzws8o6GQa7X/qDk1D8qpsGHYKo+pAg7NQidGEmWAkXSB+yeGg0uhxAwZ9q6l/1KIEzi/PVsmFhBCiSfucIlD6YVu8jX2+IAjCClQSqswdJqu950biehRqFnLB+/h04N/XM7LPnDAOQ3V6O0TFyQqv5T0jL9pjRN+yqAsKQzdrFUAkHYuQLUBMje7EiSAsjEcDxUcLKHh9j+IkMg5EzU47JojYPQIl0PK97CGZSDgdoldylM5rwqFw9DmHbDQUJza79JmOxgmDgIzUFwsA+xLs2dWcAcFKxA1LZR2IHRu6M7bXUWd3E5N/Yn5mpWSZY66Vt5TPENevW4BHVR6yNS3s4GDA+p59QJ7cL14utVZSBzpkJV1V+GOU2C+7fnhO1XyEnKLcm4j0syZ/eR+oUQaP98FShssCXAREzCd+zeX4vCibLClq0qKo8yfegPA5ClhSApwQtkF42q7sdU9w02OmNEvWklVGmRRHMRzKQMGVyLk8mJeOmdi1NkPQ8kkxxj3vZ/KnOVa5c3gKhz5ixqfkR5cmhqMT5gmn9epYgY3cOtiLYkAWW/fbs4mMMBDEaxVZr7tSCh1uKITTW0a1LYDWWnxnMUFmdpte5cYqIG5gzNzF5wsGZ8VsLMqoGZVdjyKIj7A8oEK8ezG7J7lgEfdeRgxs+R4Lla8fWqSdlN/AGKxLk8yVlMk/TlfAlfaVDvq3Q6XBqnfVQ1Il3H5DpGYDASmn1cCfiovVp3NUDew0zXaGuArZkNvvGyp4NG06NS0PiotC35Kg5SM3IRIGFqQ63KE2KmaRFIHLuRJ40mwH5PkczJeNjohTIIu5qL/NOFSUDQ1q7reVAK2NcJvIRcZHD9MYk2e8i10T3drPB69GRxwLDJxH57i13tz1LgoBdLG3BcR16Rf1yPPabIm1ifv59YjhZ9Z0Z0jLlbasdPqEAqYyKcKErauIb7Y8rMKh57HTZ+oQrSzjm6pBvvId5cJn5rHs/cfiV3Ikqqht6W0r7zUjH4Nv5+R3InoyR4uVlqpwOkccZHetaCJBvvzwgM3tLuiJUIS9c2HnZUclcChNV15dZmMUG1szaZD2XAAvLW7VmI3zT4uLQu+Hk6bMz6SeRyjYSstSlwMNuUvnUW/4fADKBpEtybLMWWTBX8GlnymFm0v6lB1EL+nQ9LRacnFtCD2TTHzKDY/mb5gwi5gTZovHvbGglnR+W9oomlqwNhJxUWV9ENzEbgBAorOY2u4S167xfTeGKXi6R/9XFlYpKH5ZselZreh6UMplbKTBSIcyYAWCXDjnzVI0u7B0rgAO5toWXbNm8JXmmRSqafjF5U2b6dK4HKTc9aEpM1UQpshdIFXpM7lyjxS2U3gMFbGPNiegpNSf3vOiq5qwDCHCQWSpVYC1XgSP9gmAUattYgHes+0mcOVF6s2tF3VP1B1HqD1E35SK6lGOcCINY8KeNCm+vhkj0WLWVLcVJmzwJoMiXfliM16xelEwOCNnYZ7O2i5keluvthmG4PK+9N7ep5DObtL4B2LuMYDF5xtvauGtyPcB1EbeCwZepeLmV6o/x6SdBz1Kd2Lpcr8C7P5VIS+0kH1wOEhJ2ermJrpPTMPagmhxpoVLp8yzBpFA+/KDmWIuUxCjW3bX0XExBjVzskar5BIpeaYUJtb8+qCU2r3JEQMU1ekipoDmb70ixmvpZqG4R3lrRUJIFMo2mOEr/GCMmb3Z1/1NtSVGeTm3n+NyN3BUBINmccbbBBywCQROWd8H4wdDF6ei0FqWL/1nk/9ZDDlk1SOhkqLdAk5VNXJWG9BuZUKbRIzpb2oeeFmoUzT7ElXzKgyhkc5IAgFyloeFTNmIwotww/KC1Lz6kFaFhqXA/AkghztvYeABykLIvlQN6P54sltpqZRWF02Og4TWjaqDY/FGgR7bx2aA3tb714LxrkLTTLjFonsTCreulNGV7yZBkwlkRztrz/uArOhsDk1L6DZdApmIiKYG6x4Knezgh7qjKPQs2tEmjukiCAyX+lXYKnqyS3P0AqBt5SbUibZmgW+6hE08qBC6rVacxShfg1hIu/KUwBJLBzZ4CwsjDJ0olJ6vaAg3LHAMIBRTMhwdItTSBcTGv2fiA960GqDyz/rsMxJjwgT1OAMyCN5wGkMLm62qyIugl8pA4zVPW4n4QumSTdkgFtkq1bLYnA8NRU51vypMEeqno1Za+lS8aor5R1kN88ojxcXctP3wAIDmwCgsEoBuH0NRsUpqazWGqvFHoWkmnnsFGc0TGa0OtEzUFw0MzSzuNy2drfFDoV2MGRHGS3zoR0+RpxK4ImZL1XmtdfgqnFIqoHYc5isrDFqVqbq2au59KP39gME6dIppwNkGoA2FO3QY8SJyGuacjn3WxLUM8+zZIrISuNcnW2XMrH/KRy6ALe0yVlZvG9NgAw4Sv14t8SrUBCgBAo2vvXRKW32JLx7DxNQrzv/yjljmsQVtAxuhtrZqVhwdaAbpnzlewmT+NjejmY4tBqv4pB6Om5RKlfDJaY5UrpXr2isnlp57I9ZsWoj0qIyzanSBY0Bn34vbZwlezYaYtR1XFjzmZhU7deR42kQbPkT1+W/LbjUgE7OWaNWaZdKnO4FYOR+UDeKesEAish6d3R9/5ijbh7F83A47VjGbf4aZcBzepLjwYBSdeZWPRWcR81TI/dQ9C1c3ZaQZaFVSznNdpHYSSandc7bC9I4yQLy+KVV4mmFSevJjvrxCNAjDvw6UmiHHAmqMFbAJOYkfYcTD50jngGNbNxY6QM10i0FMiV5VbJHI+VqinwmokgqceEVjwTLalrpZIzmyJ+TTCxTFclfigBYwAmH4RjoQ2TYqWtBNfrObL6nd3kruEgbGAQDVMmS62qGgY79W3JajynQFLU/aZ66DW2pGvgYFuZ56R67qrELZdL3fhFVahTPw5bF+fVAij0lsRN50jkSgVeYAxm3Wzlw/doqjBcow4vm72aiqTDEa3Aw32M1gdPlEvSehFMhW4VPzC6X2/hyrhaTILahn28jMwuNnjTBjqFA837GArP9ePqW/1aHOQ6QChMI2FfYu/zGKn3Hkg07TjAjO6H8RT25WoAQIJ01w9ebpCs8RiVwVu9Fijxa4V4jgUAUCk4iUka7YVSb72KwZspmdZy1Y+Xnx4gbZ/9Ge1OgllWa+tWE8SEo1NMs4kSB/OqYOyqqiWpmg6R4qlwmNiMg1SLAxPYe+4WBfjDTv85iNxVJN2Jl+uJ+GaJCfwip+U1BZDiAR/1oKlhBu2eBmXNZjzYuWCJhKZgbTQ7a1CDECDFPRckZjxDzVp+qzBTVrokcKkJ4EuWLGsWTBIIAJOKWe+quUWZD9QY0eYm6bJFSsViqMr0rbReUSkMRvdqJORSrP3Q+ogx1mBk8tBM0wYiNYH3fgodAr7zuH92UmSzby5miuP1Pcr0bYH0wtwrRtrZEZ48ihWa+kFGoLA5NjOGjbgVhVm3lWOvSV4T+FnnIypPq2zmdclfjpAe21mV5TthfxR8pEJNPAQKC6k4wVSvxEpcX7TEDKdI05rH2VIPU43goHDSGbB3StJyseIhVTC9yE1oNXTBGuAE2YZr1tjrDt3dflC5qwBCYWeTYFaYwRRij6XKobelZDVdSmx5SuVSlfOB5yxlSc1MiISstkrzXIDqrMGYSEn/RQmev16Wuu2lz9RJYHeiBM7WYgBsb19EcLTBPKjoOwY+8rDycnUtPSOh6xhoe5Bpb6E20bqbsHUP27Xq92vLqWli1NyBnEJ1wB8pFj92xWfDahyrX3CH7YG8z9tNGCjkOXqAEiDkMOwNzAZ3bBodCM05YH9aJTJWdD4iOXWPKa9WafvDnizoUU/NCCs1GYDNtSRJqRXmlv0UzKwsiRmI26pCjB72lCn0wEQm12GRF01DmnvU+mphHnBNxkJI4rm0ApNReQ41epa1aV9rsRyV3HUAoQnCZbqYRsCHRKH2iDObYCdnKC1SShfuYqBkLOZK7HyJpI7BTh0C9xi4JFFLNVsvfy/h+nsR0CD1tjJwkXhJWs1W6SeM2LNmm1H3wlUuHXZwnztnb3Zy4fd4L5OwjkGivw8OTv25FM60aqGc0RLPSr9sxYpjA/BsGL8wMpd2E3ra6FrWvpOai726vJe5/hKDkc6IEmuodM88oIKHdIEzTlTCBXNaH1WpKcw6aGf+2vT9KtDIUl3GmdLN2VKykCBX+1MlpC9ZCuYSsS9OZtfipR4agSYlNUgltF/ifIEyh9kMm+DQL/OmSY09XZr2cGYcpdx1AKHQNNHIofag2HSMHTLo6k21VqkEt/KFKClaz8aM1ysRlhZVB60NgN3Ef7xcomeqQOLzwGWqZRIvrMNWJUlL6SpSX4HZki7fvpn7pG3ltLDb+kEHJIXkmVFzfqd+mQSWkOpNG+ZpeZ/LwB8XOGUXE9/hIvFZvO5qpSNgv2Wo1F78bv130bzaLepOPuKPZ9pjPqESPGle5Tc9JpV4JsVtMLk6HpE6TCB0k7M8l4mNjB8NzN0r47aHJcOSJeUwqSqsydI5l+DJi+OirJPJMEFzxYQJKRbvj3GS5IUC1RGFJha9kXTf6wHShTGQbu1Q2s/oXo9a7kqAMJ+IXi0SdpLnUccbIHYv4PNtybcWqT5LUZZmmDGdKkOULWa0AbAfCR7JBzhy8fBjZM7ZJgMgjVXQTI0TT0p+A2ZJmBLM9GX6xaTlb5K4XqoWuDG6172EsQlGuvm9zMfStmfqouoU72IqZtwqgs5VgK8td0CJsgzs25vDVXk1rUHTbL+eIKbBcFLIXEtWZbespTENPKQmjYImT7yoRqXFe0oGWM5M7cGmdNOW6w3ouu3PSdNUlKqpH+yJVkCZXvHUnzOmEbXuqTBMWi4VE3ikpkk0174mTGvvsP/Z1WSbMIhWZS2E6ROivFaaMEhILpKxlCuhq00qO5TFOIFrmtmyPT5hJGHrTWq9Cboi2+2pmGG5jh27njyg8rKYj1QOkBAg7CNVOvumNN6Cmte65DN2oq2Sq60HogmLo/TnKBcvwcFVpQbyt47jykz7adZAPsGSXZ7DJSr0ruD9CBv1hWKSYn8slt6Se7BElzlaTIuv7mUl4kMqPZ5cpW2cDejuk1GYpVoDulH7E1JgyZOO0TAZH4qT4eEYVY7Qv34RPAN8w5YgUeY6YfeTsOUG6bREKE7Cxg56gFAYzW+20+zuvq3a5K4DCH98E2YLk91T/zzsuHINHGdgDj0LcudRwQwiNs/6S8lstKSslMjVdVbueQJa2mDaSZIs1cKmZZyZyq3Z4Db+MrH6V1U8VAQ7u7zjIWVqdYw/oPK2mubPqDwqo/vdrzCFht/NICPTJAgU/T2xClB/PJeNpgdLdVOEaMfRFbtbxi6FgNRMOAYV95sY6S31mBSumpuld+1pVVDGXDXyj5pemFrgaeRrNL8UQAAeVmf2g7yPr15vQNcH4p5lyYbZnAEBd5w5o0BWB3C1TJ1VFoK2zNuVlQ7JxsRHMDAIzPfMGpQWaJtiTJa5lh61hJzRvR6V3FUAoSuyHAOx3JazNXNQaFoRHGOO11SBTBXIOjlI4Ho3ZqBmFR0vXkxUadT7AQhdknQlc2F7/s0XyGZqrE8nOa/BC8xvfEyle7NNUPfCYzj2xuW5DiLM5dLiJEw550Sg8RNNaBLxWD4HFQMh/xjMV1pEO6ZuD6DqwUEucSuzLc0xtlpKX0qQnnlPBSI5Rx0AYsIAJ3EvbX8EoGEm9INqQumevR/Pks3nPADRS7UtWdomr609wueMzz5oEwaB82DiBuB9BkCbRAAoBWsmEPRKKbU1Kw61Cd5kdI9HLXcVQCagPoPMPdLliNkGEE3IP9glI8bSiIedLp3mq0olM2U6dMVTn8Aufkym0waUtzBfiCsb8VrMH6rDdcqtYcob0zdzv7KrOSuyiUErXjozXAcX7sfslX/TM7EmrP4jF2AsgxnL3muwa4sEMYuXyzyrxYO4tqOOg+y0kBDFitlVAweTEg+jlREj8DGrXVI6f0GaxwACaFQ24WuA1mgcBg/BQCdp53Ni50pWbJKws42pno9Qsqy50m0JwXmPq3wvLtDTa/ZYBIx9tNgTJNVaoe4/FO+QWnsaY8Ko5oPetymHx6w+qmpCyl0FEC6tQG2gBwVXKeWaERzIrDrjakVUuaz5KDZnSfJysQReWwMxZq1OUtbK1d9G4ofjmNHL6zbbE9UClZW2ONjMngYFbAHUCBOCtnV5p6cct3OS3pn7wIdCDiUPiGk1vBeaVJwQ9PenNR34AiaUWo9wolp8p2rFb/h6gwQSbe9rUpiJwFZAPIZxlsMAhyYf49p0mnSAjwwu3AuN8aBqMtcJ7dqAyYTN52huETiqEhGmFkFCrawHCLupZGNiYmZ2x5qfNFiiVZS9D6Bhlm95/1tSN3lZGpbDlUZhWyf+HrqdU2CaspNLubVc4iyVKt2GhWNHvT7lXQMQzq5X8RK0ziUaONgW/2N3saw5c6TjmmYhN2mwJ0vyepWErzbKFB74x+4rsmq7rDr5UYP4AwypsxmSPJkqyQt5kjqRJCnmPHABz/W7rBFSsposJutlGV/5q+pZyw7nfNksP62G+qcrky+dRL3B+s5WHfitCGc7goMvvsWLqFO4nJxaE32wwOPmBUj0pbZGqSl0+WoLq1Ir3YxLei/hKsIx4ABd9hdkDBxDLaEAMKiS3ZG/qeBhdfdDiseR0PNZEiQsddaDZMLxCPhEBCaqYJlxPID3kaCyJoq731StZMv63lLSsRx4jZgnKM3Cv/ne2J8r2VKk6tC9YzhHIXcNQNi+Jctati3VfdWVrNrhc41rtsYPN7ephVjYxSTBUqdSG0pt+aoBwBfuCPnCFSl163HKK1I4EaFmJVay1Qy/I1njsZKA2YvR8h5LqAR1JUhAV4qUQaNMWz2t/8k36NOnS5MtgejO7AHpHJjHILC9ifs5nNmKjZg5mBltZxawNvgpDALSA0XeQdNKEXSuDnxtv1H0XFu7nTGOo6zP/hC/Px7Pn5qE5QI0p9rB2wgG1QgD2peEndsIFGqTYV3HeCOptKap5RMqBt6W8oELqgl2+cBbKiVeGwdct73Emifp5kxJsdaBuHcfqobcTe4KgLB0MtVaq9y32kOhsA0+Vx4iQDbdeXhQ0dIKk0jzcLCxcYmtEACJkK/csdBCobBpg1U0vW78khLmZ/Fhx09kAlTFmImipXA6UrXyvNIHE8uaoRoTUIuwyrB7mp0+YGYNeDp9MBjGqHGT9U2xHhJAftsg8azGb66WBAxqbfBTaE4s21q3uIeef1BYp66/FrvAczu5zVGbG5Qv8R0pll5o+rehuWGCAgTK2wdhmjxbmXKi4XaarT3gdnMGhF2TamugNHOJ51mC5IJUsrAK76xrjYuHxqiGcUybL7WGYwLtVZaG0X0dldxxgCw526TcVqCWC9aDQ5MpZ5QsuhJk7FpfWL3Qg9XniJBVRwDs5DBxOf0lbzlT0mfSFHlnLheXCGvEZ9xklsRaylQKdos5WhLGUqRgGbOX7bx6UbPQIHRl0p/PmY88hH182X2QPKTV+tqhmFgUAv5T8IxoSzNs+xubHxRNABwLIOows+jF0u+z6e6B7l4t1rFXCe9/Ntvkk41iNdH8uFlneMx+hc6KUvCBQmsKeMVTKtWEWoNu3lq2DIL2IDhohjHISBe6NzD0Um69Ck6Zo6oFaVKZYD7nWovBSVOk0XoBWoOlCbdPa+jljgHkKxC/MhtTtptgJuXCJs1ScYler1LbncTERDZLOsyseAUurljUOOMnGfPpkjWdqBLgmAzHDFFm+KYvluKhN8NUypBhJ4C3nAjzKQH2cJrMOjxmAKPBakaEsPsiXzK1CD00Tba3VP2H0W/Ry4/uWrE609QqSf/GoNS28+X+C5qDf3Mtvi/cZdJqL1NuaX2GLiV4+Fpy4gI0iRdAtIg+XcFMeQ9ab5Vum7+863pTNlyvyT83yre+Uy80Vf+50ajO23DlGB5zUGEnxwxrg3TYXpbBFXbMv18FC/nctLUQ+Tc76bOjjB4U3sLFjwbsJ1X0fdBxHNbCy5JpqYKm6rlt5bVGcscAwhl0BLMe20aWQXWyNppmAtvhl1jzld1pBAwKTS22p2QXPqakV4GLpJkrldaomg2RjLUilR1aOw5VvRoo1eNMXegWVvz1ObpkZD1R5kdSZXIgXlpX4pVNzZfEfrT0WDGCTk8MTQVG12lmNdn8dq3W02TR6SkZHXaGyY8b12fq79xV8vVG1db/OVDpFfOuTCTfUEmKzOAdK/csh63br8VKyEXojOiwvSbfA5Tc9hs0g8v50tZ36GXTnas+qUm43Jn3/psV9txivCUf76zH/qwMrTysTCoChc+QTg6aWTOW3bXIggMa3P40NAYmM0s9nnfPbSHhe8ldQ9I5w3J2LLP2gIz3ASx86EXKvUsbtc0RJ01QvU32Iim0FStgECDVVn/YqYmqmo2N5LpWAqUENmvBdKzUj19WS4I1LSYrE4TClOvOlSKZGkiQqUGo89VE9WL4kuZsf1F5RaqhA2ZABg7p0iQ/MdliDO/bW7gA5aIzXlzu7G3b/7FRr2Zw/TaKRrA1YYo7+1+pKDpXlNLto9CsYgIi62YSzYUyAT427YxRHr+/4zs2XK9sXfunDZMS/v3pRqlsunKhvRjPufE+blV4T+z3VYD30GZ7XWmDMQtXscIEg+fJbN/tgIBZ62DnxmPSZj+Hd5agSmo5kXmXB9xJuWsAopfvMQhYr85WmUUghMWQdkePqgtos3VC68RJnT1IqqwBsF9DYLeybWU2Zp1ExS38G8MkpDtBIldqJW2pQLKnU6UHmoPgoPRZUmRmLEk6hyMAyO2L7tBe7pu/V9U78OXSPBi3PoiBXG94rweTNvl902NmUTgpvOcyYUJolavrTer3VK1dkrDZQphXbUqTeAOEnUu01auKrWUy6rieIr7mDMSzy1DXJjB+3myA1qrc+r7bIWqig+nFevpiiwkTGLS07QLkDcg5abKel0bbRbwvRs+rwT16VWzoThdG7SR3JUB2EqezExrFE+hjLKQVfKVDx1kKzPmqrtnPFKrayOTPxErRWIiUzMZIzXyUlFo6MEvVKC9Ynz1YWpfeFBNeIGc8DSAzFqj6xXuVeUCCTu9Mn+30jqWx3vLzRgMGSN7WzK2XNVcqZvpo/O3hJpzJaYY12nNkzPHM1j10LT4ugfO14juzvf9tpLlW3K40STB7iqccrgac53GLjzuC5RtX1tZ3/WPTJN/ArPt+o2Zr250SNs3+ANYBE1BZr8/M5Tu5atRB5A8DENq6hdZ65bXSAOEt7KXl35EIgHhayKSNRKlmZSzJJVGPWqmDadKggk5No8dUTlDL5LNSBNBpg5NCk4q8g1qEKSgttsv7Joofuopk2hEFznHjwPzcVSZfb944o084LqskTO37Jx0PScT49t63weYWSbLkq0BgFjQglznguZ+5SmHWZQOQh6Hh/hRv+cMAhOnmXOHICBh6yQff8O9KlpCeeKmbDlSxEHY9oX89fqVCrpg7wGnixDTIxtUPiWmIS7DduPgnk/J6Z+6XjplHpcZ6ozbQ5IeNWsyIZcJF8Kk9jI75faNVkXKjfZQF51nY409cA8cL+B0B0gzNRh6mASTCXCdpZqZftAMgaTt2LzES7+8mV/kOmoWf+u1/yo3yhwAIVXQMeMhOK6F6C9e9q7elSsucp865a+WKqlhLW/a4TOlvNw0+obJJm2del0KLpwO8XrieCEHSsPSqfHLNc2QkjGnwkyScJo33fvIAmjt6jUJPkv4YZgHMOx6VcfujuP9A9RsYJGPGgAYQSqE1F7wsGRPFdXD8e7MFxL38hmt6pE2WnUkg8dEKpNp23gtd0D8C3NuP/1O85Q8BkGHY/9EwjbyBsJN02rnoZIaqGaGbl2WcLTN+krvsaZ3DFJV+S4A0LV6WfEumzNrvvwEglHHHY1Jp330QERSfu0vlK7cxGf51s0lpmd8xkL/dqFbxD3qU+Pf149pwjTIJtzRKurVCxYWizE3bwMFSY/Iu/r4V53WuYXV6miJ85C7a2qaB5ZeNJnAU9rKK3wYgarofoEHo1bK7Mre2/yk3yh8CIGyaQJevHgRGwgHUZk+GycMetIlb29uXAlS9c4nZ052QS4hxO1Os62yJ21bE1YTpJ7XWcAzkm/Ou/N1dJx9vFG/b9vG1Qewxca4D5FMXW6pelTLb9UzkCEuzyl7W6lvy8Pt77RGQOPl+swZmU4s61+7KkCVHIsDgcd1+v5EOzZADvhMOLdEMMtxgqF2+x/fzO6ccdBp4tvG43wBk/XH/6/KHAEi2pU+trKoNeG9h6Swr02rshSpXhwtg6rOC+63BKiEuc8mT19QAE4vrUjDnp23pihRbU24ASJv9dRlzGnuuqA2+wQD796bHbPkNg5WRc/0svgLTZtYRc8PM/QXMoe+9CDwH5Tcb7KDuWdaMnQrpaRvAvbNdqgaaMPCPRWcaNMKbuPZLKgdNfx3Kd+409fkjiPvvAIf3fk3ojmVEn5qE//8GGnDWGQMOFAXNcjiR9v8GuesBwp5UZVa2JI1Uqc5MSWFmJ1dHpeRbS8AhaqExurcyWZkzlW2p2JYZPGi/KglL1Wqg1c9jtu5/S4p7znvqEKzpW8BgQ7QO68u4nnEFG2f/Kdj0vOa6K0VtI/9YcSYq80k7juD5fcOIF9wonOmdrhfAF/4m9daLwvZGvD7T+yPMzVsAKbSVyAcuj7eLZP5Dl+8N1/p6Ix6cKQ1gTYPZlwLApN5wjJFoGQCUZfwWo2P+F+WuBgj74bLvbRWAkGvtUlFn5ubQo8VgGRuQuZzGndULrX2KqGsvnQQ/Y51FRbjOmI8CR2nfW1ILgBRaPUtGExzNtvNSY9s5Me5DmE3DzlB8d5hsXEvfoDAJcMmVYGjOUBhFJ5C8EwUJJGYiawDtsp8Tf3OfJJjrVUmxBg5Kiz1fvgdnsDtflBWHDzSEsXeN/GYT4JlzPCxLzvugVVNA5CvwXTsDdsHlWTRzFL/r443rmtAjbYqrzDljoZ2TdvXI/bfJXQ0Q1kZw9STvxtH7EUZmS6+tWMTYSRXse0Zt2W6UPXxZoMP+vaaVcBXBZleTWhuIO75zJ3B4pE2ZSTSJ9Nvfg7myW44Tg4L/2KyXX0Gc/wOT6j8AxrsgyaOOcNxrqbidL8uG65x0Oa6bVN7SYGtRQKTnbLfBTu+U2fWiAtys41n5bCMXmq9OpZmQu/wDnz9vUNu1yVcblcpE/HnDJA5XFsB6Y7LjJxt4jpgU+CzHnOEK6N7H/LfKH4KD3Kw02AtU0mOxtUq5auMxM7PhA5f7qh6+KA0LQZJjyVP5QKXWVFnYgXMcVKhFPsOg/6dXXOSXzSqVdfu+621xYQB/5E5Qg48DVTtGK6YyElYg6q/nLfSYaX//CO32sTsAoEve2uZ2Jcq680lolQdgEj4MLUSXcuie2b3vuvCMrmniOWccQHZrDSz+SPJfDZBia6UUwxxjDteio0si1ptUfIHeLrVaq4VLI7wBkLRiQB9eLhBdtsP4jo82ClUM5PONckXgbY7zW8T5P+AnDufZG85lxnCALsOXXqwkc4Fa76TXYZLvwLc+WiyRf7q3g49JkjSPvvBKd2fS5Ncg4O8BMMvOU1umHGXaeU5xD306CrN+5wGCFRdMqWvA/R3azupKF6szHZrm8BMd72b5rwUIc33YA1f7fy7MK7p+mWZSZMuTfEusFFhyVMO2w25ERhud7lX+zXp6fn4PsNidQVvH0C276LgkH6hA43ZzifXWGkDoYcu3Fqq1OxrHQ2RzvlBGFyJVGfG3usDkCrQDs3p/8vJc0VwkSH9yl0BjPLQNIDbnyW3Hfg2eMrJVmAaAu2PkU1cQzEJ9zOZ/S/6rNYgmowAKO2lwubAUc6GU2JJUWj2zho2Ov1mhnf8eExXd1210lYoCc+szaBCH8zmYQdVKpp1X1EAccYZt5VGtjWeqNp1cdpngKAQw6H3jcU32OCnrDpafHY3SOREkXbN+MH3ewfe9hevVqNl+JwcBhdzD7HwaoGQThb+K2fEktAHNu+vHME7DYjJ+36gzAJrkAQWkNcdj/7Mg+a8HCLtxJMAsSbFWSzZMFRZn7acy8KBCAj5xLZFyaQc36c8Ayofuy/KRyw/mTpxMOqOg5VLVwO7tDJfA9BMSmHZcTD2xCiDsX8saFxaCVa/EybStTWxTObK+9qY46VbeLFdke6ciqV9wTx+4YuRbaC/+/3dorS83YpTX7N86vqIJPWpWV4bMOH1A7h/RaZu/QLsk3HD8/4L8VwPEAcIbYR4AODpA2HtuOiq+H/kemoIAYaOJ99z5N+ynZ4nBRKcry3CmNzUGSBAAklL4igwueuI1bErRMBsg1bOhEr7eqAKgP2+WQRN4mjuvOz1xGJbael+PZtu68xU1wJedZ7btY43I5wbeKk0szmM6cPyfrDoeBTe6MTv5f0H+awGyjMEUZ+mTFXweRZ8oI6EXiS5To30LDk+cgfETo1oRkvZvoel+cdVhgJ6XbvsLqmKQtfZap0jWUfy0AVPNdVGWVhPlg/UiNbOz3ZH39X7Ddyw6jkETPA5yfd0ZwCg+72HKGSnvO9+SD12X5TdoGv2537gTYVY9Cs7yoKw7nlL/1+//X5L/CQ5yNwi9QPOuOI8GAYg+dYeABPvK77ry1w8Wi8Vlvrg1c/fZ/VSgNHUoV9IqL8pX6x5S/gn4y+TcCzI/96Z86YrCtjYVF/GO33zpjpKPXQHgD9fJ/C8bDbLgDFHxEX7HovMv4CNPbTuPQtD8tFmMa/5v52b9CZAjkh/c2Z7gn/PVGwjuB65LWyD4zHVVbXPM5Cn+0dJ5Xpk0dtcp+acK5rWrxWdogv3Ldb1c91tzrcwOJ0tuxXnZXM9XRVoWpycPi2BhdrFRex+mtaw5H9/6fsoq+AYDl97H/il/AuRIhIN+2fng1gBcdz6hTCht/6bzDdX5o33kSZkZjZRvzDVq8Numc+V3F2fsnb1RepkdSpKW5iB515EnXUtXpLD+Lak2+YjVlgny3qACfKxH0Z/DzicEhB4gdoN4zJ9CaZf/D3e5qLxKHiKJAAAAAElFTkSuQmCC"/>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2" name="AutoShape 6" descr="data:image/png;base64,iVBORw0KGgoAAAANSUhEUgAAAMgAAADICAYAAACtWK6eAAAAAXNSR0IArs4c6QAAAARnQU1BAACxjwv8YQUAAAAGYktHRAD/AP8A/6C9p5MAALA5SURBVHhe7L3lehzXtjWca9rGMJNZzAwtZmZmZqnFzMwsWzI7pjjM2dlwzncP45tjtUputUuy5MiQ9+THeFoq7K5aY02e67V/fH4Rf+MIceYS3OZq4Hu9dQfuS3U4cdF655gT1nb4oCITbwf44vglW5yMi9h9DeK8NY67ueO4u8eu7cfOXMTrTk7q03z72w3FeGvciLcFnycmqG2ehlg4+8i1z17CMUdn9d0cvcPQNjqDiJV2eMj3chwsxkkbu13X+huP8TdBjhjHL9rAfbluF0EcB4qfOO5MSwFsl424OFGLE45OT+z/hxBHEcTZVZHlRGgQTkWF4IOcOLzh5oKPk8J2HX86XbY3FuGj0lw0FHchIDQF5blGnHBwxhstZXhrpAkXjdX4af57/H8b/8bVwRs4ZWu/6xp/40n8TZADws4zBLUFbXDzjdLdb45zJYnwWKyF+0ItHPqKcMJihj52zgoeK/WKPJQ2x85d2r3fZvfAPREWpEjyfoQBJyND1TaH5HgMdMzDYawHjrXVpuPkPpdq0uDbVgobg4lAJ+MjlGQhgvp6FTmIK31Xd67/N/bGK0+QYzIw9La/SLxr7YTVrssIDc/AfMcKrNwCdvaROIlxhbBxl0Fsdg6/t7laZYnzZUmwac7Ge1mxOBlo2Nl+Oi0Ob4014riX18624+7uihino0PxYXIY3gv3x2L3On5a/xXF8yvo6l5Ux11ozsXHs834YMqIj+pzTeeLenUyLhwnw4NQkdeC72e/xYPx+4iJztm5/t/YG68kQaimnJdZ2HW6Es6jZXDoLcRpe0fdY18EqMvfGLqF9ooB+byJ2sIOvHPJEV1VwxhrnFaqTGlOI9a6L8MnMF73GsTp3GS80VqG0yWZpm1iE7zRXY3Xy7J2jjnu5oaTok5p/++Fzd4tJQn+Z/0PtJT1qW0f9ZTvSIs3ClIUsYuz6hEclrZz3gc2cv1zL3/S+avglSPIG64uSvV4P8wf7wb54sO4YHwYGwy77oKdY2jYWqolzwMXXP1l8PWK9NjADdHZJ4xzWBcSPJp+hKsDN7HZfw3TLQuYa13CTMsiXH0jRXXZwpsXn9Ttj7u44s3hBtPgbXpskxzz9MLprET8w9pB/f9ZehSsGzPxbrCv6RghkbJFnFx2ziECQpIxK/etFrXvxFnTgD9m74Q3SzNwKjEGb15ywK3h24pEvy78CEev3TbL3zgYXjmCWBuz8Wl6OJzHy2HVkInPc2PgMl4hhm4J3vRwwwkrG0Ugl4ly2LRkK31e7zp/Fu9ZO+Nyzxaq8lsVQZY612HrEYzB+gn8KIbu1b7rmG9bxpaQZLBuAr4iOTZ6NtFa3gdr98AnrymqzqmsJJwuTMMxGt7b20+lxyupcszZBR/GB8Nnq0X9PptWkwp0zNYB72fE4lxTrno2b3l7KM/W65W5OBHg//j6FoiNzduxN/5Y+Q1O3n8T5Fnw0glCdUpzWfLTfaZaDf73RIJcrE6F00ipDIwsuExWwG22WgzfGjgNl+DD6ECcLYrHR3FPV0eeBe/buOD28B00FHegqaQLSx1raqYODkvFo8kvFWkoYXjsGUdvtX+iaQ5Xeq/ijQvP5h36KD4EXleM8Fitx8eJIWrbmYI4tZ1/0winR+xksAGvl2fhuOtjolninJOv+p4/zH2HofpJ3WP+xtPxUglyqTZdDXbX6SoZ6MF43c0FTmJzWDVkwGu9SdQMP2Xsns2PU7EEbvdYrMPHSaGwbcvFhYpknCsy+fyPCqfO2+K0gH9fFj3/66mv4B0QL+Q1qXTv2jgjNasap9w9lb1wzEZUI9lXmt2Ah+MPRO0yeYdIGu2aB4a1Pd7qq8Yb5dnqmieDAnC2u3SXxKFkOb6H4+K0gwPeCfDe2f/mRQd8ZOf+xHF/4+B4aQThy7TvzBd1KlIkRgU8V+qVQa6M8p5CpUrwOA7MUxds4L5YayLOWgNsO3Jh15EHa1GxLpQnP3HtZ0VRVoNIgC18OflQ1KcV1Ba1418rv+OCix/+YWOP4x6i3ogqdNzPDydk8NLTdMLfFydk+2r3FXwlM/aCnPdo6kvcH72vDHe9++wJqmHxEcreOBlkUDEMOihOxZjUo3f8vHCxKkWpXebSg2qmXVc+PJbr4H25CW5z1U+4lv/Gs+GlEeSklZ2yM5zHyvFuoLcihvemUQjQqCTKW5cc8aGtG0IjMkwR4YIMONbn4HVnU1CNhOFxVLUsr/0sOOPkg7GmGayLHWEs6cG3M1/jp/kflARpFrvihL8fjgf646TBFycjQk0DOED+DgnCSR8fLHStKy/WV1OPUF/UifzMWsy1L+NdK50goBk4uN/29cQbPl677KnjPt44GR2G9wpTYNVXrKQt1a1TCVF4c6AOb4nBfzLCpHqdF0mq2S4K11rwUaIpXvI3/hxeqor1WXY03OfFphA747QM/M9zYkS1aoRjdyGcfSLh6hcN/+BkhIZnwssQp2DvFarUIB7nI/r6++EGRZIzcu6O5+cZ4O4XhWYhxnjTLK4OXFeeKMY2MjOr4RifKlLDBydjw2TQhuL9gni8nhQp/0eIPRCAE0IaShd+r4jILDSVdivD/frADbVN737EuyG+YldV4bMZI96dNOK9wRrd48xxuiJLecLe7BUp4WlS42iz7ZBD4Ck2zJuef6tWR4GXSpBzxQm4VEVDvAwfRpmCb+8E+sA5LkFIkQ6DkMMvKBGxMfkIk4EXItsCglPwucysXhuNsBe1gsa712qDUrX49xsuu92hBwXJ11bRLwbthFKvuI0z+jFrO5zwk9lcJMYHxSk411kEm7EKWA+W4f3iZJwU9ecEpYlImH+ct8Jww6Ryr862Le6KP1iCdgInB6+rrYocHPQfTjbpHxvgb4qmy9/HmLslJD0u6pe2/1xxvHoeihyiql6UZ6rt+xt/Di9PxbJzgIuoWLbtufg8M0rp1tz+ga0rzjv7qVyiuJhcJMYXIS62EMlJxfJ3oQzkWHinZ8B9uhruomt7bTSpqLTrZKWKl5wVNcTyXgdBQ0mXCri1lg9gqnlebTvm5IzjlA6iWr2VHAmrgVJYT9bCer4Bl0YrcLGvDCeiQpUdYhcaqyLUvyz8gPtjDxAphLa8hzloY3mtmga1/VoLrFZa4Dha/sRxpzLj8dZoo6BJJFa42qY8fxbu7fdEGn2aEaniSObb/8afw0sjyKdpEcpNay9GqH1PvtLDud3RJ1xJjoDgJKSnlSGkrBaxtUaEV9UjPr4A/kFJ8AtOxFsXTZF1DhTaIs4ihS5Vpz6TTUI1iKkkS52r6KoaUgE/bmeA7qQQ4GRiFM51iR0wWg2blWZYE+PVONuca1KxRP0KSM5VKhVjIVSvnhatPn7BWrmtfUSC+Gy1wm2mCq/rDO7TZSaV6o32crwZ7C+2WqlInlqV6/VB1NHYX39jb7w0grzp5a50Z5exMjU4uI3xA19RqSgpQsPTEF5WD/+2NgT09CCgtRVeFVXISq1EmkgT5kUdP3NJZbYqO2aoVKlaljPrQUBboyKvGZPGeRURV9vPWuG4qE0nxSg+lRKNT5vzYTNdC6tFI6xn6mE1WonPjEKQWLFFYsJxTCRiUGgqvpp8pAz7rb5rplRzi3uZ44SVLT5NCcOHMUF7um7p2VLeM1GtOBGY2xokmO45f+PI8FJtEBqSzHb1udqsjO5zadHwDYhXEiI7pw7erS2IGBxEysgEQrt74N3WgsSMSmQLSTz8Y5QL+A0PV2WL2HbkKbfxKcfD52x95uCFkcZpZXtQglTkGhEs9s7HsbFCkAicTovH+zXZihS2k9WwHqrAZy0FOC2S5aSQRyUWbhOzv24cLeW9SE0sUakplvd6VtDFq9kZGhgz0jv2bxwdXipBCM6i9OF7LjcoF69DcBQMIkViMsrg29WO7MlZZM3OI218CgldAyiv6UFdoWxPq8J71i44Ze8gJCuEY78Yz605SqLo3edpYMLhRNOMqEk3d1I0zocLQUTvfz0zEaezkvBmXgo+rEzHm/mpOJUcg5PxIj3CgnHMwUmkmZVy81JV42dkVDbqCzt07/UsoM3GAieNHFSx3jE8QzDybxwKL0/F8nCDfXehctV6C+juPJ8crdyk9P7EpZXC12hUxCiZW0bq2AQ8u9tRWNmJytxmlTX7cahBkYJuYqvaNGWHHH8GFUsDo86PJh7i5tAtNJX24JhKMw8RMsTidAqliahbySI1RHKciouAc2YucrNrVdYsc7Z6qkd23MTMyWIsR+8+z4q3RC1l/hlrPugW1zvmbxwtXhpBmFNEMN+K7l5tO1M06NqNjMpCYEc74odHkDQ+gYiBAYR1dKGisA05adWIKxM1S2ZU97kaJXmsm3Pwtv+fm1EvuRrQUzOCZTHWFzpWUZLTiDfEDjkRHoyTEQIhC926J0MC8YavHx5MPsT98fv4dfEnzLYuqvys4pwGFGbV617/b/z18FIIQjclycGZ//OcaBUhVtvFpvA2xCEsIlOpPFWVPQjq7UFYXx8iO7qRW92B/IxqRRDP4myVuOggqhVzuCzv8SxgjQcj6QlxBaY08cWfccbZB/+wc8Sbvv447uml0kr+YWWPU5fs8dvST9jsu6oi8Ix99FQPo69mVP0Ovev/jb8eXo4EkQHE1JLPMiNh156j/qYRyn2s1ktOKBZDuRlF2Q0wVvajor4fZUVtKM1uRIlsS08uhbshBo5DJfC60qSSFp+4xzOCqeq/Lv2MP5Z/VTYOtzF6/+3MN4q02nGfi2H/y8KPql6E/78vx55z9tvZ/yrg+NmL+MDBGp+72+Izdxu8L39zm96xf0MfL03FYqCMbt6LYjswCu667ep9y8pR7JBspCaUoFr0+ur8NtQXdYmO34KCjFrkinHu4h2u8rRINNaK0LtzqS5D/W95n8OCBPll8QeVlevmF4Wk+CKVMk6JwuKoppIefOrgqRITL/dtqYi53nVeFo6fEfIKGTzjnBFcHYLg7hQEDmcjcDATwa2xCCkLgGesI8542vxNlgPgpRGE+Cg+GLZiZDNFhHEMrf0MB39MQj4SE4pQJpKkLLcJZTlNyEgqR2BIMpyEIDyO9SP06LjNV8O6IQMfxQbvuv6zYLhhaseTRZfvVPOiCgD+LlJlunkBnZUDokaNYb59BbWF7VjpWte9zssApURQtgcC+zPgd3m3S9gc/hsNJsKUGGATYIeTL6A686+Kl0oQDnCSw6G3AJ+kRah0djY6oETxnK1FVHQ2UhJLkJZYpv6Ois7CRY8A5VJV55+3hvNYGTyX61Us5IOYP188RRctyTHfvqTS1UmEyrwWlatFMuSm1YjUWFap8CSNQQird50XiRMywN0jHRDcHg/fLaMuKfaCYbYEQZXBOOdlq96H3vX/L+OlEoRg4dPHiaGw68zD2fxYlQLPF+exUIuzzt6w9QqBmyEadp7BePuSk6q2Y/EUiUHbhRnAjDDTzcsqRL17HAbfz32DW+ObWOxcUenqjLBr+1hyy8pBEoYRd+aLmZ/7MnD6ghV8k1wQMFHweOBfZYufNERVh6KiJh1N9UWoMhYipjMd/qu7m9ppCJguhm+2N96yeXY3+f+LeOkEYcoJGzKoxgyd+WrQs56BxCEJ1N8deepYFgF5b0eTab9wPwOErDyku5ip75bXPwzOeNgq6WHvTSmlr3ZwO1NIVBGVzv4XCdoQPglOMEwW7gx0w1IVosXOGOvswr/XflW/R8P/rv8LW6NLyOovkWPN6kc0CLECu5Nx0WAv9pz+Pf+v4aUThPggwqAyex0HS0wGO9v9yP/WTVnw3myC/XZHE7qHWVRFYrhOVcKuPVcFCvn/pbq0P2Wk08MTmOoEK3cf3f2vIhyCHRDUm7ozwP1XaxFT7I8vJjbxvxv/wi+Xf8GvG7tJQvx37Xe09DbDT57tLoLsXKcGXrkGnLzwt23yShDEEvRIfZYVJVIlSGWvqqQ8GfyUJE7b/1OaMLX7dWfnvRP9DohTMhCCUp3xgaON7v5XEVSFQssDlITVBnZoTQjWh2bw5eXv0HxlGeUbC2jaXMb1Kw+fIAmxPDqLuNU2JFzrR5wg6HrnY6LIdQNKg3DR1xaX/OzEmLdX4N/0kr1n/3/DZfxKEoTGN6PrbHPDGmvPlQYlRVgzQuniKoa93nnPCucwB1zy/2vVcLuGOyBgNG9nQAdMF6K4IglfXf4ehRuzCGnLQVhlOGKXxjC+eU2XIMR381+ie2oUVVvTKN2aQZmg9vISylYWULg8j5KFZTQsXUbj4hVUz68jf24RBfOzKJ6eRMnYAKIb8uATEYwP7f/fTH15KQR549IlfOJqg9cvPt0gZIdFprNzELhOVeAdgxechp5sBq2Hd+2tYBdkD1/R08MzXRCR7YLQDGf4xDvCWghx6vwlFUjzT2Sy4ZPnv2NnjbOeNnINOziEOChclBmU17U89kWCXquwXE/4XW3eIUhISwwW+8ewfOUOIpdGRZrEKIJkrk1i68oDXXKY4+HCfRROjiJ8ZgyJczPIm1tC3vwysubmkbWwgNKFVRTKtpy5Bdm2gNzZZcTOTCFyZhyhsxOInu1DSEc+PvJ6XOn4/wJeKEHed7SGd5yjGqgavGIdlf6vdzzxXqgfnEdK1SD4JCVcuYS5Te9YDacvXoJbpMOu++ghJN1Zvo8TPnJ+fH8S5YKPrSKN3jkaSLJ3bF8OUT5yskFoQ/gOOYgwUbceztzCNVGnyjfmkbgygZKNOaxu3hV7RJ8UxH9Wf8XczBaSZ6cRND2OpNkZRM5Own16EG5TA3CZ6scHE62qaGs/vDPRjE8m2vHpbDNcBwvw4f8jRHkhBDkmsA2w0x1oClkuambWPffsJWWw+61Uq+rDT1JNQcK9QN08KG3/wW2OcLm3Fih7Wwa831OIYY6wTGe8K1LG8js8b5zztEVwV/JugpT64sH0DTXoH4maRTvkt43fniAE8Z/V37A1vo7GiR64zrfgMxnYXFdEb+A/Kz6bNcK1IeEvb6e8EIJQndEbYLsgA/VTUbv0zmeeFo1Gxy6Tu3cvHBcyGZIPPsA1UIKcpqGe5qy7fz8EpDi/sEHAQN55kW6UfEH96bsIEtwWj56Wel1CaPhu/iF6h/pQvNCDmq15nF9s1h3cR4W3J4ywGS3H+yLx9H7PXwHPnSCc0cN1BpYe6GbVswUI1+YUODfv3SWEoBTSu+7TQILYBtjr7jsI9iL2UYJeI9pSvB8/g7p3SxC6bEPqw2FsKMadiSv4eelbIcQD5fId6x9A4VAtDOt18L/ehmIxyCPWh3UH9fPAJxP1OBe0d5vUVxnPnSCOoXsMPJEYettpGOtdh0Tzy/HeN4ClDaDDIEyM9zesLsmsrL/fM9YJn7jYKHcnVSq9Y6wNz88DxliEY4g8Q7Pnxe9saYNo8F+uQsB4HgJGc2GYKoLfummhHg2Z10aRuTyNzybbdQfzYUG74+JUl+4+c7w/3ogLMX+9CsjnTpDA1N2DigPxQyf60C8p9cR8H7FfLIJko1dJbx/Vj70kFc/7wMEKhqQnCeQQbI+PXayf2E5QXeP35LVpkNMdrHccI/B63+ko8IaVlfKa8ZkRlFafuNsgJNfj0HlX/tfbUb2xgNLFZd1B/DScn+rEu+Mtu7bRdgmYGcV7FtvN9/tPD+NTIdI74004m2bqBvlXwXMlCN2RloOJ9shb1lbwjHFEsKXOL7Mkc4v0rkVwH0nFGV9v365rbcNGZvfXL4qhz8FtKbXk/1NyHmMgu7Zvgwl8vDZJEpz25H6C3qyXYYhSnQwcztIlwl7IuDqC8uUVpM/N6Q5m4rOJDthN9enu85oawucy0C23h81OIGl+TkkTy31ExOwkUmZntvc34bOSRNWtRe93vWp4rgRhvMNyQH0k6gpnY8vthEu4aRGZ/cD4CVUpDlrz7YypWF6PsY+T5y8qFchyH924lChU3ZjybbmfeFOIrF2fv4Xk9oh2VPdnoI6Sw/J7vCgcYx5Wshv81vSTD3flWl1rhYHS4+o8MhfnkDe/9MQg1hA/Mw1nIch7E09KhKjpSYTLYDffZjfRBQ+REB5Tg0iZm4f3VD+sR9vgNNgI+6EGuE/2wnGyD2myz2NqABc7cnChLQeXapPwptPT3/fLxnMliN6g/dTNpCJxBgwzm9GpznCmt7yGHpjywIFqbtBTVze/D8GgIPdxEFPNokuXdgT/Pnn+ElwjHBThGPewPJegBNSuv3Mf2Uaj/hP5HVR3KA0tj3lR4HfxyfSG/0q18vL5XWlQeVR+a3UwyDa/NUIIJPuKr06jY2sdUTNTiJuZgdPwkwRwlsGdK+Rh/IMxEfN9l8Y7EDA7iuSZWfhMDcNWBr7TRA8cZPCTHH4zIzgzVA+fyX74TA/BYaoXLkI0Z/nfVwhkNdGN8JlxpW6FzI4hdm4CORNDSB9oQ3pjjUxWMfjM2eWVS5J8rgThwLQcdE6hj2eNUxcuKv2fdseh1BR5iE6iMnGAm59HQljej94fbT+PNT+eEoBkYSzD8jzixLnHxxLMQQrNePI4xk5INPNjXxSU69ffEQGt8fBfrBBiVMFPkaQWfmKw+242wn+9Ac1XltB2eQUxQhAOWJfJAYRMDMog74KnDHCqTxGiKsWKBLk4ZkTO7BKcp/twabJLBnkfnIQ8ntODcJdjo+UYJxn4VJnsZZ+jEMFnegS2rZn4vLcY52W763aQkfCSc/xlv4McFzo7hITFccSvjyFrbRYpqyKV1ocQtzqKsMUe+PRWwD0nSsWk9H7vi8YLMNJ3G8YcxEcy626ThOWjVKO4jVLF/F4EbZ29ZiVG3AMZx5D9ls4E4m1Rv7RjKd0ogSyPMYdt4Etcd1x+w3sONrCO84VTSRRcquMRMJSt3L9JW/2ouTorJFlBlJDATwjyyWQbzoi9YTPZg/OTHUqtihL1iRLBuqsQPhN9CJ4Zg7VIgk8m2sQu6RYiDcN1egBO451yjVEECFzkf17PWiRE8PQE4ibHEDPSjvjBVoQOtsFjpEPI2AevmT4EzY0jYG4I4csjiF4ZQebKjCJK5OowUpcmELI0DO8Fuc+oSKwwN/3f+YLx3AnCWd5yICnDdo9BeyjINRi/oD3xppUVznjqq0p00eqeL3AWW+IzUZdokFued3bbSCf09uvh8+fo0Tos3GJFul1tRtG1SQxubsG4taxmcTeRHuEzE2rmvygSIkiI4CkSJERUINvJbvh2lsCxu1QRwE1mf1+Z/SlhDPJ5Xkjl0VEEK7EzKCV4jLeoVN5CnpCZUUQujCFVDPYEGfCxK8PIWZkVaTSCxHEhUF8NQnurEd3biOD+eiGwfA4YESoI76lDYE8VnIaMIsHaYD/aKn+LHdNTCZv6LJzNicAnIR5qUtP7rc8Lz50gew0szux6Ov6zgKoSPWKfuNqqtPUn7icz/55RehHlNLpPiOplmX9FQ1w77qBBSErMvSTWiwYnjKCZUhU1b9tcxeDWJlxmehA4PaZUJw5wDu4zUx1Kelyc7BQVSlQv2R8skiFgpE25cL1FtQpSRBiG5+wgghdGELs0iVCxQwLH2mHoq0fkeB8MswMwzI0gZG4MQUuDcsyIUqFiRYUKWh1A1OoYfNe74bPQg6CeMkSPtyF+ZQwpK1MoWJlHytI0UmeHRfq0wGa4CRep/sm9I2fHETc3jez5RRTNLCCpvxOGEjH2/bxxYrv8+nnhuROEtRZPuFe3wQHJBEa98w4LDvQAMfTdokTN0rufbGNTA71zqaqd87JT1zB3HDClQ5N0n3vY7LoejX16tTgBWLqA6RmzvMfLAB0Xyd15yL42hlYhyPTmTdQtzSvJQQlyVgjBQU83rJ1IDq+hFgRNjcFPBmnI/CgiZIAbFgbF8O6By1gnfMe64T3Tj0gxsIPmRFosj4qUGEW2kCBdjosfbRJpUI2YgTqkDLUhdKQR4eOtQp5OBMpnvFwjUtS1oIlGkSSViBLDP2lxUggyibxVUbdWhVyrfUr9Cl3qh3dfBewH6/D5ZDschdjRi6MoWV1A/to0EuSYJJFSUSLRnEqS8JHr80m3f+4EITxj9s+spe1AI/cJl6n8f8zVFSe8vfCmvzc+DPTE51E+sAlxVMY108/p0eLAZy4VbREn2R4sA1vvPiQJXbpMnjS/D9PeVXzl0iV1LXOCaV43Dnrza53z0WIkJoKZ72NQ0vz6LxPhOeHIuTqG8qvTmNm8huatJVGBxmEthKC3yn6qR7lq7eV//9FuRHeKYS/qjUEkR9iCEEBIEL88jvS1KaROdSKqrxo+XcUy+3chSkgUs0SSTMjnMMKW+xG+KurWahd8F3oR3Fkm28eQLMRIaC1ERG8dgkUVixBbJHxhQiAkk4GeJtIoV+yRxDWRXCv96no+K71wWxCSTIi0aMsWMo4gRr5LnJAkWkgZtjqIaDHsSSiP5V74io3jkBe5Y48eFV4IQdSgMxtAe4EpFEyHp93iGiGfyR5wLgiBd2kQ/EoD4FEZAc/KcAXv8hD4lwQgoMhfnUsD2l2kh3K/CkKZFmI20M1Bwr4uZDD/jjxHi6+Yq1Mkr3aMr9hO2vb37K3gJWqi3j1oD5lf+2XCyscZyYstqLw6h67NNYxtXhWDfR7eQ8XwGayFdXsOPBtS4SfSg1IlVBAy3Y+w3irEDBoRJrZG+KIY0ctTiJUZPkZUosDVXngsdCK0swgRrXkIay0QiVCrbIxkUbmiR5oRPFqLgI5cJIlRnimqU5GoUBlynRSRKvHtpQjrrBAbpF5UtE74U+2bH0LM4hhClwcV6YKXh+Gz1At/IaVvVSSSe6oRsTCE2OluJCyLYS/7AxaHEC82T9C8qHlyLceMsL8mQeiK1Esr2Q9MG/EvNsC3LFjIEQgvIQRJYij2U8Tg327VkUKWSPmMUseE5Hmpc5nuTsPcI3pvyRWS4axsF3N7wS7QXkkD/k0JpY4VAmgp7ZRy2vkkol7NCUmmXe9VAO284I5E5F+dVCRhdWHz1gqaNhdxsbsA74014pIQxbY5Az59daI6Ub0ZQbQMvCilQo2JylQL7+ZM+PXXIKK/AYmi1oRNtcC/txxRvRVIXp5Ecl8Vwroq4TvVj0C5BgdvNM+XwZ62Oo20dTHaZcaPEgkTQwmw2CcEKhECtiBMjPKQkXoED9UgcLBcPisQN1wrKlkD4mZakSLXSZroRlxtClpbqjHc24uSqmycF7WYsbZDhQgOiRdCEIKD0XIwHQQheZ6KDJQaPmUhcK2JgVdlmBAnCMEF3mofSeReQ7KEyb5w+AmBIrJdlcFsI4Oeaex7uWhZsLVjMwhZKF1U8qH87SgqHI+hK1nbr7mS6f0i8S8IEbX4C20gc9fwqwKnWFeUb02hTiRH/9YVjIgU6d7aQLEMVicZoIEz4wgclkHaXoa4wXb4zYhRLjZFpKhACUtiIAtJ4hf6ENSWh5hJIZBsD5cZPEwGf5SoUFFUf0S6pIqKlCGGd3JPDcLF0DbM9qtjo0VyJK+OK3KEL5sI4rPYA8/FQQSIjREuiFucUAhZFDtEyEXbJkyOD1wVlUsIGySSxVNIRTWtuCodA+3NWB2cRmxapIqn6f3uo8ALIwgHk79OsuDTECxSwb/EH4EFvkpK+JSHwrU2GheS/PB+tD8+jgvA+UR/2GUGwrM4REgSqojiWhMthApGUKHPzqBnkM/cCNfAbTS4ORNRRNMNrWrU5TvbBprULUoM/g7mfCnCbWcBcxvPY1KhkkaCl5V+shfofEifqBM7ZBaNW4vqc3rzOmq35pE31wuD2AX+guiRLoR3yQw+3CFoQ8DCCMJlcCaIDZLGgN7GECLEwA7qroDfZB/CxAaJFnshTdSvDJES4WtDCF7r2w76dSPUmAN/OTZY1KNgkUKhY83wnTSKDdIP9/lOeM11wm24HqEy8flND4rdMqRIR3uDkitlZRyRQpJY+aRXzGW2B95zfXBqzcJUdy82hmbx5cxNDLS2PLeGGy+MIMR7YrwetDbEBFdlY3jLA/QXSeEnUiOgyA8Gwadh3jju7oGTwYFq3XIu7s/lCd5LCMX5rFA41MbDsT5BSCLEofQRqXImwhOXAhwUUZ5IlBQw3YUZs0xDoaqkNXLgJ4/X9FummlD1ovRRpNj+fTTyGXikROFv1ba/CogpiEXR1iRKxFinisW8rIHNK0rtihqqRcT0BIKmh2UQi83RXi6qzRR8RfXyGW4UKTCAdCFI5IppZqf+7zleBw9Ry5z7K+A+J8a9zP40sqlGxYlK5LHULYO+B/GdJQifH0GEGNeh88PKKA9d6Eb8TAfiJ9uQMNuBxKEGJDfmIKdTJI9IHx9R1/xGGuA1boT7hBG+8p38Z1vhPW1E8GA1kuvSsdA3gtuTW7g1cRl3p67i6sgynALdd72Po8ALJQhhH3z4wiRnURHe8vPAWyH++CAuEFZZIXAWCXE+3h8n3d3UkgRceP+EtyDQgJNxEXgjPBAXi2Jg15QK57o42BhT4VkRDvs0P+UROx/rg+AMdzG8nRBkEe2nHcJERUoSesr40FnJ5xJh+pu/g/YKj6UXTXMF0zjXAqPsWWX+u1823newQchYgTLQc6+NoX1rFW1CFP5fujmFMFGJQhaGZSCPIGq8BZFiT4TMygy+MIHg8Wa495YKKZrVQPdfHhBS9MB/vh/+Hfly3Vb49JTAgY3/+stFteqC+4LM9gLnHjHIRYoELg2LNBpGyMqw8ozFCVGC1vqVNypOjG6/xX7E9VRivn8YV0bmsDmygM3RZawPz2JjZB7LAxPYkL+/EDL0NjWh01iP20KOy6ML6hg2xLs7dQ3x6VHK7tJ7Bs+CF04Qqh8ceOYD8mlQ4pNN4azscMzOEce9PPGGnzcuZIbCrSQYthmB+CQrAh+lhuL9CH+8HeKrFtY8GRWGM2lBcK6Ph4dIEcfGRLgJsVzKQvFuuD9OOTiodPgQkQ4MXLpFmaQL7xmSboqkM65C7xjzsmhHMbFR/RYhhWak0wHBNBN6v1hgxW1aqjwNe7qerUQKHTQZ83nBI9ULeZtjIj3mRHLMCjkWRJosi6q1gBxRn5xpD4hKFSmDOFHUn9iOMgRPyUCmO3ZxTOyHQQSLMe03WIZA+fQZqIFvdTTCRBWLEtVISQmxN6JEooSP1oihXY34tlxEdpTCb1hm/9khpSrFi8qUIjZJ7KpIFLFdIoQwLiJx/OdExRKjf6S9HZvDi7g5vo4VIcZC7wTWh+awOjCDyfYRTLQPobnaiPLKHAy0dGJtaAZLA2NCoAXcEdLUVRUfmSfxhROEoFF1GK8WB+hJB0ccc3NXK74ec3VTRDnm7IpTIg0+ig8Um8QfDrmBcKyMgUttLBzyQ3E6OgSnEqJgVRAJx4YEkSTxiiA08OkyPpcahBMGX5y4ZKOMbapHJAobTPCT6qByOwsRaD/RmP/YxUZ1FeHv0MhOG4bnkASUKKxA5H7L4CI9Zy8ziEg7KW+gUgUO86+Oo0zUrfKtGUWSeiFJ+EYrwsc61GBPX51Cuszy0d2l8B80IlwGfwRn/1UxyuUzdF0M8JUeJPZWIWiwFSHztB8YqxhDnJwftjIAw3ovIsQuiVkbgZ+oSyEdKQiojkVQewm8+qvhJuqTp0ibUDHKPRf6lH3hIDZJQUU8ro2tKKmwLqTobGhBT30HBo29GG7uQ39jN9pr29BZ24m8wnQ019ZhuX8Kwy29mOkZwWj7MNoba5TtpfccDoOXQhCC3h7O0uYDaD/wWJsIV7zn64bjjjKj+8nAFvuDi/hzueYTQf7yv0GpWK8LMT7MjsH7uXE4lRiDNwuS8Xmd6MsNcXBoSIK9wKExCbbGFCFVEN4MM+C4kO64jZ2K2dD+YIbueR8OeNofJqKY0llslNtXc/2S7MwIoJfMMlKvecHMQRXM/JgXjYv+9shb7ELatWEUXp1ChUiSJjHcGwRVW7MwXGuDx1AlokW1ShGbInR9AIlTPQhsyYC7DPIIsT/SZfaPlkHPvylV/GY7YTCmwXugAj4iPRJE2qSuTSFKJES8HOu33CdGeQ8ixJYY6ezEL0vf4tHMbbQZyzHZ3YNZUau6errQ2d2GnrZGrAxO4bfl7/HFxBWsDk2J9JjFWHsf6srrUFvSgPa6NrTWtKOhshHt8llUlIfyklLUV9RgQAjUVteE5ppGdDfX48M/aby/NIIQrD8/TCeRkHwv+IvR7VccAI8cf7hk+cElwwfuWT7wLBRjvCIM7iIZLuaE4s1IE3lOiPFOA/6tuFB8Xp0qpEiFTXOagq3gXHsebJuS8Wl2NE6GGJRUOnbBRhnrdOmqfr1+tjjvbadIw/QTDnxmJD8mySX4CakocTTVimAuFA1281ZCdARo+18KRDX0TzMgcLUeAdfbhCSTyBGJwnytAjHiKVUCrrfDY7YChpluZS+EiJ3gK7N9wFw5PHsz4dJXDp/5XiSLqhSyOgCXhS7ZN4iQvlz4zYvR3pcDx95iMbCbRRqNwHepF65ij3gKeQJrEvDd4kN8O3df9fEqlXeyKAY3Jcb9qetieF/GhqhTY0Kkr2e/EJtjSwgyhZmuAfQ1dqGypAp1ZfWoKalDc5URubn5qCisRkVJGSqLS1GcX4bq0ho0CJkqy8rRKfbKWc9nz7J+qQQhqHJQtTEnwn4ILvBCsBCFuJTgh49i/fFRlAkfxAbibUoDMdY1UNKczw6HixjqLqJiOdUnKFvEpiUdF9rzcaErD9YtmbBqzcDF+lR8nByCE9aPBzklHWtYqB6xbNfKnwmRTiqd5VNXW1XPQhe25h7md6Qjgr+LVX8kGv/Wvr95ZP5lgd/VN9sb/ut1qh9v4rVBhF3vQoGQpXxrWqWmRF7rgc+mkEJsjYilIXiLFAjqyjVVKG41i8qUD8+ubHiPNymyeIp65FmfDD+zOnku1OM/LOcYk0S9KoFfQxZCc32FCDfw89I3+GKSg38aJVXJuDI6jxsT67gnhvaWGOeL/eNob2jAhEiYR7N3xWBfxGBzN/qNXcjJzkNqWg4Kc0sVSYryC1GYUyqfpcgvyEN8YjoKcgtQVVqNgrxCVJWVwNrv2RrZvXSCEEz78N42bg8GVxgKfXEm2B3HrMVwt3VQM/9xsVGURyvQH2+FBeCTxEDYFkUqyeJVIQa9GJTOtXFwr4lSHi1HIQ1dwU6KPLFwqkmU4yIRnOGqDGuWAFO1osrlHWv6JDEo9ZRUELWKn1SbSAJ6T8zzzti1kbYJr8H/mUpjXsD1MsH8M980d5ESXAphuzRXkCxkyRaCRF3vgd/2tsCVBoTM1MOrPlaV75of73elEeGTpYgaKEDgYMau/Ya5MoQW+exI1WNnLinjebyrSwzwDXw1dweXRxaw0D+K8po0IcdVXB812R5XRhYx0NSNjrpmDIvRPtc7hLmeSbTXt6Ghoh5lxSWIT0pHeloe6svrRf1qQGZ6IXKzCpGZn4aU5FzZn4bywgpkZ+ciPTNLtIDDq7evBEEIzsIM5h0kThKW46ZiIYyYu+UbcC6R0iMIn8X4wS7eGx6Fpsi7V7mJGN4Cj6pwBVMuVxh8igzwzPSGW5YvvLO8EJbrjiCRSqF57rr3fBpog7BDCg3hne4nsk1F8AXM23qVkhgJBjjpxg4xRsNv43F7oMDrHap/lvb/YcEiraDORFFPXXTbykalhmBzeGHHNUv1amVwAjW1WfL3Kq6JBKGrd657Eh01Hagorha7woi2hhr0GhvQ1dCG8qJyVJVUIz0jF4nJecjOKEReTrFIjCIUyGdOXiZysgqQmJiDjPRc5GYWybYcnPU+nLr1yhBEA2di931yqMxhKPJXkoRk8SkPFjIwkh4Gz6ptYpSHwleOcc3whl2kyW1Lu0HzkzOrlzlbVJ/0rv8sYISd7l+ttoSLZVr+xlcNJK53gjOC2+Pgv1qtO+gPAkqTwL5UhMlEQ7f3XvEIvoO53gFcFWlBlYqqFgN+jIxXVmerz5vy/3BzPwabetFYYRQy1AsBCtDd2Imy0ny0NlSJ3VGBwrwS5GQWIDIuUUmT2pJG1BY1orSwFDk5aXJeLeITMhEek4R8IU5xYSHOehycJK8cQTSwF5Sa3fbwdIUz16rAR+Vq0R5hhD1AyOKb5qbUI4p1uvkomfSuz5fHdf30rs1YBmMejIxrqfHU26keUcodxkVNF/DL7gZ/UDDeRHKHVASoJdz8FypEZXrcQV4PbAoRMJKDkIYImWhcVWrOQeI9cRkRQo7ruDm2hofTt7A1sqziHBPtfWhuLMV8j6hUnePoru9Ce3U7GiubkJ1ZLBIjGw2VdWKIVyO3OAm5hRmyLQelRWVCoFJkp5WhokBsl+ZRFJcUISUjFQWidmVl5yMrrQhVhXXoFZJ95n6wZn+vLEE0MErNGYf1F/YyKzFJUKXDy6dTmL0asBzMTD8/aASV8QumiegNaFYeklj7+dCZisIyXct6+73A46jz613rVYT6fe42KqPZP9kZocW+anGekKYoE+rDEVrur9RSOia4xARjQ4fJqn3jkpXyVN2Z2BJ1akGkyFUhyCyaZPBPdgyjr60J5cXFGDIOoKmiCR21HagWaZCRno+45AzUl9aJkV6MxIwkFBbkIzs/BbVVlRhoHMJg47CcN4ye+n7kFqQgOS1D1LRKMdyLkSEk6ZPtg+3NMiE83R585Qly5BDC7bU0AqsEKTG4ihLtBpJAO4/bSUQa6tzHY2l0611HD1QbNWn0VwETMxmkfU/sCEoFqr+Uop7yWz5ze+zpe1bYGdxEldoQW4RpJfNClk0MNvfBWFOPNZEmox09Sp3qqOtCTWktSgqLhEBNKM0vR1JSFkryy1CYX4Ks3DSUFFQiMzMXJWW5aG4ox3hnD26ObqC3tRHp+bEoyq0U9cuIxnIjBhuGsNw9L+pcviq00/tuGv7PEUQNfp0BrIESirEO/k3PGs/hzMiUd24juWh4aoOdRjmlG0ljfh098N7m3+VVBt3bzCYwT9lgCa8izBGqjLmFKbgxvqakyMbgHJZ6ZtBc2Yzq8ir0NfRgqqsflRVFqCmrRlVRFQryC1BX1iD2RCmi41KRlZUv6lYFCgrzkZtVhOQUGuf5qBT7JCsvFUn5Ieq5W/u4IyMjC621raJi9aC3rh/fzD9QUlLve2l44QT51N4Dbn5ReOvSi48HUFWzHMhs8rCXqkSXLc/TWpPSZmFcQy+dnekleqn0uyD7DyLWXzb4GzkRaNnLBO0xPg9KEfNj/yw4gw+0tShjfb5rDIPGfrRUC0HExqgRkoy2DKCztg0V5dnIzctAZXEt8nNLUSoSg96q7IxiUbea0GtsQ01FJfKyixCbkIGU1Cw5thrFeeVIyUrEh9uLJL1jK+p1mAF5BRnoaK5WWRKW38kcL5QghVn1uNy7ha6qIdwcuoXOyiG88wKJYh6j2BmwIg3MI93m+zhQeJ6WoUsyMZnRXPUyB/XwvTrAa2C6yotuXXMYsDk4Z1XztkwkBZ+dZZnyUeFzVxesD85irW8e/cYejLcNwVhpFBtDJENeEYxVjQq5JUnIL8xEdm622CIFKBIVq7KwAXlZ5WLcT6KuphjNVa1oKm9Ejhj0JEpqWhaK8oqRkh6H97ffp4L8PmoGT6vdeW4Eec/aGR7+MTjr5Kv+t/MMwWrXOjKSy9FU0oOwiHSU5jTixuBNnD7/5/XZp4Gd+iwHK+MW3GfZdIFg0qF2Ll2W2namlJjPrJYgqfS6L5qDqouWNv8qgaoic8/MvxtVLJJjv998FPAIDcCwSIuB5n7UyQAfaupDZVE14pPEIK+oQ0VJOWqqilFWUorszEKkZSWpgV9Z2CgSphcjxlGs9s8gIycBZYWVYti3IEckTHRsqgoYlhZVIK8oDe/ZHU4CPheCBISm4ObgLYw2TmOr/5rMRlZKaix1rKM81wi/oAS0lPXiwfh9tJb3IzY2V/c6RwnzQU4w9qGVajKvSiugYvzCMnZB7xizfbn02UE8NZxxA5L3lyTmOVvmoDH8Mox5VlTSI2i+jZLOO87huZa0miMuJREjLYNiTNcpNYtgbCNBBnh9eZ2KiucUxAoBKkSC5CE2MRWpmUmoKi5DT0OvSKBVdLbUIlvUrPzsQhTmlaFY1LGszHykpuShsawZ5RU5StXWu78engtBrvRtwdU3CpPNc/j36u/4cvIhfp7/ATeGbuL28B3cHb2L7uphhIVn4NrAdfTVjqnzjp+5JOdFwtYj+Ilr/llogTsNF313DwYO/KNUfTjjaoa9HihlVJmuxXm0d9ijy3L78wRzxxjgNHdtU8UKSjFVR5qrW88Vcp+s7Fy0VbWLIV4rA78KNaU1SErKRlp6pkopychOQ2FhntgdDBwWIzExCwkpKYhICUVlTTYyi0ORkydqVU6VECsTebl5aC5vQ252GdJSCzDaOoC80kSZiHTur4PnQpDbI3ew2r2B0AgxhCoH8XD8oeABvpp6tGNzeAfE48f573FdVKw7QprPHLyw2XcN/XVjmG9bQVpS6RPXfVZw8JunsFB6PG+VgeB9WYVoTgxzMP3EUtVSFZcpQbu2PU/QSKbXjrEMre6esPKzU0mk9OrprcfyvEAyVpVUKQM7OztH7IkmIUot4hIyUZBbIihFRFqQSkyky7aiSPbFZSI5LR0F+YWyL1hNPO/Y2Kht5YXViiwkSVdtN9qqO7DRv4iwVD+VTKr3HczxXAhCA/zBxEP1mZtepSTIWvdl+aFtOGVth+PbQTOqWzMti7gvqtbP8z/i/th9RS7/4ESlmlle91lBFcp8YFqqEn8GnHWZyKi3T0FeuF5diAZLg59u1O/nHr2wWduBwcAkJ6jm3VkyeYiq6RxuWl6Cz+m894tfA4X3Y0p7cR7TRUQCiOFdlFeJiOgkFBeVISUzWSRJpqhQpagurkNWRiFi49JF7coScslxKQE7Ew8nQkNkuJxfKDbOEDqru7DRt4ap7r6d5n/74bkQpKNiED+JdGgt71P/W/sEIrugFhciQvFOoLfCGx5ucDPEYKlzDf9Z/Sd+XvgRV0Xd8jLEKklSW9D2xHWfFUz10AYkkwfZS0nvuGcB4wXM8P3QeZ9rkiQyEM2JoYEuZm2ZBc7U0Vn++Ofyj7APeP6LXh6X++o1r1CQ58Rs5peVJsMaG872OZlFSpWqK20SVSsDUQnJKBOSRKeFoyC7EiliWzAfqzCnDFlphaJKFcNY3QinUIv0dnkHH9jbICgmBFXlxcgpjlV26a5jdHAkBHn9gh3Gm2aVIU7PVE/NCL6d+Qbz7cs47eSEd/w98X6YP94L88P7kQb1/3vh/njf4IN/r/yOK71XlScrJbFYSZqvJh+pa+rd61lAo1l78Udd0fe+gxWiczywMbiwU2qrC3lBVFd2DcJtsC6e+5kW391Sj//d+Bc6m+pV7EH3Wk8BpZrnAepO9lqb0RwsI9Y790Xg9AVrGCubkZKch4zMHOWdYhp7SX45Ckuy4BFuELJUiCFfgNKCCuRnlSM9JR/N1a1oN1bh470mrW3pchAcCUGay3pRlFmPq/3XleT4ZvprUase4Y+VX/GBtzfeFWJ8EBWIjxNC8FFcsCLKBxFCkDBfuIbE4NQ5k1eBMZK7I/fQVzMGn8D4J+7zrKC6orlej7p/EqsG4/N8VYloVXU2XCId8PYerkR+jydiMQKmrLhFOCI6zxOPZu+oNc2/lM/ARI9nUm9o+/C6T3M6HLRjPaUfM6FfpC2i4eR5K9SW1ipjnOkmlCYpydloqmoQFdBe5bglpMaLnVEhalQF6koaxG5pwVTnELIKow+cn7cXjoQgt4ZvIzwyU0mQR2KID9dPYk6kR1v9EN4PEakREYBPE8PxcVIoPkniZ5h8huFtfy+85eOJY+dNBOF1KvNbUJnXgo3ezSfu82fA2Zn6NTN9mVOld8yzgMZtWlEQflv6ET8sPIKxsUTdh8mQzmGmxtrmrmHqxHqBycgsV2yNLCrpoS38f3lkHu6UBIeY8TT4JTmqaLjePg10NZt/B3r6uOT0Xs2/qZ7ay/6DGLdHCU4S1WXVKiBYUSQ2R3ohuurakF+atPNs3rWzFaM8GU01jWit7sRw0xCWBsaV+9ryeofBkRBkoHYCzaU9GBM1q6agVW07Jj/qTXdXvMdeViI9PilOwUd12figtRifV6bhw5ggkSIG2e+HEzamH1GQUYvi7AYVPKSqxWCj+X3+DJhSQBWHrld2G9E75lnAQVhelYr/Xf9DDeo/Vn7B9bFV1NXlIjLbVQ0qGsGfuz8mJZ0GWrtSIibXE5tCjv+u/XOHHMR/Vn/HZFev8iiZ33NPyGDRjHvfAgOCS/z2Xc2LQUDaGtr3YOCU6hnPIcm17ZY4yGKrRw1OMulpWagvNyop0VrTgeGONtEIdv++dx2tERQXhtaGOnSImvVnewAcCUHokmUayb+3jW1ue93JGZ8khuKz3Bh8nBeHD5qL8GlnCT4drMKHnWX4KC8eHyeH4YPIQLwXbIq2h4an44uRu/hq6iv0142rEk3z+zwr1Bol8mLZO5cD88hcvDIYGVnnizIf2Gpwr/2Or+fu4dbEFSz2jyGzOGqnpxaNcp7H71RYkaA6fHy39hOWlh/iyspXIkUeX+efqz+ivrZULdj5xP0t8JGzPay2PXRhpWGih1ceTIqYkYR/MxmT3e53tungZazJSMkVlRiLrppOtFZ14erQhnKL6x17Wuw3Sm/aWXr7D4ojIQgN86T4QjXrXxu4obadtLXHJynhOFeUgI+rMvBRdxk+H63BmakGfNJXiU+bC5RkofFuGxqJ26Je0Zt1b/wegsPSjowcBBfp0V7sQTwXBwXTwGnbMBNVG9B7ga1uBtta1TqCHLSUGisDk/h1+Ts8XPsB5fNrKBMUzC1jYfn+rnPZ3cM5ZP+kOmK1bwHeMa6KuBE5/iLV/iVSJOCpxj4rClkm7Bbp+HglLrmGVkuvB+6zvM6fATvJHLd9umRiloGjwQtdDa34efEbU/tXi2OOEkdCEMYzkuKLhCAbiiTc9oarCz5KDMEnaeH4pLVQSY5z80ZcWDTis5EafFyXg88yo/B+lAGFVS1gdJ2eL0bVP7R1f+IefwbabMhKwIPMxAcFu51E5rjiKxnA5gN6L/yx8jN6ja0ITnVTDQq07SNLt1E8v4LMuQVFkL7FG7vO40Dvb2nb12B3CHCTAfMtSkqy1IQQWeSr7JnYqnA4yuDXO+dpYO3HLuligWf1stGw5uxuHeIM+3QD7LOC4JAZAPtEb9W36yCNLd6yvqRy6PaSIEeFIyGIo1cYVrsu4+bQbXwz8xUW2lfgGZ6IT1PCcLEi1USQgQqcmWnE+QUjPhmsxocNuXg/3IC3vD3whtgqUVHZykj/ZeEnGUi/qSDjUWX60gPDVPSj7ijCWbSuLh//Xd9tO3BA/7r4k/o03078tPi12BUDu/bNLt9VxCicW0G+fN5f/WHXOcSjmTuqN5f5/ZkjRTdsTEaQan7A48bae5U0SKmNwz9XflKN2Ay53vuSaz9Q2umRg7BslLcvRCJxouKMz079PmVBqqmGR1WEWtbCpzxINdQILPJT12ZhGpfd5nm613tBOBKCEEwdaSruVlHz+6ImfS1EuZARgzMFsThbl4GPu0rx6VA1Ph+rU9Lk8zqZ6SJNRvrrzo8NqY2eTZXty1gKvVnm93hWqIX/n4POTON7a3Rx10D+evprVOW3Iju1Co3yPP4lZN/Zd/kHrF75AhvrX+A/Zt6qG1ObaJmYw8DiTXy19uPOdg3/3fgDleuLcJoR9VTU1ePnreEa7gRjXQWuja7gp6Wvd46d6RlWtlZBeyH+vfaraoYQ1J2sIuJ6v+FpUFLEghgaDuohIjGYvBma6wHvsmC4VkfDvTpKLZAUWGgiCzvP+JYGCUF8d92DlZgvszzgNdUUWmfHs4LG+krXukiSr/FxRCA+z4zGheJ4IUSO2B7l+Eikx5mmHJwvScHZ/Di8H+KP111M+vW7Vk4q1aSmoA3Fch2moVhe/1WCQQjyYPrmrsFcmFmnyJGbXq2cFzdEEnL7l1e+Q9fmukLb1qoiCrdvDM+hoDwOvy59p/6nGrYkRn1NTTZSCwPFuA9H+GIXLiw1i3raoj5DZLKhRPnv+u8799VQXpWmBtbs0Jj6/0eRWPE1UTJzP7s3Ry01ZzZoNTytGs9UZMVzXdVCR+yH7FEdqdZtCcn3VJ1o1Dou5SGKOEEFphXCLMFoP7vt693jeeH4RRu84eaK1+x7C/fs/HFYXHT1V16sfy79Ak9DDD6MC8an6VH4PDsa5wrjxWBPhFVLFs6XJ+FsYRw+y4rEh7FBakZkSvysEKIkuxGbfVfRVzeK+LgC3fs8L7DqTIl1nX16YNzg2/kHO4OTbtqS7AYUZTUgP7MWWamV+H72G7Vv6codteRA59YaOgRzm7eU94oEYJCRxGCf2pGJccyvXhHD/RH+WP0Joz1dsFkVcpAg2ySpXJ7fuacGer64HEB8vi+iywN3fa/WlioEyGB81qAZ88X0Bi7d5nrHE5Qa9BiyJZNHdQScSsPxebwfPg7zxofhPrDPD4VXhUnFInkCRHKwjZPefQjmih1Vx/an4bSDA1wmymHdlInXnIZK1OB93c0Fb3q54aTVAX3uFmCa+lfTX+GuqFcsiuK2152c8EFUgJAk0kQSkRiX6tLkfgk4kxOLD6MD8La/pzrWzTcKc61L+HLiIaoLWjFUP7nr+i8CHEB8qQz+HaQLCfVp84FIsAYmL60a6cllaK1uRXVtluoiuHXlgZIcLVsrQpBVfL/xI7JLIlVPKO5nq5vVy7fQKvvZbZ0k+uXyL/gfUcVcVjpwfrEZ54Ug9sttuLX2FX5c+wU/rf+GR6KSPVz7Ht8vfoP0kjBE5LhgZXhW7Jp7mF66i2srX6mlygImCnDW89nULMYg9HqH6RJEJlt6CjngqTKxT5l1SRRORwTjZGggTghel7+d8oJgEBUrIN8bzhm+sEszwEZgSHd74j4aOCGZB12fFz7PjVWwNmbjtYtVqbDvLoBtS7aC83j5zqA9DGikF4h6cWPwFmoL203bRX2jjUFX7qfpEWKPiNQQopwtjsMniSHwSE/bOb8spwkVeUb0147j4cSDnfSTFw16Rv658iMyiqKUocgFdrxFTaCxykIq8xfEAB77xpoThLgxchkpBYH49+pv2BiaQVyeN5YHJzC1sIyNzXv4WQb+Qv8IjA3FamGYNmMF/iXqEklBEpEgJAptlp/EjphdvYP01THELw3L32LDrHypJMbllUcqbrK2dA8llclqEJWK+jq39AXqFi6jZWELw0u3VedCw2SByhQ2/62HATMQLAcs2y6ZH3PCxh5OCZ5qBWK2e2UX/fPlCTgdF4ETAf44FRGCs4kG+BT4wSFDxkWMECYkwNSh38MTxy6Ymvrt13eMCxeZ3/N54PPcGLhOVeDdIF+RIAMlcB4r24HTSCkuViTvHHz8nJVSgcwvoAfaHW0V/Rg3mpIWWd/xgY0bbL2CYRsZifeC/VRcREXVk8PhHBuvBhNVqujoXCGYzKJlfSjPbVbGrd49XgTetbPCYFsbfl/+UXXbYN/YqZ4+jHZ2yIAuQXiqt2k9Q5kpSZb1wSfVHUqE6Bz3HU9Vb2sDMkvCdx2TXRqB2d5BlFWn4Y/1f+Kfq7+ga2tdSRcSZGRzCzdWv8b11W+wtfoV/mf9D0WIjeUvsS4E+acQannlARYXv0B+ZRIis90QXROuOnV0LV1H/9JNdCxexcTSHVwdW4Zhvhx+WQeb+Ogd4wpZHKg0+Jl+wopKy8FqvooW417OmWwHa4BjQyJsm1JxPjMUp+IjcSLIgA9iAuBeHASXohC8nxCqFkE6GRaEE34+qr+yuS287wJL9EYeYQtX2hrnSxJEWmThTH6sEg7vBPrAc71B8eE15kHxD0qPS1xDQwhi3ZSlTj5TEA/PtQYTaapTn7i4OSaMc4iNzcdC2yrqijow3yazZc+m0svzM2rkAdriPW8v2AdF4nVHRwSEJuPrqa9UxSHVkvL8ZpWqwjiIu1+U7j1eBBiICknzwo8LX+0a0ATjCgxOkTgFxakqCh0QHaJsCPPjGBRkmsl32+pXX6tMArme+H7hkQz0f+H29HXklcUo++P69DUszt1QpaJbq/cweeUG5i7fxh8bvyvpQFIQ9GRRbZpavotv1n7G2spDzMzfREZ5rLpXRFWw8liROJQcrQtXhSDXML98H4Nd7fC93gJDa9xTYxf8/ar3l8XA1OuZrAVd6UL2THaDu9gTbjWR8BDpYVceg1OxETgZHIA3Y4NhVxqJMwkG2RaG4z4+OO3hirdcHPCGixNO+fvgdQdHVc+/n1tZw1EFB0kEakznSxJxviwJDmKPOw2XwH2uGt6bzbhYlWJy85IkjEe87esJr8tNsGrIgE1rjmp/79hfpE7kNtoTljfRwA4lDBaGhKejr2YUC+2rGGucVQOEZbY8htFx/s96dUocBgf5P8mVn0GjtkLldVle+0WDy67dHr+ivtteoFHN/rHZhUm4PPSkFCmuTFQLTX4//xBrgzNK+gy2tyg3rrGrWSRIJPLL4/DFyteoaa7A+tJ9LC/cRv/QKFq6O5TEapPPjuERrIiUWBRpMSWqFKPsV4U4XeNzSCoJVQMmqjoM14W0/9nO5aLU6Fm8oT6/mr+HsNZ41SY0YDz/qe5uDlLLAbkXmA1MSeqQaRBiRKnFVum+dWyIx2d5UTgukuNkcizeTI/DW3FhamkJ2yQfuBaFwlEkqEN2ANxyDfAv8FVeLb177IU/K0XooVLmhK8XHAeKlW38mdjKtq25cJD/vS7L2JfP1+g9IrQTvTYa4b5YB68rTfJ3ExyFURdE5TojRgvJYn4Tc9BFS5JcH7ihCEDwZV3u3cTdsbs7qSPc9o0Y8wwEUnJQnWK8Y1YkDo3zF9Hh5Gmgvj3fN7wz2PfCP8VQLuIKsUN5SB8qw29mAT66bykleJ1/ifp0c/wyEgr88cXqtyiuy0F8oUGpXsbudrT3diO7MgEJsq2kLhfG9gaMdnWhoKkAicUhKi2lrrsFMyI97sn5Va1VSCgyICLPDUk10Wohmkcb3+PB+nf4bel7/HP5J3y39B2+pJesIVV1WydBDLOlT9XhGVTVG5B6+NTbETbpYlOIzWFvTFFqlVN9PM7UpuL13GScSovDqZhQWOWEqoWNXMsjcS4lGG96OCub44SbG47ZO+G0iyl1Re8ee4HxEb3vf1BQanDCJwneD/FVKhb/pvp/qSYNLpMV8FioxWs2HoEwhCTB3jNEeaJcp6vgOluNs3lx6kIfJYaKqElVaphDbwE+ijt4vbSnIRb3xu5honlOVQhecPFTGarG0h5kJJdhXVQwa/dA3XNfJmhjMNHPnAx6yB+sRtBAOgIHM9XaGFEN0cqmWOwbVUG6QhHRZbXZeLDyLX6U/1OLgtAxNIKMiljEiOE+K+RJL4sWRGFkZAqbq49wTeyOayJVqFatixq1KZ+dvT1KjeoZGBaVKgZRue4IrzCgsbVc1LYvUb26DLvVFjistmF8ZhEpfYVIbs9A4Eg2fK+17DSa9l+q3Nc1SzCb13IwcoVf1qubtzPiQkY2mUFwqouHdWuGIBMX27NhZ0yFbXUCbEqjcSYnCqfCuNKXn1ou77jBT+EEEWgwreXi7oF3hDDsAWx+z6dCbJE/UxlKzy3LL0iKc6WJ+Dwnemeftbv8Lu8IxYvXHH3CEBSWihgxlP0CE+CZkAyX+MSdg5m27iakIats23Jh31ek6jm0/fuBXRTvjz9QCYy0SZh+QTWAsYLMlApccPXXPe9lg2pImQzu/xW9X48YGkJ70xA4lGUiiHwaB0wdAtl4OUGM8o6uNpEafmjr6VKqESVGU1OZshti832RWhKGFJEQ66I6UW0iOTSbY1nIMbZ8G3fXvsfQ5JKcV4qa2lxEFfsipi4KV0aXlCPhvkgNWyGHjcB6pQXDi+uiSuXtkMIcfqs1B6qotLQDWJvOtqOsBdG2MQJu05iCcx35uNCRhwudObBpzlAEsW9MhnNdrIpxuIg6dTbaG+8YPHDK3QWnRWq85eWKj32cYRvs+ES3mcPgWbMDiNP2jiIlypWkoN1x0obq4iXYegTB2SdS9UWIiMzEa5HR2YiPyUdOWhUMwUkIFLI4eoXBRlj0gbWpLvq9MH+4jFeo4B6NdbLudZen12rQi0UpERKWjkeTD8Xu2MB3s98ceTLiUYNR29SCUJXLpEcMDdk9xUKMTJEiGYjtzsTPK9+LmvULghsrVAbBmdwY+FWECxl8MDqzhhuTV1T1YVZFHOJF3eJLrm0sxpyQhx4pum+7xLC+svqV2A9fqPT3wbE5FUCc6xvCTO8g+jqa1Pp+/9/Gv5Q0nl2/o4jBYKJhrRd35m+opQt0CbJWo5a61vvN5iAZuDqWNhDZEogZv/RmadtCcr3gUh2tlrZjwI9rsai4hqh+PhXB2+u0mBYscquK2lmvReVeiUrmVxoI/+IAhOU824JFhOoKo/P9DwrWI7lMVcJttkYZ5GecfBAQkqzIQaERG5OL1xLKG+FXV4+oGiPic6oQFpmBACFKUGiKEjPv25jSQN4xeKnACWMmdNVSh7O8oR6YesEeWKvdl9WgYiqJ3nGvFMTwDExxw4+Lj3YRwhK/C4FGhwYFYnuNrasKtihjhZKwJMinGZGwLkxQLzNOJEmvDHYGB6NzPUyeJ9meUhSM/oVrWFx6gE4hxww9VUt3Mbh8U0md1pZqZeyTHCQK3c7rozdglZ4h+nwK7s58idLVORSvLeCGGOU1xmK1NqA+QWr3jYUwo0LLe6I3i6RgRFzr38VzzQdoYLa7Soxk0iJztlj7z2IrVU8iUpiJlJRY/hkeQh5/FTzkOi78O7jAW0khrhZmfs3DQHXjf9bAoUgLSg3P1QY49BQKSarhkpMqQiJZJEcWkhKKkJJcitf8O9sR0dWNyL5+eLQ2I7i6HnmZNchOq0ReerWqzdCMeEoRGzFmqLtR5XripnuAyYezrYvIKYpHcuLehv6rBOrq96ZNGbL74YuJTTQ1lqCtqQJVNVlwqk5S+izJ8WlaBGLY6a88Tr3QOJEktCEsX3RGdSJaZ1aUEd6zeB2TQpDx5Tuo6KgTmyZdxUto7LNVzdbIEqwzMlV84WRMGLJrmlDf34SBvi7EN8TAf6VGlxyE/2rtnioWYx9aE2+6efW6DwalbUsV0f/tgkTt2qfwjEQhSWi/0B3OYjFmIzN2oq3vaP4MNHDBJNalsCM76/35qed21sCVkvXuvx9O2jmo5+GxUAefDSPc5mqUuuWRmAy/IEqPNGSklCOwrhGvhfR0I3NyFpkzc0gem0CozFIFVe2oym9BXkYNfALi8b6jmxhcMUocOQ+Xwmm0FG+4Pb2ARwN1O65smlYQdqSFUM8Tb8msOdzeoWIfesQg2GBhQiaX39Z/U0VPDOINTCypbIFPU8NxsVgmhNpElepBm4MvlPUjli+ZiC7wRefoFKoXNtC7dAMt45OIKgqQQR+HgVaj3KcLV8eW8PPC93gvNhon4yLwekIUxnond60vuB8MSxV7erEs3btMEDSvnTE33mmjmJ+rgaQgcdjk2/xaGhhLYYd8ShqqcR+72CiHiG2AvSIQpdBeeYEsWdZrDE4S6R2/H7TJy3m0DB8lhKqQxilHR7XqQLhIj4S4QsQmFcGtzSgSpLsDWUKQwrkl5M8sImZoGDFt3SqjtrG4E/Fx+XBvK971oN8J8Na98X4w1tTCJezoasxfBNwj3PCN0vefJMe16evIrM/Cz0vfqoDe1uojzM3dgLG3B42djSjpqkFBbYbyVjGbVeVJWbxcS0TmeaF9agnV82uILw1DcFcS7m4XVl2Z2UJcSxGGxueQUF6HS6lpaGgZQX5jxq53Ywmfa4Ltv+nm5aDU+61M8eDszVw0NrXgDG/eWM0++HEHlJ2qw20wiZB16ntJBUuwTp/uZPNrHAQkkCVJnqVC9LOsKJUfSFv6bGE8LlSkKJWLnlyfoHh4GGIRF18I3waRIL7trQgb6EfK6DhiBocROTCAguZBtJT3qpyqXDHeg8PT1EVtmKslFr/TUPGu1ICDwDHYWS2YqbfvVQVns9LSPPy2vLuAqaynVa2tbteUAjd5Jr+JLUJXbHp5NEoaC1DWVITsinhEZR9ev85uKkRBRy2CW6LR19OuDHHeM7qlUHmGwloLUSfkK2kvQqL877/6pErlsdUC961WQQtcrggutyr4D2TvqxbRdmB8gUtC0LbQYg1sjkdDnd+PBNKKr/h82ON4Z9DKwGeTBMY02JmRKSN7LlNnQcCDQpHX7DrP0kDi+CVbNYatG7PgLGaDy2QlXGeq5P9MOCYnIDg0VQz1ZMQW1+K1goZehLS2I0BEuKGrAzGtnait6kVDcYdKIGR021dYxaAK7Q4GDq0aMvGW1+E8USxPPcpuIi8KNAJry2rw7dxDNVAfzN2DvRDDtjkVVq0ZiiRl7TWY6xvFr+um9BAa13TV9k2uIlOIYv5Cn4bo4iBElYUhqiNlO1P4X6piMbyeQbgEJHRWo6b7SVJ4XW2F62Yr3K60wnmjBc7bpHAVgjgTq03wKtg7E8ISVF18ZYDTYcFFTbXvx4VVuZ/Ls9GLxG4xLHulirZXOj2PPetl80S7I7XA6WFtCPk+5rlaz1wbLxP8J6IG08XrsVQHl+lKeCzXwW2oDDYeQchOERs8QwhCO6O+qBOlZe0oLe9QtQxFmbWozm9DjhjpsbF5sDWEqZfg0FuET0R3o7F+wupwg51G714Lz1iCDcqYOUv9lJ4QBqmetZbhT0FeBnVvivbPnJ0x1NKP2eFZJT2sW0zksJfPkqZi9C/exOLyA0WMm6vfqNSQ0aXbGJu/jqjcg6dRRIohH9KeiMmBoR3759+rv2JoaAwZHTVYGV9CSHeKeh+a+uRJclxuUeRwEnI4Clw2m+XvVvW3/Xoz/BcrlMGs+zt1wFgQbQ0a1dp3ow1BO4PPg4Yzu9AfJv2cnjEuIUEppF2TVZl8znrH7wXaI9r5rFTUO+YweNPTHS5jZUKSKnwYHahiIUlxRWr8v5Yp1npBRh0Ks+qQlVKB0uxGZIvUYFyEi9wYgpLwrpuHquHwlRfifblJJInobDo32g+cebh6kd4+DWw2sNeSAWxmdqga6D8JZvWGpnliY2hOLVP85fQd3Jm4iq2JDSS2l4kESYePMROFzaXoErttevmuar7AKPiiSJCOhatCkDvoXrquDHC936SHyHxvBPemKQcA69fp4qWnLL+7BFlNaQhtjobv1WZFDKpPVKVchRiUFo7rJEMLnC43KwlCcnCbtxDIvz3pUJMMVacdr9U22Kme74ArDD9t8cv9wEnH/NoHea/M+eIiSCQTf4e2gCpVOL3jDwyRJMy98lgUKTJVubOd4Q26e1876xuA8NoK1WQhU4gRFZ2DlMQSuPlGwis4DqfMcqPe9HRTacDel42m7N5D2CGUBlz7Qm8ffzSNracaebL/RfRjou8/OTdElbVqdse/1/+lvFVM/aCUWFsyqVH5onbemr+nsnS5nyoW09Hp0WIzho6Fa4g8jK+/yICKjjKVvzXT04+RjjaMd3VjcmRUSQ0SweNqCzxJDJEampRwWDNJDmf531m2828n+fSWSc1/tRrOEQefaWlb6LlW6X5VZbayn7ERpsCzcz0nNZUaL6BaRvuFk+F+9g5Joq3pSNVL7xhzsIiNx5KclERaBP7PEoQJivad+Uo7ombE9rhv+5ucUOwP/ZrneiPcpqpUOomjT7iq47jkGqCSDyktmIPFfCxmP9J1ySxHh74iOI+U4WzRwfvn0vPBGeiJffKw9Ypx9oLSiy2vcUg80alQvoNPvBNGWvvRXt+Elf6pJ9LdWaBE6cDBP7X8hbIzlkSlyq1KEunxBQaWbmJg8QbGRGowLZ37V1ceqgh5almk7m+xRFi+FyJqo7A2ZsoOHu1oVzlhUz296O3tMKlSIi046B1EMjgKGRRB1uV/+bQTkjiQLLKP0XWSyWuTae5JB57xedxeNehc9Ze2BlVlGvSaesUBy+wDGtDm9gFnedonltWZlAA09G0DHnvGSBjzYyxB41879iMXG+VA4N9/miAZUap60E5IYtueJyQpg6vYI+crklR2+2tus1Uqxdf7ihGnHR/fjOW3joMm9673VrOcWI4LVcmwacmB12KtaTYbLd/VkWQ/cGkxLsjCwWi+XUmO7R9+ECid1ez8Z0FQmvMTa4RwaeOWxir8a+3XXcTQwFY8lCL8+z8bfyiyrAlZCmrSkVaYBfcoT/jFB6KudwilA11IbS5CfGM2YhozEVt1MEPdu70A4e3JuDVpSrW/O30N00IOFmBFGOOV8e2yrU7ZCyns15phuyafq62KEA7yN2Er252vNMON5JgrO/B6KAy68R3pfTeCjhYa3Nrx7FjJgU2Ydx5hg3DzAU11iuqztp8ShwPbPPZCDUPbr4edREmROkyzNzWDMAU19Y4/KE5ctDaN7YpkWInK/HlWFFxF1bJuzIDrZAVe+yQ9QvWnIkHsuvLlb38lYu3lb7v2XDkxSZHBfa5G/f9hfDBcsgLh258tUqcS9j35ujfWA/N7zNfYpgdDrxBnPxz0Ze8HZV+IoagW8TQjLCXLmtgclkmKX639JCrTox3JQVBqUFJEZ0cqdyVVCkaK3aOcEV7og9CqIITWBIv6Go7gxkj5P1D395jDrz4JYd2puDd1Xd2XaewZsi2yOgTeLFwTYrhttYikEGmhEhSbhSQtsFoW20M+aX9oqhVtD+Zeead7PTEp6UGpPNt6vR7oLaIdQILwHZgTQAMDhIyXcDKkdDE38KlOsf0S76WpbwwOauuTPE3N0gx7Og5Y9KU12GbgUe/4w4AVsyyeOpMXq9Ssj0TNYlNDEmWnL5bHap2q93Cfr1EdHS5UJisXmINIkTc93JS4URVXI6Ww7ciFa0UMfGsiRdUqOVBJLkERbN4qRpsFLEHRS28JvSTm25kLRNFMEUvRzf8Jzj6HXaLYi/UHxT7IKkvZeXGEtb8D5ntH8duyqT8Va8Jpd2yKbUGVaWLxDgYXrsM4NIScmhT5Hg7qe/K3XRDDNjgpUBUv0X5ht3fmc307/xAPZLAvDkygSKRwTIE3wvM8EJ7riYCmTASVm4KIkbkeiGhLwrXRy4iKT0BxYSGyFzvVBEVVSkkOkRZ2ApW9K5Li0pJIEfmbIDGoXtGT5Xe5AYbq8J08qv1AW4GltebP2hyMgfA6jGNpMzkJQylAe405W/QsUQXjPh6jGd4kgWZbMl7CmIqW08VjdppByDH7ORG0ehESxTwnjBnGesc/K5jlqxJyhQvMHtkhCCsGKS3cl2pxsSZVVVt9FB8Cu+69W+/QBcuZ5G27gxnOnIF4PPP4qZfqGeVs6sxj+UK0WYpr6PHl8OHulZfDh3+Ylj1c0D+kzKCkxVBPl2rO4CAPm7YS2/9EJIehvqMVUzKoV0cXMNrbi+rGQuRUJiK5OESV0IbnusE91llJkAs+drALcMHNMVP+1v+s/1PVhCgptG6SRNo2Zgk/nLmNvu42BJYHwb8geOd3xFSEoLO+QxnAHFy9/V1wFanhICoVbQ1rkRZUpyg1rESC2IrksJVPerSodjlfbob/Rj0MTbFiJxzseWjrwO8F2hWaXcK/6ealR8k8r4sNuemaV3bF9nvV0tEZA9GuRUlBCcS/teCjBnPtwhLMyTI/VsPz9mzuEIS5Va6TlcpL9WFMIF53d1XSgu2AzE+wBIN/FJPmOuZ++FxmWj5Ypjzo/WAuMKMdSxVM5eeIuFZiNe3J43dBXsxBvwfB2ua42mj8vvIj7kxdRU6VKakwJMMJQemiMmS6IlgQmmXmhRJSRJUY0NhSpqoE2dWkuboROXn56Gwexi+LP+HXpe/FZhBbTdSjsr5ORYpfl3/AsBCONSGXh+dVjOO/a7+rlqGJTSlyT1OOVmSuO0bbBmHl6wQbgxMG+3qU2mQvsBJiXFpuxoVloxDERA5rkRx06dI4p/rlt9EgUinmwAPHUkrvB6pJmq3ByYrRcnZP58yvGdxUeegiVufI8ZyIeDxztLTrqLoSncnRcvltc1Bt07xeOzD7Ps8LT7QeZZ4VpQfVLNaBWO7XAwcl9U/OeHvpu3yITFKjfcMHSxVp14/dBsWzXvBpr+Mtwaiv5bl74R2xRQJLA0QyFOB3GcDstH5ncgurI7MYE4nR19GCtrYadHU2KQmyMjSD+9M38NXCA9xaNTVSoGSIL67HqYQonIwOg016ptgQd+DekASX2jg418VhbmQG96avq0KqruZa9LTU44f5L1WEvKumF+017cisMqXFEyyOmuuYw0hLP2Lr40RCtKqGceyLdWnJRBKTDWKSLAwEuotBzmzdgPpI03vQ+b2WMHe17gXaJZzxqftz8DOBkeovz+cEEyKTIx0tJCSPp9Tnu9bO5//0cnFcaNKfY0XzQpmDksbyO5rD0qFjPpk+LzxBkGcFGU7xS+nATE1t+0dONuqHaDMGvVAfOdso/dVSxGqgumJ+bUJvOWW+HEow8wo4Gv0HafqmwVlsooChTKwMTooqZPJSfbH6HQaXbqroOOszvl//xaQqCcbWbsJprU3N5p6rXdhcvQ+HrGycJEHiInAqOlSI1YeB4QlEtxYhvaMaw73dKB1vwa3xDVNNR98wBrs7sDGwrNSQC2LclxSUIZZuXvn+MfneSqplikRzlonq4jYprFaMSmLQGKfNQclB28R9s1VFygPyxdA8YDqPsjv28VgRfOZaWSsdEFR/KdGp8tImYJKibaCd2kf1WXPxWqaUMLeL16BrWBsHSs2yIOfTUpE4cfpsF3JRpX6aa/gocGQEIfgDKGrZJpILWu61RniIqC+fuYnBtwdBaIhR2phfW6+ZAHV/zk5M4TbfbnnufqDu7J/mgbD2RDzc7rPLtjktiyawt1Tv4g3Vu4q9cCPWBtXMraFuZQH9XUPwLq+ClRClwNiDjK48xIyWob+nHY2tlabacDG044eKMNjTiaa2KgT3pKB6uhsh8aFqgAVHR2Cksx2R8v3D8z1Ur17vwRxcEiKeF4LwXmw9aiqvNdkcjvRqrTYgSAjOmm565/R+ox72szuUPWcxWCkVOPOTVJq3i0E782M4SVqSg2A9CMcC7TvX7cmM9+fipebHHaT/Lidfvu9D53A9I46UIBo+Eb2UKc3mP94SzMJkbpDePoIvwtwDQ/JZPnx6Tug5Mt/GGAdtFs6QlkX9vB5nM0tvCa8T2BCFlMYklSBINy6JQYI0C1n4N5surI7OYHBhFX7rPXBZ7UDC2iiuz11HwHwF8jsL0d7VhDSxJ8zrMxjUY3DPXcAsW0LbR9QMGtHX3I61gXncGFtX3q6wLC9wKbfAKSPOLYm9sdKMiyJBKDkoNRhFd15rgsd0OYKLfFUZ7clDSM397A7ldNljguHEQ8mvHUv1jCqz+TFUwRhJN5cO9DqSdOxaqeVR0XtFqcPYCv9nlN78Oq8KjpwgdMOaR1P3Ah8uVaH9FtnnjEWRrl2bIp3btP28DyWV5nLUPCy8Lv3kVLcYjOK5nKW1l8ZgmGUDNb7UgIk8ZDal48HcXSyu3FdxjrHlO9ha+QqP5r5A6Hw1CjoKxaDfwt35O7g2voa01r3rMZhMyE8OaDdRgxwvm1JBONCVO1b+Z2zDY6IYhuZY+PVmoLe/G9+JfdLT1oBbM9eFGI9jG7Qz3IUYrOsIrQmBX8rhvTicpfeKd1AiWE4eluCzpVpFe2I/Fyu9XFSjOIHR/tDGhHmPX20NdlYzHiRW87xx6tyTz/LICXKYyDh96DzHvFuGJWinmHevYKavtr4fQcPR8qVypuMLJEk4Q3G/5aCw7Cur9NtkV9HlyxHWm44hUYVuTKzj9tQVzA2OIXIwf2fgB4wXILgzCf7z5TvbLOEhhGCquSndvFlJEW2bG9UjEmU7pkF7hu5bq5VWFdf4ev4hguqSlV3EHCu3jWb4LFfDbywfYaWmBWZCM5+hkTMHqlkzhh3IxEE3qu45R4S9VGS9Y58nuLz41YHrqm8bV0PTmhxymYrFjlVc6dtCdHTOzvF/iiAU6wyyMVDH4M1+aQp64MzPABu9IjTcw8xmF0vQEFczjdxXs3U0DwxnJ0u7gwYcPWLUe6luWap8vLf58QRn14Bcb/ixrvtaC/yXq+C/ICTYMuqSQA80mCkxWKzkapZyTm8TycDgHmFDUog9cX6BtkWr8lCdnW/GuUUhz3IbmrvbEFrkI2TMRUhDhEhDV6X+eJh5fw5LEN1YgjyX/dyrRwYhpxbs0/AiGlGbgxm6XMWsvrhDdfBsKO5Co6CzclA1LhxumEJ8bIEiyUd2pnqnQxOEg5lZuUwbobjkDM4Hz/wbLePyoPAQ3ZmtZJjTz8VobEUkc8bfy35hTo9SKbbFMW0KJjryeIIp9czToXRgZJjGofa9mQJBw1ALUvE8bZ85GJ8JqAxWwTY9AuwFVbBE6SBqECUEo9n2MvM7CqhSaUa97TrJ0aziGBcWRXooydGsvFTc7yD7SSjfoVw1ARA+MrC02gtmM2vP42l9ds1Bu0KbUDRQqu5Vgvs8QAPbXP2mka533POCs08E7o3eQ0tZr1p4lp08WTlbVdCCsuxG1cmE/ds6qoZUVjv7J7xGtpxz9tO9oAb+MLpeqbZQ1+fsTZedpYFm/uPNwcHLmTxkO+9Gg8l2cFYReSWJ5IFRCnnLdZiGQglAdUrL1zE/z9zFR+lBG0JTo5gKzQG1K4gk35UDSsVT5PvsF1BkNV2AGO0HbYbgoWoyKDEoLZqVfcHEQka+mThIgjDT9oIY3BeECBdFWpxfoOFN962JILYiURgMZC2H71INwioe525pdhRhnuB3UE8OPX2WszddtUfZJf2gUFm8YsPQlmSKit4xR4WT56zVKl9cPYB/s60tl6SgekWCsNvnUscaGkq6VO0HK2jXeq7gwfhDtaAsGx6+FhaRqRpJv33JURVMdVUNqw7rauXapFwY4nzVw2QOlSKFzhfRwOPMX4IGxkFoB5hLBi0ni4ObdgulAwNPZ71tlJTg35QClFQkiJ0M7Eti8NFNyPvQAOc1zD1VzC6lNNM8LTyG12EUl9KDnjFu04uzWIIkMdRHwX+tTpcUGmhbaKAhzaAdCcFMW6aEUI2ijaG8UJQqQhSqV4SdHKPIRHetnO+10aDsjPA8NxUv0tzkzH7VvhcHtfYM6R0y/857Qa2Fvn0OQTf7i4ghvGwYS7vRUTGIrf5ruD92H5/Ye6runpf7ruoeT3w5+aVy9d8cvqX6TL823jSL3xd/wX/X/lBNpR9OmBbh/HbuS/yw8DV8IwOVDq93MUvwwZu/CA30jnAgc4ZXEkhmkCf0Z5nhKUU46OmqpTHpKOoWXbuUCLRxKIGoxlFd4AumZ4rXZtuYXa5JuRa9WZR05sEwEvSgZb8E7SJDSaCyRSyJQQ8V1SnaHJz1OfApJVSxkkgOxipUEZP8bSUk4T6ShxFw+7VWFceg1OH5rBA0LFQgqDZMSVQnURU5odBjpKSifG86J/id6B3Sfg/tN8vvbAk+d/MSV7pbqQ7rHfv/Ejz8Y7Dava4mfzYe4dj+99rv6vP2yG3TceetcdzOAcfsHHHM1RUnbBxNgeKRL5SUqc5vwWvc8NP8D7jab0qxvj9+H70Nvbg6tKX81JY33g97JRJSbdI6YRwElFIc4FS5KEEYUORAIVEoQZS0EZWBkoaBPh5PdYPqB+McPNec1CQT7RLq4CQJicPzzO+5FzgwfVLcYJgshO+Vx8Y6yeEiUDXgtBtEEnDQkyAqu1a2mSQKs3BN+5gvpcUyeJ6zSBDPxWoEtcWrPDP3KAdlV5nfn7EDPkOtGpOubu25Kheq2bF64ASiHU+iPavNweepxZj09r8K4LoyNwZvquU27o7dUyslN5X2KAni5BOOwboJfDv9NVZ6r+C4gxOOObvieIABJ2MjcCI4ACcjgmEfm4KTPj742MEL/1z+Ba+Fi4qlLu4frdbpuNK/pdbXy0l7XJ97UPAl7rwMC1BdeJZF/EmsN62t1fp6fglil4h6xVlWGbBio3DAU0q4RtqrjF+qaLRpWHlIUlEd46xp+X1UtF/sIr17WoIEtPa3h391OAyLFfASolCl4sA3eahMBKD9YUO1iaSh90q2U4KQQLRJGAvheVSlfOfKEdAcB98sDxUk2ys4p9kcWiUlJYL2G2xEcloebw7q+NqxJAcTRfWOexqobtIhY/OCvU6HBclBktB921rRjzuUBEO3dtbMPHbBBo4hsbCKjFVLwp1wd8PJqBC10M+plFicSoxS3SpPRYbiuI83Nno3H3uxaHuwRWiJGCqXe7fwsb3HrpsfBBzM+3Xr5oBlzQA9VVSz+IIJxkFUHyZRoygxeA3aHUq90LmOBpIjWAY6ZzZKGdoXPCc8W98W0gNtk4NmhFLtsWPrzIoQ+E0VwWuxRpUla1KFrl1TjIOfJruCBrzfllHZMoa5UgT1pSMwz1MNeCuD7Y7rei9QFVU1GPJbWaxkThDzJdCegEh/c4nOSUP3uH3A96lsvhJ/eEa/mpFuc3DcFmTUKjCuQVftmxdNz4jk4JokJw1CDC7HIAThEnCnU2PxelaiWuiH65mczkpShFHLMzi44DUultlQ1Cni5FelXv0y/xMixaK3vPlBQb3ZvI/SUYKqGonEwCHVJnMvGqUT7RM1mHTO3Q+cHVULy0OolO+KGkcbySfbB/6tiTCM5Co1LIAQ8gRM5CNgOEekRKxa3tg3yVm5tekgYM6S3jX3ArOf+T1pP1HSaN+bLnK94wnaJ9pxPH8/54oe3razgn+GG+oaChFWH4k395Bwz4RDqu4HhZN3uGqO/t3MN2JsP0RLWR/etTZldx/39hJ1SkgRQlUqBO8WJuNMcy4uDZTBeqQCn7QU4lR+Ok5nxuNkUowiDxf3eY1rknOdQKpXvLB5F5NnBV8Go6TmxuEzQWZNzoL0TO3ndaHRSSmie41DgB4vzRg+FOSF8zx6mKgSMdGP6hvtIs74f1Zv12I39PaZE2SvxXBoX2nPg06Rp0kpS/C7B5YHw9hUouxSuty53TIY+yygJLO0s44SdOWyXS6/N2tuuGZ/ZEI+jtMIJ0HCg/FeYZIihs1kDaxm6mE1WwerySp8UJuN0+kiRZKjcVLUrPcCg/DaevcVzLUtizHTraKMevkozwrGHRiQe5qqZA7aC1S12GCMM+0xa5klzdoLHXcRw0qMqxOiIx53dFKzKolkeY1nJSeliXkJ7qsApuTwu9FdzolC+65UD/WO1wqWqIIeNtbBcwNaEtDYVKxaD+XXpapafbr4UwvDdc85KLzDAxCSZlpz5nmBa9JQ1aLtMdOyqNan+SAoGCf8fHEyNEiVJJxrK8ClsSpYL4nNyDjUfCMujlTi47psnEqIVHU9NNqP2zniNYogiiX6favzW1X8Q+/GfwaMT9CAZtTdsiqQASOqZIyqMtOTFWp03zIifiHaG+cSfPFZmDs+ijHgvbggvBPig7ez4/FuWQbO5McgaLv/LVUr0+xEo95KBcZo29BrQ1VkLxe0LmRgMX3msGrJ8wJ/D78Xn515HITP0/JYepu033rYXsiUUIHdyWg2VuKXxW9xb/qGcoR86GiNioo8fDVzX/e8gyA0Pgq/LH2nXPJ6+48CH9i64tbgbWwNXEd/3Tjm2pdx2t5Z1CtvkR5iU4QY8FZqDKxHK2A9VQPrhSYhiBFWU7WwETXr/fJMsUEScDI2XNkg/7CxNxnpzEdpKulCcVa9SYo854U0aTswj4sGKMU2VQimm2gvnguseIuI9xG41kTCsyIcHpVh4Fp4l9qycKE9B5fas+FaF42QPC9FMs0LRIObHipLXz/vRWlDB4F5bGQ/UJIdNAb0XCHPS/PEcQIxLTrjqrvCEicJHsfnaZnpsB+sA+S59Gego7VW1aJQRenr7TQ5QJL88N38Q2wOLR9OXZT7c4JKz0/ADwtfqZLjj82yAo4ajOlxkudisvz+bPz2D2Wce+CErxdOBvuLhIjAhZ5iXBosh81Elfq0HqsW6ZGDUxkJpnVX4iJxzNHUaO81R68wlajFlaAYeeRqUHaeIU/c/KjBWIXWBUODochPiBEihAiFXXMKnOoT4SXEcKuJga0xBfbGNJzrysfFthy1mmpQPpcWMC0Ppl2XhjoJZ34vPbALCm0FGrD0fpl/D3OY6lKewS7ZD9oEcYgBrHmkLvnZI6CQrUxd4RGzu7yYjgpNtTxMAwsreV6GkRwUNKSpdqccXH+s/ITs+mQVnF0fMi3n/dXcXTiFPL1DIycjEjUoxRNzPUOqu8t/1n5DflmsKpTTO+co8L/r/0J+Zi1SEotVZq7afsEaJ7loKFUmqlhig7yZGitqVr7CZ425+LA6U63Ke1LIcVoM+I8CQ3Hsoun5vUbv1aOpR0pn4/pszD95rmsIyqCwF1Gu2Q3hMhv6lgbCrVokRWUEHIQUl6oTcTE3DBeKomEtf9vLtrMVybBuSoN9QzKcGpLgUc41wl13DEgNtCEoKehNM9++H2graXlgGjHMQQml1WE/KyjZqF5woGs2GVP5mTHAWuynBVK1SjxmGtArFlTg9YSKxU4oPOYwDaFp6wX0piO8PQH3Zu9gbuk+Jpe+wK/LPyKtKgZROe5KeiijVwbgQt/43i1kBR+JhMsoiFeNKbTziP+umwjCtB+9844CDAjGxOSiUDSh1a4NfO7AnmAyEbm5i4rlh+M+PiJFRNUKE5uEZIkIxSmxN07TzcsYiMEXC/1X8PX0V/hx7nsMNUzitR/nvkNdUbsKitBg9w1M0L35kUBeGg1LNejkBZMY7lWRoj5FwL0sHJ+KTXE6JsxkJMVGyg8Jwqm0WJzOTsR7WdGw5zrcdQk4nx6EgFxT/Ta9ZVQ1aFhzEHIbkyafpYcvZ3TmLZkXZWlgbcmzLPdF0MBVat32pEAbgdnFrJFQRrHsY0rNfiRkkzue65TkidBc05p/rjGPO87wu2vfm4mh5ufuBUpxQ3Mc/Nbq0d/ZptZGZPVk68JVLMjfRfUZiM7xwIPtUmTij9WfMdbZjQtmNToKfLfh7rg8tLDn4qedzTVPTGhHia2+a7jgalABw5DwdDXpT7UsqPqProZx5cU67ifSxN9PSZWTPl6KICejQsU+CcSbrp74eeEH9NWO4qupL/HH8m94LTmhGMP1k2q5Nb2bHiU4+ILzveAls797TZRIjSghSQCss4JEtAUpQpDZ78SF4mJRFM6WJeJ0qjBbxOInbAlZGwvHimic9BMVY3uwqXwsIR0Db1oQjVH2w7o2zUEVgWkcloY9pRMHld45e4HfiQ4DEoyfTHPRpBv3sc6F35+zPo3wvUii2RaO+UFqjXLaXo4pj1f60kpZGWQ9iHOBEsu3MEBlLBtmS3B1bAWzS/fUQqKsyed6ica2SnXNia4e/Gf9cbdJEqC5rmInXYfkTMqM2dXsWw+Xh+ZM0vg5uXmZucv0krDwDGz0bOL+6D3cGbmNh+MPcW/sPo7ZOOCEkOJjrwCkFNbhlJOrWrNd5WKdM32nn+a/x5dyPA3+Ny9uG+kvAscvWsOjOFDsizDTUsBlwQgs8MGnScE4Luw9GRoo7PbFuzFBcKmKFnLE4a0YEYEUiUEGfJQWoQz1z1KCcOySzPLb7fNZRMTBRbWF9+EAOSpPCSWSeccUgjr+YRoGcOandNNLEKTL1jINhpJEzzbRKvKcS8LhK88uNM8DDnGPsx00G8W8BmY/OEfLc1uqVBkAAZMFqhskl6BWDSsEE0t3MNbXp67ZUFeg1nH/SdQkbbB/LfaIdVsuzs82wn2mAV+IxDEnA8FGFxPLX6B+4Qpur3yLb+ceqGWwmXOm952OAkwroXrF+N5I47RSlb6Z+lpJE+4/cdZa/c26EKa8a+edd/ZHW3m/0qJIEhKE2w9OEHlp1NVpsB400W8H1vb4OC5AqVLe8nJpXPMlX0wTPVCIofJiPDzwSVoonCsi8GFSKN6ICoJ9rkgUIQfF34WsULFRZLtB9Eq5pmVfJc723K7Kb3UG2J8BkyLNpQln+oNEw+lFIsH09mmgFLGsd9FLx6c3iJLDW2Z9evX8SwJ2AoUkLM+jq/sgXjdmAfgPZu2kyLCH7/zgKJaW76N5YRN9izdwe/VbbI2tynVdUVAepxp1X139Gn9s/BO/rf+OzdVHqssK61vOLzYjat3kOTLHysoDFMwto3R+Ffny+ePaL5jrG1aeMa0e/XljveeKyk6nCcF0KiYr/rb0s/y/hYcTD5THlnbL97Pford6FLdE4rSW9SEsIkOd/1SCUKWgCrAr2CcqDGMXByp4EXLQzWaXGaAWjvctCxLVKhpeXGC+MBiXYr1hneIP51IxysUwfyPAF6dCAuBYGIJLWWFKqrwZIZKnNASu5eE4ZmUaPKrnq3wXzQNFu+OJex8hOJDNC8I40z9tMNKFfZBYBAe6dl2CaoilO5XvgYvy0/biM/SuCN1ZDk1b4J8NMMzP2QveOb6qA6NGECKuKRbfLTzC2vJD1ReMA/zLmdsIK/dHQr4f+qYWVbcXbr+++g3m1r5QxCBB2NTOWj6NjaW4NW5aD5+YEZUtb24JxXMrKJpfVuf/KPdIK5Tv/5zfF2HtHohvZ74WaXIN1QUtqg6EdSGUMFS5KEVIEv7/x/IvKM5qUB4w2jJaDtfeBJHZj4mEmq6vC9n3tML7Y5dscFqkgE9JMDyrwpRqRcPcryQQfmJ/2OSFKely2uCj0gFICKuMYDgXBONUoBhV7h44lx4Cn/IQOOUF7lyXA5bk0JIj9+uwcVSg3m4+mBnZ3s9VS9XqoM4CGvKqw8v287ZMS2echzYbVVTacXSHa2n7mmv3IKrfB45W8J8q2kUOhWvNSOrIwubkKr5deKDaonLx0vQaU8fH4sZCjC3fVgOfCwexmbfbcoep46MQxXnJiJ7WOhRVJGKwvUUd9/XaT4oYBCUJl4xQBBN7h9JOayingQFl2n/m2yzBehgfUSf19lmCa9zcHb0LG49AZKdWKuObBvv71i5ITSpRUoMVhVS5mkVqMGDeXNYL1q5r19iTIMwc1QbCvpAXyperdw0FGVTno7yVWkBS+Jf4KzelZ3EI3o9kRqXYIK5uKjHsRFAAPovxE1slREmSY04ueCPYDz5FVCvCYB+32/3MNHHWO9B4PkxP3j8LSgVtIDN5ci+VThHkgPUX7EBJ8jGDgNe1rJmnNHKtiVEkofQIy3VTOWpaUqKWDv80eKaLenu58UmCbIMkaV2cR/yqDKb1R1gfnkN4vidSSkLFgN9Ua6SQIFxmbmbpJpLkuJi1Ydy5bBr8v238hvGhEYx0tqn/uX58zeQs5kWacBEibmOf4vSiEOUIURqKqKGUyMwbY5CXjcTZN40ePiaRUsW1C3JAaWm+cnbwd+v9Nj3Ye4WqmMhy5xoS4gt2guBvXLDHD3Pfwj84CeERWapASgUWLc7fkyCcoXdIYAYag5at8pmWoXcNQkW2M7Xmz64iQQKVi/LTBDHKPT3xj3NWOOYsurO3N84m+MG3JAgfxwbgHzYOeCvUD/bZgUrq0CVs2XOWRi6/z36JjM8LXA9EI4lKO9chCVNEDtTaRs7VvFRaBSUHi/kxr9vZi+SNgGttjJLAPJYGuab2HaR4itLGfzBHlxgEs5AvT63Ba61TlQu7r3YqaRJTGaKWtK7rasYdUb8Wlu+hd/E6/rnxuxDge9wT/HvjD3x3+Ud0bK2iTTC0vIyro8uKEB3N1bg2ZvpbQ31dEUpL8rA1soyvZr/AD/OPVN/j1cFpVNdmI7skEkkF/uqTEun+9HXcnbyqns9RFW2FhqeLXTKkAuTM4dI7Zl8bRKvtNgeNYPPeV/QikUx655McmndFQ0iepyKIHfVlkS60Tz4M8oRbmqeyUfyECK4pnnBK9oJPaRACinxVND1YztPr4sHv8mcWlPwzMCeJXocOGun8fpbbLaHXM4rg89OOeSPARySwSFLabjVRar95y9WDRPvpCvZfNHmu9BBqjMKthVtwXu1QJcPE3fVvMTcwgogCD6SXRmBNJAGXnqOniwNdU7furn6Pxc076NnaQOvWiiJK70APfl78BrcmNpR9opHjh+XvcHtqE3+sPu55bAnu+21JiLdqWkKCf2cWh6oSA73f9rywL0GYrqC9AA3UkxljYIYpVQg9nZHbVMzDIjHREpREhkwPFfgKLPQV4zNQ/nZXpPAXtSqo0EeRhqkVe7WI4b0O43Y9aigVZ5sket3Jn0YQkogqhOWzIZh3pR33emyokqRUU0kS7tcCg5yEzK+5F5zj3eHBRVi3Oz5aInAgAzfGN5C0NqaaSjittispwVSRhOpIROa4or6lWi1zbVzYVAN3VYz6ZQHti43NezBuLaNzaw1dm+u4tnEXXS21Mth/QmZJuDp+cfM2GrYWMbS5iZ8v/7xDiKfhjhj/rCalqqn3254X9iUIoUT/9gDQwMgv9UDWPrBGmjM7vzhJw1yopxFDD2FCjHB5AervHDcEF3iLMeqpDHnnCNGv99DzXwXYiLHM783UEUt7jIYoJxLzbeagYcrfRo+gZQTfXNc+HReu1Cu6yTmB7DpuHxXXHN5loapmnuXBbGP6BEmutSCxLg6352+jcXUVCyu3lLHOAboxMo/Q2hC1eFBXXw8SioMRk+uJVBn4JW3V+GbhS9xZ+xb9W5fRLCShJCG5WhrL8PPSt0gpDMTPGz+JZFlT+ylhJjZNiw0dBEOiZh10IjhKPJUgBGeyg2bAHiXCMl1xwU9m4FeYHAry/bQUGqqllo2kadTr5YaRHOauYnoNOQg0rxQzj7V9XF7BuS5WkcQyufKgs6pvS6IqB2a3RxKFjScspYnflSaE9qSjor0UcWV1OJOchJ7OWTXIS+uz0d/ahJraLJS2VuL2xBW0DQwiv6kQSYUG1LXXYUPUr42Nh5geHBGD/p9YHpjAfN8w0oVQPwiBaJ9QurSIGjYsUkQjAAN7reV9qquhOTEILofH858WU3oeOBBBCBpGlBB7LRF8lKALkD7+vWybvUD7iIPzZdRxqNSNbXuLZNm1TwhE9cu8MQMzb/VUQwYgqbYxLYUVjjvbk6LgVM8FeWJ3PSuqqebn7wf//mzVaYUdVQhXIQhh2XHe96oRAx09eD0uSmW4nk9LU+sszvQOYLF/TC1LPTI0hp/XfsPo0h0srjzAj0IguoLTy6Lx5dIjTA5PY3J8GdeFRFzKOrkwQBVgrVz5AnVb80oNW900Rd8Z7WaTENaSZ6dWKa+TOUFoxPO3Mn9N73c9TxyYIOagWkUbgwMhxCIK/Kzgddj5hH1inxaAo0p3Tgacc6QjPHP94dcUD7++DBkAmfAfyob/QJb638eYANc0b3zK1O8XIIX4XLTZn1mylvvpbaM7l2kne3nelAuZz0P0bWYXcxtziF6PDoZjfQKchSTmz+2gwUHCbzgX3le1XsFCkm11i/25uAa7RhD2AZvsHcPppBhVH/FhbAy2hlcw1zekFgCa6R3EcFeHirb3L95QaSi0Qa4KWnrakV0aianZK6jvMmJ5dAE1NdmIz/dRg52u3rtrX2J2ZhGbo8vqepf715GZUoHc9GrVvJCtQc0J8sXklvqtz9qV5c/gmQiyCzLwOGBpj3C9D7b2JHE4+zFHiqoZbRK+cOrYnGVZg8H4AXXnT0QqUUXYd9aXe7CJm0ukE3xrwhHUmYiQFplJm6IR3B5vajBtPgOagR1FvBer1LLVtmGH68/1LODEwZfJHKtnSZGnBGGpLK9BVYpOCDYceDc6AO41kXCq273m+mEa4fltu3ipXqkGd0IU9ulSLYyEJJq65Xe1GSVNmQgtrcIb8dGIL63HD0tfYaijVUmQ6Z4+DLYblQeLyY002mmsbyx/qaLwdW11yKlJRWNnM/q7O5FbGoXc8ji1YjAH/O9KZQpBWlEw+lob0NPchLLcJpUwSwnCmiRzgmwJkYJEdT2sRnEU+PMEeY5gHIHBs8CSAMRXhcMoeu/q0DTuTV7DN3MPsLpwF6vzd7Ams1SM6Ne+13UMT4HnVVOzNq+VOvh1p+Gs93PUZYXMask5GbyqZeghJRcnG40gBAcFGwh8lhIMD3kGTPTU9hHmruCnwV9sC7YmIinYGpXLSjusmSQKm+CZG+7+s6VIb8tCa4sRw8OTaOnvxxUx1Ic7WtAjgzq7LAbry/cVQUiUkaXbKl3+lkiVZdlOY76lpRrl1WmIF/vE2Fqr4iXfzT9AVkkE8uV8bRVgLmTKkl5KDuZD/TBrSnXRMCWEfJ5p8vvhlSTIxyItGE0NKfASnTYSv69wgc3vFbjwJR8aF7ehL561C3w5d2duIGhAfzEb9qaiYUq920vI4r9QAfc0n33TRP4MOKi1LN3DzPAaGNCjHcKoMlWxU0nROJMfpcjhX2zYIQc74uudvxd8qyMVQTyECOwkz4Z2bH5HwrCfF6UIJxPtufmv1GBuZA5udQlwqY3F7MQK/rvxT7S11yCy0BuTE6toF4IwY7dn8bpaR55rOjKxsaRODPmqVETleCAmzwvjE8uYHV9CYoGfirJPdpvUqP/Z+ANlclxNbc4uUmhgHCUlP1hpKHq/6XnjlSMIVQrOFlyMkuqKbZC9So+mehZdFoiG9io8mL6BxeUHihxcJq198SpWlx6gtLNsFzE0eF0zqROmRtHb+vZaLbwKAp+p2+NBwMZ4HMT0aqkMY51j9gKJS1smJN3U2Z0erAsVJvuD7nCNIEyl1zt/L3imecJ7o0k9B66cy2fC5to01J1UB0jT2iZUufjcgltj0TY0pFbqJabGF9WgVS7fapEQfV2oW7iMVnn+zNxtlXcxvngH8/M3lM0RmeOGOCFEZnk0OobHEZfnjcW+UWWH0PbgtfpbG5FcELBT6muJrZFFeEa/ePeuhldaxSI4uLjW9gU/U1oFB05kkQ9WRxcxIZKjnQRZuIY7ItprBvRzjFSXQy5NsE0QNprmbOm7WgvvwsDnYpfQrasZ7AeJpluCRj4zqFX5cGw47Grj4dCYtEMO4rBGK/v8+i9Xi3EudoiQgw21udY6oRb6EYmi1jjZJkhQdxLWRhYQ3pKPrK56VXLLQXt9fB1BHQkoMhajVgjSMLeOzpFxFHXWo6AxH7FCBH6/qFwPROd6oqq5XJFjZWASD1Z/wNeiCQx1tqO1qRwZxaGiLpuyhC3Bkt24jNCnOm2eJ15pgnDgGuI9cX/6pjzEewp0NaYUBSI81w0TfX34Vh74z+u/4ofFrzDQ04Fx2ZbSmgY/s4Q81WhaXrwyTilJlN5NY7VZ1IhquCW4PRcvl9armAFEerj0jtkLlKSsC2HF5BsJEcrF69CQuIsg5m7jg+BjV2sYJosUCdg/mJKEoLrFSYMqKJdocKW9JlLXfcOIcGMs2ruN6h3QTcuBe2viipAnGTlChqKBTsQU+u/6XuagehWb64WNoRlRvR7i8tJ9ZFYlIqkwSAhSgd9WfnyCGMSj2S+QmB53ZHlXz4pXXoIQZ92dcG10befh0e2XKkYgs0wn+weUsbexcg/ea12IWh3GtYWb20a7iSA+JInMihwMlCJcloDrAzpuz5aGmRK1/ojevf8MKP2oJnGg0Nmgd8xeYEEY40FMBH0/K0apOI71jwlCG+ewpOb3MTREw0cGPwlBFYud6K2WTM9FIwmliYfYIiZVqwWjw0O4KVLjxtiq6lZ4a/KyECQF8VW7PWp6SMjzQW/fAIy9ncitSkZMvhci871RKlJlqrtPuY43hmfxm0iVb9e+wYPF+7g8tAinYDdlfzEzgWomwZ5gf6aU+lnwlyAIEZLsh1+WTd6N39d/x+TYPJJFPQor9cfW6BKMqxumBWsEuWsz6Opt3yEIff+uIj2cuPqTvHzTWh2aXdIMn61mGNoT90/bf0aw/JcDhS7bw8z4qptilhAkTFSpbEbRxQ4wi4EwkKh33tPgm+gKP1EtaZxzXROuV0IJckFIwmfC/ylp6djgZ2RfJm6MrykXL12yP4nRfFX+D+5MlIFuapyxH2LFFqGapf0fWBqEM7kx+CQ1HP6V2cpDxUBibF0EggeyEDiUiaK+Ctwav4LrY2tqaWy6eVcHp9DaWCGThquo2k5q4jisbfcs+MsQhPGVLyavKoIwtZpBqYaORnn4HkioisCt+TtwX+1QBMlanULDkIkcGpSKJeDsSIJwIGgL3tAFzOCYjwyeo47C06OluW0ZCNU7Zi9wEFjHecGqKBKuNdHKk6QNND4P82P5vdVC/SKptPgTbTYWVZk3mmBuXcBEgXJU0ChXdsgq10jctknUc2lW0XU+m8zGVKyLekRydLbUKGN6fXQeYTUhO9/lIIgWVaujvRFRbTX4LCMKn2VH49O0CHQNmHpuJfcWKC9k4JCQZDgL12Yfp6Fo+N/1P/C1qNmTXT2Iy/WGIclZpZ/YBdupuNphsgoOir8MQTijbgzPqQf1XyEII7crK18iqypJ7BF3DPd04eeNnzG1fgsro1uoa+1ATXu5Ws9DIwlVBkaPHUSSkEhUKexlQFDl4kpPgf0ZuvXgfxbaUmqUCKyI0ztGD0zjt0oywLEqRqW4e2xn8RJ0A2vHMSDJgim1EGqgqUkEU+i11BeCPbToOKCKEljkLzZag5KetMVICi4iar2d4q48W/KslASpCZNZfA0jnR24PDKvnv9AXxfCVfO6xwTYDwn5vqhqKERJXQ48atPxaUakkiCfZUUhtaNJXTOjv0SIkW0iSH8ahkd2BwvNQTWPpbusD3kottHvYsd4xR2+SfdB8JchCI3WxtoK/FdmETYO4INi1HZ4Zh3xRQGIrArB17N38dXM13grPko1KQ4vr0Nesyl6zBmTxrrm7rWTTy6mqS2yyYHivVQD3ySXIzfY37N/XHx2WClilRkEF1YSCnxFPdGuw2tyP7MQVPa0kE/rG6AF1ShVmN1AbxqPUfeW30ayBEwXK/cul4NTElVwdkFULvmfRKE6SnuEToyIunBlpLM7Istw04ypCCsJ3vkuB0VCgT8SG9JxtiDOJEUyI2EoC0JzYymWxucRzLVThCDB/en4cnb/FkLEf1Z/x5qoXp4xXDP++ahbfxmCcAEUq7ZcBC/2YHjlporeMjLLks6ihjyEF3hgpLcbX049wjtx0SqH6KPkRBj7Tcum0VBnpJguTjVryoDg4prs7s0ZlLMlB4RfV+qu2fmoQLWHg4Tq1kFTJpjubretXjGL1zzNna5PDgpW2GnbCJavWnZ0p67O4i66eek2pi0UVOgHr7V6pXJSkvIZXFzkpMEFR00TiVpxVwz6yd5RtNa0qWUy7k5dR2hzLPwb03bd96CIF2lS012PosFejE2vY33+FqZ7B1BXl4erk+to7W/F7cknM3otwQDj2uCM6kz5PNOH/jIE+bgoUbWZ4azvtNSOtZUHKmrLWucbC3eRWBiAmPpobI4sYrBnHp55RUKcTnSLsZ7VngMDbYxrJpKYvDcmdeL8ohE2MkAoRah+eU6Xq1QRve/wZ6AtSUActG8XB7NDhcn2YNM8LUhIzxj3q6Ya29ck2D5ov/wvFmdxrUb+zeBr4FC2+t2cHEgS2iEslDq/IFKES8kJ2nplQgl0U6pnX30f6trFoK6IQrAQzPze+yEmzxulLRXoEDW4RVSqnMoEJIrUH5pYwrpMdKxG/GLqqnIF65FBD7fGNxAo0v55e7VeaYJQjUhIj8V8zwRyFkZxXsjBDhrEldV7WFl+iInlu6pGuqguE33tRpVpOt3Tj+/nHiK/uxEBxkw09PegoClLpVMwYEgPDW0PmxWqExwQQhoxWDlYvNYbEZTtoZpb632nZwWvp9VxsMnEQXuLOclgpPSgF0sbcDS+VTqLSCP2mGJPXpUdfADVUOv+wpyvQFG7nOdrleqppIiQQ/W6kudrJZOH61gxOhvbVL37BW8HjLQMIKI6DFF5j71SB0HT0BCGl26ibeGq6rk1sngbLcMjSC4Jw9y8SRv4Yf0XDLQ165LBEgwgJuQa8LnH809/fyUJQndrak4cboyu4V9rpuDUo40fYL/cqtrM+K714NbqN6rDxpWVh8ipSUNqSQhmekz1CvSt0y0YJKRgJxD/pky0dDfBS+wQGuNUsWiEUs26sNKMS4QYqVqkPag1bt9GFM8K2gbaoOEycnrHmIOzo1KvBOZ1IPTYaC2Z2AicRGElp941LGHu/eI5AdWhMik0qAAqJes5IQeJckng3Z6MdVFj0jOz0VnXhYTyUERmm6o+Cb+6JIQV7S9JEotDMbR0C5PLX6gcrUerPyo3/S/rv+H6xGWVcvLj4tfo6h9ESaNpZaj9QDuot7XphRVPvVIEYQ4Si/JHOjp3Yh4amAUaXxqM0cUVmW1+xvXVrzG1fAfNPe0orErBnMxKgx2tWOgbwaxIkaX+cTxc/BINgwOYHJvD5MAQFgbGYexqgGE0VxmhHBAkxvklI6yEfNaiYtBw9RsrhPni/eq7iZ5L3Z0zNWFZNXgQsIWNNnDY7OJpLmXWjlB60IPFT+1cLlegtV7VwKUkDmLbmBOEUWrfREcEdyXCdcOoJgeqVrRDrGQicp4oQ09bowzgr5AuA127V1SOGwIyPOCV5QNDjrfq0G/+XTRQtWoYHVcN40iSaZH2cyLtR5duY1Gk/7oQpqa5Ep5NabBtToVNcwa6hvb2XhFsAOEv3/lZnv+z4JUgCAefU6AXWuvqcG/qGv7HrFGyBroYRzs78K+N3/HTxs8qrZqtMjMq4jA4aWpKNja1jur6fJQ05WCkp1uMSpP0YckmJQsT46Z7+1HbXKKiybQ5aJyeWxAJIiQhQRxE1fKeLUdAipNq5c/lBpQhLLO05QDgIGVZLN2qB0mJYImtebns0zJUqdqQGAoiRbTz6MrV/jaHXv9fc5BAT7ROsrNSCZU+Y/nw2DQq1y/VzgvyPOxma/HL0rfIKHlMDvYNyKhLRF9PGzZGF1VP363xFXS11iFFpHhkngfCCrwQXuCNKLGfqicm0Lt0QyUzXll9pNJNluXvgcWbWFy5j8L6bFgLMaxbMhVB3I3pT7x7DawsjMoyvNAmHS+NIBxQNgZ7hKd74+rIGn5e+mYnGU7DT+u/qj6w/JsvYnFiDr3bbWW2rjwQAvyGjLIozImhviwPflo+p0SnTS+PRUhTpGq+zOvyfNomnc3VGBA7paOrEU3j3ejv6UFxeylc+3NgJbr3WVEvqIt7LdfvGnhqYAhICAbgCPOaDYKp6cw+floKPQvJtHOeln5Cr5NJgpjULO08Gtja3wSlnergKPemO1zvWgTzuvRsK5ImNMMNftOlSoowUEjJ+nD2DjZHllTKC3uaFVbEo6mqCUHREUhOzcDvy6auJPQosS0Pc7WYns5s65G+HsQ1xiOixB8J1YkYmNtUpFgSUlDN4ntdW3qAzMp4tTASSUKC2LRm7bx/Df+z8S8V8whP8z/6xYyegpcuQVhBZyVECUp1xVR3r1rHjg/lmqhQuXNLqvExvRxMcZiYmVPF/iQIsTp3E8V12fh+7WfV0IwLv0wIhueuIbMqASHNcShqzVcNydh6hnESLgX2jahrfpGBqqlbWkY6GptK4TGUB6v5BhRO9CKxMgqhMiAYP6CeTpvIMq2BRGAMgt4d84Aco7nMPjY/1hw8XjuWcYuT7GqicxzhJ9c1SQ+TFNHOo2HOfZQwXPhHGejb5+y1giw7Ze7XJ5h2DbvJ+M+WwEUmiHuzN7E2NI2kwkBVh3Nv6roM/u9g5etsWj9Snt2dsZuKHBPd3egTVYwN3r7XFttRwbyvMMOeWnURiCsORmV/J2q6+9E/vorl5QfoH51Bk6hYbX29omKlwao1E1mddUK27xQovR7O3EZXk1EmU8fnVr+zH14ZG4RikzNzb2s9/i2GOYugcuYWkS8kaVy4oh76yMiQahfDtjF9W5cxP3MFpQ15ai0LkoO67sjyLbFN7opYv46ClnJEVIcjuCMJ7T1G3J26qma4f638hujERNj6u6G2rE69VKYw/CqzIKP1YVXRCK4JQVi2G87q1JbrgWqWFpOgtGEfLz21izOgNtAJBvIsjyF4bliWm2r0rSSIGUEIerLYgdHyPJLFciBRtWNMRe/7MJ7CvlwOoiqaJIUJIUW+qB8YwB8rvyBrpAEhdWEY7e5EQ2Ut4lPj0NHQjOqxVqwNz6C3pUGRg593J3e38mGB28OZW0ioixUSOqoJ4oKPA8pbOlEq6nDr2LSoXw8xM7spxJnDnYktlBQXwN7XB+fc3JS37ajTfw6DV8pIp05OX/7a4LTqlFE4t6II0jq7pmYkZn9+sf4lli/fxtzMGi7Pf4G86hTlJlwQ0U1PCYnVOLeBjNYy1bspkjUJXMuw2ICQ1ljENicgvy0fVe0VKGnIlmMCZUCItMhxR56oZj8ufove8Snl1QnqTxfj9+BJgVRvVKHUtvrFRUD1VB5OBNpApCSw3E+oYF6Bj0ovYctREoXHm6t25m2BzMHcK7rI+cmWTewPvGuQCYHYHFstIaFjWxFMMMyZHcGZ7eAhExrdx4sQ1JWGkIUaMMuXHeIrG3NVySwzcq+PLgth5rAysYaU7gaktFXg1pyp4fWVoUUldUgQBi3tApxQbSxXXRoHxYBfX/5SaQ3fijZA1fne1E3k5acfubv9sHilCEKw4UNKQaDynGzKwB9YuonJgQnM9Q6LqP9OJc3xgXf3dGFh9roYhmFioPPYrzCxfEfItIH4ClNrTksElQTBsykDEWXhuzJMieLKJLUojMtio8mDs9EqtkiNEMcN7x9yLQtKE61YijaHpXrGWIT5vfWCe7Qp2GrUq4LrokTAu8KUHMjaEu28w0b8GSjkOeYEJUG4lAWTGPm9qWqFy2Tht1Kr0nDo7lUkWWxVMRLGiuzl2bCenW5z/6UqRLeloKC7DFErRuSLSpvUWW3KPq6LR3KrqeUoXbkkB4u8qBpS3ZsWqc/3xmYOnOSuyN9cWoHJqDznF1HpcosTlRqu93teBF45grwpMwY7WKwNTamHRFDPrarJxJXhBeU3X+gfxRfyIJs6mpAvKlZZbzuGFm+hd+EqcqtTH7/8p4A+/XghjbGmBg+m7iC8IQZWYpxyIDDKzqi7oScVzofMnyI4e7OTC+9juUwCB7/59+DgND+X4GBiR3wuV+dZGbZTi846EPbkPWy+GF3GdC1r96TkYq8uy2o9NsoITHFCUE+KGOxG5eWjV4sZDKZMBqPK31IViCJlOZEw0MhcNxZZRRvjMDLMGFQmAo1Z6B8cwWDnPFqaxpCVm6ZUSkoQ1whHVDRXiNS/i3mR/iTHf7aJYY6tkaVDlxYfJV45ghBuopqwt9Kvy9/uPCh6SCqq09Va223GCjQ1FGNyYhnjfQMqW7RA1CMu9KINgP0QUB6GgKIw5DfnIClFXpq3LQrycxFgjFHReqsVwhQ09J6vVHlUhx2QBO0BpoXwnpyZtWuwDt5ctVHXtziXzgG1wKmoVyQI27DufH+RAAetpaf04r3N76XWHtnn97BpH5dX8FmuVgFVerWYvcBnwkAtC6wYZOXzYcEZ89tc5JPw3WhEQnMyJgaG0DvQjdy6ZpyKi1C5cReSktHX1I3G6hrECvnjCnxR01atms+x4QPdvnTfmxOEXsi4rCAl/fS+6/PGK0mQN20uqdmOBvtXYjzT5ujfuoJrVx6qWAj7LBVXJCGpMADxBf5INQtiHQQBNQkqI/Wb2ftwDvSGfYAzetva4LRShzMLXDWJiYwmdYLFVCEVwXjvGdcfYWyCkW7el/lY2nbvuMezOWFZTMW1T2h3uLMTyfZyBwSbyR3Um8NVeTWpQclDQ/0g56plEoRIgc2xcN9oUsFT1s8wV+scCSJEoVRRpbqrJglCdYswb2Xqv1CGso5+VVN/KiVWkaSpaVQN/C9n7iCuPATRed6oaSpRBJlbNkkSzbWvgXVArmH6yxM8b7ySBCHYKK6/uV0tDkmXLj1XdPH+uvGrskWaO4yqzWUcK9byvOTTJD3MUyH2QliRL+5NX1eG/+bQKvoH+uG/ZYSdEIJBQ6VKiKplty5q1paoDyMFMqs+u5jXuuTTwNaKl7T1QDRYprZQBVLkqI5SRrp2HG2bgzRrMNlBpnNIEnNX8EHA58/FaliOzPw1ThYMonLiODNvCiZS/SLsmZUg+1mU5iHHMimUBPFbq8VAVxtSjV34LC0FTvn5uDt5H1c3vsSXG9/j4fQtxIsKych8ZkU8fhCNgV0aueaIOUEIdpif6hxVk8yLlCavHEH4451DnXB1ZFXZHr9e/k2RgyTp2lpXi7Twgf24/pt6mMOjc2gQXTZDjHVWmUWKgakNpr1QUZet1p1g1J7NlYOGslS7GyYssvRUpZ+ISkEd21FevoeoWR5/snEZ1RbeW6lH5y8poph/J0s1i4NTrQUiBCG04zjon9axURFyW2rRk3bQxEhLcJWrsEJveItk5UTB58FAKhMZz/M5iSRh3ha3kTxUuZ5oY7pUgczWTHT2NGOwpxOFazMqY4ESqWRtXjXiyKw21bbHiDbQ2tmsYlX/WTPV/DD3istLj3Z2wS+e2QKHI/qfxStFELoiWc/APCrz2ePGlS9VO/3py9ewKsb75eF5GBtKkChSg2vi9bU1YXRkUmahuANJELqRmVrd0VyF9aFZ5LTmqGZqTGK0WTWqasPzIkn40lkT4b7WAP/0x0suPwvMazeYcs6JQLNPNGizPJ9DeLabsj88RL0yJ8herl0N5uRgmsyfmW2pjrH+O6AlXp6BqZ8WM6KpWtEGubQ9mdBG4bNyEIJQijAhVCOIOeaGJ5G2Pq5S6k2Vi824tv5IBYG7OhoRnueOkCxXGDI8kJAbg+qKYiRlRcJFDPrn0S/gIHilCEIPR2KeL37cTg+xBDvy0SAvr0rFlZFFfCuq1tbqV1hYvI0MUbc4KFijHrWPFEksDlQG/2hHu0qvvjqygui+bFWvToPUWlQIzm702vCls1eU22YzAipDnnkm1sDIu6r6kwHMdUOYkWr+3bRFgpjFy2We/YoNykA3t0H2WkiIoPGtkUMlJf4JcmhgBN4v1RVeI3lwWDPCSUii2gMJQViFyMFOkvD/Hc+WGO1uIpEtl1bIbcnGTVGZ/Vd71CTktNqG22tfqndLScGAYk1Tofr+wTJ5MPuZpcN6NR/0vtELx2P/zxRMMWbQ32bcRYp7Y/fV2hHXR1dRW5erUkYezd7BTE8/JvuGUSvqFQ11PqjSmgw0GSvU37rI88Ds4Ii6Ll8Gu6E0DfBFNiuCqLoIGQB2MrNdEoLQBnHcVhsCu9MO3dtKD0wN4XehSnXBe/fSa1S/eAyJRLuDy9H5lxjgVRG2c4z5ojrmYCaC1u5UuUWPgBwa3hXJFpBKe6RYea2USrVdkkuSsM8v3ePstUWCmLrGtyp7xJwgXI+9ua0GX88/wMryDSxNLuPBzE38Luoyi9+6Fq9hYekers7fQm9HM+KLTO/V1PTcUeCKytoihJQHIDjNSamhb9s9X5XrlSEIBwX16y8mHpdbch1rtsVPTy5Dc3mn6Kam2Ya2CXtjNTSWIrs8Bk5lcThflIDQtkolPdgPlu1majubUCqoaqlCWVczQusj1XnMFv5RpM/I8AhCR/NVARVtEAa/VGcP1mVTDViRGVFeNvXvwJFcFZ3W++6HAWc7koMvnq5cbeBr4AL7tE+oXpmWyzat06jt10tN4WyqBf9UncQRkkPD+w42CExzRcBsKTyumoxy2myUFnRuUP2i9NVKeKlqkSQsdd5FkssNCOpKRmhfJny3jLg1dQWLSw/QsHBFtZJlM+yOhWuqAyODxQ9kIiNopPPd35m4grD6UGUTWsZwngdeGYLwxfa3NcrgNRlnxGzbsmqHn5tepVrj55RFIbUwUNQsH9TV5atVVEvri00NANIj8akgwpipesJ2jU6rHK3hpVsYXb6Nuv5+hNaE4Nu5+/hp9Uf4NGfBrSEJcwNj8Nk0Ks8LjUzVFkjsEBKF7ky+aKpeAeP5qrOK3nc/LOj65WCmR8qyroNBQHqgTN4rzf54bFfpRc+1OAeJ9zzVjfeYL5cuNsIMywVM6hQlLp+RkrwCflItJYEoYdxkcjEniCUmBodwfe0bVWnYt3QD3YvXFZgSr40DVhCybj2qKR4B8u6VFH0Ok4AeXgmCsJCIRfu/LO4OErENPlceykqtRGWeKVOUNQHaunlcQtjYXKsI8nFSGD7PiUZSdw3yatKUyJ5buY/p5TvqYee0lSO0Nli1KO0enVStPP0aUpTK5XutxdS0WWZDzogsx1XuS0aMSRoBCWK5uP+z4l1rJ5SXFqClqRSBybudClQnPvZ0MNkeys372P4gLLvFkzDcTtvmsK7cZwEj7X5CxMDRPPhtNikSKGmy3R2FapZpouFzMz0/ze2rh9DBLNyfuoErK4/QIwQZlAltYukOvl39Wd73l1genERMUxwCRep4xzseqvneUeClE8TKxwUTnUxz300ODY+mHuFy7xZ+Xniyh2txZSL+ufIzKnoGcSY7Bi41majpqEN9d5sy3pnnM7Z0Wz38nJZShFUHKRfivbm7yO6oxmD/EGKmTH2zvK+afPjqZcvLZVMHvlz+TTXLMFF4JCoWQYnIIB6DnSWVybsIQFxKC0JwvveOF8t830dmJKW7V4t1PK2E9/gZKyQnFKuJxs4zRPeYg4LOCkr8wKYYMbhrlGdLEUNA7xQJwhQUPjsGGTn5WBLDHCG9aRjs7sTNiQ1lG94cv4zujkZEtiTJxJQLQ5aH6fe9IKlhjpdGkDetLsEtwgH5pfGqJT5dr4xLsO+SJRH0MDExheiWBIyOjqoUdpaEMuGtScjR1Netiq0oRZghOiwkSanIgHeGJzb650QC/YGq+l5k1DShurtWJEizelFeMtOpmU90a6oKSprIrEiVwSAzJu0kvd9iDgfvMPTXjqO/Zgynzz8etCfOWuM9a5MRXphZh6iobNRWVCFax+PmVhaukhODFEl2E0Rzd9IVzJY34YVe8OpIh1VjJmxbsvGGq6njiSWoqn7u4CVEuYS6og7dYw6LT1yt4ZfjBcN0MTw3mpQN57pJgvA5mtQskoUq2H5SREGkuGGpCoa5MtWBnn27DIX+KkD7ospr9fDSCMIOg4yKUudm7IMxgtBMZ7U0F2vKv53Xb4lPfDF3CyFDOarJGFPSF4Ym0GGsUlJjamYT7WLLkCwzy1/gm7Wf0DW2Ais/e1XxZxfgiJHOWbweFa5yhAZ7ppROzZdEY50znvLQyIsl6OOnh8u/P0M3dd0S6z2m2pX/rP4BRyGLtt3LEAf/4MSd/zlQ6RWzrEykvcEkRQYJvctD1HLY5vspeXi+Uq1yxB4QyfamkymIedLGDvad+Tv3MEdNQav6pCQpzzU+sf9ZwVwvDmL/yhAY5svhdblJGea025T6JSBx2B/5CVKYQwjkJ9IocFQkRp6XCqy+CCP8aXhljHSKT3pKmO5OPZzrSYx1dqoGxg+nb6qCpptjl9HZYESNsVQRQ7WpHMxE60CbKthhp8Wv1n7EXN8IuoYnxAa5p5Lf2joGlYgmWJOQmJ+jOi8SYwPTSk3gS9K6wJvUA5PbkpJEpU+IHqz7vS3ApYwv915FY0n3ru1WbgFqBjffRrDs1pwAfiWBqv8VCUIVy3wfQbWKg5KdErluee/ABB6O38e9sXuw8giEbVvuzrUvuhpwwcVP/Z0QX4BqIUlJdgM+tf9zQU898DuxVt63OAAGsddUr2MhiyZFmKdlSQq/TaPq3BgwVYSA5lj4Jrrgop+tupbePV4GXh2CmOH1S1aquZqLDB6PKEe4RzoqScP1+DzCPPCV2BB5o3VCjgylv96Y3lKLs9yfvo7czlrYtGTB0JyL/No0NLTVor6rTV6ew07BzkTXND5PSkJEdR0K+x737iW86O4lSeSlsoGBUg/kRbuleOp+18PgGKXGxceRcKpd7oFhyCuNRniJDwIHMuA/nAO/ambveimSWBKEjRe0pg1Rct7P240piPqeYbwX5q+uTWKcdZJrhqbs3O+FgBOd2GrOYfbwyvCCnzFW/SY2zFZEGM+DYVjeT2s8fAv84B7tpLq0HLTb5IvGK0mQvcCKQ6aGcDAw0XB9Zh2P5k1rbRNjXT2qrplgG5ne4XF0TyxgaHQGIyMLorN7IrE4Cv9e+w0/rP+IjqUVXJ5cRciUScUiGP2lmqVsEYVW+C9WPNUI1nDG0RtV+S0452waqOaYNM7hvsz2JAr//9TBE/ZeoUiqzESMzLTad/BYbUBgiQGG4t0L04SVG3A2KRAhlaa+uC6BAfhl2eS8+GbpO1hFRuzc65JID9/ARLj5Re1se1lg02wGMvn+WK9PT9SroD4dBH8ZglDslpRm4p9mM6Ylfl35EU4NSTstZEr6u7C2/FDZIyzFLaxJR2SpQTUTiF0dUWkSJavz6OjZ7avXgoYEDU7//qwDG4p56TV4OPEQ7n4xT+yjYR4YkvrE9s3VL/Dt5R937u93pRFeDY8bxRHhRV4IrQ9T3qPglhi1zAHPjY3Jh7G0W6lwltf9G38efxmCOAQ7qBWO9Ihhjv6BYbg2JMO/JReLCzdULIRdT4YWb6KisRDhBZ74QlQx59V2FS2PXR3F7ND4LoIQTDtR0eDV/dUrR68wxMTkqkXwzzmb9H1LvH6BdRh7Eyx/aRi5V03fYWhzE9+u/4C7UzeVHaYRhAsFsZEEV9UKbopWzQz0rqUHy3tbuwcKgaNg6xG8a/vfeBJ/CYJQRIele+Cnxa90SWEJLlS/PryMrZWvZHZ+hG+EIGx72dRu6nd1a+IyAlb6VDZp8/IKsroKniAIwToIr8nifQNwjGnwkzM4VRrL/edF1aK64+4fvbPt5LndmamfpkfAe7UOho0G/LBhqoVgagVXitUIQhjl+48ODsI75jFhT1+wRUh4+hPXJKjKLXSs4sHEA0VSbTu/C13QTj7hu47/G0/iL0EQGtYst7VsLLcXxtuGsNY/p2pGvl77SXmyGA/p7e5SA41Jil+v/YjRhQ2Ud5TC96ppiQRL+K3XwyP9Sc+TOUiK6OhcBIel6e5/38ZFSZm3LznC0xCDiMgs5VHi39oxHMj+4UmIKw1ER0s1FvtHUVS5e8HOkc52/M92jURPzdDOuUP1k2pbRkr54+ttp5t8aOuKXxd+wmbfNeXe1fZT0jl5h6MyvxXtlYM72//Gk/hLEISu0LGuzl0k0Me/RA27jPfs7Xb1Z3qw9oPqmTXTP2wiyNiy2v6v1d+wNDYL8xVxd8hxtRn+HcnP3HaGxndKYsmubWlJpeqTqo2nIXZne3JCkfo+rQ11O4QoqkhQ2ctafQtLjbmS0pfTX8DNNxLHzpkGfHfNCJY7N/DZtgv5/XB/vBPooxanOX7eGp85eutKF1efSDXh0F7StvG4d6302xD9X8VfgiBecY64M/nkmnUamODIlj3DbZ14z9ZOJRXeMVuE5V+y/+bqN2hub1KD7fbEJjbEcJ9e/gL3Vr5Bac9uVy/BANwFb/3UckoDr4A4Uf1Mni26bvuqR5GRVLZzzFLHGm6P3Nk1ODlzh0VkwFUGuLaN4PV8gxJwKciUkTvW2YX/iPT778Y/0dVcs0Oa7NIINNd3o2NuHq2ri/gsY/d1iPfDDeqTJDlhtXfuGF3MxdkNcPY2XcMQnIQvRu/i29lvUFPQ9sTx/1fxyhOE+U9c74O5Wrcnrqh2mIy0c6kDbh9ub0d5eQ4cg9mkzTTbM12801irlujSSPK/gqyKFDXQVuduqLTqloUtlfE7NjBoRo4WlTphH6pfYmsjs/9D0el5zQnjnNp2SeyPRSEE1SftOOr8r5ulmuwHzvT2PYVqGYKAkRxc2V6LkXZIoUgSjSB9rS2wqUpX33Ng8woulCU9ca2P4oMRkJ6F8Mx8XEqIxvsRB/NubWxnABDLnWu6x/xfxCtNELp2/ROYzNiHoCRPuITZq7QGerQYLGPUVfXB1UliY4Dxphjj2kv/Yf4RfJPdEFvog0ku4CLk6Fi8ipmle2joqjWR41oLAsby4RQh5NgjMS4ztULVS3M5sprCxzNtRZ5RpZnoqTMEo+g05C0TBSmFPk4M2yGon0iumFxP1NTmIDF/90KZA8ZufPT/t3flT0mncfh/KlFTdmuqyck1L0IxAfEIFUUTBTVF0wQrNA8ExTMr0tA8UvFgPHYzWzd3ZtfabWuvatvjv3j2/byIgGHjtjZT4A/PoO/xdRg/z/f93K86F1mOFvSMTkKQHJiAWXnlyOm8Ct3aELJWe5BZUwM1M+R9c8N24uGwWyX9w/US9dWtfnNkI91ovYuN0Q3MDrje6ZELNnzUBCES0O1J75N6QLbDcF8f/6e/WfodPRYzj9q22YyYZacGFehQavWq8zHUI/XIYYKUN3QJKewkelfWKAlL8YU6rpL4jpsu29Bs6PYb8wUFBUVyFY6LZAhj9sNh9p0os/Y1E0hJfgnEN40Q9V+G5OLud4+rKwv5Hkr/f5ewk3eqcLSLE8665IRKVwcxO/kozYRsl8+UCkTJpfy7UKRdyFREUv+IBOQR2/k8ygL+Z8ntIHi98FtIxVw+CRvkfTHSZ8eL2SfoslzH56JkKKvSsDg6g19XXmLC9S1W579Da7+J5wMpu0p5w4NAz/mvII+RrszIhC7Hb/xIWhrPuk201CLlViMKDI2ormjigupZ4ymmCoSUgt3r0QnkMfP8TDbImaYKGJps22Om1j7IZs08oTBjqRN2xyw31H1PwkBoNXqvRnvMTpGIXU7JYERQE6SrowXKcjki2WlCvaT0TcX4mZft/oXNqXXU9dQhb7IR2Xr5nlLZ94rS0gZe1kvqGMVANOx3KhsutdsQnuQWcuo2IrlremsvZQx7Gs25IYXaqkZhtwZijQyHxRIIFArESvzdzwMtQ/hz8RVKNF47iNDdZEduYRWaDDaUz9/cVuUIQ4sreHBn1S8dhQz0rx3rzKZa2lYXoxNSeAr/XesEz+/yrA0FBC1BKNfnlNSrhmTpzvFmcUSQSfsdFN2qRG57MU+U2+9GZKSjn5a4BYmIQZ+xKhUMfd439XGRFAMTThhrzX4nCCGzzJvh23HbgpGbN1BuzEG8uRqCrEx09o3DMb/OPV+ePS5mWG+ObyIh3T8HjLxVRNKjWRlQLLnVLg/OjXm9boR8tR5vXK/4SUE1MznGBnxxRYtIyf/rCfYpI6hPEA8Sz6fg+dwTrE+soKJTh/yeMkiZEb/fXcNF8gI0M1uE0sw9Y+nZJdBqDSjS1iONnRiRqakcD2bc1wJQLIYEmNaGF+bxNp1nlG6CTN6y4++t8uK1qS8R06bH4cSz6Bmew8jUKqTMnkrqrEUEE2B62+/mICCQ7SGdbkf2Wh+HzGlGtELut4biNJ5g7LPlF1CtDXIiZbgsjCShGR8JeoIcS02Gien8nbZryOso5MVZwg9Qu53EDPDnzmdcuJZvPwi4JjpDhvjWasQ1V2Lu9jJ+mn6G8e4ZbrNE1JZDONYN4Xg3jl12X/n8w/QGr3GhDpLzky7EZqdCkK9ESq8R7e2DKGIGNRnbuxVJnZQoUHD1CpLz3YVbYYxcpy6qef1+WMLb9hZ51IY6xjHrXEPVI3/X9wldaOZtBTVBqOV/Pl1XppfxLoNUZxJo3X5AptTgF+dz3miCvEU75ymybjffQ3/LcMA3/ZFrtRDesyFqoAUxancn94f3FvDVwveYm3mIxrYKxEhFiJIxtWvQwYk41TvP91Kp7c7nHWJqW/nYABfwmrk7fnN5BVW4UFLnN+aL9Pv+gVO5y4rIlNBUs4KWIHStWO7FNMSwz73cQLsfIC+SMDGwIFE+FFepFl/7qWDbYAIdxoQwQixG6kA9cp3NUFvUqDOpebdIIgzVUQiZLaHpt6LT4sDZAi1Osjc7tTva+TyBSIyaFQcaHo0ha8y8PZ6eU8JjOJv3N5FkrUV8SxUv1fXde6JMhYwFCzJXbJDNmHFSq/KbDyWEhA3yMcBhncAjxze8doPsgdMGLeKvV/qpOmEKBeLa9dtvbsWNWn5BqOhKMY7aGhGW5m76ENuoQ6LdhFhbA2L0xZxcEXEibpB7nkWI0V9AnKkCkVs163wsNROusVVYlpzuv0MFYtNtfvsIRJroTDmP2eycCyUcEOQD4agqB+JBI84ONLxl4Mb7kIB6edGYQHkewokenOgycpXm3GgTU6ekfC5cV4LIazU4dMZLAHL3hmuKEN11FVJNNZ7ef8oze2mOgoiUXRyovQ+ltcjntzIHtkCnBZFs59oDHBDkgyC2QQvFstelSsE5X1dycm89bxCR7LQiqqYMYamMQPHJEOQpcYje2HsUVkFpESIM1bh0yYwN149IH+xFdGsDWkz9PDJO3UuoHsV3D50MGYyAvgQJFI85ACEB/wJBVAcy0I5XhgAAAABJRU5ErkJggg=="/>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 name="Picture 22" descr="http://www.colourlovers.com/patternPreview/105065/CCCCCC/999999/666666/333333/000000.png"/>
          <p:cNvPicPr>
            <a:picLocks noChangeAspect="1" noChangeArrowheads="1"/>
          </p:cNvPicPr>
          <p:nvPr/>
        </p:nvPicPr>
        <p:blipFill>
          <a:blip r:embed="rId3" cstate="print"/>
          <a:srcRect/>
          <a:stretch>
            <a:fillRect/>
          </a:stretch>
        </p:blipFill>
        <p:spPr bwMode="auto">
          <a:xfrm>
            <a:off x="609600" y="2744569"/>
            <a:ext cx="971550" cy="971550"/>
          </a:xfrm>
          <a:prstGeom prst="rect">
            <a:avLst/>
          </a:prstGeom>
          <a:noFill/>
        </p:spPr>
      </p:pic>
      <p:cxnSp>
        <p:nvCxnSpPr>
          <p:cNvPr id="17" name="Straight Arrow Connector 16"/>
          <p:cNvCxnSpPr/>
          <p:nvPr/>
        </p:nvCxnSpPr>
        <p:spPr>
          <a:xfrm>
            <a:off x="1752600" y="3201769"/>
            <a:ext cx="6096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514600" y="2630269"/>
            <a:ext cx="2971800" cy="1143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cxnSp>
        <p:nvCxnSpPr>
          <p:cNvPr id="20" name="Straight Arrow Connector 19"/>
          <p:cNvCxnSpPr/>
          <p:nvPr/>
        </p:nvCxnSpPr>
        <p:spPr>
          <a:xfrm>
            <a:off x="5562600" y="3201769"/>
            <a:ext cx="6096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19400" y="2344519"/>
            <a:ext cx="0" cy="45720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581400" y="2344519"/>
            <a:ext cx="0" cy="45720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667000" y="2801719"/>
            <a:ext cx="1066800" cy="800100"/>
          </a:xfrm>
          <a:prstGeom prst="rect">
            <a:avLst/>
          </a:prstGeom>
          <a:solidFill>
            <a:schemeClr val="bg1">
              <a:lumMod val="90000"/>
              <a:lumOff val="1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Model</a:t>
            </a:r>
            <a:endParaRPr lang="en-US" dirty="0"/>
          </a:p>
        </p:txBody>
      </p:sp>
      <p:cxnSp>
        <p:nvCxnSpPr>
          <p:cNvPr id="27" name="Straight Arrow Connector 26"/>
          <p:cNvCxnSpPr/>
          <p:nvPr/>
        </p:nvCxnSpPr>
        <p:spPr>
          <a:xfrm>
            <a:off x="3810000" y="3201769"/>
            <a:ext cx="27432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191000" y="2801719"/>
            <a:ext cx="1219200" cy="800100"/>
          </a:xfrm>
          <a:prstGeom prst="rect">
            <a:avLst/>
          </a:prstGeom>
          <a:solidFill>
            <a:schemeClr val="bg1">
              <a:lumMod val="90000"/>
              <a:lumOff val="1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n-US" dirty="0" err="1" smtClean="0"/>
              <a:t>Suggester</a:t>
            </a:r>
            <a:endParaRPr lang="en-US" dirty="0"/>
          </a:p>
        </p:txBody>
      </p:sp>
      <p:sp>
        <p:nvSpPr>
          <p:cNvPr id="30" name="TextBox 29"/>
          <p:cNvSpPr txBox="1"/>
          <p:nvPr/>
        </p:nvSpPr>
        <p:spPr>
          <a:xfrm>
            <a:off x="3429000" y="1629117"/>
            <a:ext cx="2133600" cy="646331"/>
          </a:xfrm>
          <a:prstGeom prst="rect">
            <a:avLst/>
          </a:prstGeom>
          <a:noFill/>
        </p:spPr>
        <p:txBody>
          <a:bodyPr wrap="square" rtlCol="0">
            <a:spAutoFit/>
          </a:bodyPr>
          <a:lstStyle/>
          <a:p>
            <a:r>
              <a:rPr lang="en-US" dirty="0" smtClean="0"/>
              <a:t>(optional) </a:t>
            </a:r>
          </a:p>
          <a:p>
            <a:r>
              <a:rPr lang="en-US" dirty="0" smtClean="0"/>
              <a:t>user constraints</a:t>
            </a:r>
            <a:endParaRPr lang="en-US" dirty="0"/>
          </a:p>
        </p:txBody>
      </p:sp>
      <p:sp>
        <p:nvSpPr>
          <p:cNvPr id="31" name="TextBox 30"/>
          <p:cNvSpPr txBox="1"/>
          <p:nvPr/>
        </p:nvSpPr>
        <p:spPr>
          <a:xfrm>
            <a:off x="304800" y="3773269"/>
            <a:ext cx="2133600" cy="369332"/>
          </a:xfrm>
          <a:prstGeom prst="rect">
            <a:avLst/>
          </a:prstGeom>
          <a:noFill/>
        </p:spPr>
        <p:txBody>
          <a:bodyPr wrap="square" rtlCol="0">
            <a:spAutoFit/>
          </a:bodyPr>
          <a:lstStyle/>
          <a:p>
            <a:r>
              <a:rPr lang="en-US" dirty="0" smtClean="0"/>
              <a:t>Input Template</a:t>
            </a:r>
            <a:endParaRPr lang="en-US" dirty="0"/>
          </a:p>
        </p:txBody>
      </p:sp>
      <p:sp>
        <p:nvSpPr>
          <p:cNvPr id="32" name="TextBox 31"/>
          <p:cNvSpPr txBox="1"/>
          <p:nvPr/>
        </p:nvSpPr>
        <p:spPr>
          <a:xfrm>
            <a:off x="6324600" y="4287619"/>
            <a:ext cx="2514600" cy="646331"/>
          </a:xfrm>
          <a:prstGeom prst="rect">
            <a:avLst/>
          </a:prstGeom>
          <a:noFill/>
        </p:spPr>
        <p:txBody>
          <a:bodyPr wrap="square" rtlCol="0">
            <a:spAutoFit/>
          </a:bodyPr>
          <a:lstStyle/>
          <a:p>
            <a:r>
              <a:rPr lang="en-US" dirty="0" smtClean="0"/>
              <a:t>Output Suggested Colorings</a:t>
            </a:r>
            <a:endParaRPr lang="en-US" dirty="0"/>
          </a:p>
        </p:txBody>
      </p:sp>
      <p:sp>
        <p:nvSpPr>
          <p:cNvPr id="40" name="TextBox 39"/>
          <p:cNvSpPr txBox="1"/>
          <p:nvPr/>
        </p:nvSpPr>
        <p:spPr>
          <a:xfrm>
            <a:off x="2057400" y="1114767"/>
            <a:ext cx="2133600" cy="369332"/>
          </a:xfrm>
          <a:prstGeom prst="rect">
            <a:avLst/>
          </a:prstGeom>
          <a:noFill/>
        </p:spPr>
        <p:txBody>
          <a:bodyPr wrap="square" rtlCol="0">
            <a:spAutoFit/>
          </a:bodyPr>
          <a:lstStyle/>
          <a:p>
            <a:r>
              <a:rPr lang="en-US" dirty="0" smtClean="0"/>
              <a:t>Examples</a:t>
            </a:r>
            <a:endParaRPr lang="en-US" dirty="0"/>
          </a:p>
        </p:txBody>
      </p:sp>
      <p:grpSp>
        <p:nvGrpSpPr>
          <p:cNvPr id="33" name="Group 32"/>
          <p:cNvGrpSpPr/>
          <p:nvPr/>
        </p:nvGrpSpPr>
        <p:grpSpPr>
          <a:xfrm>
            <a:off x="6324600" y="2314917"/>
            <a:ext cx="1883664" cy="1882692"/>
            <a:chOff x="4751832" y="1905000"/>
            <a:chExt cx="3344826" cy="3339048"/>
          </a:xfrm>
        </p:grpSpPr>
        <p:pic>
          <p:nvPicPr>
            <p:cNvPr id="34"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55660" y="1905000"/>
              <a:ext cx="1115568" cy="1115568"/>
            </a:xfrm>
            <a:prstGeom prst="rect">
              <a:avLst/>
            </a:prstGeom>
            <a:noFill/>
            <a:ln w="9525">
              <a:noFill/>
              <a:miter lim="800000"/>
              <a:headEnd/>
              <a:tailEnd/>
            </a:ln>
          </p:spPr>
        </p:pic>
        <p:pic>
          <p:nvPicPr>
            <p:cNvPr id="37"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67400" y="1905000"/>
              <a:ext cx="1115568" cy="1115568"/>
            </a:xfrm>
            <a:prstGeom prst="rect">
              <a:avLst/>
            </a:prstGeom>
            <a:noFill/>
            <a:ln w="9525">
              <a:noFill/>
              <a:miter lim="800000"/>
              <a:headEnd/>
              <a:tailEnd/>
            </a:ln>
          </p:spPr>
        </p:pic>
        <p:pic>
          <p:nvPicPr>
            <p:cNvPr id="38"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981090" y="1905000"/>
              <a:ext cx="1115568" cy="1115568"/>
            </a:xfrm>
            <a:prstGeom prst="rect">
              <a:avLst/>
            </a:prstGeom>
            <a:noFill/>
            <a:ln w="9525">
              <a:noFill/>
              <a:miter lim="800000"/>
              <a:headEnd/>
              <a:tailEnd/>
            </a:ln>
          </p:spPr>
        </p:pic>
        <p:pic>
          <p:nvPicPr>
            <p:cNvPr id="39" name="Picture 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751832" y="3020727"/>
              <a:ext cx="1115568" cy="1115568"/>
            </a:xfrm>
            <a:prstGeom prst="rect">
              <a:avLst/>
            </a:prstGeom>
            <a:noFill/>
            <a:ln w="9525">
              <a:noFill/>
              <a:miter lim="800000"/>
              <a:headEnd/>
              <a:tailEnd/>
            </a:ln>
          </p:spPr>
        </p:pic>
        <p:pic>
          <p:nvPicPr>
            <p:cNvPr id="41" name="Picture 5"/>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67400" y="3016740"/>
              <a:ext cx="1115568" cy="1115568"/>
            </a:xfrm>
            <a:prstGeom prst="rect">
              <a:avLst/>
            </a:prstGeom>
            <a:noFill/>
            <a:ln w="9525">
              <a:noFill/>
              <a:miter lim="800000"/>
              <a:headEnd/>
              <a:tailEnd/>
            </a:ln>
          </p:spPr>
        </p:pic>
        <p:pic>
          <p:nvPicPr>
            <p:cNvPr id="42" name="Picture 6"/>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79140" y="3016740"/>
              <a:ext cx="1115568" cy="1115568"/>
            </a:xfrm>
            <a:prstGeom prst="rect">
              <a:avLst/>
            </a:prstGeom>
            <a:noFill/>
            <a:ln w="9525">
              <a:noFill/>
              <a:miter lim="800000"/>
              <a:headEnd/>
              <a:tailEnd/>
            </a:ln>
          </p:spPr>
        </p:pic>
        <p:pic>
          <p:nvPicPr>
            <p:cNvPr id="43" name="Picture 7"/>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751832" y="4128480"/>
              <a:ext cx="1115568" cy="1115568"/>
            </a:xfrm>
            <a:prstGeom prst="rect">
              <a:avLst/>
            </a:prstGeom>
            <a:noFill/>
            <a:ln w="9525">
              <a:noFill/>
              <a:miter lim="800000"/>
              <a:headEnd/>
              <a:tailEnd/>
            </a:ln>
          </p:spPr>
        </p:pic>
        <p:pic>
          <p:nvPicPr>
            <p:cNvPr id="44" name="Picture 8"/>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865450" y="4114800"/>
              <a:ext cx="1115568" cy="1115568"/>
            </a:xfrm>
            <a:prstGeom prst="rect">
              <a:avLst/>
            </a:prstGeom>
            <a:noFill/>
            <a:ln w="9525">
              <a:noFill/>
              <a:miter lim="800000"/>
              <a:headEnd/>
              <a:tailEnd/>
            </a:ln>
          </p:spPr>
        </p:pic>
        <p:pic>
          <p:nvPicPr>
            <p:cNvPr id="45" name="Picture 9"/>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961632" y="4114800"/>
              <a:ext cx="1115568" cy="1115568"/>
            </a:xfrm>
            <a:prstGeom prst="rect">
              <a:avLst/>
            </a:prstGeom>
            <a:noFill/>
            <a:ln w="9525">
              <a:noFill/>
              <a:miter lim="800000"/>
              <a:headEnd/>
              <a:tailEnd/>
            </a:ln>
          </p:spPr>
        </p:pic>
      </p:grpSp>
      <p:grpSp>
        <p:nvGrpSpPr>
          <p:cNvPr id="48" name="Group 47"/>
          <p:cNvGrpSpPr/>
          <p:nvPr/>
        </p:nvGrpSpPr>
        <p:grpSpPr>
          <a:xfrm>
            <a:off x="1600200" y="1514817"/>
            <a:ext cx="1524000" cy="720090"/>
            <a:chOff x="1447800" y="1935480"/>
            <a:chExt cx="1798320" cy="960120"/>
          </a:xfrm>
        </p:grpSpPr>
        <p:sp>
          <p:nvSpPr>
            <p:cNvPr id="47" name="TextBox 46"/>
            <p:cNvSpPr txBox="1"/>
            <p:nvPr/>
          </p:nvSpPr>
          <p:spPr>
            <a:xfrm>
              <a:off x="1447800" y="2039035"/>
              <a:ext cx="457200" cy="369332"/>
            </a:xfrm>
            <a:prstGeom prst="rect">
              <a:avLst/>
            </a:prstGeom>
            <a:noFill/>
          </p:spPr>
          <p:txBody>
            <a:bodyPr wrap="square" rtlCol="0" anchor="ctr">
              <a:spAutoFit/>
            </a:bodyPr>
            <a:lstStyle/>
            <a:p>
              <a:pPr algn="ctr"/>
              <a:r>
                <a:rPr lang="en-US" sz="1200" b="1" dirty="0" smtClean="0">
                  <a:latin typeface="Open Sans"/>
                  <a:cs typeface="Open Sans"/>
                </a:rPr>
                <a:t>…</a:t>
              </a:r>
              <a:endParaRPr lang="en-US" sz="1200" b="1" dirty="0">
                <a:latin typeface="Open Sans"/>
                <a:cs typeface="Open Sans"/>
              </a:endParaRPr>
            </a:p>
          </p:txBody>
        </p:sp>
        <p:pic>
          <p:nvPicPr>
            <p:cNvPr id="3075" name="Picture 3" descr="C:\Users\sharon\Documents\ColorTransfer\SceneColorMaterial\Colourlovers\styles\dark\1945603.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828800" y="1935480"/>
              <a:ext cx="731520" cy="731520"/>
            </a:xfrm>
            <a:prstGeom prst="rect">
              <a:avLst/>
            </a:prstGeom>
            <a:noFill/>
            <a:ln>
              <a:solidFill>
                <a:schemeClr val="bg1">
                  <a:lumMod val="75000"/>
                  <a:lumOff val="25000"/>
                </a:schemeClr>
              </a:solidFill>
            </a:ln>
          </p:spPr>
        </p:pic>
        <p:pic>
          <p:nvPicPr>
            <p:cNvPr id="3074" name="Picture 2" descr="C:\Users\sharon\Documents\ColorTransfer\SceneColorMaterial\Colourlovers\styles\dark\1944912.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011680" y="2011680"/>
              <a:ext cx="731520" cy="731520"/>
            </a:xfrm>
            <a:prstGeom prst="rect">
              <a:avLst/>
            </a:prstGeom>
            <a:noFill/>
            <a:ln>
              <a:solidFill>
                <a:schemeClr val="bg1">
                  <a:lumMod val="75000"/>
                  <a:lumOff val="25000"/>
                </a:schemeClr>
              </a:solidFill>
            </a:ln>
          </p:spPr>
        </p:pic>
        <p:pic>
          <p:nvPicPr>
            <p:cNvPr id="3073" name="Picture 1" descr="C:\Users\sharon\Documents\ColorTransfer\SceneColorMaterial\Colourlovers\styles\dark\1918590.pn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286000" y="2087880"/>
              <a:ext cx="731520" cy="731520"/>
            </a:xfrm>
            <a:prstGeom prst="rect">
              <a:avLst/>
            </a:prstGeom>
            <a:noFill/>
            <a:ln>
              <a:solidFill>
                <a:schemeClr val="bg1">
                  <a:lumMod val="75000"/>
                  <a:lumOff val="25000"/>
                </a:schemeClr>
              </a:solidFill>
            </a:ln>
          </p:spPr>
        </p:pic>
        <p:pic>
          <p:nvPicPr>
            <p:cNvPr id="43010" name="Picture 2" descr="C:\Users\sharon\Documents\ColorTransfer\SceneColorMaterial\Colourlovers\styles\dark\2123481.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514600" y="2164080"/>
              <a:ext cx="731520" cy="731520"/>
            </a:xfrm>
            <a:prstGeom prst="rect">
              <a:avLst/>
            </a:prstGeom>
            <a:noFill/>
            <a:ln>
              <a:solidFill>
                <a:schemeClr val="bg1">
                  <a:lumMod val="75000"/>
                  <a:lumOff val="25000"/>
                </a:schemeClr>
              </a:solidFill>
            </a:ln>
          </p:spPr>
        </p:pic>
      </p:grpSp>
      <p:sp>
        <p:nvSpPr>
          <p:cNvPr id="49" name="TextBox 48"/>
          <p:cNvSpPr txBox="1"/>
          <p:nvPr/>
        </p:nvSpPr>
        <p:spPr>
          <a:xfrm>
            <a:off x="3810000" y="4914900"/>
            <a:ext cx="5334000" cy="307777"/>
          </a:xfrm>
          <a:prstGeom prst="rect">
            <a:avLst/>
          </a:prstGeom>
          <a:noFill/>
        </p:spPr>
        <p:txBody>
          <a:bodyPr wrap="square" rtlCol="0">
            <a:spAutoFit/>
          </a:bodyPr>
          <a:lstStyle/>
          <a:p>
            <a:pPr algn="r"/>
            <a:r>
              <a:rPr lang="en-US" sz="1400" dirty="0" err="1" smtClean="0">
                <a:solidFill>
                  <a:schemeClr val="tx1">
                    <a:lumMod val="50000"/>
                  </a:schemeClr>
                </a:solidFill>
              </a:rPr>
              <a:t>COLOURLovers</a:t>
            </a:r>
            <a:r>
              <a:rPr lang="en-US" sz="1400" dirty="0" smtClean="0">
                <a:solidFill>
                  <a:schemeClr val="tx1">
                    <a:lumMod val="50000"/>
                  </a:schemeClr>
                </a:solidFill>
              </a:rPr>
              <a:t>  </a:t>
            </a:r>
            <a:r>
              <a:rPr lang="en-US" sz="1400" dirty="0" err="1" smtClean="0">
                <a:solidFill>
                  <a:schemeClr val="tx1">
                    <a:lumMod val="50000"/>
                  </a:schemeClr>
                </a:solidFill>
              </a:rPr>
              <a:t>AlineDam</a:t>
            </a:r>
            <a:r>
              <a:rPr lang="en-US" sz="1400" dirty="0" smtClean="0">
                <a:solidFill>
                  <a:schemeClr val="tx1">
                    <a:lumMod val="50000"/>
                  </a:schemeClr>
                </a:solidFill>
              </a:rPr>
              <a:t>, Any Palacios, </a:t>
            </a:r>
            <a:r>
              <a:rPr lang="en-US" sz="1400" dirty="0" err="1" smtClean="0">
                <a:solidFill>
                  <a:schemeClr val="tx1">
                    <a:lumMod val="50000"/>
                  </a:schemeClr>
                </a:solidFill>
              </a:rPr>
              <a:t>praxicalidocious</a:t>
            </a:r>
            <a:r>
              <a:rPr lang="en-US" sz="1400" dirty="0" smtClean="0">
                <a:solidFill>
                  <a:schemeClr val="tx1">
                    <a:lumMod val="50000"/>
                  </a:schemeClr>
                </a:solidFill>
              </a:rPr>
              <a:t>, </a:t>
            </a:r>
            <a:r>
              <a:rPr lang="en-US" sz="1400" dirty="0" err="1" smtClean="0">
                <a:solidFill>
                  <a:schemeClr val="tx1">
                    <a:lumMod val="50000"/>
                  </a:schemeClr>
                </a:solidFill>
              </a:rPr>
              <a:t>bhsav</a:t>
            </a:r>
            <a:endParaRPr lang="en-US" sz="1400" dirty="0">
              <a:solidFill>
                <a:schemeClr val="tx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 </a:t>
            </a:r>
            <a:r>
              <a:rPr lang="en-US" dirty="0" err="1" smtClean="0"/>
              <a:t>COLOURLovers</a:t>
            </a:r>
            <a:endParaRPr lang="en-US" dirty="0"/>
          </a:p>
        </p:txBody>
      </p:sp>
      <p:sp>
        <p:nvSpPr>
          <p:cNvPr id="4" name="Content Placeholder 3"/>
          <p:cNvSpPr>
            <a:spLocks noGrp="1"/>
          </p:cNvSpPr>
          <p:nvPr>
            <p:ph sz="half" idx="1"/>
          </p:nvPr>
        </p:nvSpPr>
        <p:spPr>
          <a:xfrm>
            <a:off x="790839" y="1200151"/>
            <a:ext cx="4191000" cy="3394472"/>
          </a:xfrm>
        </p:spPr>
        <p:txBody>
          <a:bodyPr>
            <a:normAutofit lnSpcReduction="10000"/>
          </a:bodyPr>
          <a:lstStyle/>
          <a:p>
            <a:r>
              <a:rPr lang="en-US" dirty="0" smtClean="0"/>
              <a:t>Many patterns available:</a:t>
            </a:r>
          </a:p>
          <a:p>
            <a:r>
              <a:rPr lang="en-US" dirty="0" smtClean="0"/>
              <a:t>	Collected 8200 from 82 artists</a:t>
            </a:r>
          </a:p>
          <a:p>
            <a:endParaRPr lang="en-US" dirty="0" smtClean="0"/>
          </a:p>
          <a:p>
            <a:r>
              <a:rPr lang="en-US" dirty="0" smtClean="0"/>
              <a:t>For our tests: </a:t>
            </a:r>
          </a:p>
          <a:p>
            <a:r>
              <a:rPr lang="en-US" dirty="0" smtClean="0"/>
              <a:t>	Trained on up to 913 patterns</a:t>
            </a:r>
            <a:endParaRPr lang="en-US" dirty="0"/>
          </a:p>
        </p:txBody>
      </p:sp>
      <p:pic>
        <p:nvPicPr>
          <p:cNvPr id="7" name="Picture 11"/>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l="3729" t="8261" r="17948" b="3362"/>
          <a:stretch>
            <a:fillRect/>
          </a:stretch>
        </p:blipFill>
        <p:spPr bwMode="auto">
          <a:xfrm>
            <a:off x="5427910" y="1200150"/>
            <a:ext cx="2479180" cy="33940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060973"/>
            <a:ext cx="7772400" cy="1021556"/>
          </a:xfrm>
        </p:spPr>
        <p:txBody>
          <a:bodyPr>
            <a:normAutofit fontScale="90000"/>
          </a:bodyPr>
          <a:lstStyle/>
          <a:p>
            <a:pPr algn="ctr"/>
            <a:r>
              <a:rPr lang="en-US" sz="6600" dirty="0" smtClean="0"/>
              <a:t>model</a:t>
            </a:r>
            <a:endParaRPr lang="en-US" sz="6600" dirty="0"/>
          </a:p>
        </p:txBody>
      </p:sp>
    </p:spTree>
    <p:extLst>
      <p:ext uri="{BB962C8B-B14F-4D97-AF65-F5344CB8AC3E}">
        <p14:creationId xmlns:p14="http://schemas.microsoft.com/office/powerpoint/2010/main" val="414235130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Scoring a Coloring</a:t>
            </a:r>
            <a:endParaRPr lang="en-US" dirty="0"/>
          </a:p>
        </p:txBody>
      </p:sp>
      <p:grpSp>
        <p:nvGrpSpPr>
          <p:cNvPr id="4" name="Group 64"/>
          <p:cNvGrpSpPr>
            <a:grpSpLocks/>
          </p:cNvGrpSpPr>
          <p:nvPr/>
        </p:nvGrpSpPr>
        <p:grpSpPr>
          <a:xfrm>
            <a:off x="3102864" y="1371600"/>
            <a:ext cx="2688336" cy="2686050"/>
            <a:chOff x="2743200" y="1828800"/>
            <a:chExt cx="3581400" cy="3581400"/>
          </a:xfrm>
        </p:grpSpPr>
        <p:sp>
          <p:nvSpPr>
            <p:cNvPr id="5" name="Rectangle 4"/>
            <p:cNvSpPr/>
            <p:nvPr/>
          </p:nvSpPr>
          <p:spPr>
            <a:xfrm>
              <a:off x="2743200" y="1828800"/>
              <a:ext cx="3581400" cy="3581400"/>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7-Point Star 16"/>
            <p:cNvSpPr/>
            <p:nvPr/>
          </p:nvSpPr>
          <p:spPr>
            <a:xfrm>
              <a:off x="3048000" y="2133600"/>
              <a:ext cx="2918178" cy="2918178"/>
            </a:xfrm>
            <a:prstGeom prst="star7">
              <a:avLst>
                <a:gd name="adj" fmla="val 27606"/>
                <a:gd name="hf" fmla="val 102572"/>
                <a:gd name="vf" fmla="val 10521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962400" y="3200400"/>
              <a:ext cx="1062948" cy="996513"/>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65"/>
          <p:cNvGrpSpPr/>
          <p:nvPr/>
        </p:nvGrpSpPr>
        <p:grpSpPr>
          <a:xfrm>
            <a:off x="5638800" y="1714500"/>
            <a:ext cx="1502664" cy="285750"/>
            <a:chOff x="5638800" y="2286000"/>
            <a:chExt cx="1502664" cy="381000"/>
          </a:xfrm>
        </p:grpSpPr>
        <p:sp>
          <p:nvSpPr>
            <p:cNvPr id="3" name="Oval 2"/>
            <p:cNvSpPr/>
            <p:nvPr/>
          </p:nvSpPr>
          <p:spPr>
            <a:xfrm>
              <a:off x="6858000" y="2286000"/>
              <a:ext cx="283464" cy="381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H="1">
              <a:off x="5638800" y="2497962"/>
              <a:ext cx="12192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0" name="Group 66"/>
          <p:cNvGrpSpPr/>
          <p:nvPr/>
        </p:nvGrpSpPr>
        <p:grpSpPr>
          <a:xfrm>
            <a:off x="4572000" y="2569670"/>
            <a:ext cx="2569464" cy="285750"/>
            <a:chOff x="4572000" y="3426227"/>
            <a:chExt cx="2569464" cy="381000"/>
          </a:xfrm>
        </p:grpSpPr>
        <p:sp>
          <p:nvSpPr>
            <p:cNvPr id="9" name="Oval 8"/>
            <p:cNvSpPr/>
            <p:nvPr/>
          </p:nvSpPr>
          <p:spPr>
            <a:xfrm>
              <a:off x="6858000" y="3426227"/>
              <a:ext cx="283464" cy="381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6" name="Straight Connector 45"/>
            <p:cNvCxnSpPr/>
            <p:nvPr/>
          </p:nvCxnSpPr>
          <p:spPr>
            <a:xfrm flipH="1">
              <a:off x="4572000" y="3635416"/>
              <a:ext cx="22860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1" name="Group 67"/>
          <p:cNvGrpSpPr/>
          <p:nvPr/>
        </p:nvGrpSpPr>
        <p:grpSpPr>
          <a:xfrm>
            <a:off x="4764975" y="3429000"/>
            <a:ext cx="2376489" cy="285750"/>
            <a:chOff x="4764975" y="4572000"/>
            <a:chExt cx="2376489" cy="381000"/>
          </a:xfrm>
        </p:grpSpPr>
        <p:sp>
          <p:nvSpPr>
            <p:cNvPr id="8" name="Oval 7"/>
            <p:cNvSpPr/>
            <p:nvPr/>
          </p:nvSpPr>
          <p:spPr>
            <a:xfrm>
              <a:off x="6858000" y="4572000"/>
              <a:ext cx="283464" cy="381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50" name="Straight Connector 49"/>
            <p:cNvCxnSpPr/>
            <p:nvPr/>
          </p:nvCxnSpPr>
          <p:spPr>
            <a:xfrm flipH="1">
              <a:off x="4764975" y="4778416"/>
              <a:ext cx="210312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51" name="TextBox 50"/>
          <p:cNvSpPr txBox="1"/>
          <p:nvPr/>
        </p:nvSpPr>
        <p:spPr>
          <a:xfrm>
            <a:off x="7391400" y="2457451"/>
            <a:ext cx="1219200" cy="646331"/>
          </a:xfrm>
          <a:prstGeom prst="rect">
            <a:avLst/>
          </a:prstGeom>
          <a:noFill/>
        </p:spPr>
        <p:txBody>
          <a:bodyPr wrap="square" rtlCol="0">
            <a:spAutoFit/>
          </a:bodyPr>
          <a:lstStyle/>
          <a:p>
            <a:pPr algn="ctr"/>
            <a:r>
              <a:rPr lang="en-US" b="1" dirty="0" smtClean="0">
                <a:solidFill>
                  <a:schemeClr val="accent1"/>
                </a:solidFill>
                <a:effectLst>
                  <a:outerShdw blurRad="50800" dist="38100" dir="2700000" algn="tl" rotWithShape="0">
                    <a:prstClr val="black">
                      <a:alpha val="40000"/>
                    </a:prstClr>
                  </a:outerShdw>
                </a:effectLst>
                <a:latin typeface="Open Sans"/>
                <a:cs typeface="Open Sans"/>
              </a:rPr>
              <a:t>Unary Factors</a:t>
            </a:r>
            <a:endParaRPr lang="en-US" b="1" dirty="0">
              <a:solidFill>
                <a:schemeClr val="accent1"/>
              </a:solidFill>
              <a:effectLst>
                <a:outerShdw blurRad="50800" dist="38100" dir="2700000" algn="tl" rotWithShape="0">
                  <a:prstClr val="black">
                    <a:alpha val="40000"/>
                  </a:prstClr>
                </a:outerShdw>
              </a:effectLst>
              <a:latin typeface="Open Sans"/>
              <a:cs typeface="Open Sans"/>
            </a:endParaRPr>
          </a:p>
        </p:txBody>
      </p:sp>
    </p:spTree>
    <p:extLst>
      <p:ext uri="{BB962C8B-B14F-4D97-AF65-F5344CB8AC3E}">
        <p14:creationId xmlns:p14="http://schemas.microsoft.com/office/powerpoint/2010/main" val="2438124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Scoring a Coloring</a:t>
            </a:r>
            <a:endParaRPr lang="en-US" dirty="0"/>
          </a:p>
        </p:txBody>
      </p:sp>
      <p:grpSp>
        <p:nvGrpSpPr>
          <p:cNvPr id="4" name="Group 17"/>
          <p:cNvGrpSpPr/>
          <p:nvPr/>
        </p:nvGrpSpPr>
        <p:grpSpPr>
          <a:xfrm>
            <a:off x="3112325" y="1371600"/>
            <a:ext cx="2688336" cy="2686050"/>
            <a:chOff x="2743200" y="1371600"/>
            <a:chExt cx="3581400" cy="2686050"/>
          </a:xfrm>
        </p:grpSpPr>
        <p:sp>
          <p:nvSpPr>
            <p:cNvPr id="5" name="Rectangle 4"/>
            <p:cNvSpPr/>
            <p:nvPr/>
          </p:nvSpPr>
          <p:spPr>
            <a:xfrm>
              <a:off x="2743200" y="1371600"/>
              <a:ext cx="3581400" cy="2686050"/>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7-Point Star 11"/>
            <p:cNvSpPr/>
            <p:nvPr/>
          </p:nvSpPr>
          <p:spPr>
            <a:xfrm>
              <a:off x="3048000" y="1600200"/>
              <a:ext cx="2918178" cy="2188634"/>
            </a:xfrm>
            <a:prstGeom prst="star7">
              <a:avLst>
                <a:gd name="adj" fmla="val 27606"/>
                <a:gd name="hf" fmla="val 102572"/>
                <a:gd name="vf" fmla="val 1052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962400" y="2400300"/>
              <a:ext cx="1062948" cy="747385"/>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p:cNvSpPr/>
          <p:nvPr/>
        </p:nvSpPr>
        <p:spPr>
          <a:xfrm>
            <a:off x="6858000" y="17145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Oval 7"/>
          <p:cNvSpPr/>
          <p:nvPr/>
        </p:nvSpPr>
        <p:spPr>
          <a:xfrm>
            <a:off x="6858000" y="342900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Oval 8"/>
          <p:cNvSpPr/>
          <p:nvPr/>
        </p:nvSpPr>
        <p:spPr>
          <a:xfrm>
            <a:off x="6858000" y="256967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H="1">
            <a:off x="5638800" y="1873472"/>
            <a:ext cx="1219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4572000" y="2726562"/>
            <a:ext cx="228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4778630" y="3583812"/>
            <a:ext cx="210312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659120" y="3674238"/>
            <a:ext cx="777316" cy="369332"/>
          </a:xfrm>
          <a:prstGeom prst="rect">
            <a:avLst/>
          </a:prstGeom>
          <a:noFill/>
        </p:spPr>
        <p:txBody>
          <a:bodyPr wrap="square" rtlCol="0">
            <a:spAutoFit/>
          </a:bodyPr>
          <a:lstStyle/>
          <a:p>
            <a:pPr algn="ctr"/>
            <a:r>
              <a:rPr lang="en-US" b="1" dirty="0" smtClean="0">
                <a:solidFill>
                  <a:schemeClr val="accent3"/>
                </a:solidFill>
                <a:effectLst>
                  <a:outerShdw blurRad="50800" dist="38100" dir="2700000" algn="tl" rotWithShape="0">
                    <a:prstClr val="black">
                      <a:alpha val="40000"/>
                    </a:prstClr>
                  </a:outerShdw>
                </a:effectLst>
                <a:latin typeface="Open Sans"/>
                <a:cs typeface="Open Sans"/>
              </a:rPr>
              <a:t>Good</a:t>
            </a:r>
            <a:endParaRPr lang="en-US" b="1" dirty="0">
              <a:solidFill>
                <a:schemeClr val="accent3"/>
              </a:solidFill>
              <a:effectLst>
                <a:outerShdw blurRad="50800" dist="38100" dir="2700000" algn="tl" rotWithShape="0">
                  <a:prstClr val="black">
                    <a:alpha val="40000"/>
                  </a:prstClr>
                </a:outerShdw>
              </a:effectLst>
              <a:latin typeface="Open Sans"/>
              <a:cs typeface="Open Sans"/>
            </a:endParaRPr>
          </a:p>
        </p:txBody>
      </p:sp>
      <p:pic>
        <p:nvPicPr>
          <p:cNvPr id="15" name="Picture 2" descr="http://colourlovers.com.s3.amazonaws.com/images/patterns/1199/1199840.png"/>
          <p:cNvPicPr>
            <a:picLocks noChangeArrowheads="1"/>
          </p:cNvPicPr>
          <p:nvPr/>
        </p:nvPicPr>
        <p:blipFill>
          <a:blip r:embed="rId3" cstate="print"/>
          <a:srcRect/>
          <a:stretch>
            <a:fillRect/>
          </a:stretch>
        </p:blipFill>
        <p:spPr bwMode="auto">
          <a:xfrm>
            <a:off x="7543800" y="2857500"/>
            <a:ext cx="685800" cy="685800"/>
          </a:xfrm>
          <a:prstGeom prst="rect">
            <a:avLst/>
          </a:prstGeom>
          <a:noFill/>
          <a:effectLst>
            <a:outerShdw blurRad="50800" dist="38100" dir="2700000" algn="tl" rotWithShape="0">
              <a:srgbClr val="000000">
                <a:alpha val="43000"/>
              </a:srgbClr>
            </a:outerShdw>
          </a:effectLst>
        </p:spPr>
      </p:pic>
      <p:pic>
        <p:nvPicPr>
          <p:cNvPr id="16" name="Picture 6" descr="http://colourlovers.com.s3.amazonaws.com/images/patterns/515/515727.png"/>
          <p:cNvPicPr>
            <a:picLocks noChangeArrowheads="1"/>
          </p:cNvPicPr>
          <p:nvPr/>
        </p:nvPicPr>
        <p:blipFill>
          <a:blip r:embed="rId4" cstate="print"/>
          <a:srcRect/>
          <a:stretch>
            <a:fillRect/>
          </a:stretch>
        </p:blipFill>
        <p:spPr bwMode="auto">
          <a:xfrm>
            <a:off x="7924800" y="3257550"/>
            <a:ext cx="685800" cy="685800"/>
          </a:xfrm>
          <a:prstGeom prst="rect">
            <a:avLst/>
          </a:prstGeom>
          <a:noFill/>
          <a:effectLst>
            <a:outerShdw blurRad="50800" dist="38100" dir="2700000" algn="tl" rotWithShape="0">
              <a:srgbClr val="000000">
                <a:alpha val="43000"/>
              </a:srgbClr>
            </a:outerShdw>
          </a:effectLst>
        </p:spPr>
      </p:pic>
      <p:pic>
        <p:nvPicPr>
          <p:cNvPr id="17" name="Picture 4" descr="http://colourlovers.com.s3.amazonaws.com/images/patterns/515/515716.png"/>
          <p:cNvPicPr>
            <a:picLocks noChangeArrowheads="1"/>
          </p:cNvPicPr>
          <p:nvPr/>
        </p:nvPicPr>
        <p:blipFill>
          <a:blip r:embed="rId5" cstate="print"/>
          <a:srcRect/>
          <a:stretch>
            <a:fillRect/>
          </a:stretch>
        </p:blipFill>
        <p:spPr bwMode="auto">
          <a:xfrm>
            <a:off x="7543800" y="3771900"/>
            <a:ext cx="685800" cy="685800"/>
          </a:xfrm>
          <a:prstGeom prst="rect">
            <a:avLst/>
          </a:prstGeom>
          <a:noFill/>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8030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Scoring a Coloring</a:t>
            </a:r>
            <a:endParaRPr lang="en-US" dirty="0"/>
          </a:p>
        </p:txBody>
      </p:sp>
      <p:grpSp>
        <p:nvGrpSpPr>
          <p:cNvPr id="14" name="Group 13"/>
          <p:cNvGrpSpPr/>
          <p:nvPr/>
        </p:nvGrpSpPr>
        <p:grpSpPr>
          <a:xfrm>
            <a:off x="3102864" y="1371600"/>
            <a:ext cx="2688336" cy="2686050"/>
            <a:chOff x="2743200" y="1371600"/>
            <a:chExt cx="3581400" cy="2686050"/>
          </a:xfrm>
        </p:grpSpPr>
        <p:sp>
          <p:nvSpPr>
            <p:cNvPr id="5" name="Rectangle 4"/>
            <p:cNvSpPr/>
            <p:nvPr/>
          </p:nvSpPr>
          <p:spPr>
            <a:xfrm>
              <a:off x="2743200" y="1371600"/>
              <a:ext cx="3581400" cy="2686050"/>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7-Point Star 12"/>
            <p:cNvSpPr/>
            <p:nvPr/>
          </p:nvSpPr>
          <p:spPr>
            <a:xfrm>
              <a:off x="3048000" y="1600200"/>
              <a:ext cx="2918178" cy="2188634"/>
            </a:xfrm>
            <a:prstGeom prst="star7">
              <a:avLst>
                <a:gd name="adj" fmla="val 27606"/>
                <a:gd name="hf" fmla="val 102572"/>
                <a:gd name="vf" fmla="val 105210"/>
              </a:avLst>
            </a:prstGeom>
            <a:solidFill>
              <a:srgbClr val="09F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962400" y="2400300"/>
              <a:ext cx="1062948" cy="747385"/>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p:cNvSpPr/>
          <p:nvPr/>
        </p:nvSpPr>
        <p:spPr>
          <a:xfrm>
            <a:off x="6858000" y="17145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Oval 7"/>
          <p:cNvSpPr/>
          <p:nvPr/>
        </p:nvSpPr>
        <p:spPr>
          <a:xfrm>
            <a:off x="6858000" y="3429000"/>
            <a:ext cx="283464" cy="28575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9" name="Oval 8"/>
          <p:cNvSpPr/>
          <p:nvPr/>
        </p:nvSpPr>
        <p:spPr>
          <a:xfrm>
            <a:off x="6858000" y="256967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H="1">
            <a:off x="5638800" y="1873472"/>
            <a:ext cx="1219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4572000" y="2726562"/>
            <a:ext cx="228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4764975" y="3583812"/>
            <a:ext cx="210312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666778" y="3674238"/>
            <a:ext cx="762000" cy="369332"/>
          </a:xfrm>
          <a:prstGeom prst="rect">
            <a:avLst/>
          </a:prstGeom>
          <a:noFill/>
        </p:spPr>
        <p:txBody>
          <a:bodyPr wrap="square" rtlCol="0">
            <a:spAutoFit/>
          </a:bodyPr>
          <a:lstStyle/>
          <a:p>
            <a:pPr algn="ctr"/>
            <a:r>
              <a:rPr lang="en-US" b="1" dirty="0" smtClean="0">
                <a:solidFill>
                  <a:schemeClr val="accent2"/>
                </a:solidFill>
                <a:effectLst>
                  <a:outerShdw blurRad="50800" dist="38100" dir="2700000" algn="tl" rotWithShape="0">
                    <a:prstClr val="black">
                      <a:alpha val="40000"/>
                    </a:prstClr>
                  </a:outerShdw>
                </a:effectLst>
                <a:latin typeface="Open Sans"/>
                <a:cs typeface="Open Sans"/>
              </a:rPr>
              <a:t>Poor</a:t>
            </a:r>
            <a:endParaRPr lang="en-US" b="1" dirty="0">
              <a:solidFill>
                <a:schemeClr val="accent2"/>
              </a:solidFill>
              <a:effectLst>
                <a:outerShdw blurRad="50800" dist="38100" dir="2700000" algn="tl" rotWithShape="0">
                  <a:prstClr val="black">
                    <a:alpha val="40000"/>
                  </a:prstClr>
                </a:outerShdw>
              </a:effectLst>
              <a:latin typeface="Open Sans"/>
              <a:cs typeface="Open Sans"/>
            </a:endParaRPr>
          </a:p>
        </p:txBody>
      </p:sp>
      <p:sp>
        <p:nvSpPr>
          <p:cNvPr id="15" name="Rectangle 14"/>
          <p:cNvSpPr/>
          <p:nvPr/>
        </p:nvSpPr>
        <p:spPr>
          <a:xfrm>
            <a:off x="7543800" y="2952750"/>
            <a:ext cx="6096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a:t>
            </a:r>
            <a:endParaRPr lang="en-US" dirty="0"/>
          </a:p>
        </p:txBody>
      </p:sp>
      <p:sp>
        <p:nvSpPr>
          <p:cNvPr id="16" name="Rectangle 15"/>
          <p:cNvSpPr/>
          <p:nvPr/>
        </p:nvSpPr>
        <p:spPr>
          <a:xfrm>
            <a:off x="7848600" y="3409950"/>
            <a:ext cx="6096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a:t>
            </a:r>
            <a:endParaRPr lang="en-US" dirty="0"/>
          </a:p>
        </p:txBody>
      </p:sp>
      <p:sp>
        <p:nvSpPr>
          <p:cNvPr id="17" name="Rectangle 16"/>
          <p:cNvSpPr/>
          <p:nvPr/>
        </p:nvSpPr>
        <p:spPr>
          <a:xfrm>
            <a:off x="7543800" y="3867150"/>
            <a:ext cx="609600" cy="5334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a:t>
            </a:r>
            <a:endParaRPr lang="en-US" dirty="0"/>
          </a:p>
        </p:txBody>
      </p:sp>
    </p:spTree>
    <p:extLst>
      <p:ext uri="{BB962C8B-B14F-4D97-AF65-F5344CB8AC3E}">
        <p14:creationId xmlns:p14="http://schemas.microsoft.com/office/powerpoint/2010/main" val="303040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Scoring a Coloring</a:t>
            </a:r>
            <a:endParaRPr lang="en-US" dirty="0"/>
          </a:p>
        </p:txBody>
      </p:sp>
      <p:grpSp>
        <p:nvGrpSpPr>
          <p:cNvPr id="12" name="Group 11"/>
          <p:cNvGrpSpPr/>
          <p:nvPr/>
        </p:nvGrpSpPr>
        <p:grpSpPr>
          <a:xfrm>
            <a:off x="3112325" y="1371600"/>
            <a:ext cx="2688336" cy="2686050"/>
            <a:chOff x="2743200" y="1371600"/>
            <a:chExt cx="3581400" cy="2686050"/>
          </a:xfrm>
        </p:grpSpPr>
        <p:sp>
          <p:nvSpPr>
            <p:cNvPr id="5" name="Rectangle 4"/>
            <p:cNvSpPr/>
            <p:nvPr/>
          </p:nvSpPr>
          <p:spPr>
            <a:xfrm>
              <a:off x="2743200" y="1371600"/>
              <a:ext cx="3581400" cy="2686050"/>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7-Point Star 16"/>
            <p:cNvSpPr/>
            <p:nvPr/>
          </p:nvSpPr>
          <p:spPr>
            <a:xfrm>
              <a:off x="3048000" y="1600200"/>
              <a:ext cx="2918178" cy="2188634"/>
            </a:xfrm>
            <a:prstGeom prst="star7">
              <a:avLst>
                <a:gd name="adj" fmla="val 27606"/>
                <a:gd name="hf" fmla="val 102572"/>
                <a:gd name="vf" fmla="val 10521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962400" y="2400300"/>
              <a:ext cx="1062948" cy="747385"/>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p:cNvSpPr/>
          <p:nvPr/>
        </p:nvSpPr>
        <p:spPr>
          <a:xfrm>
            <a:off x="6858000" y="1714500"/>
            <a:ext cx="283464" cy="28346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6858000" y="2569670"/>
            <a:ext cx="283464" cy="28346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H="1">
            <a:off x="5638800" y="1873472"/>
            <a:ext cx="1219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4572000" y="2726562"/>
            <a:ext cx="228600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6858000" y="3429000"/>
            <a:ext cx="283464" cy="28346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4764975" y="3583812"/>
            <a:ext cx="210312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79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Colored Patterns Are Everywhere</a:t>
            </a:r>
            <a:endParaRPr lang="en-US" dirty="0"/>
          </a:p>
        </p:txBody>
      </p:sp>
      <p:sp>
        <p:nvSpPr>
          <p:cNvPr id="6" name="Rectangle 5"/>
          <p:cNvSpPr/>
          <p:nvPr/>
        </p:nvSpPr>
        <p:spPr>
          <a:xfrm>
            <a:off x="4572000" y="4857750"/>
            <a:ext cx="4572000" cy="276999"/>
          </a:xfrm>
          <a:prstGeom prst="rect">
            <a:avLst/>
          </a:prstGeom>
        </p:spPr>
        <p:txBody>
          <a:bodyPr wrap="square">
            <a:spAutoFit/>
          </a:bodyPr>
          <a:lstStyle/>
          <a:p>
            <a:pPr algn="r"/>
            <a:r>
              <a:rPr lang="en-US" sz="1200" dirty="0" err="1" smtClean="0">
                <a:solidFill>
                  <a:schemeClr val="tx1">
                    <a:lumMod val="50000"/>
                  </a:schemeClr>
                </a:solidFill>
              </a:rPr>
              <a:t>Flickr</a:t>
            </a:r>
            <a:r>
              <a:rPr lang="en-US" sz="1200" dirty="0" smtClean="0">
                <a:solidFill>
                  <a:schemeClr val="tx1">
                    <a:lumMod val="50000"/>
                  </a:schemeClr>
                </a:solidFill>
              </a:rPr>
              <a:t>: Rowena of the Rants</a:t>
            </a:r>
            <a:endParaRPr lang="en-US" sz="1200" dirty="0">
              <a:solidFill>
                <a:schemeClr val="tx1">
                  <a:lumMod val="50000"/>
                </a:schemeClr>
              </a:solidFill>
            </a:endParaRPr>
          </a:p>
        </p:txBody>
      </p:sp>
      <p:pic>
        <p:nvPicPr>
          <p:cNvPr id="8194" name="Picture 2" descr="http://farm5.staticflickr.com/4001/5160901037_acc041a3cf.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57059" y="2857501"/>
            <a:ext cx="2532921" cy="1818513"/>
          </a:xfrm>
          <a:prstGeom prst="rect">
            <a:avLst/>
          </a:prstGeom>
          <a:noFill/>
        </p:spPr>
      </p:pic>
      <p:pic>
        <p:nvPicPr>
          <p:cNvPr id="8196" name="Picture 4" descr="http://cdn.morguefile.com/imageData/public/files/j/jade/preview/fldr_2012_09_11/file6521347376145.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80182" y="1085850"/>
            <a:ext cx="2519680" cy="1678432"/>
          </a:xfrm>
          <a:prstGeom prst="rect">
            <a:avLst/>
          </a:prstGeom>
          <a:noFill/>
        </p:spPr>
      </p:pic>
      <p:pic>
        <p:nvPicPr>
          <p:cNvPr id="8202" name="Picture 10" descr="http://cdn.morguefile.com/imageData/public/files/c/cohdra/preview/fldr_2012_02_08/file1441328721363.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683732" y="2902354"/>
            <a:ext cx="2935032" cy="1789404"/>
          </a:xfrm>
          <a:prstGeom prst="rect">
            <a:avLst/>
          </a:prstGeom>
          <a:noFill/>
        </p:spPr>
      </p:pic>
      <p:pic>
        <p:nvPicPr>
          <p:cNvPr id="8206" name="Picture 14"/>
          <p:cNvPicPr>
            <a:picLocks noChangeAspect="1" noChangeArrowheads="1"/>
          </p:cNvPicPr>
          <p:nvPr/>
        </p:nvPicPr>
        <p:blipFill>
          <a:blip r:embed="rId6" cstate="print"/>
          <a:srcRect/>
          <a:stretch>
            <a:fillRect/>
          </a:stretch>
        </p:blipFill>
        <p:spPr bwMode="auto">
          <a:xfrm>
            <a:off x="1676400" y="1085850"/>
            <a:ext cx="2925714" cy="172190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06"/>
                                        </p:tgtEl>
                                        <p:attrNameLst>
                                          <p:attrName>style.visibility</p:attrName>
                                        </p:attrNameLst>
                                      </p:cBhvr>
                                      <p:to>
                                        <p:strVal val="visible"/>
                                      </p:to>
                                    </p:set>
                                    <p:animEffect transition="in" filter="fade">
                                      <p:cBhvr>
                                        <p:cTn id="7" dur="500"/>
                                        <p:tgtEl>
                                          <p:spTgt spid="82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02"/>
                                        </p:tgtEl>
                                        <p:attrNameLst>
                                          <p:attrName>style.visibility</p:attrName>
                                        </p:attrNameLst>
                                      </p:cBhvr>
                                      <p:to>
                                        <p:strVal val="visible"/>
                                      </p:to>
                                    </p:set>
                                    <p:animEffect transition="in" filter="fade">
                                      <p:cBhvr>
                                        <p:cTn id="17" dur="500"/>
                                        <p:tgtEl>
                                          <p:spTgt spid="82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fade">
                                      <p:cBhvr>
                                        <p:cTn id="2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102864" y="1371600"/>
            <a:ext cx="2688336" cy="2686050"/>
            <a:chOff x="2743200" y="1371600"/>
            <a:chExt cx="3581400" cy="2686050"/>
          </a:xfrm>
        </p:grpSpPr>
        <p:sp>
          <p:nvSpPr>
            <p:cNvPr id="12" name="Rectangle 11"/>
            <p:cNvSpPr/>
            <p:nvPr/>
          </p:nvSpPr>
          <p:spPr>
            <a:xfrm>
              <a:off x="2743200" y="1371600"/>
              <a:ext cx="3581400" cy="2686050"/>
            </a:xfrm>
            <a:prstGeom prst="rect">
              <a:avLst/>
            </a:prstGeom>
            <a:solidFill>
              <a:srgbClr val="BE57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7-Point Star 12"/>
            <p:cNvSpPr/>
            <p:nvPr/>
          </p:nvSpPr>
          <p:spPr>
            <a:xfrm>
              <a:off x="3048000" y="1600200"/>
              <a:ext cx="2918178" cy="2188634"/>
            </a:xfrm>
            <a:prstGeom prst="star7">
              <a:avLst>
                <a:gd name="adj" fmla="val 27606"/>
                <a:gd name="hf" fmla="val 102572"/>
                <a:gd name="vf" fmla="val 1052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962400" y="2400300"/>
              <a:ext cx="1062948" cy="747385"/>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Scoring a Coloring</a:t>
            </a:r>
            <a:endParaRPr lang="en-US" dirty="0"/>
          </a:p>
        </p:txBody>
      </p:sp>
      <p:sp>
        <p:nvSpPr>
          <p:cNvPr id="3" name="Oval 2"/>
          <p:cNvSpPr/>
          <p:nvPr/>
        </p:nvSpPr>
        <p:spPr>
          <a:xfrm>
            <a:off x="6858000" y="17145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6858000" y="256967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H="1">
            <a:off x="5638800" y="1873472"/>
            <a:ext cx="1219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4572000" y="2726562"/>
            <a:ext cx="2286000"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6858000" y="34290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4764975" y="3583812"/>
            <a:ext cx="210312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14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102864" y="1371600"/>
            <a:ext cx="2688336" cy="2686050"/>
            <a:chOff x="2743200" y="1371600"/>
            <a:chExt cx="3581400" cy="2686050"/>
          </a:xfrm>
        </p:grpSpPr>
        <p:sp>
          <p:nvSpPr>
            <p:cNvPr id="20" name="Rectangle 19"/>
            <p:cNvSpPr/>
            <p:nvPr/>
          </p:nvSpPr>
          <p:spPr>
            <a:xfrm>
              <a:off x="2743200" y="1371600"/>
              <a:ext cx="3581400" cy="2686050"/>
            </a:xfrm>
            <a:prstGeom prst="rect">
              <a:avLst/>
            </a:prstGeom>
            <a:solidFill>
              <a:srgbClr val="BE57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7-Point Star 20"/>
            <p:cNvSpPr/>
            <p:nvPr/>
          </p:nvSpPr>
          <p:spPr>
            <a:xfrm>
              <a:off x="3048000" y="1600200"/>
              <a:ext cx="2918178" cy="2188634"/>
            </a:xfrm>
            <a:prstGeom prst="star7">
              <a:avLst>
                <a:gd name="adj" fmla="val 27606"/>
                <a:gd name="hf" fmla="val 102572"/>
                <a:gd name="vf" fmla="val 1052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962400" y="2400300"/>
              <a:ext cx="1062948" cy="747385"/>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Scoring a Coloring</a:t>
            </a:r>
            <a:endParaRPr lang="en-US" dirty="0"/>
          </a:p>
        </p:txBody>
      </p:sp>
      <p:sp>
        <p:nvSpPr>
          <p:cNvPr id="3" name="Oval 2"/>
          <p:cNvSpPr/>
          <p:nvPr/>
        </p:nvSpPr>
        <p:spPr>
          <a:xfrm>
            <a:off x="6858000" y="171450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Oval 8"/>
          <p:cNvSpPr/>
          <p:nvPr/>
        </p:nvSpPr>
        <p:spPr>
          <a:xfrm>
            <a:off x="6858000" y="256967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H="1">
            <a:off x="5638800" y="1873472"/>
            <a:ext cx="1219200" cy="0"/>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4572000" y="2726562"/>
            <a:ext cx="2286000"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6858000" y="342900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24" name="Straight Connector 23"/>
          <p:cNvCxnSpPr/>
          <p:nvPr/>
        </p:nvCxnSpPr>
        <p:spPr>
          <a:xfrm flipH="1">
            <a:off x="4778630" y="3583812"/>
            <a:ext cx="210312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14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102864" y="1371600"/>
            <a:ext cx="2688336" cy="2686050"/>
            <a:chOff x="2743200" y="1371600"/>
            <a:chExt cx="3581400" cy="2686050"/>
          </a:xfrm>
        </p:grpSpPr>
        <p:sp>
          <p:nvSpPr>
            <p:cNvPr id="22" name="Rectangle 21"/>
            <p:cNvSpPr/>
            <p:nvPr/>
          </p:nvSpPr>
          <p:spPr>
            <a:xfrm>
              <a:off x="2743200" y="1371600"/>
              <a:ext cx="3581400" cy="2686050"/>
            </a:xfrm>
            <a:prstGeom prst="rect">
              <a:avLst/>
            </a:prstGeom>
            <a:solidFill>
              <a:srgbClr val="BE57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7-Point Star 22"/>
            <p:cNvSpPr/>
            <p:nvPr/>
          </p:nvSpPr>
          <p:spPr>
            <a:xfrm>
              <a:off x="3048000" y="1600200"/>
              <a:ext cx="2918178" cy="2188634"/>
            </a:xfrm>
            <a:prstGeom prst="star7">
              <a:avLst>
                <a:gd name="adj" fmla="val 27606"/>
                <a:gd name="hf" fmla="val 102572"/>
                <a:gd name="vf" fmla="val 1052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962400" y="2400300"/>
              <a:ext cx="1062948" cy="747385"/>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Scoring a Coloring</a:t>
            </a:r>
            <a:endParaRPr lang="en-US" dirty="0"/>
          </a:p>
        </p:txBody>
      </p:sp>
      <p:sp>
        <p:nvSpPr>
          <p:cNvPr id="3" name="Oval 2"/>
          <p:cNvSpPr/>
          <p:nvPr/>
        </p:nvSpPr>
        <p:spPr>
          <a:xfrm>
            <a:off x="6858000" y="17145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6858000" y="256967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3" name="Straight Connector 42"/>
          <p:cNvCxnSpPr/>
          <p:nvPr/>
        </p:nvCxnSpPr>
        <p:spPr>
          <a:xfrm flipH="1">
            <a:off x="5638800" y="1873472"/>
            <a:ext cx="1219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4572000" y="2726562"/>
            <a:ext cx="2286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5" name="Group 43"/>
          <p:cNvGrpSpPr/>
          <p:nvPr/>
        </p:nvGrpSpPr>
        <p:grpSpPr>
          <a:xfrm>
            <a:off x="1864425" y="1943100"/>
            <a:ext cx="2097975" cy="342900"/>
            <a:chOff x="1864425" y="2590800"/>
            <a:chExt cx="2097975" cy="457200"/>
          </a:xfrm>
        </p:grpSpPr>
        <p:sp>
          <p:nvSpPr>
            <p:cNvPr id="4" name="Rectangle 3"/>
            <p:cNvSpPr/>
            <p:nvPr/>
          </p:nvSpPr>
          <p:spPr>
            <a:xfrm>
              <a:off x="1864425" y="2667000"/>
              <a:ext cx="283464" cy="381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Elbow Connector 5"/>
            <p:cNvCxnSpPr/>
            <p:nvPr/>
          </p:nvCxnSpPr>
          <p:spPr>
            <a:xfrm flipV="1">
              <a:off x="2133600" y="2590800"/>
              <a:ext cx="1828800" cy="25633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0" name="Elbow Connector 19"/>
            <p:cNvCxnSpPr/>
            <p:nvPr/>
          </p:nvCxnSpPr>
          <p:spPr>
            <a:xfrm>
              <a:off x="2133600" y="2847130"/>
              <a:ext cx="1828800" cy="200870"/>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7" name="Group 44"/>
          <p:cNvGrpSpPr/>
          <p:nvPr/>
        </p:nvGrpSpPr>
        <p:grpSpPr>
          <a:xfrm>
            <a:off x="1864425" y="2971800"/>
            <a:ext cx="2326575" cy="342900"/>
            <a:chOff x="1864425" y="3962400"/>
            <a:chExt cx="2326575" cy="457200"/>
          </a:xfrm>
        </p:grpSpPr>
        <p:sp>
          <p:nvSpPr>
            <p:cNvPr id="15" name="Rectangle 14"/>
            <p:cNvSpPr/>
            <p:nvPr/>
          </p:nvSpPr>
          <p:spPr>
            <a:xfrm>
              <a:off x="1864425" y="3962400"/>
              <a:ext cx="283464" cy="381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28" name="Elbow Connector 27"/>
            <p:cNvCxnSpPr/>
            <p:nvPr/>
          </p:nvCxnSpPr>
          <p:spPr>
            <a:xfrm flipV="1">
              <a:off x="2133600" y="3962400"/>
              <a:ext cx="2057400" cy="185676"/>
            </a:xfrm>
            <a:prstGeom prst="bentConnector3">
              <a:avLst>
                <a:gd name="adj1" fmla="val 44878"/>
              </a:avLst>
            </a:prstGeom>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a:off x="2133600" y="4148076"/>
              <a:ext cx="2057400" cy="271524"/>
            </a:xfrm>
            <a:prstGeom prst="bentConnector3">
              <a:avLst>
                <a:gd name="adj1" fmla="val 45148"/>
              </a:avLst>
            </a:prstGeom>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304800" y="2372752"/>
            <a:ext cx="1219200" cy="646331"/>
          </a:xfrm>
          <a:prstGeom prst="rect">
            <a:avLst/>
          </a:prstGeom>
          <a:noFill/>
        </p:spPr>
        <p:txBody>
          <a:bodyPr wrap="square" rtlCol="0">
            <a:spAutoFit/>
          </a:bodyPr>
          <a:lstStyle/>
          <a:p>
            <a:pPr algn="ctr"/>
            <a:r>
              <a:rPr lang="en-US" b="1" dirty="0" smtClean="0">
                <a:solidFill>
                  <a:schemeClr val="accent1"/>
                </a:solidFill>
                <a:effectLst>
                  <a:outerShdw blurRad="50800" dist="38100" dir="2700000" algn="tl" rotWithShape="0">
                    <a:prstClr val="black">
                      <a:alpha val="40000"/>
                    </a:prstClr>
                  </a:outerShdw>
                </a:effectLst>
                <a:latin typeface="Open Sans"/>
                <a:cs typeface="Open Sans"/>
              </a:rPr>
              <a:t>Pairwise</a:t>
            </a:r>
          </a:p>
          <a:p>
            <a:pPr algn="ctr"/>
            <a:r>
              <a:rPr lang="en-US" b="1" dirty="0" smtClean="0">
                <a:solidFill>
                  <a:schemeClr val="accent1"/>
                </a:solidFill>
                <a:effectLst>
                  <a:outerShdw blurRad="50800" dist="38100" dir="2700000" algn="tl" rotWithShape="0">
                    <a:prstClr val="black">
                      <a:alpha val="40000"/>
                    </a:prstClr>
                  </a:outerShdw>
                </a:effectLst>
                <a:latin typeface="Open Sans"/>
                <a:cs typeface="Open Sans"/>
              </a:rPr>
              <a:t>Factors</a:t>
            </a:r>
            <a:endParaRPr lang="en-US" b="1" dirty="0">
              <a:solidFill>
                <a:schemeClr val="accent1"/>
              </a:solidFill>
              <a:effectLst>
                <a:outerShdw blurRad="50800" dist="38100" dir="2700000" algn="tl" rotWithShape="0">
                  <a:prstClr val="black">
                    <a:alpha val="40000"/>
                  </a:prstClr>
                </a:outerShdw>
              </a:effectLst>
              <a:latin typeface="Open Sans"/>
              <a:cs typeface="Open Sans"/>
            </a:endParaRPr>
          </a:p>
        </p:txBody>
      </p:sp>
      <p:sp>
        <p:nvSpPr>
          <p:cNvPr id="30" name="Oval 29"/>
          <p:cNvSpPr/>
          <p:nvPr/>
        </p:nvSpPr>
        <p:spPr>
          <a:xfrm>
            <a:off x="6858000" y="34290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4764975" y="3583812"/>
            <a:ext cx="210312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219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102864" y="1371600"/>
            <a:ext cx="2688336" cy="2686050"/>
            <a:chOff x="2743200" y="1371600"/>
            <a:chExt cx="3581400" cy="2686050"/>
          </a:xfrm>
        </p:grpSpPr>
        <p:sp>
          <p:nvSpPr>
            <p:cNvPr id="24" name="Rectangle 23"/>
            <p:cNvSpPr/>
            <p:nvPr/>
          </p:nvSpPr>
          <p:spPr>
            <a:xfrm>
              <a:off x="2743200" y="1371600"/>
              <a:ext cx="3581400" cy="2686050"/>
            </a:xfrm>
            <a:prstGeom prst="rect">
              <a:avLst/>
            </a:prstGeom>
            <a:solidFill>
              <a:srgbClr val="BE57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7-Point Star 24"/>
            <p:cNvSpPr/>
            <p:nvPr/>
          </p:nvSpPr>
          <p:spPr>
            <a:xfrm>
              <a:off x="3048000" y="1600200"/>
              <a:ext cx="2918178" cy="2188634"/>
            </a:xfrm>
            <a:prstGeom prst="star7">
              <a:avLst>
                <a:gd name="adj" fmla="val 27606"/>
                <a:gd name="hf" fmla="val 102572"/>
                <a:gd name="vf" fmla="val 1052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962400" y="2400300"/>
              <a:ext cx="1062948" cy="747385"/>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Scoring a Coloring</a:t>
            </a:r>
            <a:endParaRPr lang="en-US" dirty="0"/>
          </a:p>
        </p:txBody>
      </p:sp>
      <p:sp>
        <p:nvSpPr>
          <p:cNvPr id="9" name="Oval 8"/>
          <p:cNvSpPr/>
          <p:nvPr/>
        </p:nvSpPr>
        <p:spPr>
          <a:xfrm>
            <a:off x="6858000" y="256967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6" name="Straight Connector 45"/>
          <p:cNvCxnSpPr/>
          <p:nvPr/>
        </p:nvCxnSpPr>
        <p:spPr>
          <a:xfrm flipH="1">
            <a:off x="4572000" y="2726562"/>
            <a:ext cx="2286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1866961" y="2000250"/>
            <a:ext cx="283464" cy="28575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Rectangle 14"/>
          <p:cNvSpPr/>
          <p:nvPr/>
        </p:nvSpPr>
        <p:spPr>
          <a:xfrm>
            <a:off x="1866961" y="2971800"/>
            <a:ext cx="283464" cy="28575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Elbow Connector 5"/>
          <p:cNvCxnSpPr/>
          <p:nvPr/>
        </p:nvCxnSpPr>
        <p:spPr>
          <a:xfrm flipV="1">
            <a:off x="2133600" y="1943100"/>
            <a:ext cx="1828800" cy="192248"/>
          </a:xfrm>
          <a:prstGeom prst="bent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0" name="Elbow Connector 19"/>
          <p:cNvCxnSpPr/>
          <p:nvPr/>
        </p:nvCxnSpPr>
        <p:spPr>
          <a:xfrm>
            <a:off x="2133600" y="2135347"/>
            <a:ext cx="1828800" cy="150653"/>
          </a:xfrm>
          <a:prstGeom prst="bent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flipV="1">
            <a:off x="2133600" y="2971800"/>
            <a:ext cx="2057400" cy="139257"/>
          </a:xfrm>
          <a:prstGeom prst="bentConnector3">
            <a:avLst>
              <a:gd name="adj1" fmla="val 44878"/>
            </a:avLst>
          </a:prstGeom>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a:off x="2133600" y="3111057"/>
            <a:ext cx="2057400" cy="203643"/>
          </a:xfrm>
          <a:prstGeom prst="bentConnector3">
            <a:avLst>
              <a:gd name="adj1" fmla="val 45148"/>
            </a:avLst>
          </a:prstGeom>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6858000" y="171450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22" name="Straight Connector 21"/>
          <p:cNvCxnSpPr/>
          <p:nvPr/>
        </p:nvCxnSpPr>
        <p:spPr>
          <a:xfrm flipH="1">
            <a:off x="5638800" y="1873472"/>
            <a:ext cx="1219200" cy="0"/>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6858000" y="342900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30" name="Straight Connector 29"/>
          <p:cNvCxnSpPr/>
          <p:nvPr/>
        </p:nvCxnSpPr>
        <p:spPr>
          <a:xfrm flipH="1">
            <a:off x="4778630" y="3583812"/>
            <a:ext cx="210312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227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3102864" y="1371600"/>
            <a:ext cx="2688336" cy="2686050"/>
            <a:chOff x="2743200" y="1371600"/>
            <a:chExt cx="3581400" cy="2686050"/>
          </a:xfrm>
        </p:grpSpPr>
        <p:sp>
          <p:nvSpPr>
            <p:cNvPr id="18" name="Rectangle 17"/>
            <p:cNvSpPr/>
            <p:nvPr/>
          </p:nvSpPr>
          <p:spPr>
            <a:xfrm>
              <a:off x="2743200" y="1371600"/>
              <a:ext cx="3581400" cy="2686050"/>
            </a:xfrm>
            <a:prstGeom prst="rect">
              <a:avLst/>
            </a:prstGeom>
            <a:solidFill>
              <a:srgbClr val="FFD8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7-Point Star 23"/>
            <p:cNvSpPr/>
            <p:nvPr/>
          </p:nvSpPr>
          <p:spPr>
            <a:xfrm>
              <a:off x="3048000" y="1600200"/>
              <a:ext cx="2918178" cy="2188634"/>
            </a:xfrm>
            <a:prstGeom prst="star7">
              <a:avLst>
                <a:gd name="adj" fmla="val 27606"/>
                <a:gd name="hf" fmla="val 102572"/>
                <a:gd name="vf" fmla="val 1052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962400" y="2400300"/>
              <a:ext cx="1062948" cy="74738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Scoring a Coloring</a:t>
            </a:r>
            <a:endParaRPr lang="en-US" dirty="0"/>
          </a:p>
        </p:txBody>
      </p:sp>
      <p:sp>
        <p:nvSpPr>
          <p:cNvPr id="9" name="Oval 8"/>
          <p:cNvSpPr/>
          <p:nvPr/>
        </p:nvSpPr>
        <p:spPr>
          <a:xfrm>
            <a:off x="6858000" y="256967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46" name="Straight Connector 45"/>
          <p:cNvCxnSpPr/>
          <p:nvPr/>
        </p:nvCxnSpPr>
        <p:spPr>
          <a:xfrm flipH="1">
            <a:off x="4572000" y="2726562"/>
            <a:ext cx="2286000" cy="0"/>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1862011" y="2000250"/>
            <a:ext cx="283464" cy="28575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5" name="Rectangle 14"/>
          <p:cNvSpPr/>
          <p:nvPr/>
        </p:nvSpPr>
        <p:spPr>
          <a:xfrm>
            <a:off x="1862011" y="2971800"/>
            <a:ext cx="283464" cy="28575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6" name="Elbow Connector 5"/>
          <p:cNvCxnSpPr/>
          <p:nvPr/>
        </p:nvCxnSpPr>
        <p:spPr>
          <a:xfrm flipV="1">
            <a:off x="2133600" y="1943100"/>
            <a:ext cx="1828800" cy="192248"/>
          </a:xfrm>
          <a:prstGeom prst="bentConnector3">
            <a:avLst>
              <a:gd name="adj1" fmla="val 50000"/>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0" name="Elbow Connector 19"/>
          <p:cNvCxnSpPr/>
          <p:nvPr/>
        </p:nvCxnSpPr>
        <p:spPr>
          <a:xfrm>
            <a:off x="2133600" y="2135347"/>
            <a:ext cx="1828800" cy="150653"/>
          </a:xfrm>
          <a:prstGeom prst="bentConnector3">
            <a:avLst>
              <a:gd name="adj1" fmla="val 50000"/>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flipV="1">
            <a:off x="2133600" y="2971800"/>
            <a:ext cx="2057400" cy="139257"/>
          </a:xfrm>
          <a:prstGeom prst="bentConnector3">
            <a:avLst>
              <a:gd name="adj1" fmla="val 44878"/>
            </a:avLst>
          </a:prstGeom>
          <a:ln>
            <a:solidFill>
              <a:srgbClr val="9BBB59"/>
            </a:solidFill>
          </a:ln>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a:off x="2133600" y="3111057"/>
            <a:ext cx="2057400" cy="203643"/>
          </a:xfrm>
          <a:prstGeom prst="bentConnector3">
            <a:avLst>
              <a:gd name="adj1" fmla="val 45148"/>
            </a:avLst>
          </a:prstGeom>
          <a:ln>
            <a:solidFill>
              <a:srgbClr val="9BBB59"/>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6858000" y="171450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22" name="Straight Connector 21"/>
          <p:cNvCxnSpPr/>
          <p:nvPr/>
        </p:nvCxnSpPr>
        <p:spPr>
          <a:xfrm flipH="1">
            <a:off x="5638800" y="1873472"/>
            <a:ext cx="1219200" cy="0"/>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grpSp>
        <p:nvGrpSpPr>
          <p:cNvPr id="3" name="Group 24"/>
          <p:cNvGrpSpPr/>
          <p:nvPr/>
        </p:nvGrpSpPr>
        <p:grpSpPr>
          <a:xfrm>
            <a:off x="5791200" y="4629148"/>
            <a:ext cx="3201844" cy="426482"/>
            <a:chOff x="1141556" y="5562600"/>
            <a:chExt cx="3201844" cy="568643"/>
          </a:xfrm>
        </p:grpSpPr>
        <p:sp>
          <p:nvSpPr>
            <p:cNvPr id="27" name="Rectangle 26"/>
            <p:cNvSpPr/>
            <p:nvPr/>
          </p:nvSpPr>
          <p:spPr>
            <a:xfrm>
              <a:off x="2743200" y="5562600"/>
              <a:ext cx="533400" cy="533400"/>
            </a:xfrm>
            <a:prstGeom prst="rect">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76600" y="5562600"/>
              <a:ext cx="5334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1" name="Rectangle 30"/>
            <p:cNvSpPr/>
            <p:nvPr/>
          </p:nvSpPr>
          <p:spPr>
            <a:xfrm>
              <a:off x="3810000" y="5562600"/>
              <a:ext cx="533400" cy="533400"/>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141556" y="5638800"/>
              <a:ext cx="1752600" cy="492443"/>
            </a:xfrm>
            <a:prstGeom prst="rect">
              <a:avLst/>
            </a:prstGeom>
            <a:noFill/>
          </p:spPr>
          <p:txBody>
            <a:bodyPr wrap="square" rtlCol="0">
              <a:spAutoFit/>
            </a:bodyPr>
            <a:lstStyle/>
            <a:p>
              <a:r>
                <a:rPr lang="en-US" dirty="0" smtClean="0"/>
                <a:t>Color Theme:</a:t>
              </a:r>
              <a:endParaRPr lang="en-US" dirty="0"/>
            </a:p>
          </p:txBody>
        </p:sp>
      </p:grpSp>
      <p:grpSp>
        <p:nvGrpSpPr>
          <p:cNvPr id="5" name="Group 46"/>
          <p:cNvGrpSpPr/>
          <p:nvPr/>
        </p:nvGrpSpPr>
        <p:grpSpPr>
          <a:xfrm>
            <a:off x="4096532" y="3012125"/>
            <a:ext cx="704068" cy="1528950"/>
            <a:chOff x="4096532" y="3962399"/>
            <a:chExt cx="704068" cy="2038601"/>
          </a:xfrm>
        </p:grpSpPr>
        <p:cxnSp>
          <p:nvCxnSpPr>
            <p:cNvPr id="11" name="Elbow Connector 10"/>
            <p:cNvCxnSpPr>
              <a:stCxn id="8" idx="0"/>
            </p:cNvCxnSpPr>
            <p:nvPr/>
          </p:nvCxnSpPr>
          <p:spPr>
            <a:xfrm rot="16200000" flipV="1">
              <a:off x="3800263" y="4925668"/>
              <a:ext cx="990600" cy="398061"/>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flipH="1" flipV="1">
              <a:off x="4267200" y="5181596"/>
              <a:ext cx="762000" cy="304800"/>
            </a:xfrm>
            <a:prstGeom prst="bentConnector3">
              <a:avLst>
                <a:gd name="adj1" fmla="val 77656"/>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495800" y="3962399"/>
              <a:ext cx="0" cy="1600201"/>
            </a:xfrm>
            <a:prstGeom prst="line">
              <a:avLst/>
            </a:prstGeom>
          </p:spPr>
          <p:style>
            <a:lnRef idx="2">
              <a:schemeClr val="accent1"/>
            </a:lnRef>
            <a:fillRef idx="0">
              <a:schemeClr val="accent1"/>
            </a:fillRef>
            <a:effectRef idx="1">
              <a:schemeClr val="accent1"/>
            </a:effectRef>
            <a:fontRef idx="minor">
              <a:schemeClr val="tx1"/>
            </a:fontRef>
          </p:style>
        </p:cxnSp>
        <p:sp>
          <p:nvSpPr>
            <p:cNvPr id="8" name="Regular Pentagon 7"/>
            <p:cNvSpPr/>
            <p:nvPr/>
          </p:nvSpPr>
          <p:spPr>
            <a:xfrm>
              <a:off x="4352861" y="5620000"/>
              <a:ext cx="283464" cy="381000"/>
            </a:xfrm>
            <a:prstGeom prst="pen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33" name="TextBox 32"/>
          <p:cNvSpPr txBox="1"/>
          <p:nvPr/>
        </p:nvSpPr>
        <p:spPr>
          <a:xfrm>
            <a:off x="2362201" y="4119645"/>
            <a:ext cx="1785031" cy="646331"/>
          </a:xfrm>
          <a:prstGeom prst="rect">
            <a:avLst/>
          </a:prstGeom>
          <a:noFill/>
        </p:spPr>
        <p:txBody>
          <a:bodyPr wrap="square" rtlCol="0">
            <a:spAutoFit/>
          </a:bodyPr>
          <a:lstStyle/>
          <a:p>
            <a:pPr algn="ctr"/>
            <a:r>
              <a:rPr lang="en-US" b="1" dirty="0" smtClean="0">
                <a:solidFill>
                  <a:schemeClr val="accent1"/>
                </a:solidFill>
                <a:effectLst>
                  <a:outerShdw blurRad="50800" dist="38100" dir="2700000" algn="tl" rotWithShape="0">
                    <a:prstClr val="black">
                      <a:alpha val="40000"/>
                    </a:prstClr>
                  </a:outerShdw>
                </a:effectLst>
                <a:latin typeface="Open Sans"/>
                <a:cs typeface="Open Sans"/>
              </a:rPr>
              <a:t>Global Color Compatibility</a:t>
            </a:r>
            <a:endParaRPr lang="en-US" b="1" dirty="0">
              <a:solidFill>
                <a:schemeClr val="accent1"/>
              </a:solidFill>
              <a:effectLst>
                <a:outerShdw blurRad="50800" dist="38100" dir="2700000" algn="tl" rotWithShape="0">
                  <a:prstClr val="black">
                    <a:alpha val="40000"/>
                  </a:prstClr>
                </a:outerShdw>
              </a:effectLst>
              <a:latin typeface="Open Sans"/>
              <a:cs typeface="Open Sans"/>
            </a:endParaRPr>
          </a:p>
        </p:txBody>
      </p:sp>
      <p:sp>
        <p:nvSpPr>
          <p:cNvPr id="45" name="TextBox 44"/>
          <p:cNvSpPr txBox="1"/>
          <p:nvPr/>
        </p:nvSpPr>
        <p:spPr>
          <a:xfrm>
            <a:off x="2319277" y="4672340"/>
            <a:ext cx="1876927" cy="261610"/>
          </a:xfrm>
          <a:prstGeom prst="rect">
            <a:avLst/>
          </a:prstGeom>
          <a:noFill/>
        </p:spPr>
        <p:txBody>
          <a:bodyPr wrap="square" rtlCol="0">
            <a:spAutoFit/>
          </a:bodyPr>
          <a:lstStyle/>
          <a:p>
            <a:pPr algn="ctr"/>
            <a:r>
              <a:rPr lang="en-US" sz="1100" b="1" dirty="0" smtClean="0">
                <a:solidFill>
                  <a:schemeClr val="accent1"/>
                </a:solidFill>
                <a:effectLst>
                  <a:outerShdw blurRad="50800" dist="38100" dir="2700000" algn="tl" rotWithShape="0">
                    <a:prstClr val="black">
                      <a:alpha val="40000"/>
                    </a:prstClr>
                  </a:outerShdw>
                </a:effectLst>
                <a:latin typeface="Open Sans"/>
                <a:cs typeface="Open Sans"/>
              </a:rPr>
              <a:t>[O’Donovan et al. 2011]</a:t>
            </a:r>
            <a:endParaRPr lang="en-US" sz="1100" b="1" dirty="0">
              <a:solidFill>
                <a:schemeClr val="accent1"/>
              </a:solidFill>
              <a:effectLst>
                <a:outerShdw blurRad="50800" dist="38100" dir="2700000" algn="tl" rotWithShape="0">
                  <a:prstClr val="black">
                    <a:alpha val="40000"/>
                  </a:prstClr>
                </a:outerShdw>
              </a:effectLst>
              <a:latin typeface="Open Sans"/>
              <a:cs typeface="Open Sans"/>
            </a:endParaRPr>
          </a:p>
        </p:txBody>
      </p:sp>
      <p:sp>
        <p:nvSpPr>
          <p:cNvPr id="36" name="Oval 35"/>
          <p:cNvSpPr/>
          <p:nvPr/>
        </p:nvSpPr>
        <p:spPr>
          <a:xfrm>
            <a:off x="6858000" y="342900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37" name="Straight Connector 36"/>
          <p:cNvCxnSpPr/>
          <p:nvPr/>
        </p:nvCxnSpPr>
        <p:spPr>
          <a:xfrm flipH="1">
            <a:off x="4778630" y="3583812"/>
            <a:ext cx="210312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61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3102864" y="1371600"/>
            <a:ext cx="2688336" cy="2686050"/>
            <a:chOff x="2743200" y="1371600"/>
            <a:chExt cx="3581400" cy="2686050"/>
          </a:xfrm>
        </p:grpSpPr>
        <p:sp>
          <p:nvSpPr>
            <p:cNvPr id="39" name="Rectangle 38"/>
            <p:cNvSpPr/>
            <p:nvPr/>
          </p:nvSpPr>
          <p:spPr>
            <a:xfrm>
              <a:off x="2743200" y="1371600"/>
              <a:ext cx="3581400" cy="2686050"/>
            </a:xfrm>
            <a:prstGeom prst="rect">
              <a:avLst/>
            </a:prstGeom>
            <a:solidFill>
              <a:srgbClr val="FFD8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7-Point Star 39"/>
            <p:cNvSpPr/>
            <p:nvPr/>
          </p:nvSpPr>
          <p:spPr>
            <a:xfrm>
              <a:off x="3048000" y="1600200"/>
              <a:ext cx="2918178" cy="2188634"/>
            </a:xfrm>
            <a:prstGeom prst="star7">
              <a:avLst>
                <a:gd name="adj" fmla="val 27606"/>
                <a:gd name="hf" fmla="val 102572"/>
                <a:gd name="vf" fmla="val 1052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962400" y="2400300"/>
              <a:ext cx="1062948" cy="74738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Scoring a Coloring</a:t>
            </a:r>
            <a:endParaRPr lang="en-US" dirty="0"/>
          </a:p>
        </p:txBody>
      </p:sp>
      <p:sp>
        <p:nvSpPr>
          <p:cNvPr id="9" name="Oval 8"/>
          <p:cNvSpPr/>
          <p:nvPr/>
        </p:nvSpPr>
        <p:spPr>
          <a:xfrm>
            <a:off x="6858000" y="256967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46" name="Straight Connector 45"/>
          <p:cNvCxnSpPr/>
          <p:nvPr/>
        </p:nvCxnSpPr>
        <p:spPr>
          <a:xfrm flipH="1">
            <a:off x="4572000" y="2726562"/>
            <a:ext cx="2286000" cy="0"/>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1864425" y="2000250"/>
            <a:ext cx="283464" cy="28575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5" name="Rectangle 14"/>
          <p:cNvSpPr/>
          <p:nvPr/>
        </p:nvSpPr>
        <p:spPr>
          <a:xfrm>
            <a:off x="1864425" y="2971800"/>
            <a:ext cx="283464" cy="28575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6" name="Elbow Connector 5"/>
          <p:cNvCxnSpPr/>
          <p:nvPr/>
        </p:nvCxnSpPr>
        <p:spPr>
          <a:xfrm flipV="1">
            <a:off x="2133600" y="1943100"/>
            <a:ext cx="1828800" cy="192248"/>
          </a:xfrm>
          <a:prstGeom prst="bentConnector3">
            <a:avLst>
              <a:gd name="adj1" fmla="val 50000"/>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0" name="Elbow Connector 19"/>
          <p:cNvCxnSpPr/>
          <p:nvPr/>
        </p:nvCxnSpPr>
        <p:spPr>
          <a:xfrm>
            <a:off x="2133600" y="2135347"/>
            <a:ext cx="1828800" cy="150653"/>
          </a:xfrm>
          <a:prstGeom prst="bentConnector3">
            <a:avLst>
              <a:gd name="adj1" fmla="val 50000"/>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flipV="1">
            <a:off x="2133600" y="2971800"/>
            <a:ext cx="2057400" cy="139257"/>
          </a:xfrm>
          <a:prstGeom prst="bentConnector3">
            <a:avLst>
              <a:gd name="adj1" fmla="val 44878"/>
            </a:avLst>
          </a:prstGeom>
          <a:ln>
            <a:solidFill>
              <a:srgbClr val="9BBB59"/>
            </a:solidFill>
          </a:ln>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a:off x="2133600" y="3111057"/>
            <a:ext cx="2057400" cy="203643"/>
          </a:xfrm>
          <a:prstGeom prst="bentConnector3">
            <a:avLst>
              <a:gd name="adj1" fmla="val 45148"/>
            </a:avLst>
          </a:prstGeom>
          <a:ln>
            <a:solidFill>
              <a:srgbClr val="9BBB59"/>
            </a:solidFill>
          </a:ln>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6858000" y="171450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22" name="Straight Connector 21"/>
          <p:cNvCxnSpPr/>
          <p:nvPr/>
        </p:nvCxnSpPr>
        <p:spPr>
          <a:xfrm flipH="1">
            <a:off x="5638800" y="1873472"/>
            <a:ext cx="1219200" cy="0"/>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grpSp>
        <p:nvGrpSpPr>
          <p:cNvPr id="3" name="Group 24"/>
          <p:cNvGrpSpPr/>
          <p:nvPr/>
        </p:nvGrpSpPr>
        <p:grpSpPr>
          <a:xfrm>
            <a:off x="5791200" y="4629148"/>
            <a:ext cx="3201844" cy="426482"/>
            <a:chOff x="1141556" y="5562600"/>
            <a:chExt cx="3201844" cy="568643"/>
          </a:xfrm>
        </p:grpSpPr>
        <p:sp>
          <p:nvSpPr>
            <p:cNvPr id="27" name="Rectangle 26"/>
            <p:cNvSpPr/>
            <p:nvPr/>
          </p:nvSpPr>
          <p:spPr>
            <a:xfrm>
              <a:off x="2743200" y="5562600"/>
              <a:ext cx="533400" cy="533400"/>
            </a:xfrm>
            <a:prstGeom prst="rect">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76600" y="5562600"/>
              <a:ext cx="5334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1" name="Rectangle 30"/>
            <p:cNvSpPr/>
            <p:nvPr/>
          </p:nvSpPr>
          <p:spPr>
            <a:xfrm>
              <a:off x="3810000" y="5562600"/>
              <a:ext cx="533400" cy="533400"/>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141556" y="5638800"/>
              <a:ext cx="1752600" cy="492443"/>
            </a:xfrm>
            <a:prstGeom prst="rect">
              <a:avLst/>
            </a:prstGeom>
            <a:noFill/>
          </p:spPr>
          <p:txBody>
            <a:bodyPr wrap="square" rtlCol="0">
              <a:spAutoFit/>
            </a:bodyPr>
            <a:lstStyle/>
            <a:p>
              <a:r>
                <a:rPr lang="en-US" dirty="0" smtClean="0"/>
                <a:t>Color Theme:</a:t>
              </a:r>
              <a:endParaRPr lang="en-US" dirty="0"/>
            </a:p>
          </p:txBody>
        </p:sp>
      </p:grpSp>
      <p:cxnSp>
        <p:nvCxnSpPr>
          <p:cNvPr id="11" name="Elbow Connector 10"/>
          <p:cNvCxnSpPr>
            <a:stCxn id="8" idx="0"/>
          </p:cNvCxnSpPr>
          <p:nvPr/>
        </p:nvCxnSpPr>
        <p:spPr>
          <a:xfrm rot="16200000" flipV="1">
            <a:off x="3924089" y="3684820"/>
            <a:ext cx="742949" cy="398061"/>
          </a:xfrm>
          <a:prstGeom prst="bentConnector3">
            <a:avLst>
              <a:gd name="adj1" fmla="val 50000"/>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flipH="1" flipV="1">
            <a:off x="4362450" y="3888425"/>
            <a:ext cx="571500" cy="304800"/>
          </a:xfrm>
          <a:prstGeom prst="bentConnector3">
            <a:avLst>
              <a:gd name="adj1" fmla="val 77656"/>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495800" y="3012125"/>
            <a:ext cx="0" cy="131445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6858000" y="342900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cxnSp>
        <p:nvCxnSpPr>
          <p:cNvPr id="44" name="Straight Connector 43"/>
          <p:cNvCxnSpPr/>
          <p:nvPr/>
        </p:nvCxnSpPr>
        <p:spPr>
          <a:xfrm flipH="1">
            <a:off x="4778630" y="3583812"/>
            <a:ext cx="210312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8" name="Regular Pentagon 7"/>
          <p:cNvSpPr/>
          <p:nvPr/>
        </p:nvSpPr>
        <p:spPr>
          <a:xfrm>
            <a:off x="4352861" y="4255325"/>
            <a:ext cx="283464" cy="285750"/>
          </a:xfrm>
          <a:prstGeom prst="pentag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3" name="TextBox 32"/>
          <p:cNvSpPr txBox="1"/>
          <p:nvPr/>
        </p:nvSpPr>
        <p:spPr>
          <a:xfrm>
            <a:off x="2362201" y="4119645"/>
            <a:ext cx="1785031" cy="646331"/>
          </a:xfrm>
          <a:prstGeom prst="rect">
            <a:avLst/>
          </a:prstGeom>
          <a:noFill/>
        </p:spPr>
        <p:txBody>
          <a:bodyPr wrap="square" rtlCol="0">
            <a:spAutoFit/>
          </a:bodyPr>
          <a:lstStyle/>
          <a:p>
            <a:pPr algn="ctr"/>
            <a:r>
              <a:rPr lang="en-US" b="1" dirty="0" smtClean="0">
                <a:solidFill>
                  <a:schemeClr val="accent1"/>
                </a:solidFill>
                <a:effectLst>
                  <a:outerShdw blurRad="50800" dist="38100" dir="2700000" algn="tl" rotWithShape="0">
                    <a:prstClr val="black">
                      <a:alpha val="40000"/>
                    </a:prstClr>
                  </a:outerShdw>
                </a:effectLst>
                <a:latin typeface="Open Sans"/>
                <a:cs typeface="Open Sans"/>
              </a:rPr>
              <a:t>Global Color Compatibility</a:t>
            </a:r>
            <a:endParaRPr lang="en-US" b="1" dirty="0">
              <a:solidFill>
                <a:schemeClr val="accent1"/>
              </a:solidFill>
              <a:effectLst>
                <a:outerShdw blurRad="50800" dist="38100" dir="2700000" algn="tl" rotWithShape="0">
                  <a:prstClr val="black">
                    <a:alpha val="40000"/>
                  </a:prstClr>
                </a:outerShdw>
              </a:effectLst>
              <a:latin typeface="Open Sans"/>
              <a:cs typeface="Open Sans"/>
            </a:endParaRPr>
          </a:p>
        </p:txBody>
      </p:sp>
      <p:sp>
        <p:nvSpPr>
          <p:cNvPr id="35" name="TextBox 34"/>
          <p:cNvSpPr txBox="1"/>
          <p:nvPr/>
        </p:nvSpPr>
        <p:spPr>
          <a:xfrm>
            <a:off x="2319277" y="4672340"/>
            <a:ext cx="1876927" cy="261610"/>
          </a:xfrm>
          <a:prstGeom prst="rect">
            <a:avLst/>
          </a:prstGeom>
          <a:noFill/>
        </p:spPr>
        <p:txBody>
          <a:bodyPr wrap="square" rtlCol="0">
            <a:spAutoFit/>
          </a:bodyPr>
          <a:lstStyle/>
          <a:p>
            <a:pPr algn="ctr"/>
            <a:r>
              <a:rPr lang="en-US" sz="1100" b="1" dirty="0" smtClean="0">
                <a:solidFill>
                  <a:schemeClr val="accent1"/>
                </a:solidFill>
                <a:effectLst>
                  <a:outerShdw blurRad="50800" dist="38100" dir="2700000" algn="tl" rotWithShape="0">
                    <a:prstClr val="black">
                      <a:alpha val="40000"/>
                    </a:prstClr>
                  </a:outerShdw>
                </a:effectLst>
                <a:latin typeface="Open Sans"/>
                <a:cs typeface="Open Sans"/>
              </a:rPr>
              <a:t>[O’Donovan et al. 2011]</a:t>
            </a:r>
            <a:endParaRPr lang="en-US" sz="1100" b="1" dirty="0">
              <a:solidFill>
                <a:schemeClr val="accent1"/>
              </a:solidFill>
              <a:effectLst>
                <a:outerShdw blurRad="50800" dist="38100" dir="2700000" algn="tl" rotWithShape="0">
                  <a:prstClr val="black">
                    <a:alpha val="40000"/>
                  </a:prstClr>
                </a:outerShdw>
              </a:effectLst>
              <a:latin typeface="Open Sans"/>
              <a:cs typeface="Open Sans"/>
            </a:endParaRPr>
          </a:p>
        </p:txBody>
      </p:sp>
    </p:spTree>
    <p:extLst>
      <p:ext uri="{BB962C8B-B14F-4D97-AF65-F5344CB8AC3E}">
        <p14:creationId xmlns:p14="http://schemas.microsoft.com/office/powerpoint/2010/main" val="354209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3102864" y="1371600"/>
            <a:ext cx="2688336" cy="2686050"/>
            <a:chOff x="2743200" y="1371600"/>
            <a:chExt cx="3581400" cy="2686050"/>
          </a:xfrm>
        </p:grpSpPr>
        <p:sp>
          <p:nvSpPr>
            <p:cNvPr id="35" name="Rectangle 34"/>
            <p:cNvSpPr/>
            <p:nvPr/>
          </p:nvSpPr>
          <p:spPr>
            <a:xfrm>
              <a:off x="2743200" y="1371600"/>
              <a:ext cx="3581400" cy="2686050"/>
            </a:xfrm>
            <a:prstGeom prst="rect">
              <a:avLst/>
            </a:prstGeom>
            <a:solidFill>
              <a:srgbClr val="FFD8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7-Point Star 35"/>
            <p:cNvSpPr/>
            <p:nvPr/>
          </p:nvSpPr>
          <p:spPr>
            <a:xfrm>
              <a:off x="3048000" y="1600200"/>
              <a:ext cx="2918178" cy="2188634"/>
            </a:xfrm>
            <a:prstGeom prst="star7">
              <a:avLst>
                <a:gd name="adj" fmla="val 27606"/>
                <a:gd name="hf" fmla="val 102572"/>
                <a:gd name="vf" fmla="val 1052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62400" y="2400300"/>
              <a:ext cx="1062948" cy="747385"/>
            </a:xfrm>
            <a:prstGeom prst="ellipse">
              <a:avLst/>
            </a:prstGeom>
            <a:solidFill>
              <a:srgbClr val="FF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Scoring a Coloring</a:t>
            </a:r>
            <a:endParaRPr lang="en-US" dirty="0"/>
          </a:p>
        </p:txBody>
      </p:sp>
      <p:cxnSp>
        <p:nvCxnSpPr>
          <p:cNvPr id="46" name="Straight Connector 45"/>
          <p:cNvCxnSpPr/>
          <p:nvPr/>
        </p:nvCxnSpPr>
        <p:spPr>
          <a:xfrm flipH="1">
            <a:off x="4572000" y="2726562"/>
            <a:ext cx="2286000" cy="0"/>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cxnSp>
        <p:nvCxnSpPr>
          <p:cNvPr id="6" name="Elbow Connector 5"/>
          <p:cNvCxnSpPr/>
          <p:nvPr/>
        </p:nvCxnSpPr>
        <p:spPr>
          <a:xfrm flipV="1">
            <a:off x="2133600" y="1943100"/>
            <a:ext cx="1828800" cy="192248"/>
          </a:xfrm>
          <a:prstGeom prst="bentConnector3">
            <a:avLst>
              <a:gd name="adj1" fmla="val 50000"/>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0" name="Elbow Connector 19"/>
          <p:cNvCxnSpPr/>
          <p:nvPr/>
        </p:nvCxnSpPr>
        <p:spPr>
          <a:xfrm>
            <a:off x="2133600" y="2135347"/>
            <a:ext cx="1828800" cy="150653"/>
          </a:xfrm>
          <a:prstGeom prst="bentConnector3">
            <a:avLst>
              <a:gd name="adj1" fmla="val 50000"/>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flipV="1">
            <a:off x="2133600" y="2971800"/>
            <a:ext cx="2057400" cy="139257"/>
          </a:xfrm>
          <a:prstGeom prst="bentConnector3">
            <a:avLst>
              <a:gd name="adj1" fmla="val 44878"/>
            </a:avLst>
          </a:prstGeom>
          <a:ln>
            <a:solidFill>
              <a:srgbClr val="9BBB59"/>
            </a:solidFill>
          </a:ln>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a:off x="2133600" y="3111057"/>
            <a:ext cx="2057400" cy="203643"/>
          </a:xfrm>
          <a:prstGeom prst="bentConnector3">
            <a:avLst>
              <a:gd name="adj1" fmla="val 45148"/>
            </a:avLst>
          </a:prstGeom>
          <a:ln>
            <a:solidFill>
              <a:srgbClr val="9BBB59"/>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638800" y="1873472"/>
            <a:ext cx="1219200" cy="0"/>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8" idx="0"/>
          </p:cNvCxnSpPr>
          <p:nvPr/>
        </p:nvCxnSpPr>
        <p:spPr>
          <a:xfrm rot="16200000" flipV="1">
            <a:off x="3924089" y="3684820"/>
            <a:ext cx="742949" cy="398061"/>
          </a:xfrm>
          <a:prstGeom prst="bentConnector3">
            <a:avLst>
              <a:gd name="adj1" fmla="val 50000"/>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flipH="1" flipV="1">
            <a:off x="4362450" y="3888425"/>
            <a:ext cx="571500" cy="304800"/>
          </a:xfrm>
          <a:prstGeom prst="bentConnector3">
            <a:avLst>
              <a:gd name="adj1" fmla="val 77656"/>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495800" y="3012125"/>
            <a:ext cx="0" cy="131445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5791200" y="4629147"/>
            <a:ext cx="3200400" cy="426482"/>
            <a:chOff x="5791200" y="6172200"/>
            <a:chExt cx="3200400" cy="568643"/>
          </a:xfrm>
        </p:grpSpPr>
        <p:grpSp>
          <p:nvGrpSpPr>
            <p:cNvPr id="5" name="Group 24"/>
            <p:cNvGrpSpPr/>
            <p:nvPr/>
          </p:nvGrpSpPr>
          <p:grpSpPr>
            <a:xfrm>
              <a:off x="5791200" y="6172200"/>
              <a:ext cx="2668444" cy="568643"/>
              <a:chOff x="1141556" y="5562600"/>
              <a:chExt cx="2668444" cy="568643"/>
            </a:xfrm>
          </p:grpSpPr>
          <p:sp>
            <p:nvSpPr>
              <p:cNvPr id="27" name="Rectangle 26"/>
              <p:cNvSpPr/>
              <p:nvPr/>
            </p:nvSpPr>
            <p:spPr>
              <a:xfrm>
                <a:off x="2743200" y="5562600"/>
                <a:ext cx="533400" cy="533400"/>
              </a:xfrm>
              <a:prstGeom prst="rect">
                <a:avLst/>
              </a:prstGeom>
              <a:solidFill>
                <a:srgbClr val="FF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276600" y="5562600"/>
                <a:ext cx="533400"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32" name="TextBox 31"/>
              <p:cNvSpPr txBox="1"/>
              <p:nvPr/>
            </p:nvSpPr>
            <p:spPr>
              <a:xfrm>
                <a:off x="1141556" y="5638800"/>
                <a:ext cx="1752600" cy="492443"/>
              </a:xfrm>
              <a:prstGeom prst="rect">
                <a:avLst/>
              </a:prstGeom>
              <a:noFill/>
            </p:spPr>
            <p:txBody>
              <a:bodyPr wrap="square" rtlCol="0">
                <a:spAutoFit/>
              </a:bodyPr>
              <a:lstStyle/>
              <a:p>
                <a:r>
                  <a:rPr lang="en-US" dirty="0" smtClean="0"/>
                  <a:t>Color Theme:</a:t>
                </a:r>
                <a:endParaRPr lang="en-US" dirty="0"/>
              </a:p>
            </p:txBody>
          </p:sp>
        </p:grpSp>
        <p:sp>
          <p:nvSpPr>
            <p:cNvPr id="38" name="Rectangle 37"/>
            <p:cNvSpPr/>
            <p:nvPr/>
          </p:nvSpPr>
          <p:spPr>
            <a:xfrm>
              <a:off x="8458200" y="6172200"/>
              <a:ext cx="533400" cy="533400"/>
            </a:xfrm>
            <a:prstGeom prst="rect">
              <a:avLst/>
            </a:prstGeom>
            <a:solidFill>
              <a:srgbClr val="FF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flipH="1">
            <a:off x="4778630" y="3583812"/>
            <a:ext cx="210312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6858000" y="256967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1" name="Rectangle 40"/>
          <p:cNvSpPr/>
          <p:nvPr/>
        </p:nvSpPr>
        <p:spPr>
          <a:xfrm>
            <a:off x="1864425" y="2000250"/>
            <a:ext cx="283464" cy="28575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3" name="Rectangle 42"/>
          <p:cNvSpPr/>
          <p:nvPr/>
        </p:nvSpPr>
        <p:spPr>
          <a:xfrm>
            <a:off x="1864425" y="2971800"/>
            <a:ext cx="283464" cy="28575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4" name="Oval 43"/>
          <p:cNvSpPr/>
          <p:nvPr/>
        </p:nvSpPr>
        <p:spPr>
          <a:xfrm>
            <a:off x="6858000" y="171450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 name="Oval 44"/>
          <p:cNvSpPr/>
          <p:nvPr/>
        </p:nvSpPr>
        <p:spPr>
          <a:xfrm>
            <a:off x="6858000" y="3429000"/>
            <a:ext cx="283464" cy="28575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Regular Pentagon 7"/>
          <p:cNvSpPr/>
          <p:nvPr/>
        </p:nvSpPr>
        <p:spPr>
          <a:xfrm>
            <a:off x="4352861" y="4255325"/>
            <a:ext cx="283464" cy="285750"/>
          </a:xfrm>
          <a:prstGeom prst="pentag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461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6858000" y="256967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9" name="Oval 18"/>
          <p:cNvSpPr/>
          <p:nvPr/>
        </p:nvSpPr>
        <p:spPr>
          <a:xfrm>
            <a:off x="6858000" y="17145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Oval 20"/>
          <p:cNvSpPr/>
          <p:nvPr/>
        </p:nvSpPr>
        <p:spPr>
          <a:xfrm>
            <a:off x="6858000" y="34290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nvGrpSpPr>
          <p:cNvPr id="24" name="Group 23"/>
          <p:cNvGrpSpPr/>
          <p:nvPr/>
        </p:nvGrpSpPr>
        <p:grpSpPr>
          <a:xfrm>
            <a:off x="3102864" y="1371600"/>
            <a:ext cx="2688336" cy="2686050"/>
            <a:chOff x="2743200" y="1371600"/>
            <a:chExt cx="3581400" cy="2686050"/>
          </a:xfrm>
        </p:grpSpPr>
        <p:sp>
          <p:nvSpPr>
            <p:cNvPr id="31" name="Rectangle 30"/>
            <p:cNvSpPr/>
            <p:nvPr/>
          </p:nvSpPr>
          <p:spPr>
            <a:xfrm>
              <a:off x="2743200" y="1371600"/>
              <a:ext cx="3581400" cy="2686050"/>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7-Point Star 32"/>
            <p:cNvSpPr/>
            <p:nvPr/>
          </p:nvSpPr>
          <p:spPr>
            <a:xfrm>
              <a:off x="3048000" y="1600200"/>
              <a:ext cx="2918178" cy="2188634"/>
            </a:xfrm>
            <a:prstGeom prst="star7">
              <a:avLst>
                <a:gd name="adj" fmla="val 27606"/>
                <a:gd name="hf" fmla="val 102572"/>
                <a:gd name="vf" fmla="val 10521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962400" y="2400300"/>
              <a:ext cx="1062948" cy="747385"/>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Scoring a Coloring</a:t>
            </a:r>
            <a:endParaRPr lang="en-US" dirty="0"/>
          </a:p>
        </p:txBody>
      </p:sp>
      <p:sp>
        <p:nvSpPr>
          <p:cNvPr id="4" name="Rectangle 3"/>
          <p:cNvSpPr/>
          <p:nvPr/>
        </p:nvSpPr>
        <p:spPr>
          <a:xfrm>
            <a:off x="1865871" y="2000250"/>
            <a:ext cx="283464" cy="28575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Rectangle 14"/>
          <p:cNvSpPr/>
          <p:nvPr/>
        </p:nvSpPr>
        <p:spPr>
          <a:xfrm>
            <a:off x="1865871" y="2971800"/>
            <a:ext cx="283464" cy="28575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Elbow Connector 5"/>
          <p:cNvCxnSpPr/>
          <p:nvPr/>
        </p:nvCxnSpPr>
        <p:spPr>
          <a:xfrm flipV="1">
            <a:off x="2133600" y="1943100"/>
            <a:ext cx="1828800" cy="192248"/>
          </a:xfrm>
          <a:prstGeom prst="bentConnector3">
            <a:avLst>
              <a:gd name="adj1" fmla="val 50000"/>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Elbow Connector 19"/>
          <p:cNvCxnSpPr/>
          <p:nvPr/>
        </p:nvCxnSpPr>
        <p:spPr>
          <a:xfrm>
            <a:off x="2133600" y="2135347"/>
            <a:ext cx="1828800" cy="150653"/>
          </a:xfrm>
          <a:prstGeom prst="bentConnector3">
            <a:avLst>
              <a:gd name="adj1" fmla="val 50000"/>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flipV="1">
            <a:off x="2133600" y="2971800"/>
            <a:ext cx="2057400" cy="139257"/>
          </a:xfrm>
          <a:prstGeom prst="bentConnector3">
            <a:avLst>
              <a:gd name="adj1" fmla="val 44878"/>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a:off x="2133600" y="3111057"/>
            <a:ext cx="2057400" cy="203643"/>
          </a:xfrm>
          <a:prstGeom prst="bentConnector3">
            <a:avLst>
              <a:gd name="adj1" fmla="val 45148"/>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8" idx="0"/>
          </p:cNvCxnSpPr>
          <p:nvPr/>
        </p:nvCxnSpPr>
        <p:spPr>
          <a:xfrm rot="16200000" flipV="1">
            <a:off x="3935964" y="3684820"/>
            <a:ext cx="742949" cy="398061"/>
          </a:xfrm>
          <a:prstGeom prst="bentConnector3">
            <a:avLst>
              <a:gd name="adj1" fmla="val 50000"/>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flipH="1" flipV="1">
            <a:off x="4362450" y="3890835"/>
            <a:ext cx="571500" cy="304800"/>
          </a:xfrm>
          <a:prstGeom prst="bentConnector3">
            <a:avLst>
              <a:gd name="adj1" fmla="val 77656"/>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495800" y="3014535"/>
            <a:ext cx="0" cy="131445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8" name="Regular Pentagon 7"/>
          <p:cNvSpPr/>
          <p:nvPr/>
        </p:nvSpPr>
        <p:spPr>
          <a:xfrm>
            <a:off x="4364736" y="4255325"/>
            <a:ext cx="283464" cy="285750"/>
          </a:xfrm>
          <a:prstGeom prst="pen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Rectangle 4"/>
          <p:cNvSpPr/>
          <p:nvPr/>
        </p:nvSpPr>
        <p:spPr>
          <a:xfrm>
            <a:off x="152400" y="1200150"/>
            <a:ext cx="5715000" cy="371475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3" name="Straight Connector 22"/>
          <p:cNvCxnSpPr/>
          <p:nvPr/>
        </p:nvCxnSpPr>
        <p:spPr>
          <a:xfrm flipH="1">
            <a:off x="4788725" y="3583812"/>
            <a:ext cx="210312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4572000" y="2726562"/>
            <a:ext cx="2286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638800" y="1873472"/>
            <a:ext cx="12192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52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Unary Color Factors</a:t>
            </a:r>
            <a:endParaRPr lang="en-US" dirty="0"/>
          </a:p>
        </p:txBody>
      </p:sp>
      <p:sp>
        <p:nvSpPr>
          <p:cNvPr id="12" name="Rounded Rectangle 17"/>
          <p:cNvSpPr/>
          <p:nvPr/>
        </p:nvSpPr>
        <p:spPr>
          <a:xfrm>
            <a:off x="1828800" y="1123950"/>
            <a:ext cx="5486400" cy="3886200"/>
          </a:xfrm>
          <a:custGeom>
            <a:avLst/>
            <a:gdLst/>
            <a:ahLst/>
            <a:cxnLst/>
            <a:rect l="l" t="t" r="r" b="b"/>
            <a:pathLst>
              <a:path w="5486400" h="4572000">
                <a:moveTo>
                  <a:pt x="1955806" y="0"/>
                </a:moveTo>
                <a:lnTo>
                  <a:pt x="3073394" y="0"/>
                </a:lnTo>
                <a:cubicBezTo>
                  <a:pt x="3227706" y="0"/>
                  <a:pt x="3352800" y="125094"/>
                  <a:pt x="3352800" y="279406"/>
                </a:cubicBezTo>
                <a:lnTo>
                  <a:pt x="3352800" y="1828800"/>
                </a:lnTo>
                <a:lnTo>
                  <a:pt x="5029191" y="1828800"/>
                </a:lnTo>
                <a:cubicBezTo>
                  <a:pt x="5281701" y="1828800"/>
                  <a:pt x="5486400" y="2033499"/>
                  <a:pt x="5486400" y="2286009"/>
                </a:cubicBezTo>
                <a:lnTo>
                  <a:pt x="5486400" y="4114791"/>
                </a:lnTo>
                <a:cubicBezTo>
                  <a:pt x="5486400" y="4367301"/>
                  <a:pt x="5281701" y="4572000"/>
                  <a:pt x="5029191" y="4572000"/>
                </a:cubicBezTo>
                <a:lnTo>
                  <a:pt x="457209" y="4572000"/>
                </a:lnTo>
                <a:cubicBezTo>
                  <a:pt x="204699" y="4572000"/>
                  <a:pt x="0" y="4367301"/>
                  <a:pt x="0" y="4114791"/>
                </a:cubicBezTo>
                <a:lnTo>
                  <a:pt x="0" y="2286009"/>
                </a:lnTo>
                <a:cubicBezTo>
                  <a:pt x="0" y="2033499"/>
                  <a:pt x="204699" y="1828800"/>
                  <a:pt x="457209" y="1828800"/>
                </a:cubicBezTo>
                <a:lnTo>
                  <a:pt x="1676400" y="1828800"/>
                </a:lnTo>
                <a:lnTo>
                  <a:pt x="1676400" y="279406"/>
                </a:lnTo>
                <a:cubicBezTo>
                  <a:pt x="1676400" y="125094"/>
                  <a:pt x="1801494" y="0"/>
                  <a:pt x="1955806" y="0"/>
                </a:cubicBezTo>
                <a:close/>
              </a:path>
            </a:pathLst>
          </a:custGeom>
        </p:spPr>
        <p:style>
          <a:lnRef idx="0">
            <a:schemeClr val="dk1"/>
          </a:lnRef>
          <a:fillRef idx="3">
            <a:schemeClr val="dk1"/>
          </a:fillRef>
          <a:effectRef idx="3">
            <a:schemeClr val="dk1"/>
          </a:effectRef>
          <a:fontRef idx="minor">
            <a:schemeClr val="lt1"/>
          </a:fontRef>
        </p:style>
        <p:txBody>
          <a:bodyPr rtlCol="0" anchor="t"/>
          <a:lstStyle/>
          <a:p>
            <a:pPr lvl="3">
              <a:lnSpc>
                <a:spcPct val="150000"/>
              </a:lnSpc>
            </a:pPr>
            <a:endParaRPr lang="en-US" sz="1400" dirty="0"/>
          </a:p>
        </p:txBody>
      </p:sp>
      <p:pic>
        <p:nvPicPr>
          <p:cNvPr id="13" name="Picture 12"/>
          <p:cNvPicPr>
            <a:picLocks noChangeAspect="1"/>
          </p:cNvPicPr>
          <p:nvPr/>
        </p:nvPicPr>
        <p:blipFill>
          <a:blip r:embed="rId3" cstate="print"/>
          <a:stretch>
            <a:fillRect/>
          </a:stretch>
        </p:blipFill>
        <p:spPr>
          <a:xfrm>
            <a:off x="1641158" y="1088909"/>
            <a:ext cx="5861685" cy="1711441"/>
          </a:xfrm>
          <a:prstGeom prst="rect">
            <a:avLst/>
          </a:prstGeom>
        </p:spPr>
      </p:pic>
      <p:sp>
        <p:nvSpPr>
          <p:cNvPr id="14" name="TextBox 13"/>
          <p:cNvSpPr txBox="1"/>
          <p:nvPr/>
        </p:nvSpPr>
        <p:spPr>
          <a:xfrm>
            <a:off x="3429000" y="1352550"/>
            <a:ext cx="1787842" cy="1200328"/>
          </a:xfrm>
          <a:prstGeom prst="rect">
            <a:avLst/>
          </a:prstGeom>
          <a:noFill/>
        </p:spPr>
        <p:txBody>
          <a:bodyPr wrap="square" rtlCol="0">
            <a:spAutoFit/>
          </a:bodyPr>
          <a:lstStyle/>
          <a:p>
            <a:pPr algn="ctr"/>
            <a:r>
              <a:rPr lang="en-US" sz="2400" b="1" dirty="0" smtClean="0">
                <a:solidFill>
                  <a:schemeClr val="accent3"/>
                </a:solidFill>
              </a:rPr>
              <a:t>Property of Region’s Color</a:t>
            </a:r>
            <a:endParaRPr lang="en-US" sz="2400" b="1" dirty="0">
              <a:solidFill>
                <a:schemeClr val="accent3"/>
              </a:solidFill>
            </a:endParaRPr>
          </a:p>
        </p:txBody>
      </p:sp>
      <p:sp>
        <p:nvSpPr>
          <p:cNvPr id="15" name="TextBox 14"/>
          <p:cNvSpPr txBox="1"/>
          <p:nvPr/>
        </p:nvSpPr>
        <p:spPr>
          <a:xfrm>
            <a:off x="5239326" y="1352550"/>
            <a:ext cx="1981200" cy="1200328"/>
          </a:xfrm>
          <a:prstGeom prst="rect">
            <a:avLst/>
          </a:prstGeom>
          <a:noFill/>
        </p:spPr>
        <p:txBody>
          <a:bodyPr wrap="square" rtlCol="0">
            <a:spAutoFit/>
          </a:bodyPr>
          <a:lstStyle/>
          <a:p>
            <a:pPr algn="ctr"/>
            <a:r>
              <a:rPr lang="en-US" sz="2400" b="1" dirty="0" smtClean="0">
                <a:solidFill>
                  <a:schemeClr val="accent6"/>
                </a:solidFill>
              </a:rPr>
              <a:t>Features of Region’s Shape</a:t>
            </a:r>
            <a:endParaRPr lang="en-US" sz="2400" b="1" dirty="0">
              <a:solidFill>
                <a:schemeClr val="accent6"/>
              </a:solidFill>
            </a:endParaRPr>
          </a:p>
        </p:txBody>
      </p:sp>
      <p:sp>
        <p:nvSpPr>
          <p:cNvPr id="16" name="Rectangle 15"/>
          <p:cNvSpPr/>
          <p:nvPr/>
        </p:nvSpPr>
        <p:spPr>
          <a:xfrm>
            <a:off x="2019518" y="3077035"/>
            <a:ext cx="1252728" cy="301752"/>
          </a:xfrm>
          <a:prstGeom prst="rect">
            <a:avLst/>
          </a:prstGeom>
          <a:gradFill>
            <a:gsLst>
              <a:gs pos="0">
                <a:schemeClr val="bg1"/>
              </a:gs>
              <a:gs pos="100000">
                <a:schemeClr val="tx1"/>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009517" y="3602349"/>
            <a:ext cx="1252728" cy="304800"/>
          </a:xfrm>
          <a:prstGeom prst="rect">
            <a:avLst/>
          </a:prstGeom>
          <a:gradFill>
            <a:gsLst>
              <a:gs pos="0">
                <a:srgbClr val="FF0000"/>
              </a:gs>
              <a:gs pos="100000">
                <a:schemeClr val="tx1"/>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7186" y="4146697"/>
            <a:ext cx="1255059" cy="304800"/>
          </a:xfrm>
          <a:prstGeom prst="rect">
            <a:avLst/>
          </a:prstGeom>
          <a:effectLst>
            <a:outerShdw blurRad="48895" dist="22987" dir="5400000" algn="tl" rotWithShape="0">
              <a:srgbClr val="000000">
                <a:alpha val="35000"/>
              </a:srgbClr>
            </a:outerShdw>
          </a:effectLst>
        </p:spPr>
      </p:pic>
      <p:sp>
        <p:nvSpPr>
          <p:cNvPr id="23" name="TextBox 22"/>
          <p:cNvSpPr txBox="1"/>
          <p:nvPr/>
        </p:nvSpPr>
        <p:spPr>
          <a:xfrm>
            <a:off x="3886200" y="4476750"/>
            <a:ext cx="861774" cy="533400"/>
          </a:xfrm>
          <a:prstGeom prst="rect">
            <a:avLst/>
          </a:prstGeom>
          <a:noFill/>
        </p:spPr>
        <p:txBody>
          <a:bodyPr vert="vert" wrap="square" rtlCol="0">
            <a:spAutoFit/>
          </a:bodyPr>
          <a:lstStyle/>
          <a:p>
            <a:pPr algn="ctr"/>
            <a:r>
              <a:rPr lang="en-US" sz="4400" dirty="0" smtClean="0"/>
              <a:t>…</a:t>
            </a:r>
            <a:endParaRPr lang="en-US" sz="4400" dirty="0"/>
          </a:p>
        </p:txBody>
      </p:sp>
      <p:sp>
        <p:nvSpPr>
          <p:cNvPr id="26" name="Rectangle 25"/>
          <p:cNvSpPr/>
          <p:nvPr/>
        </p:nvSpPr>
        <p:spPr>
          <a:xfrm>
            <a:off x="1981200" y="2829401"/>
            <a:ext cx="5562600" cy="1723549"/>
          </a:xfrm>
          <a:prstGeom prst="rect">
            <a:avLst/>
          </a:prstGeom>
        </p:spPr>
        <p:txBody>
          <a:bodyPr wrap="square">
            <a:spAutoFit/>
          </a:bodyPr>
          <a:lstStyle/>
          <a:p>
            <a:pPr lvl="3">
              <a:lnSpc>
                <a:spcPct val="150000"/>
              </a:lnSpc>
            </a:pPr>
            <a:r>
              <a:rPr lang="en-US" sz="2400" b="1" dirty="0"/>
              <a:t>Lightness</a:t>
            </a:r>
          </a:p>
          <a:p>
            <a:pPr lvl="3">
              <a:lnSpc>
                <a:spcPct val="150000"/>
              </a:lnSpc>
            </a:pPr>
            <a:r>
              <a:rPr lang="en-US" sz="2400" b="1" dirty="0"/>
              <a:t>Saturation</a:t>
            </a:r>
          </a:p>
          <a:p>
            <a:pPr lvl="3">
              <a:lnSpc>
                <a:spcPct val="150000"/>
              </a:lnSpc>
            </a:pPr>
            <a:r>
              <a:rPr lang="en-US" sz="2400" b="1" dirty="0"/>
              <a:t>Name Saliency </a:t>
            </a:r>
            <a:r>
              <a:rPr lang="en-US" sz="1200" dirty="0">
                <a:solidFill>
                  <a:schemeClr val="bg1">
                    <a:lumMod val="50000"/>
                    <a:lumOff val="50000"/>
                  </a:schemeClr>
                </a:solidFill>
              </a:rPr>
              <a:t>[</a:t>
            </a:r>
            <a:r>
              <a:rPr lang="en-US" sz="1200" dirty="0" err="1">
                <a:solidFill>
                  <a:schemeClr val="bg1">
                    <a:lumMod val="50000"/>
                    <a:lumOff val="50000"/>
                  </a:schemeClr>
                </a:solidFill>
              </a:rPr>
              <a:t>Heer</a:t>
            </a:r>
            <a:r>
              <a:rPr lang="en-US" sz="1200" dirty="0">
                <a:solidFill>
                  <a:schemeClr val="bg1">
                    <a:lumMod val="50000"/>
                    <a:lumOff val="50000"/>
                  </a:schemeClr>
                </a:solidFill>
              </a:rPr>
              <a:t> &amp; Stone 2012]</a:t>
            </a:r>
            <a:endParaRPr lang="en-US" sz="1400" dirty="0">
              <a:solidFill>
                <a:schemeClr val="bg1">
                  <a:lumMod val="50000"/>
                  <a:lumOff val="50000"/>
                </a:schemeClr>
              </a:solidFill>
            </a:endParaRPr>
          </a:p>
        </p:txBody>
      </p:sp>
    </p:spTree>
    <p:extLst>
      <p:ext uri="{BB962C8B-B14F-4D97-AF65-F5344CB8AC3E}">
        <p14:creationId xmlns:p14="http://schemas.microsoft.com/office/powerpoint/2010/main" val="640459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fade">
                                      <p:cBhvr>
                                        <p:cTn id="34" dur="500"/>
                                        <p:tgtEl>
                                          <p:spTgt spid="26">
                                            <p:txEl>
                                              <p:pRg st="1" end="1"/>
                                            </p:txEl>
                                          </p:spTgt>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xEl>
                                              <p:pRg st="2" end="2"/>
                                            </p:txEl>
                                          </p:spTgt>
                                        </p:tgtEl>
                                        <p:attrNameLst>
                                          <p:attrName>style.visibility</p:attrName>
                                        </p:attrNameLst>
                                      </p:cBhvr>
                                      <p:to>
                                        <p:strVal val="visible"/>
                                      </p:to>
                                    </p:set>
                                    <p:animEffect transition="in" filter="fade">
                                      <p:cBhvr>
                                        <p:cTn id="41" dur="500"/>
                                        <p:tgtEl>
                                          <p:spTgt spid="26">
                                            <p:txEl>
                                              <p:pRg st="2" end="2"/>
                                            </p:txEl>
                                          </p:spTgt>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P spid="16" grpId="0" animBg="1"/>
      <p:bldP spid="17"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3657600" y="1123950"/>
            <a:ext cx="4038600" cy="3886200"/>
          </a:xfrm>
          <a:custGeom>
            <a:avLst/>
            <a:gdLst/>
            <a:ahLst/>
            <a:cxnLst/>
            <a:rect l="l" t="t" r="r" b="b"/>
            <a:pathLst>
              <a:path w="4038600" h="3886200">
                <a:moveTo>
                  <a:pt x="2032006" y="0"/>
                </a:moveTo>
                <a:lnTo>
                  <a:pt x="3149594" y="0"/>
                </a:lnTo>
                <a:cubicBezTo>
                  <a:pt x="3303906" y="0"/>
                  <a:pt x="3429000" y="125094"/>
                  <a:pt x="3429000" y="279406"/>
                </a:cubicBezTo>
                <a:lnTo>
                  <a:pt x="3429000" y="1600200"/>
                </a:lnTo>
                <a:lnTo>
                  <a:pt x="3657592" y="1600200"/>
                </a:lnTo>
                <a:cubicBezTo>
                  <a:pt x="3868017" y="1600200"/>
                  <a:pt x="4038600" y="1770783"/>
                  <a:pt x="4038600" y="1981208"/>
                </a:cubicBezTo>
                <a:lnTo>
                  <a:pt x="4038600" y="3505192"/>
                </a:lnTo>
                <a:cubicBezTo>
                  <a:pt x="4038600" y="3715617"/>
                  <a:pt x="3868017" y="3886200"/>
                  <a:pt x="3657592" y="3886200"/>
                </a:cubicBezTo>
                <a:lnTo>
                  <a:pt x="381008" y="3886200"/>
                </a:lnTo>
                <a:cubicBezTo>
                  <a:pt x="170583" y="3886200"/>
                  <a:pt x="0" y="3715617"/>
                  <a:pt x="0" y="3505192"/>
                </a:cubicBezTo>
                <a:lnTo>
                  <a:pt x="0" y="1981208"/>
                </a:lnTo>
                <a:cubicBezTo>
                  <a:pt x="0" y="1770783"/>
                  <a:pt x="170583" y="1600200"/>
                  <a:pt x="381008" y="1600200"/>
                </a:cubicBezTo>
                <a:lnTo>
                  <a:pt x="1752600" y="1600200"/>
                </a:lnTo>
                <a:lnTo>
                  <a:pt x="1752600" y="279406"/>
                </a:lnTo>
                <a:cubicBezTo>
                  <a:pt x="1752600" y="125094"/>
                  <a:pt x="1877694" y="0"/>
                  <a:pt x="2032006" y="0"/>
                </a:cubicBezTo>
                <a:close/>
              </a:path>
            </a:pathLst>
          </a:cu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cstate="print"/>
          <a:stretch>
            <a:fillRect/>
          </a:stretch>
        </p:blipFill>
        <p:spPr>
          <a:xfrm>
            <a:off x="1641158" y="1088909"/>
            <a:ext cx="5861685" cy="1711441"/>
          </a:xfrm>
          <a:prstGeom prst="rect">
            <a:avLst/>
          </a:prstGeom>
        </p:spPr>
      </p:pic>
      <p:sp>
        <p:nvSpPr>
          <p:cNvPr id="2" name="Title 1"/>
          <p:cNvSpPr>
            <a:spLocks noGrp="1"/>
          </p:cNvSpPr>
          <p:nvPr>
            <p:ph type="title"/>
          </p:nvPr>
        </p:nvSpPr>
        <p:spPr/>
        <p:txBody>
          <a:bodyPr/>
          <a:lstStyle/>
          <a:p>
            <a:r>
              <a:rPr lang="en-US" dirty="0" smtClean="0"/>
              <a:t>Modeling Unary Color Factors</a:t>
            </a:r>
            <a:endParaRPr lang="en-US" dirty="0"/>
          </a:p>
        </p:txBody>
      </p:sp>
      <p:sp>
        <p:nvSpPr>
          <p:cNvPr id="24" name="TextBox 23"/>
          <p:cNvSpPr txBox="1"/>
          <p:nvPr/>
        </p:nvSpPr>
        <p:spPr>
          <a:xfrm>
            <a:off x="3429000" y="1352550"/>
            <a:ext cx="1787842" cy="1200328"/>
          </a:xfrm>
          <a:prstGeom prst="rect">
            <a:avLst/>
          </a:prstGeom>
          <a:noFill/>
        </p:spPr>
        <p:txBody>
          <a:bodyPr wrap="square" rtlCol="0">
            <a:spAutoFit/>
          </a:bodyPr>
          <a:lstStyle/>
          <a:p>
            <a:pPr algn="ctr"/>
            <a:r>
              <a:rPr lang="en-US" sz="2400" b="1" dirty="0" smtClean="0">
                <a:solidFill>
                  <a:schemeClr val="accent3"/>
                </a:solidFill>
              </a:rPr>
              <a:t>Property of Region’s Color</a:t>
            </a:r>
            <a:endParaRPr lang="en-US" sz="2400" b="1" dirty="0">
              <a:solidFill>
                <a:schemeClr val="accent3"/>
              </a:solidFill>
            </a:endParaRPr>
          </a:p>
        </p:txBody>
      </p:sp>
      <p:sp>
        <p:nvSpPr>
          <p:cNvPr id="25" name="TextBox 24"/>
          <p:cNvSpPr txBox="1"/>
          <p:nvPr/>
        </p:nvSpPr>
        <p:spPr>
          <a:xfrm>
            <a:off x="5239326" y="1352550"/>
            <a:ext cx="1981200" cy="1200328"/>
          </a:xfrm>
          <a:prstGeom prst="rect">
            <a:avLst/>
          </a:prstGeom>
          <a:noFill/>
        </p:spPr>
        <p:txBody>
          <a:bodyPr wrap="square" rtlCol="0">
            <a:spAutoFit/>
          </a:bodyPr>
          <a:lstStyle/>
          <a:p>
            <a:pPr algn="ctr"/>
            <a:r>
              <a:rPr lang="en-US" sz="2400" b="1" dirty="0" smtClean="0">
                <a:solidFill>
                  <a:schemeClr val="accent6"/>
                </a:solidFill>
              </a:rPr>
              <a:t>Features of Region’s Shape</a:t>
            </a:r>
            <a:endParaRPr lang="en-US" sz="2400" b="1" dirty="0">
              <a:solidFill>
                <a:schemeClr val="accent6"/>
              </a:solidFill>
            </a:endParaRPr>
          </a:p>
        </p:txBody>
      </p:sp>
      <p:sp>
        <p:nvSpPr>
          <p:cNvPr id="30" name="TextBox 29"/>
          <p:cNvSpPr txBox="1"/>
          <p:nvPr/>
        </p:nvSpPr>
        <p:spPr>
          <a:xfrm>
            <a:off x="5181600" y="4476750"/>
            <a:ext cx="861774" cy="533400"/>
          </a:xfrm>
          <a:prstGeom prst="rect">
            <a:avLst/>
          </a:prstGeom>
          <a:noFill/>
        </p:spPr>
        <p:txBody>
          <a:bodyPr vert="vert" wrap="square" rtlCol="0">
            <a:spAutoFit/>
          </a:bodyPr>
          <a:lstStyle/>
          <a:p>
            <a:pPr algn="ctr"/>
            <a:r>
              <a:rPr lang="en-US" sz="4400" dirty="0" smtClean="0"/>
              <a:t>…</a:t>
            </a:r>
            <a:endParaRPr lang="en-US" sz="4400" dirty="0"/>
          </a:p>
        </p:txBody>
      </p:sp>
      <p:grpSp>
        <p:nvGrpSpPr>
          <p:cNvPr id="31" name="Group 30"/>
          <p:cNvGrpSpPr/>
          <p:nvPr/>
        </p:nvGrpSpPr>
        <p:grpSpPr>
          <a:xfrm>
            <a:off x="4048029" y="3943350"/>
            <a:ext cx="514350" cy="457200"/>
            <a:chOff x="3962400" y="5181600"/>
            <a:chExt cx="685800" cy="609600"/>
          </a:xfrm>
          <a:effectLst>
            <a:outerShdw blurRad="40005" dist="22987" dir="5400000" algn="tl" rotWithShape="0">
              <a:srgbClr val="000000">
                <a:alpha val="35000"/>
              </a:srgbClr>
            </a:outerShdw>
          </a:effectLst>
        </p:grpSpPr>
        <p:sp>
          <p:nvSpPr>
            <p:cNvPr id="32" name="Rectangle 31"/>
            <p:cNvSpPr/>
            <p:nvPr/>
          </p:nvSpPr>
          <p:spPr>
            <a:xfrm>
              <a:off x="3962400" y="5181600"/>
              <a:ext cx="685800" cy="609600"/>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Oval 32"/>
            <p:cNvSpPr/>
            <p:nvPr/>
          </p:nvSpPr>
          <p:spPr>
            <a:xfrm>
              <a:off x="4228716" y="5400578"/>
              <a:ext cx="152400" cy="15240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3886200" y="3486150"/>
            <a:ext cx="762000" cy="228600"/>
            <a:chOff x="3886200" y="4724400"/>
            <a:chExt cx="762000" cy="228600"/>
          </a:xfrm>
        </p:grpSpPr>
        <p:sp>
          <p:nvSpPr>
            <p:cNvPr id="35" name="Rectangle 34"/>
            <p:cNvSpPr/>
            <p:nvPr/>
          </p:nvSpPr>
          <p:spPr>
            <a:xfrm>
              <a:off x="3886200" y="4724400"/>
              <a:ext cx="228600" cy="228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191000" y="4799824"/>
              <a:ext cx="457200" cy="76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905442" y="2876550"/>
            <a:ext cx="762000" cy="304800"/>
            <a:chOff x="3905442" y="3962400"/>
            <a:chExt cx="762000" cy="304800"/>
          </a:xfrm>
        </p:grpSpPr>
        <p:sp>
          <p:nvSpPr>
            <p:cNvPr id="38" name="Rectangle 37"/>
            <p:cNvSpPr/>
            <p:nvPr/>
          </p:nvSpPr>
          <p:spPr>
            <a:xfrm>
              <a:off x="3905442" y="4114800"/>
              <a:ext cx="152400" cy="152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095942" y="4038600"/>
              <a:ext cx="228600" cy="228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362642" y="3962400"/>
              <a:ext cx="304800" cy="304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Rectangle 40"/>
          <p:cNvSpPr/>
          <p:nvPr/>
        </p:nvSpPr>
        <p:spPr>
          <a:xfrm>
            <a:off x="3886200" y="2724150"/>
            <a:ext cx="4572000" cy="1717393"/>
          </a:xfrm>
          <a:prstGeom prst="rect">
            <a:avLst/>
          </a:prstGeom>
        </p:spPr>
        <p:txBody>
          <a:bodyPr>
            <a:spAutoFit/>
          </a:bodyPr>
          <a:lstStyle/>
          <a:p>
            <a:pPr lvl="2">
              <a:lnSpc>
                <a:spcPct val="120000"/>
              </a:lnSpc>
              <a:spcBef>
                <a:spcPts val="1200"/>
              </a:spcBef>
            </a:pPr>
            <a:r>
              <a:rPr lang="en-US" sz="2400" dirty="0"/>
              <a:t>Size</a:t>
            </a:r>
          </a:p>
          <a:p>
            <a:pPr lvl="2">
              <a:lnSpc>
                <a:spcPct val="120000"/>
              </a:lnSpc>
              <a:spcBef>
                <a:spcPts val="1200"/>
              </a:spcBef>
            </a:pPr>
            <a:r>
              <a:rPr lang="en-US" sz="2400" dirty="0"/>
              <a:t>Elongation</a:t>
            </a:r>
          </a:p>
          <a:p>
            <a:pPr lvl="2">
              <a:lnSpc>
                <a:spcPct val="120000"/>
              </a:lnSpc>
              <a:spcBef>
                <a:spcPts val="1200"/>
              </a:spcBef>
            </a:pPr>
            <a:r>
              <a:rPr lang="en-US" sz="2400" dirty="0"/>
              <a:t>Centrality</a:t>
            </a:r>
          </a:p>
        </p:txBody>
      </p:sp>
    </p:spTree>
    <p:extLst>
      <p:ext uri="{BB962C8B-B14F-4D97-AF65-F5344CB8AC3E}">
        <p14:creationId xmlns:p14="http://schemas.microsoft.com/office/powerpoint/2010/main" val="261512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nodeType="withEffect">
                                  <p:stCondLst>
                                    <p:cond delay="0"/>
                                  </p:stCondLst>
                                  <p:childTnLst>
                                    <p:set>
                                      <p:cBhvr>
                                        <p:cTn id="13" dur="1" fill="hold">
                                          <p:stCondLst>
                                            <p:cond delay="0"/>
                                          </p:stCondLst>
                                        </p:cTn>
                                        <p:tgtEl>
                                          <p:spTgt spid="41">
                                            <p:txEl>
                                              <p:pRg st="0" end="0"/>
                                            </p:txEl>
                                          </p:spTgt>
                                        </p:tgtEl>
                                        <p:attrNameLst>
                                          <p:attrName>style.visibility</p:attrName>
                                        </p:attrNameLst>
                                      </p:cBhvr>
                                      <p:to>
                                        <p:strVal val="visible"/>
                                      </p:to>
                                    </p:set>
                                    <p:animEffect transition="in" filter="fade">
                                      <p:cBhvr>
                                        <p:cTn id="14" dur="500"/>
                                        <p:tgtEl>
                                          <p:spTgt spid="41">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41">
                                            <p:txEl>
                                              <p:pRg st="1" end="1"/>
                                            </p:txEl>
                                          </p:spTgt>
                                        </p:tgtEl>
                                        <p:attrNameLst>
                                          <p:attrName>style.visibility</p:attrName>
                                        </p:attrNameLst>
                                      </p:cBhvr>
                                      <p:to>
                                        <p:strVal val="visible"/>
                                      </p:to>
                                    </p:set>
                                    <p:animEffect transition="in" filter="fade">
                                      <p:cBhvr>
                                        <p:cTn id="21" dur="500"/>
                                        <p:tgtEl>
                                          <p:spTgt spid="41">
                                            <p:txEl>
                                              <p:pRg st="1" end="1"/>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xEl>
                                              <p:pRg st="2" end="2"/>
                                            </p:txEl>
                                          </p:spTgt>
                                        </p:tgtEl>
                                        <p:attrNameLst>
                                          <p:attrName>style.visibility</p:attrName>
                                        </p:attrNameLst>
                                      </p:cBhvr>
                                      <p:to>
                                        <p:strVal val="visible"/>
                                      </p:to>
                                    </p:set>
                                    <p:animEffect transition="in" filter="fade">
                                      <p:cBhvr>
                                        <p:cTn id="28" dur="500"/>
                                        <p:tgtEl>
                                          <p:spTgt spid="41">
                                            <p:txEl>
                                              <p:pRg st="2" end="2"/>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2" descr="http://www.colourlovers.com/patternPreview/105065/CCCCCC/999999/666666/333333/000000.png"/>
          <p:cNvPicPr>
            <a:picLocks noChangeAspect="1" noChangeArrowheads="1"/>
          </p:cNvPicPr>
          <p:nvPr/>
        </p:nvPicPr>
        <p:blipFill>
          <a:blip r:embed="rId3" cstate="print"/>
          <a:srcRect/>
          <a:stretch>
            <a:fillRect/>
          </a:stretch>
        </p:blipFill>
        <p:spPr bwMode="auto">
          <a:xfrm>
            <a:off x="911022" y="1771650"/>
            <a:ext cx="1417320" cy="1417320"/>
          </a:xfrm>
          <a:prstGeom prst="rect">
            <a:avLst/>
          </a:prstGeom>
          <a:noFill/>
        </p:spPr>
      </p:pic>
      <p:pic>
        <p:nvPicPr>
          <p:cNvPr id="4" name="Picture 4" descr="http://www.colourlovers.com/patternPreview/105065/4E41F0/7CE3FF/7FFF56/F822F5/075B2E.png"/>
          <p:cNvPicPr>
            <a:picLocks noChangeAspect="1" noChangeArrowheads="1"/>
          </p:cNvPicPr>
          <p:nvPr/>
        </p:nvPicPr>
        <p:blipFill>
          <a:blip r:embed="rId4" cstate="print"/>
          <a:srcRect/>
          <a:stretch>
            <a:fillRect/>
          </a:stretch>
        </p:blipFill>
        <p:spPr bwMode="auto">
          <a:xfrm>
            <a:off x="911022" y="1771650"/>
            <a:ext cx="1428750" cy="1428750"/>
          </a:xfrm>
          <a:prstGeom prst="rect">
            <a:avLst/>
          </a:prstGeom>
          <a:noFill/>
        </p:spPr>
      </p:pic>
      <p:sp>
        <p:nvSpPr>
          <p:cNvPr id="2" name="Title 1"/>
          <p:cNvSpPr>
            <a:spLocks noGrp="1"/>
          </p:cNvSpPr>
          <p:nvPr>
            <p:ph type="title"/>
          </p:nvPr>
        </p:nvSpPr>
        <p:spPr/>
        <p:txBody>
          <a:bodyPr>
            <a:normAutofit fontScale="90000"/>
          </a:bodyPr>
          <a:lstStyle/>
          <a:p>
            <a:r>
              <a:rPr lang="en-US" dirty="0" smtClean="0"/>
              <a:t>Coloring Patterns Can Be Challenging</a:t>
            </a:r>
            <a:endParaRPr lang="en-US" dirty="0"/>
          </a:p>
        </p:txBody>
      </p:sp>
      <p:sp>
        <p:nvSpPr>
          <p:cNvPr id="3" name="Content Placeholder 2"/>
          <p:cNvSpPr>
            <a:spLocks noGrp="1"/>
          </p:cNvSpPr>
          <p:nvPr>
            <p:ph idx="1"/>
          </p:nvPr>
        </p:nvSpPr>
        <p:spPr/>
        <p:txBody>
          <a:bodyPr/>
          <a:lstStyle/>
          <a:p>
            <a:r>
              <a:rPr lang="en-US" dirty="0" smtClean="0"/>
              <a:t>	Hard to mentally visualize coloring</a:t>
            </a:r>
          </a:p>
          <a:p>
            <a:endParaRPr lang="en-US" dirty="0"/>
          </a:p>
        </p:txBody>
      </p:sp>
      <p:pic>
        <p:nvPicPr>
          <p:cNvPr id="8" name="Picture 12" descr="http://www.colourlovers.com/patternPreview/105065/383BBE/7CE3FF/7FFF56/F822F5/0EA956.png"/>
          <p:cNvPicPr>
            <a:picLocks noChangeAspect="1" noChangeArrowheads="1"/>
          </p:cNvPicPr>
          <p:nvPr/>
        </p:nvPicPr>
        <p:blipFill>
          <a:blip r:embed="rId5" cstate="print"/>
          <a:srcRect/>
          <a:stretch>
            <a:fillRect/>
          </a:stretch>
        </p:blipFill>
        <p:spPr bwMode="auto">
          <a:xfrm>
            <a:off x="3021966" y="1771650"/>
            <a:ext cx="1428750" cy="1428750"/>
          </a:xfrm>
          <a:prstGeom prst="rect">
            <a:avLst/>
          </a:prstGeom>
          <a:noFill/>
        </p:spPr>
      </p:pic>
      <p:pic>
        <p:nvPicPr>
          <p:cNvPr id="9" name="Picture 14" descr="http://www.colourlovers.com/patternPreview/105065/383BBE/7CE3FF/7FFF56/F39FF2/0EA956.png"/>
          <p:cNvPicPr>
            <a:picLocks noChangeAspect="1" noChangeArrowheads="1"/>
          </p:cNvPicPr>
          <p:nvPr/>
        </p:nvPicPr>
        <p:blipFill>
          <a:blip r:embed="rId6" cstate="print"/>
          <a:srcRect/>
          <a:stretch>
            <a:fillRect/>
          </a:stretch>
        </p:blipFill>
        <p:spPr bwMode="auto">
          <a:xfrm>
            <a:off x="5233086" y="1771650"/>
            <a:ext cx="1428750" cy="1428750"/>
          </a:xfrm>
          <a:prstGeom prst="rect">
            <a:avLst/>
          </a:prstGeom>
          <a:noFill/>
        </p:spPr>
      </p:pic>
      <p:cxnSp>
        <p:nvCxnSpPr>
          <p:cNvPr id="11" name="Straight Arrow Connector 10"/>
          <p:cNvCxnSpPr/>
          <p:nvPr/>
        </p:nvCxnSpPr>
        <p:spPr>
          <a:xfrm>
            <a:off x="2334108" y="2495550"/>
            <a:ext cx="6858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457409" y="2495550"/>
            <a:ext cx="7620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90" name="AutoShape 2" descr="data:image/png;base64,iVBORw0KGgoAAAANSUhEUgAAAMgAAADICAYAAACtWK6eAAAAAXNSR0IArs4c6QAAAARnQU1BAACxjwv8YQUAAAAGYktHRAD/AP8A/6C9p5MAAK9iSURBVHhe7H3lf5tZknX/e9sdZrOTOGYSWpZky8woM8vMjLGd2GHGDjRzz3TPdA/D7vvlvHVKliMrcuJwZrc/nJ9sPSC651adqrp1PzgWNonf8PoQEjEB54925P4/4yacf8hE6MmxzXPCYkeQMDOPE/kD+nxU9ZUt91BETSPMtKzY8nz4JCLSBvXR//nYuU+QcP9HJNz7AadKLulzSXGLiD+1gGMRUwhLlsfwKcTJ/2WDY8j7Jh9ZP9tge5CL8ISRLff6DU/wG0FeM0JPjCHrD7YtBMl4kPPUeWnnB2H9XTfMnw3I4J1/6nhIzKyXIGlLCBGyRBaeR3TFGuJ7RhFl7kd8c/OW84+33sSppc8Q13cPORnnkZpwGlnmdYQlLiL2zOeIv/M9kiceob30Nnoq76K+6ArCfiPGc/EbQXaI2FPzcFnXkRArM3GQ4/5InazW2Tnr95mw3s1DWNzWgRgSNYGsX7wkorUJiZzYcjw0dithIosuKEliyjsQVXZBn0uu6kZpyTUYLn6D1N57+lx4/AgMp8uRsVqNeKP32mixTrQqhGXqsZKDcOdd27z/b9ge7z1BQqK3Dp53gYioGdTkXEV64mlU5lzGqZNzm8dIHEvqCk7FbB3UfN/+blUgUqeqYLxQjNiuaUTkrm8+f7zlOhLu/oCwjNXN58KNy4gsvYjo8rOIbe5GTFknqvIvodN9H/mzn6O05paeZzjXjLTPryPl8SMknl7S50LEvYqquqIky7aso630JpoLb8KYEuC6/YageC8JEiYDK2WyCo5vHcj8zKWzcETSUNBz3wboy9fnX0eB7bw+5ljPITxyGoWZF1DmvKyujNO0hprcq0iO9w7MYDjZfRuxZ7/AyeH73ueoCS5+hZixB5vnhBlPqzvl+3870ALQEnRX3EW+vC8+l3x1zatD7v+AmL5rSmyH6awS23ddVPQMQuR1ff//hmfjvSNIpHFAXY9TpR04WdCFuLoWxLlbYbmZv3lOaMzoU27Jm0CMWIo8GXzVYj3qCq6jPOuykOAaWotuol4GaJ2gQp6rzL6CiuzL6n7V5l1V8gTeKyx9CQm3v9cBfOr0Z0+ez1jBiY5bCInzWqVETwOM66U4WdTpPUfEuGqR1K3ES01cQoXrMlxiFUI3BHt4whxiRm4iul7eg5CjvvC6kqij7Bbid+Aa/oan8d4RxCRuR3xXI+xfZMNwthTJA3XI/DILGR/nIiqjD2GnxpRAdnnOdLFY/flg93lVRIjP7xaL4BLrUC2PJAndqGLnRRG6t+AWS1IlA9Sdfw3FjotITlhCrZyXL1YlJuaJC+YDXZ0TnbdxvO+uCm/f89EtN9SqhKUuIq6+BTn/bdLPZ7pUpMfDhDixXaNIXWvT7yba3otwIUzM5ANEuNY27xMIU+rqpt7oKr+j0atg5/2GZ+OdE4Tu1GbIUh4dPzh18MeUdCB9sRy2T7NhPF+sJHH84IBThK/tsQuxNa1IGatBrFiXwHu+DkSKK9IgViPHcg65GedRlXNFZ+pUcVdaxIJQk9DC8NzjJ2b1OC2MWyxMmJAh8H47QVxDC7L+bkP2rzbENXmjVCkjtfo8/6bYz3iQi8i8NZwa+1is0hPXKRAnjs/p+2wvuYUShzfs+xteHO+UIOnLZTrY7d86ZfZsRZSpH5mfumAUy5H9F4u4GV0qdpOHa5H1cyYMZ0r1Mb6lCearRUidqVKSBLv3yyI0fHpzgNeKC9VafEs0yJL47d7jJE5G5joiRDiHGZcQGiskEZ+eGqS56IZaFJ5H0vjuuVOEyL0SrnyJUxN3dLKIyDuLtOsjYnGeEMF0qRihx8e3XOdDePIwTuR5No+HR0yr5gg87zfsHO+MIPwxLTfykdjZAPtXWcj+JUPIkQ3bZ9mw3slXV4LncWCGRk0i6ychCInzpwyYrxXCIqCLlSYkCbz3y8Ihg5waorn4prhPVzSs66m4gxMn5hB6ag7h5mWEpywhwnFWBq+QxLqKyCz5W56vFcvRIgSplOta5PrGwhtwmrd3gYJBI07Vl1VvROSek+9oRgMUUZVeC3Dc1Y20xQqExM8jzPDETaObablRgKw/2uD6mwWOH+1PhZZ/w8vhnREkLHYUmaIzMoUQJ/I94kq54PqnGa4/WWH/zilCVwZL9DTSE5eRFL8Eg6cVptNViGQWWa53/mwTy+PAqeq2p+79MiAJSp2XVEdQmLeWiHsi4paDPS/zPCKcZxHuElIIISJLLwhB1kQDrCMy/xwi7WdRJZaDUSxelytumd14VshyGRFBBLs/OLiPZ/Ug2jEifz9xzcIzhXzlFxE3NA/T7Qa1tnS3omsvI+H6t4i/9R2iSi/quWmzlcj595PEZO7/mBDf5HXLfsOr4Z26WEl9dXD+zq5uVkT6oP6f/VcrrDcKER87j8TYBaQknBaSrChJiLhT8+oGZf/Fipy/mxFT3q56JGnAjZOFXUFfZydIiFsUYpxDWdYl1IkAZySKotxmXUOi65xYjTOIrLgkOI+43lkcbziDqKrLQpDzCM86gzCxJqHi0hiSl5GXcU79/johDd9rsNcjGKlyfO+A4ctzSPz4ayTeehj0PH/EjD7QSFj85W8QnrGiz2V+mf2EHILsP2cgytb31LW/4cXxTgmSMlEtQrwCtk9ycKrKawloTZILhpCetKyCmNEhU8oqDPJ/etJppMr/ceVdcAmRGPrN/Frcs18zdBalqxZp9FqYF0VS/KLmEziw6V7xOc7ooadmESEWIiLvHOJHZmG41gPL4waY7rcgfnQWUTLLM9EXnrUmruC0WiGGVyuyryDNL/8QCOoE5+/tcP3LiaSHn+ugT33sTfgFQi1V0XnVOiEnZ8SyXPLWVm0cTxmvlu/D4iUHvwv5Tv2v/w0vj3enQRJHkPl5tmqJxJ6GzR+VovKECFzWEpmTV2BJW4E5RR5TV/VvDmRD+RAc3zi1TMMlliR1ugr2r0Xou1vEDXk50Z4rsz4JQpRnX9bnQkULUGOEu9ZwslGIeq8Zli86Yf22C+ZHHTDdaUNU2SV1v+LNZ1Sks9aJj7Qkga/hj2hHr+opDurMX1pg+WkYGZ94Q7v+ON52SzPr8Xd/1Iw4n2PkLzC8fbK4C0ndDZpH8n/+N7wa3hlBEjobkTJarYLceitf/XA+z3g9rUSKuFMZxjMw1dxERsMtWBtuwpK+Ii7XIpITl1Sj8HwOFEbBMj9xIf10+UtpErpBDNsy11GYeRHxcd7ZmQm6KHGrouuuiuXog+mxBxm/74H1972wfNqGtPVeFdMR9jNIc57TLDs1TInj4nOz1aHHxzRszbwH4fjOIYO7/6nzTo58rJnx2PUvEZ0/pYEMuqUMWsRWv5kQ9294gndGEEapMr/Igl2sCP1wPsdBz1INc+oK0hLEctRch3n4ISwTj2EeeID05luwGc7Cmn4G6TpDi5A398uAyYTtUY7OyC+TOKTWyDKvqeVgRlyfl/dCyxDtvorohmtIWZuE5asOWH4UcnzVC9OjdqScHdFiwKiKywhJmEequIAU9S0i1N15172l5gGv5Y/QU6NIaG9UDbVd6Jal6uGWFYTGTCqJ/LWG8wd78Gt+w2vDO9UgFJLWe/nI+bdJXaWktmYlCGHPXIdx6CFsU5/COfkpMsYewSRgDiLDcAaJIqoZAo6y9osWKYDleqGGjSNSXrxm6/jxGdUO1B6F9gtKljTRPCeLLiC65gqim2WwL6wKKTph+bwJpgdCjrVxIc9lJU+4CPSQjWgVs+p00yxpq5o4DHytlwVDvD6d4QMjf8HO/Q2vD++UIARnUcuNQs2D0AIkmCdEmJ+GxXEeZrEcLiFHzsKXyJr8DPb+B8gpuqb5iUwhCfVKeJL47nfzkHE/V5NotCjBXud5IClYeEg3yVeiccq5juiqyzjecRMnOm4jplfcr+kFnOq/gONCjMjaq4gsvoiwxAUlK8O8NXkCeWRQgUWNwV7rZUDNxhL6Tevxkw0ncruDnvsbXh/eGUFYV2W9U4Ccf5g1XEs3K7G+XcStuFeJy7BkrMM08DGypz5D3sxnQpBPYZr5BFklV7RsO0m0yKmCHpguF2mYOH25XHVIaPQ2rsoOQMIxScgSk7yM86pBIsuEDPXXxVJcR5T7Co6LyxVVd01dq5Syy7Bb1rRqlu+pyH5Rw8Ss06IV8emk1wVaXCZH00+XaVg82Dm/4fXinRGExYcEw7wM9/qeZ4lGioh0RoEsww9gn/gUWdOfwjbxCTIGHiLbfh6ZxrPIbBjWshNGspgTofU4kfNqMyprqzjIq3OuqLvllMEfaTuLiKLziCq6iKjSCyraNTkoblWzaA1GrDrLb2tlLYsaHWKJHMYXy6D/hvcX74QgDFOy6M4mM35Sf51miL3HpnTtRXrSipZp5OZehmXyE9jGH8MmIt1ZdlVcq7OwCUFMXe0azcm4l6s1XIGv8TJgcpBRKIaV6WJ1lt3GCSFNiLhQUbYzojVWVDCHnJoVUT2jx93iUlG/0OoUCrmKBfwcwe7/G/7z8E4IEhI+oQuhkjx1sFwrUNeIIpTHWCpuTV1Blsze2TIT5zvPI6fkGrIcF5Q0TtO6RrGSEueR8ThH3DML0uYqn3qNlwVfv7PsDrrEKvgK/Rh6bi29pQujfOcdPz4r593SshT+Hxk1jZMvUaD4RhE5jsMpnThobsIBczMOJXtwLOLlXdD/i3hnLhbDvCxrNyyXIW2m8kmoN2IGRhG41jQhiYjxHEGuiN0s8zlxXcR6iDhn+DQyalaJxnswq56+Wqb/B77Oi4IE6SilZbim5SdMUHL9By0KF0dRm0QLORjOZWEjM+bB7vPOEDGBg5Ym7Klx4eiCEadupSPxUTriPzYg6kI6Dk0Z9NiBjEYlUNB7/IZNvDOCEFwgZBaRbf86S/MYYfHeCtQocV/M5qVNS+K1HGvISF/VlXSsx9J7hE9qRMfxo7fSlysP/e//MtBSkXzvclaGfCuyruhqQuoM5kkKMi9oKLdKiOES4jK5GOw+7wIHzS3Y22NB3D0Dsv7+JBwcCOdfDUqYwxMm7MupxNGo0aD3+w3vmCAc4CSH9U4eEtobZJCXaaODtNkqOL93qlC3pq0q+DcRkzCtIVVez7UirAZmhxDrzTzE1rx6ZS9DtCRHee5FJWVVzmVkC0lZ4kIy2EUDsUqX5CBpUoSwwe7zNsEBvqcyF8cvpyP7X8FJsR2M3xlxbNaE/bZ6tT7B7v9/Ge+WIAIufIpratJEX/KwG/YvsvSH48rB48fnEBuzgMQUPs6riGYxnvMPNq3jUh0jIp+lJoaVcpws6wj6Gi+C1vLrqKhZRkXeRSUC8yO+Y8y4c+VgtmgRZtxZL+Z/7bvA0ePD2N3kQOoXhs1B7/q3EbF30nF0xoTo9hLEtVYjvr8cMeczkPnr0yQh0r824KDHjiNxv1UB++OdE4RahFW5se4WIUmBLrHN+R8jzFeK1Drk/I9JycNzuQjIl02m9uBx6708XXnI5bksfQ+8/4vggLVRrceJRPrm20WiplQDnTzx9Lrztw4R3LvrnUj78gk5rH+QgT5qREaTB51VN/XzPMEdFNdNI3UtV79j3zU+kFgxNw044KoV6/6bNSHeOUEIDmxaBNuDHF0hyMpcNm0wrpdoItFyu0DPY3jYJf/bxHLYv3F6VxVeKlaiGFZEpL+Ci3A4uQsftloRnfif44/vLSjFqdtPyJH5JyP2D5lQ4V5CT9UddDVdEXhdRn90CXEsw/XI+sfTJNH7iJUJ6c/GkejfViW+FwQJhGG1DInd9YitbVUysOqVg5+WhLkTRrxoTVjaHWkY3L7Qb4c4emIYHwk5DqW8/IKrtw26Qgen0+H67ycD++hiOvLqJ9DuEe10rQtl10dReb0LLSOLT5GEyG8dQfY3WSj6Qw4Kf8lG/j+95fcELcyxKQv2O2sFNSrmif1Z1RolO5zY/X8iZPxeEoTim4uA2OaGa6yzfsnQkvi0hQq1HI6vsoJe97LYW1qIfVmvt/nDm8ae0gIkf/rEeqR/Y0RERyHaO8+h+M4ATpxuxeGxQrhunkH9mcGgBCEaas8hd6odZffdKP+kGhWPa1F2ZQSF62eQt3wD+fMPUDz5CYrHP0Ph9CfIXXiE3KVbcC2tI3NuBnFDrYjKadWaumDv8z8d74QgR2IGcdDQiqMnn19PlMoOiyLYOQjoerFAL+Ph082gg+FQYg/25ZdjV70DH3rS8V/dafivTiN21TmxL7tKBO6IJtI+arAHjeAcTujFgYwG7JV77C0sVXBG5X0Dz32bOBo5ht19BuT4WY+o8+nIbhhG49wksm+uy+xfgSPjBci/PYHm8fmg5PBHff0FOBbWYV//BNnLXyF3/gvkzX+OnMUvkbPwBQqmP5f/v9DC0ZzFL+T4l3CsfgXHma/huPAxMq8uImm1BqGZr6YD3ze8VYIcEj9/lzvLO1A3sLsmW/3/YOcTJ0s6kSHCnYMgvrVJQ8J8Lti5Phw5MYQ9FflbXicYPmw36/s5mO73owpR9jvc2NWYGfQaH0iywwnvhiiHUjsQspq+SQ6C7lZN7Rm0jC6iRFyr3FvyeGMYTdPTQoA7TxHCh66qGyjvuoqs058jc/1reZRBf/Zr0XbfenH5WyTd/UGXBD8T935Eyu0fkP7lJSTd/99DlLdGkH25FUEHmkJmd87Mwa5ji1Euqsr8o1FXH8a3NQY9zwf65h+2WYK/TjDIa/sSZYfje7FLrEnQ84Khy+j1xQPew5vGAVsDTt7YSpD942morvV2U+zoWlcd4mnwJjwD0VV5E2WNs3Au1MP86RRSbv2AxGCD/hWQ9sVFnFgu/Y/P1r8Vgux3VQUfYP6QgXrQGLxVDeu0KBott3KDHt9ExBg+arIFv/8zcCitA0fE3fqozRz0+LPwUXPG2xOrtG72OrV8sXe3EiT6cjrSmluCEsKHhprzcAy2iy4pQ8XHdTB/Pxd0cL8uJH78PRIfDuFw+n9O8CMQb5wgnNGDDaxg+LCFgy14qDbxXDaSzz9be9AKBbvv80CC7MutDHpsJzhofPNrww8neVRL8fV2NTg0X+FPEIZsQ1bSEddagwr3IlqqLyshGPJ1dPTAdKYYjr/Iuf9jQumjRrg+GQ46qN8Ekh5dxeGC19O/7G3jjRNkb1HJUwNK4RPNAaAwDnafw7H9ONib+cwEFnVBsHs+E10GHDk1gA87jEGP76524ZChzUs+camCnbPP9fqqiQPBXMTeQvkO/b+vTgNCAzSIDxniiqZ8YUDSpwYYvjbA8detRCr+rhgFV5eRcveboIP5RUHdkXbD27X+mXjwCIer//N0yRsnyEct1i2DiQPxUKqIbLpD4p74HyP0WJD7ECQbo0rBjtHyBN7Lhz3FJZrj+CiI8Gay7aCh/annCbprfJ+8N/UJw8HBzmMGPuh7eg04EjOgUTN+LwStFYsSd/eZXrjuKu+/TSi7NoLCpbvBB/FzkHrjOyRytyq/56hdMs59jcS7W8/dcvzC10gWIiXc/xohLcNBP+f7ijdKEIrfwMHE8Cpn7N3VOfiwNUBMUzAf3/4L5DGSitcHO7blXhtgcuvIySHsKZHBHWi19PWGsD+7ZuvzG9ACPt5bNMaH2+gTWq13IURp0RIfbrUOz0PJ94UoWr0I18qnTw1kH1JufQ/jleAWwcLt3kTQBz5vX/sG2ae/RMqd4NfZzzA69rVaG7YwCh9e2taVft/wRgnCfEfggDoo/j5n48DniT0yQwe7jz+YP9FByZnd73nmVALvx9zH0agxcYGqnzrG3ActCjUSSRR4nDgibp3v/vwsDDbsrsrV12eijpaD5PF/H28LR8XV3NfsQOafgpMkx/9/1l3924KKB3XIOf1IcxzBBjKRtfIVTJdpKZ4+xpyHfe2rLc+lX/kK5gvfwSrkcZ3+AubzXyH56mdIOn8HCedvwyTWw3T1W2QvfQmznBN5bgUR68sInZvG0ZTtt6h7X/BmLUiQQXvQ5I1UeX36JzM63RnO9IH3CAYOaA5U/1mIvrr/6xAfdpj0GAexaiF5vQ9Fc+wtKsZROX9PeYESjnmPwGuJYOsk+Nyh9Hb5HOLqGFu2kOhtQ99LlxO2XwxacuL8m7eOKvPPBtj+KBDykECMAJZ/Vomayz2a43CufoWUCw+3DHTCeOVbJY/x0jfIFKvgfyz12peaJ3GJpbBe+BaGq9/DcPkrefwOlkvfIuP8N4i/9giWc1/I8W/0ed7PdEnII/+nX/sednlt28XPYT/3ObLWb8O+cAmG2dNI65zG8cI+hCWIZ/CeFUm+WQ0is3zgoOPg9B1nJpv+v1eTvMBMLF/inuJi7CnL33Ids+SBr7clT0FXyO98WgASh+cEXkfQ+mxeK2ANUjAxz9wJieZ/7luDTBKHXG6cuGiG9SeDivTMXw2w/5mC3YCsf4hQ/4sRFdebUHlpWN0dqwxmJgEtZx4j/fLn6jpZZBBnkjzLoieuelstGS9/i7Tr34tFkfNlsFvEUpgvfgv7qlgF+Z8uk+GKEEEsDkkTvjqDE5evIeXGt3Led5pk5OvwGpu8Ju/nuPAJcm6uIe/ROIpuT6Pg3iRyPh9CzsczyHo0jNQLw4ho9aiXEfTzvmW8cZHOCln/wfShDOJgGuKFsUGSXaJlfAOZi4b8X4ug1tluVjrCIsUWqw6ywGACcdhvbQStm7/FCwYmQ/3v/1Yhn/FIUjfC66sQM5mP2KUcJD30hn8Lf8pF5cf1qLg8ILP4V7Ce+0ZFc6rojfRrQoIbP8hs/52WjvDx+Lk1mM59BptYEcP17+RcsRZiMawy0M1CjPRLn+uAz5D7kADW818jXc6zrX0r1ukRjMvnkL6wjtTla0g/90DO+RqWa5/BfvEzOK/fgev+CnLuz6Hg+iry7k8j5/EEcm8tw/VoHs4vZmC8dQYHS95c4ONF8MYJQjcmcCB5NcRrMKUyKJi/oJ4g6bjOOvC1iO2y9MSekiIcNDfjQGbD09f5RcyCHQ+GA2Jl/O//LrG/Nk/rtcq+qIT7XC+qbnbCePUbmGVQ092hC0QLYVsXC3KR+kKek+MxSwuIWTuHjHWvBaDFsQg56EbROpyQ4ylXPhMr8o1eSwtBC+K8+Aiu65eQu3YfOdcu6sAvuraInItTsJydR9LZWSQuLiJlfgUpS+eQdm4VacvnkXL6IpIWziL+9AqSLnyMFHHnUi4/QuK5W4hdu4LjM6cR0jWOo/kDOqkF+6xvCm+cINsNLJ3ZI1+PSKOrxIgY9c1HgZExQsT6dll6LS+pd6jrRaL5X0ch7jtvp0lITXZuY7HeNjhhmL4R9+qBG7XXW1F7oQfmO7eRIZZBXSe6WeJapdz8QV2v9JviQpE8ojUs6w9hWL2hIVyeQ2tCLWG99KXXCly6LnpDLMTZa0gSi2FevouMa/eQcfFTOK/eEXfptFiJeeTfnROijCLri1H5fxHZ3/XD8eA0klemRNyL9bi9hLwbCyi5tIycKxfgWF8X67OCxIt3kX6D+uYrOC/L/c5+htwz90Uj3YFp8jxi22cQYR7cXH79pvDGCcK1Fk+FVzfAgkAWMAa77kXBwsGPmm3YU5EX/PVIEnNwktBVO2Cr13v4u1Es6fBZugPWpi33o9hnVIuh4MAQ8PuybJWBi8S1bJR8V4ya622oWx5C4dkJ1Q8kROrN72Xwe/9Ov/oVUs/eVYtgv/YxnDevIefeqjxegunix0i/+AmMa4+Rcf1jIcc92C8/gOueDGpxkQpvio64OSiWpA+JMvBTl+dgWlhF+tqSXLsIy+V5GG/OwrayJgN+EYab3LV3XMg2g5wbZ5F3cwlFV+eR9/GY6JEB0SOzcNyfQfz5KSReEk1zVzTPrcfIvnEOhUKk4hszyL0/hdyrZ5Eh9zjeO4aQlDfTafKNE4TYXZWzZQAFgscPGtueDplGTCE0/TQibCsIzZrDsZwRHC3vx76iak3+sfycEa0DYjlYS0UtslcGOwd2sNchSXj+ltcQMFig+RWW4QuJ/Anmi7oxk+9/r/2Z3hwJLQ8J5n/sfVp4FdFcgpJvSlH+aTXql4dRdbsFWRdEI4hmoAVhtImhWuO172A48zHiJ+dgEMtgP/85XNeuIufuInLvzaPg1jzs13tl5u9DzPK8uF/r4k6dF5KIpbi3IESZguvTKeSIjsj6dhSZQq745VEd1JazMzg11YPE+TOwnfsEWZfuixW6Auft88i+Izrk5mkUXJuTQT+OrE/GhSALyPx8Hrb712C+fhknltvgurus57rurIiGmUP2p8NwPZgVQo3C8fmMvN45hHR7ngqsvCreCkF00PkNoG0hszLLz6lbmBPZ11iGQ4OiD8aqsG+0BAenG3Bwqk5Qj/0TNdg7Wow9wxtl7TLz03p4w6+tGgz4r+7glovlI4EhZRLBl1/xd6dIXt85u+q8tVDEIRHEu2tcQa3VawlCvCYctbYi6/McVDyqRe2VTtSdHdBCxYTbzUhcX0XkuUWEzvciZfW6WhL72S9hu3ZJ3KYZpK6chumCWJE7Z5B/S1ylB+IS3VmC64sxZH41ibglD07MdePk9CgSl04j8cwCLEIe6+VhpF4ZQfTpPmRdWUL+NbEQF0/DdWVC3LZexE4NInFuDslrKzAKGa23zsNx6wqyb60j674Q4eYash/Oy6C/gIwbazg06UayvEfn1cuwXZ0Q0s7Le5lF5u0rQrazsD0cEz01gJDGThyNfr0Lt94KQTRKFKSs5JnoSRcCCEnGy7FvrAwHJqqVJHuG87B3pEj/PjzXgkNCmsNzbXJOCXb1e0tJWO6+z1HrzdZvQxLmSLRExE8v7MsrV2vAv2mh9FwhgC9UzFCu73oScU/502tOlGQb93svIDrv+CUTyr4sQ/lDNxpWB1F9swWVN5tx/PJpxN35BnGX7iJUXKOk1YuwX5IZ/uYFEdnX4JKBmnPzrJCnH5HzY0hYXUbSyjJslyaQcXMIyecnhBQe5F2j2O5B3PwCzJcfwnH1npDqIrJuyH3unEb+dbEQd8S6PBAX6vGIWJsZuB7NIn51TKyVuGHnV8SFG0PKhVEknR9EsmiltLPd4go2IPNWF3LvTiNTzgkfqUZyWwsy2gYQ01KvGuvoCZno3mAlw9shiCDQh98pPurP0MFPq0GyHJ5rxwGZUfaNl2HXQJYe28/nZ8XSTMuXNuVWy/Jf3QYVzHtzK0TAi8vlCX5/Ltja1AxCFlqXfTlV+rcWCco5DCX7jvtCyYx+kfj7hYi+/As1kH9o+H3BgdpClD2sFstRD/f5brjX+1BzpQOF99wyKB+I7vgaaWduIXZuFoa5S7BcfKzaw3nrkmiEMyqks0RnnFzqRubqIziu3EXWrXNw3T6ns36OuGA5d2fFDRNdsdaH5KkZGJZl9r96G44bN+TYEnJviRv2qZDj8aS4SatwPF6G5eZtJJ1d1r1Wsq+dR9Y1ul1nxJpcRDZf8+EMsj8bkfMX4Xo4C/v9i0g+PYvIzhIYm9uR2zCOiJJ6dZGDfe7XgbdGELUiL7FWY/eAA/tGCrF7UAbuhiUhSY40dCOkYgYhNeM4Wt+LQ51tOCAzzMHJWkGdEEasihBnj1xHN2mfCGpajc2lt/4Q94yCmzMRfVhaAdZnKUnEqvAcWgx+Dq0HE1HO+2y6UqJDWFSo1kjwrspPtgODD+breeJm1YgGadK15w3LI5obcV5sg5XZbybylm4hbmYO6cs3YTx7GY5rt8SKnBcrsup1sT7rh+lGp7hWs7CKcHfeuC4EWlMLkn9dCCDWIeuLIeQ8nFCRfWK6B7FnRGyvzCL57CzSzy/CdFP0xc1FWB8vIeP+OaSIi3RwqAT2q5+IS0WCCPGEUBrduj2L7EdCqNtCqLvrsN69Bdvda4haFc3R2Iv8+glU15yBub4bh1M8QT/7q+LtEUTA5slPDc5nwqAaY/94FfaLS0WC7BnKVTfrSFGfd/+O/PO6LQG3S9PHmiUc6xzEkXmZyRf7sH+sXNww0SzDFThS2oP9uW6d8YMtjiKBmdVnGQpDv0oSed98ZBjZ59+y1ISu1y7RIEqKjc9Hka8JR7m/NoreeP59QHR7Kco+r0DZp1WoutWCiod1qL3Qrdok5dyg1lllXX4A88UVnJqZgnPlS9EIZ5B0YU0G5xryZVDnPBYXSWbznPtiae5OIGJpBPHnz8AiM7vrlpzzkKHcGRncy8j8dBXWmzeQMNcHx/VrYpHWxTJcEKG9BPudSWTe6INNyJZ5ox/pZ4ZxYqQdySPjSFyeRMLaAlIvLSH9+ioMN5ZhvCxC//4U0u8I0dYnETVUC2fDIMrdiyirW0CV+zSK6mdxzNG05fd4HXirBCH25pc+NTCfh301FQi1zyA8fwmhNdM42tUrFsKDw24PQs0LCLOIf5q5igibIO+c7gYbUbyKkMFRhKyMClm6EbY6Je6XCPzWJoS55nCkxoNdHodai8BsP3UIo1YMGDBSxi+dK/n2lBVs/gDUK/reGBXbCAXTovgSoyyj933m9wFHhLCpn5rVapR+U4Kaa+2ovtGKygd1KHtUhbTVNXGprolFuAzLlXHET4tLw5qpK9dgvLCEuPNCilsrQhBxgR7Pw37vuliCmzgplsh8fhVx6+M4cU6sxZVlZNwTEjw+h8y7l3Dq3AoSFsWiUJOIO+a8typkYnh4DtlfDcD1eFzuOYfMB6tInJ+Es3EQ+XVTKKyblkE/jfyGCRSIpXA1jKrFqBAyGOs7kdbYjjL3gpw3pa2OCt3TqHRzw6M68QJen1B/6wRhlCiwccPzoGHT8EmExMwiNHEB4RmrCHPMiaUYwsERNw53dCKsYx5hTfM4VjKJ0II5RFdeRlTZRRxrG8HRBXHBxIocWxpQ9+zgaDNCS8U9S57WAf5Ruxl7RGfsKc/brLX6sF1EvK1ensvF7oo8db0OWhqFKG7v5xCi+BpDMADBMhNGv6hh+JyvVJ7CnqHnfdnVOy7GfFM42JKD0i9KxXq41XKQLNViTSrvN6DoswoR3VeRdXtN/P1JOG72In5mFBnrnyLr+lVki6vluLeMtEujSLzcL48iqs8v4ehkk2iSmzL4RUOIhci6swL7TRHfV9pguNCImLl6xM5OIPWCEOb6dbFGJNm8CG+xNA8mBKIz5DnbZ2dhv3sdKacnYWnuUoKQALluIVCtkKR2BgXVck35tGAOtuJxnHKLiK8aRm7duBBoBAV1kyivXURSXctriyS+fYIIfHkHHwGeh90ijEOSZ9Sl4gY2YYbTCE0QQqSdRlj2MkJrp3G4oQeHu0WbTHWLxejC4b4ORJafw3H3FYQMDOLoYr9ALA8jXiLwGTI+2jKIMOcZHDs5rmKb7tEuGeB78yo0AsbX1rBzab6WxuuqRkObuGEbPYB9ZBcNowQREpBwXIHI408lF0UD8R7+38XbBHVS+pkilIgFKf26DBWf1KgeoctVea8Brp9dMK9zhhddcZMaYAIJIsxTzl8QvXEFrvsixsV94qCmHnF8wtzGAFJXr8Au1scpJMm+KaL+1mm4HsnA/2JA3DJxu+4uwnhlBTGXnTgy2YDYhVkknBOyiX6x3hbifex1yRz3riHp6jWEduShuG5GMIv86inYyoZhLxXSlkwhu3QaWfLoKBQ3sGAWsZXNMFUOIM8tVqpqDFl1I8gpm0VqfdtrKXh8JwQhGO3ZbplrMOiMLuYzxD6K0KRZRGSdRUT+ujyuef/OW0NkzjlE5MhzFWcR3rWCyK41HK+/huM91xE5fxbHxB8OOT2IY6dHxJoMIWxlAof6WxFeJEQzntado7jRDPUHK3RpLTjgmSnfXZsllsakFoFhX1/LH5JdWwQJSZiw9P+MviiYP7QC2e+ct40DWbWiA4pR/Lt8lH1ZLgQR4X6nSQjSqFYl518WpNwalEEuwvueuDaf98N+bQzRi61IuyoEuH0GhXenkfvJgMz8S8j+eB7Wjxfl++1A4iUZzPdXRdSfQf5tEfUPp1TgZ346C9vDizCcWYOlpRst1VdQW3sGic31yGzqhbNpGBmeQVh6PTC0tSC3fgxtVVdRXncauQ1jyBM3y1k9CkvhBKy5ol+KhSyFM7AUjcNeNI3E0k6klvTDVDICZ/EULBVyr9IhpNe3i3h/taTtOyMIwfXnL9JJZNdApoZ19w2Ly9IrM3ZXLQ6018ljGfYNVOLgRB0OTTXjWPcQwktFjzjOqHiPcAp5qs8gfHoVoauTokfEDVuZQog8Rp47i7BFea5rXgT/OsJSlxASPa1inSFd6pN9WdXYn1mnpCFR9xSV4Ehs32Z+hOU0voYKPteK0OJJEez+rYR0Ge/G8XcCcQ2PNhbC8YsZef82o+yLCtEkpeJuiRZRwlQjT0hi+LIMNmoOukSfj8B4U1yf74w4daMCsSLMbXfOI08sQ9ZjGaj3r4rYvoWEq0Ww/M6EmFs1iL0yBcPtFdEea7A/Oi265CYy7op1mGzRZhIN1edQ4z6DqPZCZDUMqcWoEg1RXrekmsPa5IG7dk10xZIQRqyDewT2sgkYC4dhyZ2CNX8cViFIav4ATHljSC/uF5L0wJAzBlPBKExFw0gvkWO13Tj0Ck013ilBCLocwUrNt8OuAZndB+yKIyLWjlWOI6Rc9EmlDPrKOYQVL4pgFwvig5DjWNeouFceQbe6WbQeoWdmEHn+rCLs7CzCV2cRtjSPcNExoTFPOrvT0nENC90jbVEqbhQjWrQqdLe4noUinREuCn6+x30FZfq5uOpPV1DK3773T9L5f/53AdVT3XbY/2LQfrxFP+Uh/6+ZmwShC1bwZwey/mmG4eqwuFTzcHw2K4K7Tlcouv5lRMrnNpy42AnDTRHzD1dhEwKELnZuWSfPjXoSH9kQuVKDhJVexMwMY29nDmpqVrTrSoWQgRYisrNQSDGNUtEcJEmR6I9ccZmMNR7YGntQV3MWhXLcXjkMh5AkJWcYKY4JpLmGYSskSYZgyJqAIW8EiSVdSLLJc/K3qXAEKXmil0qFJJkvV2X9zglCULwyYecbRM+HAXuGcnC40CNu0RxC44QY1CMmbrK5jIhssQTiNoXWy72H+jR5yOQi9ceRBQ8Oz7SIBqnHkcUehIg2OTLfI/DIsR7sn2oQMlhUWLPcZZe4Vhz4u2uz1UpQ0JMcWvnLUK88x4y6EiJqdFOkE3TLqE12ybX6XJdh6wKudwi6hvvaHDB+F9D15KdclH7rJUju/zPpc9m/d8F4YwghS7Xe5bt+53MnK9NnNqRcdyH+vtzL77j5B4NYe3E9M73LBlh5S/Fsa+xWAV4rFqKgfkotSHRbiViLFZTUzSlBiupnhAyTyKgcgbWuW7TFEPIqZ5FROgJL8SjSivqRYBcrkSmWJE/Oy59EGkmTNYKY8hakZk4gSY4Zc8aRnDOAxJx+HLYEL1Z9Ft4LgihkFmb7nCck2B4f9piweyQPe0aLsb+vWixJH8JqZnGsYgAH3Y040F+tNVsHJsUFE2Lsn6jWkhRm4w8KAQ4yEz9ULrNZKfZ3VGGPzGAf9VrwkbhwH/Xu3Jr5g4nDfYWlKoT3lhR5n2dSktXB8si6rfeue3zkOPaLToo4l76lPVDev6zaP8v3/4uCi7ROXDNgFzvmB8sHVZWpRWAYl6HZEhHjuY2jiGkrl79n5Pk5JU5O5TQyC6bFhRqFtVTIUNcBY0MHbOUjMBQOwZQ/hlSnPG+eQZpzHOnZ8r9rFAbXGOJLRTNljSPNPIt0+yTSHeNILBLt+IIkeX8IsgGWfXC9eeAADIa9I/lqSfYO5WH/eIWQoUatBTPpJMaBiRrsGRS3qL0SB8prdAEUZ3D/ODlDs3Sfgt3/ZUCiMPzrW1uim2X6fb73ESTunoYsRF9K1/XtwQb9TuAUa8L9SvYMiuXIq9A6sGCvxwCHs3EAxWIlqsRqUGfQojDPcaKtVMgxrlrEWTqJLEFGgegf0RlpOUNwyP8JNTL461uRXjQIQ+64uFcjSLCMIFUsiCVnBplZ8zDkjyCuuAMWIVFyxiQSzRNIpzUp7MVh086b2L13BPGBvaCYpNsu0vVhjwG7B8Xt6bfho367N8M+mIvdrUIYcY8oljXStJHECwQ7pAdbokvQTWLOg5nxzfPFbz+c1K0dUl6o8FIsyLvuBr9TKFHEXTw0k65buFl+b9Bdp4KRwQc2hUj6xNvIbneXWUtzdpLvCa+oRXXtMkrr5kWTrKpIz6sbh7NKZv8WN1x1w+JSzcBZMovM4inY8kX0O2SguwZgFgFuKphAdH054ipbkOwSDZInRMmegNm6CJt9CYWFp5FS4sGpXI9oFSFP9jCMGV7y2MtEg+2QJO8tQTYhA5yzPtdf7Msv0yJBbzm8oKRYByyrcll+vuMMKvMXLFUPMqC58pDx82fF0FmKwmW6LIYMdo9A8Lw3WVD3usHPx3A3K5p3NduxfzQd3Jwn/KwXx5bTxVVNw55+caNEn3GLCc0NvUAN2lGZfGwNfWo96G4xQ85koKlsCK4qEdyN7Ugt7UF28QxsojEcxZMw54+KlRCLYBMdkk+RLm5ZURtSij04Ud4EQ2UPcvNPIzdvCTkFgtxFHK+tVFIZxaIYxOUyWefgkuPmps4dubzvP0FeN/wy4E8NZBHRPIe7KFE3BK5AZOJPw7mqLcSyyfnB7hMM2qbI717/CWBhJtfYsC8wrQLd30PyN5OoB03NQa95ERyxt6C0dk4IMqOag32Es0SYm0v7kVs3AXvtEBKq25BVOAtzgViB/CER4xMwZU0i1ToJo2sCqbmjOFXeLK7VJJLFSiRUtSKpuRG2+l5U1pyGoakNEUISq3MOzqwFIdsscgrnUVJ6BrGNtbrQLth78+H/HEF08AcZwD7QQvlWJDKypteJmGXJux4XcvnvZ0JRTuumpPG7TzDwtX3Xve9geJtE8C/Z4BJeVjXQWvuf+yo4WdWgblZB3RQK3NMoqFhAZtE4jEVDokGmkVUziqTqVhiLh0SHjCMlbxAZudMwZ00hyUpRPqS5kaTSbqSJdUnJFCLlijYpGsHJigYcac7F3qwahJi7kJzbh4yiMWQXzSHbtYyGqvNb2lAFw1snSHT0LBLiFhEeud0usm8OuuY8YCBzb8LtXCVqEV7H7dn4PzULXYlg5ewsL9GIVcA9tkBe+1DKszf/eR/Az8iJwH91HvUYlw287vX2nMHNDR7Nf+RUTyGreBo2EeXmXLEUpQNwlU4hs3QMJ5uqEFvZCmv2NExOWg+KcyGSbRqO7HlkVorGEMuTJs8nW6eQ4hiHxTUJk/wfU9KkHfz5eofj+xDmaEFsWTNSWho1ZB/4nvzxVgniMK7BnXsNhZkX0FBwHQXyGB45HfTcNwH/HIVvwHILtqCb5nAwb9Rc+Sp0lUwdRtUfgfcmeD7dtKfu5QcmGbkDVrDr3wewOTi1h39wwxtZFHK8oWLL0OReEeiTKKxcEFHOYsRJ2AonYRErkZ4zDGvpKMzFI4hsKkVCaTsSC/qQnjkNQ84obM5FWC1LKChaRkJdAzLlOuZEjI4pJFumxe0SAZ8zjujSOhz0n5xYlc31P8/RTW+MIBFR00gUS3FiYz/x2FPzqMm9ggzDKvIyziMtcRlO0zrq868jLOLNWxOK7sDByrwFj7G8/aljfs0d/HfHogZ5VmMAJclzasy05RF/oCDXv0toIISf2++90cUiOV73Wu9ARNi6RH9MI7tUyJEnrpVYDlOu6ArbGEwlg0gvHkRSTStSi4UcYh2OlzUgLW8YdscCcnJWkC+iPL96FtFV9TDmjcKeO6sWJtk8gUS7uGH5YzhR7VYNFez1t8MbIUhqwmnUi4UodV6CO/+aZlBpNapzriDLvIbkhCXk2c6jqeimPhpTVoLe53XCf5ATzH34Ikvsr+vrNM/Cw8DcBaNjrPbl1mc7Wf/MGfd5qyf9a7a2XPuOSuL3u1iJXLXlOTZpYxXA24rAncrzwFU8B2vehCYIM0pEY9jHEe8YgLlwTAb+GCIaS2GQxxTHKOKdQzhZ1Iy0kl64ChZQWXwWaU0tSM+eQFrOGNLphomITxeXLM02JcSbQmx93Wah6U7wRghSm3dVdUZ51mV4yu+gpfgGOspuqbVoLLiBpsLrKLJfQHrSMuqEQEWOixvXTiE+bgGnYua33O91ILApHBOEW87hstnX6PpobdaGsA8GWhldphtw3X7ROwe32wPlDYH5JuqnLQNHXCy6lP/VYdjibr1RiOVKzumHI38GloJhmGXWNxWOIkU0BV0luk6xpa1IKGvXaBaJkJIxhYSsXoSX1OFUYzUOdzoRV9KBDNsikjOEKPlDsOcswGybgyFjFs6yKUQ0leDoyZ11aHwjBGkQAlTnXkVa8mnRGefRXCSkEGvRUnxzU3MkxS2hvfS2kqah8AaOH59BXZ4QR8hS5boCa/qZp+770pBZf+vgFOvxDDfptUFIx1WI/q/tD5afBLpaewvKEFKxdSZ/k6BIZtSOuQzfunuCa1uYEGVU73UtPtoRhIyMSpnFvUrK7YNViMCcR4roCZaQGMQqhFRUyMAfVotA0Z5snkaCq1/0yhDCyqpw9FQ/jsYOynN9MLumYMmcgTPrNFx583DlLqCoch6Hagq0mDToe/DDmyGIuFfNYjX4mGk4I3/fFP1xFS7bWYTHjyAkyvvGsszrqMi+jGYhSHvZbSGRXCPkShEXja5Z4H1fFnSh/Afm69wyjbMuCxmDHVPIjxBsXYgPgYJ/T2UemqouvbVZm9bjo0a711p40r2rK0sKsKc6V5OwLPNnYjXYtW8M8nqWAnGPhBDJuf2w50/DlCWa1iLP5Y3gZHEz4gq6RXyPIMPlrcNKsQihNCE4hiOV5ZsTDyfC47ZupOYNir6ZQVbOPKoKLiKzsU8111OvHYA3QhDqjXZxqfJFX/D/2OQZEU3ziM/rwwnxM4koax8Sk+ZQJbqkW9ywDiFInViTpPhFuPOuwWVdf+q+LwuWemwOSnEltJdSkPNeBrrwSwbVobRnhG/lx9rssxUArjfxWTPO1AeanWivuo4jzrdQwyUDcbv1OB960rC3rPDdlclEj8FeNAWjfRbG7DFk5M4gOXMccSK40wvEUlRWiWVYEG0xCYMcN7jE5cqcUgtjKh3CftaC+d9PfoOjST2IcLUgpaoNoa0Fqku3nBMEr4UgjEKVZV1CoegKp2lNHi+ireQmKsVVikgbwvEcD2LKOnGytAOnKtpwIqcbp8SPjHH2w1NxWwnBe1jTVtXS0BV7nZGtLesxyp80pH4dYLXqrk4TimrmtH1qsHMUJImvyjcAvsjRrppspLU0o7vyDgz1XS8t2Bmx27ORw3kWtDtLkPfjD7pawa59KxD3L6NQCGCZQxJrqfJHkWYVVyt3GDFVdQh3tsKUI9bDPgmTiHGzQ8hklcm4cEpzHAfl8wW974Z12QleC0FoKZzmsyq4O0pvobVU9IZoji6xDCcsQ4gp7UJsVSvi61sQJ4gRERVT0Y6TZR1INE4hNNxLBuZImsTdKnJcQnL80lOv89IQd8UXetXNeoKd85Lgdgd7PWa0VV9FTFO1EnDbOi55H0/lYogugxYJ7pL71Nae1T3N+bivTgb5y7g3on143+dtFeDfYvVZ4CZDrIR+q1rEh+hR1SCpVq77GIXBOYnUjElYi8d1pScjbDH5XTAJOczOKXG5ZuHImYOrfArhTaValBr0vjvEayEItYYheVldK87+JSK0K12XUZh/BjGFXThV3o6EVvEbm5uQ0NyMeEFcUzOiXd2IdvYiJNrLaN4n27KObNEmtWJVAl/nVcBwJf1rVvqyUjfYOS8DlnUf7LSLW3QNjdUXEd9aq8tyWQxJi6Eawy8ZRXcqWGKSLVK5PoLWw7fxf0E9G3/nvtCM5wOjdiRdsGM+BG5NwRA39VJgt/pNiHvKdkY7EbevFTJJcHWgRdwtW9Y8jOJK2YsnEdXsbcmk58T1I0Zcd3PxsOiMRRTkrWinE24a+9T9XgCvhSAkBJN/ZVmX4ZIBzudCIicQZekXQdWJ2Op2JI4NImlhHknr55Ay50FcbRtOVXbo8bA4b5zdbjwrlmhNI1t0tZhs9H+dVwF/dA5Yhl5ZdBjsnJcBi/mi2ovQXeUd2B2iH7gqLqatUgc9BxVF8AG/4j7OxP5rUHZ5jNrfybNxDx88lbdgb+jfbGD3XHCwbIj7o8OZODD67N28eMy/9IaJU1o/Ps/JxPd8IHay2eprh0wySVkDmkS05UwiK28e5kYPDgZ4BNxlKzK/AUZ3O5JbGl65B8BrIUhG+hk4ZHD7xDafi0wfRLxYicS+OiT0e5B4lm0mTyP19hqSL64hrq9PLEmTkuekmEhew7wIXawW0S/FQrrXtTmK7lEiPyx757KJwmvLCsuA3NXggLm5c8vAJrpkcNfVrGv3v+zGEYS25GvzOV6nVqTea0XCOwrUnWqvv4c6zyM0dDwUK/LkPhTsSXXNcs3z3/PRVK5X8c6YYQPZSGqtx+7yvKfO8wcTlv4k0RIb0VXsdr/5XBA8U2+9IdBynczpgDOf0agFlFYt6fr/YOdSv7HLjPYMCHJ8p3gtBKEwt6StoFo0RP1GeDYiYRgJ7Y1IGatBwuwwkq+cR9rHSzB8KiS5eQbJa3NCjjbRI51IyBxR98pTcQfNhTeRmnT6te4cxE16fD/sTiIXOwXLFj4UgV4orpA/OYKBTQrMDd1aOr5b9YZR29u0Vl9Ba9PHKJj+HAUznyNv7gvUdj/aci27exzIe35ourhCBkyluFUykA52OuXaOzgybtmy8CsYuC6Cy4TZOG9zJy6S37eWPgjYDyzwPq8CdpIJjZ+X131+cCbM2oHMkiE0V115UnH9hvBaCMLyEXOqNwJF8Lko04DoDNEcQpLk9QWk3lmF6esFmL6bFqKcRvLiJJK669XNclXMoFEsB8U9LUdU1OxTr/Eq8M2GTHzteFHVDuCNSqWLpVjbMqC3Q0flDVir+7G7yY7K2tObz1cOfIL82S/gWvxSCVIx9MmW6zjQrbV9zyysO2pvRosMmFO1DdoLav+QSfXMsUmv7gp2zfPAhWpbrEsAnke87UBhzbU2+wvcONTahMNdbTjc2YyDDQ044KrbUWOLI6I5WEO3nQV5XXgtBIljIWLOVbUCrcW3NLybbJlCfFsT0uYrkHJ+UlyrRZi+PA3Tt7NCljO64UpMWQei7b2INveryGf9Fl00Rr+oQ15XpS8jMFpK8YKFas8DO57EtFWIdri1ZUB3VwgZ5HPw0f95olksiaN+SP5+ojdqex4rMYhcQYtYFP9rCHfNWW8tmN/rc6CxNOWouwRVtSt6nr12UIkbMe5AR/V1bcR2sNv20h3nt1tcRnDVYbBrgoJWTSYqBi92D+bolhVsqnFoukn7CRBsqLFnKE/vzaJQbrutuirY/d4SXgtBCJaO5IpQbxGCNImb1Fp2A0ny46QM1yL1dAuSL68i7d5ppD9aQtod7nLajZiqNpwUFysy7clMVCsWKM96TnMqjGj5v8bLgmsB3sQ+5hTfbFHjP5BbRT/xfWemn9Xvg2T3HevoPIem6Sk0jM+gu+b25vMV9cvIGbyKisHHaGt4mhw9NbdQcmUCpk8GkTw3gmNR4+oSJde3aEcQks53brabbV1tSJgqEh10E+V1Czh5k613vPrnRaFWJIAYPuiWEUGuCQSJQbH8UZ9FiXBorlWI0awbJLHpBjvwH5yowQE5tlv+938NRvHe9s62/vgg5DWXNHDNR7VYE7pLsUUeJPXWI3WyBsnLA0i5LsS4fQEpZ/uRNlWJpCE3TpV2iDvm7VcbIRaDpSYuyzk4RfSzDCXw/u8T+KPX1K5uGcwO01klR6a8fwYvGsQS8vl2z7puWqO43oamGa9uYSg3rCNPtIh3kHdU3UB2wzBOtMkM25UprkcW7I96YP5hBqYfZvUxaaUDtWJRPJVPSOYD+0txYLlaB/X/5upLCJnKwN4dJA63g2415zdofdB1I0HO90EXWWnBZvrmFnqHZpqxf6ICu/rtQpZK3ceFbZkOjFdh16C38V4gdA1N7NvtaRx6YgyR5gF8YL1DURf8pBdFzMk5tJff0lkzMX4Rse5mJHY1IKm/TsR6NVLHa2G6WIrU2Sokj9QisadBzmlFmLwZivIK12XVM6zDKrJfhCn1zZfB+4MhwwOWnbsNuxoyRX+c2xycHnGpGLBwCBiythnOok0mCh5rmptAtRCj5qoQ5FoHGpZGtT8tCcA+tCSGvaEHucPdqJkaRVPrGtrluYz2Tlh/GhBiTG+SpOjc7OZr+sDIV5l7EXs8FhwcM6O+9sn7Sumsx7GZl9dfzOUEG7h05YKdT9BqMJTNvVwOzTTi0GgbjtYO4GixWIOScRzq68CBqVohTaO2k90z5MKeke3dOXbffFuJyvDkYdi/zIJxvQQf2B7lIFUGL2fxaFsfwmJf7ktkmXpr8U0N0/oqcSPEdTpV1a4kSe5zKykMK2VCllokD9YitqYVx13eWp+E2AVNLrLyly5KidNXAv/2wKzrf8mPyuTfTtZAMILS4EcQgmtgMoUY1vRV2AqnxBKUycCdR8v4PKpvtOn+gNXX2tHechlHO13enlDiBiW01qJhclKOt2q3dZKoq+kKeqruIPP7QZi/n1NyWL+dRkvnTXTU3Uen+z7aGj9WzdJcew2HPdn4r5405DeNi655hJreR2hof4C8xjGkfm7U7i/BPsdzETm+JW/jQ1CCiGbg98cBzw2PDk6KbhoaRETpGqLyzyGy4Jz+fai3FXtHCrCrz4X9bTU43Nomgr0Nu9qfbJQaCCYyd7Ie51WRNOiWSd0N04VifJC+WA5aEdOlIoX9i2wZtC++KJ8i3WE6o+KaLhKfC5Ev62RRp+qMBJJECJLUV4dkIUh8YwvSyp7MCKzsZQa92HFBSeIrP3nbYFkFs+KhzYUqFLXtqBCBCcH9XEjlJ3bZhMEdJIJVUbWMg/JDUwOwGdoej1k7B5ZPDqB5cgZdzVe03WZcaw1yGkaR1FIHT+1NJYWSSAhCorS3X1ASuMcuIf8O9+qbQu3gDdR3PlKLUd/xUPMmdZ33ENFeqIMoZqAYNd0fo2jiM5SMfaoRMu6+lP61QSuF/T/ri4CRsMABy7ZL/ueExk7jQH0VDkxUaffKkNPDCBubQZS4j5Hsul96DkfrBrGnrwgH2hsRWjWDiPw1RGSvIcyyjJDjM0KAsWf2HePGRf6v+SaQPFAH+9dOnCzoEgvyIAeZn7kE2QrbJy6kzT2JuYdGjyP0+PNZS93BNeZl2d6iRa7viIqeQWzsHBJcQ4gp6kJ8W6NYlDbEtzQhOWdYBxPdEWPKsq4fyc8QYS4kobgN9hpvAxSl5sYuJUlp3RxcMpAzm/pgaZL331KLAw3e/Q41Yy1kYZFiIEFoET7qNsjfXoFuaG7RhTz+5xztzIajsR9R7cXoqr6Dzprruk0zrQstCDfabGq7j8Y2IYFYAYZsSQiSo67rIbpq7sHtESvhuYfwzmJ8KK8XMmNBffV5lI98qqHistFPUd33WDsYmn9nxH7RNME+cyBoPVlSwoFKwc/yE92sNGCw+u+iFRo/jYMddao1Qk73I2RZxkznEKJrryAid13JsF8myANDDQhzcxOkFUQWntcO/Oyv7J//8DUBD4qNRKbv3FdF2EmxrqKBjOeKkTxcq8aBxHD9xYLMz7NFpEdP6B+0HobVMiWI8ZxXfCWP1sL1pwx9Ln3p2Qk2rh6kZmD5eq5YELpLjEgx1EnBGh43iuMZA0iwjouPN4LUpCW0ltxSv51uCS0IK4KLxLXiasRgr/G2sK8hG03VF7cMaIKDlKK3VFymE3U1ugNVlKtdBPbVLedx/wuWmbDNP/83NLdqYrCx5oK4THdRVS+DojNH9UdF0xoqO64jVSaNhp7zqD89jobZWXTX3VDr0NAppGB2veqehoNreh+jveG+kqTScwch3UXyWmk4PGfQiFVXzV21HKWjn6FUiFIrJLJ0tCPnf4w4ccG0o9yF9v4KHJhBoO1FeU3EGPY2FmrI9tBMi+42fHS8TyyHkIMuVcUZHB3pw7G6EURWXkS4/QxCzUIKg7jzhgmEOZZwLHlMO+EH21o7ELo3ZMB7fhmcyPeox5Q6VYXUmUr1pGyPXXD+mImcf5iRJmNew7wkCfMRx529cP3NAtNaMcyXi5DzTzMy7ufCejcPxjOlOFW5fXkBrQeThWlJp1EsApurAjngOUAaC6/rORTi/J/5Dloc6hX+T3JR1HJxFeu6Au/9tsEt11giwve2HSiqKYqP19ag0D3z1PHw9gJ1oxqEFHn146oxTM3tGsY1evpVf4R25qOx+a5otDbUdtxDVcctODvnYfaMqMUydw3D0X0aNR13vNZCNAWz7I1iUXL6z+NQjzckenTGhJL6Oa3d4mvTapQPf4IqeawTkkadExfv/xmR+oVBxXOwz+wDq50DB+R20GXLYkkPd4iFnG3RqBQJwi3vwnrmxH06h+iGa4huvYTI6rMIbZjBofoWHBpuwuGxdhzyNGF/Ty129+fho74X2wH5Va0II1QqJxzdyHiQq9o4saseJhn3/D/77xZYP84VCyKD1r+sI/uvVmT9lAnXPyxKFop4JvuSB+tgvbe9D8sQLUnCkncSgOCPxapcZsl9r8HnKOaZVKTloDtFt4oWJ9u6/lY6nDwPzNBmNXjDpM8C3SLTajGS7lqQftGF9tonloThW1oJh9ync4NMez1WNDXdwwmPWwaGHeliWUzdI7B6ZBbtFjem246TciytsxvW5h6c6m3BwZ5stT7pvSNqPZqb7yOp24N9cu5H/WkIHc9EjXsV7W1X0dZxScvuWb/V7BaXTZ4/PpGt3dZJENP3Bt03Pthn9kGTqkEGZDActreLuG7XrblDVsYQuiIWYbEPEbMrONl9C8dbbiKq/DyO9vRpJOvweCuONg8ixDLl3UrPdBqhSYsIMcy88L6Vr9qpMmWySif8DCEBNTJdLP4d39oEw3I57F9lwfn7THwQGzOP1IQlbctD18bxrRPOH+zqj/FGcY3NSF+sUDcs406uhmUDX2w7JMn9uIyWFoIrBNkCiPVWrPy1ibWgCxYT420L9D6BCTBWgvqTIRgMq0WIu5eO+I8NujdG+KJZNUW2WI7OqpuI6CzBic5qNDeIxnDfw0HRAI7e0+oW7emxwNk4hGOefBztzkNO55JojY/FOjwU3fHA61qJ3qCbZescV43h6JqTawtE3xhxcCYdyZ5aNFZfQMn6aWT81Afb7wZQPDiBpPPZiFlxIOmxQV0rX6Np689GEdbPrsTV5noBg5FFllyv7ltTQ3AjoyOdHTiy6EH42TlFxJp8NiFKyMyQuFSDCO2eRkSRuFjcJi9/HeG+7fL4KLok3LyMcNMyjlpEmDdlbnnN50K0yKusDE0erdFiWVqL1MlqDR75jp0STRR/alGXfn8Qd2pB3SJT8rIuUkopGEJq7pMQJ8vW7d85YThdDvOVQnG38lVk+44/C+yi2Fx0U5fS0uXylV84zGuwpZ/RvEmw69412CUxoqNINUcwYvgQe9OEhIdCDiEIHy1jdVryYWgWV7TPAWuXB3u6M+RxVMOutBgJbfU6yPd0W3HE4xI3Iwt17ffUbSI56juEHIxMdT1Cdf9jtDR/jIIe0WWtdTjZXol9AwaEzVlQ1DClgYS29muwCTmsPwt+GkD5lPywn6VvksIfmb8KQZ6zRoQILC/h2nS2HaUo9z23ezgHIatjiDy/JlhF9PoZhJ2dESsiBDk9ohupqiYZasWRym4cy5axZJpV7RGSIW6ZvQf786ue6jbzItD18kHe/04QkTSkuQ7711niJbkQFs8xPyUTthiKWPkOE08jXTjxASNI5pQVndFTxJKkiXhmbRUtS2S0txaKK/8y5WaszE0Ta0JTFGl4ftKGUSxaiXQhIBdSsS9Wmwjz112M+LrBrO3h1hx1VYIRw4ek5TwkPBALcj8dcRdsaHVfQWftdWSOtSKpp15npYhph5BBBnTPVZTXr+jqwxBPsTx6fe649gbRFY9VY9SL1Sgf+QSN8kgdwfL3XM9Z2LjRZeMAHAJjaxvqa84peWmN6ybWhBj9yPi5F1lf9aOmWbyBe8H3+Mj8kxBEBn+wz+wP7cFb+8Tl4Z4nWvHr33yi16o7dh2d69WaqoOTNdg7LMQXUItwA6NDGxsWHZ5plnO4Xwtrr+qxf6IK+0aLBUX4r56X35tFu8IEef87RUx5uxLE+aO4uwvlOH5iVq0GycGKcgadPrCVX4Ox6y6sDbdgzT6vazJIFDZ/ixeiRMog582O53Zr4sR6K1/L1OnDBb5gMLD0gj2wWOXLQdUo2iPYee8VwiewuzEraCTLH+3V15DV041sAZOBXMFmHW1VC0uCJHoakDTk7eu7t9uG3N5zKs4/6japy8TnD3Y5UD4oZBDxXTbyqQpxao3KoU9VkCe3tajYJzlsTT36d235LSRUXEFc2WU0V91C8ZUpFF1aEOuzivjeCt0bMBhB7H/i0t5n+O4iuP3rnkgKinpf/y42rvYfoLs8dnXZWLTIQlCu/efkoutJjCLas71LkHd3ZG9sduQS5Orfu8VF2y3//1eP93t4GbDN68uubmSOLjxhBNm/ioUX6eD4XkjS0qFyIz1pBZa0VViMq/jAMv4IGUPi5459AsPYQ5gbbyLTJC6QWBS7DG66Xz6BTStiPF8iA0B0ydLOEzbUHBWui4hsKIMl/e2Wj7wsuGquqnY5KDH8wZb9XGbLxUkn2suRuFCopTUkR0JnI+wT7Qj1eHtj0a0K6fYm9PwR1lOO/OE7qO7ZiD4JSRiBSu4fRLToGOZLskSvsFVNsXsaCZVXEF1zGVEVl2CtXYNJZmabpx3hc1Zk/vI0MXyw04Js07SCuQ9fE2+GeYN1H/ywzdt9kv7/3vxyXfgVeI4PJMpBY6vqFy7t5ZbaLJikm6ZLjrcpo6fO4bqU/Vm12uFyv7PmmXkR7pQc7PWfhfDEEf0+NBj1V6taEPtXTqQWDSEl/jTSkpdgSzsDY/tdfGAVYrgmP4Nr/gtkTX0qM+BjOAuvaLkHM+NJCYuIip+QH6sO9m/EX3vs0rxIlPlFisemUO1ewZHW3C0Rs/cZrPvJqOt9pg5x14r709gjbtU9XfREUV3ZP4mk3jpdB5M0UYGI0Tzdxpjk8P2ouhTX70cm9vbYxBKdQdHU55rkcw1dxL5+OyIWM2AUTZMhr1NcP402sR4nSi9qjiG65gry6hfh+GtwQgQi42eD7gAV7PMyB+H/flgg6F+75d/beDsdQ1KQONpjy+9e/mCHfLZmpRt3ML1NAyL7ciux3+H2LkfYpnj2oLkJuidLwP1eZos73+TFBHl8Y7OmNCJShlR70INiusJkPCMG4xE+ME98gpypz5A3+wVyBY7JT2Dr/VhDrjkZ58QPW0XGesWWL5p9rYK98LNgqBJRVvRmF7e8bhwqqlB/Pxg5KpvPIbq/ES3VV1VU14vArvTchrVnGobeFhhGm3C8uxK7RX+wmvVw1/PDmLt6LSgYvIkC+T0O9+bj+GUjKuu8C6sq5PViJoaQJ5rEXHUe8WWXkCtW5OSwENDvtwlEzv+YkSvgo/F7Iw7JoAz2WUkGjVJ1emu2OMP7N1Zjx0ff+6Rl8L+Wkwkt7nZW4Sl0yb1for2qlt4HkGQzWfkCSKT729mgWjplxK2VI3S5YmMWVF4kxS/BLBbE5LknBBl9BNvUJ3AKUexCjkxBdu1N5NsuwGU9B5swKV2EO2/KbDutR8bDHL1hsBffDgdyq57uh/u+Q2azhKoWjRb5k8MwKGb67DxClscQuTSJjuqbyOgax9HuApzqbkSsp1ncKma4dzhg/HBqQPzgoRFEXjDC0tW+mfw7OTmMo/MenJwZQ9pwNRInihExkwnbr0+TwvWvLGT9Mx9Z/8gTPVIhFsaLpI/Nz3SLuDEQ8wvcEoJ7wvtyDdocb2Pwa9tWXz2afD/8TTe3fJBzuASAOQ12hOcjG+P5f75NBBBwp2BHGv/7vEwDidCYUR3DhrUSTV9QqDu+dcAo/ydX9yBNRDrFuqXsKj7Iqr4OS/8DWMYfwyImxdZ5H3m5F+GynUOWuFnUIknilzGpkn66XBOHhrOliMp8Md+PO/m8zm4ibwsUgSbxTRuqL+hAdbvPI3RlXOAlSejyOJL6qBGG0SWuFq0JxTUfC/uuIbR7+7ajwXCgLweHBgtw8qJ5o1L4DroqbyNivB3HFnuRODmD9LGqIKRwwvm3UmT9vQiOv1TB/pdKJYXzr2WCSmT8wY1jQ86gnzEY6LrsqnN4AxZ+vbzYqpTHuT0bo0jsFrM3v1Qz8NuV0/NcroZ8qt0RV3m+QKd1hbwff03CVZ1Bz3sOOMEndDSKZMiB8w822L9zIPuPNmTez8OpmDmvBjeexQcOw1lxpc4jS0R0Vs4ljTrZzWe9q+LkBG5NEGea0B8h416e+tYU62GnXqwhF0ujt9t4JhA02SrQxD9lJESbKr9iA7CXgnyJ/AFp2kOS+pBVPoW8lnklBhNjIUKU8NVpxHW3oHLwE617YoKvqe2Bhm2rBj5Bee9d7OreeShzT68N0ZdEQLb3KjlISlYFZ3XOIHFsHEXNC4i55otSmcR1siBbLAaJQHLY/+xG5p/rlCz2v9SIMG+A7ZdWWH9nVqEc9HMGAbuWUGv45z4I/jbc7ZeDlLVoL1p+TqLQjfPd7yOWsMv3HOzc7aB6xHf9K7b1IaJsfbDTkogV4RIM7i5gEWnB0qcPMoQgdnGjuIKPyTsnV8TJATIoPVlMjfhjUWlDmnnkj5LzdwsMiy9ecsyZh7sXBTvmA7uPbLdlAGcqtnEJdt2bAImxr8GFAvcUamrOwF29hsrqFZQ1yIQxPoYwIUbE3BDi+jrh8Myjpo+EeKxZcPdGyJb/V4x8JgJ851ni3SLW4+4YNADAwkiGdblmJGmhACcmsxGxJtbi3xYlhuOv5eJGFQgZxIX6czUyf5HJ69dm+btWQXJkCnL+nYmYK+YXmmTUdfJFrTawp8wb0uUOw8/b/PJZ4Hfrf+8d/a6s+WLHSiGTrtvZcOsYeQt6/g5BS2K9l4usn8WKfPPEwjK9wT4JH5wyjcAmP3KKdVJJQYvBHrksO0lOWUBo+JPGCWRa9l+syPmHRctPXkSHsMPdtg3Q5D4UW88VeXL8TawtDwR/sKNNeagVYvh0h6eatVf31XVqYMl5p7ccJFqEuLv5qlbpMprlzYJ7y0Rquh8rUVj6HvTzBMG+/mwkj5VpqYq9sQ+W5k5kNPXA1dWHHLEYzr+VicXIFohr8LdysRK1YjHqYftji5ChUSxInbhY1bD/2iBoFDKJTvnFiP1l26/+ewoyGIOFVhl+5XoZ/l66eamjVpOHnNS8pfEZ6pZpbkQmw2f1HyNJ6GLxvnS9gp3jD27PoO9ByMn/fRn4VyUI1ylZbhVoJS89o/iGZu0dzWOsC/zAJQOeAoULROLj5nQdR8zJeUREzsAl1oKhMNZjsfqR7hULGDPu5qpYZ2Y98AW3AyMf3CvjqWPyZQdbjLMd1C8OvMcLgp1Atjwn74EDIqtiAubqXuS5J9FUszVJyAVKtA4c/NW9j9RK0I2K6C5DTc9jdbEYnq0Wq8H/qUPqPQ/1nKPdzy/hJnb1ZSB0zoXClnF9TVb0JrXUI7OpF7aeNhXfdJ1c/52p1sEuxHD8qU6shhBDYPulXR6b5X9xqX4ahONvlWJhshFz2bLjGZ/nbbcGnQvHGA5myx6tpvVzrxjiZfRrC7FklmdbnqdWZ4oFoND33/WLhNlyTgDoSvnO5XtgAIF/vypBNJk76IblegHM1wqR+QVdLSdSZytxPKtHNMgPdo1Osf49IuXJWgEuv+ViKq8ANCm70hYqYZZzHX/I0Oftn7q2dCR5FtjpjuuKORj9n1fLsfHBd4LX4XN+JOY9cLsx+tUpDS3orPauIQ8El7XSivDvbnkkWeqFLFGecsRW9eJIYQ1CS5rh7D4Dy/AyYoZ7ED3SiajRToQMPXvraR9OnJ7HiQs2lNd5S+0r3cuaHCyrXUT0GbMQoka0RrlGpjJFV2T+sVksR4c8tgsh+uQ5sSLyfMbP3WJZqoVMJTD/aNRaKv/Puh2YdONvFOy9EQy0UHD7zmfHSg5sYksGXgS7/4CmO0X32XecFofRLf/cy/M6pGwWSjL6Je6ftxmETCr1rzZhhp4c00hW2mwVTOeKNVpLY2FcK0XmV058wPXirEnJEctgvVkgf3fIIJ6E9YaXUWnzlUoGxw8O/Z/d2cM9+Ui7Z1WmsfQk2AsHA+t7/PfYVjO78QXtFIED+2VwOFF84A6TNyLjR1halvy6yaeSg1z3zUVLLAGhZaD1UCvR8whhdbUarqRLoZni8iLsHRYxO5eOI4vpOLZgRPhaOg7J/8E+jz9Cp7tw6qpVt0Tm67JjSvRYltzLKG6UUwW48++FsP1B3K5fOmGVRxLE8vthtR62X1vEsohFETdLH38x4WBb1lOTUjDob9G5vSvILot0vUgQbkDkTwAfmCBkvkS3bRDrskXgizvl24rZtyCLQYPNvSGf42b5hD0DB1z05WuwzcRjsPNfBFwxy8VTyUNuNQRx4maxVIiaZLMvFkNcjFI5f2/XKsf0uUrNmnPBVFRGny6m4sIp26fZMF8vxKm5HEQt2PScnSzJJWiC1Yfd+N83CwSCpldNNvvG+j3PhUw0zZx5aLpZG8S14tQ3L7qXBneF2juahpMdZVv2kaBOcrlHdV0FBynXhKvuYKUtK2z7RHgPPERm3zIieirFN67Q98n4PLPBIeVVKK2f0367TdUXtOM7VxZysLsaRxDZlY89fSbs6k/Hrp4MRE734+CI14qyRuvEeSvKq08j1tmHlJIe5Dwo8lpr1RY1Qoh2ZPyxW8jRA8vPgh/HYf19r1gNjzdq9WuTnuv8qxnhixmbdVTPAnMj2rfY77v2B3Mgqjko3DdmchJGrYDoNa3ZMjepC6bnyzl0w3hvkmBTW3YZNafC34z/85zNZhByzrOCCL42qB8KUTgO9BqB/7Lf1wFW+XL1LMd90oD7CUFoUphRzPpDppa2c7VVXH0rLDe3txD7uI8dXZ6EHW4uLzMQzz96clD90mCi3Gcy+YP4Zinu4MQfh19uMPGo54i/q534Al9zG7A95+Epg2oLW3uX3pfkpVY6lNaO8LI6WDom4GqaRUHjPDJbBhDb2SDWsxQHu7M0dLurT8hcXeC1IPY6HHLWo6ZiXYnFTu0U2vzbB99zrBJmyx+rpxXHJjNwqMdb0EgcGRNXqkQGFnfVlXtmejq94Vtqjl+aYf79IKw/D4jVGETG70aELF1iUTxCngqxIi2aA3H+zYiosxZN/AX77IHYU/ZsjaSJvw1dwu9JCxO5SY9c57sHScbQvOqKjd/VV46uoV3fvcRS0OXj377kow/+3kUg2CDD/1wfXqi740tgkyCsraLv5fqzFadqWxFp6ffWXG00ddsOTP7RTPr7mM8CN5xhwdxBQ1vQD8yklO9c5h+oDZis8zer20K+8J2+D2JXdba4NRloq7qGyvolhPdylpIfrdMkOiVDZjcrPuqyyA/55HW5iu/AsFEXK5XWzaO+Zh3WkhEkFw0gr/g8Ostuo7XqCo5P9CNktgfmoXkvKaqvw9zUoWtCCjbcOHaAr3KfRvSCHR91eF+D2XdX5TQOZzbhQJaY/K4uZP6pXgZ/m5BiCFYhhfkHcYF/PyLWpEvIIr+baBOGd53/KFRyRK6ZdzxwAq30MyFukk9rcLJitly7p8vM7xPcdHk4men5/D02Nu9njZbvPup6BZkcn1VXRQ/BF/XahNzDX/u8CWwSxIcTud6F7HSzuA4k8HgwcFDS/6SLsZ2/yywri9R4nF+if22PP2iegyWfmK0Ndn4g/An2PHAWPDxhQWxXuZKEzRYqZcAWNE4gs60b5vY2pHnqYepshr3dg/ymMdUHDXXn0dJ5UVuC0jJYS64g2n0FkeUXtQy9vuoSQub6dNHQ0YUe5LbMo6puWRdSsTlDWnOLltJzPUdO3hKcBbMI739SSp7QXoOSwjNwlcrzs9liJTpgYuO472dh+WEK1h9JDtEhf+gW8jTJ323I/ke+rvcIXzF5f4cgnzcQqjsCB10gRJdQc9D35++mv6O4v7yezRO4jwjJQULyfPUQ5Bzf9eph8PXkd/dpj49kQvVFofwR2Hs4ED4S+vAiv/XL4imCvCzIcJpiml1WavqeP5TKkJxojY0Zg5lTujAftlifMrE+0LXwvzcRbDtl/ji0YIEr4HbS9M0Hhpi5IjC3YVQGu1ect7R8jMpB0RpDn6gwZ5M2n5tUO70O2499Opvbv+tHfe8akiovK0FYYRtVfgmOBtF0nkWcnBxB4vgEMjrFDTpXijKxOLqmo3EQlvZO3d9C3TNBet4odm9k3Hf3mNTihA+4kPJZvXZUtPww5rUgPw2qtcgQt8r+12r5u15rriy/N+LAkEUtdLDPGQiv7ti+/xTBxCDdYZ7PAAQHON0rurzUBMyqszpY+/765U4CS0pY28V7MDTsGwcMtgRakeeWIsnEudvtfQ261Jo4DHbea8RrI4hiI7bNUCGrRrfbI9wn4vxLDrYcl+fV2vjdO1gzAV+xG5uJ+T/PhTv+1z4LHCj7Omw4ftGMatEFJIG2zdkAe0uVC1G6q++pS+T6lBqAorhHUbw+IwN+VqzDTSS4r8FRdw3xp11Iv29HhqcdyX01SHrsrZdKvZEpZOlEcnctYm8akHWuFuEF4krJADue1QlLM/cxScduEfDs1Rt3L09cqjGYxHLYxJUyifUgMfi6Wkry5wb5vwwJDwzY1ZypFiHYZwwGurn+39kWiJgOHKy0Cpz5lVQb0S5f0s4HnSQDyEFwkx6OBeo77o2i18rrc/NS//N8lulZ4OTL3/tFPuur4PUSZAOHDK3bWgcfWIXJxTTBjhH8IbZEYIR8gV8+Iyd0J/yf47bG1Cwc+IGL+nk/zmaBGzvSPYg4a0L0rBMNtec0fEtikCAl416SdNTfQ37zGEon55H1TR8yvxfN8XAE1e1LsHxvROJMIQy9DTg+kyUz+5Miwpz/tonILhYXqADZ/8zVDLjvGGGZr4KtehCFNXMoEQtTW7uKPZ1W0S03YLw3IG7VgpBkWCzEqFoOFiEyYWj7pRrpX5XhwIjJG93zs9rPw7N0B10i6otg13HS2lKdK+4ZLYf/OSQSO8/7WwfNdwjp2C3GV0fF6BWvZW6F/zNL73+f9wWvnyARY+pq+b6cbSFfrnbwK5IvM9hxAWcsinTfvWnS/Rfj0KSzwYIv5OiNsIiol/v6BD1dPF7LWXrTzWMj5IAGavxR2b/25Ew26twX4O725j2q+h9rDqSu9iwyvrEiXohQVb+IuuYVlDTM4uRC1pYB7w9diyGPLCbMEgHNPIY3VNsGG8Ox8jf/T/msCOFrTsTecSKzp0NDw+mtLahuXIX5d+MavWLGPPufeUKMEhi+N+Hoogm7WrJkwL1YFIez9Hb5DloEDvBg1/mgv5nM4HS3nhVipfvDaJVPl/rcL/8ev7492NUl3ka7vk2EBmk59doJ8iKZcV8Ts8CKUX/QEvl3ryBJfGKPUOEYYBHoYvEH0VJsZn8pGgMGRWBfWVqoPU0O9eVjb5iR0dGJsvo5lNct6VYCyXesmwM/7XMDTl5Pl8EbfO03a6ay/5EDx9/KvfhLhbpEHOBZ8pj19xIhSz0ymdyj2P5pABm/H5bHQbnnBBrc5xE21Yaceq/VcPy1UNwqJ5I/tWP/5IZbKm7oi1bSchD6fPgt4Hfs3HnZ0MvgWS7y2wQ797DLDvu2sU+Cr8kht6mocl1Fbd5VGJOfLAt/JYLQrDPJxkQdk3bPE32BYC0/fV0Oeg37bqNJCArxTfEtA0MjGhsRGJIhULNwBlOtI34v3a3AaI1mhv3OJzQ52WuTgevtJ5XxB3GBhATZ/3qaBNuBloIWI1uEc9bfioUcG1W1v7YqGbQ9zx+oX3rFdRoSfTEH4w/Toi9mYPx2Bcbv52H9dgyGriHsHTUhRcgYupqOj3q8i5H8oz8vShCu8/b/DhRCjpdZtvrCoBXx65RCvI1G1P5ghS4bFuZY17WDZ27GOUVhpnfbcjYyNKeuKEnYkYfXvDBBOIj2ZdVo2QjNpca95Ytn/U2gWH4eGN1iNSh/eEa3uDaZfuqHnuAuAGt6tDR6wxxTU2ihIwe/gKUjjMHTOjAzTHHoe98MKzPC5ktS8TrfMX+Q8CGzVhnYwQmwHVz/coiVKIPzH/liIQrhEHdKa6O05KNlkxSZf+zQJm+WH0dh+nEGVrEcVtEXZvmfApyFhyxRT3zkxEcs6ZbvYre4rPpZhBCsZvZ9Hzvps+sDdUXgJEGrynXhwc5/E6DA9ne/KdKDnfemEH9qAWx3m2c7r73ZuGU5V86ysye3H7eknhGiXNX9/lnVzv4JH5AtJ088u08VPxhDr3RtWD3J2VuztAECbVvtIT8MZ/LAvbdZ7kE9wIy8lo/I4OX/u8QN0NCwWICP+JqtW6/j7O8fxaBLxRJrVo/qcSEbheiWJJKQigNK8ykyaz4roci6qohVM5w7aIag7pQIb7pNXJ+hNVCqL6rVcth+6ZD/WUTYBouGa2c00cf9Psw/ToiFGlMRbhPy2P/kvc76swWHZjiYvQPap6MI/wK/F4nkBP42DNW+zi7pOwYbXctESn3JEpWg57wmhIRP6S5f7P3Gv1m+3lVxR60ICcFun9psXawI136wgTr7uLHZYVvJTd2x+QND0oo2kmZvXd6M7CkS88OT060zOFJSpV8mt9t63hfK8/x/BB+Y0PEucnkyg/m276JrRN1C68BaHuYEGMvn3x+KFVBLJV/m3vwyLb9gmND3Oqov/CJVrC6lL+1rX6OvLfdhFpdhRZ8LGCzPEgjWjYWvsII2ODEIinCnuFG6rFWsB2ugvBW1LUKMdrEM/Vpla/39kJBiAnYlSqtmvzNoUf7Q6dUYrLz9O+9jF50h1rTfS3JfCQirX33vS3MJG5+NZPF/z9uBbXd81xB0PV+EXP+pyLWdQ4FYCLcMdG4vHn18RisdaBSCnU+wwSFD/fWF17XP9AfswN5VdkdbgrKpdLOgsfgqGivZlOwyIrLFh9/hxvv84v1/CB80OnJyUGd4Rpu09YyI4i3XywxP94aDnqFaiknWRnGjTLpfLHDTrK0MdpKKGoORKd6brtmW0KTci2UqmpPx10W0ZC8Q9WFC89hYhgzkp8V4zn9naI1UlrhUjEQpKcR94t8OIYpmuX/h2owGTfDxGJe+0o1i2YhzQ7h7NYtFgwPHlqwapePn5oRCzaXBBbF41Gl8T/zcvs/DAsnA9xwITiD+kSMm2N70zP0+IDFuUSd+buyUaTyjm6tyjLfIY0PBDe95UdMITZjX/dlDDacRdsq71wt3I6CIzzafwwd8oqPslip7/q1boBXNoqbk/FMu1PPgH13yB92mF92GmOFaulxaISqD5EMZ3B81CFHEEmxaGxnsFOB6vsyInFGZ5yA5/EnNY9QlasEEJI7vuueBOmdfsxPpX4pY/+cTgpAcXG9Bq8HFSoR2EPlL1UY5ept3MZMQRy0E13CI60XSOP5S6b3uTzXiZuUi8qIFuzgpVOYJEbYmy6jJ+B36VmOSKL7vdSclJZxAfOeTaC+rOfh9aq+sDf33PoKrYLnDGTeCpdbgPpe5ojdoQeJiF3QPfra+rSm4hrDEBYSlnUZEzjlEizGIzDuHqJKLiM9aR0TmKqJFdnCvzQ/YoJc3J+PKxZrQ/Oj+egbvPoMvAor3zR8jAMykPi/GHhTis3JQMNq1q96uewjSKlDIf0jieISA8j/v7+3eV6+Vnxrm7TR63bEgDcdI2hdZvssFPeELVlh+Mgg5smSQl4sVqFRroTmNv8qgF5JYf2Z9FNeGC2m4BJbH+PdfapVQXlcsC6bvMxFx3oldnSzZz38qCucD9Qffr28lpVrijc/wPJFLS+E7V6NVL1Dt7I+DosnoHXBiCXb8fQHJkRi7qOHb/MzzaBRLwfAtpQOPh0RPI964injHGiJdawg3nUZU2QVEV19GdNM1RLuvIaryEiJLLiA884xu3bEZxaL2YItQp/ks3Lly8kaY64XAJKG4Q5s/SiDEvKsmEDeKbhZ/YIJ5EIpsulHUHLyHLqTZEN3bgTkSuiQ8V907+Z+k8dc6z4PWju2wjT4Jvl9EftisTSxKhpBFxPlfHZsJQeffC1SPUJw7aWGYQRcBT8vDtp/cnyPungH7+8RiCIEZHt8MXW8Hsby+z8bFSv4EeeZaCJnp/S06AyFBz3sW5PdkkeKBMaOu3Ql6znsEjlu26iFIDIZqwyO8PRVIDu5Jwu0Xwp1nESEEiSwU69FyDSc7riO6+TqON9/A8Y5buqdiRM46wpLm8QE3y8yxnlNzwr08OsXdoqIPfPGdgj+4fx+l1wnO+mxoxsShikw/F5CDVxf2PyOXsh3oo2su4AXcB7pxJPrhHjtixEVK+dSE9K8MSBNww8w0ccmSHxtx/JwZR0at2N3k1FwR3aIXXdzFUDrfJ/WThms33jdD5MHOJ7Q74sZ5vD7YOc8Ctc6ejkzEdlQhdMm0rYV7KbwhN41hXOoHulHNxTeQL+5VRJR3og+3Cjlc60qKKLEQcYMLSF3vgeluJ8wPW5G0PosT/bcR3XYD0fXXdf/E0ORFfOAWM+Ipv4vy7Et6Y/8uJq8CZknp4vh+pJeCzJqcaeky8QcL9joEXQkK+6D3eAGwfNsnhl8I8oPzOkaYmA+iNmJfKZKYIvlV/XatfJX3p+F1P4Jst0859ZXv+2BQ5LlWKgDszH502oK4tlrVpb6y8hcpAt0O7HO2pcbuNYOhXHPKqr5vbbonE7/RfAahaUteqyHkiB+eFmK0wvpFMyxf9cL6TRcsn7UjfmEJJ1qEIA3iapVdxHH7WXxAf41ZxLyMcxofDlaP8rLQvIMm8p7tKm2B6AUW33FtAGfa0FjugLpxT8ay5YMSEdwIMnlBZ1USKfAe/pGbFwGvO+S3BPd9AEty+N6YGyLpfO/Vf0WfPzYXLImr+aK5Dl7Lro5xXdVaMHl8iJ3Wq+U+XTja8mrrv8MdHdjVZg167HVB96SRSZ9RqMrsy6qpj9vXEOE4iyixCtFVF5F2sRfmT7pg/bHfm7T9ZgCmj7uRuDiN6NqriKq4iMj8cwhNmMMHNEE0S/TZXNY1zX8Ee+FXgTc/UaumPnBVoC6ekRmKWoSVnlyhxvDtgSxxoyo6caSmF0eKuhFSOYGw6nmEFswhuusSoseuILxvDv/VszFTUkRydpKZnNl+Jsboo7OEha6I+vF+r/tMCOGoD4J9lncBLTCU98Xvzj8PEsx1ovX4sN07OfA7Dzz+LDAfdeqmEckddWgRP7y6btkbFk7tQlx9PRoqX36D1eOuTrRUXRUr+ObKSyJlLHOSZ/6C++1z4g+PmxfBLZojh9vAncPJxmWYHzXB8kU7rN/3wPp7sR5fdMLysBnxEyuqQaKrLiMydx0hMjmrSM8VDcJsosO45rUir8nN2haiHbQ8O3LcmygUF4LlJr4fnhuscBci366pB6fqdWvhsDOziFhbRPj6CiLXl3F4XmakfrsKdV8ehIKbWuWpWD/LNMwt3jzLDmvGqBl2mgN6oxAXzReJ05o13XSGAY+nV9TRheF5upLvBcL0+2WCSrhnQlp7I1qrr6iLwvUsJOXhyhLdwrpEJqgXchflXL7fyJoqXUHJJccH03eW3HwZMKfHlrncTJbvn+5WyPEZhIn+YFQqXAY991Ux3myD6Z4Q5PMmmO93iDVpR9LSBE5Qf9RcQbR8fuoP3vMDbrdGptmFHMw8cjcobugZ+OKvG8xzaI7Db0DuGRbXarIGB6bqtO/t0aU++d+Nw3MdCF0eRYgg+sIFRAg5uNXwrgHv+hB/MlCoM3/i/1rBQPeNoWMtafF7D4EgmV5KlzwLMnB0gniBAUwtxvfDurc9Q3zP6U9ZEAYqfK7lizSwoOXVgMJAvrY75eDqqLqOKHmdD9tMyK/37k7srl3DgfwdhHplMtrPTpp1uXDWDwm5Luq6/JCO3BdK1L4omAhkBIudQVmZy+dChSCRzrNqESi8o4ou4GTzOtIvegQdSD0zhISZBZz0iOWovSLnXMDxjDMIOektv/qAIoYZdPps3JuN9SdvdA9BGRz78ss2dcOHveIajYkrNCPCVizF0aVBhM7IwOkZQMjQOEJmRoUMw4iYXEDYyrSQZARHhDgHJ7jYSmbRgPAjBwh/hBcRptRKvjowHzH8QTeQbk6wa3cK1oUx46+h1w1NxjA1Kwaot56XSPWtxGOWnfsAcpfZQIKwFEffb+POG0KzZi3+tpDjghHu+gu6WKym7zHaqsWTGHJgV5cJjdXnlSAUvTnusc2kZTCwGiKyrkK3wW6o9V3HBty3ENKZi715b26PGCYETSkr6glVi7Y+flzGsejXMOOyd3ddxxlE5J3TSFYEyVJ6EdHll3Cik+S4iohsua70hmbb20tuodR5ER+0l97Woi0KGwr25ASvaXkjkB/Nt9STP/C+8VJxoYQY4j4dHKtHeO88oipFSMmb5vruyKKLON4iQlE+QGTHWYScHsORhR4RiwPY3eO1PoyW0dVgUzK6V3pvmW1fqoevzOismvVflOWDuhovsd0XwcJOdet8k4LoIVYXc40EdQKPcbXks0i4r9C7ZmZ/kxC5z6Ju6N5avyiWvHcSmecwCuV/7Xbg+nKGoR1/NsDS0aYLxHQl5ehnqOl+gBP9hdjVbUR1rS8q5LUsmfX9T9ezyW97OL8aRe7Zp/ZT8SGlpfGN5lPqZAzHnJjVhGFa4rLKhXIR6qwSKcy9rNtP61bUtCiudYTbV3UbO0asIvIvIDJlER3CB9Yithbd9GbSuVkha+NpmoK96OsEi+Y+Es1wYKoGR2bacHi2Ra3HkU4PIkrWEFksb7L4PCKqlhEyOIawsTlENYpgKjqPsM4F7RJyZLIH4c7VzcGm9VhCOmaaN5NoXd7VisHew45AF8Hh3hS7PtA66TZhwa7ZBgzzch0ECcZHLXPZeG88pt1CyvJVM/Cc7dw5n7Y42Nesk8uu/kwcbH5SauJbysqmzv7XbYuIMRwbzQTL+o3fG1BcPyvWw9tsm2vy2X84pcdrkbjLbnfVk4HOzUtT3d51Nt57TSCy0g13zdkthAgE2x2pNX7dLusGrCy2tV9EWvJprcpluQk3jWX5FHN8oRTstlUcT1uCLe8iwlIWlDSsxwqJ8kZvaTB4PgV/eOT0619RuC1OyI88XI2DoikOzTSqAN81kIVjDROIKBCzVyDEcJxFeJUQYaYDYaNzQhQRVvmr4j+eQ1jLolqakKYx8Q9nZDB5Z0tdS0KB32nQ1+EAoSvz1Ou/BOgWBXZMYW6HScJg5wcDZ366HcyPBB5jbmdzd6YN0JIE0ya+FXmHRlrlu6sQK2LF/tonUSpf1tx/DcyzsK+yENafvUWYqV8YUOqeV+tBchDcRNTR5g0px7ZV6z7u7DLpG+x1NetION8L01fTsHzahfq2J53wffBU39NOlMUTn6Gp9YFuCMRtsFkxEew9vQ6wrITuFd0tLoCiq8RCRVoTHg8Vl4vFik1F3pJ333UnT8xp5S+9qPZS8Vg2Eow7J4iYUPrqZP9OC/18YLgstGZCN5bfP0ZiOPRHPtrSL+QQYrjWEGYVq9E8jcMT7QirX0B42Rkc7mlHhJCDhWRHO/uVXKFZc3rPwL5KnO35vNZ77dD/3imY+PO3JjrT7yQbLgOdFiLosQ3Q6mlZjd9nCVaOz2iQfm+DFfo97B0t3kwUkrD6vsR128lvczihG0kPTJuFl5l/MiC7eRB1XY+EHJ9pu6OmlgcoaZzBR71pCOvIR13nQyWJp+Yeumrvo7H7Okw/zML845Subcn5tP8pgvB+eXNfIH/mc+TKI9sncbder7u680nmVcAB3yiWhBKC5VTU253lt+HO47oPsSrh06pbmCRncSOJxDoububJ659LEH75ui6BNU6+H5Hislr8/h2UTZMc4eZlHG5vFr+5WHRHmbhWrbrR/MGhehyq6sChZplhR1pwtGcQYTli9vLXcGiwVVyvPvEZRVgVrYhGqcWhiWaEnvISRHu++t6PgLoj8LVfJ9RV2ogk6evJTP+8wcgQ9k5yEbrYy++z0A0JDKfStWMQY1cftVsZDkzUeJtvyzHfBv/PKj3xx+FeJwL3Uo9czJAZ/qJ2rG8WcnCAsz3qgel0mfWtyO+9qE27+Xxj20O4R65qIzsShESx/G5Et8Mucy9sEoSaJnf+C3CDWIIBAIZ7D3bZdZVksPf2OhETM6cDn9aEqwb5SLeLJfA+t4uP1TlX4BG94TB5VxVSy/hquLYniPxATN75fP2gkGPPW3gfdmJGBvyKWoxDUyJKJ8TNmm7EPpkB943KD9rbi5CqCYRnLyPMsCzC6SwOt8pgGGhCeO4qwkxiWVpHvDmR3iehS5/e8G2k8szCvdcERpo4a/s+v5ZgBHGHfGDgYKfBAgp5Hegb3zctxpbjQrZDotkOTNaJjrPJ91jp1TNCUl/9mdan+V0TDHT1DF8/IYYPrn8bEbfmRIlYcbY+YtSpTbRGxLB3JWJsT7O6XRz43Diosf1j2L4c91oRIYr1+w6ktTQjXKyNqalDz2tr+FgsyOdegogF4ZYRfL64btbrqgZk+ZlQpv7zfy4QRxJ6NQkc7FgguAiwqfA6YmPmtTqdDRoo2COjxC0U7U3ycEUhrUZexgUtk2f9Fteu++6xLUFYOeobCM+E/KDPKmcIiZjC4fJOcQvqxC0owb7hQg1THhitRmjpDKIKLyDMeBqhSYuIyFvH0eohtSxhrkWEpi0iLG8Z+4dkxpxyY3/N1vwGeylxvYOWh8gA8z/2JkGr4BvInP23c+lIELYlCnYsECxr57303nLfwDXztEZH5uR+M0ISsR4f9prk3BrN5fD8nW4sdKjThay/P00QH+LXHChemkTug1E09VzVNqy7h0T7eFwoHXmse6SQILQmVf1XkHtvDLmfDqK1b00Hv6deZmtPL8xNXfp/a9PHcI3JrC3ns1G4Pld9Rd6HuIsOt5BEPBRxQ3c1ZKqu/KglA7vFUmtRqnwXLCI9aGnG/rxyJFa2iatrxlMbID0DcacWNCdSnXtFGzL4kuBMIpIgTG1wyQfTHHwu8PrtCeJXVu0PuhmBrfKfVZZBobtLTKr3XINokDLsFZKE1I1rhjOEJckpQo6MFRyt7cM+OX6sSojFiEPBsvwwbWo99o2Wqlvlf2+KXL6fZxUyvilw3bqPJGq9gpCEYdsdtbaRa31RKrpuWu4fuHNS4igOzjTh8Jy4o/LIcynIfW7fThZP0dokP/SW5gcDK5FL26bg+KEb1p/6Yf92RK3J0UkzPpTfLr1nWN2vWg/bsn6KrhrvxkLNzR+LNrmLjrYLqL7WjprrbShb7EFR3YwSguFdWg3+7UNcUz0SKltR4p7T/RibauTa2lXk1Y/jRFuZaE4X9nVZ9dHU3IGq2hVt9M01Qa9r0VZa0mkU2i9ogtzXxSQQz9Qg/mu7fdCycr/eV4wg0T8Pdj3zEv5+O7FL3IO9w/nYV8hlt+JaWZZxNEfu2VYuFqZQUIp9jWIxGmuwf7RSZq8ccc3c4nvbNUgQ+Bp0M15lQ8lXgT9J6I4+dY58vp0sMgrWM4rwX6cSlr2owpzuKTUcj/t3kdlJ6JTBButPwclBRKynw922hMwf+7S9KdHafl0E/AD2iBU54smBu/Nj1AlBmCvhQKc14d4pJE7j/ARqL3eh+mYraq61wT7Qhubqy6JLFlWf+MjR2nhJd8/qqL6x+VwgOitvaJf8ripvg/DW6qs41MVl2MG70bwpPJMgLFfw/QA+0E9mHJ8VpgxfHguWAZbnOLsxWhF4vT9oiXbLDMHE1+7BHBWfH8rfLKXYO1Ikz2Xr455hORZsABLis+7E935T0HUXGyQJ1p38uQQREmmf4oDvhtCtBTbOi6q4IJa0CvtGvCThcV9CkyHeLffcBofcBbD/mqfr6YMRJP5+Osrq55H/YESrXG0/9sNTd0vrsELGM8SKpCOpq0NDtiXjXoJwz0a3RzSJ6IvmyRlU3W5BzdUO1FyR87jmoqUJ7VU3cKTTqec3zo+j6l4j3Od60dXsrfnaCbgt3UfMQ23U3L0tPJMgBOt0fAPAB2Z+6f9S8HHm0vCvvHGShrVQzyNGMHzU6zXj+nePCbsHHPhowK66RcOZr8msvgloMEPeN0tHAvUY18jrROL3nD9UmMpn0zUtARl8/26HkdUXRIN0qjjfM7R1QdqzSj/8ETHt3FgfX67bJQQSxPXfRoRPZqKudRllZxZQO7imYp0DlFrk6JJ8Pk82MjrGcLAnC7s8IrS7c5HU34/G2sto6byO2os9qLolJLnkEXLdQEKLtzL4QJcNHY2XxbJ0oFqO0xWrXx18igjbwdTcrt5IsM/1JvFcghCcyXZaAfta0WnCAaf48O8xORTy/nwlNHRLAxtJU2wGy+yTHP7VwiQarYGv4NDfneD2CkfnPUqS/+rZOmHtdLVfzIUMsG8Xm9qxuQQbTwRak+x/sPWqCYmjZTBXX0Jc2WUUl9/QQR7TWwRDc6tohHIk9/XorJ7ZO49TvaITuzKQ4ulBvUesxMAFZLeL9am6g5zGMc19MLRL14r6hNal+mYL6s71bRKAIVhGkLh+w58YBLfD09Dwc3JKbwI7IghBYUQLsd0Wwa8TWqtUWKqBgmDvZTtoq5yAwfnWwPX4G9nspxYyiRtF98vfPaCWC+YaequMGzWUyRWOvuej6i5rBTPLbfy/K7qp/tc/C0n3rUKOWnGz2FHF7e0TrD2Dc7eQhCFfe9MAjlddRlTtFcRxUyCxYPaGfmQ3DOu21Fnts+h030PVgHdj05ba64jpacKx7gI0NdxATts8CjvWUFZ3Wrey3t+VqQuwmmamUHm/Xt2wpulpJQCz3QzDstwpM/2sRp38CeKuWdPPyvq1YJ/rTWLHBPEH3SpqDG3Gtk2zuBcF78POJAzrPTcBJy4do0P7ygtxtDcLJ9czkHDHjMR7ZiQ/MCH5vln/P7Vuw5GOPBzihpJvwQrxe/EtMw6mRxhtYziX7tR2kTdfmJfhTFYX87nQ2HlElq/j6GIfjix4s+Y+7DQ5SKQ8NiPn35nglm6+7o/sssKukOwn7CMIexK76idx3H1N10+cLL6I4uoFOBsHYGvshUMeLc0eNLd+jIrBTzTDTg3SIDB7RnG0KwdlXdeQ3j2EgqYFtTh7POaNAX8Hzd3LKBkcRnHdtN6vsmQdtvQzyBSCsFSErUH9CVJRe9r7nb5kV5ZXwUsRZAtk4HHAsicV9/tga0/OoFzrwbJrumbUJPqDi4/NWZZl2txugL7zQVPr810EWi8ZWCRE1KINJ6+bEHkuHeFnDTh+2aANpv1nQH+w8bTlJ7uQJhOHSkUws0gv2Gu8Jmx2MewyvlSJPC2If1cWBjzCM1YRVrGIw9OtakV8x4gXWV+R8lAI8v9MG+2KqrVlEft2aWfIv1aKBvG6WzmiRU4OFMIors3x6iuwipvVXONd8KQWRAa1sblDI1jlw5+qaKdYZzlKS/MDdbUie6pg6BYitcl30OFCaFfBZi0Xq32ZB6HblN7cAkNjh9ZF+SwI1yT5E4ThYq0u2CZa+ibx6gR5g+AA21dSiEMTZhyZyECyx428hnENEdZxa+WOu6juuCUCUnz0M1btyB5IEIIbznAvjsxfshF/04LD9p0V9L0UhMy+RVjaMvQFLRcnG3+C0M2MLL2IEBHJh2YacGh6a0h4py2LiIRbZt2uzdvArgkONrNjYzshikMsSfbfCze/M1b4nlrIhrm1E66OBdh65nWNB7PkaS0tCOnKRV3HfSUIt8muGuB2dY+ULG7PAxzszkZyeyui20uwr9uOlI5OIc/HuiX2kc4sXTzl2wWY+z7G1TeK5eCCvYtaLOhPEBLS1zjibeO9JIhuiiOWZm+/Ccd6nWiruorWmqsq1jwbUZWaHhbWedcu0A+urj+D2LvBLUnWP10qTrmBTfa/7drm82h7rmqDYK//qtACxI0q3ZdZQUcXk21F6WJRp0TXXUNoH4s9G7F35Endli6MCnL9dohczJTvIldJkvFTrza0ozXJ/GO7WJBSIUmFTCbOzT5fGX80Iq91DsfErTsy34mi9jV0Vd0W10nc6wETirouaAUwK3bLhz+BW6wIScL95I97qhDZXoyPeozY1W1GYec6CttXta6LWXa6Vvwdudsvz4sRN8yfFD60iA463J4tHsrT1dBvA+8fQcSl4KKa/dYmXe3GBnNsyUkTe3DEhJT+GlS7V2SWeqTk0L0E5Ueq6xLTPlX6FDkIbk3g7breLCSp8W5h9qsZISNOFctB38crgu+bg5htd561QX5QCHG9XSFNqlkYwQqbnFb98VHvk8pfltIHvX4bHGzNFs2Rqd0emQRk58eMn/vVxeJ+h+wImf3PLDnH+z1GXUiHvYfrcDy6W29+h7ekvbBpAocX0mD1TKJo0vsb1G38HtX9j1HpuSWaw6J5kz2eDBXuWX0rqkOyG4a8e9NvEITbYu/vsm0u9Q0E3at32bTuvXaxFDK4WGd1wOnGR262EzVg/5AB+Y1TqOrjj+LdQ5CZXNNs5VPkILhfR9Y/mCRrglN8b25kw+bRmb9mIFRI8iZ0CcO6vnDtTrLpgaDIZwU1LVCUzKLH5ocRctq7YtKHFxWt7POb+atB3M1atabaUFu3k+7UqJbjTw1w/EVE+z+8rtbJGwZxX2dxfGoIyaNTMmC9uwCXNszhxLV0xPa1oXDqMxSOP0J2zyqSB0dxsrcZu7u9JN7VbVIkeNqVHDkNY1qb1VJ/W0V+YmsdDnU5UF9zbgspfOCS3WO1Jc8N2rxJvNcEYfXsgcoi1NScQV3tOf0iGUE50JWJXX1psLd1o1W+7A4Rf5yBLJ3tyOzwIGbBsaUgj+RgOJOd1xm5sf3a6iULG02LG3GwTtytNxDlYhCCA4UJxJ2UgmwBP7u9TldMRrovqDg/trSVIC+aVabrykpeRq20f/AvrUKYRt2igfuXZP7FLUSR7+Vv5XD9WyzNXwoQcdYMU3+DWu2OKm9pSHn9ImKEPCf6W2EaXcK+3q2bq/pjtxBjt4eNHya8Qr7jDsK7S3HAYxeC1Ov+9IHEINw16zhR0vLa6q5eFu+/BSHSu1Fa+2SdATf7P+hxYs9gGhxtvSL2bqG+9wIc3/Uh59EYqtuXRbRbNgnC6AyTYtx0n31z2WHdJn43Z9GsfxTB+K1BG0kEfe1XgVg/30Kr7bogbgcuCGM+iIWgER2r6uYcW/L2x1J0GV+Y1MwTRZ2xyvdh3iBHs7palp+GvN+LWBMmEbl/Yva/6I6VIke+v+we+f7dCyipm1PNUF63gFO3DQgZZMfHrUnLQOzpssDePgFLzwTCPWVqXfaKm5giliazsU9Dx3lCHtWZzRfQ2HQGRbVzOJztVv3l61apkL9faSn1S+A/gyCCo5Ulm/2aumrvIU8GzUGZhQ5OpqG4YRplK2uw/n5Qq1ALr0/D0tfiRxCrulQO0R/cEs32c5dGbyhSGdFx/SsDJy+bcSjp9ZfMc/mvb7C8yIyv3RTF8uwvdiPUM6MawD8HstM1EYHY25gt34EBDm2yXe91sX7uhvmHaf1OuH8Js+xsus2ylPjrVpTWzWpFLUOyzTWXUCpuV8z1dOzqCd4Fxh97ujPUzfL9f3TSgqQ+NxI6GmEYbIC9sUcTiaGzFiTcN+ie76mLxSivXZLXnRfMqQ7Jqx9Dopy3q1XuV+fEPleVEj7YZ3yd+I8hCLOotBwkCEurmZRK6+rDR/Llh0xlwN2yDvt3XoLk35xExox7kyAa+xe3witGhSBiPTJkYHBw2P9UqwMi448G7Gl8/bU+umxgI2y7p6ww6DnbgVsuHKxpxrGhIRyaa9uSRWe+KfB8bnPH9TG6Tp+dUjiQRP/4r6HnwOIadCYGNdy7oUMsP0zAxs19/tgl30WrEoSh8eOTLi1BJzlSWprUlaVIP7rwZNDvBIxkpbd1wD7ThERPg5CkDgmdjSjr9JbEJ53PQjwJ8tCAREFV+/ymx+CDR6xXXe2aWJ4edd0+arTpWhLuPkYLzc/s/328DvzHEIQzKuPw/KK6q+5p5pZrnsO6y3TLsoy2LnQ23IB7/LwQ6SpsjXNIHqrYLO9m6FLj/jJrOsS1sPx+WInCXZ9sv7aoTom7Z3xqzcnrAImhA0UswousXWEZ/6HGDhye8niXKfvlQLhQavM80TdcMKUboeZV6EItltD7Sl8IJmfpnhCHRqyq0dSKikXldnCWH8eQ8VOPbjbKnXhZ0Oj4axWOzRu1oYO1uUu+fwr1u7BRdA88Y5uLAOztsuJUVx1OdtUiZaZCCUILkthbh6wxj94zdT0XiY/SlRxxdw1wDXgXXAUD3Twu3a2sPY2a2jOqY7jf5Ztwv/5jCMKy9mR3m345bBzAL4pZ26LeK9jfbceRGaPOLi3lN3G88jKiq67ALEQ5Ne6tWmV838GNNlWDbGyq+aPMmjJj2n6RmVRDntnY2+x47YL9UNIT1+hFrciRDnGtxHpwoRRbJPnuw3vqcXHbtHqaFdcbuRf/sCirGzRkLOfoa8tnY1cRwzcGDVzY/iAW5A9ea8ptqDP+6NG9FXUrub/UIuMXI0IXTSrSuTaDuajj01k4MOi3c9UOsddjQ8xkCZJHar0k6a7H0QkbElprUdQxgrg7XgsSJ/rG7X66S0ogmBPLbRgTvZb3wjuY7RT/MQQJOTGJxAviEj2YQvXEFdR3PNLMLMOGJ7sbsFsEu63dg5ZSIUj5Ja0hOkWSjNRtWBCLCnXdaFMsCF0L6+9HvBtq/rFbSy9oXU5ezfbuFRLkPbwKOLvrQGHPrh0WYbLN6NGhPrEeJEjHljJ3VgFzUHAFou85ghWvgSX39NW5uIthXq490aUJwyLUf81VN0otqUwUZu7C++O4fC/DyBShzpwRqxNczfJ/wbQ2NqiqW0bEmgnhs1tLXnaKvaJJjCMNyBerWN03i+rWa6JD+nGqrRKlLbPIGG5ARcNiUEL4gxMlI2Ncnvsmy4f+YwgSN9yvQtLyo+iLb0c1McguGVwbXdt0RcsZwuasKKybRnHlJaRWXoXdfR4Zva2Im88VEnjdrOx/5ikRvLMmB8UsLD/3qKvFwZL+bf4bKWvwFSESO+3bxcF8dIIVvJ1iRbo2k4S+Fke+dSg+sH3QM8PJEWI9Srwl9Ey+JjwyynfQJpaiUkmiW1KL9TD+OCuulncT0ozBZhzJqteQc07BAlKHKnF0oAR7Bp/d09gfu7utSOjpgrVrFOmdPQjzFGG/x4787vMa+mUOq0L0JQd8MDIEQ1ndAnY32d94VOu9Jghb3UQVNyK3ego5V8Y2OmjMwfTdAup6rqgGqe59jFrPQxz3VMLYIj9244DMSH26Ci5leAqRMwOw9s0jZqRQXSzdVfafOWJBxMXislLxu3k/RrSoRRx/dmBPtwy0nfS9egFoEeLGgGECcafJr8OTJEenRrF81zOC5RP/3CiHPXlV2+zANfR1f2HN1652K4zfu70hcN2BV7TI76Zg+l5m8p8GkfxJLWyVw7re/VBGE7LLZ3B01ls64nsvO4G9fwWVA59oQrd86BOt23L0LeNQTy4qPbfFG3iIjvr7MDa1ByVDIFjPdaDdjoN+OuxN4b0kyKHkTkRW1ao49BW0tbVfheW7MXUDnF8NoantY+2wUd/xMSK7K3HY41RTzWpTxtZz68eEHP0yuDoQISQxDzbA9W+HrqTTtRB/LUHmHzww/zgqg4IY0VwAI1pRF03aRCHYe3sVUBv4Bg23kQt2jj84O1J7EP4RLHY/UeshukMbgQtRuJIz2D0Csc9vTQX3jz86bxeLmqUhcJaeGL9bgk2siFlEe9SlYhS6p5CYMwhngZBDxL1/3iN0qhN7+7d26A/EoZ4cVA6yITZrtB6itfFjDdNzLQnXitiaetAs7nBm1yxOiS4JJEMgqINYnsKOl/6f603h/SKIuABcKGWt79nMefjAWePQYAbKpkfR0XhTCPJQi+TM3aOI6CxBdfc9mJu7kNUwJFZEiFI/gob6q7ANnEZB+xKy2/uQ0zoEw4AbSY8yxJ2qFT/brcQwfzcHM3MovxtU4ZryaebT9T/i5zKPcTihR2frl1mYRW3jGzgMxQY7xx+sw6L2YASLj75rGar1tV71gcsLdlIO7h8eZpaakS7mNOx/LtPJIePnAZjEjbX8bhwpnzXB0NaMpupLONz9JCL2kceAPa052OMpFmubLa5f8JAvXSvH0AWtm6scfKyN5Nj/l/VafI7uVWJXO8IXhhC6MomwM9NweJ4O7/qDjem0ad9bWhj3XhCEYjMksxWG2i5t78KlmoFfDEOM1iYPPO4buti/WcuqHyKkuxgFPRe1219J92XEtFfj1GCRN+xb6bU+bLZMy8KZh1Ymobccrv+2aBhTozffL8iMKdpGSEK/2/id/OjNNt2KbU9xiVcIM0oUMAA4SLkslmHVnZREcImt//XB+vX6Q/tGbVgQCnXfdXv9usr443mdLumWBWud9FGLBUmfuOD8m+gzJgt/Eosr7qzx205danu48wk5PuwxIHI0G5auNhQ2TaK0fg7FjdNIa2vC4Z5M7OpPx95hIUe/uKmiV7LGrmqLILrDDe1eUvB3qxBXy+15jOM9tQg/M4vws/NKkPCF4ad+ex+4P8mhppy32qTjnRGEA4q7Gu1vdKK0ZkF/CF8xnA+ssWIfWP7NjGph5zBqL3lQfaMVLePz6BICHPPkqVBnqXVtr8xUYklCeooRvmaAvb174753VZuwP5OxuQ0mTxOc8/VyvAdJk5U4dbselh/GYfp2QX1x2x/EFdqGEExG6fp8vzUbBEvTtXH0c0ro/TcN0qZzQc7xgVEnWo4jGsVqf3Jd5da+xFx3oh0cSdJndCZkXVcwbUXSfNRphuEbm1iSanE9RZ+JZa11n/UuVuryao6wjjxYi8ZxwtGNpKwh7XHL75YRJbbloTvcItam2r2KzM4ubWd6YDgTYQM1KOm7LVZESCG/ldfNug935wOE9pSI9RhXkihBhCi+398H3p85j0N1BS9e0/aKeOcWhD8YXYbdzZm6MKZF/FF+KY3tD5Gz4G18zCgHSxwKh/t1sT8JQlR1XMUJTy3aReDxHLpc3PylrP9jTSBGnjMgfqIINe4VsSI3tCN5c/UFNFSdR4SzXZftxud3I7GzBvH3ypH+1RScKyMIHckSIWrQ/AF9ew2bBpY1CBEYLmV0x7/3l1qelO0tA8/3ncu8xZFnuAp0f1R/0M3yc7EYreIxWph9LtFffsnH7XaQZadMRtKCHSP2lBZqebrxOxOsv6+R7+yM6riDXZnq7laLZW8vu44jGa16H+ZXasvP6+DNaOrWZg7sPNJQ410NyOebai4iu1Xez4IBB3rF6gzMw965juLOG+pi5XhWkdQuFqt7EqGrk0oOVg2zHxbBya22Zg2m2h4czJb3/pzJ503gvdEgNJucmblarUNmIkY9cha+RN78F9o+n196dq9HG5KxbUztRQ/KOi4ixlOvbS3p37p7xIJwZRsX8Aw9Qnx/L45M2nHymhGm3kZUiijkApyuituIzerDUfmxLfnjqm9IHg6EgoYJHB2vxLFFMz7qSdf8QbD3Gwi6Y/45CYroYG4XZ0DfOQQHWuA5BK9l+6NDYj0CLQhBUgbbC0TJEjCQdBNV5lSCvB/mU7x7N5Zurqcn9g7ZYes/rY0WjBfks5w2w9rSBVPpEE4UtMJaOQDbUpWQaALp8ptxpSEfq2qXN2d+wlN5W8i2ivAZG/aWlOgEcSizARktKzjpqUPOwAXUC1nKPdeQ13MOFXJ9UrlYH0MvwpK9LaUC3/PbxHsl0umT043hslrOMGx4TIIUDt/XGYnVn809K2icFt+3fwa17TcR6anY7BVb3fcJKvs/QdHYQ82bcNZiSHJ3Twb2DTkQtW5C9HIG4qYKkDJagZO9RTjYnyF+tQw48a3DunLFUl1B/uAMMv9Sg7h7Bi1hCPZeg0K0lC6U2nDPuJ11MJdHXTTfQBdLEHicYEBg96BT90Rhq1ESRa/xc/226zLI2itm2rkPJFs2PdUfWIjC5ti6hUQQV5Lg95Z1bgam75Y0ypf5h24kf1aOk1ecsH6XoVW+jr8acaq3VEhxWityi8Udy28cR3HLGSRPzCNuVNy0xotKlEL3rFo8LeGXSedgthuJnjavHhkUjdL5SL2G9gZxq8V1rqk+i1PlLb8RJBDa2UTMOiMnXOvMrhnZrZNwNgzqDM+iOX7hlo4hVHZdx+HuHBF/D7T9JQlSPPoQR/u92wEEYv9wIcLnR3BoUIR399ZtoSPaC7RUxfx1P8y/G9Mixozf5wpxjJtlHTsFrYlvNmbrnsBVi8xF+L92sOYO1BRsNXpgsla3imBXfD3fb8MdtgcKvO6ZEMvCa/wJSoIwMcqwNhvc0dXiniAZfzRvJA9HYPxmFdYfxzWQ4a3faoTzr97lueyAcnLdipSFQji+cyBusgCJE9PeVYiLPYgdG9Lfq1kst5LD0qREoZtW0+ttW8pmDsyF8PdmsIXFqLymRdysqIaK156TehG8dwThjEErQv+XXxJB63G8rRSF9VPgUk1GpFhmkt7VK1ZAhPfgrDcRNfgAUT1bs8vPwoceg1qQ9Opu1FeKLllyiP89CtOPU2DrTWbdT93I0EET7L0+C0xyspMLX0cz835uz0Hjk4gUESznwsHEjXJ8u/6yb7Gez5yHWKkXrRdjyFh34tp4TVou3Tw0YJtrkpXLhGNuMfRbqWU4lt/3C0a8pSg/yG/wC7PvbiFLozzWaKKRy5i5yCpy2QJX1xKipvoQOTMIZ+ccSsrEdS26htiyFnUpaUH2lhUivrtz0zUmObqrn7hmPhTVTW/J3bxtvHcEIeiaHO3I3pILoS8c3VairWeSWuoQ31aLwo51OFqHsddjQWhHnjYE8A2A7ZGOg2PVONxbiVNjhUjIHsABEetJRd0IO+uE6ft5JYn190PiQlTKrCluGpsjvOCAJKgHuOiJr+u/TQItir9rE6z5AoMDh2eatYsJicI9CTfPFwuw07X0PI+v7f9auvfIMz4Pc1EfihWx/pypi6ZsfxDt8d2CfCfDShImEW2s+P0LuzOWeEnytzI91/k3M44vZSKrsxeZ/W2w1p3VwlHuPx5XfBHO8kkYKkUnjdmwR36vZE+XZtYZBqabzPC9P0Eo1I82FLwTgU68lwQ5fKpfZzsK9vqaNTTOiCa50I2W0UVYmrq0z1JERyH2ezK1QpT9Yn0DYCc4NtGGmClxzaovIDSzHQez3LA2ykz5cw0M356W2XJCBsOYzJBtyP6HTcsrXnb/EeYmfCFh/yjS7lrvxjQ+BC6m4t4n1B2HppuVKL7ztJncDgcLd+X1WQ12WaFQ38m1LIMhkSIuWMFlt86/F2uVL5cIGGUCsfw0qAnFjJ9Y6Cnf0d+KtUrB9W87cv47c3Mdjvl3BmS1XtY19ccbr2sBaUGxd4ltrfsMjoyKPhStE9/ZKAR5gJqex6gXl8sX2veB64AO5b3+yoad4L0kCHFQBlZGTT/q25a1nT4bIjPE29V01atFxL066snHnm6rCsq93RsD4TlLQIl9I0btxcTuGqVVS8jq6xQXwYTMPzWLBRESiq9tZin8L63aJif5cbHOqsHe506w2SVfiOLbJde3H4gPXBzlfw1dICUH14GISPedR22zk2YN1BM+60WS+IeCdwI26mOJvPE7g1iFEmT+2qJV0NafBmD4ZkUmkEGxIt2iUzxiYVp1GQG7NNIt9fX7tf/ZCGt7OzJbbiC25iqS3VfRVH4Dzf3n0dZxSaNbh0cytDVQaHcxWtzXtUsj9xzxJwjRWHMROVXeos+3aU3eP4LIh99fWI6S2nnVHp6Ga15y3GhF7ZVOdLZ5oyJMIja0f4xczxkkdbTicJdTmwP4OsQ/Cyc9peisvq0N6HKbRpBwnx0Ys+QHbfD62b/j1mJzQpgGea5O/i56uvTkBUGC8bXVPYoe0QiT/3sKLD3h4OQ2B9xRitg8t9P03GSZEnLDhePaj5ftCsJdrvYPpwsJsuDUGjauW29Dxu+ZaZ+C9XejukSXfbXY/MH5J7eSxPVP16YV4YK1U7MumPsakdHZgaLrtM5igX7qRdHlefEQ1hEx6PUA9nU7YOwY0MVQvv5nXVU3UVt7FhkNvdhbk/vc6oPXjfeOIFxCmVM/umX2aB1e0o1Z6haHkdM4qvttc5HNPk+G7olnaG6Dq2MRoZ7iHVkQrm9maXVyS4M+xk7lwvWPPJ0FuWSXMH+7qDOmZpZ/LcD+zp03iQ4KNrfeyJNoyblMBL4Z3gf/EooPmQMR/cFmcdyb0HdO4NZsgfAnx96iklebbeXa3W4nIs+zl1axWljqDK44pHg3s8jzh0mNdrECgROM86+iS4RMXObsI4kPee2DyL8vpPqJG/T06vfc3HtJl/EaO5tEZ9EVNGJXexYi62uRXNmO8Ooq/b4Op2xd4/K28F4RhJntvZ0ZmjX3J4gP1B/srxTVXoTCuikxyTc1xFvZdQfHur1ClGvUP3qGFWHUijsb8V4sry6qn0H8NRYvVunsxx+Na7Mt2sRACMKZ8e9FCJ3beYn6dmDmXcO0MoC5b0jgHuxMLvI8VvEyxMtdgRni9W255n9OMBxMb3tCDhYlvkRgIRDMwO9qzULiw0KxFI1iRdj1hOv6O8QFbdcFZwwB62TC7pV0tXT/kYIteoSIncxFXecanF8NeL/nH4UgXV6PgJ1pqEtiezYa7nVYvOFnRtqCrPlg9E17h8m5b2o1IfFeEYR1SqyV8icFt+p151/TljMn2yp0tyJ3zVld8+FsHtFq0H3d3ghPdGc5EjueDKZA7Oo1IavFu2kL1zIzsWWddGvXE24LwHXp/NHpW3PxkDZ1+AvdhlLE3jC+ljqgfS6v9qBLxZCn//uj+8VzDsf2q+7gfo3cYevg1JPFViq0A+6p14j1YSsgnqMdF18DOXyg2N8l743tkbL+VqQWw/5rvX5njHDxf+vvhr0E4UpE+c4Y1QrcpCdTNElqdy3qa9dR27+CYs+06pDO2nvasrRs+FPU9jxEbcsVmNpbsb/PGyZn2JmabHedC0lNTTg8acBHrWyIbnphbfWieG8IciSuXz6wZbNzCcEN4NkW35q+ihzHKhqrn9T5VLqXkNBej2OeAnGRipA8Kj/WvJjpHvnyuo26tJObTqYNjCK52wPD4CRCV0x6HbtjNNdeRXbnGFIemHQBFcWl8y/iTpEgf+wSP7lf3QDOluxlm/zY8MIJw2DgbOeLLDGU6xv4PhxK7FEhT/eK0StuXuq/1DZYaYpGnTaSf7pO4jWSwwduU72rjQushCT/yhYyNOqyXK4jYV6ECURGtzK5pFn+ZiKRXWS41NmfJM6/sWNjOuJum0X3GVHRsKBVEywnYuvSshFvK9mWpvuqRTiRkUSs6+JvX+5exLElA/ZU5TyVw3kTeG8Isrs8D+lNbVtK3Stdl7UdfubG5ioM7zLLzr6vMW2VWmma1MWShQYkdDUgsbMB8XOl2snQ1SuzlMxKbGxd1f8YtsElHF1M1+6Mbe5biFgYRchCP7Kbh4UcVo28sA8UGxXYfmb7m06N+9v1hy7VVjkHjDvb8/x5oNDkYNZmCgHbrjEJyAgUo1daYqIC/dnZc26ZzGOaT3mD67MPJ/Vgd7vXknC5AIMYbHbBfBFJwuW7mb8SYkV+ZYCjXq2yP0ECkdXVg8bWB1r+zrL4suFPvI2whTS+ccBaOUdzH6JXzDgwZME+bgP9BiaBYHgvCMIf/VRLtZYW+L4Ugm3wufOQzXAW2eZ1XUbL3YYY2eBx6gdDe4u4WUKM5mYk9dfBstCAqO4q1PR8onF1zdR6HiN+qF8JohWm3avayjNsphvZbf3amCD7Xy5dLEWRSSuSwTXZ4mdTm9CVSPncoD5+sPf/ooiImkFiVRsSWt3YLYPaN/h1kAthDlm7vNpjmonCJzkQgoWF/vdiF3g9JtrmTbsbBDPtuxrtSP5ULMk/TUICtiutF6KwCZ18X2xd+udqtbxc4+/4a7X2AghGDiLxrkksxAoaOh4oMVhaxKpsVmjz985tHEHEkgWnxMXd7c564Xarr4p3TpAj1jbY6wbQso0wbym+CXfuNXSUedce+CO8vQAdVddR2DuGxD43DFNupPV3wCj/U7w3dnhXHdbLlx8/0IfD8+loFrNdV3cBSSOjcHRMwPTIKyRpQRh90bXp8uNq93MhhoZ6xadO+/L1uFgELeIR8euZ7Ixof5Ll9uFIq8zUA/bNKJb/MW5U5LsPNZEvEva8Jbwh4ZOwpK4i27KO2FPzQc/ZKejS0ZWLWhdd8Sf2+i3W783+a61GuOh2sUuMCnaZdPx3rwqGuNtGDQFzzU9tzRmU1S/A2N6ME+sWpAgR94u7zNKbt2U1/PHOCMIflyHd8OZibYnP7n1cFMO+S4FECIb8fppcC3L6emTQX4Z2CRcimLpHYO2ZQZf7vgo/VohWipt1vL0NBzocKKzlhva3kVN6Cdb6dRjHq8A9+fhDMRPM3rTa8uaPbODAljgyK8qPn/KpiPQdzF5xsfModlwUXEBYxNTm86EyQCOipvVvh+ksDMnLMJT1B424HRpv0uLE3QPOpwhCLeC7J0Owe4bTkHjVDsN6CUyXihBpDB5IoKt6/Pis/D2FHOu5p46/DFhTdqDbpj22nH9jq9JydUd1fTv3QmSTPnlkVOtZVoTgDrvWPxhg/sEAdqAxyj0PjWRo/uid7TspeGcEOSSDjd042HSARNlVb9dyiIMy0LmmfLuW+ERN0zKSHoh5ZpOxe+nIbRlCUkuDkOERSruuIq29Q6tDuclOm5jqwu7rOJDl1u3RuPCmqPwCokovIrr6CvLcZ1V48kdiu022KKXI9DZxrhF/Wv4WHcI9D5+1Ws+H2lwvwbsr7iI2dmHz+aT4RSQnLPmdO+VdGxKwMlFrxSbd4mLV65bP3A7b/zgjSryebinL9NO/NCIs3VsNHJ4wAsuN4M0MXGI5+EhLkiXuauDxlwV7bu2RQRw6a5XBbRSSuJArZGDI3EuSOq3Zcv3b9hQptkDcXNuvBnHdjDjQJ8QoIDHevAh/Ht4bkU7zyZV7JAtXzDHfwTXoJXWzGsXggqaKmtOwVAwhuaNOiUGCJHycDttog65mY6fFtoaPkdU0hKyeZRXp3BLM2bCiLojCLqK+YhRRQg4SJL/xtJDA+yNpc7m/FWvxnf0vdepeUXiSOCfO7ixRyK2M3XlXkZuxdZY+dXJuYwbfej57yvoTYN9osfa/0iy6uFj+xwiSigWIzLRz3/LiznE0Fd1EY9ENnIqdhfnqky7yJ0/O4+SJOf3bnLqCbOs6nKY1REc//T5eFXxPbHt6dMyG1M/FZfrZKJONTQjCil8hSBA3y/UvIcUvRhi+NiB63YS9DVnYLwJ8p4WYbwPvD0H8cJTLcHMrtBHz7spcre7dm1uOIycHcSi/CnW16zCfL9Rmx7Hiv1Y2L+jmLFzNljw0hvAzc4ieG0W0pwIpXV0w9Yxjv6taycEwaWH5KmLLLwupxNosF2390f7Jtv9lYjVErP/arO5B9t9EOLfkBn2vLwLO3uGRW92uU2lildpzsXc0DfEfG5D4wIbDc2JRRYPQigQShJ1L+N3w78i+PHTVevfsIIo84zhZ5tUoJMYJIWRq4unN13sr2JjouEnroS4njq9nIOWxCWlfGJEuRGA0MOmxEScvmHF40I698vuyDm2n3SbfNt5LgmwHrmkocHsbKDMXUu6ZQH3D2c0BYmvu1XXN4WcXtI1Mtuc08vouIbdrBQUt6zhYWYKwrgKNgnU0XEPp0jRK2qdg+OyJf+z6b5uI9UJxD0SLMFwpLoL1JxGKmTvb+PP4iRlkWdZw4sTTs3RZ1iVNfJIo/D9aBnDcqQXE91TC9aNj8z3Y/lgg7lU29g5vzbQfnErDyaY6HJ33umXRhkF0VnoJ0ua+gvi8J/ojRixWcvwSEuIWN597V9D+XlzlmNqp6/UZiXrVqoS3hf8YgtDXjXG70V51fZMQgWituoaQpUGEnZ3TDhmmkSXdmphLciv7HyPKU46D4yY0Vl9EzkN2M+9D8eV5mPuaNgcnwZAv23FSezA3kvixuDM7FIp2w1k0i8uTGGRgUpinJjw9ozf0LaKz/cLm62f9w4iQ5a0Lv/aOpMlz6Ro9ijwvj2Jdea1JXKc8cefowgXe9ze8Ov5jCMIN8xkGDEYMfzg6pxGyMIAocbGqPDc1F8KYOhuXsXMfm1xX1y8j83c9YhkGkHN/Cjltg1sIooP070WaAMv4YzkONW/vXsWdmocpZUU3wT8ZxGoQ3mjWE9cqEMU361D6tXfjTPf5HnS0XtDWOdRhPoIcmEwX8huwZzAdkeuGF1yrvfW1Y2Lm1LKcinm1cO//BfxHEIQmek9LplZ9BiNFILhRfVHdvIZ4ueaZjQDYsCy101tizi3Esr4c0YK50tOLSFjKe4ogDEty88/0z3M1ZxHsfRHMafCRMzhdmsDj1AJ0d/wtSkj41gGb2MlScQucfzGho9lbUsGyGn+CEIa+Oji7xVUpedJmNCxiGmlJy0/dk6ArV51zRS2af8iZ74X/x/lF2X5DcPxHEITh4KiOYhk4T3dcDAZX2TQKq+d0zQijWlzGyYU4GR3eBtLcsq29+TrKx0TUj5dt5kEC4fyrEYfbn93pnaQwpiwjbRsxHBk9o1YmInIaifGL6mYxosS/fedwIKcaZnBoyKLN7bjmnmX8/uSwNHZtluHkZ53dvLbE4Z00MjaIqveL9CbUIqNn0VF2C+48cT03dA9BSxcfOw+XdQ0FmRc2n/8NT+M/giBsmsCQrz8JgoHCvaJ6GUfjBlBVs7L5PFeo1XY/hrNxVAcbS1T4PNvLFLSNiqV4mhw5/23EqSvml247EyfuiyX1yaAlMtI3rI0cS/KzKOY073tNr/XWaBFhQhBWL/vWt1gaPdpCtb7iIhJiFxES5SVBkf0CanKvbgYFYso7cCLfg8TueoQeH8fx6Lmg1iVerAdzNc1FNzaf43kksv95/9fxH0GQXTXZ4hZtv6lKd+Vt1NWswVYrgzmuDweNLahwL20e91Tf03yIocO76UuFexH1ItxZp9XcdBdp017/3x8sLTkQ0MfWBw6ipLglhIZ7BxNDt0WOi7BuEICozrmKhsLrWwYnZ+50cYfi47a6NhFyPZOIh/Lc+v44GTDS1l15C6ktT8r3j3RmI6d4HhVzA6g834kE0VT+9yFiytv18WRBF8JObR8pYoiZOZGEDTcrJeE0GuX9tpXcFMvy+hKJ/+l47wnC0m9H/QBaqy8rSdhUztEwoNl2rgmxNHfhlLteM/K+SlZWnaY2t2wu2/SS6C4iO737lle2XdOy6pKxT7UchRWlPmKwIZrxWyP2lQRfgx4rApehWt6z3HlZn6PGqBJfPz35iZtF0oSKPvD9/yxwprfezkP2n61Iepy+uRdjk+gQWhIfQUwNXUifrdb36b4gn3F66zp2Iq6+BcbiUZgLJ5BU6cGpCi9hngdfBQDBzxLsnP+LeL8JwjKGeicc7iHsrykQV6sIe4pKtQyBZeFcwK99cIMUsTHByF2IfD86B9ve+jzs6TGjqveBkoMbunCXKsNwjQ461gOlfW7Q8vHtCuNYXdxdcUdwe7N8g2ARIAdZMHeGYBadQj6wUJBWKK75SZg5/QszdnmMONle8VQbI3v5GGIKPci8WYLSwRGExwbPONO6WcebUPBzDlz/tCC9bEiE/OktQj0Q1Cn8nrrKb4sr+ETjENQv+aJVGgqu6xKEZ0Xk/rfhvSYISxco0J9qHL0DUDtY6rv1R++ovI706i7sqcxDbE8Zanoe6gIdLa1uEZ/+LhdNGRF/TyxHQckzq0Y5WAwy2FK21FV53ZUs89qW5/zBpCC1R5SI9tDocRXS2ZY1dJXdRqJhCubrBTBdLEZI09bSE3+EFdcqEVn+/6zBzuiU81qlEq78SgsMjimcEmLyPVK7HHd1I8rSr58lVYkzjZNCXgp2uoCB96OW8sikwO+SHd3/L+Vc/iM0yMvCXj2ii22S69p0rQQXFOU3jaGj7r53E5e2W0gcLkXmHw2IXLVow4Ng93lRcOCZklc0xOv/fETaIAzrpUhfLoP1RgHMFcOwpq3q+b5zfIupgoF7xfvfLxCMmPn+PpHfhZSJajiLnlis7JJ5OH5wwPVXK7J/zUB556wK9edpjiwhpc8S04qEbmMl/zfifzVBkutasb+qUHu7HjA342i/XZdxMtpVXbuKk1M5Whu0v9XxWhfiGFKWdeBxuTD1iTFlBRmGVWQvNyDM5xYJKTI+DpKAjBzfUuH7oeDY6XSEr6XjSGUZQhPmEWFZearwscB2XnehZRjZ//m8jPNISVyC03oWeQ/KN105omZpALX5V7eUo7gs51AvJKhyXRHieokQHjmNYjtL+C/ixIknJPy/gP+1BGGtj/8S2d01ObqFcaNYlMyWHpy8aEL4gln3Jnn9jcimZAB7rQfX0/Mx1jEIl+dJyDjy+DTKR0c1A+9vQQj/vQzTJ6pgbesQPWJGzFwvwjPPIK/qFir6HiM54cnArnJd1eBBzMlAjeMNIhy3DqjV8CdI5qdbO9enCpE2N8URl8pU34OUkVpEpL675tHvGv+rLYgPB51uNNSeQ2mdzL5zNkSvmcHWnkd2sKffi+BUzBycokNiTjwZpMxZ0IIYTAuw3s1HePKwoqF5TQciffuYjZKPyLx1RFdexv4sbxUvN7jsqvYuLy5vmcXx6UWEnJxBYetdVHbegGWxGoYzpYhIGdLZfrsAAUHt4fjGiZx/M8djgvMHO6IztlpNktmXjG1vuYDcv3nXcGT9lCmv8X5W275p/K8nCFfgRfcUIq6jCmGLQoyy/DeyrvmUzNzMIXBwMXEX7Jwoax/S5iqROlmN6sKLaJXzy7IvqwU50XoTCXd/QMK9HxHZsa4EYUdBrnFhFUBh+xIOZbYiwrUG83oDcor/f3vX0ptUFIT/oHGhsbbcIqQgcAVFHkW8XKgplGJgIY8URCoapCaY+mhSGiW0ptpSkkasNfGRNKbapFE3brv6PHOulGdXlkShiy8kHHLYnDkz38w3c5YYoX7OyfZRTVJa/QKciTmYritCS5X+EcTbSZiSSajGOhMflFGjUCqWW0Rwv2lkz4EDxnhrL/ygoK8NhPq3aWrI6Yybix3P9/AxFpKO0JAJAmWL2tdJ1k5Vbz/jBN1uet3cW4i1PRhWdjAUfMANhCr+0QzzHrMbUGWneAFU48wzY5lXvIpXqcNQq237fiOjj3HjVYwf8ECtdfAz9YjYLKWW75oh7cgN42CQv7uhNg9mmNW3BnLWkeLzp86wz25Pj/UClEVqbohqRvxPnYGINHX6dfyGeRHVpSJGxXnY1v1wfLUzcm7FubsyTt1Tnlkmz6eVcpCfpTHpr8DoKMOYSPNxR+37CcYCpj7fRGg3BM87RRpPEI1FFta9QSpcha0U5h5NMLVK+Q3RNLw/3Jj45YL0zYOLseMZd/Q/YiA4yL8AygDFA1VMupgHYXzA/DDGK+GCrhHqCK4SLi8mDm9uc0XibxEO5XPQLW1BsCiyEEshBvvmHVwpZyFmZri3UKmfckJe34sgzs7wVK/a2rj9KXkQTZQR2Ugr/3Ngh2e38xk4MhoyRqrZtK8NEk4MpEcgLdR4NQDnerCD4FqLkYYR5BW9l9q3wvgH4yAvliGz29v9YYKFUwpX0tyqsBBsC8PahnSFvI02vAZD8RMsrjJS05sIya/5GhURSV3cbbwPyVo8+9Lh/xO8LIQaOfZMXn/gxEB6ADr0pKuqH0DPnsRDqPq6Y3WaT/4Y/5KFLlWGwA47Hf4LvpcYZiEaeYTm/Y6CJrKGsfs1uJ3LSCa3cXXhI/SFbfjkVS6MpMp+e7GSJp/4frame6+9//t++/7EE/wGa1qn6P6y5QQAAAAASUVORK5CYII="/>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1" name="Picture 3"/>
          <p:cNvPicPr>
            <a:picLocks noChangeAspect="1" noChangeArrowheads="1"/>
          </p:cNvPicPr>
          <p:nvPr/>
        </p:nvPicPr>
        <p:blipFill>
          <a:blip r:embed="rId7" cstate="print"/>
          <a:srcRect/>
          <a:stretch>
            <a:fillRect/>
          </a:stretch>
        </p:blipFill>
        <p:spPr bwMode="auto">
          <a:xfrm>
            <a:off x="7412736" y="1771650"/>
            <a:ext cx="1426464" cy="1426464"/>
          </a:xfrm>
          <a:prstGeom prst="rect">
            <a:avLst/>
          </a:prstGeom>
          <a:noFill/>
          <a:ln w="9525">
            <a:noFill/>
            <a:miter lim="800000"/>
            <a:headEnd/>
            <a:tailEnd/>
          </a:ln>
        </p:spPr>
      </p:pic>
      <p:sp>
        <p:nvSpPr>
          <p:cNvPr id="12" name="TextBox 11"/>
          <p:cNvSpPr txBox="1"/>
          <p:nvPr/>
        </p:nvSpPr>
        <p:spPr>
          <a:xfrm>
            <a:off x="5181600" y="4857750"/>
            <a:ext cx="3962400" cy="276999"/>
          </a:xfrm>
          <a:prstGeom prst="rect">
            <a:avLst/>
          </a:prstGeom>
          <a:noFill/>
        </p:spPr>
        <p:txBody>
          <a:bodyPr wrap="square" rtlCol="0">
            <a:spAutoFit/>
          </a:bodyPr>
          <a:lstStyle/>
          <a:p>
            <a:pPr algn="r"/>
            <a:r>
              <a:rPr lang="en-US" sz="1200" dirty="0" smtClean="0">
                <a:solidFill>
                  <a:schemeClr val="tx1">
                    <a:lumMod val="50000"/>
                  </a:schemeClr>
                </a:solidFill>
              </a:rPr>
              <a:t>Template by </a:t>
            </a:r>
            <a:r>
              <a:rPr lang="en-US" sz="1200" dirty="0" err="1" smtClean="0">
                <a:solidFill>
                  <a:schemeClr val="tx1">
                    <a:lumMod val="50000"/>
                  </a:schemeClr>
                </a:solidFill>
              </a:rPr>
              <a:t>COLOURLover</a:t>
            </a:r>
            <a:r>
              <a:rPr lang="en-US" sz="1200" dirty="0" smtClean="0">
                <a:solidFill>
                  <a:schemeClr val="tx1">
                    <a:lumMod val="50000"/>
                  </a:schemeClr>
                </a:solidFill>
              </a:rPr>
              <a:t> Any Palacios</a:t>
            </a:r>
            <a:endParaRPr lang="en-US" sz="1200" dirty="0">
              <a:solidFill>
                <a:schemeClr val="tx1">
                  <a:lumMod val="50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291"/>
                                        </p:tgtEl>
                                        <p:attrNameLst>
                                          <p:attrName>style.visibility</p:attrName>
                                        </p:attrNameLst>
                                      </p:cBhvr>
                                      <p:to>
                                        <p:strVal val="visible"/>
                                      </p:to>
                                    </p:set>
                                    <p:animEffect transition="in" filter="fade">
                                      <p:cBhvr>
                                        <p:cTn id="33"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Factor Distributions</a:t>
            </a:r>
            <a:endParaRPr lang="en-US" dirty="0"/>
          </a:p>
        </p:txBody>
      </p:sp>
      <p:pic>
        <p:nvPicPr>
          <p:cNvPr id="102" name="Picture 101" descr="1377675.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914" y="1123950"/>
            <a:ext cx="685800" cy="685800"/>
          </a:xfrm>
          <a:prstGeom prst="rect">
            <a:avLst/>
          </a:prstGeom>
          <a:effectLst>
            <a:outerShdw blurRad="50800" dist="38100" dir="2700000" algn="tl" rotWithShape="0">
              <a:srgbClr val="000000">
                <a:alpha val="43000"/>
              </a:srgbClr>
            </a:outerShdw>
          </a:effectLst>
        </p:spPr>
      </p:pic>
      <p:pic>
        <p:nvPicPr>
          <p:cNvPr id="103" name="Picture 102" descr="1034033.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0914" y="1200150"/>
            <a:ext cx="685800" cy="685800"/>
          </a:xfrm>
          <a:prstGeom prst="rect">
            <a:avLst/>
          </a:prstGeom>
          <a:effectLst>
            <a:outerShdw blurRad="50800" dist="38100" dir="2700000" algn="tl" rotWithShape="0">
              <a:srgbClr val="000000">
                <a:alpha val="43000"/>
              </a:srgbClr>
            </a:outerShdw>
          </a:effectLst>
        </p:spPr>
      </p:pic>
      <p:pic>
        <p:nvPicPr>
          <p:cNvPr id="104" name="Picture 103" descr="126132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71914" y="1276350"/>
            <a:ext cx="685800" cy="685800"/>
          </a:xfrm>
          <a:prstGeom prst="rect">
            <a:avLst/>
          </a:prstGeom>
          <a:effectLst>
            <a:outerShdw blurRad="50800" dist="38100" dir="2700000" algn="tl" rotWithShape="0">
              <a:srgbClr val="000000">
                <a:alpha val="43000"/>
              </a:srgbClr>
            </a:outerShdw>
          </a:effectLst>
        </p:spPr>
      </p:pic>
      <p:pic>
        <p:nvPicPr>
          <p:cNvPr id="105" name="Picture 104" descr="131635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52914" y="1352550"/>
            <a:ext cx="685800" cy="685800"/>
          </a:xfrm>
          <a:prstGeom prst="rect">
            <a:avLst/>
          </a:prstGeom>
          <a:effectLst>
            <a:outerShdw blurRad="50800" dist="38100" dir="2700000" algn="tl" rotWithShape="0">
              <a:srgbClr val="000000">
                <a:alpha val="43000"/>
              </a:srgbClr>
            </a:outerShdw>
          </a:effectLst>
        </p:spPr>
      </p:pic>
      <p:sp>
        <p:nvSpPr>
          <p:cNvPr id="106" name="Right Arrow 105"/>
          <p:cNvSpPr>
            <a:spLocks noChangeAspect="1"/>
          </p:cNvSpPr>
          <p:nvPr/>
        </p:nvSpPr>
        <p:spPr>
          <a:xfrm rot="5400000">
            <a:off x="4318689" y="2150209"/>
            <a:ext cx="342861" cy="271543"/>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7" name="Group 106"/>
          <p:cNvGrpSpPr>
            <a:grpSpLocks noChangeAspect="1"/>
          </p:cNvGrpSpPr>
          <p:nvPr/>
        </p:nvGrpSpPr>
        <p:grpSpPr>
          <a:xfrm>
            <a:off x="3200716" y="2495550"/>
            <a:ext cx="2674312" cy="610977"/>
            <a:chOff x="3200400" y="3276600"/>
            <a:chExt cx="2971800" cy="685800"/>
          </a:xfrm>
        </p:grpSpPr>
        <p:sp>
          <p:nvSpPr>
            <p:cNvPr id="108" name="Rounded Rectangle 107"/>
            <p:cNvSpPr/>
            <p:nvPr/>
          </p:nvSpPr>
          <p:spPr>
            <a:xfrm>
              <a:off x="3200400" y="3276600"/>
              <a:ext cx="2971800" cy="6858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r"/>
              <a:r>
                <a:rPr lang="en-US" dirty="0" smtClean="0"/>
                <a:t>Predictor</a:t>
              </a:r>
              <a:endParaRPr lang="en-US" dirty="0"/>
            </a:p>
          </p:txBody>
        </p:sp>
        <p:grpSp>
          <p:nvGrpSpPr>
            <p:cNvPr id="109" name="Group 19"/>
            <p:cNvGrpSpPr/>
            <p:nvPr/>
          </p:nvGrpSpPr>
          <p:grpSpPr>
            <a:xfrm>
              <a:off x="3429436" y="3406026"/>
              <a:ext cx="1111324" cy="458278"/>
              <a:chOff x="4679876" y="3400552"/>
              <a:chExt cx="1111324" cy="458278"/>
            </a:xfrm>
          </p:grpSpPr>
          <p:pic>
            <p:nvPicPr>
              <p:cNvPr id="110" name="Picture 109"/>
              <p:cNvPicPr>
                <a:picLocks noChangeAspect="1"/>
              </p:cNvPicPr>
              <p:nvPr/>
            </p:nvPicPr>
            <p:blipFill>
              <a:blip r:embed="rId7" cstate="print"/>
              <a:stretch>
                <a:fillRect/>
              </a:stretch>
            </p:blipFill>
            <p:spPr>
              <a:xfrm>
                <a:off x="4679876" y="3400552"/>
                <a:ext cx="1111324" cy="458278"/>
              </a:xfrm>
              <a:prstGeom prst="rect">
                <a:avLst/>
              </a:prstGeom>
            </p:spPr>
          </p:pic>
          <p:pic>
            <p:nvPicPr>
              <p:cNvPr id="111" name="Picture 110"/>
              <p:cNvPicPr>
                <a:picLocks noChangeAspect="1"/>
              </p:cNvPicPr>
              <p:nvPr/>
            </p:nvPicPr>
            <p:blipFill>
              <a:blip r:embed="rId8" cstate="print"/>
              <a:stretch>
                <a:fillRect/>
              </a:stretch>
            </p:blipFill>
            <p:spPr>
              <a:xfrm>
                <a:off x="5415674" y="3432504"/>
                <a:ext cx="198718" cy="355600"/>
              </a:xfrm>
              <a:prstGeom prst="rect">
                <a:avLst/>
              </a:prstGeom>
            </p:spPr>
          </p:pic>
        </p:grpSp>
      </p:grpSp>
      <p:sp>
        <p:nvSpPr>
          <p:cNvPr id="112" name="Right Arrow 111"/>
          <p:cNvSpPr>
            <a:spLocks noChangeAspect="1"/>
          </p:cNvSpPr>
          <p:nvPr/>
        </p:nvSpPr>
        <p:spPr>
          <a:xfrm rot="5400000">
            <a:off x="4307741" y="3217009"/>
            <a:ext cx="342861" cy="271543"/>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3" name="Straight Arrow Connector 112"/>
          <p:cNvCxnSpPr/>
          <p:nvPr/>
        </p:nvCxnSpPr>
        <p:spPr>
          <a:xfrm>
            <a:off x="2591114" y="1733550"/>
            <a:ext cx="533400" cy="0"/>
          </a:xfrm>
          <a:prstGeom prst="straightConnector1">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114" name="Table 113"/>
          <p:cNvGraphicFramePr>
            <a:graphicFrameLocks noGrp="1"/>
          </p:cNvGraphicFramePr>
          <p:nvPr>
            <p:extLst>
              <p:ext uri="{D42A27DB-BD31-4B8C-83A1-F6EECF244321}">
                <p14:modId xmlns:p14="http://schemas.microsoft.com/office/powerpoint/2010/main" val="3746209044"/>
              </p:ext>
            </p:extLst>
          </p:nvPr>
        </p:nvGraphicFramePr>
        <p:xfrm>
          <a:off x="2106938" y="2207568"/>
          <a:ext cx="309880" cy="925002"/>
        </p:xfrm>
        <a:graphic>
          <a:graphicData uri="http://schemas.openxmlformats.org/drawingml/2006/table">
            <a:tbl>
              <a:tblPr bandRow="1">
                <a:tableStyleId>{5C22544A-7EE6-4342-B048-85BDC9FD1C3A}</a:tableStyleId>
              </a:tblPr>
              <a:tblGrid>
                <a:gridCol w="309880"/>
              </a:tblGrid>
              <a:tr h="315402">
                <a:tc>
                  <a:txBody>
                    <a:bodyPr/>
                    <a:lstStyle/>
                    <a:p>
                      <a:pPr algn="ctr"/>
                      <a:r>
                        <a:rPr lang="en-US" sz="1200" dirty="0" smtClean="0">
                          <a:solidFill>
                            <a:srgbClr val="F79646"/>
                          </a:solidFill>
                        </a:rPr>
                        <a:t>0.2</a:t>
                      </a:r>
                      <a:endParaRPr lang="en-US" sz="700" dirty="0">
                        <a:solidFill>
                          <a:srgbClr val="F79646"/>
                        </a:solidFill>
                      </a:endParaRPr>
                    </a:p>
                  </a:txBody>
                  <a:tcPr marL="45720" marR="4572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304800">
                <a:tc>
                  <a:txBody>
                    <a:bodyPr/>
                    <a:lstStyle/>
                    <a:p>
                      <a:pPr algn="ctr"/>
                      <a:r>
                        <a:rPr lang="en-US" sz="1200" dirty="0" smtClean="0">
                          <a:solidFill>
                            <a:srgbClr val="F79646"/>
                          </a:solidFill>
                        </a:rPr>
                        <a:t>0.7</a:t>
                      </a:r>
                      <a:endParaRPr lang="en-US" sz="1200" dirty="0">
                        <a:solidFill>
                          <a:srgbClr val="F79646"/>
                        </a:solidFill>
                      </a:endParaRPr>
                    </a:p>
                  </a:txBody>
                  <a:tcPr marL="45720" marR="4572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304800">
                <a:tc>
                  <a:txBody>
                    <a:bodyPr/>
                    <a:lstStyle/>
                    <a:p>
                      <a:pPr algn="ctr"/>
                      <a:r>
                        <a:rPr lang="en-US" sz="1200" dirty="0" smtClean="0">
                          <a:solidFill>
                            <a:srgbClr val="F79646"/>
                          </a:solidFill>
                        </a:rPr>
                        <a:t>0.4</a:t>
                      </a:r>
                      <a:endParaRPr lang="en-US" sz="1200" dirty="0">
                        <a:solidFill>
                          <a:srgbClr val="F79646"/>
                        </a:solidFill>
                      </a:endParaRPr>
                    </a:p>
                  </a:txBody>
                  <a:tcPr marL="45720" marR="4572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cxnSp>
        <p:nvCxnSpPr>
          <p:cNvPr id="115" name="Straight Arrow Connector 114"/>
          <p:cNvCxnSpPr/>
          <p:nvPr/>
        </p:nvCxnSpPr>
        <p:spPr>
          <a:xfrm>
            <a:off x="2591114" y="2779286"/>
            <a:ext cx="533400" cy="0"/>
          </a:xfrm>
          <a:prstGeom prst="straightConnector1">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16" name="Group 115"/>
          <p:cNvGrpSpPr/>
          <p:nvPr/>
        </p:nvGrpSpPr>
        <p:grpSpPr>
          <a:xfrm>
            <a:off x="686114" y="2436168"/>
            <a:ext cx="609600" cy="461665"/>
            <a:chOff x="685800" y="3276600"/>
            <a:chExt cx="609600" cy="461665"/>
          </a:xfrm>
        </p:grpSpPr>
        <p:pic>
          <p:nvPicPr>
            <p:cNvPr id="117" name="Picture 116"/>
            <p:cNvPicPr>
              <a:picLocks noChangeAspect="1"/>
            </p:cNvPicPr>
            <p:nvPr/>
          </p:nvPicPr>
          <p:blipFill>
            <a:blip r:embed="rId8" cstate="print"/>
            <a:stretch>
              <a:fillRect/>
            </a:stretch>
          </p:blipFill>
          <p:spPr>
            <a:xfrm>
              <a:off x="685800" y="3352800"/>
              <a:ext cx="198718" cy="355600"/>
            </a:xfrm>
            <a:prstGeom prst="rect">
              <a:avLst/>
            </a:prstGeom>
          </p:spPr>
        </p:pic>
        <p:sp>
          <p:nvSpPr>
            <p:cNvPr id="118" name="TextBox 117"/>
            <p:cNvSpPr txBox="1"/>
            <p:nvPr/>
          </p:nvSpPr>
          <p:spPr>
            <a:xfrm>
              <a:off x="914400" y="3276600"/>
              <a:ext cx="381000" cy="461665"/>
            </a:xfrm>
            <a:prstGeom prst="rect">
              <a:avLst/>
            </a:prstGeom>
            <a:noFill/>
          </p:spPr>
          <p:txBody>
            <a:bodyPr wrap="square" rtlCol="0">
              <a:spAutoFit/>
            </a:bodyPr>
            <a:lstStyle/>
            <a:p>
              <a:pPr algn="ctr"/>
              <a:r>
                <a:rPr lang="en-US" sz="2400" dirty="0" smtClean="0">
                  <a:solidFill>
                    <a:schemeClr val="accent6"/>
                  </a:solidFill>
                  <a:latin typeface="Open Sans"/>
                  <a:cs typeface="Open Sans"/>
                </a:rPr>
                <a:t>=</a:t>
              </a:r>
              <a:endParaRPr lang="en-US" sz="2400" dirty="0">
                <a:solidFill>
                  <a:schemeClr val="accent6"/>
                </a:solidFill>
                <a:latin typeface="Open Sans"/>
                <a:cs typeface="Open Sans"/>
              </a:endParaRPr>
            </a:p>
          </p:txBody>
        </p:sp>
      </p:grpSp>
      <p:grpSp>
        <p:nvGrpSpPr>
          <p:cNvPr id="119" name="Group 118"/>
          <p:cNvGrpSpPr/>
          <p:nvPr/>
        </p:nvGrpSpPr>
        <p:grpSpPr>
          <a:xfrm>
            <a:off x="1219514" y="2223554"/>
            <a:ext cx="1419568" cy="1338756"/>
            <a:chOff x="1219200" y="3063986"/>
            <a:chExt cx="1419568" cy="1338756"/>
          </a:xfrm>
        </p:grpSpPr>
        <p:sp>
          <p:nvSpPr>
            <p:cNvPr id="120" name="TextBox 119"/>
            <p:cNvSpPr txBox="1"/>
            <p:nvPr/>
          </p:nvSpPr>
          <p:spPr>
            <a:xfrm>
              <a:off x="1524000" y="3063986"/>
              <a:ext cx="609600" cy="276999"/>
            </a:xfrm>
            <a:prstGeom prst="rect">
              <a:avLst/>
            </a:prstGeom>
            <a:noFill/>
          </p:spPr>
          <p:txBody>
            <a:bodyPr wrap="square" rtlCol="0">
              <a:spAutoFit/>
            </a:bodyPr>
            <a:lstStyle/>
            <a:p>
              <a:pPr algn="r"/>
              <a:r>
                <a:rPr lang="en-US" sz="1200" dirty="0" smtClean="0">
                  <a:solidFill>
                    <a:srgbClr val="F79646"/>
                  </a:solidFill>
                </a:rPr>
                <a:t>Size</a:t>
              </a:r>
              <a:endParaRPr lang="en-US" sz="1200" dirty="0">
                <a:solidFill>
                  <a:srgbClr val="F79646"/>
                </a:solidFill>
              </a:endParaRPr>
            </a:p>
          </p:txBody>
        </p:sp>
        <p:sp>
          <p:nvSpPr>
            <p:cNvPr id="121" name="TextBox 120"/>
            <p:cNvSpPr txBox="1"/>
            <p:nvPr/>
          </p:nvSpPr>
          <p:spPr>
            <a:xfrm>
              <a:off x="1219200" y="3380165"/>
              <a:ext cx="914400" cy="276999"/>
            </a:xfrm>
            <a:prstGeom prst="rect">
              <a:avLst/>
            </a:prstGeom>
            <a:noFill/>
          </p:spPr>
          <p:txBody>
            <a:bodyPr wrap="square" rtlCol="0">
              <a:spAutoFit/>
            </a:bodyPr>
            <a:lstStyle/>
            <a:p>
              <a:pPr algn="r"/>
              <a:r>
                <a:rPr lang="en-US" sz="1200" dirty="0" smtClean="0">
                  <a:solidFill>
                    <a:srgbClr val="F79646"/>
                  </a:solidFill>
                </a:rPr>
                <a:t>Elongation</a:t>
              </a:r>
              <a:endParaRPr lang="en-US" sz="1200" dirty="0">
                <a:solidFill>
                  <a:srgbClr val="F79646"/>
                </a:solidFill>
              </a:endParaRPr>
            </a:p>
          </p:txBody>
        </p:sp>
        <p:sp>
          <p:nvSpPr>
            <p:cNvPr id="122" name="TextBox 121"/>
            <p:cNvSpPr txBox="1"/>
            <p:nvPr/>
          </p:nvSpPr>
          <p:spPr>
            <a:xfrm>
              <a:off x="1295400" y="3667676"/>
              <a:ext cx="838200" cy="276999"/>
            </a:xfrm>
            <a:prstGeom prst="rect">
              <a:avLst/>
            </a:prstGeom>
            <a:noFill/>
          </p:spPr>
          <p:txBody>
            <a:bodyPr wrap="square" rtlCol="0">
              <a:spAutoFit/>
            </a:bodyPr>
            <a:lstStyle/>
            <a:p>
              <a:pPr algn="r"/>
              <a:r>
                <a:rPr lang="en-US" sz="1200" dirty="0" smtClean="0">
                  <a:solidFill>
                    <a:srgbClr val="F79646"/>
                  </a:solidFill>
                </a:rPr>
                <a:t>Centrality</a:t>
              </a:r>
              <a:endParaRPr lang="en-US" sz="1200" dirty="0">
                <a:solidFill>
                  <a:srgbClr val="F79646"/>
                </a:solidFill>
              </a:endParaRPr>
            </a:p>
          </p:txBody>
        </p:sp>
        <p:sp>
          <p:nvSpPr>
            <p:cNvPr id="123" name="TextBox 122"/>
            <p:cNvSpPr txBox="1"/>
            <p:nvPr/>
          </p:nvSpPr>
          <p:spPr>
            <a:xfrm>
              <a:off x="2084770" y="3869342"/>
              <a:ext cx="553998" cy="533400"/>
            </a:xfrm>
            <a:prstGeom prst="rect">
              <a:avLst/>
            </a:prstGeom>
            <a:noFill/>
          </p:spPr>
          <p:txBody>
            <a:bodyPr vert="vert" wrap="square" rtlCol="0">
              <a:spAutoFit/>
            </a:bodyPr>
            <a:lstStyle/>
            <a:p>
              <a:pPr algn="ctr"/>
              <a:r>
                <a:rPr lang="en-US" sz="2400" dirty="0" smtClean="0">
                  <a:solidFill>
                    <a:srgbClr val="F79646"/>
                  </a:solidFill>
                </a:rPr>
                <a:t>…</a:t>
              </a:r>
              <a:endParaRPr lang="en-US" sz="2400" dirty="0">
                <a:solidFill>
                  <a:srgbClr val="F79646"/>
                </a:solidFill>
              </a:endParaRPr>
            </a:p>
          </p:txBody>
        </p:sp>
      </p:grpSp>
      <p:sp>
        <p:nvSpPr>
          <p:cNvPr id="124" name="Rectangle 123"/>
          <p:cNvSpPr/>
          <p:nvPr/>
        </p:nvSpPr>
        <p:spPr>
          <a:xfrm>
            <a:off x="2031232" y="3693863"/>
            <a:ext cx="467696" cy="338554"/>
          </a:xfrm>
          <a:prstGeom prst="rect">
            <a:avLst/>
          </a:prstGeom>
        </p:spPr>
        <p:txBody>
          <a:bodyPr wrap="none">
            <a:spAutoFit/>
          </a:bodyPr>
          <a:lstStyle/>
          <a:p>
            <a:pPr algn="ctr"/>
            <a:r>
              <a:rPr lang="en-US" sz="1600" dirty="0" smtClean="0">
                <a:solidFill>
                  <a:srgbClr val="9BBB59"/>
                </a:solidFill>
              </a:rPr>
              <a:t>0.8</a:t>
            </a:r>
            <a:endParaRPr lang="en-US" sz="700" dirty="0">
              <a:solidFill>
                <a:srgbClr val="9BBB59"/>
              </a:solidFill>
            </a:endParaRPr>
          </a:p>
        </p:txBody>
      </p:sp>
      <p:cxnSp>
        <p:nvCxnSpPr>
          <p:cNvPr id="125" name="Straight Arrow Connector 124"/>
          <p:cNvCxnSpPr/>
          <p:nvPr/>
        </p:nvCxnSpPr>
        <p:spPr>
          <a:xfrm>
            <a:off x="2591114" y="3862685"/>
            <a:ext cx="533400" cy="0"/>
          </a:xfrm>
          <a:prstGeom prst="straightConnector1">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26" name="Right Arrow 125"/>
          <p:cNvSpPr>
            <a:spLocks noChangeAspect="1"/>
          </p:cNvSpPr>
          <p:nvPr/>
        </p:nvSpPr>
        <p:spPr>
          <a:xfrm rot="5400000">
            <a:off x="4307741" y="4283809"/>
            <a:ext cx="342861" cy="271543"/>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038600" y="4624685"/>
            <a:ext cx="838200" cy="461665"/>
          </a:xfrm>
          <a:prstGeom prst="rect">
            <a:avLst/>
          </a:prstGeom>
          <a:noFill/>
        </p:spPr>
        <p:txBody>
          <a:bodyPr wrap="square" rtlCol="0">
            <a:spAutoFit/>
          </a:bodyPr>
          <a:lstStyle/>
          <a:p>
            <a:pPr algn="ctr"/>
            <a:r>
              <a:rPr lang="en-US" sz="2400" b="1" dirty="0" smtClean="0">
                <a:effectLst>
                  <a:outerShdw blurRad="50800" dist="38100" dir="2700000" algn="tl" rotWithShape="0">
                    <a:prstClr val="black">
                      <a:alpha val="40000"/>
                    </a:prstClr>
                  </a:outerShdw>
                </a:effectLst>
                <a:latin typeface="Open Sans"/>
                <a:cs typeface="Open Sans"/>
              </a:rPr>
              <a:t>0.92</a:t>
            </a:r>
            <a:endParaRPr lang="en-US" sz="2400" b="1" dirty="0">
              <a:effectLst>
                <a:outerShdw blurRad="50800" dist="38100" dir="2700000" algn="tl" rotWithShape="0">
                  <a:prstClr val="black">
                    <a:alpha val="40000"/>
                  </a:prstClr>
                </a:outerShdw>
              </a:effectLst>
              <a:latin typeface="Open Sans"/>
              <a:cs typeface="Open Sans"/>
            </a:endParaRPr>
          </a:p>
        </p:txBody>
      </p:sp>
      <p:grpSp>
        <p:nvGrpSpPr>
          <p:cNvPr id="128" name="Group 127"/>
          <p:cNvGrpSpPr>
            <a:grpSpLocks noChangeAspect="1"/>
          </p:cNvGrpSpPr>
          <p:nvPr/>
        </p:nvGrpSpPr>
        <p:grpSpPr>
          <a:xfrm>
            <a:off x="3200716" y="1428749"/>
            <a:ext cx="2674312" cy="610977"/>
            <a:chOff x="3200400" y="1828800"/>
            <a:chExt cx="2971800" cy="685800"/>
          </a:xfrm>
        </p:grpSpPr>
        <p:grpSp>
          <p:nvGrpSpPr>
            <p:cNvPr id="129" name="Group 48"/>
            <p:cNvGrpSpPr/>
            <p:nvPr/>
          </p:nvGrpSpPr>
          <p:grpSpPr>
            <a:xfrm>
              <a:off x="3200400" y="1828800"/>
              <a:ext cx="2971800" cy="685800"/>
              <a:chOff x="3200400" y="1828800"/>
              <a:chExt cx="2971800" cy="685800"/>
            </a:xfrm>
          </p:grpSpPr>
          <p:sp>
            <p:nvSpPr>
              <p:cNvPr id="131" name="Rounded Rectangle 130"/>
              <p:cNvSpPr/>
              <p:nvPr/>
            </p:nvSpPr>
            <p:spPr>
              <a:xfrm>
                <a:off x="3200400" y="1828800"/>
                <a:ext cx="2971800" cy="6858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r"/>
                <a:r>
                  <a:rPr lang="en-US" dirty="0" smtClean="0"/>
                  <a:t>Learner</a:t>
                </a:r>
                <a:endParaRPr lang="en-US" dirty="0"/>
              </a:p>
            </p:txBody>
          </p:sp>
          <p:sp>
            <p:nvSpPr>
              <p:cNvPr id="132" name="Rectangle 10"/>
              <p:cNvSpPr/>
              <p:nvPr/>
            </p:nvSpPr>
            <p:spPr>
              <a:xfrm>
                <a:off x="3363748" y="2116962"/>
                <a:ext cx="1252728" cy="304800"/>
              </a:xfrm>
              <a:prstGeom prst="rect">
                <a:avLst/>
              </a:prstGeom>
              <a:gradFill>
                <a:gsLst>
                  <a:gs pos="0">
                    <a:srgbClr val="FF0000"/>
                  </a:gs>
                  <a:gs pos="100000">
                    <a:schemeClr val="tx1"/>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0" name="TextBox 129"/>
            <p:cNvSpPr txBox="1"/>
            <p:nvPr/>
          </p:nvSpPr>
          <p:spPr>
            <a:xfrm>
              <a:off x="3336813" y="1877270"/>
              <a:ext cx="1322479" cy="246221"/>
            </a:xfrm>
            <a:prstGeom prst="rect">
              <a:avLst/>
            </a:prstGeom>
            <a:noFill/>
          </p:spPr>
          <p:txBody>
            <a:bodyPr wrap="square" rtlCol="0">
              <a:spAutoFit/>
            </a:bodyPr>
            <a:lstStyle/>
            <a:p>
              <a:pPr algn="ctr"/>
              <a:r>
                <a:rPr lang="en-US" sz="1000" dirty="0" smtClean="0"/>
                <a:t>Saturation</a:t>
              </a:r>
              <a:endParaRPr lang="en-US" sz="1000" dirty="0"/>
            </a:p>
          </p:txBody>
        </p:sp>
      </p:grpSp>
      <p:grpSp>
        <p:nvGrpSpPr>
          <p:cNvPr id="133" name="Group 132"/>
          <p:cNvGrpSpPr>
            <a:grpSpLocks noChangeAspect="1"/>
          </p:cNvGrpSpPr>
          <p:nvPr/>
        </p:nvGrpSpPr>
        <p:grpSpPr>
          <a:xfrm>
            <a:off x="3200713" y="3562350"/>
            <a:ext cx="2742887" cy="610977"/>
            <a:chOff x="3200400" y="4724400"/>
            <a:chExt cx="3048000" cy="685800"/>
          </a:xfrm>
        </p:grpSpPr>
        <p:grpSp>
          <p:nvGrpSpPr>
            <p:cNvPr id="134" name="Group 50"/>
            <p:cNvGrpSpPr/>
            <p:nvPr/>
          </p:nvGrpSpPr>
          <p:grpSpPr>
            <a:xfrm>
              <a:off x="3200400" y="4724400"/>
              <a:ext cx="3048000" cy="685800"/>
              <a:chOff x="3200400" y="4724400"/>
              <a:chExt cx="3048000" cy="685800"/>
            </a:xfrm>
          </p:grpSpPr>
          <p:sp>
            <p:nvSpPr>
              <p:cNvPr id="136" name="Rounded Rectangle 135"/>
              <p:cNvSpPr/>
              <p:nvPr/>
            </p:nvSpPr>
            <p:spPr>
              <a:xfrm>
                <a:off x="3200400" y="4724400"/>
                <a:ext cx="3048000" cy="6858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r"/>
                <a:r>
                  <a:rPr lang="en-US" dirty="0" smtClean="0"/>
                  <a:t>Distribution</a:t>
                </a:r>
                <a:endParaRPr lang="en-US" dirty="0"/>
              </a:p>
            </p:txBody>
          </p:sp>
          <p:grpSp>
            <p:nvGrpSpPr>
              <p:cNvPr id="137" name="Group 47"/>
              <p:cNvGrpSpPr/>
              <p:nvPr/>
            </p:nvGrpSpPr>
            <p:grpSpPr>
              <a:xfrm>
                <a:off x="3429000" y="4805638"/>
                <a:ext cx="1219200" cy="545530"/>
                <a:chOff x="3429000" y="4805638"/>
                <a:chExt cx="1219200" cy="545530"/>
              </a:xfrm>
            </p:grpSpPr>
            <p:pic>
              <p:nvPicPr>
                <p:cNvPr id="138" name="Picture 137"/>
                <p:cNvPicPr>
                  <a:picLocks noChangeAspect="1"/>
                </p:cNvPicPr>
                <p:nvPr/>
              </p:nvPicPr>
              <p:blipFill>
                <a:blip r:embed="rId9" cstate="print"/>
                <a:stretch>
                  <a:fillRect/>
                </a:stretch>
              </p:blipFill>
              <p:spPr>
                <a:xfrm>
                  <a:off x="3429000" y="4876800"/>
                  <a:ext cx="1219200" cy="451556"/>
                </a:xfrm>
                <a:prstGeom prst="rect">
                  <a:avLst/>
                </a:prstGeom>
              </p:spPr>
            </p:pic>
            <p:pic>
              <p:nvPicPr>
                <p:cNvPr id="139" name="Picture 138" descr="Untitled.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45304" y="4805638"/>
                  <a:ext cx="186629" cy="545530"/>
                </a:xfrm>
                <a:prstGeom prst="rect">
                  <a:avLst/>
                </a:prstGeom>
              </p:spPr>
            </p:pic>
          </p:grpSp>
        </p:grpSp>
        <p:pic>
          <p:nvPicPr>
            <p:cNvPr id="135" name="Picture 134"/>
            <p:cNvPicPr>
              <a:picLocks noChangeAspect="1"/>
            </p:cNvPicPr>
            <p:nvPr/>
          </p:nvPicPr>
          <p:blipFill>
            <a:blip r:embed="rId11" cstate="print"/>
            <a:stretch>
              <a:fillRect/>
            </a:stretch>
          </p:blipFill>
          <p:spPr>
            <a:xfrm>
              <a:off x="3913930" y="5001470"/>
              <a:ext cx="152400" cy="172720"/>
            </a:xfrm>
            <a:prstGeom prst="rect">
              <a:avLst/>
            </a:prstGeom>
          </p:spPr>
        </p:pic>
      </p:grpSp>
      <p:grpSp>
        <p:nvGrpSpPr>
          <p:cNvPr id="140" name="Group 139"/>
          <p:cNvGrpSpPr/>
          <p:nvPr/>
        </p:nvGrpSpPr>
        <p:grpSpPr>
          <a:xfrm>
            <a:off x="1600514" y="3634085"/>
            <a:ext cx="528480" cy="461665"/>
            <a:chOff x="1600200" y="4800600"/>
            <a:chExt cx="528480" cy="461665"/>
          </a:xfrm>
        </p:grpSpPr>
        <p:sp>
          <p:nvSpPr>
            <p:cNvPr id="141" name="TextBox 38"/>
            <p:cNvSpPr txBox="1"/>
            <p:nvPr/>
          </p:nvSpPr>
          <p:spPr>
            <a:xfrm>
              <a:off x="1747680" y="4800600"/>
              <a:ext cx="381000" cy="461665"/>
            </a:xfrm>
            <a:prstGeom prst="rect">
              <a:avLst/>
            </a:prstGeom>
            <a:noFill/>
          </p:spPr>
          <p:txBody>
            <a:bodyPr wrap="square" rtlCol="0">
              <a:spAutoFit/>
            </a:bodyPr>
            <a:lstStyle/>
            <a:p>
              <a:pPr algn="ctr"/>
              <a:r>
                <a:rPr lang="en-US" sz="2400" dirty="0" smtClean="0">
                  <a:solidFill>
                    <a:schemeClr val="accent3"/>
                  </a:solidFill>
                  <a:latin typeface="Open Sans"/>
                  <a:cs typeface="Open Sans"/>
                </a:rPr>
                <a:t>=</a:t>
              </a:r>
              <a:endParaRPr lang="en-US" sz="2400" dirty="0">
                <a:solidFill>
                  <a:schemeClr val="accent3"/>
                </a:solidFill>
                <a:latin typeface="Open Sans"/>
                <a:cs typeface="Open Sans"/>
              </a:endParaRPr>
            </a:p>
          </p:txBody>
        </p:sp>
        <p:pic>
          <p:nvPicPr>
            <p:cNvPr id="142" name="Picture 141"/>
            <p:cNvPicPr>
              <a:picLocks noChangeAspect="1"/>
            </p:cNvPicPr>
            <p:nvPr/>
          </p:nvPicPr>
          <p:blipFill>
            <a:blip r:embed="rId11" cstate="print"/>
            <a:stretch>
              <a:fillRect/>
            </a:stretch>
          </p:blipFill>
          <p:spPr>
            <a:xfrm>
              <a:off x="1600200" y="4953000"/>
              <a:ext cx="152400" cy="172720"/>
            </a:xfrm>
            <a:prstGeom prst="rect">
              <a:avLst/>
            </a:prstGeom>
          </p:spPr>
        </p:pic>
      </p:grpSp>
    </p:spTree>
    <p:extLst>
      <p:ext uri="{BB962C8B-B14F-4D97-AF65-F5344CB8AC3E}">
        <p14:creationId xmlns:p14="http://schemas.microsoft.com/office/powerpoint/2010/main" val="2418018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300"/>
                                        <p:tgtEl>
                                          <p:spTgt spid="102"/>
                                        </p:tgtEl>
                                      </p:cBhvr>
                                    </p:animEffect>
                                  </p:childTnLst>
                                </p:cTn>
                              </p:par>
                            </p:childTnLst>
                          </p:cTn>
                        </p:par>
                        <p:par>
                          <p:cTn id="13" fill="hold">
                            <p:stCondLst>
                              <p:cond delay="300"/>
                            </p:stCondLst>
                            <p:childTnLst>
                              <p:par>
                                <p:cTn id="14" presetID="10" presetClass="entr" presetSubtype="0" fill="hold" nodeType="after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300"/>
                                        <p:tgtEl>
                                          <p:spTgt spid="103"/>
                                        </p:tgtEl>
                                      </p:cBhvr>
                                    </p:animEffect>
                                  </p:childTnLst>
                                </p:cTn>
                              </p:par>
                            </p:childTnLst>
                          </p:cTn>
                        </p:par>
                        <p:par>
                          <p:cTn id="17" fill="hold">
                            <p:stCondLst>
                              <p:cond delay="600"/>
                            </p:stCondLst>
                            <p:childTnLst>
                              <p:par>
                                <p:cTn id="18" presetID="10" presetClass="entr" presetSubtype="0" fill="hold" nodeType="after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fade">
                                      <p:cBhvr>
                                        <p:cTn id="20" dur="300"/>
                                        <p:tgtEl>
                                          <p:spTgt spid="104"/>
                                        </p:tgtEl>
                                      </p:cBhvr>
                                    </p:animEffect>
                                  </p:childTnLst>
                                </p:cTn>
                              </p:par>
                            </p:childTnLst>
                          </p:cTn>
                        </p:par>
                        <p:par>
                          <p:cTn id="21" fill="hold">
                            <p:stCondLst>
                              <p:cond delay="900"/>
                            </p:stCondLst>
                            <p:childTnLst>
                              <p:par>
                                <p:cTn id="22" presetID="10" presetClass="entr" presetSubtype="0" fill="hold" nodeType="afterEffect">
                                  <p:stCondLst>
                                    <p:cond delay="0"/>
                                  </p:stCondLst>
                                  <p:childTnLst>
                                    <p:set>
                                      <p:cBhvr>
                                        <p:cTn id="23" dur="1" fill="hold">
                                          <p:stCondLst>
                                            <p:cond delay="0"/>
                                          </p:stCondLst>
                                        </p:cTn>
                                        <p:tgtEl>
                                          <p:spTgt spid="105"/>
                                        </p:tgtEl>
                                        <p:attrNameLst>
                                          <p:attrName>style.visibility</p:attrName>
                                        </p:attrNameLst>
                                      </p:cBhvr>
                                      <p:to>
                                        <p:strVal val="visible"/>
                                      </p:to>
                                    </p:set>
                                    <p:animEffect transition="in" filter="fade">
                                      <p:cBhvr>
                                        <p:cTn id="24" dur="300"/>
                                        <p:tgtEl>
                                          <p:spTgt spid="105"/>
                                        </p:tgtEl>
                                      </p:cBhvr>
                                    </p:animEffect>
                                  </p:childTnLst>
                                </p:cTn>
                              </p:par>
                            </p:childTnLst>
                          </p:cTn>
                        </p:par>
                        <p:par>
                          <p:cTn id="25" fill="hold">
                            <p:stCondLst>
                              <p:cond delay="1200"/>
                            </p:stCondLst>
                            <p:childTnLst>
                              <p:par>
                                <p:cTn id="26" presetID="22" presetClass="entr" presetSubtype="8" fill="hold" nodeType="after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wipe(left)">
                                      <p:cBhvr>
                                        <p:cTn id="28" dur="500"/>
                                        <p:tgtEl>
                                          <p:spTgt spid="1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wipe(up)">
                                      <p:cBhvr>
                                        <p:cTn id="33" dur="500"/>
                                        <p:tgtEl>
                                          <p:spTgt spid="106"/>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fade">
                                      <p:cBhvr>
                                        <p:cTn id="37" dur="500"/>
                                        <p:tgtEl>
                                          <p:spTgt spid="10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6"/>
                                        </p:tgtEl>
                                        <p:attrNameLst>
                                          <p:attrName>style.visibility</p:attrName>
                                        </p:attrNameLst>
                                      </p:cBhvr>
                                      <p:to>
                                        <p:strVal val="visible"/>
                                      </p:to>
                                    </p:set>
                                    <p:animEffect transition="in" filter="fade">
                                      <p:cBhvr>
                                        <p:cTn id="42" dur="500"/>
                                        <p:tgtEl>
                                          <p:spTgt spid="116"/>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fade">
                                      <p:cBhvr>
                                        <p:cTn id="46" dur="500"/>
                                        <p:tgtEl>
                                          <p:spTgt spid="119"/>
                                        </p:tgtEl>
                                      </p:cBhvr>
                                    </p:animEffect>
                                  </p:childTnLst>
                                </p:cTn>
                              </p:par>
                              <p:par>
                                <p:cTn id="47" presetID="10" presetClass="entr" presetSubtype="0" fill="hold" nodeType="withEffect">
                                  <p:stCondLst>
                                    <p:cond delay="0"/>
                                  </p:stCondLst>
                                  <p:childTnLst>
                                    <p:set>
                                      <p:cBhvr>
                                        <p:cTn id="48" dur="1" fill="hold">
                                          <p:stCondLst>
                                            <p:cond delay="0"/>
                                          </p:stCondLst>
                                        </p:cTn>
                                        <p:tgtEl>
                                          <p:spTgt spid="114"/>
                                        </p:tgtEl>
                                        <p:attrNameLst>
                                          <p:attrName>style.visibility</p:attrName>
                                        </p:attrNameLst>
                                      </p:cBhvr>
                                      <p:to>
                                        <p:strVal val="visible"/>
                                      </p:to>
                                    </p:set>
                                    <p:animEffect transition="in" filter="fade">
                                      <p:cBhvr>
                                        <p:cTn id="49" dur="500"/>
                                        <p:tgtEl>
                                          <p:spTgt spid="114"/>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115"/>
                                        </p:tgtEl>
                                        <p:attrNameLst>
                                          <p:attrName>style.visibility</p:attrName>
                                        </p:attrNameLst>
                                      </p:cBhvr>
                                      <p:to>
                                        <p:strVal val="visible"/>
                                      </p:to>
                                    </p:set>
                                    <p:animEffect transition="in" filter="wipe(left)">
                                      <p:cBhvr>
                                        <p:cTn id="53" dur="500"/>
                                        <p:tgtEl>
                                          <p:spTgt spid="1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12"/>
                                        </p:tgtEl>
                                        <p:attrNameLst>
                                          <p:attrName>style.visibility</p:attrName>
                                        </p:attrNameLst>
                                      </p:cBhvr>
                                      <p:to>
                                        <p:strVal val="visible"/>
                                      </p:to>
                                    </p:set>
                                    <p:animEffect transition="in" filter="wipe(up)">
                                      <p:cBhvr>
                                        <p:cTn id="58" dur="500"/>
                                        <p:tgtEl>
                                          <p:spTgt spid="112"/>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133"/>
                                        </p:tgtEl>
                                        <p:attrNameLst>
                                          <p:attrName>style.visibility</p:attrName>
                                        </p:attrNameLst>
                                      </p:cBhvr>
                                      <p:to>
                                        <p:strVal val="visible"/>
                                      </p:to>
                                    </p:set>
                                    <p:animEffect transition="in" filter="fade">
                                      <p:cBhvr>
                                        <p:cTn id="62" dur="500"/>
                                        <p:tgtEl>
                                          <p:spTgt spid="1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40"/>
                                        </p:tgtEl>
                                        <p:attrNameLst>
                                          <p:attrName>style.visibility</p:attrName>
                                        </p:attrNameLst>
                                      </p:cBhvr>
                                      <p:to>
                                        <p:strVal val="visible"/>
                                      </p:to>
                                    </p:set>
                                    <p:animEffect transition="in" filter="fade">
                                      <p:cBhvr>
                                        <p:cTn id="67" dur="500"/>
                                        <p:tgtEl>
                                          <p:spTgt spid="140"/>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24"/>
                                        </p:tgtEl>
                                        <p:attrNameLst>
                                          <p:attrName>style.visibility</p:attrName>
                                        </p:attrNameLst>
                                      </p:cBhvr>
                                      <p:to>
                                        <p:strVal val="visible"/>
                                      </p:to>
                                    </p:set>
                                    <p:animEffect transition="in" filter="fade">
                                      <p:cBhvr>
                                        <p:cTn id="71" dur="500"/>
                                        <p:tgtEl>
                                          <p:spTgt spid="124"/>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125"/>
                                        </p:tgtEl>
                                        <p:attrNameLst>
                                          <p:attrName>style.visibility</p:attrName>
                                        </p:attrNameLst>
                                      </p:cBhvr>
                                      <p:to>
                                        <p:strVal val="visible"/>
                                      </p:to>
                                    </p:set>
                                    <p:animEffect transition="in" filter="wipe(left)">
                                      <p:cBhvr>
                                        <p:cTn id="75" dur="500"/>
                                        <p:tgtEl>
                                          <p:spTgt spid="125"/>
                                        </p:tgtEl>
                                      </p:cBhvr>
                                    </p:animEffect>
                                  </p:childTnLst>
                                </p:cTn>
                              </p:par>
                            </p:childTnLst>
                          </p:cTn>
                        </p:par>
                        <p:par>
                          <p:cTn id="76" fill="hold">
                            <p:stCondLst>
                              <p:cond delay="1500"/>
                            </p:stCondLst>
                            <p:childTnLst>
                              <p:par>
                                <p:cTn id="77" presetID="22" presetClass="entr" presetSubtype="1" fill="hold" grpId="0" nodeType="afterEffect">
                                  <p:stCondLst>
                                    <p:cond delay="0"/>
                                  </p:stCondLst>
                                  <p:childTnLst>
                                    <p:set>
                                      <p:cBhvr>
                                        <p:cTn id="78" dur="1" fill="hold">
                                          <p:stCondLst>
                                            <p:cond delay="0"/>
                                          </p:stCondLst>
                                        </p:cTn>
                                        <p:tgtEl>
                                          <p:spTgt spid="126"/>
                                        </p:tgtEl>
                                        <p:attrNameLst>
                                          <p:attrName>style.visibility</p:attrName>
                                        </p:attrNameLst>
                                      </p:cBhvr>
                                      <p:to>
                                        <p:strVal val="visible"/>
                                      </p:to>
                                    </p:set>
                                    <p:animEffect transition="in" filter="wipe(up)">
                                      <p:cBhvr>
                                        <p:cTn id="79" dur="500"/>
                                        <p:tgtEl>
                                          <p:spTgt spid="126"/>
                                        </p:tgtEl>
                                      </p:cBhvr>
                                    </p:animEffec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127"/>
                                        </p:tgtEl>
                                        <p:attrNameLst>
                                          <p:attrName>style.visibility</p:attrName>
                                        </p:attrNameLst>
                                      </p:cBhvr>
                                      <p:to>
                                        <p:strVal val="visible"/>
                                      </p:to>
                                    </p:set>
                                    <p:animEffect transition="in" filter="fade">
                                      <p:cBhvr>
                                        <p:cTn id="83"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12" grpId="0" animBg="1"/>
      <p:bldP spid="124" grpId="0"/>
      <p:bldP spid="126" grpId="0" animBg="1"/>
      <p:bldP spid="1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Factor Distributions</a:t>
            </a:r>
            <a:endParaRPr lang="en-US" dirty="0"/>
          </a:p>
        </p:txBody>
      </p:sp>
      <p:grpSp>
        <p:nvGrpSpPr>
          <p:cNvPr id="12" name="Group 11"/>
          <p:cNvGrpSpPr/>
          <p:nvPr/>
        </p:nvGrpSpPr>
        <p:grpSpPr>
          <a:xfrm>
            <a:off x="152400" y="4570541"/>
            <a:ext cx="8839200" cy="536377"/>
            <a:chOff x="152400" y="6019800"/>
            <a:chExt cx="8839200" cy="715169"/>
          </a:xfrm>
        </p:grpSpPr>
        <p:grpSp>
          <p:nvGrpSpPr>
            <p:cNvPr id="4" name="Group 3"/>
            <p:cNvGrpSpPr/>
            <p:nvPr/>
          </p:nvGrpSpPr>
          <p:grpSpPr>
            <a:xfrm>
              <a:off x="152400" y="6019800"/>
              <a:ext cx="8839200" cy="492443"/>
              <a:chOff x="152400" y="6019800"/>
              <a:chExt cx="8839200" cy="492443"/>
            </a:xfrm>
          </p:grpSpPr>
          <p:sp>
            <p:nvSpPr>
              <p:cNvPr id="45" name="Rectangle 44"/>
              <p:cNvSpPr/>
              <p:nvPr/>
            </p:nvSpPr>
            <p:spPr>
              <a:xfrm>
                <a:off x="533400" y="6096000"/>
                <a:ext cx="8077200" cy="225552"/>
              </a:xfrm>
              <a:prstGeom prst="rect">
                <a:avLst/>
              </a:prstGeom>
              <a:gradFill>
                <a:gsLst>
                  <a:gs pos="0">
                    <a:schemeClr val="bg1"/>
                  </a:gs>
                  <a:gs pos="100000">
                    <a:schemeClr val="tx1"/>
                  </a:gs>
                </a:gsLst>
                <a:lin ang="0" scaled="0"/>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52400" y="6019800"/>
                <a:ext cx="517060" cy="492443"/>
              </a:xfrm>
              <a:prstGeom prst="rect">
                <a:avLst/>
              </a:prstGeom>
              <a:noFill/>
            </p:spPr>
            <p:txBody>
              <a:bodyPr wrap="square" rtlCol="0">
                <a:spAutoFit/>
              </a:bodyPr>
              <a:lstStyle/>
              <a:p>
                <a:pPr algn="ctr"/>
                <a:r>
                  <a:rPr lang="en-US" dirty="0" smtClean="0"/>
                  <a:t>0</a:t>
                </a:r>
                <a:endParaRPr lang="en-US" dirty="0"/>
              </a:p>
            </p:txBody>
          </p:sp>
          <p:sp>
            <p:nvSpPr>
              <p:cNvPr id="46" name="TextBox 45"/>
              <p:cNvSpPr txBox="1"/>
              <p:nvPr/>
            </p:nvSpPr>
            <p:spPr>
              <a:xfrm>
                <a:off x="8474540" y="6019800"/>
                <a:ext cx="517060" cy="492443"/>
              </a:xfrm>
              <a:prstGeom prst="rect">
                <a:avLst/>
              </a:prstGeom>
              <a:noFill/>
            </p:spPr>
            <p:txBody>
              <a:bodyPr wrap="square" rtlCol="0">
                <a:spAutoFit/>
              </a:bodyPr>
              <a:lstStyle/>
              <a:p>
                <a:pPr algn="ctr"/>
                <a:r>
                  <a:rPr lang="en-US" dirty="0" smtClean="0"/>
                  <a:t>1</a:t>
                </a:r>
                <a:endParaRPr lang="en-US" dirty="0"/>
              </a:p>
            </p:txBody>
          </p:sp>
        </p:grpSp>
        <p:sp>
          <p:nvSpPr>
            <p:cNvPr id="6" name="TextBox 5"/>
            <p:cNvSpPr txBox="1"/>
            <p:nvPr/>
          </p:nvSpPr>
          <p:spPr>
            <a:xfrm>
              <a:off x="3920864" y="6324600"/>
              <a:ext cx="1302273" cy="410369"/>
            </a:xfrm>
            <a:prstGeom prst="rect">
              <a:avLst/>
            </a:prstGeom>
            <a:noFill/>
          </p:spPr>
          <p:txBody>
            <a:bodyPr wrap="square" rtlCol="0">
              <a:spAutoFit/>
            </a:bodyPr>
            <a:lstStyle/>
            <a:p>
              <a:pPr algn="ctr"/>
              <a:r>
                <a:rPr lang="en-US" sz="1400" dirty="0" smtClean="0"/>
                <a:t>Lightness</a:t>
              </a:r>
              <a:endParaRPr lang="en-US" sz="1400" dirty="0"/>
            </a:p>
          </p:txBody>
        </p:sp>
      </p:grpSp>
    </p:spTree>
    <p:extLst>
      <p:ext uri="{BB962C8B-B14F-4D97-AF65-F5344CB8AC3E}">
        <p14:creationId xmlns:p14="http://schemas.microsoft.com/office/powerpoint/2010/main" val="406785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Factor Distributions</a:t>
            </a:r>
            <a:endParaRPr lang="en-US" dirty="0"/>
          </a:p>
        </p:txBody>
      </p:sp>
      <p:grpSp>
        <p:nvGrpSpPr>
          <p:cNvPr id="5" name="Group 4"/>
          <p:cNvGrpSpPr/>
          <p:nvPr/>
        </p:nvGrpSpPr>
        <p:grpSpPr>
          <a:xfrm>
            <a:off x="533400" y="4627690"/>
            <a:ext cx="8046720" cy="174894"/>
            <a:chOff x="533400" y="5715000"/>
            <a:chExt cx="8046720" cy="233192"/>
          </a:xfrm>
        </p:grpSpPr>
        <p:sp>
          <p:nvSpPr>
            <p:cNvPr id="4" name="Rectangle 3"/>
            <p:cNvSpPr/>
            <p:nvPr/>
          </p:nvSpPr>
          <p:spPr>
            <a:xfrm>
              <a:off x="533400" y="5715000"/>
              <a:ext cx="73152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0</a:t>
              </a:r>
              <a:endParaRPr lang="en-US" sz="1200" dirty="0"/>
            </a:p>
          </p:txBody>
        </p:sp>
        <p:sp>
          <p:nvSpPr>
            <p:cNvPr id="7" name="Rectangle 6"/>
            <p:cNvSpPr/>
            <p:nvPr/>
          </p:nvSpPr>
          <p:spPr>
            <a:xfrm>
              <a:off x="7848600" y="5715000"/>
              <a:ext cx="731520" cy="228600"/>
            </a:xfrm>
            <a:prstGeom prst="rect">
              <a:avLst/>
            </a:prstGeom>
            <a:solidFill>
              <a:schemeClr val="tx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9</a:t>
              </a:r>
              <a:endParaRPr lang="en-US" sz="1200" dirty="0">
                <a:solidFill>
                  <a:schemeClr val="bg1"/>
                </a:solidFill>
              </a:endParaRPr>
            </a:p>
          </p:txBody>
        </p:sp>
        <p:sp>
          <p:nvSpPr>
            <p:cNvPr id="8" name="Rectangle 7"/>
            <p:cNvSpPr/>
            <p:nvPr/>
          </p:nvSpPr>
          <p:spPr>
            <a:xfrm>
              <a:off x="1346200" y="5715000"/>
              <a:ext cx="731520" cy="228600"/>
            </a:xfrm>
            <a:prstGeom prst="rect">
              <a:avLst/>
            </a:prstGeom>
            <a:solidFill>
              <a:schemeClr val="bg1">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1</a:t>
              </a:r>
              <a:endParaRPr lang="en-US" sz="1200" dirty="0"/>
            </a:p>
          </p:txBody>
        </p:sp>
        <p:sp>
          <p:nvSpPr>
            <p:cNvPr id="9" name="Rectangle 8"/>
            <p:cNvSpPr/>
            <p:nvPr/>
          </p:nvSpPr>
          <p:spPr>
            <a:xfrm>
              <a:off x="2159000" y="5715000"/>
              <a:ext cx="731520" cy="228600"/>
            </a:xfrm>
            <a:prstGeom prst="rect">
              <a:avLst/>
            </a:prstGeom>
            <a:solidFill>
              <a:srgbClr val="5656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2</a:t>
              </a:r>
              <a:endParaRPr lang="en-US" sz="1200" dirty="0"/>
            </a:p>
          </p:txBody>
        </p:sp>
        <p:sp>
          <p:nvSpPr>
            <p:cNvPr id="10" name="Rectangle 9"/>
            <p:cNvSpPr/>
            <p:nvPr/>
          </p:nvSpPr>
          <p:spPr>
            <a:xfrm>
              <a:off x="2971800" y="5715000"/>
              <a:ext cx="731520" cy="228600"/>
            </a:xfrm>
            <a:prstGeom prst="rect">
              <a:avLst/>
            </a:prstGeom>
            <a:solidFill>
              <a:schemeClr val="bg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3</a:t>
              </a:r>
              <a:endParaRPr lang="en-US" sz="1200" dirty="0"/>
            </a:p>
          </p:txBody>
        </p:sp>
        <p:sp>
          <p:nvSpPr>
            <p:cNvPr id="11" name="Rectangle 10"/>
            <p:cNvSpPr/>
            <p:nvPr/>
          </p:nvSpPr>
          <p:spPr>
            <a:xfrm>
              <a:off x="3784600" y="5715000"/>
              <a:ext cx="731520" cy="228600"/>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4</a:t>
              </a:r>
            </a:p>
          </p:txBody>
        </p:sp>
        <p:sp>
          <p:nvSpPr>
            <p:cNvPr id="12" name="Rectangle 11"/>
            <p:cNvSpPr/>
            <p:nvPr/>
          </p:nvSpPr>
          <p:spPr>
            <a:xfrm>
              <a:off x="4597400" y="5715000"/>
              <a:ext cx="731520" cy="228600"/>
            </a:xfrm>
            <a:prstGeom prst="rect">
              <a:avLst/>
            </a:prstGeom>
            <a:solidFill>
              <a:schemeClr val="bg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5</a:t>
              </a:r>
            </a:p>
          </p:txBody>
        </p:sp>
        <p:sp>
          <p:nvSpPr>
            <p:cNvPr id="13" name="Rectangle 12"/>
            <p:cNvSpPr/>
            <p:nvPr/>
          </p:nvSpPr>
          <p:spPr>
            <a:xfrm>
              <a:off x="5410200" y="5719592"/>
              <a:ext cx="731520" cy="228600"/>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6</a:t>
              </a:r>
              <a:endParaRPr lang="en-US" sz="1200" dirty="0">
                <a:solidFill>
                  <a:schemeClr val="bg1"/>
                </a:solidFill>
              </a:endParaRPr>
            </a:p>
          </p:txBody>
        </p:sp>
        <p:sp>
          <p:nvSpPr>
            <p:cNvPr id="14" name="Rectangle 13"/>
            <p:cNvSpPr/>
            <p:nvPr/>
          </p:nvSpPr>
          <p:spPr>
            <a:xfrm>
              <a:off x="6223000" y="5715000"/>
              <a:ext cx="731520" cy="228600"/>
            </a:xfrm>
            <a:prstGeom prst="rect">
              <a:avLst/>
            </a:prstGeom>
            <a:solidFill>
              <a:srgbClr val="C9C9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7</a:t>
              </a:r>
              <a:endParaRPr lang="en-US" sz="1200" dirty="0">
                <a:solidFill>
                  <a:schemeClr val="bg1"/>
                </a:solidFill>
              </a:endParaRPr>
            </a:p>
          </p:txBody>
        </p:sp>
        <p:sp>
          <p:nvSpPr>
            <p:cNvPr id="15" name="Rectangle 14"/>
            <p:cNvSpPr/>
            <p:nvPr/>
          </p:nvSpPr>
          <p:spPr>
            <a:xfrm>
              <a:off x="7035800" y="5715000"/>
              <a:ext cx="731520" cy="228600"/>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8</a:t>
              </a:r>
              <a:endParaRPr lang="en-US" sz="1200" dirty="0">
                <a:solidFill>
                  <a:schemeClr val="bg1"/>
                </a:solidFill>
              </a:endParaRPr>
            </a:p>
          </p:txBody>
        </p:sp>
      </p:grpSp>
      <p:pic>
        <p:nvPicPr>
          <p:cNvPr id="6" name="Picture 5" descr="1351292.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3449782" y="1165098"/>
            <a:ext cx="859536" cy="859536"/>
          </a:xfrm>
          <a:prstGeom prst="rect">
            <a:avLst/>
          </a:prstGeom>
          <a:effectLst>
            <a:outerShdw blurRad="50800" dist="38100" dir="2700000" algn="tl" rotWithShape="0">
              <a:srgbClr val="000000">
                <a:alpha val="43000"/>
              </a:srgbClr>
            </a:outerShdw>
          </a:effectLst>
        </p:spPr>
      </p:pic>
      <p:pic>
        <p:nvPicPr>
          <p:cNvPr id="16" name="Picture 15" descr="1243789.png"/>
          <p:cNvPicPr>
            <a:picLocks/>
          </p:cNvPicPr>
          <p:nvPr/>
        </p:nvPicPr>
        <p:blipFill>
          <a:blip r:embed="rId4" cstate="print">
            <a:extLst>
              <a:ext uri="{28A0092B-C50C-407E-A947-70E740481C1C}">
                <a14:useLocalDpi xmlns:a14="http://schemas.microsoft.com/office/drawing/2010/main"/>
              </a:ext>
            </a:extLst>
          </a:blip>
          <a:stretch>
            <a:fillRect/>
          </a:stretch>
        </p:blipFill>
        <p:spPr>
          <a:xfrm>
            <a:off x="6477000" y="1165098"/>
            <a:ext cx="859536" cy="859536"/>
          </a:xfrm>
          <a:prstGeom prst="rect">
            <a:avLst/>
          </a:prstGeom>
          <a:effectLst>
            <a:outerShdw blurRad="50800" dist="38100" dir="2700000" algn="tl" rotWithShape="0">
              <a:srgbClr val="000000">
                <a:alpha val="43000"/>
              </a:srgbClr>
            </a:outerShdw>
          </a:effectLst>
        </p:spPr>
      </p:pic>
      <p:pic>
        <p:nvPicPr>
          <p:cNvPr id="27" name="Picture 26" descr="775242.png"/>
          <p:cNvPicPr>
            <a:picLocks/>
          </p:cNvPicPr>
          <p:nvPr/>
        </p:nvPicPr>
        <p:blipFill>
          <a:blip r:embed="rId5" cstate="print">
            <a:extLst>
              <a:ext uri="{28A0092B-C50C-407E-A947-70E740481C1C}">
                <a14:useLocalDpi xmlns:a14="http://schemas.microsoft.com/office/drawing/2010/main"/>
              </a:ext>
            </a:extLst>
          </a:blip>
          <a:stretch>
            <a:fillRect/>
          </a:stretch>
        </p:blipFill>
        <p:spPr>
          <a:xfrm>
            <a:off x="381000" y="1165098"/>
            <a:ext cx="859536" cy="859536"/>
          </a:xfrm>
          <a:prstGeom prst="rect">
            <a:avLst/>
          </a:prstGeom>
          <a:effectLst>
            <a:outerShdw blurRad="50800" dist="38100" dir="2700000" algn="tl" rotWithShape="0">
              <a:srgbClr val="000000">
                <a:alpha val="43000"/>
              </a:srgbClr>
            </a:outerShdw>
          </a:effectLst>
        </p:spPr>
      </p:pic>
      <p:graphicFrame>
        <p:nvGraphicFramePr>
          <p:cNvPr id="30" name="Table 29"/>
          <p:cNvGraphicFramePr>
            <a:graphicFrameLocks noGrp="1"/>
          </p:cNvGraphicFramePr>
          <p:nvPr>
            <p:extLst>
              <p:ext uri="{D42A27DB-BD31-4B8C-83A1-F6EECF244321}">
                <p14:modId xmlns:p14="http://schemas.microsoft.com/office/powerpoint/2010/main" val="2928784231"/>
              </p:ext>
            </p:extLst>
          </p:nvPr>
        </p:nvGraphicFramePr>
        <p:xfrm>
          <a:off x="1634279" y="1344598"/>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0.4</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0.5</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28" name="Oval 27"/>
          <p:cNvSpPr/>
          <p:nvPr/>
        </p:nvSpPr>
        <p:spPr>
          <a:xfrm>
            <a:off x="1066800" y="1570759"/>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1188027" y="1634454"/>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1593115" y="1099538"/>
            <a:ext cx="397865" cy="276999"/>
          </a:xfrm>
          <a:prstGeom prst="rect">
            <a:avLst/>
          </a:prstGeom>
        </p:spPr>
        <p:txBody>
          <a:bodyPr wrap="none">
            <a:spAutoFit/>
          </a:bodyPr>
          <a:lstStyle/>
          <a:p>
            <a:pPr algn="ctr"/>
            <a:r>
              <a:rPr lang="en-US" sz="1200" dirty="0" smtClean="0">
                <a:solidFill>
                  <a:srgbClr val="9BBB59"/>
                </a:solidFill>
              </a:rPr>
              <a:t>0.1</a:t>
            </a:r>
            <a:endParaRPr lang="en-US" sz="500" dirty="0">
              <a:solidFill>
                <a:srgbClr val="9BBB59"/>
              </a:solidFill>
            </a:endParaRPr>
          </a:p>
        </p:txBody>
      </p:sp>
      <p:sp>
        <p:nvSpPr>
          <p:cNvPr id="38" name="Oval 37"/>
          <p:cNvSpPr/>
          <p:nvPr/>
        </p:nvSpPr>
        <p:spPr>
          <a:xfrm>
            <a:off x="4114800" y="162624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4225636" y="1681213"/>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6894889" y="156909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a:stCxn id="40" idx="6"/>
          </p:cNvCxnSpPr>
          <p:nvPr/>
        </p:nvCxnSpPr>
        <p:spPr>
          <a:xfrm>
            <a:off x="7013761" y="1626245"/>
            <a:ext cx="719328"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42" name="Table 41"/>
          <p:cNvGraphicFramePr>
            <a:graphicFrameLocks noGrp="1"/>
          </p:cNvGraphicFramePr>
          <p:nvPr>
            <p:extLst>
              <p:ext uri="{D42A27DB-BD31-4B8C-83A1-F6EECF244321}">
                <p14:modId xmlns:p14="http://schemas.microsoft.com/office/powerpoint/2010/main" val="895827761"/>
              </p:ext>
            </p:extLst>
          </p:nvPr>
        </p:nvGraphicFramePr>
        <p:xfrm>
          <a:off x="4666293" y="1336387"/>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43" name="Rectangle 42"/>
          <p:cNvSpPr/>
          <p:nvPr/>
        </p:nvSpPr>
        <p:spPr>
          <a:xfrm>
            <a:off x="4625128" y="1091327"/>
            <a:ext cx="397865" cy="276999"/>
          </a:xfrm>
          <a:prstGeom prst="rect">
            <a:avLst/>
          </a:prstGeom>
        </p:spPr>
        <p:txBody>
          <a:bodyPr wrap="none">
            <a:spAutoFit/>
          </a:bodyPr>
          <a:lstStyle/>
          <a:p>
            <a:pPr algn="ctr"/>
            <a:r>
              <a:rPr lang="en-US" sz="1200" dirty="0" smtClean="0">
                <a:solidFill>
                  <a:srgbClr val="9BBB59"/>
                </a:solidFill>
              </a:rPr>
              <a:t>0.2</a:t>
            </a:r>
            <a:endParaRPr lang="en-US" sz="500" dirty="0">
              <a:solidFill>
                <a:srgbClr val="9BBB59"/>
              </a:solidFill>
            </a:endParaRPr>
          </a:p>
        </p:txBody>
      </p:sp>
      <p:graphicFrame>
        <p:nvGraphicFramePr>
          <p:cNvPr id="44" name="Table 43"/>
          <p:cNvGraphicFramePr>
            <a:graphicFrameLocks noGrp="1"/>
          </p:cNvGraphicFramePr>
          <p:nvPr>
            <p:extLst>
              <p:ext uri="{D42A27DB-BD31-4B8C-83A1-F6EECF244321}">
                <p14:modId xmlns:p14="http://schemas.microsoft.com/office/powerpoint/2010/main" val="1704375069"/>
              </p:ext>
            </p:extLst>
          </p:nvPr>
        </p:nvGraphicFramePr>
        <p:xfrm>
          <a:off x="7757213" y="1340494"/>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0.1</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0.9</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47" name="Rectangle 46"/>
          <p:cNvSpPr/>
          <p:nvPr/>
        </p:nvSpPr>
        <p:spPr>
          <a:xfrm>
            <a:off x="7716048" y="1095432"/>
            <a:ext cx="397865" cy="276999"/>
          </a:xfrm>
          <a:prstGeom prst="rect">
            <a:avLst/>
          </a:prstGeom>
        </p:spPr>
        <p:txBody>
          <a:bodyPr wrap="none">
            <a:spAutoFit/>
          </a:bodyPr>
          <a:lstStyle/>
          <a:p>
            <a:pPr algn="ctr"/>
            <a:r>
              <a:rPr lang="en-US" sz="1200" dirty="0" smtClean="0">
                <a:solidFill>
                  <a:srgbClr val="9BBB59"/>
                </a:solidFill>
              </a:rPr>
              <a:t>0.7</a:t>
            </a:r>
            <a:endParaRPr lang="en-US" sz="500" dirty="0">
              <a:solidFill>
                <a:srgbClr val="9BBB59"/>
              </a:solidFill>
            </a:endParaRPr>
          </a:p>
        </p:txBody>
      </p:sp>
      <p:sp>
        <p:nvSpPr>
          <p:cNvPr id="3" name="TextBox 2"/>
          <p:cNvSpPr txBox="1"/>
          <p:nvPr/>
        </p:nvSpPr>
        <p:spPr>
          <a:xfrm>
            <a:off x="8305800" y="1224975"/>
            <a:ext cx="609600" cy="584775"/>
          </a:xfrm>
          <a:prstGeom prst="rect">
            <a:avLst/>
          </a:prstGeom>
          <a:noFill/>
        </p:spPr>
        <p:txBody>
          <a:bodyPr wrap="square" rtlCol="0" anchor="ctr">
            <a:spAutoFit/>
          </a:bodyPr>
          <a:lstStyle/>
          <a:p>
            <a:pPr algn="ctr"/>
            <a:r>
              <a:rPr lang="en-US" sz="3200" b="1" dirty="0" smtClean="0">
                <a:latin typeface="Open Sans"/>
                <a:cs typeface="Open Sans"/>
              </a:rPr>
              <a:t>…</a:t>
            </a:r>
            <a:endParaRPr lang="en-US" sz="3200" b="1" dirty="0">
              <a:latin typeface="Open Sans"/>
              <a:cs typeface="Open Sans"/>
            </a:endParaRPr>
          </a:p>
        </p:txBody>
      </p:sp>
      <p:sp>
        <p:nvSpPr>
          <p:cNvPr id="48" name="TextBox 47"/>
          <p:cNvSpPr txBox="1"/>
          <p:nvPr/>
        </p:nvSpPr>
        <p:spPr>
          <a:xfrm>
            <a:off x="3920867" y="4799141"/>
            <a:ext cx="1302273" cy="307777"/>
          </a:xfrm>
          <a:prstGeom prst="rect">
            <a:avLst/>
          </a:prstGeom>
          <a:noFill/>
        </p:spPr>
        <p:txBody>
          <a:bodyPr wrap="square" rtlCol="0">
            <a:spAutoFit/>
          </a:bodyPr>
          <a:lstStyle/>
          <a:p>
            <a:pPr algn="ctr"/>
            <a:r>
              <a:rPr lang="en-US" sz="1400" dirty="0" smtClean="0"/>
              <a:t>Lightness</a:t>
            </a:r>
            <a:endParaRPr lang="en-US" sz="1400" dirty="0"/>
          </a:p>
        </p:txBody>
      </p:sp>
    </p:spTree>
    <p:extLst>
      <p:ext uri="{BB962C8B-B14F-4D97-AF65-F5344CB8AC3E}">
        <p14:creationId xmlns:p14="http://schemas.microsoft.com/office/powerpoint/2010/main" val="346190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500"/>
                                        <p:tgtEl>
                                          <p:spTgt spid="39"/>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par>
                          <p:cTn id="53" fill="hold">
                            <p:stCondLst>
                              <p:cond delay="4000"/>
                            </p:stCondLst>
                            <p:childTnLst>
                              <p:par>
                                <p:cTn id="54" presetID="10" presetClass="entr" presetSubtype="0" fill="hold" grpId="0" nodeType="after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par>
                          <p:cTn id="57" fill="hold">
                            <p:stCondLst>
                              <p:cond delay="4500"/>
                            </p:stCondLst>
                            <p:childTnLst>
                              <p:par>
                                <p:cTn id="58" presetID="22" presetClass="entr" presetSubtype="8" fill="hold"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childTnLst>
                          </p:cTn>
                        </p:par>
                        <p:par>
                          <p:cTn id="61" fill="hold">
                            <p:stCondLst>
                              <p:cond delay="5000"/>
                            </p:stCondLst>
                            <p:childTnLst>
                              <p:par>
                                <p:cTn id="62" presetID="10" presetClass="entr" presetSubtype="0"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childTnLst>
                          </p:cTn>
                        </p:par>
                        <p:par>
                          <p:cTn id="65" fill="hold">
                            <p:stCondLst>
                              <p:cond delay="5500"/>
                            </p:stCondLst>
                            <p:childTnLst>
                              <p:par>
                                <p:cTn id="66" presetID="10" presetClass="entr" presetSubtype="0" fill="hold" grpId="0"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p:bldP spid="38" grpId="0" animBg="1"/>
      <p:bldP spid="40" grpId="0" animBg="1"/>
      <p:bldP spid="43" grpId="0"/>
      <p:bldP spid="4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Factor Distributions</a:t>
            </a:r>
            <a:endParaRPr lang="en-US" dirty="0"/>
          </a:p>
        </p:txBody>
      </p:sp>
      <p:grpSp>
        <p:nvGrpSpPr>
          <p:cNvPr id="5" name="Group 4"/>
          <p:cNvGrpSpPr/>
          <p:nvPr/>
        </p:nvGrpSpPr>
        <p:grpSpPr>
          <a:xfrm>
            <a:off x="533400" y="4627690"/>
            <a:ext cx="8046720" cy="174894"/>
            <a:chOff x="533400" y="5715000"/>
            <a:chExt cx="8046720" cy="233192"/>
          </a:xfrm>
        </p:grpSpPr>
        <p:sp>
          <p:nvSpPr>
            <p:cNvPr id="4" name="Rectangle 3"/>
            <p:cNvSpPr/>
            <p:nvPr/>
          </p:nvSpPr>
          <p:spPr>
            <a:xfrm>
              <a:off x="533400" y="5715000"/>
              <a:ext cx="73152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0</a:t>
              </a:r>
              <a:endParaRPr lang="en-US" sz="1200" dirty="0"/>
            </a:p>
          </p:txBody>
        </p:sp>
        <p:sp>
          <p:nvSpPr>
            <p:cNvPr id="7" name="Rectangle 6"/>
            <p:cNvSpPr/>
            <p:nvPr/>
          </p:nvSpPr>
          <p:spPr>
            <a:xfrm>
              <a:off x="7848600" y="5715000"/>
              <a:ext cx="731520" cy="228600"/>
            </a:xfrm>
            <a:prstGeom prst="rect">
              <a:avLst/>
            </a:prstGeom>
            <a:solidFill>
              <a:schemeClr val="tx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9</a:t>
              </a:r>
              <a:endParaRPr lang="en-US" sz="1200" dirty="0">
                <a:solidFill>
                  <a:schemeClr val="bg1"/>
                </a:solidFill>
              </a:endParaRPr>
            </a:p>
          </p:txBody>
        </p:sp>
        <p:sp>
          <p:nvSpPr>
            <p:cNvPr id="8" name="Rectangle 7"/>
            <p:cNvSpPr/>
            <p:nvPr/>
          </p:nvSpPr>
          <p:spPr>
            <a:xfrm>
              <a:off x="1346200" y="5715000"/>
              <a:ext cx="731520" cy="228600"/>
            </a:xfrm>
            <a:prstGeom prst="rect">
              <a:avLst/>
            </a:prstGeom>
            <a:solidFill>
              <a:schemeClr val="bg1">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1</a:t>
              </a:r>
              <a:endParaRPr lang="en-US" sz="1200" dirty="0"/>
            </a:p>
          </p:txBody>
        </p:sp>
        <p:sp>
          <p:nvSpPr>
            <p:cNvPr id="9" name="Rectangle 8"/>
            <p:cNvSpPr/>
            <p:nvPr/>
          </p:nvSpPr>
          <p:spPr>
            <a:xfrm>
              <a:off x="2159000" y="5715000"/>
              <a:ext cx="731520" cy="228600"/>
            </a:xfrm>
            <a:prstGeom prst="rect">
              <a:avLst/>
            </a:prstGeom>
            <a:solidFill>
              <a:srgbClr val="5656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2</a:t>
              </a:r>
              <a:endParaRPr lang="en-US" sz="1200" dirty="0"/>
            </a:p>
          </p:txBody>
        </p:sp>
        <p:sp>
          <p:nvSpPr>
            <p:cNvPr id="10" name="Rectangle 9"/>
            <p:cNvSpPr/>
            <p:nvPr/>
          </p:nvSpPr>
          <p:spPr>
            <a:xfrm>
              <a:off x="2971800" y="5715000"/>
              <a:ext cx="731520" cy="228600"/>
            </a:xfrm>
            <a:prstGeom prst="rect">
              <a:avLst/>
            </a:prstGeom>
            <a:solidFill>
              <a:schemeClr val="bg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3</a:t>
              </a:r>
              <a:endParaRPr lang="en-US" sz="1200" dirty="0"/>
            </a:p>
          </p:txBody>
        </p:sp>
        <p:sp>
          <p:nvSpPr>
            <p:cNvPr id="11" name="Rectangle 10"/>
            <p:cNvSpPr/>
            <p:nvPr/>
          </p:nvSpPr>
          <p:spPr>
            <a:xfrm>
              <a:off x="3784600" y="5715000"/>
              <a:ext cx="731520" cy="228600"/>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4</a:t>
              </a:r>
            </a:p>
          </p:txBody>
        </p:sp>
        <p:sp>
          <p:nvSpPr>
            <p:cNvPr id="12" name="Rectangle 11"/>
            <p:cNvSpPr/>
            <p:nvPr/>
          </p:nvSpPr>
          <p:spPr>
            <a:xfrm>
              <a:off x="4597400" y="5715000"/>
              <a:ext cx="731520" cy="228600"/>
            </a:xfrm>
            <a:prstGeom prst="rect">
              <a:avLst/>
            </a:prstGeom>
            <a:solidFill>
              <a:schemeClr val="bg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5</a:t>
              </a:r>
            </a:p>
          </p:txBody>
        </p:sp>
        <p:sp>
          <p:nvSpPr>
            <p:cNvPr id="13" name="Rectangle 12"/>
            <p:cNvSpPr/>
            <p:nvPr/>
          </p:nvSpPr>
          <p:spPr>
            <a:xfrm>
              <a:off x="5410200" y="5719592"/>
              <a:ext cx="731520" cy="228600"/>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6</a:t>
              </a:r>
              <a:endParaRPr lang="en-US" sz="1200" dirty="0">
                <a:solidFill>
                  <a:schemeClr val="bg1"/>
                </a:solidFill>
              </a:endParaRPr>
            </a:p>
          </p:txBody>
        </p:sp>
        <p:sp>
          <p:nvSpPr>
            <p:cNvPr id="14" name="Rectangle 13"/>
            <p:cNvSpPr/>
            <p:nvPr/>
          </p:nvSpPr>
          <p:spPr>
            <a:xfrm>
              <a:off x="6223000" y="5715000"/>
              <a:ext cx="731520" cy="228600"/>
            </a:xfrm>
            <a:prstGeom prst="rect">
              <a:avLst/>
            </a:prstGeom>
            <a:solidFill>
              <a:srgbClr val="C9C9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7</a:t>
              </a:r>
              <a:endParaRPr lang="en-US" sz="1200" dirty="0">
                <a:solidFill>
                  <a:schemeClr val="bg1"/>
                </a:solidFill>
              </a:endParaRPr>
            </a:p>
          </p:txBody>
        </p:sp>
        <p:sp>
          <p:nvSpPr>
            <p:cNvPr id="15" name="Rectangle 14"/>
            <p:cNvSpPr/>
            <p:nvPr/>
          </p:nvSpPr>
          <p:spPr>
            <a:xfrm>
              <a:off x="7035800" y="5715000"/>
              <a:ext cx="731520" cy="228600"/>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8</a:t>
              </a:r>
              <a:endParaRPr lang="en-US" sz="1200" dirty="0">
                <a:solidFill>
                  <a:schemeClr val="bg1"/>
                </a:solidFill>
              </a:endParaRPr>
            </a:p>
          </p:txBody>
        </p:sp>
      </p:grpSp>
      <p:sp>
        <p:nvSpPr>
          <p:cNvPr id="54" name="Rectangle 53"/>
          <p:cNvSpPr/>
          <p:nvPr/>
        </p:nvSpPr>
        <p:spPr>
          <a:xfrm>
            <a:off x="1295400" y="4513390"/>
            <a:ext cx="838200" cy="514350"/>
          </a:xfrm>
          <a:prstGeom prst="rect">
            <a:avLst/>
          </a:prstGeom>
          <a:noFill/>
          <a:effectLst>
            <a:glow rad="38100">
              <a:schemeClr val="accent3">
                <a:alpha val="25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3" name="Picture 32" descr="1351292.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3449782" y="1165098"/>
            <a:ext cx="859536" cy="859536"/>
          </a:xfrm>
          <a:prstGeom prst="rect">
            <a:avLst/>
          </a:prstGeom>
          <a:effectLst>
            <a:outerShdw blurRad="50800" dist="38100" dir="2700000" algn="tl" rotWithShape="0">
              <a:srgbClr val="000000">
                <a:alpha val="43000"/>
              </a:srgbClr>
            </a:outerShdw>
          </a:effectLst>
        </p:spPr>
      </p:pic>
      <p:pic>
        <p:nvPicPr>
          <p:cNvPr id="35" name="Picture 34" descr="1243789.png"/>
          <p:cNvPicPr>
            <a:picLocks/>
          </p:cNvPicPr>
          <p:nvPr/>
        </p:nvPicPr>
        <p:blipFill>
          <a:blip r:embed="rId4" cstate="print">
            <a:extLst>
              <a:ext uri="{28A0092B-C50C-407E-A947-70E740481C1C}">
                <a14:useLocalDpi xmlns:a14="http://schemas.microsoft.com/office/drawing/2010/main"/>
              </a:ext>
            </a:extLst>
          </a:blip>
          <a:stretch>
            <a:fillRect/>
          </a:stretch>
        </p:blipFill>
        <p:spPr>
          <a:xfrm>
            <a:off x="6477000" y="1165098"/>
            <a:ext cx="859536" cy="859536"/>
          </a:xfrm>
          <a:prstGeom prst="rect">
            <a:avLst/>
          </a:prstGeom>
          <a:effectLst>
            <a:outerShdw blurRad="50800" dist="38100" dir="2700000" algn="tl" rotWithShape="0">
              <a:srgbClr val="000000">
                <a:alpha val="43000"/>
              </a:srgbClr>
            </a:outerShdw>
          </a:effectLst>
        </p:spPr>
      </p:pic>
      <p:pic>
        <p:nvPicPr>
          <p:cNvPr id="36" name="Picture 35" descr="775242.png"/>
          <p:cNvPicPr>
            <a:picLocks/>
          </p:cNvPicPr>
          <p:nvPr/>
        </p:nvPicPr>
        <p:blipFill>
          <a:blip r:embed="rId5" cstate="print">
            <a:extLst>
              <a:ext uri="{28A0092B-C50C-407E-A947-70E740481C1C}">
                <a14:useLocalDpi xmlns:a14="http://schemas.microsoft.com/office/drawing/2010/main"/>
              </a:ext>
            </a:extLst>
          </a:blip>
          <a:stretch>
            <a:fillRect/>
          </a:stretch>
        </p:blipFill>
        <p:spPr>
          <a:xfrm>
            <a:off x="381000" y="1165098"/>
            <a:ext cx="859536" cy="859536"/>
          </a:xfrm>
          <a:prstGeom prst="rect">
            <a:avLst/>
          </a:prstGeom>
          <a:effectLst>
            <a:outerShdw blurRad="50800" dist="38100" dir="2700000" algn="tl" rotWithShape="0">
              <a:srgbClr val="000000">
                <a:alpha val="43000"/>
              </a:srgbClr>
            </a:outerShdw>
          </a:effectLst>
        </p:spPr>
      </p:pic>
      <p:graphicFrame>
        <p:nvGraphicFramePr>
          <p:cNvPr id="37" name="Table 36"/>
          <p:cNvGraphicFramePr>
            <a:graphicFrameLocks noGrp="1"/>
          </p:cNvGraphicFramePr>
          <p:nvPr>
            <p:extLst>
              <p:ext uri="{D42A27DB-BD31-4B8C-83A1-F6EECF244321}">
                <p14:modId xmlns:p14="http://schemas.microsoft.com/office/powerpoint/2010/main" val="1223633245"/>
              </p:ext>
            </p:extLst>
          </p:nvPr>
        </p:nvGraphicFramePr>
        <p:xfrm>
          <a:off x="1634279" y="1344598"/>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0.4</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0.5</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45" name="Oval 44"/>
          <p:cNvSpPr/>
          <p:nvPr/>
        </p:nvSpPr>
        <p:spPr>
          <a:xfrm>
            <a:off x="1066800" y="1570759"/>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1188027" y="1634454"/>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1593115" y="1099538"/>
            <a:ext cx="397865" cy="276999"/>
          </a:xfrm>
          <a:prstGeom prst="rect">
            <a:avLst/>
          </a:prstGeom>
        </p:spPr>
        <p:txBody>
          <a:bodyPr wrap="none">
            <a:spAutoFit/>
          </a:bodyPr>
          <a:lstStyle/>
          <a:p>
            <a:pPr algn="ctr"/>
            <a:r>
              <a:rPr lang="en-US" sz="1200" dirty="0" smtClean="0">
                <a:solidFill>
                  <a:srgbClr val="9BBB59"/>
                </a:solidFill>
              </a:rPr>
              <a:t>0.1</a:t>
            </a:r>
            <a:endParaRPr lang="en-US" sz="500" dirty="0">
              <a:solidFill>
                <a:srgbClr val="9BBB59"/>
              </a:solidFill>
            </a:endParaRPr>
          </a:p>
        </p:txBody>
      </p:sp>
      <p:sp>
        <p:nvSpPr>
          <p:cNvPr id="49" name="Oval 48"/>
          <p:cNvSpPr/>
          <p:nvPr/>
        </p:nvSpPr>
        <p:spPr>
          <a:xfrm>
            <a:off x="4114800" y="162624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4225636" y="1681213"/>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6894889" y="156909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Connector 51"/>
          <p:cNvCxnSpPr>
            <a:stCxn id="51" idx="6"/>
          </p:cNvCxnSpPr>
          <p:nvPr/>
        </p:nvCxnSpPr>
        <p:spPr>
          <a:xfrm>
            <a:off x="7013761" y="1626245"/>
            <a:ext cx="719328"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57" name="Table 56"/>
          <p:cNvGraphicFramePr>
            <a:graphicFrameLocks noGrp="1"/>
          </p:cNvGraphicFramePr>
          <p:nvPr>
            <p:extLst>
              <p:ext uri="{D42A27DB-BD31-4B8C-83A1-F6EECF244321}">
                <p14:modId xmlns:p14="http://schemas.microsoft.com/office/powerpoint/2010/main" val="2375299612"/>
              </p:ext>
            </p:extLst>
          </p:nvPr>
        </p:nvGraphicFramePr>
        <p:xfrm>
          <a:off x="4666293" y="1336387"/>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58" name="Rectangle 57"/>
          <p:cNvSpPr/>
          <p:nvPr/>
        </p:nvSpPr>
        <p:spPr>
          <a:xfrm>
            <a:off x="4625128" y="1091327"/>
            <a:ext cx="397865" cy="276999"/>
          </a:xfrm>
          <a:prstGeom prst="rect">
            <a:avLst/>
          </a:prstGeom>
        </p:spPr>
        <p:txBody>
          <a:bodyPr wrap="none">
            <a:spAutoFit/>
          </a:bodyPr>
          <a:lstStyle/>
          <a:p>
            <a:pPr algn="ctr"/>
            <a:r>
              <a:rPr lang="en-US" sz="1200" dirty="0" smtClean="0">
                <a:solidFill>
                  <a:srgbClr val="9BBB59"/>
                </a:solidFill>
              </a:rPr>
              <a:t>0.2</a:t>
            </a:r>
            <a:endParaRPr lang="en-US" sz="500" dirty="0">
              <a:solidFill>
                <a:srgbClr val="9BBB59"/>
              </a:solidFill>
            </a:endParaRPr>
          </a:p>
        </p:txBody>
      </p:sp>
      <p:graphicFrame>
        <p:nvGraphicFramePr>
          <p:cNvPr id="59" name="Table 58"/>
          <p:cNvGraphicFramePr>
            <a:graphicFrameLocks noGrp="1"/>
          </p:cNvGraphicFramePr>
          <p:nvPr>
            <p:extLst>
              <p:ext uri="{D42A27DB-BD31-4B8C-83A1-F6EECF244321}">
                <p14:modId xmlns:p14="http://schemas.microsoft.com/office/powerpoint/2010/main" val="2170088935"/>
              </p:ext>
            </p:extLst>
          </p:nvPr>
        </p:nvGraphicFramePr>
        <p:xfrm>
          <a:off x="7757213" y="1340494"/>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0.1</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0.9</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60" name="Rectangle 59"/>
          <p:cNvSpPr/>
          <p:nvPr/>
        </p:nvSpPr>
        <p:spPr>
          <a:xfrm>
            <a:off x="7716048" y="1095432"/>
            <a:ext cx="397865" cy="276999"/>
          </a:xfrm>
          <a:prstGeom prst="rect">
            <a:avLst/>
          </a:prstGeom>
        </p:spPr>
        <p:txBody>
          <a:bodyPr wrap="none">
            <a:spAutoFit/>
          </a:bodyPr>
          <a:lstStyle/>
          <a:p>
            <a:pPr algn="ctr"/>
            <a:r>
              <a:rPr lang="en-US" sz="1200" dirty="0" smtClean="0">
                <a:solidFill>
                  <a:srgbClr val="9BBB59"/>
                </a:solidFill>
              </a:rPr>
              <a:t>0.7</a:t>
            </a:r>
            <a:endParaRPr lang="en-US" sz="500" dirty="0">
              <a:solidFill>
                <a:srgbClr val="9BBB59"/>
              </a:solidFill>
            </a:endParaRPr>
          </a:p>
        </p:txBody>
      </p:sp>
      <p:sp>
        <p:nvSpPr>
          <p:cNvPr id="61" name="TextBox 60"/>
          <p:cNvSpPr txBox="1"/>
          <p:nvPr/>
        </p:nvSpPr>
        <p:spPr>
          <a:xfrm>
            <a:off x="8305800" y="1224975"/>
            <a:ext cx="609600" cy="584775"/>
          </a:xfrm>
          <a:prstGeom prst="rect">
            <a:avLst/>
          </a:prstGeom>
          <a:noFill/>
        </p:spPr>
        <p:txBody>
          <a:bodyPr wrap="square" rtlCol="0" anchor="ctr">
            <a:spAutoFit/>
          </a:bodyPr>
          <a:lstStyle/>
          <a:p>
            <a:pPr algn="ctr"/>
            <a:r>
              <a:rPr lang="en-US" sz="3200" b="1" dirty="0" smtClean="0">
                <a:latin typeface="Open Sans"/>
                <a:cs typeface="Open Sans"/>
              </a:rPr>
              <a:t>…</a:t>
            </a:r>
            <a:endParaRPr lang="en-US" sz="3200" b="1" dirty="0">
              <a:latin typeface="Open Sans"/>
              <a:cs typeface="Open Sans"/>
            </a:endParaRPr>
          </a:p>
        </p:txBody>
      </p:sp>
      <p:sp>
        <p:nvSpPr>
          <p:cNvPr id="56" name="TextBox 55"/>
          <p:cNvSpPr txBox="1"/>
          <p:nvPr/>
        </p:nvSpPr>
        <p:spPr>
          <a:xfrm>
            <a:off x="3920867" y="4799141"/>
            <a:ext cx="1302273" cy="307777"/>
          </a:xfrm>
          <a:prstGeom prst="rect">
            <a:avLst/>
          </a:prstGeom>
          <a:noFill/>
        </p:spPr>
        <p:txBody>
          <a:bodyPr wrap="square" rtlCol="0">
            <a:spAutoFit/>
          </a:bodyPr>
          <a:lstStyle/>
          <a:p>
            <a:pPr algn="ctr"/>
            <a:r>
              <a:rPr lang="en-US" sz="1400" dirty="0" smtClean="0"/>
              <a:t>Lightness</a:t>
            </a:r>
            <a:endParaRPr lang="en-US" sz="1400" dirty="0"/>
          </a:p>
        </p:txBody>
      </p:sp>
      <p:sp>
        <p:nvSpPr>
          <p:cNvPr id="53" name="Rectangle 52"/>
          <p:cNvSpPr/>
          <p:nvPr/>
        </p:nvSpPr>
        <p:spPr>
          <a:xfrm>
            <a:off x="2971800" y="1047750"/>
            <a:ext cx="5895206" cy="127635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1463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Factor Distributions</a:t>
            </a:r>
            <a:endParaRPr lang="en-US" dirty="0"/>
          </a:p>
        </p:txBody>
      </p:sp>
      <p:grpSp>
        <p:nvGrpSpPr>
          <p:cNvPr id="5" name="Group 4"/>
          <p:cNvGrpSpPr/>
          <p:nvPr/>
        </p:nvGrpSpPr>
        <p:grpSpPr>
          <a:xfrm>
            <a:off x="533400" y="4627690"/>
            <a:ext cx="8046720" cy="174894"/>
            <a:chOff x="533400" y="5715000"/>
            <a:chExt cx="8046720" cy="233192"/>
          </a:xfrm>
        </p:grpSpPr>
        <p:sp>
          <p:nvSpPr>
            <p:cNvPr id="4" name="Rectangle 3"/>
            <p:cNvSpPr/>
            <p:nvPr/>
          </p:nvSpPr>
          <p:spPr>
            <a:xfrm>
              <a:off x="533400" y="5715000"/>
              <a:ext cx="73152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0</a:t>
              </a:r>
              <a:endParaRPr lang="en-US" sz="1200" dirty="0"/>
            </a:p>
          </p:txBody>
        </p:sp>
        <p:sp>
          <p:nvSpPr>
            <p:cNvPr id="7" name="Rectangle 6"/>
            <p:cNvSpPr/>
            <p:nvPr/>
          </p:nvSpPr>
          <p:spPr>
            <a:xfrm>
              <a:off x="7848600" y="5715000"/>
              <a:ext cx="731520" cy="228600"/>
            </a:xfrm>
            <a:prstGeom prst="rect">
              <a:avLst/>
            </a:prstGeom>
            <a:solidFill>
              <a:schemeClr val="tx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9</a:t>
              </a:r>
              <a:endParaRPr lang="en-US" sz="1200" dirty="0">
                <a:solidFill>
                  <a:schemeClr val="bg1"/>
                </a:solidFill>
              </a:endParaRPr>
            </a:p>
          </p:txBody>
        </p:sp>
        <p:sp>
          <p:nvSpPr>
            <p:cNvPr id="8" name="Rectangle 7"/>
            <p:cNvSpPr/>
            <p:nvPr/>
          </p:nvSpPr>
          <p:spPr>
            <a:xfrm>
              <a:off x="1346200" y="5715000"/>
              <a:ext cx="731520" cy="228600"/>
            </a:xfrm>
            <a:prstGeom prst="rect">
              <a:avLst/>
            </a:prstGeom>
            <a:solidFill>
              <a:schemeClr val="bg1">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1</a:t>
              </a:r>
              <a:endParaRPr lang="en-US" sz="1200" dirty="0"/>
            </a:p>
          </p:txBody>
        </p:sp>
        <p:sp>
          <p:nvSpPr>
            <p:cNvPr id="9" name="Rectangle 8"/>
            <p:cNvSpPr/>
            <p:nvPr/>
          </p:nvSpPr>
          <p:spPr>
            <a:xfrm>
              <a:off x="2159000" y="5715000"/>
              <a:ext cx="731520" cy="228600"/>
            </a:xfrm>
            <a:prstGeom prst="rect">
              <a:avLst/>
            </a:prstGeom>
            <a:solidFill>
              <a:srgbClr val="5656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2</a:t>
              </a:r>
              <a:endParaRPr lang="en-US" sz="1200" dirty="0"/>
            </a:p>
          </p:txBody>
        </p:sp>
        <p:sp>
          <p:nvSpPr>
            <p:cNvPr id="10" name="Rectangle 9"/>
            <p:cNvSpPr/>
            <p:nvPr/>
          </p:nvSpPr>
          <p:spPr>
            <a:xfrm>
              <a:off x="2971800" y="5715000"/>
              <a:ext cx="731520" cy="228600"/>
            </a:xfrm>
            <a:prstGeom prst="rect">
              <a:avLst/>
            </a:prstGeom>
            <a:solidFill>
              <a:schemeClr val="bg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3</a:t>
              </a:r>
              <a:endParaRPr lang="en-US" sz="1200" dirty="0"/>
            </a:p>
          </p:txBody>
        </p:sp>
        <p:sp>
          <p:nvSpPr>
            <p:cNvPr id="11" name="Rectangle 10"/>
            <p:cNvSpPr/>
            <p:nvPr/>
          </p:nvSpPr>
          <p:spPr>
            <a:xfrm>
              <a:off x="3784600" y="5715000"/>
              <a:ext cx="731520" cy="228600"/>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4</a:t>
              </a:r>
            </a:p>
          </p:txBody>
        </p:sp>
        <p:sp>
          <p:nvSpPr>
            <p:cNvPr id="12" name="Rectangle 11"/>
            <p:cNvSpPr/>
            <p:nvPr/>
          </p:nvSpPr>
          <p:spPr>
            <a:xfrm>
              <a:off x="4597400" y="5715000"/>
              <a:ext cx="731520" cy="228600"/>
            </a:xfrm>
            <a:prstGeom prst="rect">
              <a:avLst/>
            </a:prstGeom>
            <a:solidFill>
              <a:schemeClr val="bg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5</a:t>
              </a:r>
            </a:p>
          </p:txBody>
        </p:sp>
        <p:sp>
          <p:nvSpPr>
            <p:cNvPr id="13" name="Rectangle 12"/>
            <p:cNvSpPr/>
            <p:nvPr/>
          </p:nvSpPr>
          <p:spPr>
            <a:xfrm>
              <a:off x="5410200" y="5719592"/>
              <a:ext cx="731520" cy="228600"/>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6</a:t>
              </a:r>
              <a:endParaRPr lang="en-US" sz="1200" dirty="0">
                <a:solidFill>
                  <a:schemeClr val="bg1"/>
                </a:solidFill>
              </a:endParaRPr>
            </a:p>
          </p:txBody>
        </p:sp>
        <p:sp>
          <p:nvSpPr>
            <p:cNvPr id="14" name="Rectangle 13"/>
            <p:cNvSpPr/>
            <p:nvPr/>
          </p:nvSpPr>
          <p:spPr>
            <a:xfrm>
              <a:off x="6223000" y="5715000"/>
              <a:ext cx="731520" cy="228600"/>
            </a:xfrm>
            <a:prstGeom prst="rect">
              <a:avLst/>
            </a:prstGeom>
            <a:solidFill>
              <a:srgbClr val="C9C9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7</a:t>
              </a:r>
              <a:endParaRPr lang="en-US" sz="1200" dirty="0">
                <a:solidFill>
                  <a:schemeClr val="bg1"/>
                </a:solidFill>
              </a:endParaRPr>
            </a:p>
          </p:txBody>
        </p:sp>
        <p:sp>
          <p:nvSpPr>
            <p:cNvPr id="15" name="Rectangle 14"/>
            <p:cNvSpPr/>
            <p:nvPr/>
          </p:nvSpPr>
          <p:spPr>
            <a:xfrm>
              <a:off x="7035800" y="5715000"/>
              <a:ext cx="731520" cy="228600"/>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8</a:t>
              </a:r>
              <a:endParaRPr lang="en-US" sz="1200" dirty="0">
                <a:solidFill>
                  <a:schemeClr val="bg1"/>
                </a:solidFill>
              </a:endParaRPr>
            </a:p>
          </p:txBody>
        </p:sp>
      </p:grpSp>
      <p:sp>
        <p:nvSpPr>
          <p:cNvPr id="34" name="Rectangle 33"/>
          <p:cNvSpPr/>
          <p:nvPr/>
        </p:nvSpPr>
        <p:spPr>
          <a:xfrm>
            <a:off x="1655955"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1</a:t>
            </a:r>
            <a:endParaRPr lang="en-US" sz="500" b="1" dirty="0">
              <a:solidFill>
                <a:srgbClr val="9BBB59"/>
              </a:solidFill>
              <a:latin typeface="Open Sans"/>
              <a:cs typeface="Open Sans"/>
            </a:endParaRPr>
          </a:p>
        </p:txBody>
      </p:sp>
      <p:sp>
        <p:nvSpPr>
          <p:cNvPr id="54" name="Rectangle 53"/>
          <p:cNvSpPr/>
          <p:nvPr/>
        </p:nvSpPr>
        <p:spPr>
          <a:xfrm>
            <a:off x="1295400" y="4513390"/>
            <a:ext cx="838200" cy="514350"/>
          </a:xfrm>
          <a:prstGeom prst="rect">
            <a:avLst/>
          </a:prstGeom>
          <a:noFill/>
          <a:effectLst>
            <a:glow rad="38100">
              <a:schemeClr val="accent3">
                <a:alpha val="25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6" name="Rectangle 45"/>
          <p:cNvSpPr/>
          <p:nvPr/>
        </p:nvSpPr>
        <p:spPr>
          <a:xfrm>
            <a:off x="1683455" y="1101648"/>
            <a:ext cx="221545" cy="228600"/>
          </a:xfrm>
          <a:prstGeom prst="rect">
            <a:avLst/>
          </a:prstGeom>
          <a:noFill/>
          <a:effectLst>
            <a:glow rad="38100">
              <a:schemeClr val="accent3">
                <a:alpha val="25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8" name="TextBox 47"/>
          <p:cNvSpPr txBox="1"/>
          <p:nvPr/>
        </p:nvSpPr>
        <p:spPr>
          <a:xfrm>
            <a:off x="3920867" y="4799141"/>
            <a:ext cx="1302273" cy="307777"/>
          </a:xfrm>
          <a:prstGeom prst="rect">
            <a:avLst/>
          </a:prstGeom>
          <a:noFill/>
        </p:spPr>
        <p:txBody>
          <a:bodyPr wrap="square" rtlCol="0">
            <a:spAutoFit/>
          </a:bodyPr>
          <a:lstStyle/>
          <a:p>
            <a:pPr algn="ctr"/>
            <a:r>
              <a:rPr lang="en-US" sz="1400" dirty="0" smtClean="0"/>
              <a:t>Lightness</a:t>
            </a:r>
            <a:endParaRPr lang="en-US" sz="1400" dirty="0"/>
          </a:p>
        </p:txBody>
      </p:sp>
      <p:pic>
        <p:nvPicPr>
          <p:cNvPr id="64" name="Picture 63" descr="1351292.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3449782" y="1165098"/>
            <a:ext cx="859536" cy="859536"/>
          </a:xfrm>
          <a:prstGeom prst="rect">
            <a:avLst/>
          </a:prstGeom>
          <a:effectLst>
            <a:outerShdw blurRad="50800" dist="38100" dir="2700000" algn="tl" rotWithShape="0">
              <a:srgbClr val="000000">
                <a:alpha val="43000"/>
              </a:srgbClr>
            </a:outerShdw>
          </a:effectLst>
        </p:spPr>
      </p:pic>
      <p:pic>
        <p:nvPicPr>
          <p:cNvPr id="65" name="Picture 64" descr="1243789.png"/>
          <p:cNvPicPr>
            <a:picLocks/>
          </p:cNvPicPr>
          <p:nvPr/>
        </p:nvPicPr>
        <p:blipFill>
          <a:blip r:embed="rId4" cstate="print">
            <a:extLst>
              <a:ext uri="{28A0092B-C50C-407E-A947-70E740481C1C}">
                <a14:useLocalDpi xmlns:a14="http://schemas.microsoft.com/office/drawing/2010/main"/>
              </a:ext>
            </a:extLst>
          </a:blip>
          <a:stretch>
            <a:fillRect/>
          </a:stretch>
        </p:blipFill>
        <p:spPr>
          <a:xfrm>
            <a:off x="6477000" y="1165098"/>
            <a:ext cx="859536" cy="859536"/>
          </a:xfrm>
          <a:prstGeom prst="rect">
            <a:avLst/>
          </a:prstGeom>
          <a:effectLst>
            <a:outerShdw blurRad="50800" dist="38100" dir="2700000" algn="tl" rotWithShape="0">
              <a:srgbClr val="000000">
                <a:alpha val="43000"/>
              </a:srgbClr>
            </a:outerShdw>
          </a:effectLst>
        </p:spPr>
      </p:pic>
      <p:pic>
        <p:nvPicPr>
          <p:cNvPr id="66" name="Picture 65" descr="775242.png"/>
          <p:cNvPicPr>
            <a:picLocks/>
          </p:cNvPicPr>
          <p:nvPr/>
        </p:nvPicPr>
        <p:blipFill>
          <a:blip r:embed="rId5" cstate="print">
            <a:extLst>
              <a:ext uri="{28A0092B-C50C-407E-A947-70E740481C1C}">
                <a14:useLocalDpi xmlns:a14="http://schemas.microsoft.com/office/drawing/2010/main"/>
              </a:ext>
            </a:extLst>
          </a:blip>
          <a:stretch>
            <a:fillRect/>
          </a:stretch>
        </p:blipFill>
        <p:spPr>
          <a:xfrm>
            <a:off x="381000" y="1165098"/>
            <a:ext cx="859536" cy="859536"/>
          </a:xfrm>
          <a:prstGeom prst="rect">
            <a:avLst/>
          </a:prstGeom>
          <a:effectLst>
            <a:outerShdw blurRad="50800" dist="38100" dir="2700000" algn="tl" rotWithShape="0">
              <a:srgbClr val="000000">
                <a:alpha val="43000"/>
              </a:srgbClr>
            </a:outerShdw>
          </a:effectLst>
        </p:spPr>
      </p:pic>
      <p:graphicFrame>
        <p:nvGraphicFramePr>
          <p:cNvPr id="67" name="Table 66"/>
          <p:cNvGraphicFramePr>
            <a:graphicFrameLocks noGrp="1"/>
          </p:cNvGraphicFramePr>
          <p:nvPr>
            <p:extLst>
              <p:ext uri="{D42A27DB-BD31-4B8C-83A1-F6EECF244321}">
                <p14:modId xmlns:p14="http://schemas.microsoft.com/office/powerpoint/2010/main" val="2488224737"/>
              </p:ext>
            </p:extLst>
          </p:nvPr>
        </p:nvGraphicFramePr>
        <p:xfrm>
          <a:off x="1634279" y="1344598"/>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0.4</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0.5</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68" name="Oval 67"/>
          <p:cNvSpPr/>
          <p:nvPr/>
        </p:nvSpPr>
        <p:spPr>
          <a:xfrm>
            <a:off x="1066800" y="1570759"/>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Connector 68"/>
          <p:cNvCxnSpPr/>
          <p:nvPr/>
        </p:nvCxnSpPr>
        <p:spPr>
          <a:xfrm>
            <a:off x="1188027" y="1634454"/>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1" name="Oval 70"/>
          <p:cNvSpPr/>
          <p:nvPr/>
        </p:nvSpPr>
        <p:spPr>
          <a:xfrm>
            <a:off x="4114800" y="162624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4225636" y="1681213"/>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3" name="Oval 72"/>
          <p:cNvSpPr/>
          <p:nvPr/>
        </p:nvSpPr>
        <p:spPr>
          <a:xfrm>
            <a:off x="6894889" y="156909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Connector 73"/>
          <p:cNvCxnSpPr>
            <a:stCxn id="73" idx="6"/>
          </p:cNvCxnSpPr>
          <p:nvPr/>
        </p:nvCxnSpPr>
        <p:spPr>
          <a:xfrm>
            <a:off x="7013761" y="1626245"/>
            <a:ext cx="719328"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75" name="Table 74"/>
          <p:cNvGraphicFramePr>
            <a:graphicFrameLocks noGrp="1"/>
          </p:cNvGraphicFramePr>
          <p:nvPr>
            <p:extLst>
              <p:ext uri="{D42A27DB-BD31-4B8C-83A1-F6EECF244321}">
                <p14:modId xmlns:p14="http://schemas.microsoft.com/office/powerpoint/2010/main" val="2952010150"/>
              </p:ext>
            </p:extLst>
          </p:nvPr>
        </p:nvGraphicFramePr>
        <p:xfrm>
          <a:off x="4666293" y="1336387"/>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76" name="Rectangle 75"/>
          <p:cNvSpPr/>
          <p:nvPr/>
        </p:nvSpPr>
        <p:spPr>
          <a:xfrm>
            <a:off x="4625128" y="1091327"/>
            <a:ext cx="397865" cy="276999"/>
          </a:xfrm>
          <a:prstGeom prst="rect">
            <a:avLst/>
          </a:prstGeom>
        </p:spPr>
        <p:txBody>
          <a:bodyPr wrap="none">
            <a:spAutoFit/>
          </a:bodyPr>
          <a:lstStyle/>
          <a:p>
            <a:pPr algn="ctr"/>
            <a:r>
              <a:rPr lang="en-US" sz="1200" dirty="0" smtClean="0">
                <a:solidFill>
                  <a:srgbClr val="9BBB59"/>
                </a:solidFill>
              </a:rPr>
              <a:t>0.2</a:t>
            </a:r>
            <a:endParaRPr lang="en-US" sz="500" dirty="0">
              <a:solidFill>
                <a:srgbClr val="9BBB59"/>
              </a:solidFill>
            </a:endParaRPr>
          </a:p>
        </p:txBody>
      </p:sp>
      <p:graphicFrame>
        <p:nvGraphicFramePr>
          <p:cNvPr id="77" name="Table 76"/>
          <p:cNvGraphicFramePr>
            <a:graphicFrameLocks noGrp="1"/>
          </p:cNvGraphicFramePr>
          <p:nvPr>
            <p:extLst>
              <p:ext uri="{D42A27DB-BD31-4B8C-83A1-F6EECF244321}">
                <p14:modId xmlns:p14="http://schemas.microsoft.com/office/powerpoint/2010/main" val="1462434976"/>
              </p:ext>
            </p:extLst>
          </p:nvPr>
        </p:nvGraphicFramePr>
        <p:xfrm>
          <a:off x="7757213" y="1340494"/>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0.1</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0.9</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78" name="Rectangle 77"/>
          <p:cNvSpPr/>
          <p:nvPr/>
        </p:nvSpPr>
        <p:spPr>
          <a:xfrm>
            <a:off x="7716048" y="1095432"/>
            <a:ext cx="397865" cy="276999"/>
          </a:xfrm>
          <a:prstGeom prst="rect">
            <a:avLst/>
          </a:prstGeom>
        </p:spPr>
        <p:txBody>
          <a:bodyPr wrap="none">
            <a:spAutoFit/>
          </a:bodyPr>
          <a:lstStyle/>
          <a:p>
            <a:pPr algn="ctr"/>
            <a:r>
              <a:rPr lang="en-US" sz="1200" dirty="0" smtClean="0">
                <a:solidFill>
                  <a:srgbClr val="9BBB59"/>
                </a:solidFill>
              </a:rPr>
              <a:t>0.7</a:t>
            </a:r>
            <a:endParaRPr lang="en-US" sz="500" dirty="0">
              <a:solidFill>
                <a:srgbClr val="9BBB59"/>
              </a:solidFill>
            </a:endParaRPr>
          </a:p>
        </p:txBody>
      </p:sp>
      <p:sp>
        <p:nvSpPr>
          <p:cNvPr id="79" name="TextBox 78"/>
          <p:cNvSpPr txBox="1"/>
          <p:nvPr/>
        </p:nvSpPr>
        <p:spPr>
          <a:xfrm>
            <a:off x="8305800" y="1224975"/>
            <a:ext cx="609600" cy="584775"/>
          </a:xfrm>
          <a:prstGeom prst="rect">
            <a:avLst/>
          </a:prstGeom>
          <a:noFill/>
        </p:spPr>
        <p:txBody>
          <a:bodyPr wrap="square" rtlCol="0" anchor="ctr">
            <a:spAutoFit/>
          </a:bodyPr>
          <a:lstStyle/>
          <a:p>
            <a:pPr algn="ctr"/>
            <a:r>
              <a:rPr lang="en-US" sz="3200" b="1" dirty="0" smtClean="0">
                <a:latin typeface="Open Sans"/>
                <a:cs typeface="Open Sans"/>
              </a:rPr>
              <a:t>…</a:t>
            </a:r>
            <a:endParaRPr lang="en-US" sz="3200" b="1" dirty="0">
              <a:latin typeface="Open Sans"/>
              <a:cs typeface="Open Sans"/>
            </a:endParaRPr>
          </a:p>
        </p:txBody>
      </p:sp>
      <p:sp>
        <p:nvSpPr>
          <p:cNvPr id="80" name="Rectangle 79"/>
          <p:cNvSpPr/>
          <p:nvPr/>
        </p:nvSpPr>
        <p:spPr>
          <a:xfrm>
            <a:off x="2971800" y="1047750"/>
            <a:ext cx="5895206" cy="127635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3911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1351292.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3449782" y="1165098"/>
            <a:ext cx="859536" cy="859536"/>
          </a:xfrm>
          <a:prstGeom prst="rect">
            <a:avLst/>
          </a:prstGeom>
          <a:effectLst>
            <a:outerShdw blurRad="50800" dist="38100" dir="2700000" algn="tl" rotWithShape="0">
              <a:srgbClr val="000000">
                <a:alpha val="43000"/>
              </a:srgbClr>
            </a:outerShdw>
          </a:effectLst>
        </p:spPr>
      </p:pic>
      <p:sp>
        <p:nvSpPr>
          <p:cNvPr id="63" name="TextBox 62"/>
          <p:cNvSpPr txBox="1"/>
          <p:nvPr/>
        </p:nvSpPr>
        <p:spPr>
          <a:xfrm>
            <a:off x="8305800" y="1224975"/>
            <a:ext cx="609600" cy="584775"/>
          </a:xfrm>
          <a:prstGeom prst="rect">
            <a:avLst/>
          </a:prstGeom>
          <a:noFill/>
        </p:spPr>
        <p:txBody>
          <a:bodyPr wrap="square" rtlCol="0" anchor="ctr">
            <a:spAutoFit/>
          </a:bodyPr>
          <a:lstStyle/>
          <a:p>
            <a:pPr algn="ctr"/>
            <a:r>
              <a:rPr lang="en-US" sz="3200" b="1" dirty="0" smtClean="0">
                <a:latin typeface="Open Sans"/>
                <a:cs typeface="Open Sans"/>
              </a:rPr>
              <a:t>…</a:t>
            </a:r>
            <a:endParaRPr lang="en-US" sz="3200" b="1" dirty="0">
              <a:latin typeface="Open Sans"/>
              <a:cs typeface="Open Sans"/>
            </a:endParaRPr>
          </a:p>
        </p:txBody>
      </p:sp>
      <p:sp>
        <p:nvSpPr>
          <p:cNvPr id="2" name="Title 1"/>
          <p:cNvSpPr>
            <a:spLocks noGrp="1"/>
          </p:cNvSpPr>
          <p:nvPr>
            <p:ph type="title"/>
          </p:nvPr>
        </p:nvSpPr>
        <p:spPr/>
        <p:txBody>
          <a:bodyPr/>
          <a:lstStyle/>
          <a:p>
            <a:r>
              <a:rPr lang="en-US" dirty="0" smtClean="0"/>
              <a:t>Learning Factor Distributions</a:t>
            </a:r>
            <a:endParaRPr lang="en-US" dirty="0"/>
          </a:p>
        </p:txBody>
      </p:sp>
      <p:grpSp>
        <p:nvGrpSpPr>
          <p:cNvPr id="5" name="Group 4"/>
          <p:cNvGrpSpPr/>
          <p:nvPr/>
        </p:nvGrpSpPr>
        <p:grpSpPr>
          <a:xfrm>
            <a:off x="533400" y="4627690"/>
            <a:ext cx="8046720" cy="174894"/>
            <a:chOff x="533400" y="5715000"/>
            <a:chExt cx="8046720" cy="233192"/>
          </a:xfrm>
        </p:grpSpPr>
        <p:sp>
          <p:nvSpPr>
            <p:cNvPr id="4" name="Rectangle 3"/>
            <p:cNvSpPr/>
            <p:nvPr/>
          </p:nvSpPr>
          <p:spPr>
            <a:xfrm>
              <a:off x="533400" y="5715000"/>
              <a:ext cx="73152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0</a:t>
              </a:r>
              <a:endParaRPr lang="en-US" sz="1200" dirty="0"/>
            </a:p>
          </p:txBody>
        </p:sp>
        <p:sp>
          <p:nvSpPr>
            <p:cNvPr id="7" name="Rectangle 6"/>
            <p:cNvSpPr/>
            <p:nvPr/>
          </p:nvSpPr>
          <p:spPr>
            <a:xfrm>
              <a:off x="7848600" y="5715000"/>
              <a:ext cx="731520" cy="228600"/>
            </a:xfrm>
            <a:prstGeom prst="rect">
              <a:avLst/>
            </a:prstGeom>
            <a:solidFill>
              <a:schemeClr val="tx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9</a:t>
              </a:r>
              <a:endParaRPr lang="en-US" sz="1200" dirty="0">
                <a:solidFill>
                  <a:schemeClr val="bg1"/>
                </a:solidFill>
              </a:endParaRPr>
            </a:p>
          </p:txBody>
        </p:sp>
        <p:sp>
          <p:nvSpPr>
            <p:cNvPr id="8" name="Rectangle 7"/>
            <p:cNvSpPr/>
            <p:nvPr/>
          </p:nvSpPr>
          <p:spPr>
            <a:xfrm>
              <a:off x="1346200" y="5715000"/>
              <a:ext cx="731520" cy="228600"/>
            </a:xfrm>
            <a:prstGeom prst="rect">
              <a:avLst/>
            </a:prstGeom>
            <a:solidFill>
              <a:schemeClr val="bg1">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1</a:t>
              </a:r>
              <a:endParaRPr lang="en-US" sz="1200" dirty="0"/>
            </a:p>
          </p:txBody>
        </p:sp>
        <p:sp>
          <p:nvSpPr>
            <p:cNvPr id="9" name="Rectangle 8"/>
            <p:cNvSpPr/>
            <p:nvPr/>
          </p:nvSpPr>
          <p:spPr>
            <a:xfrm>
              <a:off x="2159000" y="5715000"/>
              <a:ext cx="731520" cy="228600"/>
            </a:xfrm>
            <a:prstGeom prst="rect">
              <a:avLst/>
            </a:prstGeom>
            <a:solidFill>
              <a:srgbClr val="5656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2</a:t>
              </a:r>
              <a:endParaRPr lang="en-US" sz="1200" dirty="0"/>
            </a:p>
          </p:txBody>
        </p:sp>
        <p:sp>
          <p:nvSpPr>
            <p:cNvPr id="10" name="Rectangle 9"/>
            <p:cNvSpPr/>
            <p:nvPr/>
          </p:nvSpPr>
          <p:spPr>
            <a:xfrm>
              <a:off x="2971800" y="5715000"/>
              <a:ext cx="731520" cy="228600"/>
            </a:xfrm>
            <a:prstGeom prst="rect">
              <a:avLst/>
            </a:prstGeom>
            <a:solidFill>
              <a:schemeClr val="bg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3</a:t>
              </a:r>
              <a:endParaRPr lang="en-US" sz="1200" dirty="0"/>
            </a:p>
          </p:txBody>
        </p:sp>
        <p:sp>
          <p:nvSpPr>
            <p:cNvPr id="11" name="Rectangle 10"/>
            <p:cNvSpPr/>
            <p:nvPr/>
          </p:nvSpPr>
          <p:spPr>
            <a:xfrm>
              <a:off x="3784600" y="5715000"/>
              <a:ext cx="731520" cy="228600"/>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4</a:t>
              </a:r>
            </a:p>
          </p:txBody>
        </p:sp>
        <p:sp>
          <p:nvSpPr>
            <p:cNvPr id="12" name="Rectangle 11"/>
            <p:cNvSpPr/>
            <p:nvPr/>
          </p:nvSpPr>
          <p:spPr>
            <a:xfrm>
              <a:off x="4597400" y="5715000"/>
              <a:ext cx="731520" cy="228600"/>
            </a:xfrm>
            <a:prstGeom prst="rect">
              <a:avLst/>
            </a:prstGeom>
            <a:solidFill>
              <a:schemeClr val="bg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5</a:t>
              </a:r>
            </a:p>
          </p:txBody>
        </p:sp>
        <p:sp>
          <p:nvSpPr>
            <p:cNvPr id="13" name="Rectangle 12"/>
            <p:cNvSpPr/>
            <p:nvPr/>
          </p:nvSpPr>
          <p:spPr>
            <a:xfrm>
              <a:off x="5410200" y="5719592"/>
              <a:ext cx="731520" cy="228600"/>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6</a:t>
              </a:r>
              <a:endParaRPr lang="en-US" sz="1200" dirty="0">
                <a:solidFill>
                  <a:schemeClr val="bg1"/>
                </a:solidFill>
              </a:endParaRPr>
            </a:p>
          </p:txBody>
        </p:sp>
        <p:sp>
          <p:nvSpPr>
            <p:cNvPr id="14" name="Rectangle 13"/>
            <p:cNvSpPr/>
            <p:nvPr/>
          </p:nvSpPr>
          <p:spPr>
            <a:xfrm>
              <a:off x="6223000" y="5715000"/>
              <a:ext cx="731520" cy="228600"/>
            </a:xfrm>
            <a:prstGeom prst="rect">
              <a:avLst/>
            </a:prstGeom>
            <a:solidFill>
              <a:srgbClr val="C9C9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7</a:t>
              </a:r>
              <a:endParaRPr lang="en-US" sz="1200" dirty="0">
                <a:solidFill>
                  <a:schemeClr val="bg1"/>
                </a:solidFill>
              </a:endParaRPr>
            </a:p>
          </p:txBody>
        </p:sp>
        <p:sp>
          <p:nvSpPr>
            <p:cNvPr id="15" name="Rectangle 14"/>
            <p:cNvSpPr/>
            <p:nvPr/>
          </p:nvSpPr>
          <p:spPr>
            <a:xfrm>
              <a:off x="7035800" y="5715000"/>
              <a:ext cx="731520" cy="228600"/>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8</a:t>
              </a:r>
              <a:endParaRPr lang="en-US" sz="1200" dirty="0">
                <a:solidFill>
                  <a:schemeClr val="bg1"/>
                </a:solidFill>
              </a:endParaRPr>
            </a:p>
          </p:txBody>
        </p:sp>
      </p:grpSp>
      <p:sp>
        <p:nvSpPr>
          <p:cNvPr id="34" name="Rectangle 33"/>
          <p:cNvSpPr/>
          <p:nvPr/>
        </p:nvSpPr>
        <p:spPr>
          <a:xfrm>
            <a:off x="1654470"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1</a:t>
            </a:r>
            <a:endParaRPr lang="en-US" sz="500" b="1" dirty="0">
              <a:solidFill>
                <a:srgbClr val="9BBB59"/>
              </a:solidFill>
              <a:latin typeface="Open Sans"/>
              <a:cs typeface="Open Sans"/>
            </a:endParaRPr>
          </a:p>
        </p:txBody>
      </p:sp>
      <p:sp>
        <p:nvSpPr>
          <p:cNvPr id="54" name="Rectangle 53"/>
          <p:cNvSpPr/>
          <p:nvPr/>
        </p:nvSpPr>
        <p:spPr>
          <a:xfrm>
            <a:off x="2100756" y="4513390"/>
            <a:ext cx="838200" cy="514350"/>
          </a:xfrm>
          <a:prstGeom prst="rect">
            <a:avLst/>
          </a:prstGeom>
          <a:noFill/>
          <a:effectLst>
            <a:glow rad="38100">
              <a:schemeClr val="accent3">
                <a:alpha val="25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8" name="TextBox 47"/>
          <p:cNvSpPr txBox="1"/>
          <p:nvPr/>
        </p:nvSpPr>
        <p:spPr>
          <a:xfrm>
            <a:off x="3920867" y="4799141"/>
            <a:ext cx="1302273" cy="307777"/>
          </a:xfrm>
          <a:prstGeom prst="rect">
            <a:avLst/>
          </a:prstGeom>
          <a:noFill/>
        </p:spPr>
        <p:txBody>
          <a:bodyPr wrap="square" rtlCol="0">
            <a:spAutoFit/>
          </a:bodyPr>
          <a:lstStyle/>
          <a:p>
            <a:pPr algn="ctr"/>
            <a:r>
              <a:rPr lang="en-US" sz="1400" dirty="0" smtClean="0"/>
              <a:t>Lightness</a:t>
            </a:r>
            <a:endParaRPr lang="en-US" sz="1400" dirty="0"/>
          </a:p>
        </p:txBody>
      </p:sp>
      <p:pic>
        <p:nvPicPr>
          <p:cNvPr id="36" name="Picture 35" descr="1243789.png"/>
          <p:cNvPicPr>
            <a:picLocks/>
          </p:cNvPicPr>
          <p:nvPr/>
        </p:nvPicPr>
        <p:blipFill>
          <a:blip r:embed="rId4" cstate="print">
            <a:extLst>
              <a:ext uri="{28A0092B-C50C-407E-A947-70E740481C1C}">
                <a14:useLocalDpi xmlns:a14="http://schemas.microsoft.com/office/drawing/2010/main"/>
              </a:ext>
            </a:extLst>
          </a:blip>
          <a:stretch>
            <a:fillRect/>
          </a:stretch>
        </p:blipFill>
        <p:spPr>
          <a:xfrm>
            <a:off x="6477000" y="1165098"/>
            <a:ext cx="859536" cy="859536"/>
          </a:xfrm>
          <a:prstGeom prst="rect">
            <a:avLst/>
          </a:prstGeom>
          <a:effectLst>
            <a:outerShdw blurRad="50800" dist="38100" dir="2700000" algn="tl" rotWithShape="0">
              <a:srgbClr val="000000">
                <a:alpha val="43000"/>
              </a:srgbClr>
            </a:outerShdw>
          </a:effectLst>
        </p:spPr>
      </p:pic>
      <p:pic>
        <p:nvPicPr>
          <p:cNvPr id="37" name="Picture 36" descr="775242.png"/>
          <p:cNvPicPr>
            <a:picLocks/>
          </p:cNvPicPr>
          <p:nvPr/>
        </p:nvPicPr>
        <p:blipFill>
          <a:blip r:embed="rId5" cstate="print">
            <a:extLst>
              <a:ext uri="{28A0092B-C50C-407E-A947-70E740481C1C}">
                <a14:useLocalDpi xmlns:a14="http://schemas.microsoft.com/office/drawing/2010/main"/>
              </a:ext>
            </a:extLst>
          </a:blip>
          <a:stretch>
            <a:fillRect/>
          </a:stretch>
        </p:blipFill>
        <p:spPr>
          <a:xfrm>
            <a:off x="381000" y="1165098"/>
            <a:ext cx="859536" cy="859536"/>
          </a:xfrm>
          <a:prstGeom prst="rect">
            <a:avLst/>
          </a:prstGeom>
          <a:effectLst>
            <a:outerShdw blurRad="50800" dist="38100" dir="2700000" algn="tl" rotWithShape="0">
              <a:srgbClr val="000000">
                <a:alpha val="43000"/>
              </a:srgbClr>
            </a:outerShdw>
          </a:effectLst>
        </p:spPr>
      </p:pic>
      <p:graphicFrame>
        <p:nvGraphicFramePr>
          <p:cNvPr id="49" name="Table 48"/>
          <p:cNvGraphicFramePr>
            <a:graphicFrameLocks noGrp="1"/>
          </p:cNvGraphicFramePr>
          <p:nvPr>
            <p:extLst>
              <p:ext uri="{D42A27DB-BD31-4B8C-83A1-F6EECF244321}">
                <p14:modId xmlns:p14="http://schemas.microsoft.com/office/powerpoint/2010/main" val="3044488366"/>
              </p:ext>
            </p:extLst>
          </p:nvPr>
        </p:nvGraphicFramePr>
        <p:xfrm>
          <a:off x="1634279" y="1344598"/>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0.4</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0.5</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50" name="Oval 49"/>
          <p:cNvSpPr/>
          <p:nvPr/>
        </p:nvSpPr>
        <p:spPr>
          <a:xfrm>
            <a:off x="1066800" y="1570759"/>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1188027" y="1634454"/>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4114800" y="162624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4225636" y="1681213"/>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6894889" y="156909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a:stCxn id="57" idx="6"/>
          </p:cNvCxnSpPr>
          <p:nvPr/>
        </p:nvCxnSpPr>
        <p:spPr>
          <a:xfrm>
            <a:off x="7013761" y="1626245"/>
            <a:ext cx="719328"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59" name="Table 58"/>
          <p:cNvGraphicFramePr>
            <a:graphicFrameLocks noGrp="1"/>
          </p:cNvGraphicFramePr>
          <p:nvPr>
            <p:extLst>
              <p:ext uri="{D42A27DB-BD31-4B8C-83A1-F6EECF244321}">
                <p14:modId xmlns:p14="http://schemas.microsoft.com/office/powerpoint/2010/main" val="3234749531"/>
              </p:ext>
            </p:extLst>
          </p:nvPr>
        </p:nvGraphicFramePr>
        <p:xfrm>
          <a:off x="4666293" y="1336387"/>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60" name="Rectangle 59"/>
          <p:cNvSpPr/>
          <p:nvPr/>
        </p:nvSpPr>
        <p:spPr>
          <a:xfrm>
            <a:off x="4625128" y="1091327"/>
            <a:ext cx="397865" cy="276999"/>
          </a:xfrm>
          <a:prstGeom prst="rect">
            <a:avLst/>
          </a:prstGeom>
        </p:spPr>
        <p:txBody>
          <a:bodyPr wrap="none">
            <a:spAutoFit/>
          </a:bodyPr>
          <a:lstStyle/>
          <a:p>
            <a:pPr algn="ctr"/>
            <a:r>
              <a:rPr lang="en-US" sz="1200" dirty="0" smtClean="0">
                <a:solidFill>
                  <a:srgbClr val="9BBB59"/>
                </a:solidFill>
              </a:rPr>
              <a:t>0.2</a:t>
            </a:r>
            <a:endParaRPr lang="en-US" sz="500" dirty="0">
              <a:solidFill>
                <a:srgbClr val="9BBB59"/>
              </a:solidFill>
            </a:endParaRPr>
          </a:p>
        </p:txBody>
      </p:sp>
      <p:graphicFrame>
        <p:nvGraphicFramePr>
          <p:cNvPr id="61" name="Table 60"/>
          <p:cNvGraphicFramePr>
            <a:graphicFrameLocks noGrp="1"/>
          </p:cNvGraphicFramePr>
          <p:nvPr>
            <p:extLst>
              <p:ext uri="{D42A27DB-BD31-4B8C-83A1-F6EECF244321}">
                <p14:modId xmlns:p14="http://schemas.microsoft.com/office/powerpoint/2010/main" val="3390938418"/>
              </p:ext>
            </p:extLst>
          </p:nvPr>
        </p:nvGraphicFramePr>
        <p:xfrm>
          <a:off x="7757213" y="1340494"/>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0.1</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0.9</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62" name="Rectangle 61"/>
          <p:cNvSpPr/>
          <p:nvPr/>
        </p:nvSpPr>
        <p:spPr>
          <a:xfrm>
            <a:off x="7716048" y="1095432"/>
            <a:ext cx="397865" cy="276999"/>
          </a:xfrm>
          <a:prstGeom prst="rect">
            <a:avLst/>
          </a:prstGeom>
        </p:spPr>
        <p:txBody>
          <a:bodyPr wrap="none">
            <a:spAutoFit/>
          </a:bodyPr>
          <a:lstStyle/>
          <a:p>
            <a:pPr algn="ctr"/>
            <a:r>
              <a:rPr lang="en-US" sz="1200" dirty="0" smtClean="0">
                <a:solidFill>
                  <a:srgbClr val="9BBB59"/>
                </a:solidFill>
              </a:rPr>
              <a:t>0.7</a:t>
            </a:r>
            <a:endParaRPr lang="en-US" sz="500" dirty="0">
              <a:solidFill>
                <a:srgbClr val="9BBB59"/>
              </a:solidFill>
            </a:endParaRPr>
          </a:p>
        </p:txBody>
      </p:sp>
      <p:sp>
        <p:nvSpPr>
          <p:cNvPr id="45" name="Rectangle 44"/>
          <p:cNvSpPr/>
          <p:nvPr/>
        </p:nvSpPr>
        <p:spPr>
          <a:xfrm>
            <a:off x="152400" y="1123950"/>
            <a:ext cx="2057400" cy="108585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3" name="Rectangle 52"/>
          <p:cNvSpPr/>
          <p:nvPr/>
        </p:nvSpPr>
        <p:spPr>
          <a:xfrm>
            <a:off x="6172200" y="1123950"/>
            <a:ext cx="2770134" cy="108585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8432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1351292.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3449782" y="1165098"/>
            <a:ext cx="859536" cy="859536"/>
          </a:xfrm>
          <a:prstGeom prst="rect">
            <a:avLst/>
          </a:prstGeom>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Learning Factor Distributions</a:t>
            </a:r>
            <a:endParaRPr lang="en-US" dirty="0"/>
          </a:p>
        </p:txBody>
      </p:sp>
      <p:grpSp>
        <p:nvGrpSpPr>
          <p:cNvPr id="5" name="Group 4"/>
          <p:cNvGrpSpPr/>
          <p:nvPr/>
        </p:nvGrpSpPr>
        <p:grpSpPr>
          <a:xfrm>
            <a:off x="533400" y="4627690"/>
            <a:ext cx="8046720" cy="174894"/>
            <a:chOff x="533400" y="5715000"/>
            <a:chExt cx="8046720" cy="233192"/>
          </a:xfrm>
        </p:grpSpPr>
        <p:sp>
          <p:nvSpPr>
            <p:cNvPr id="4" name="Rectangle 3"/>
            <p:cNvSpPr/>
            <p:nvPr/>
          </p:nvSpPr>
          <p:spPr>
            <a:xfrm>
              <a:off x="533400" y="5715000"/>
              <a:ext cx="73152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0</a:t>
              </a:r>
              <a:endParaRPr lang="en-US" sz="1200" dirty="0"/>
            </a:p>
          </p:txBody>
        </p:sp>
        <p:sp>
          <p:nvSpPr>
            <p:cNvPr id="7" name="Rectangle 6"/>
            <p:cNvSpPr/>
            <p:nvPr/>
          </p:nvSpPr>
          <p:spPr>
            <a:xfrm>
              <a:off x="7848600" y="5715000"/>
              <a:ext cx="731520" cy="228600"/>
            </a:xfrm>
            <a:prstGeom prst="rect">
              <a:avLst/>
            </a:prstGeom>
            <a:solidFill>
              <a:schemeClr val="tx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9</a:t>
              </a:r>
              <a:endParaRPr lang="en-US" sz="1200" dirty="0">
                <a:solidFill>
                  <a:schemeClr val="bg1"/>
                </a:solidFill>
              </a:endParaRPr>
            </a:p>
          </p:txBody>
        </p:sp>
        <p:sp>
          <p:nvSpPr>
            <p:cNvPr id="8" name="Rectangle 7"/>
            <p:cNvSpPr/>
            <p:nvPr/>
          </p:nvSpPr>
          <p:spPr>
            <a:xfrm>
              <a:off x="1346200" y="5715000"/>
              <a:ext cx="731520" cy="228600"/>
            </a:xfrm>
            <a:prstGeom prst="rect">
              <a:avLst/>
            </a:prstGeom>
            <a:solidFill>
              <a:schemeClr val="bg1">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1</a:t>
              </a:r>
              <a:endParaRPr lang="en-US" sz="1200" dirty="0"/>
            </a:p>
          </p:txBody>
        </p:sp>
        <p:sp>
          <p:nvSpPr>
            <p:cNvPr id="9" name="Rectangle 8"/>
            <p:cNvSpPr/>
            <p:nvPr/>
          </p:nvSpPr>
          <p:spPr>
            <a:xfrm>
              <a:off x="2159000" y="5715000"/>
              <a:ext cx="731520" cy="228600"/>
            </a:xfrm>
            <a:prstGeom prst="rect">
              <a:avLst/>
            </a:prstGeom>
            <a:solidFill>
              <a:srgbClr val="5656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2</a:t>
              </a:r>
              <a:endParaRPr lang="en-US" sz="1200" dirty="0"/>
            </a:p>
          </p:txBody>
        </p:sp>
        <p:sp>
          <p:nvSpPr>
            <p:cNvPr id="10" name="Rectangle 9"/>
            <p:cNvSpPr/>
            <p:nvPr/>
          </p:nvSpPr>
          <p:spPr>
            <a:xfrm>
              <a:off x="2971800" y="5715000"/>
              <a:ext cx="731520" cy="228600"/>
            </a:xfrm>
            <a:prstGeom prst="rect">
              <a:avLst/>
            </a:prstGeom>
            <a:solidFill>
              <a:schemeClr val="bg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3</a:t>
              </a:r>
              <a:endParaRPr lang="en-US" sz="1200" dirty="0"/>
            </a:p>
          </p:txBody>
        </p:sp>
        <p:sp>
          <p:nvSpPr>
            <p:cNvPr id="11" name="Rectangle 10"/>
            <p:cNvSpPr/>
            <p:nvPr/>
          </p:nvSpPr>
          <p:spPr>
            <a:xfrm>
              <a:off x="3784600" y="5715000"/>
              <a:ext cx="731520" cy="228600"/>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4</a:t>
              </a:r>
            </a:p>
          </p:txBody>
        </p:sp>
        <p:sp>
          <p:nvSpPr>
            <p:cNvPr id="12" name="Rectangle 11"/>
            <p:cNvSpPr/>
            <p:nvPr/>
          </p:nvSpPr>
          <p:spPr>
            <a:xfrm>
              <a:off x="4597400" y="5715000"/>
              <a:ext cx="731520" cy="228600"/>
            </a:xfrm>
            <a:prstGeom prst="rect">
              <a:avLst/>
            </a:prstGeom>
            <a:solidFill>
              <a:schemeClr val="bg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5</a:t>
              </a:r>
            </a:p>
          </p:txBody>
        </p:sp>
        <p:sp>
          <p:nvSpPr>
            <p:cNvPr id="13" name="Rectangle 12"/>
            <p:cNvSpPr/>
            <p:nvPr/>
          </p:nvSpPr>
          <p:spPr>
            <a:xfrm>
              <a:off x="5410200" y="5719592"/>
              <a:ext cx="731520" cy="228600"/>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6</a:t>
              </a:r>
              <a:endParaRPr lang="en-US" sz="1200" dirty="0">
                <a:solidFill>
                  <a:schemeClr val="bg1"/>
                </a:solidFill>
              </a:endParaRPr>
            </a:p>
          </p:txBody>
        </p:sp>
        <p:sp>
          <p:nvSpPr>
            <p:cNvPr id="14" name="Rectangle 13"/>
            <p:cNvSpPr/>
            <p:nvPr/>
          </p:nvSpPr>
          <p:spPr>
            <a:xfrm>
              <a:off x="6223000" y="5715000"/>
              <a:ext cx="731520" cy="228600"/>
            </a:xfrm>
            <a:prstGeom prst="rect">
              <a:avLst/>
            </a:prstGeom>
            <a:solidFill>
              <a:srgbClr val="C9C9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7</a:t>
              </a:r>
              <a:endParaRPr lang="en-US" sz="1200" dirty="0">
                <a:solidFill>
                  <a:schemeClr val="bg1"/>
                </a:solidFill>
              </a:endParaRPr>
            </a:p>
          </p:txBody>
        </p:sp>
        <p:sp>
          <p:nvSpPr>
            <p:cNvPr id="15" name="Rectangle 14"/>
            <p:cNvSpPr/>
            <p:nvPr/>
          </p:nvSpPr>
          <p:spPr>
            <a:xfrm>
              <a:off x="7035800" y="5715000"/>
              <a:ext cx="731520" cy="228600"/>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8</a:t>
              </a:r>
              <a:endParaRPr lang="en-US" sz="1200" dirty="0">
                <a:solidFill>
                  <a:schemeClr val="bg1"/>
                </a:solidFill>
              </a:endParaRPr>
            </a:p>
          </p:txBody>
        </p:sp>
      </p:grpSp>
      <p:sp>
        <p:nvSpPr>
          <p:cNvPr id="43" name="Rectangle 42"/>
          <p:cNvSpPr/>
          <p:nvPr/>
        </p:nvSpPr>
        <p:spPr>
          <a:xfrm>
            <a:off x="4691319"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2</a:t>
            </a:r>
            <a:endParaRPr lang="en-US" sz="500" b="1" dirty="0">
              <a:solidFill>
                <a:srgbClr val="9BBB59"/>
              </a:solidFill>
              <a:latin typeface="Open Sans"/>
              <a:cs typeface="Open Sans"/>
            </a:endParaRPr>
          </a:p>
        </p:txBody>
      </p:sp>
      <p:sp>
        <p:nvSpPr>
          <p:cNvPr id="54" name="Rectangle 53"/>
          <p:cNvSpPr/>
          <p:nvPr/>
        </p:nvSpPr>
        <p:spPr>
          <a:xfrm>
            <a:off x="2100756" y="4513390"/>
            <a:ext cx="838200" cy="514350"/>
          </a:xfrm>
          <a:prstGeom prst="rect">
            <a:avLst/>
          </a:prstGeom>
          <a:noFill/>
          <a:effectLst>
            <a:glow rad="38100">
              <a:schemeClr val="accent3">
                <a:alpha val="25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8" name="Rectangle 47"/>
          <p:cNvSpPr/>
          <p:nvPr/>
        </p:nvSpPr>
        <p:spPr>
          <a:xfrm>
            <a:off x="4706579" y="1104897"/>
            <a:ext cx="246421" cy="225351"/>
          </a:xfrm>
          <a:prstGeom prst="rect">
            <a:avLst/>
          </a:prstGeom>
          <a:noFill/>
          <a:effectLst>
            <a:glow rad="38100">
              <a:schemeClr val="accent3">
                <a:alpha val="25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9" name="TextBox 48"/>
          <p:cNvSpPr txBox="1"/>
          <p:nvPr/>
        </p:nvSpPr>
        <p:spPr>
          <a:xfrm>
            <a:off x="3920867" y="4799141"/>
            <a:ext cx="1302273" cy="307777"/>
          </a:xfrm>
          <a:prstGeom prst="rect">
            <a:avLst/>
          </a:prstGeom>
          <a:noFill/>
        </p:spPr>
        <p:txBody>
          <a:bodyPr wrap="square" rtlCol="0">
            <a:spAutoFit/>
          </a:bodyPr>
          <a:lstStyle/>
          <a:p>
            <a:pPr algn="ctr"/>
            <a:r>
              <a:rPr lang="en-US" sz="1400" dirty="0" smtClean="0"/>
              <a:t>Lightness</a:t>
            </a:r>
            <a:endParaRPr lang="en-US" sz="1400" dirty="0"/>
          </a:p>
        </p:txBody>
      </p:sp>
      <p:sp>
        <p:nvSpPr>
          <p:cNvPr id="35" name="TextBox 34"/>
          <p:cNvSpPr txBox="1"/>
          <p:nvPr/>
        </p:nvSpPr>
        <p:spPr>
          <a:xfrm>
            <a:off x="8305800" y="1224975"/>
            <a:ext cx="609600" cy="584775"/>
          </a:xfrm>
          <a:prstGeom prst="rect">
            <a:avLst/>
          </a:prstGeom>
          <a:noFill/>
        </p:spPr>
        <p:txBody>
          <a:bodyPr wrap="square" rtlCol="0" anchor="ctr">
            <a:spAutoFit/>
          </a:bodyPr>
          <a:lstStyle/>
          <a:p>
            <a:pPr algn="ctr"/>
            <a:r>
              <a:rPr lang="en-US" sz="3200" b="1" dirty="0" smtClean="0">
                <a:latin typeface="Open Sans"/>
                <a:cs typeface="Open Sans"/>
              </a:rPr>
              <a:t>…</a:t>
            </a:r>
            <a:endParaRPr lang="en-US" sz="3200" b="1" dirty="0">
              <a:latin typeface="Open Sans"/>
              <a:cs typeface="Open Sans"/>
            </a:endParaRPr>
          </a:p>
        </p:txBody>
      </p:sp>
      <p:sp>
        <p:nvSpPr>
          <p:cNvPr id="36" name="Rectangle 35"/>
          <p:cNvSpPr/>
          <p:nvPr/>
        </p:nvSpPr>
        <p:spPr>
          <a:xfrm>
            <a:off x="1654470"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1</a:t>
            </a:r>
            <a:endParaRPr lang="en-US" sz="500" b="1" dirty="0">
              <a:solidFill>
                <a:srgbClr val="9BBB59"/>
              </a:solidFill>
              <a:latin typeface="Open Sans"/>
              <a:cs typeface="Open Sans"/>
            </a:endParaRPr>
          </a:p>
        </p:txBody>
      </p:sp>
      <p:pic>
        <p:nvPicPr>
          <p:cNvPr id="51" name="Picture 50" descr="1243789.png"/>
          <p:cNvPicPr>
            <a:picLocks/>
          </p:cNvPicPr>
          <p:nvPr/>
        </p:nvPicPr>
        <p:blipFill>
          <a:blip r:embed="rId4" cstate="print">
            <a:extLst>
              <a:ext uri="{28A0092B-C50C-407E-A947-70E740481C1C}">
                <a14:useLocalDpi xmlns:a14="http://schemas.microsoft.com/office/drawing/2010/main"/>
              </a:ext>
            </a:extLst>
          </a:blip>
          <a:stretch>
            <a:fillRect/>
          </a:stretch>
        </p:blipFill>
        <p:spPr>
          <a:xfrm>
            <a:off x="6477000" y="1165098"/>
            <a:ext cx="859536" cy="859536"/>
          </a:xfrm>
          <a:prstGeom prst="rect">
            <a:avLst/>
          </a:prstGeom>
          <a:effectLst>
            <a:outerShdw blurRad="50800" dist="38100" dir="2700000" algn="tl" rotWithShape="0">
              <a:srgbClr val="000000">
                <a:alpha val="43000"/>
              </a:srgbClr>
            </a:outerShdw>
          </a:effectLst>
        </p:spPr>
      </p:pic>
      <p:pic>
        <p:nvPicPr>
          <p:cNvPr id="52" name="Picture 51" descr="775242.png"/>
          <p:cNvPicPr>
            <a:picLocks/>
          </p:cNvPicPr>
          <p:nvPr/>
        </p:nvPicPr>
        <p:blipFill>
          <a:blip r:embed="rId5" cstate="print">
            <a:extLst>
              <a:ext uri="{28A0092B-C50C-407E-A947-70E740481C1C}">
                <a14:useLocalDpi xmlns:a14="http://schemas.microsoft.com/office/drawing/2010/main"/>
              </a:ext>
            </a:extLst>
          </a:blip>
          <a:stretch>
            <a:fillRect/>
          </a:stretch>
        </p:blipFill>
        <p:spPr>
          <a:xfrm>
            <a:off x="381000" y="1165098"/>
            <a:ext cx="859536" cy="859536"/>
          </a:xfrm>
          <a:prstGeom prst="rect">
            <a:avLst/>
          </a:prstGeom>
          <a:effectLst>
            <a:outerShdw blurRad="50800" dist="38100" dir="2700000" algn="tl" rotWithShape="0">
              <a:srgbClr val="000000">
                <a:alpha val="43000"/>
              </a:srgbClr>
            </a:outerShdw>
          </a:effectLst>
        </p:spPr>
      </p:pic>
      <p:graphicFrame>
        <p:nvGraphicFramePr>
          <p:cNvPr id="55" name="Table 54"/>
          <p:cNvGraphicFramePr>
            <a:graphicFrameLocks noGrp="1"/>
          </p:cNvGraphicFramePr>
          <p:nvPr>
            <p:extLst>
              <p:ext uri="{D42A27DB-BD31-4B8C-83A1-F6EECF244321}">
                <p14:modId xmlns:p14="http://schemas.microsoft.com/office/powerpoint/2010/main" val="3182619150"/>
              </p:ext>
            </p:extLst>
          </p:nvPr>
        </p:nvGraphicFramePr>
        <p:xfrm>
          <a:off x="1634279" y="1344598"/>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0.4</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0.5</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56" name="Oval 55"/>
          <p:cNvSpPr/>
          <p:nvPr/>
        </p:nvSpPr>
        <p:spPr>
          <a:xfrm>
            <a:off x="1066800" y="1570759"/>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1188027" y="1634454"/>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4114800" y="162624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4225636" y="1681213"/>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6894889" y="156909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p:cNvCxnSpPr>
            <a:stCxn id="60" idx="6"/>
          </p:cNvCxnSpPr>
          <p:nvPr/>
        </p:nvCxnSpPr>
        <p:spPr>
          <a:xfrm>
            <a:off x="7013761" y="1626245"/>
            <a:ext cx="719328"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62" name="Table 61"/>
          <p:cNvGraphicFramePr>
            <a:graphicFrameLocks noGrp="1"/>
          </p:cNvGraphicFramePr>
          <p:nvPr>
            <p:extLst>
              <p:ext uri="{D42A27DB-BD31-4B8C-83A1-F6EECF244321}">
                <p14:modId xmlns:p14="http://schemas.microsoft.com/office/powerpoint/2010/main" val="792239762"/>
              </p:ext>
            </p:extLst>
          </p:nvPr>
        </p:nvGraphicFramePr>
        <p:xfrm>
          <a:off x="4666293" y="1336387"/>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graphicFrame>
        <p:nvGraphicFramePr>
          <p:cNvPr id="64" name="Table 63"/>
          <p:cNvGraphicFramePr>
            <a:graphicFrameLocks noGrp="1"/>
          </p:cNvGraphicFramePr>
          <p:nvPr>
            <p:extLst>
              <p:ext uri="{D42A27DB-BD31-4B8C-83A1-F6EECF244321}">
                <p14:modId xmlns:p14="http://schemas.microsoft.com/office/powerpoint/2010/main" val="3994101240"/>
              </p:ext>
            </p:extLst>
          </p:nvPr>
        </p:nvGraphicFramePr>
        <p:xfrm>
          <a:off x="7757213" y="1340494"/>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0.1</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0.9</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65" name="Rectangle 64"/>
          <p:cNvSpPr/>
          <p:nvPr/>
        </p:nvSpPr>
        <p:spPr>
          <a:xfrm>
            <a:off x="7716048" y="1095432"/>
            <a:ext cx="397865" cy="276999"/>
          </a:xfrm>
          <a:prstGeom prst="rect">
            <a:avLst/>
          </a:prstGeom>
        </p:spPr>
        <p:txBody>
          <a:bodyPr wrap="none">
            <a:spAutoFit/>
          </a:bodyPr>
          <a:lstStyle/>
          <a:p>
            <a:pPr algn="ctr"/>
            <a:r>
              <a:rPr lang="en-US" sz="1200" dirty="0" smtClean="0">
                <a:solidFill>
                  <a:srgbClr val="9BBB59"/>
                </a:solidFill>
              </a:rPr>
              <a:t>0.7</a:t>
            </a:r>
            <a:endParaRPr lang="en-US" sz="500" dirty="0">
              <a:solidFill>
                <a:srgbClr val="9BBB59"/>
              </a:solidFill>
            </a:endParaRPr>
          </a:p>
        </p:txBody>
      </p:sp>
      <p:sp>
        <p:nvSpPr>
          <p:cNvPr id="66" name="Rectangle 65"/>
          <p:cNvSpPr/>
          <p:nvPr/>
        </p:nvSpPr>
        <p:spPr>
          <a:xfrm>
            <a:off x="152400" y="1123950"/>
            <a:ext cx="2057400" cy="108585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Rectangle 66"/>
          <p:cNvSpPr/>
          <p:nvPr/>
        </p:nvSpPr>
        <p:spPr>
          <a:xfrm>
            <a:off x="6172200" y="1123950"/>
            <a:ext cx="2770134" cy="108585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2750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1351292.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3449782" y="1165098"/>
            <a:ext cx="859536" cy="859536"/>
          </a:xfrm>
          <a:prstGeom prst="rect">
            <a:avLst/>
          </a:prstGeom>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Learning Factor Distributions</a:t>
            </a:r>
            <a:endParaRPr lang="en-US" dirty="0"/>
          </a:p>
        </p:txBody>
      </p:sp>
      <p:grpSp>
        <p:nvGrpSpPr>
          <p:cNvPr id="5" name="Group 4"/>
          <p:cNvGrpSpPr/>
          <p:nvPr/>
        </p:nvGrpSpPr>
        <p:grpSpPr>
          <a:xfrm>
            <a:off x="533400" y="4627690"/>
            <a:ext cx="8046720" cy="174894"/>
            <a:chOff x="533400" y="5715000"/>
            <a:chExt cx="8046720" cy="233192"/>
          </a:xfrm>
        </p:grpSpPr>
        <p:sp>
          <p:nvSpPr>
            <p:cNvPr id="4" name="Rectangle 3"/>
            <p:cNvSpPr/>
            <p:nvPr/>
          </p:nvSpPr>
          <p:spPr>
            <a:xfrm>
              <a:off x="533400" y="5715000"/>
              <a:ext cx="73152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0</a:t>
              </a:r>
              <a:endParaRPr lang="en-US" sz="1200" dirty="0"/>
            </a:p>
          </p:txBody>
        </p:sp>
        <p:sp>
          <p:nvSpPr>
            <p:cNvPr id="7" name="Rectangle 6"/>
            <p:cNvSpPr/>
            <p:nvPr/>
          </p:nvSpPr>
          <p:spPr>
            <a:xfrm>
              <a:off x="7848600" y="5715000"/>
              <a:ext cx="731520" cy="228600"/>
            </a:xfrm>
            <a:prstGeom prst="rect">
              <a:avLst/>
            </a:prstGeom>
            <a:solidFill>
              <a:schemeClr val="tx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9</a:t>
              </a:r>
              <a:endParaRPr lang="en-US" sz="1200" dirty="0">
                <a:solidFill>
                  <a:schemeClr val="bg1"/>
                </a:solidFill>
              </a:endParaRPr>
            </a:p>
          </p:txBody>
        </p:sp>
        <p:sp>
          <p:nvSpPr>
            <p:cNvPr id="8" name="Rectangle 7"/>
            <p:cNvSpPr/>
            <p:nvPr/>
          </p:nvSpPr>
          <p:spPr>
            <a:xfrm>
              <a:off x="1346200" y="5715000"/>
              <a:ext cx="731520" cy="228600"/>
            </a:xfrm>
            <a:prstGeom prst="rect">
              <a:avLst/>
            </a:prstGeom>
            <a:solidFill>
              <a:schemeClr val="bg1">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1</a:t>
              </a:r>
              <a:endParaRPr lang="en-US" sz="1200" dirty="0"/>
            </a:p>
          </p:txBody>
        </p:sp>
        <p:sp>
          <p:nvSpPr>
            <p:cNvPr id="9" name="Rectangle 8"/>
            <p:cNvSpPr/>
            <p:nvPr/>
          </p:nvSpPr>
          <p:spPr>
            <a:xfrm>
              <a:off x="2159000" y="5715000"/>
              <a:ext cx="731520" cy="228600"/>
            </a:xfrm>
            <a:prstGeom prst="rect">
              <a:avLst/>
            </a:prstGeom>
            <a:solidFill>
              <a:srgbClr val="5656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2</a:t>
              </a:r>
              <a:endParaRPr lang="en-US" sz="1200" dirty="0"/>
            </a:p>
          </p:txBody>
        </p:sp>
        <p:sp>
          <p:nvSpPr>
            <p:cNvPr id="10" name="Rectangle 9"/>
            <p:cNvSpPr/>
            <p:nvPr/>
          </p:nvSpPr>
          <p:spPr>
            <a:xfrm>
              <a:off x="2971800" y="5715000"/>
              <a:ext cx="731520" cy="228600"/>
            </a:xfrm>
            <a:prstGeom prst="rect">
              <a:avLst/>
            </a:prstGeom>
            <a:solidFill>
              <a:schemeClr val="bg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3</a:t>
              </a:r>
              <a:endParaRPr lang="en-US" sz="1200" dirty="0"/>
            </a:p>
          </p:txBody>
        </p:sp>
        <p:sp>
          <p:nvSpPr>
            <p:cNvPr id="11" name="Rectangle 10"/>
            <p:cNvSpPr/>
            <p:nvPr/>
          </p:nvSpPr>
          <p:spPr>
            <a:xfrm>
              <a:off x="3784600" y="5715000"/>
              <a:ext cx="731520" cy="228600"/>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4</a:t>
              </a:r>
            </a:p>
          </p:txBody>
        </p:sp>
        <p:sp>
          <p:nvSpPr>
            <p:cNvPr id="12" name="Rectangle 11"/>
            <p:cNvSpPr/>
            <p:nvPr/>
          </p:nvSpPr>
          <p:spPr>
            <a:xfrm>
              <a:off x="4597400" y="5715000"/>
              <a:ext cx="731520" cy="228600"/>
            </a:xfrm>
            <a:prstGeom prst="rect">
              <a:avLst/>
            </a:prstGeom>
            <a:solidFill>
              <a:schemeClr val="bg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5</a:t>
              </a:r>
            </a:p>
          </p:txBody>
        </p:sp>
        <p:sp>
          <p:nvSpPr>
            <p:cNvPr id="13" name="Rectangle 12"/>
            <p:cNvSpPr/>
            <p:nvPr/>
          </p:nvSpPr>
          <p:spPr>
            <a:xfrm>
              <a:off x="5410200" y="5719592"/>
              <a:ext cx="731520" cy="228600"/>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6</a:t>
              </a:r>
              <a:endParaRPr lang="en-US" sz="1200" dirty="0">
                <a:solidFill>
                  <a:schemeClr val="bg1"/>
                </a:solidFill>
              </a:endParaRPr>
            </a:p>
          </p:txBody>
        </p:sp>
        <p:sp>
          <p:nvSpPr>
            <p:cNvPr id="14" name="Rectangle 13"/>
            <p:cNvSpPr/>
            <p:nvPr/>
          </p:nvSpPr>
          <p:spPr>
            <a:xfrm>
              <a:off x="6223000" y="5715000"/>
              <a:ext cx="731520" cy="228600"/>
            </a:xfrm>
            <a:prstGeom prst="rect">
              <a:avLst/>
            </a:prstGeom>
            <a:solidFill>
              <a:srgbClr val="C9C9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7</a:t>
              </a:r>
              <a:endParaRPr lang="en-US" sz="1200" dirty="0">
                <a:solidFill>
                  <a:schemeClr val="bg1"/>
                </a:solidFill>
              </a:endParaRPr>
            </a:p>
          </p:txBody>
        </p:sp>
        <p:sp>
          <p:nvSpPr>
            <p:cNvPr id="15" name="Rectangle 14"/>
            <p:cNvSpPr/>
            <p:nvPr/>
          </p:nvSpPr>
          <p:spPr>
            <a:xfrm>
              <a:off x="7035800" y="5715000"/>
              <a:ext cx="731520" cy="228600"/>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8</a:t>
              </a:r>
              <a:endParaRPr lang="en-US" sz="1200" dirty="0">
                <a:solidFill>
                  <a:schemeClr val="bg1"/>
                </a:solidFill>
              </a:endParaRPr>
            </a:p>
          </p:txBody>
        </p:sp>
      </p:grpSp>
      <p:sp>
        <p:nvSpPr>
          <p:cNvPr id="54" name="Rectangle 53"/>
          <p:cNvSpPr/>
          <p:nvPr/>
        </p:nvSpPr>
        <p:spPr>
          <a:xfrm>
            <a:off x="6172200" y="4513390"/>
            <a:ext cx="838200" cy="514350"/>
          </a:xfrm>
          <a:prstGeom prst="rect">
            <a:avLst/>
          </a:prstGeom>
          <a:noFill/>
          <a:effectLst>
            <a:glow rad="38100">
              <a:schemeClr val="accent3">
                <a:alpha val="25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9" name="TextBox 48"/>
          <p:cNvSpPr txBox="1"/>
          <p:nvPr/>
        </p:nvSpPr>
        <p:spPr>
          <a:xfrm>
            <a:off x="3920867" y="4799141"/>
            <a:ext cx="1302273" cy="307777"/>
          </a:xfrm>
          <a:prstGeom prst="rect">
            <a:avLst/>
          </a:prstGeom>
          <a:noFill/>
        </p:spPr>
        <p:txBody>
          <a:bodyPr wrap="square" rtlCol="0">
            <a:spAutoFit/>
          </a:bodyPr>
          <a:lstStyle/>
          <a:p>
            <a:pPr algn="ctr"/>
            <a:r>
              <a:rPr lang="en-US" sz="1400" dirty="0" smtClean="0"/>
              <a:t>Lightness</a:t>
            </a:r>
            <a:endParaRPr lang="en-US" sz="1400" dirty="0"/>
          </a:p>
        </p:txBody>
      </p:sp>
      <p:sp>
        <p:nvSpPr>
          <p:cNvPr id="36" name="TextBox 35"/>
          <p:cNvSpPr txBox="1"/>
          <p:nvPr/>
        </p:nvSpPr>
        <p:spPr>
          <a:xfrm>
            <a:off x="8305800" y="1224975"/>
            <a:ext cx="609600" cy="584775"/>
          </a:xfrm>
          <a:prstGeom prst="rect">
            <a:avLst/>
          </a:prstGeom>
          <a:noFill/>
        </p:spPr>
        <p:txBody>
          <a:bodyPr wrap="square" rtlCol="0" anchor="ctr">
            <a:spAutoFit/>
          </a:bodyPr>
          <a:lstStyle/>
          <a:p>
            <a:pPr algn="ctr"/>
            <a:r>
              <a:rPr lang="en-US" sz="3200" b="1" dirty="0" smtClean="0">
                <a:latin typeface="Open Sans"/>
                <a:cs typeface="Open Sans"/>
              </a:rPr>
              <a:t>…</a:t>
            </a:r>
            <a:endParaRPr lang="en-US" sz="3200" b="1" dirty="0">
              <a:latin typeface="Open Sans"/>
              <a:cs typeface="Open Sans"/>
            </a:endParaRPr>
          </a:p>
        </p:txBody>
      </p:sp>
      <p:pic>
        <p:nvPicPr>
          <p:cNvPr id="51" name="Picture 50" descr="1243789.png"/>
          <p:cNvPicPr>
            <a:picLocks/>
          </p:cNvPicPr>
          <p:nvPr/>
        </p:nvPicPr>
        <p:blipFill>
          <a:blip r:embed="rId4" cstate="print">
            <a:extLst>
              <a:ext uri="{28A0092B-C50C-407E-A947-70E740481C1C}">
                <a14:useLocalDpi xmlns:a14="http://schemas.microsoft.com/office/drawing/2010/main"/>
              </a:ext>
            </a:extLst>
          </a:blip>
          <a:stretch>
            <a:fillRect/>
          </a:stretch>
        </p:blipFill>
        <p:spPr>
          <a:xfrm>
            <a:off x="6477000" y="1165098"/>
            <a:ext cx="859536" cy="859536"/>
          </a:xfrm>
          <a:prstGeom prst="rect">
            <a:avLst/>
          </a:prstGeom>
          <a:effectLst>
            <a:outerShdw blurRad="50800" dist="38100" dir="2700000" algn="tl" rotWithShape="0">
              <a:srgbClr val="000000">
                <a:alpha val="43000"/>
              </a:srgbClr>
            </a:outerShdw>
          </a:effectLst>
        </p:spPr>
      </p:pic>
      <p:sp>
        <p:nvSpPr>
          <p:cNvPr id="59" name="Oval 58"/>
          <p:cNvSpPr/>
          <p:nvPr/>
        </p:nvSpPr>
        <p:spPr>
          <a:xfrm>
            <a:off x="6894889" y="156909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a:stCxn id="59" idx="6"/>
          </p:cNvCxnSpPr>
          <p:nvPr/>
        </p:nvCxnSpPr>
        <p:spPr>
          <a:xfrm>
            <a:off x="7013761" y="1626245"/>
            <a:ext cx="719328"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62" name="Table 61"/>
          <p:cNvGraphicFramePr>
            <a:graphicFrameLocks noGrp="1"/>
          </p:cNvGraphicFramePr>
          <p:nvPr>
            <p:extLst>
              <p:ext uri="{D42A27DB-BD31-4B8C-83A1-F6EECF244321}">
                <p14:modId xmlns:p14="http://schemas.microsoft.com/office/powerpoint/2010/main" val="1583938151"/>
              </p:ext>
            </p:extLst>
          </p:nvPr>
        </p:nvGraphicFramePr>
        <p:xfrm>
          <a:off x="7757213" y="1340494"/>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0.1</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0.9</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63" name="Rectangle 62"/>
          <p:cNvSpPr/>
          <p:nvPr/>
        </p:nvSpPr>
        <p:spPr>
          <a:xfrm>
            <a:off x="7716048" y="1095432"/>
            <a:ext cx="397865" cy="276999"/>
          </a:xfrm>
          <a:prstGeom prst="rect">
            <a:avLst/>
          </a:prstGeom>
        </p:spPr>
        <p:txBody>
          <a:bodyPr wrap="none">
            <a:spAutoFit/>
          </a:bodyPr>
          <a:lstStyle/>
          <a:p>
            <a:pPr algn="ctr"/>
            <a:r>
              <a:rPr lang="en-US" sz="1200" dirty="0" smtClean="0">
                <a:solidFill>
                  <a:srgbClr val="9BBB59"/>
                </a:solidFill>
              </a:rPr>
              <a:t>0.7</a:t>
            </a:r>
            <a:endParaRPr lang="en-US" sz="500" dirty="0">
              <a:solidFill>
                <a:srgbClr val="9BBB59"/>
              </a:solidFill>
            </a:endParaRPr>
          </a:p>
        </p:txBody>
      </p:sp>
      <p:sp>
        <p:nvSpPr>
          <p:cNvPr id="65" name="Rectangle 64"/>
          <p:cNvSpPr/>
          <p:nvPr/>
        </p:nvSpPr>
        <p:spPr>
          <a:xfrm>
            <a:off x="4691319"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2</a:t>
            </a:r>
            <a:endParaRPr lang="en-US" sz="500" b="1" dirty="0">
              <a:solidFill>
                <a:srgbClr val="9BBB59"/>
              </a:solidFill>
              <a:latin typeface="Open Sans"/>
              <a:cs typeface="Open Sans"/>
            </a:endParaRPr>
          </a:p>
        </p:txBody>
      </p:sp>
      <p:sp>
        <p:nvSpPr>
          <p:cNvPr id="67" name="Rectangle 66"/>
          <p:cNvSpPr/>
          <p:nvPr/>
        </p:nvSpPr>
        <p:spPr>
          <a:xfrm>
            <a:off x="1654470"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1</a:t>
            </a:r>
            <a:endParaRPr lang="en-US" sz="500" b="1" dirty="0">
              <a:solidFill>
                <a:srgbClr val="9BBB59"/>
              </a:solidFill>
              <a:latin typeface="Open Sans"/>
              <a:cs typeface="Open Sans"/>
            </a:endParaRPr>
          </a:p>
        </p:txBody>
      </p:sp>
      <p:pic>
        <p:nvPicPr>
          <p:cNvPr id="70" name="Picture 69" descr="775242.png"/>
          <p:cNvPicPr>
            <a:picLocks/>
          </p:cNvPicPr>
          <p:nvPr/>
        </p:nvPicPr>
        <p:blipFill>
          <a:blip r:embed="rId5" cstate="print">
            <a:extLst>
              <a:ext uri="{28A0092B-C50C-407E-A947-70E740481C1C}">
                <a14:useLocalDpi xmlns:a14="http://schemas.microsoft.com/office/drawing/2010/main"/>
              </a:ext>
            </a:extLst>
          </a:blip>
          <a:stretch>
            <a:fillRect/>
          </a:stretch>
        </p:blipFill>
        <p:spPr>
          <a:xfrm>
            <a:off x="381000" y="1165098"/>
            <a:ext cx="859536" cy="859536"/>
          </a:xfrm>
          <a:prstGeom prst="rect">
            <a:avLst/>
          </a:prstGeom>
          <a:effectLst>
            <a:outerShdw blurRad="50800" dist="38100" dir="2700000" algn="tl" rotWithShape="0">
              <a:srgbClr val="000000">
                <a:alpha val="43000"/>
              </a:srgbClr>
            </a:outerShdw>
          </a:effectLst>
        </p:spPr>
      </p:pic>
      <p:graphicFrame>
        <p:nvGraphicFramePr>
          <p:cNvPr id="71" name="Table 70"/>
          <p:cNvGraphicFramePr>
            <a:graphicFrameLocks noGrp="1"/>
          </p:cNvGraphicFramePr>
          <p:nvPr>
            <p:extLst>
              <p:ext uri="{D42A27DB-BD31-4B8C-83A1-F6EECF244321}">
                <p14:modId xmlns:p14="http://schemas.microsoft.com/office/powerpoint/2010/main" val="2598081294"/>
              </p:ext>
            </p:extLst>
          </p:nvPr>
        </p:nvGraphicFramePr>
        <p:xfrm>
          <a:off x="1634279" y="1344598"/>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0.4</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0.5</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72" name="Oval 71"/>
          <p:cNvSpPr/>
          <p:nvPr/>
        </p:nvSpPr>
        <p:spPr>
          <a:xfrm>
            <a:off x="1066800" y="1570759"/>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1188027" y="1634454"/>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4114800" y="162624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4225636" y="1681213"/>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76" name="Table 75"/>
          <p:cNvGraphicFramePr>
            <a:graphicFrameLocks noGrp="1"/>
          </p:cNvGraphicFramePr>
          <p:nvPr>
            <p:extLst>
              <p:ext uri="{D42A27DB-BD31-4B8C-83A1-F6EECF244321}">
                <p14:modId xmlns:p14="http://schemas.microsoft.com/office/powerpoint/2010/main" val="1452867998"/>
              </p:ext>
            </p:extLst>
          </p:nvPr>
        </p:nvGraphicFramePr>
        <p:xfrm>
          <a:off x="4666293" y="1336387"/>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45" name="Rectangle 44"/>
          <p:cNvSpPr/>
          <p:nvPr/>
        </p:nvSpPr>
        <p:spPr>
          <a:xfrm>
            <a:off x="0" y="1123950"/>
            <a:ext cx="5334000" cy="108585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Rectangle 47"/>
          <p:cNvSpPr/>
          <p:nvPr/>
        </p:nvSpPr>
        <p:spPr>
          <a:xfrm>
            <a:off x="8229600" y="1123950"/>
            <a:ext cx="914400" cy="108585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919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Factor Distributions</a:t>
            </a:r>
            <a:endParaRPr lang="en-US" dirty="0"/>
          </a:p>
        </p:txBody>
      </p:sp>
      <p:grpSp>
        <p:nvGrpSpPr>
          <p:cNvPr id="5" name="Group 4"/>
          <p:cNvGrpSpPr/>
          <p:nvPr/>
        </p:nvGrpSpPr>
        <p:grpSpPr>
          <a:xfrm>
            <a:off x="533400" y="4627690"/>
            <a:ext cx="8046720" cy="174894"/>
            <a:chOff x="533400" y="5715000"/>
            <a:chExt cx="8046720" cy="233192"/>
          </a:xfrm>
        </p:grpSpPr>
        <p:sp>
          <p:nvSpPr>
            <p:cNvPr id="4" name="Rectangle 3"/>
            <p:cNvSpPr/>
            <p:nvPr/>
          </p:nvSpPr>
          <p:spPr>
            <a:xfrm>
              <a:off x="533400" y="5715000"/>
              <a:ext cx="73152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0</a:t>
              </a:r>
              <a:endParaRPr lang="en-US" sz="1200" dirty="0"/>
            </a:p>
          </p:txBody>
        </p:sp>
        <p:sp>
          <p:nvSpPr>
            <p:cNvPr id="7" name="Rectangle 6"/>
            <p:cNvSpPr/>
            <p:nvPr/>
          </p:nvSpPr>
          <p:spPr>
            <a:xfrm>
              <a:off x="7848600" y="5715000"/>
              <a:ext cx="731520" cy="228600"/>
            </a:xfrm>
            <a:prstGeom prst="rect">
              <a:avLst/>
            </a:prstGeom>
            <a:solidFill>
              <a:schemeClr val="tx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9</a:t>
              </a:r>
              <a:endParaRPr lang="en-US" sz="1200" dirty="0">
                <a:solidFill>
                  <a:schemeClr val="bg1"/>
                </a:solidFill>
              </a:endParaRPr>
            </a:p>
          </p:txBody>
        </p:sp>
        <p:sp>
          <p:nvSpPr>
            <p:cNvPr id="8" name="Rectangle 7"/>
            <p:cNvSpPr/>
            <p:nvPr/>
          </p:nvSpPr>
          <p:spPr>
            <a:xfrm>
              <a:off x="1346200" y="5715000"/>
              <a:ext cx="731520" cy="228600"/>
            </a:xfrm>
            <a:prstGeom prst="rect">
              <a:avLst/>
            </a:prstGeom>
            <a:solidFill>
              <a:schemeClr val="bg1">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1</a:t>
              </a:r>
              <a:endParaRPr lang="en-US" sz="1200" dirty="0"/>
            </a:p>
          </p:txBody>
        </p:sp>
        <p:sp>
          <p:nvSpPr>
            <p:cNvPr id="9" name="Rectangle 8"/>
            <p:cNvSpPr/>
            <p:nvPr/>
          </p:nvSpPr>
          <p:spPr>
            <a:xfrm>
              <a:off x="2159000" y="5715000"/>
              <a:ext cx="731520" cy="228600"/>
            </a:xfrm>
            <a:prstGeom prst="rect">
              <a:avLst/>
            </a:prstGeom>
            <a:solidFill>
              <a:srgbClr val="5656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2</a:t>
              </a:r>
              <a:endParaRPr lang="en-US" sz="1200" dirty="0"/>
            </a:p>
          </p:txBody>
        </p:sp>
        <p:sp>
          <p:nvSpPr>
            <p:cNvPr id="10" name="Rectangle 9"/>
            <p:cNvSpPr/>
            <p:nvPr/>
          </p:nvSpPr>
          <p:spPr>
            <a:xfrm>
              <a:off x="2971800" y="5715000"/>
              <a:ext cx="731520" cy="228600"/>
            </a:xfrm>
            <a:prstGeom prst="rect">
              <a:avLst/>
            </a:prstGeom>
            <a:solidFill>
              <a:schemeClr val="bg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3</a:t>
              </a:r>
              <a:endParaRPr lang="en-US" sz="1200" dirty="0"/>
            </a:p>
          </p:txBody>
        </p:sp>
        <p:sp>
          <p:nvSpPr>
            <p:cNvPr id="11" name="Rectangle 10"/>
            <p:cNvSpPr/>
            <p:nvPr/>
          </p:nvSpPr>
          <p:spPr>
            <a:xfrm>
              <a:off x="3784600" y="5715000"/>
              <a:ext cx="731520" cy="228600"/>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4</a:t>
              </a:r>
            </a:p>
          </p:txBody>
        </p:sp>
        <p:sp>
          <p:nvSpPr>
            <p:cNvPr id="12" name="Rectangle 11"/>
            <p:cNvSpPr/>
            <p:nvPr/>
          </p:nvSpPr>
          <p:spPr>
            <a:xfrm>
              <a:off x="4597400" y="5715000"/>
              <a:ext cx="731520" cy="228600"/>
            </a:xfrm>
            <a:prstGeom prst="rect">
              <a:avLst/>
            </a:prstGeom>
            <a:solidFill>
              <a:schemeClr val="bg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5</a:t>
              </a:r>
            </a:p>
          </p:txBody>
        </p:sp>
        <p:sp>
          <p:nvSpPr>
            <p:cNvPr id="13" name="Rectangle 12"/>
            <p:cNvSpPr/>
            <p:nvPr/>
          </p:nvSpPr>
          <p:spPr>
            <a:xfrm>
              <a:off x="5410200" y="5719592"/>
              <a:ext cx="731520" cy="228600"/>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6</a:t>
              </a:r>
              <a:endParaRPr lang="en-US" sz="1200" dirty="0">
                <a:solidFill>
                  <a:schemeClr val="bg1"/>
                </a:solidFill>
              </a:endParaRPr>
            </a:p>
          </p:txBody>
        </p:sp>
        <p:sp>
          <p:nvSpPr>
            <p:cNvPr id="14" name="Rectangle 13"/>
            <p:cNvSpPr/>
            <p:nvPr/>
          </p:nvSpPr>
          <p:spPr>
            <a:xfrm>
              <a:off x="6223000" y="5715000"/>
              <a:ext cx="731520" cy="228600"/>
            </a:xfrm>
            <a:prstGeom prst="rect">
              <a:avLst/>
            </a:prstGeom>
            <a:solidFill>
              <a:srgbClr val="C9C9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7</a:t>
              </a:r>
              <a:endParaRPr lang="en-US" sz="1200" dirty="0">
                <a:solidFill>
                  <a:schemeClr val="bg1"/>
                </a:solidFill>
              </a:endParaRPr>
            </a:p>
          </p:txBody>
        </p:sp>
        <p:sp>
          <p:nvSpPr>
            <p:cNvPr id="15" name="Rectangle 14"/>
            <p:cNvSpPr/>
            <p:nvPr/>
          </p:nvSpPr>
          <p:spPr>
            <a:xfrm>
              <a:off x="7035800" y="5715000"/>
              <a:ext cx="731520" cy="228600"/>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8</a:t>
              </a:r>
              <a:endParaRPr lang="en-US" sz="1200" dirty="0">
                <a:solidFill>
                  <a:schemeClr val="bg1"/>
                </a:solidFill>
              </a:endParaRPr>
            </a:p>
          </p:txBody>
        </p:sp>
      </p:grpSp>
      <p:sp>
        <p:nvSpPr>
          <p:cNvPr id="47" name="Rectangle 46"/>
          <p:cNvSpPr/>
          <p:nvPr/>
        </p:nvSpPr>
        <p:spPr>
          <a:xfrm>
            <a:off x="7776721" y="1067805"/>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7</a:t>
            </a:r>
            <a:endParaRPr lang="en-US" sz="500" b="1" dirty="0">
              <a:solidFill>
                <a:srgbClr val="9BBB59"/>
              </a:solidFill>
              <a:latin typeface="Open Sans"/>
              <a:cs typeface="Open Sans"/>
            </a:endParaRPr>
          </a:p>
        </p:txBody>
      </p:sp>
      <p:sp>
        <p:nvSpPr>
          <p:cNvPr id="54" name="Rectangle 53"/>
          <p:cNvSpPr/>
          <p:nvPr/>
        </p:nvSpPr>
        <p:spPr>
          <a:xfrm>
            <a:off x="6172200" y="4513390"/>
            <a:ext cx="838200" cy="514350"/>
          </a:xfrm>
          <a:prstGeom prst="rect">
            <a:avLst/>
          </a:prstGeom>
          <a:noFill/>
          <a:effectLst>
            <a:glow rad="38100">
              <a:schemeClr val="accent3">
                <a:alpha val="25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0" name="Rectangle 49"/>
          <p:cNvSpPr/>
          <p:nvPr/>
        </p:nvSpPr>
        <p:spPr>
          <a:xfrm>
            <a:off x="7803595" y="1081894"/>
            <a:ext cx="229001" cy="228600"/>
          </a:xfrm>
          <a:prstGeom prst="rect">
            <a:avLst/>
          </a:prstGeom>
          <a:noFill/>
          <a:effectLst>
            <a:glow rad="38100">
              <a:schemeClr val="accent3">
                <a:alpha val="25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1" name="TextBox 50"/>
          <p:cNvSpPr txBox="1"/>
          <p:nvPr/>
        </p:nvSpPr>
        <p:spPr>
          <a:xfrm>
            <a:off x="3920867" y="4799141"/>
            <a:ext cx="1302273" cy="307777"/>
          </a:xfrm>
          <a:prstGeom prst="rect">
            <a:avLst/>
          </a:prstGeom>
          <a:noFill/>
        </p:spPr>
        <p:txBody>
          <a:bodyPr wrap="square" rtlCol="0">
            <a:spAutoFit/>
          </a:bodyPr>
          <a:lstStyle/>
          <a:p>
            <a:pPr algn="ctr"/>
            <a:r>
              <a:rPr lang="en-US" sz="1400" dirty="0" smtClean="0"/>
              <a:t>Lightness</a:t>
            </a:r>
            <a:endParaRPr lang="en-US" sz="1400" dirty="0"/>
          </a:p>
        </p:txBody>
      </p:sp>
      <p:pic>
        <p:nvPicPr>
          <p:cNvPr id="35" name="Picture 34" descr="1351292.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3449782" y="1165098"/>
            <a:ext cx="859536" cy="859536"/>
          </a:xfrm>
          <a:prstGeom prst="rect">
            <a:avLst/>
          </a:prstGeom>
          <a:effectLst>
            <a:outerShdw blurRad="50800" dist="38100" dir="2700000" algn="tl" rotWithShape="0">
              <a:srgbClr val="000000">
                <a:alpha val="43000"/>
              </a:srgbClr>
            </a:outerShdw>
          </a:effectLst>
        </p:spPr>
      </p:pic>
      <p:pic>
        <p:nvPicPr>
          <p:cNvPr id="36" name="Picture 35" descr="1243789.png"/>
          <p:cNvPicPr>
            <a:picLocks/>
          </p:cNvPicPr>
          <p:nvPr/>
        </p:nvPicPr>
        <p:blipFill>
          <a:blip r:embed="rId4" cstate="print">
            <a:extLst>
              <a:ext uri="{28A0092B-C50C-407E-A947-70E740481C1C}">
                <a14:useLocalDpi xmlns:a14="http://schemas.microsoft.com/office/drawing/2010/main"/>
              </a:ext>
            </a:extLst>
          </a:blip>
          <a:stretch>
            <a:fillRect/>
          </a:stretch>
        </p:blipFill>
        <p:spPr>
          <a:xfrm>
            <a:off x="6477000" y="1165098"/>
            <a:ext cx="859536" cy="859536"/>
          </a:xfrm>
          <a:prstGeom prst="rect">
            <a:avLst/>
          </a:prstGeom>
          <a:effectLst>
            <a:outerShdw blurRad="50800" dist="38100" dir="2700000" algn="tl" rotWithShape="0">
              <a:srgbClr val="000000">
                <a:alpha val="43000"/>
              </a:srgbClr>
            </a:outerShdw>
          </a:effectLst>
        </p:spPr>
      </p:pic>
      <p:sp>
        <p:nvSpPr>
          <p:cNvPr id="37" name="Oval 36"/>
          <p:cNvSpPr/>
          <p:nvPr/>
        </p:nvSpPr>
        <p:spPr>
          <a:xfrm>
            <a:off x="6894889" y="156909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a:stCxn id="37" idx="6"/>
          </p:cNvCxnSpPr>
          <p:nvPr/>
        </p:nvCxnSpPr>
        <p:spPr>
          <a:xfrm>
            <a:off x="7013761" y="1626245"/>
            <a:ext cx="719328"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52" name="Table 51"/>
          <p:cNvGraphicFramePr>
            <a:graphicFrameLocks noGrp="1"/>
          </p:cNvGraphicFramePr>
          <p:nvPr>
            <p:extLst>
              <p:ext uri="{D42A27DB-BD31-4B8C-83A1-F6EECF244321}">
                <p14:modId xmlns:p14="http://schemas.microsoft.com/office/powerpoint/2010/main" val="76508580"/>
              </p:ext>
            </p:extLst>
          </p:nvPr>
        </p:nvGraphicFramePr>
        <p:xfrm>
          <a:off x="7757213" y="1340494"/>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0.1</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0.9</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55" name="Rectangle 54"/>
          <p:cNvSpPr/>
          <p:nvPr/>
        </p:nvSpPr>
        <p:spPr>
          <a:xfrm>
            <a:off x="4691319"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2</a:t>
            </a:r>
            <a:endParaRPr lang="en-US" sz="500" b="1" dirty="0">
              <a:solidFill>
                <a:srgbClr val="9BBB59"/>
              </a:solidFill>
              <a:latin typeface="Open Sans"/>
              <a:cs typeface="Open Sans"/>
            </a:endParaRPr>
          </a:p>
        </p:txBody>
      </p:sp>
      <p:sp>
        <p:nvSpPr>
          <p:cNvPr id="56" name="Rectangle 55"/>
          <p:cNvSpPr/>
          <p:nvPr/>
        </p:nvSpPr>
        <p:spPr>
          <a:xfrm>
            <a:off x="1654470"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1</a:t>
            </a:r>
            <a:endParaRPr lang="en-US" sz="500" b="1" dirty="0">
              <a:solidFill>
                <a:srgbClr val="9BBB59"/>
              </a:solidFill>
              <a:latin typeface="Open Sans"/>
              <a:cs typeface="Open Sans"/>
            </a:endParaRPr>
          </a:p>
        </p:txBody>
      </p:sp>
      <p:pic>
        <p:nvPicPr>
          <p:cNvPr id="57" name="Picture 56" descr="775242.png"/>
          <p:cNvPicPr>
            <a:picLocks/>
          </p:cNvPicPr>
          <p:nvPr/>
        </p:nvPicPr>
        <p:blipFill>
          <a:blip r:embed="rId5" cstate="print">
            <a:extLst>
              <a:ext uri="{28A0092B-C50C-407E-A947-70E740481C1C}">
                <a14:useLocalDpi xmlns:a14="http://schemas.microsoft.com/office/drawing/2010/main"/>
              </a:ext>
            </a:extLst>
          </a:blip>
          <a:stretch>
            <a:fillRect/>
          </a:stretch>
        </p:blipFill>
        <p:spPr>
          <a:xfrm>
            <a:off x="381000" y="1165098"/>
            <a:ext cx="859536" cy="859536"/>
          </a:xfrm>
          <a:prstGeom prst="rect">
            <a:avLst/>
          </a:prstGeom>
          <a:effectLst>
            <a:outerShdw blurRad="50800" dist="38100" dir="2700000" algn="tl" rotWithShape="0">
              <a:srgbClr val="000000">
                <a:alpha val="43000"/>
              </a:srgbClr>
            </a:outerShdw>
          </a:effectLst>
        </p:spPr>
      </p:pic>
      <p:graphicFrame>
        <p:nvGraphicFramePr>
          <p:cNvPr id="58" name="Table 57"/>
          <p:cNvGraphicFramePr>
            <a:graphicFrameLocks noGrp="1"/>
          </p:cNvGraphicFramePr>
          <p:nvPr>
            <p:extLst>
              <p:ext uri="{D42A27DB-BD31-4B8C-83A1-F6EECF244321}">
                <p14:modId xmlns:p14="http://schemas.microsoft.com/office/powerpoint/2010/main" val="4008020354"/>
              </p:ext>
            </p:extLst>
          </p:nvPr>
        </p:nvGraphicFramePr>
        <p:xfrm>
          <a:off x="1634279" y="1344598"/>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0.4</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0.5</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59" name="Oval 58"/>
          <p:cNvSpPr/>
          <p:nvPr/>
        </p:nvSpPr>
        <p:spPr>
          <a:xfrm>
            <a:off x="1066800" y="1570759"/>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1188027" y="1634454"/>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1" name="Oval 60"/>
          <p:cNvSpPr/>
          <p:nvPr/>
        </p:nvSpPr>
        <p:spPr>
          <a:xfrm>
            <a:off x="4114800" y="162624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4225636" y="1681213"/>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63" name="Table 62"/>
          <p:cNvGraphicFramePr>
            <a:graphicFrameLocks noGrp="1"/>
          </p:cNvGraphicFramePr>
          <p:nvPr>
            <p:extLst>
              <p:ext uri="{D42A27DB-BD31-4B8C-83A1-F6EECF244321}">
                <p14:modId xmlns:p14="http://schemas.microsoft.com/office/powerpoint/2010/main" val="3411036445"/>
              </p:ext>
            </p:extLst>
          </p:nvPr>
        </p:nvGraphicFramePr>
        <p:xfrm>
          <a:off x="4666293" y="1336387"/>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64" name="Rectangle 63"/>
          <p:cNvSpPr/>
          <p:nvPr/>
        </p:nvSpPr>
        <p:spPr>
          <a:xfrm>
            <a:off x="0" y="1123950"/>
            <a:ext cx="5334000" cy="108585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5" name="TextBox 64"/>
          <p:cNvSpPr txBox="1"/>
          <p:nvPr/>
        </p:nvSpPr>
        <p:spPr>
          <a:xfrm>
            <a:off x="8305800" y="1224975"/>
            <a:ext cx="609600" cy="584775"/>
          </a:xfrm>
          <a:prstGeom prst="rect">
            <a:avLst/>
          </a:prstGeom>
          <a:noFill/>
        </p:spPr>
        <p:txBody>
          <a:bodyPr wrap="square" rtlCol="0" anchor="ctr">
            <a:spAutoFit/>
          </a:bodyPr>
          <a:lstStyle/>
          <a:p>
            <a:pPr algn="ctr"/>
            <a:r>
              <a:rPr lang="en-US" sz="3200" b="1" dirty="0" smtClean="0">
                <a:latin typeface="Open Sans"/>
                <a:cs typeface="Open Sans"/>
              </a:rPr>
              <a:t>…</a:t>
            </a:r>
            <a:endParaRPr lang="en-US" sz="3200" b="1" dirty="0">
              <a:latin typeface="Open Sans"/>
              <a:cs typeface="Open Sans"/>
            </a:endParaRPr>
          </a:p>
        </p:txBody>
      </p:sp>
      <p:sp>
        <p:nvSpPr>
          <p:cNvPr id="66" name="Rectangle 65"/>
          <p:cNvSpPr/>
          <p:nvPr/>
        </p:nvSpPr>
        <p:spPr>
          <a:xfrm>
            <a:off x="8229600" y="1123950"/>
            <a:ext cx="914400" cy="108585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7343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a:blip r:embed="rId3" cstate="print"/>
          <a:stretch>
            <a:fillRect/>
          </a:stretch>
        </p:blipFill>
        <p:spPr>
          <a:xfrm>
            <a:off x="1220595" y="2359222"/>
            <a:ext cx="857250" cy="857250"/>
          </a:xfrm>
          <a:prstGeom prst="rect">
            <a:avLst/>
          </a:prstGeom>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Learning Factor Distributions</a:t>
            </a:r>
            <a:endParaRPr lang="en-US" dirty="0"/>
          </a:p>
        </p:txBody>
      </p:sp>
      <p:grpSp>
        <p:nvGrpSpPr>
          <p:cNvPr id="5" name="Group 4"/>
          <p:cNvGrpSpPr/>
          <p:nvPr/>
        </p:nvGrpSpPr>
        <p:grpSpPr>
          <a:xfrm>
            <a:off x="533400" y="4627348"/>
            <a:ext cx="8046720" cy="174894"/>
            <a:chOff x="533400" y="5715000"/>
            <a:chExt cx="8046720" cy="233192"/>
          </a:xfrm>
        </p:grpSpPr>
        <p:sp>
          <p:nvSpPr>
            <p:cNvPr id="4" name="Rectangle 3"/>
            <p:cNvSpPr/>
            <p:nvPr/>
          </p:nvSpPr>
          <p:spPr>
            <a:xfrm>
              <a:off x="533400" y="5715000"/>
              <a:ext cx="73152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0</a:t>
              </a:r>
              <a:endParaRPr lang="en-US" sz="1200" dirty="0"/>
            </a:p>
          </p:txBody>
        </p:sp>
        <p:sp>
          <p:nvSpPr>
            <p:cNvPr id="7" name="Rectangle 6"/>
            <p:cNvSpPr/>
            <p:nvPr/>
          </p:nvSpPr>
          <p:spPr>
            <a:xfrm>
              <a:off x="7848600" y="5715000"/>
              <a:ext cx="731520" cy="228600"/>
            </a:xfrm>
            <a:prstGeom prst="rect">
              <a:avLst/>
            </a:prstGeom>
            <a:solidFill>
              <a:schemeClr val="tx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9</a:t>
              </a:r>
              <a:endParaRPr lang="en-US" sz="1200" dirty="0">
                <a:solidFill>
                  <a:schemeClr val="bg1"/>
                </a:solidFill>
              </a:endParaRPr>
            </a:p>
          </p:txBody>
        </p:sp>
        <p:sp>
          <p:nvSpPr>
            <p:cNvPr id="8" name="Rectangle 7"/>
            <p:cNvSpPr/>
            <p:nvPr/>
          </p:nvSpPr>
          <p:spPr>
            <a:xfrm>
              <a:off x="1346200" y="5715000"/>
              <a:ext cx="731520" cy="228600"/>
            </a:xfrm>
            <a:prstGeom prst="rect">
              <a:avLst/>
            </a:prstGeom>
            <a:solidFill>
              <a:schemeClr val="bg1">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1</a:t>
              </a:r>
              <a:endParaRPr lang="en-US" sz="1200" dirty="0"/>
            </a:p>
          </p:txBody>
        </p:sp>
        <p:sp>
          <p:nvSpPr>
            <p:cNvPr id="9" name="Rectangle 8"/>
            <p:cNvSpPr/>
            <p:nvPr/>
          </p:nvSpPr>
          <p:spPr>
            <a:xfrm>
              <a:off x="2159000" y="5715000"/>
              <a:ext cx="731520" cy="228600"/>
            </a:xfrm>
            <a:prstGeom prst="rect">
              <a:avLst/>
            </a:prstGeom>
            <a:solidFill>
              <a:srgbClr val="5656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2</a:t>
              </a:r>
              <a:endParaRPr lang="en-US" sz="1200" dirty="0"/>
            </a:p>
          </p:txBody>
        </p:sp>
        <p:sp>
          <p:nvSpPr>
            <p:cNvPr id="10" name="Rectangle 9"/>
            <p:cNvSpPr/>
            <p:nvPr/>
          </p:nvSpPr>
          <p:spPr>
            <a:xfrm>
              <a:off x="2971800" y="5715000"/>
              <a:ext cx="731520" cy="228600"/>
            </a:xfrm>
            <a:prstGeom prst="rect">
              <a:avLst/>
            </a:prstGeom>
            <a:solidFill>
              <a:schemeClr val="bg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3</a:t>
              </a:r>
              <a:endParaRPr lang="en-US" sz="1200" dirty="0"/>
            </a:p>
          </p:txBody>
        </p:sp>
        <p:sp>
          <p:nvSpPr>
            <p:cNvPr id="11" name="Rectangle 10"/>
            <p:cNvSpPr/>
            <p:nvPr/>
          </p:nvSpPr>
          <p:spPr>
            <a:xfrm>
              <a:off x="3784600" y="5715000"/>
              <a:ext cx="731520" cy="228600"/>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4</a:t>
              </a:r>
            </a:p>
          </p:txBody>
        </p:sp>
        <p:sp>
          <p:nvSpPr>
            <p:cNvPr id="12" name="Rectangle 11"/>
            <p:cNvSpPr/>
            <p:nvPr/>
          </p:nvSpPr>
          <p:spPr>
            <a:xfrm>
              <a:off x="4597400" y="5715000"/>
              <a:ext cx="731520" cy="228600"/>
            </a:xfrm>
            <a:prstGeom prst="rect">
              <a:avLst/>
            </a:prstGeom>
            <a:solidFill>
              <a:schemeClr val="bg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5</a:t>
              </a:r>
            </a:p>
          </p:txBody>
        </p:sp>
        <p:sp>
          <p:nvSpPr>
            <p:cNvPr id="13" name="Rectangle 12"/>
            <p:cNvSpPr/>
            <p:nvPr/>
          </p:nvSpPr>
          <p:spPr>
            <a:xfrm>
              <a:off x="5410200" y="5719592"/>
              <a:ext cx="731520" cy="228600"/>
            </a:xfrm>
            <a:prstGeom prst="rect">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6</a:t>
              </a:r>
              <a:endParaRPr lang="en-US" sz="1200" dirty="0">
                <a:solidFill>
                  <a:schemeClr val="bg1"/>
                </a:solidFill>
              </a:endParaRPr>
            </a:p>
          </p:txBody>
        </p:sp>
        <p:sp>
          <p:nvSpPr>
            <p:cNvPr id="14" name="Rectangle 13"/>
            <p:cNvSpPr/>
            <p:nvPr/>
          </p:nvSpPr>
          <p:spPr>
            <a:xfrm>
              <a:off x="6223000" y="5715000"/>
              <a:ext cx="731520" cy="228600"/>
            </a:xfrm>
            <a:prstGeom prst="rect">
              <a:avLst/>
            </a:prstGeom>
            <a:solidFill>
              <a:srgbClr val="C9C9C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7</a:t>
              </a:r>
              <a:endParaRPr lang="en-US" sz="1200" dirty="0">
                <a:solidFill>
                  <a:schemeClr val="bg1"/>
                </a:solidFill>
              </a:endParaRPr>
            </a:p>
          </p:txBody>
        </p:sp>
        <p:sp>
          <p:nvSpPr>
            <p:cNvPr id="15" name="Rectangle 14"/>
            <p:cNvSpPr/>
            <p:nvPr/>
          </p:nvSpPr>
          <p:spPr>
            <a:xfrm>
              <a:off x="7035800" y="5715000"/>
              <a:ext cx="731520" cy="228600"/>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1"/>
                  </a:solidFill>
                </a:rPr>
                <a:t>8</a:t>
              </a:r>
              <a:endParaRPr lang="en-US" sz="1200" dirty="0">
                <a:solidFill>
                  <a:schemeClr val="bg1"/>
                </a:solidFill>
              </a:endParaRPr>
            </a:p>
          </p:txBody>
        </p:sp>
      </p:grpSp>
      <p:sp>
        <p:nvSpPr>
          <p:cNvPr id="3" name="Rounded Rectangle 2"/>
          <p:cNvSpPr/>
          <p:nvPr/>
        </p:nvSpPr>
        <p:spPr>
          <a:xfrm>
            <a:off x="3543300" y="2644972"/>
            <a:ext cx="2057400" cy="3429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Classifier</a:t>
            </a:r>
            <a:endParaRPr lang="en-US" dirty="0"/>
          </a:p>
        </p:txBody>
      </p:sp>
      <p:grpSp>
        <p:nvGrpSpPr>
          <p:cNvPr id="104" name="Group 103"/>
          <p:cNvGrpSpPr/>
          <p:nvPr/>
        </p:nvGrpSpPr>
        <p:grpSpPr>
          <a:xfrm>
            <a:off x="1820392" y="2069108"/>
            <a:ext cx="6122934" cy="575865"/>
            <a:chOff x="1820392" y="2508780"/>
            <a:chExt cx="6122934" cy="767820"/>
          </a:xfrm>
        </p:grpSpPr>
        <p:cxnSp>
          <p:nvCxnSpPr>
            <p:cNvPr id="55" name="Elbow Connector 54"/>
            <p:cNvCxnSpPr/>
            <p:nvPr/>
          </p:nvCxnSpPr>
          <p:spPr>
            <a:xfrm rot="16200000" flipH="1">
              <a:off x="2918157" y="1421963"/>
              <a:ext cx="223472" cy="2419002"/>
            </a:xfrm>
            <a:prstGeom prst="bentConnector2">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7" name="Elbow Connector 56"/>
            <p:cNvCxnSpPr/>
            <p:nvPr/>
          </p:nvCxnSpPr>
          <p:spPr>
            <a:xfrm rot="5400000">
              <a:off x="4458579" y="2289595"/>
              <a:ext cx="234420" cy="672790"/>
            </a:xfrm>
            <a:prstGeom prst="bentConnector2">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1" name="Elbow Connector 60"/>
            <p:cNvCxnSpPr/>
            <p:nvPr/>
          </p:nvCxnSpPr>
          <p:spPr>
            <a:xfrm rot="5400000">
              <a:off x="6281687" y="1081561"/>
              <a:ext cx="228946" cy="3094332"/>
            </a:xfrm>
            <a:prstGeom prst="bentConnector2">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4572000" y="2743200"/>
              <a:ext cx="0" cy="5334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75" name="Table 74"/>
          <p:cNvGraphicFramePr>
            <a:graphicFrameLocks noGrp="1"/>
          </p:cNvGraphicFramePr>
          <p:nvPr>
            <p:extLst>
              <p:ext uri="{D42A27DB-BD31-4B8C-83A1-F6EECF244321}">
                <p14:modId xmlns:p14="http://schemas.microsoft.com/office/powerpoint/2010/main" val="1464891023"/>
              </p:ext>
            </p:extLst>
          </p:nvPr>
        </p:nvGraphicFramePr>
        <p:xfrm>
          <a:off x="2438400" y="2518616"/>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0.7</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78" name="Oval 77"/>
          <p:cNvSpPr/>
          <p:nvPr/>
        </p:nvSpPr>
        <p:spPr>
          <a:xfrm>
            <a:off x="1861208" y="2738745"/>
            <a:ext cx="152400"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2013608" y="2795895"/>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0" name="Rectangle 79"/>
          <p:cNvSpPr/>
          <p:nvPr/>
        </p:nvSpPr>
        <p:spPr>
          <a:xfrm>
            <a:off x="2477248" y="2266950"/>
            <a:ext cx="248786" cy="276999"/>
          </a:xfrm>
          <a:prstGeom prst="rect">
            <a:avLst/>
          </a:prstGeom>
        </p:spPr>
        <p:txBody>
          <a:bodyPr wrap="none">
            <a:spAutoFit/>
          </a:bodyPr>
          <a:lstStyle/>
          <a:p>
            <a:pPr algn="ctr"/>
            <a:r>
              <a:rPr lang="en-US" sz="1200" dirty="0">
                <a:solidFill>
                  <a:srgbClr val="9BBB59"/>
                </a:solidFill>
              </a:rPr>
              <a:t>?</a:t>
            </a:r>
            <a:endParaRPr lang="en-US" sz="500" dirty="0">
              <a:solidFill>
                <a:srgbClr val="9BBB59"/>
              </a:solidFill>
            </a:endParaRPr>
          </a:p>
        </p:txBody>
      </p:sp>
      <p:cxnSp>
        <p:nvCxnSpPr>
          <p:cNvPr id="82" name="Straight Connector 81"/>
          <p:cNvCxnSpPr/>
          <p:nvPr/>
        </p:nvCxnSpPr>
        <p:spPr>
          <a:xfrm>
            <a:off x="2819400" y="2800000"/>
            <a:ext cx="6858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05" name="Group 104"/>
          <p:cNvGrpSpPr/>
          <p:nvPr/>
        </p:nvGrpSpPr>
        <p:grpSpPr>
          <a:xfrm>
            <a:off x="76200" y="3105150"/>
            <a:ext cx="517060" cy="1615759"/>
            <a:chOff x="76200" y="4066401"/>
            <a:chExt cx="517060" cy="2154345"/>
          </a:xfrm>
        </p:grpSpPr>
        <p:cxnSp>
          <p:nvCxnSpPr>
            <p:cNvPr id="88" name="Straight Connector 87"/>
            <p:cNvCxnSpPr/>
            <p:nvPr/>
          </p:nvCxnSpPr>
          <p:spPr>
            <a:xfrm flipV="1">
              <a:off x="457200" y="4191000"/>
              <a:ext cx="0" cy="18288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76200" y="5851414"/>
              <a:ext cx="517060" cy="369332"/>
            </a:xfrm>
            <a:prstGeom prst="rect">
              <a:avLst/>
            </a:prstGeom>
            <a:noFill/>
          </p:spPr>
          <p:txBody>
            <a:bodyPr wrap="square" rtlCol="0">
              <a:spAutoFit/>
            </a:bodyPr>
            <a:lstStyle/>
            <a:p>
              <a:pPr algn="ctr"/>
              <a:r>
                <a:rPr lang="en-US" sz="1200" dirty="0" smtClean="0"/>
                <a:t>0</a:t>
              </a:r>
              <a:endParaRPr lang="en-US" sz="1200" dirty="0"/>
            </a:p>
          </p:txBody>
        </p:sp>
        <p:sp>
          <p:nvSpPr>
            <p:cNvPr id="90" name="TextBox 89"/>
            <p:cNvSpPr txBox="1"/>
            <p:nvPr/>
          </p:nvSpPr>
          <p:spPr>
            <a:xfrm>
              <a:off x="76200" y="4066401"/>
              <a:ext cx="517060" cy="369332"/>
            </a:xfrm>
            <a:prstGeom prst="rect">
              <a:avLst/>
            </a:prstGeom>
            <a:noFill/>
          </p:spPr>
          <p:txBody>
            <a:bodyPr wrap="square" rtlCol="0">
              <a:spAutoFit/>
            </a:bodyPr>
            <a:lstStyle/>
            <a:p>
              <a:pPr algn="ctr"/>
              <a:r>
                <a:rPr lang="en-US" sz="1200" dirty="0"/>
                <a:t>1</a:t>
              </a:r>
            </a:p>
          </p:txBody>
        </p:sp>
      </p:grpSp>
      <p:sp>
        <p:nvSpPr>
          <p:cNvPr id="92" name="Rectangle 91"/>
          <p:cNvSpPr/>
          <p:nvPr/>
        </p:nvSpPr>
        <p:spPr>
          <a:xfrm>
            <a:off x="533400" y="4513049"/>
            <a:ext cx="731520" cy="1184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95" name="Rectangle 94"/>
          <p:cNvSpPr/>
          <p:nvPr/>
        </p:nvSpPr>
        <p:spPr>
          <a:xfrm>
            <a:off x="1349704" y="4455899"/>
            <a:ext cx="731520" cy="17555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96" name="Rectangle 95"/>
          <p:cNvSpPr/>
          <p:nvPr/>
        </p:nvSpPr>
        <p:spPr>
          <a:xfrm>
            <a:off x="2160970" y="4284449"/>
            <a:ext cx="731520" cy="3470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97" name="Rectangle 96"/>
          <p:cNvSpPr/>
          <p:nvPr/>
        </p:nvSpPr>
        <p:spPr>
          <a:xfrm>
            <a:off x="2971800" y="3827249"/>
            <a:ext cx="731520" cy="8042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98" name="Rectangle 97"/>
          <p:cNvSpPr/>
          <p:nvPr/>
        </p:nvSpPr>
        <p:spPr>
          <a:xfrm>
            <a:off x="3783066" y="3484349"/>
            <a:ext cx="731520" cy="11471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99" name="Rectangle 98"/>
          <p:cNvSpPr/>
          <p:nvPr/>
        </p:nvSpPr>
        <p:spPr>
          <a:xfrm>
            <a:off x="4597006" y="3712949"/>
            <a:ext cx="731520" cy="9185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00" name="Rectangle 99"/>
          <p:cNvSpPr/>
          <p:nvPr/>
        </p:nvSpPr>
        <p:spPr>
          <a:xfrm>
            <a:off x="5410200" y="4170149"/>
            <a:ext cx="731520" cy="4613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01" name="Rectangle 100"/>
          <p:cNvSpPr/>
          <p:nvPr/>
        </p:nvSpPr>
        <p:spPr>
          <a:xfrm>
            <a:off x="6221030" y="4398749"/>
            <a:ext cx="731520" cy="2327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02" name="Rectangle 101"/>
          <p:cNvSpPr/>
          <p:nvPr/>
        </p:nvSpPr>
        <p:spPr>
          <a:xfrm>
            <a:off x="7037770" y="4513049"/>
            <a:ext cx="731520" cy="11840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03" name="Rectangle 102"/>
          <p:cNvSpPr/>
          <p:nvPr/>
        </p:nvSpPr>
        <p:spPr>
          <a:xfrm>
            <a:off x="7848600" y="4570198"/>
            <a:ext cx="731520" cy="571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06" name="TextBox 105"/>
          <p:cNvSpPr txBox="1"/>
          <p:nvPr/>
        </p:nvSpPr>
        <p:spPr>
          <a:xfrm>
            <a:off x="3920867" y="4798799"/>
            <a:ext cx="1302273" cy="307777"/>
          </a:xfrm>
          <a:prstGeom prst="rect">
            <a:avLst/>
          </a:prstGeom>
          <a:noFill/>
        </p:spPr>
        <p:txBody>
          <a:bodyPr wrap="square" rtlCol="0">
            <a:spAutoFit/>
          </a:bodyPr>
          <a:lstStyle/>
          <a:p>
            <a:pPr algn="ctr"/>
            <a:r>
              <a:rPr lang="en-US" sz="1400" dirty="0" smtClean="0"/>
              <a:t>Lightness</a:t>
            </a:r>
            <a:endParaRPr lang="en-US" sz="1400" dirty="0"/>
          </a:p>
        </p:txBody>
      </p:sp>
      <p:sp>
        <p:nvSpPr>
          <p:cNvPr id="58" name="Rectangle 57"/>
          <p:cNvSpPr/>
          <p:nvPr/>
        </p:nvSpPr>
        <p:spPr>
          <a:xfrm>
            <a:off x="7776721" y="1067805"/>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7</a:t>
            </a:r>
            <a:endParaRPr lang="en-US" sz="500" b="1" dirty="0">
              <a:solidFill>
                <a:srgbClr val="9BBB59"/>
              </a:solidFill>
              <a:latin typeface="Open Sans"/>
              <a:cs typeface="Open Sans"/>
            </a:endParaRPr>
          </a:p>
        </p:txBody>
      </p:sp>
      <p:sp>
        <p:nvSpPr>
          <p:cNvPr id="59" name="TextBox 58"/>
          <p:cNvSpPr txBox="1"/>
          <p:nvPr/>
        </p:nvSpPr>
        <p:spPr>
          <a:xfrm>
            <a:off x="8305800" y="1224975"/>
            <a:ext cx="609600" cy="584775"/>
          </a:xfrm>
          <a:prstGeom prst="rect">
            <a:avLst/>
          </a:prstGeom>
          <a:noFill/>
        </p:spPr>
        <p:txBody>
          <a:bodyPr wrap="square" rtlCol="0" anchor="ctr">
            <a:spAutoFit/>
          </a:bodyPr>
          <a:lstStyle/>
          <a:p>
            <a:pPr algn="ctr"/>
            <a:r>
              <a:rPr lang="en-US" sz="3200" b="1" dirty="0" smtClean="0">
                <a:latin typeface="Open Sans"/>
                <a:cs typeface="Open Sans"/>
              </a:rPr>
              <a:t>…</a:t>
            </a:r>
            <a:endParaRPr lang="en-US" sz="3200" b="1" dirty="0">
              <a:latin typeface="Open Sans"/>
              <a:cs typeface="Open Sans"/>
            </a:endParaRPr>
          </a:p>
        </p:txBody>
      </p:sp>
      <p:sp>
        <p:nvSpPr>
          <p:cNvPr id="60" name="Rectangle 59"/>
          <p:cNvSpPr/>
          <p:nvPr/>
        </p:nvSpPr>
        <p:spPr>
          <a:xfrm>
            <a:off x="7803595" y="1081894"/>
            <a:ext cx="229001" cy="228600"/>
          </a:xfrm>
          <a:prstGeom prst="rect">
            <a:avLst/>
          </a:prstGeom>
          <a:noFill/>
          <a:effectLst>
            <a:glow rad="38100">
              <a:schemeClr val="accent3">
                <a:alpha val="25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62" name="Picture 61" descr="1351292.png"/>
          <p:cNvPicPr>
            <a:picLocks/>
          </p:cNvPicPr>
          <p:nvPr/>
        </p:nvPicPr>
        <p:blipFill>
          <a:blip r:embed="rId4" cstate="print">
            <a:extLst>
              <a:ext uri="{28A0092B-C50C-407E-A947-70E740481C1C}">
                <a14:useLocalDpi xmlns:a14="http://schemas.microsoft.com/office/drawing/2010/main"/>
              </a:ext>
            </a:extLst>
          </a:blip>
          <a:stretch>
            <a:fillRect/>
          </a:stretch>
        </p:blipFill>
        <p:spPr>
          <a:xfrm>
            <a:off x="3449782" y="1165098"/>
            <a:ext cx="859536" cy="859536"/>
          </a:xfrm>
          <a:prstGeom prst="rect">
            <a:avLst/>
          </a:prstGeom>
          <a:effectLst>
            <a:outerShdw blurRad="50800" dist="38100" dir="2700000" algn="tl" rotWithShape="0">
              <a:srgbClr val="000000">
                <a:alpha val="43000"/>
              </a:srgbClr>
            </a:outerShdw>
          </a:effectLst>
        </p:spPr>
      </p:pic>
      <p:pic>
        <p:nvPicPr>
          <p:cNvPr id="63" name="Picture 62" descr="1243789.png"/>
          <p:cNvPicPr>
            <a:picLocks/>
          </p:cNvPicPr>
          <p:nvPr/>
        </p:nvPicPr>
        <p:blipFill>
          <a:blip r:embed="rId5" cstate="print">
            <a:extLst>
              <a:ext uri="{28A0092B-C50C-407E-A947-70E740481C1C}">
                <a14:useLocalDpi xmlns:a14="http://schemas.microsoft.com/office/drawing/2010/main"/>
              </a:ext>
            </a:extLst>
          </a:blip>
          <a:stretch>
            <a:fillRect/>
          </a:stretch>
        </p:blipFill>
        <p:spPr>
          <a:xfrm>
            <a:off x="6477000" y="1165098"/>
            <a:ext cx="859536" cy="859536"/>
          </a:xfrm>
          <a:prstGeom prst="rect">
            <a:avLst/>
          </a:prstGeom>
          <a:effectLst>
            <a:outerShdw blurRad="50800" dist="38100" dir="2700000" algn="tl" rotWithShape="0">
              <a:srgbClr val="000000">
                <a:alpha val="43000"/>
              </a:srgbClr>
            </a:outerShdw>
          </a:effectLst>
        </p:spPr>
      </p:pic>
      <p:sp>
        <p:nvSpPr>
          <p:cNvPr id="64" name="Oval 63"/>
          <p:cNvSpPr/>
          <p:nvPr/>
        </p:nvSpPr>
        <p:spPr>
          <a:xfrm>
            <a:off x="6894889" y="156909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Connector 64"/>
          <p:cNvCxnSpPr>
            <a:stCxn id="64" idx="6"/>
          </p:cNvCxnSpPr>
          <p:nvPr/>
        </p:nvCxnSpPr>
        <p:spPr>
          <a:xfrm>
            <a:off x="7013761" y="1626245"/>
            <a:ext cx="719328"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66" name="Table 65"/>
          <p:cNvGraphicFramePr>
            <a:graphicFrameLocks noGrp="1"/>
          </p:cNvGraphicFramePr>
          <p:nvPr>
            <p:extLst>
              <p:ext uri="{D42A27DB-BD31-4B8C-83A1-F6EECF244321}">
                <p14:modId xmlns:p14="http://schemas.microsoft.com/office/powerpoint/2010/main" val="3796632156"/>
              </p:ext>
            </p:extLst>
          </p:nvPr>
        </p:nvGraphicFramePr>
        <p:xfrm>
          <a:off x="7757213" y="1340494"/>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0.1</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0.9</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67" name="Rectangle 66"/>
          <p:cNvSpPr/>
          <p:nvPr/>
        </p:nvSpPr>
        <p:spPr>
          <a:xfrm>
            <a:off x="4691319"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2</a:t>
            </a:r>
            <a:endParaRPr lang="en-US" sz="500" b="1" dirty="0">
              <a:solidFill>
                <a:srgbClr val="9BBB59"/>
              </a:solidFill>
              <a:latin typeface="Open Sans"/>
              <a:cs typeface="Open Sans"/>
            </a:endParaRPr>
          </a:p>
        </p:txBody>
      </p:sp>
      <p:sp>
        <p:nvSpPr>
          <p:cNvPr id="68" name="Rectangle 67"/>
          <p:cNvSpPr/>
          <p:nvPr/>
        </p:nvSpPr>
        <p:spPr>
          <a:xfrm>
            <a:off x="1654470"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1</a:t>
            </a:r>
            <a:endParaRPr lang="en-US" sz="500" b="1" dirty="0">
              <a:solidFill>
                <a:srgbClr val="9BBB59"/>
              </a:solidFill>
              <a:latin typeface="Open Sans"/>
              <a:cs typeface="Open Sans"/>
            </a:endParaRPr>
          </a:p>
        </p:txBody>
      </p:sp>
      <p:pic>
        <p:nvPicPr>
          <p:cNvPr id="69" name="Picture 68" descr="775242.png"/>
          <p:cNvPicPr>
            <a:picLocks/>
          </p:cNvPicPr>
          <p:nvPr/>
        </p:nvPicPr>
        <p:blipFill>
          <a:blip r:embed="rId6" cstate="print">
            <a:extLst>
              <a:ext uri="{28A0092B-C50C-407E-A947-70E740481C1C}">
                <a14:useLocalDpi xmlns:a14="http://schemas.microsoft.com/office/drawing/2010/main"/>
              </a:ext>
            </a:extLst>
          </a:blip>
          <a:stretch>
            <a:fillRect/>
          </a:stretch>
        </p:blipFill>
        <p:spPr>
          <a:xfrm>
            <a:off x="381000" y="1165098"/>
            <a:ext cx="859536" cy="859536"/>
          </a:xfrm>
          <a:prstGeom prst="rect">
            <a:avLst/>
          </a:prstGeom>
          <a:effectLst>
            <a:outerShdw blurRad="50800" dist="38100" dir="2700000" algn="tl" rotWithShape="0">
              <a:srgbClr val="000000">
                <a:alpha val="43000"/>
              </a:srgbClr>
            </a:outerShdw>
          </a:effectLst>
        </p:spPr>
      </p:pic>
      <p:graphicFrame>
        <p:nvGraphicFramePr>
          <p:cNvPr id="70" name="Table 69"/>
          <p:cNvGraphicFramePr>
            <a:graphicFrameLocks noGrp="1"/>
          </p:cNvGraphicFramePr>
          <p:nvPr>
            <p:extLst>
              <p:ext uri="{D42A27DB-BD31-4B8C-83A1-F6EECF244321}">
                <p14:modId xmlns:p14="http://schemas.microsoft.com/office/powerpoint/2010/main" val="1842106407"/>
              </p:ext>
            </p:extLst>
          </p:nvPr>
        </p:nvGraphicFramePr>
        <p:xfrm>
          <a:off x="1634279" y="1344598"/>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0.4</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0.5</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71" name="Oval 70"/>
          <p:cNvSpPr/>
          <p:nvPr/>
        </p:nvSpPr>
        <p:spPr>
          <a:xfrm>
            <a:off x="1066800" y="1570759"/>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1188027" y="1634454"/>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4114800" y="162624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225636" y="1681213"/>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83" name="Table 82"/>
          <p:cNvGraphicFramePr>
            <a:graphicFrameLocks noGrp="1"/>
          </p:cNvGraphicFramePr>
          <p:nvPr>
            <p:extLst>
              <p:ext uri="{D42A27DB-BD31-4B8C-83A1-F6EECF244321}">
                <p14:modId xmlns:p14="http://schemas.microsoft.com/office/powerpoint/2010/main" val="3399790325"/>
              </p:ext>
            </p:extLst>
          </p:nvPr>
        </p:nvGraphicFramePr>
        <p:xfrm>
          <a:off x="4666293" y="1336387"/>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24727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up)">
                                      <p:cBhvr>
                                        <p:cTn id="7" dur="500"/>
                                        <p:tgtEl>
                                          <p:spTgt spid="10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500"/>
                                        <p:tgtEl>
                                          <p:spTgt spid="78"/>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wipe(left)">
                                      <p:cBhvr>
                                        <p:cTn id="24" dur="500"/>
                                        <p:tgtEl>
                                          <p:spTgt spid="7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500"/>
                                        <p:tgtEl>
                                          <p:spTgt spid="75"/>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500"/>
                                        <p:tgtEl>
                                          <p:spTgt spid="8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05"/>
                                        </p:tgtEl>
                                        <p:attrNameLst>
                                          <p:attrName>style.visibility</p:attrName>
                                        </p:attrNameLst>
                                      </p:cBhvr>
                                      <p:to>
                                        <p:strVal val="visible"/>
                                      </p:to>
                                    </p:set>
                                    <p:animEffect transition="in" filter="fade">
                                      <p:cBhvr>
                                        <p:cTn id="41" dur="500"/>
                                        <p:tgtEl>
                                          <p:spTgt spid="105"/>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92"/>
                                        </p:tgtEl>
                                        <p:attrNameLst>
                                          <p:attrName>style.visibility</p:attrName>
                                        </p:attrNameLst>
                                      </p:cBhvr>
                                      <p:to>
                                        <p:strVal val="visible"/>
                                      </p:to>
                                    </p:set>
                                    <p:animEffect transition="in" filter="wipe(down)">
                                      <p:cBhvr>
                                        <p:cTn id="45" dur="500"/>
                                        <p:tgtEl>
                                          <p:spTgt spid="92"/>
                                        </p:tgtEl>
                                      </p:cBhvr>
                                    </p:animEffect>
                                  </p:childTnLst>
                                </p:cTn>
                              </p:par>
                            </p:childTnLst>
                          </p:cTn>
                        </p:par>
                        <p:par>
                          <p:cTn id="46" fill="hold">
                            <p:stCondLst>
                              <p:cond delay="1500"/>
                            </p:stCondLst>
                            <p:childTnLst>
                              <p:par>
                                <p:cTn id="47" presetID="22" presetClass="entr" presetSubtype="4" fill="hold" grpId="0" nodeType="after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wipe(down)">
                                      <p:cBhvr>
                                        <p:cTn id="49" dur="500"/>
                                        <p:tgtEl>
                                          <p:spTgt spid="95"/>
                                        </p:tgtEl>
                                      </p:cBhvr>
                                    </p:animEffect>
                                  </p:childTnLst>
                                </p:cTn>
                              </p:par>
                            </p:childTnLst>
                          </p:cTn>
                        </p:par>
                        <p:par>
                          <p:cTn id="50" fill="hold">
                            <p:stCondLst>
                              <p:cond delay="2000"/>
                            </p:stCondLst>
                            <p:childTnLst>
                              <p:par>
                                <p:cTn id="51" presetID="22" presetClass="entr" presetSubtype="4" fill="hold" grpId="0" nodeType="afterEffect">
                                  <p:stCondLst>
                                    <p:cond delay="0"/>
                                  </p:stCondLst>
                                  <p:childTnLst>
                                    <p:set>
                                      <p:cBhvr>
                                        <p:cTn id="52" dur="1" fill="hold">
                                          <p:stCondLst>
                                            <p:cond delay="0"/>
                                          </p:stCondLst>
                                        </p:cTn>
                                        <p:tgtEl>
                                          <p:spTgt spid="96"/>
                                        </p:tgtEl>
                                        <p:attrNameLst>
                                          <p:attrName>style.visibility</p:attrName>
                                        </p:attrNameLst>
                                      </p:cBhvr>
                                      <p:to>
                                        <p:strVal val="visible"/>
                                      </p:to>
                                    </p:set>
                                    <p:animEffect transition="in" filter="wipe(down)">
                                      <p:cBhvr>
                                        <p:cTn id="53" dur="500"/>
                                        <p:tgtEl>
                                          <p:spTgt spid="96"/>
                                        </p:tgtEl>
                                      </p:cBhvr>
                                    </p:animEffect>
                                  </p:childTnLst>
                                </p:cTn>
                              </p:par>
                            </p:childTnLst>
                          </p:cTn>
                        </p:par>
                        <p:par>
                          <p:cTn id="54" fill="hold">
                            <p:stCondLst>
                              <p:cond delay="2500"/>
                            </p:stCondLst>
                            <p:childTnLst>
                              <p:par>
                                <p:cTn id="55" presetID="22" presetClass="entr" presetSubtype="4" fill="hold" grpId="0" nodeType="after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wipe(down)">
                                      <p:cBhvr>
                                        <p:cTn id="57" dur="500"/>
                                        <p:tgtEl>
                                          <p:spTgt spid="97"/>
                                        </p:tgtEl>
                                      </p:cBhvr>
                                    </p:animEffect>
                                  </p:childTnLst>
                                </p:cTn>
                              </p:par>
                            </p:childTnLst>
                          </p:cTn>
                        </p:par>
                        <p:par>
                          <p:cTn id="58" fill="hold">
                            <p:stCondLst>
                              <p:cond delay="3000"/>
                            </p:stCondLst>
                            <p:childTnLst>
                              <p:par>
                                <p:cTn id="59" presetID="22" presetClass="entr" presetSubtype="4" fill="hold" grpId="0" nodeType="after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wipe(down)">
                                      <p:cBhvr>
                                        <p:cTn id="61" dur="500"/>
                                        <p:tgtEl>
                                          <p:spTgt spid="98"/>
                                        </p:tgtEl>
                                      </p:cBhvr>
                                    </p:animEffect>
                                  </p:childTnLst>
                                </p:cTn>
                              </p:par>
                            </p:childTnLst>
                          </p:cTn>
                        </p:par>
                        <p:par>
                          <p:cTn id="62" fill="hold">
                            <p:stCondLst>
                              <p:cond delay="3500"/>
                            </p:stCondLst>
                            <p:childTnLst>
                              <p:par>
                                <p:cTn id="63" presetID="22" presetClass="entr" presetSubtype="4" fill="hold" grpId="0" nodeType="afterEffect">
                                  <p:stCondLst>
                                    <p:cond delay="0"/>
                                  </p:stCondLst>
                                  <p:childTnLst>
                                    <p:set>
                                      <p:cBhvr>
                                        <p:cTn id="64" dur="1" fill="hold">
                                          <p:stCondLst>
                                            <p:cond delay="0"/>
                                          </p:stCondLst>
                                        </p:cTn>
                                        <p:tgtEl>
                                          <p:spTgt spid="99"/>
                                        </p:tgtEl>
                                        <p:attrNameLst>
                                          <p:attrName>style.visibility</p:attrName>
                                        </p:attrNameLst>
                                      </p:cBhvr>
                                      <p:to>
                                        <p:strVal val="visible"/>
                                      </p:to>
                                    </p:set>
                                    <p:animEffect transition="in" filter="wipe(down)">
                                      <p:cBhvr>
                                        <p:cTn id="65" dur="500"/>
                                        <p:tgtEl>
                                          <p:spTgt spid="99"/>
                                        </p:tgtEl>
                                      </p:cBhvr>
                                    </p:animEffect>
                                  </p:childTnLst>
                                </p:cTn>
                              </p:par>
                            </p:childTnLst>
                          </p:cTn>
                        </p:par>
                        <p:par>
                          <p:cTn id="66" fill="hold">
                            <p:stCondLst>
                              <p:cond delay="4000"/>
                            </p:stCondLst>
                            <p:childTnLst>
                              <p:par>
                                <p:cTn id="67" presetID="22" presetClass="entr" presetSubtype="4" fill="hold" grpId="0" nodeType="afterEffect">
                                  <p:stCondLst>
                                    <p:cond delay="0"/>
                                  </p:stCondLst>
                                  <p:childTnLst>
                                    <p:set>
                                      <p:cBhvr>
                                        <p:cTn id="68" dur="1" fill="hold">
                                          <p:stCondLst>
                                            <p:cond delay="0"/>
                                          </p:stCondLst>
                                        </p:cTn>
                                        <p:tgtEl>
                                          <p:spTgt spid="100"/>
                                        </p:tgtEl>
                                        <p:attrNameLst>
                                          <p:attrName>style.visibility</p:attrName>
                                        </p:attrNameLst>
                                      </p:cBhvr>
                                      <p:to>
                                        <p:strVal val="visible"/>
                                      </p:to>
                                    </p:set>
                                    <p:animEffect transition="in" filter="wipe(down)">
                                      <p:cBhvr>
                                        <p:cTn id="69" dur="500"/>
                                        <p:tgtEl>
                                          <p:spTgt spid="100"/>
                                        </p:tgtEl>
                                      </p:cBhvr>
                                    </p:animEffect>
                                  </p:childTnLst>
                                </p:cTn>
                              </p:par>
                            </p:childTnLst>
                          </p:cTn>
                        </p:par>
                        <p:par>
                          <p:cTn id="70" fill="hold">
                            <p:stCondLst>
                              <p:cond delay="4500"/>
                            </p:stCondLst>
                            <p:childTnLst>
                              <p:par>
                                <p:cTn id="71" presetID="22" presetClass="entr" presetSubtype="4" fill="hold" grpId="0" nodeType="after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down)">
                                      <p:cBhvr>
                                        <p:cTn id="73" dur="500"/>
                                        <p:tgtEl>
                                          <p:spTgt spid="101"/>
                                        </p:tgtEl>
                                      </p:cBhvr>
                                    </p:animEffect>
                                  </p:childTnLst>
                                </p:cTn>
                              </p:par>
                            </p:childTnLst>
                          </p:cTn>
                        </p:par>
                        <p:par>
                          <p:cTn id="74" fill="hold">
                            <p:stCondLst>
                              <p:cond delay="5000"/>
                            </p:stCondLst>
                            <p:childTnLst>
                              <p:par>
                                <p:cTn id="75" presetID="22" presetClass="entr" presetSubtype="4" fill="hold" grpId="0" nodeType="afterEffect">
                                  <p:stCondLst>
                                    <p:cond delay="0"/>
                                  </p:stCondLst>
                                  <p:childTnLst>
                                    <p:set>
                                      <p:cBhvr>
                                        <p:cTn id="76" dur="1" fill="hold">
                                          <p:stCondLst>
                                            <p:cond delay="0"/>
                                          </p:stCondLst>
                                        </p:cTn>
                                        <p:tgtEl>
                                          <p:spTgt spid="102"/>
                                        </p:tgtEl>
                                        <p:attrNameLst>
                                          <p:attrName>style.visibility</p:attrName>
                                        </p:attrNameLst>
                                      </p:cBhvr>
                                      <p:to>
                                        <p:strVal val="visible"/>
                                      </p:to>
                                    </p:set>
                                    <p:animEffect transition="in" filter="wipe(down)">
                                      <p:cBhvr>
                                        <p:cTn id="77" dur="500"/>
                                        <p:tgtEl>
                                          <p:spTgt spid="102"/>
                                        </p:tgtEl>
                                      </p:cBhvr>
                                    </p:animEffect>
                                  </p:childTnLst>
                                </p:cTn>
                              </p:par>
                            </p:childTnLst>
                          </p:cTn>
                        </p:par>
                        <p:par>
                          <p:cTn id="78" fill="hold">
                            <p:stCondLst>
                              <p:cond delay="5500"/>
                            </p:stCondLst>
                            <p:childTnLst>
                              <p:par>
                                <p:cTn id="79" presetID="22" presetClass="entr" presetSubtype="4" fill="hold" grpId="0" nodeType="after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wipe(down)">
                                      <p:cBhvr>
                                        <p:cTn id="8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8" grpId="0" animBg="1"/>
      <p:bldP spid="80" grpId="0"/>
      <p:bldP spid="92" grpId="0" animBg="1"/>
      <p:bldP spid="95" grpId="0" animBg="1"/>
      <p:bldP spid="96" grpId="0" animBg="1"/>
      <p:bldP spid="97" grpId="0" animBg="1"/>
      <p:bldP spid="98" grpId="0" animBg="1"/>
      <p:bldP spid="99" grpId="0" animBg="1"/>
      <p:bldP spid="100" grpId="0" animBg="1"/>
      <p:bldP spid="101" grpId="0" animBg="1"/>
      <p:bldP spid="102" grpId="0" animBg="1"/>
      <p:bldP spid="10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1"/>
          <p:cNvPicPr>
            <a:picLocks noChangeAspect="1" noChangeArrowheads="1"/>
          </p:cNvPicPr>
          <p:nvPr/>
        </p:nvPicPr>
        <p:blipFill>
          <a:blip r:embed="rId3" cstate="print"/>
          <a:srcRect/>
          <a:stretch>
            <a:fillRect/>
          </a:stretch>
        </p:blipFill>
        <p:spPr bwMode="auto">
          <a:xfrm>
            <a:off x="3635750" y="3925557"/>
            <a:ext cx="969264" cy="969264"/>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t>Coloring Patterns Can Be Challenging</a:t>
            </a:r>
            <a:endParaRPr lang="en-US" dirty="0"/>
          </a:p>
        </p:txBody>
      </p:sp>
      <p:sp>
        <p:nvSpPr>
          <p:cNvPr id="3" name="Content Placeholder 2"/>
          <p:cNvSpPr>
            <a:spLocks noGrp="1"/>
          </p:cNvSpPr>
          <p:nvPr>
            <p:ph idx="1"/>
          </p:nvPr>
        </p:nvSpPr>
        <p:spPr/>
        <p:txBody>
          <a:bodyPr/>
          <a:lstStyle/>
          <a:p>
            <a:r>
              <a:rPr lang="en-US" dirty="0" smtClean="0"/>
              <a:t>	Difficult to explore other options</a:t>
            </a:r>
          </a:p>
          <a:p>
            <a:endParaRPr lang="en-US" dirty="0" smtClean="0"/>
          </a:p>
          <a:p>
            <a:endParaRPr lang="en-US" dirty="0" smtClean="0"/>
          </a:p>
          <a:p>
            <a:endParaRPr lang="en-US" dirty="0" smtClean="0"/>
          </a:p>
          <a:p>
            <a:endParaRPr lang="en-US" dirty="0" smtClean="0"/>
          </a:p>
          <a:p>
            <a:endParaRPr lang="en-US" dirty="0"/>
          </a:p>
        </p:txBody>
      </p:sp>
      <p:pic>
        <p:nvPicPr>
          <p:cNvPr id="17" name="Picture 6"/>
          <p:cNvPicPr>
            <a:picLocks noChangeAspect="1" noChangeArrowheads="1"/>
          </p:cNvPicPr>
          <p:nvPr/>
        </p:nvPicPr>
        <p:blipFill>
          <a:blip r:embed="rId4" cstate="print"/>
          <a:srcRect/>
          <a:stretch>
            <a:fillRect/>
          </a:stretch>
        </p:blipFill>
        <p:spPr bwMode="auto">
          <a:xfrm>
            <a:off x="902849" y="3924300"/>
            <a:ext cx="965080" cy="965080"/>
          </a:xfrm>
          <a:prstGeom prst="rect">
            <a:avLst/>
          </a:prstGeom>
          <a:noFill/>
          <a:ln w="9525">
            <a:noFill/>
            <a:miter lim="800000"/>
            <a:headEnd/>
            <a:tailEnd/>
          </a:ln>
        </p:spPr>
      </p:pic>
      <p:pic>
        <p:nvPicPr>
          <p:cNvPr id="18" name="Picture 8"/>
          <p:cNvPicPr>
            <a:picLocks noChangeAspect="1" noChangeArrowheads="1"/>
          </p:cNvPicPr>
          <p:nvPr/>
        </p:nvPicPr>
        <p:blipFill>
          <a:blip r:embed="rId5" cstate="print"/>
          <a:srcRect/>
          <a:stretch>
            <a:fillRect/>
          </a:stretch>
        </p:blipFill>
        <p:spPr bwMode="auto">
          <a:xfrm>
            <a:off x="5017649" y="3930673"/>
            <a:ext cx="965080" cy="965080"/>
          </a:xfrm>
          <a:prstGeom prst="rect">
            <a:avLst/>
          </a:prstGeom>
          <a:noFill/>
          <a:ln w="9525">
            <a:noFill/>
            <a:miter lim="800000"/>
            <a:headEnd/>
            <a:tailEnd/>
          </a:ln>
        </p:spPr>
      </p:pic>
      <p:pic>
        <p:nvPicPr>
          <p:cNvPr id="19" name="Picture 9"/>
          <p:cNvPicPr>
            <a:picLocks noChangeAspect="1" noChangeArrowheads="1"/>
          </p:cNvPicPr>
          <p:nvPr/>
        </p:nvPicPr>
        <p:blipFill>
          <a:blip r:embed="rId6" cstate="print"/>
          <a:srcRect/>
          <a:stretch>
            <a:fillRect/>
          </a:stretch>
        </p:blipFill>
        <p:spPr bwMode="auto">
          <a:xfrm>
            <a:off x="2274449" y="3922776"/>
            <a:ext cx="965080" cy="965080"/>
          </a:xfrm>
          <a:prstGeom prst="rect">
            <a:avLst/>
          </a:prstGeom>
          <a:noFill/>
          <a:ln w="9525">
            <a:noFill/>
            <a:miter lim="800000"/>
            <a:headEnd/>
            <a:tailEnd/>
          </a:ln>
        </p:spPr>
      </p:pic>
      <p:sp>
        <p:nvSpPr>
          <p:cNvPr id="13" name="Rectangle 12"/>
          <p:cNvSpPr/>
          <p:nvPr/>
        </p:nvSpPr>
        <p:spPr>
          <a:xfrm>
            <a:off x="800339" y="3429001"/>
            <a:ext cx="1702710" cy="584775"/>
          </a:xfrm>
          <a:prstGeom prst="rect">
            <a:avLst/>
          </a:prstGeom>
        </p:spPr>
        <p:txBody>
          <a:bodyPr wrap="none">
            <a:spAutoFit/>
          </a:bodyPr>
          <a:lstStyle/>
          <a:p>
            <a:r>
              <a:rPr lang="en-US" sz="3200" dirty="0" smtClean="0"/>
              <a:t>Such as:</a:t>
            </a:r>
          </a:p>
        </p:txBody>
      </p:sp>
      <p:pic>
        <p:nvPicPr>
          <p:cNvPr id="15" name="Picture 4" descr="http://www.colourlovers.com/patternPreview/105065/4E41F0/7CE3FF/7FFF56/F822F5/075B2E.png"/>
          <p:cNvPicPr>
            <a:picLocks noChangeAspect="1" noChangeArrowheads="1"/>
          </p:cNvPicPr>
          <p:nvPr/>
        </p:nvPicPr>
        <p:blipFill>
          <a:blip r:embed="rId7" cstate="print"/>
          <a:srcRect/>
          <a:stretch>
            <a:fillRect/>
          </a:stretch>
        </p:blipFill>
        <p:spPr bwMode="auto">
          <a:xfrm>
            <a:off x="911022" y="1771650"/>
            <a:ext cx="1428750" cy="1428750"/>
          </a:xfrm>
          <a:prstGeom prst="rect">
            <a:avLst/>
          </a:prstGeom>
          <a:noFill/>
        </p:spPr>
      </p:pic>
      <p:pic>
        <p:nvPicPr>
          <p:cNvPr id="16" name="Picture 12" descr="http://www.colourlovers.com/patternPreview/105065/383BBE/7CE3FF/7FFF56/F822F5/0EA956.png"/>
          <p:cNvPicPr>
            <a:picLocks noChangeAspect="1" noChangeArrowheads="1"/>
          </p:cNvPicPr>
          <p:nvPr/>
        </p:nvPicPr>
        <p:blipFill>
          <a:blip r:embed="rId8" cstate="print"/>
          <a:srcRect/>
          <a:stretch>
            <a:fillRect/>
          </a:stretch>
        </p:blipFill>
        <p:spPr bwMode="auto">
          <a:xfrm>
            <a:off x="3021966" y="1771650"/>
            <a:ext cx="1428750" cy="1428750"/>
          </a:xfrm>
          <a:prstGeom prst="rect">
            <a:avLst/>
          </a:prstGeom>
          <a:noFill/>
        </p:spPr>
      </p:pic>
      <p:pic>
        <p:nvPicPr>
          <p:cNvPr id="20" name="Picture 14" descr="http://www.colourlovers.com/patternPreview/105065/383BBE/7CE3FF/7FFF56/F39FF2/0EA956.png"/>
          <p:cNvPicPr>
            <a:picLocks noChangeAspect="1" noChangeArrowheads="1"/>
          </p:cNvPicPr>
          <p:nvPr/>
        </p:nvPicPr>
        <p:blipFill>
          <a:blip r:embed="rId9" cstate="print"/>
          <a:srcRect/>
          <a:stretch>
            <a:fillRect/>
          </a:stretch>
        </p:blipFill>
        <p:spPr bwMode="auto">
          <a:xfrm>
            <a:off x="5233086" y="1771650"/>
            <a:ext cx="1428750" cy="1428750"/>
          </a:xfrm>
          <a:prstGeom prst="rect">
            <a:avLst/>
          </a:prstGeom>
          <a:noFill/>
        </p:spPr>
      </p:pic>
      <p:cxnSp>
        <p:nvCxnSpPr>
          <p:cNvPr id="22" name="Straight Arrow Connector 21"/>
          <p:cNvCxnSpPr/>
          <p:nvPr/>
        </p:nvCxnSpPr>
        <p:spPr>
          <a:xfrm>
            <a:off x="2334108" y="2495550"/>
            <a:ext cx="6858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457409" y="2495550"/>
            <a:ext cx="7620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Factor Distributions</a:t>
            </a:r>
            <a:endParaRPr lang="en-US" dirty="0"/>
          </a:p>
        </p:txBody>
      </p:sp>
      <p:cxnSp>
        <p:nvCxnSpPr>
          <p:cNvPr id="88" name="Straight Connector 87"/>
          <p:cNvCxnSpPr/>
          <p:nvPr/>
        </p:nvCxnSpPr>
        <p:spPr>
          <a:xfrm flipV="1">
            <a:off x="457200" y="3199005"/>
            <a:ext cx="0" cy="1371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76200" y="4444317"/>
            <a:ext cx="517060" cy="276999"/>
          </a:xfrm>
          <a:prstGeom prst="rect">
            <a:avLst/>
          </a:prstGeom>
          <a:noFill/>
        </p:spPr>
        <p:txBody>
          <a:bodyPr wrap="square" rtlCol="0">
            <a:spAutoFit/>
          </a:bodyPr>
          <a:lstStyle/>
          <a:p>
            <a:pPr algn="ctr"/>
            <a:r>
              <a:rPr lang="en-US" sz="1200" dirty="0" smtClean="0"/>
              <a:t>0</a:t>
            </a:r>
            <a:endParaRPr lang="en-US" sz="1200" dirty="0"/>
          </a:p>
        </p:txBody>
      </p:sp>
      <p:sp>
        <p:nvSpPr>
          <p:cNvPr id="90" name="TextBox 89"/>
          <p:cNvSpPr txBox="1"/>
          <p:nvPr/>
        </p:nvSpPr>
        <p:spPr>
          <a:xfrm>
            <a:off x="76200" y="3049802"/>
            <a:ext cx="517060" cy="276999"/>
          </a:xfrm>
          <a:prstGeom prst="rect">
            <a:avLst/>
          </a:prstGeom>
          <a:noFill/>
        </p:spPr>
        <p:txBody>
          <a:bodyPr wrap="square" rtlCol="0">
            <a:spAutoFit/>
          </a:bodyPr>
          <a:lstStyle/>
          <a:p>
            <a:pPr algn="ctr"/>
            <a:r>
              <a:rPr lang="en-US" sz="1200" dirty="0"/>
              <a:t>1</a:t>
            </a:r>
          </a:p>
        </p:txBody>
      </p:sp>
      <p:sp>
        <p:nvSpPr>
          <p:cNvPr id="48" name="Freeform 47"/>
          <p:cNvSpPr/>
          <p:nvPr/>
        </p:nvSpPr>
        <p:spPr>
          <a:xfrm>
            <a:off x="419896" y="3423378"/>
            <a:ext cx="8158349" cy="1211650"/>
          </a:xfrm>
          <a:custGeom>
            <a:avLst/>
            <a:gdLst>
              <a:gd name="connsiteX0" fmla="*/ 111106 w 8158349"/>
              <a:gd name="connsiteY0" fmla="*/ 1559002 h 1615533"/>
              <a:gd name="connsiteX1" fmla="*/ 1632939 w 8158349"/>
              <a:gd name="connsiteY1" fmla="*/ 1411194 h 1615533"/>
              <a:gd name="connsiteX2" fmla="*/ 2749680 w 8158349"/>
              <a:gd name="connsiteY2" fmla="*/ 595515 h 1615533"/>
              <a:gd name="connsiteX3" fmla="*/ 3620081 w 8158349"/>
              <a:gd name="connsiteY3" fmla="*/ 9759 h 1615533"/>
              <a:gd name="connsiteX4" fmla="*/ 4731348 w 8158349"/>
              <a:gd name="connsiteY4" fmla="*/ 310849 h 1615533"/>
              <a:gd name="connsiteX5" fmla="*/ 5864511 w 8158349"/>
              <a:gd name="connsiteY5" fmla="*/ 1323605 h 1615533"/>
              <a:gd name="connsiteX6" fmla="*/ 7369922 w 8158349"/>
              <a:gd name="connsiteY6" fmla="*/ 1564476 h 1615533"/>
              <a:gd name="connsiteX7" fmla="*/ 8152735 w 8158349"/>
              <a:gd name="connsiteY7" fmla="*/ 1608271 h 1615533"/>
              <a:gd name="connsiteX8" fmla="*/ 7742169 w 8158349"/>
              <a:gd name="connsiteY8" fmla="*/ 1613745 h 1615533"/>
              <a:gd name="connsiteX9" fmla="*/ 2224155 w 8158349"/>
              <a:gd name="connsiteY9" fmla="*/ 1608271 h 1615533"/>
              <a:gd name="connsiteX10" fmla="*/ 412188 w 8158349"/>
              <a:gd name="connsiteY10" fmla="*/ 1602797 h 1615533"/>
              <a:gd name="connsiteX11" fmla="*/ 149426 w 8158349"/>
              <a:gd name="connsiteY11" fmla="*/ 1613745 h 1615533"/>
              <a:gd name="connsiteX12" fmla="*/ 111106 w 8158349"/>
              <a:gd name="connsiteY12" fmla="*/ 1559002 h 161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8349" h="1615533">
                <a:moveTo>
                  <a:pt x="111106" y="1559002"/>
                </a:moveTo>
                <a:cubicBezTo>
                  <a:pt x="358358" y="1525244"/>
                  <a:pt x="1193177" y="1571775"/>
                  <a:pt x="1632939" y="1411194"/>
                </a:cubicBezTo>
                <a:cubicBezTo>
                  <a:pt x="2072701" y="1250613"/>
                  <a:pt x="2418490" y="829087"/>
                  <a:pt x="2749680" y="595515"/>
                </a:cubicBezTo>
                <a:cubicBezTo>
                  <a:pt x="3080870" y="361942"/>
                  <a:pt x="3289803" y="57203"/>
                  <a:pt x="3620081" y="9759"/>
                </a:cubicBezTo>
                <a:cubicBezTo>
                  <a:pt x="3950359" y="-37685"/>
                  <a:pt x="4357276" y="91875"/>
                  <a:pt x="4731348" y="310849"/>
                </a:cubicBezTo>
                <a:cubicBezTo>
                  <a:pt x="5105420" y="529823"/>
                  <a:pt x="5424749" y="1114667"/>
                  <a:pt x="5864511" y="1323605"/>
                </a:cubicBezTo>
                <a:cubicBezTo>
                  <a:pt x="6304273" y="1532543"/>
                  <a:pt x="6988551" y="1517032"/>
                  <a:pt x="7369922" y="1564476"/>
                </a:cubicBezTo>
                <a:cubicBezTo>
                  <a:pt x="7751293" y="1611920"/>
                  <a:pt x="8090694" y="1600060"/>
                  <a:pt x="8152735" y="1608271"/>
                </a:cubicBezTo>
                <a:cubicBezTo>
                  <a:pt x="8214776" y="1616483"/>
                  <a:pt x="7742169" y="1613745"/>
                  <a:pt x="7742169" y="1613745"/>
                </a:cubicBezTo>
                <a:lnTo>
                  <a:pt x="2224155" y="1608271"/>
                </a:lnTo>
                <a:lnTo>
                  <a:pt x="412188" y="1602797"/>
                </a:lnTo>
                <a:cubicBezTo>
                  <a:pt x="66400" y="1603709"/>
                  <a:pt x="199606" y="1621044"/>
                  <a:pt x="149426" y="1613745"/>
                </a:cubicBezTo>
                <a:cubicBezTo>
                  <a:pt x="99246" y="1606446"/>
                  <a:pt x="-136146" y="1592760"/>
                  <a:pt x="111106" y="1559002"/>
                </a:cubicBezTo>
                <a:close/>
              </a:path>
            </a:pathLst>
          </a:custGeom>
          <a:solidFill>
            <a:srgbClr val="9B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375526" y="4591133"/>
            <a:ext cx="152400" cy="1714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1" name="Rectangle 80"/>
          <p:cNvSpPr/>
          <p:nvPr/>
        </p:nvSpPr>
        <p:spPr>
          <a:xfrm>
            <a:off x="533400" y="4627755"/>
            <a:ext cx="8077200" cy="169164"/>
          </a:xfrm>
          <a:prstGeom prst="rect">
            <a:avLst/>
          </a:prstGeom>
          <a:gradFill>
            <a:gsLst>
              <a:gs pos="0">
                <a:schemeClr val="bg1"/>
              </a:gs>
              <a:gs pos="100000">
                <a:schemeClr val="tx1"/>
              </a:gs>
            </a:gsLst>
            <a:lin ang="0" scaled="0"/>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152400" y="4570605"/>
            <a:ext cx="517060" cy="369332"/>
          </a:xfrm>
          <a:prstGeom prst="rect">
            <a:avLst/>
          </a:prstGeom>
          <a:noFill/>
        </p:spPr>
        <p:txBody>
          <a:bodyPr wrap="square" rtlCol="0">
            <a:spAutoFit/>
          </a:bodyPr>
          <a:lstStyle/>
          <a:p>
            <a:pPr algn="ctr"/>
            <a:r>
              <a:rPr lang="en-US" dirty="0" smtClean="0"/>
              <a:t>0</a:t>
            </a:r>
            <a:endParaRPr lang="en-US" dirty="0"/>
          </a:p>
        </p:txBody>
      </p:sp>
      <p:sp>
        <p:nvSpPr>
          <p:cNvPr id="84" name="TextBox 83"/>
          <p:cNvSpPr txBox="1"/>
          <p:nvPr/>
        </p:nvSpPr>
        <p:spPr>
          <a:xfrm>
            <a:off x="8474540" y="4514850"/>
            <a:ext cx="517060" cy="369332"/>
          </a:xfrm>
          <a:prstGeom prst="rect">
            <a:avLst/>
          </a:prstGeom>
          <a:noFill/>
        </p:spPr>
        <p:txBody>
          <a:bodyPr wrap="square" rtlCol="0">
            <a:spAutoFit/>
          </a:bodyPr>
          <a:lstStyle/>
          <a:p>
            <a:pPr algn="ctr"/>
            <a:r>
              <a:rPr lang="en-US" dirty="0" smtClean="0"/>
              <a:t>1</a:t>
            </a:r>
            <a:endParaRPr lang="en-US" dirty="0"/>
          </a:p>
        </p:txBody>
      </p:sp>
      <p:sp>
        <p:nvSpPr>
          <p:cNvPr id="85" name="TextBox 84"/>
          <p:cNvSpPr txBox="1"/>
          <p:nvPr/>
        </p:nvSpPr>
        <p:spPr>
          <a:xfrm>
            <a:off x="3920867" y="4799206"/>
            <a:ext cx="1302273" cy="307777"/>
          </a:xfrm>
          <a:prstGeom prst="rect">
            <a:avLst/>
          </a:prstGeom>
          <a:noFill/>
        </p:spPr>
        <p:txBody>
          <a:bodyPr wrap="square" rtlCol="0">
            <a:spAutoFit/>
          </a:bodyPr>
          <a:lstStyle/>
          <a:p>
            <a:pPr algn="ctr"/>
            <a:r>
              <a:rPr lang="en-US" sz="1400" dirty="0" smtClean="0"/>
              <a:t>Lightness</a:t>
            </a:r>
            <a:endParaRPr lang="en-US" sz="1400" dirty="0"/>
          </a:p>
        </p:txBody>
      </p:sp>
      <p:pic>
        <p:nvPicPr>
          <p:cNvPr id="45" name="Picture 44"/>
          <p:cNvPicPr>
            <a:picLocks noChangeAspect="1"/>
          </p:cNvPicPr>
          <p:nvPr/>
        </p:nvPicPr>
        <p:blipFill>
          <a:blip r:embed="rId3" cstate="print"/>
          <a:stretch>
            <a:fillRect/>
          </a:stretch>
        </p:blipFill>
        <p:spPr>
          <a:xfrm>
            <a:off x="1220595" y="2359222"/>
            <a:ext cx="857250" cy="857250"/>
          </a:xfrm>
          <a:prstGeom prst="rect">
            <a:avLst/>
          </a:prstGeom>
          <a:effectLst>
            <a:outerShdw blurRad="50800" dist="38100" dir="2700000" algn="tl" rotWithShape="0">
              <a:srgbClr val="000000">
                <a:alpha val="43000"/>
              </a:srgbClr>
            </a:outerShdw>
          </a:effectLst>
        </p:spPr>
      </p:pic>
      <p:sp>
        <p:nvSpPr>
          <p:cNvPr id="46" name="Rounded Rectangle 45"/>
          <p:cNvSpPr/>
          <p:nvPr/>
        </p:nvSpPr>
        <p:spPr>
          <a:xfrm>
            <a:off x="3543300" y="2644972"/>
            <a:ext cx="2057400" cy="3429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Classifier</a:t>
            </a:r>
            <a:endParaRPr lang="en-US" dirty="0"/>
          </a:p>
        </p:txBody>
      </p:sp>
      <p:grpSp>
        <p:nvGrpSpPr>
          <p:cNvPr id="49" name="Group 48"/>
          <p:cNvGrpSpPr/>
          <p:nvPr/>
        </p:nvGrpSpPr>
        <p:grpSpPr>
          <a:xfrm>
            <a:off x="1820392" y="2069108"/>
            <a:ext cx="6122934" cy="575865"/>
            <a:chOff x="1820392" y="2508780"/>
            <a:chExt cx="6122934" cy="767820"/>
          </a:xfrm>
        </p:grpSpPr>
        <p:cxnSp>
          <p:nvCxnSpPr>
            <p:cNvPr id="50" name="Elbow Connector 54"/>
            <p:cNvCxnSpPr/>
            <p:nvPr/>
          </p:nvCxnSpPr>
          <p:spPr>
            <a:xfrm rot="16200000" flipH="1">
              <a:off x="2918157" y="1421963"/>
              <a:ext cx="223472" cy="2419002"/>
            </a:xfrm>
            <a:prstGeom prst="bentConnector2">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1" name="Elbow Connector 56"/>
            <p:cNvCxnSpPr/>
            <p:nvPr/>
          </p:nvCxnSpPr>
          <p:spPr>
            <a:xfrm rot="5400000">
              <a:off x="4458579" y="2289595"/>
              <a:ext cx="234420" cy="672790"/>
            </a:xfrm>
            <a:prstGeom prst="bentConnector2">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2" name="Elbow Connector 60"/>
            <p:cNvCxnSpPr/>
            <p:nvPr/>
          </p:nvCxnSpPr>
          <p:spPr>
            <a:xfrm rot="5400000">
              <a:off x="6281687" y="1081561"/>
              <a:ext cx="228946" cy="3094332"/>
            </a:xfrm>
            <a:prstGeom prst="bentConnector2">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572000" y="2743200"/>
              <a:ext cx="0" cy="5334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54" name="Table 53"/>
          <p:cNvGraphicFramePr>
            <a:graphicFrameLocks noGrp="1"/>
          </p:cNvGraphicFramePr>
          <p:nvPr>
            <p:extLst>
              <p:ext uri="{D42A27DB-BD31-4B8C-83A1-F6EECF244321}">
                <p14:modId xmlns:p14="http://schemas.microsoft.com/office/powerpoint/2010/main" val="272392161"/>
              </p:ext>
            </p:extLst>
          </p:nvPr>
        </p:nvGraphicFramePr>
        <p:xfrm>
          <a:off x="2438400" y="2518616"/>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0.7</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56" name="Oval 55"/>
          <p:cNvSpPr/>
          <p:nvPr/>
        </p:nvSpPr>
        <p:spPr>
          <a:xfrm>
            <a:off x="1861208" y="2738745"/>
            <a:ext cx="152400"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2013608" y="2795895"/>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2477248" y="2266950"/>
            <a:ext cx="248786" cy="276999"/>
          </a:xfrm>
          <a:prstGeom prst="rect">
            <a:avLst/>
          </a:prstGeom>
        </p:spPr>
        <p:txBody>
          <a:bodyPr wrap="none">
            <a:spAutoFit/>
          </a:bodyPr>
          <a:lstStyle/>
          <a:p>
            <a:pPr algn="ctr"/>
            <a:r>
              <a:rPr lang="en-US" sz="1200" dirty="0">
                <a:solidFill>
                  <a:srgbClr val="9BBB59"/>
                </a:solidFill>
              </a:rPr>
              <a:t>?</a:t>
            </a:r>
            <a:endParaRPr lang="en-US" sz="500" dirty="0">
              <a:solidFill>
                <a:srgbClr val="9BBB59"/>
              </a:solidFill>
            </a:endParaRPr>
          </a:p>
        </p:txBody>
      </p:sp>
      <p:cxnSp>
        <p:nvCxnSpPr>
          <p:cNvPr id="60" name="Straight Connector 59"/>
          <p:cNvCxnSpPr/>
          <p:nvPr/>
        </p:nvCxnSpPr>
        <p:spPr>
          <a:xfrm>
            <a:off x="2819400" y="2800000"/>
            <a:ext cx="6858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7776721" y="1067805"/>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7</a:t>
            </a:r>
            <a:endParaRPr lang="en-US" sz="500" b="1" dirty="0">
              <a:solidFill>
                <a:srgbClr val="9BBB59"/>
              </a:solidFill>
              <a:latin typeface="Open Sans"/>
              <a:cs typeface="Open Sans"/>
            </a:endParaRPr>
          </a:p>
        </p:txBody>
      </p:sp>
      <p:pic>
        <p:nvPicPr>
          <p:cNvPr id="64" name="Picture 63" descr="1351292.png"/>
          <p:cNvPicPr>
            <a:picLocks/>
          </p:cNvPicPr>
          <p:nvPr/>
        </p:nvPicPr>
        <p:blipFill>
          <a:blip r:embed="rId4" cstate="print">
            <a:extLst>
              <a:ext uri="{28A0092B-C50C-407E-A947-70E740481C1C}">
                <a14:useLocalDpi xmlns:a14="http://schemas.microsoft.com/office/drawing/2010/main"/>
              </a:ext>
            </a:extLst>
          </a:blip>
          <a:stretch>
            <a:fillRect/>
          </a:stretch>
        </p:blipFill>
        <p:spPr>
          <a:xfrm>
            <a:off x="3449782" y="1165098"/>
            <a:ext cx="859536" cy="859536"/>
          </a:xfrm>
          <a:prstGeom prst="rect">
            <a:avLst/>
          </a:prstGeom>
          <a:effectLst>
            <a:outerShdw blurRad="50800" dist="38100" dir="2700000" algn="tl" rotWithShape="0">
              <a:srgbClr val="000000">
                <a:alpha val="43000"/>
              </a:srgbClr>
            </a:outerShdw>
          </a:effectLst>
        </p:spPr>
      </p:pic>
      <p:pic>
        <p:nvPicPr>
          <p:cNvPr id="65" name="Picture 64" descr="1243789.png"/>
          <p:cNvPicPr>
            <a:picLocks/>
          </p:cNvPicPr>
          <p:nvPr/>
        </p:nvPicPr>
        <p:blipFill>
          <a:blip r:embed="rId5" cstate="print">
            <a:extLst>
              <a:ext uri="{28A0092B-C50C-407E-A947-70E740481C1C}">
                <a14:useLocalDpi xmlns:a14="http://schemas.microsoft.com/office/drawing/2010/main"/>
              </a:ext>
            </a:extLst>
          </a:blip>
          <a:stretch>
            <a:fillRect/>
          </a:stretch>
        </p:blipFill>
        <p:spPr>
          <a:xfrm>
            <a:off x="6477000" y="1165098"/>
            <a:ext cx="859536" cy="859536"/>
          </a:xfrm>
          <a:prstGeom prst="rect">
            <a:avLst/>
          </a:prstGeom>
          <a:effectLst>
            <a:outerShdw blurRad="50800" dist="38100" dir="2700000" algn="tl" rotWithShape="0">
              <a:srgbClr val="000000">
                <a:alpha val="43000"/>
              </a:srgbClr>
            </a:outerShdw>
          </a:effectLst>
        </p:spPr>
      </p:pic>
      <p:sp>
        <p:nvSpPr>
          <p:cNvPr id="66" name="Oval 65"/>
          <p:cNvSpPr/>
          <p:nvPr/>
        </p:nvSpPr>
        <p:spPr>
          <a:xfrm>
            <a:off x="6894889" y="156909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a:stCxn id="66" idx="6"/>
          </p:cNvCxnSpPr>
          <p:nvPr/>
        </p:nvCxnSpPr>
        <p:spPr>
          <a:xfrm>
            <a:off x="7013761" y="1626245"/>
            <a:ext cx="719328"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68" name="Table 67"/>
          <p:cNvGraphicFramePr>
            <a:graphicFrameLocks noGrp="1"/>
          </p:cNvGraphicFramePr>
          <p:nvPr>
            <p:extLst>
              <p:ext uri="{D42A27DB-BD31-4B8C-83A1-F6EECF244321}">
                <p14:modId xmlns:p14="http://schemas.microsoft.com/office/powerpoint/2010/main" val="3644198523"/>
              </p:ext>
            </p:extLst>
          </p:nvPr>
        </p:nvGraphicFramePr>
        <p:xfrm>
          <a:off x="7757213" y="1340494"/>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0.1</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0.9</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69" name="Rectangle 68"/>
          <p:cNvSpPr/>
          <p:nvPr/>
        </p:nvSpPr>
        <p:spPr>
          <a:xfrm>
            <a:off x="4691319"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2</a:t>
            </a:r>
            <a:endParaRPr lang="en-US" sz="500" b="1" dirty="0">
              <a:solidFill>
                <a:srgbClr val="9BBB59"/>
              </a:solidFill>
              <a:latin typeface="Open Sans"/>
              <a:cs typeface="Open Sans"/>
            </a:endParaRPr>
          </a:p>
        </p:txBody>
      </p:sp>
      <p:sp>
        <p:nvSpPr>
          <p:cNvPr id="70" name="Rectangle 69"/>
          <p:cNvSpPr/>
          <p:nvPr/>
        </p:nvSpPr>
        <p:spPr>
          <a:xfrm>
            <a:off x="1654470"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1</a:t>
            </a:r>
            <a:endParaRPr lang="en-US" sz="500" b="1" dirty="0">
              <a:solidFill>
                <a:srgbClr val="9BBB59"/>
              </a:solidFill>
              <a:latin typeface="Open Sans"/>
              <a:cs typeface="Open Sans"/>
            </a:endParaRPr>
          </a:p>
        </p:txBody>
      </p:sp>
      <p:pic>
        <p:nvPicPr>
          <p:cNvPr id="71" name="Picture 70" descr="775242.png"/>
          <p:cNvPicPr>
            <a:picLocks/>
          </p:cNvPicPr>
          <p:nvPr/>
        </p:nvPicPr>
        <p:blipFill>
          <a:blip r:embed="rId6" cstate="print">
            <a:extLst>
              <a:ext uri="{28A0092B-C50C-407E-A947-70E740481C1C}">
                <a14:useLocalDpi xmlns:a14="http://schemas.microsoft.com/office/drawing/2010/main"/>
              </a:ext>
            </a:extLst>
          </a:blip>
          <a:stretch>
            <a:fillRect/>
          </a:stretch>
        </p:blipFill>
        <p:spPr>
          <a:xfrm>
            <a:off x="381000" y="1165098"/>
            <a:ext cx="859536" cy="859536"/>
          </a:xfrm>
          <a:prstGeom prst="rect">
            <a:avLst/>
          </a:prstGeom>
          <a:effectLst>
            <a:outerShdw blurRad="50800" dist="38100" dir="2700000" algn="tl" rotWithShape="0">
              <a:srgbClr val="000000">
                <a:alpha val="43000"/>
              </a:srgbClr>
            </a:outerShdw>
          </a:effectLst>
        </p:spPr>
      </p:pic>
      <p:graphicFrame>
        <p:nvGraphicFramePr>
          <p:cNvPr id="72" name="Table 71"/>
          <p:cNvGraphicFramePr>
            <a:graphicFrameLocks noGrp="1"/>
          </p:cNvGraphicFramePr>
          <p:nvPr>
            <p:extLst>
              <p:ext uri="{D42A27DB-BD31-4B8C-83A1-F6EECF244321}">
                <p14:modId xmlns:p14="http://schemas.microsoft.com/office/powerpoint/2010/main" val="1251163634"/>
              </p:ext>
            </p:extLst>
          </p:nvPr>
        </p:nvGraphicFramePr>
        <p:xfrm>
          <a:off x="1634279" y="1344598"/>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0.4</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0.5</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86" name="Oval 85"/>
          <p:cNvSpPr/>
          <p:nvPr/>
        </p:nvSpPr>
        <p:spPr>
          <a:xfrm>
            <a:off x="1066800" y="1570759"/>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7" name="Straight Connector 86"/>
          <p:cNvCxnSpPr/>
          <p:nvPr/>
        </p:nvCxnSpPr>
        <p:spPr>
          <a:xfrm>
            <a:off x="1188027" y="1634454"/>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4114800" y="162624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4225636" y="1681213"/>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93" name="Table 92"/>
          <p:cNvGraphicFramePr>
            <a:graphicFrameLocks noGrp="1"/>
          </p:cNvGraphicFramePr>
          <p:nvPr>
            <p:extLst>
              <p:ext uri="{D42A27DB-BD31-4B8C-83A1-F6EECF244321}">
                <p14:modId xmlns:p14="http://schemas.microsoft.com/office/powerpoint/2010/main" val="2523156477"/>
              </p:ext>
            </p:extLst>
          </p:nvPr>
        </p:nvGraphicFramePr>
        <p:xfrm>
          <a:off x="4666293" y="1336387"/>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122" name="TextBox 121"/>
          <p:cNvSpPr txBox="1"/>
          <p:nvPr/>
        </p:nvSpPr>
        <p:spPr>
          <a:xfrm>
            <a:off x="8305800" y="1224975"/>
            <a:ext cx="609600" cy="584775"/>
          </a:xfrm>
          <a:prstGeom prst="rect">
            <a:avLst/>
          </a:prstGeom>
          <a:noFill/>
        </p:spPr>
        <p:txBody>
          <a:bodyPr wrap="square" rtlCol="0" anchor="ctr">
            <a:spAutoFit/>
          </a:bodyPr>
          <a:lstStyle/>
          <a:p>
            <a:pPr algn="ctr"/>
            <a:r>
              <a:rPr lang="en-US" sz="3200" b="1" dirty="0" smtClean="0">
                <a:latin typeface="Open Sans"/>
                <a:cs typeface="Open Sans"/>
              </a:rPr>
              <a:t>…</a:t>
            </a:r>
            <a:endParaRPr lang="en-US" sz="3200" b="1" dirty="0">
              <a:latin typeface="Open Sans"/>
              <a:cs typeface="Open Sans"/>
            </a:endParaRPr>
          </a:p>
        </p:txBody>
      </p:sp>
    </p:spTree>
    <p:extLst>
      <p:ext uri="{BB962C8B-B14F-4D97-AF65-F5344CB8AC3E}">
        <p14:creationId xmlns:p14="http://schemas.microsoft.com/office/powerpoint/2010/main" val="92306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Factor Distributions</a:t>
            </a:r>
            <a:endParaRPr lang="en-US" dirty="0"/>
          </a:p>
        </p:txBody>
      </p:sp>
      <p:sp>
        <p:nvSpPr>
          <p:cNvPr id="89" name="TextBox 88"/>
          <p:cNvSpPr txBox="1"/>
          <p:nvPr/>
        </p:nvSpPr>
        <p:spPr>
          <a:xfrm>
            <a:off x="76200" y="4388562"/>
            <a:ext cx="517060" cy="276999"/>
          </a:xfrm>
          <a:prstGeom prst="rect">
            <a:avLst/>
          </a:prstGeom>
          <a:noFill/>
        </p:spPr>
        <p:txBody>
          <a:bodyPr wrap="square" rtlCol="0">
            <a:spAutoFit/>
          </a:bodyPr>
          <a:lstStyle/>
          <a:p>
            <a:pPr algn="ctr"/>
            <a:r>
              <a:rPr lang="en-US" sz="1200" dirty="0" smtClean="0"/>
              <a:t>0</a:t>
            </a:r>
            <a:endParaRPr lang="en-US" sz="1200" dirty="0"/>
          </a:p>
        </p:txBody>
      </p:sp>
      <p:sp>
        <p:nvSpPr>
          <p:cNvPr id="90" name="TextBox 89"/>
          <p:cNvSpPr txBox="1"/>
          <p:nvPr/>
        </p:nvSpPr>
        <p:spPr>
          <a:xfrm>
            <a:off x="76200" y="3049802"/>
            <a:ext cx="517060" cy="276999"/>
          </a:xfrm>
          <a:prstGeom prst="rect">
            <a:avLst/>
          </a:prstGeom>
          <a:noFill/>
        </p:spPr>
        <p:txBody>
          <a:bodyPr wrap="square" rtlCol="0">
            <a:spAutoFit/>
          </a:bodyPr>
          <a:lstStyle/>
          <a:p>
            <a:pPr algn="ctr"/>
            <a:r>
              <a:rPr lang="en-US" sz="1200" dirty="0"/>
              <a:t>1</a:t>
            </a:r>
          </a:p>
        </p:txBody>
      </p:sp>
      <p:sp>
        <p:nvSpPr>
          <p:cNvPr id="84" name="TextBox 83"/>
          <p:cNvSpPr txBox="1"/>
          <p:nvPr/>
        </p:nvSpPr>
        <p:spPr>
          <a:xfrm>
            <a:off x="8474540" y="4514850"/>
            <a:ext cx="517060" cy="369332"/>
          </a:xfrm>
          <a:prstGeom prst="rect">
            <a:avLst/>
          </a:prstGeom>
          <a:noFill/>
        </p:spPr>
        <p:txBody>
          <a:bodyPr wrap="square" rtlCol="0">
            <a:spAutoFit/>
          </a:bodyPr>
          <a:lstStyle/>
          <a:p>
            <a:pPr algn="ctr"/>
            <a:r>
              <a:rPr lang="en-US" dirty="0" smtClean="0"/>
              <a:t>1</a:t>
            </a:r>
            <a:endParaRPr lang="en-US" dirty="0"/>
          </a:p>
        </p:txBody>
      </p:sp>
      <p:cxnSp>
        <p:nvCxnSpPr>
          <p:cNvPr id="107" name="Straight Connector 106"/>
          <p:cNvCxnSpPr/>
          <p:nvPr/>
        </p:nvCxnSpPr>
        <p:spPr>
          <a:xfrm flipV="1">
            <a:off x="457200" y="3199005"/>
            <a:ext cx="0" cy="13716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8" name="Freeform 107"/>
          <p:cNvSpPr/>
          <p:nvPr/>
        </p:nvSpPr>
        <p:spPr>
          <a:xfrm>
            <a:off x="419896" y="3423378"/>
            <a:ext cx="8158349" cy="1211650"/>
          </a:xfrm>
          <a:custGeom>
            <a:avLst/>
            <a:gdLst>
              <a:gd name="connsiteX0" fmla="*/ 111106 w 8158349"/>
              <a:gd name="connsiteY0" fmla="*/ 1559002 h 1615533"/>
              <a:gd name="connsiteX1" fmla="*/ 1632939 w 8158349"/>
              <a:gd name="connsiteY1" fmla="*/ 1411194 h 1615533"/>
              <a:gd name="connsiteX2" fmla="*/ 2749680 w 8158349"/>
              <a:gd name="connsiteY2" fmla="*/ 595515 h 1615533"/>
              <a:gd name="connsiteX3" fmla="*/ 3620081 w 8158349"/>
              <a:gd name="connsiteY3" fmla="*/ 9759 h 1615533"/>
              <a:gd name="connsiteX4" fmla="*/ 4731348 w 8158349"/>
              <a:gd name="connsiteY4" fmla="*/ 310849 h 1615533"/>
              <a:gd name="connsiteX5" fmla="*/ 5864511 w 8158349"/>
              <a:gd name="connsiteY5" fmla="*/ 1323605 h 1615533"/>
              <a:gd name="connsiteX6" fmla="*/ 7369922 w 8158349"/>
              <a:gd name="connsiteY6" fmla="*/ 1564476 h 1615533"/>
              <a:gd name="connsiteX7" fmla="*/ 8152735 w 8158349"/>
              <a:gd name="connsiteY7" fmla="*/ 1608271 h 1615533"/>
              <a:gd name="connsiteX8" fmla="*/ 7742169 w 8158349"/>
              <a:gd name="connsiteY8" fmla="*/ 1613745 h 1615533"/>
              <a:gd name="connsiteX9" fmla="*/ 2224155 w 8158349"/>
              <a:gd name="connsiteY9" fmla="*/ 1608271 h 1615533"/>
              <a:gd name="connsiteX10" fmla="*/ 412188 w 8158349"/>
              <a:gd name="connsiteY10" fmla="*/ 1602797 h 1615533"/>
              <a:gd name="connsiteX11" fmla="*/ 149426 w 8158349"/>
              <a:gd name="connsiteY11" fmla="*/ 1613745 h 1615533"/>
              <a:gd name="connsiteX12" fmla="*/ 111106 w 8158349"/>
              <a:gd name="connsiteY12" fmla="*/ 1559002 h 161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8349" h="1615533">
                <a:moveTo>
                  <a:pt x="111106" y="1559002"/>
                </a:moveTo>
                <a:cubicBezTo>
                  <a:pt x="358358" y="1525244"/>
                  <a:pt x="1193177" y="1571775"/>
                  <a:pt x="1632939" y="1411194"/>
                </a:cubicBezTo>
                <a:cubicBezTo>
                  <a:pt x="2072701" y="1250613"/>
                  <a:pt x="2418490" y="829087"/>
                  <a:pt x="2749680" y="595515"/>
                </a:cubicBezTo>
                <a:cubicBezTo>
                  <a:pt x="3080870" y="361942"/>
                  <a:pt x="3289803" y="57203"/>
                  <a:pt x="3620081" y="9759"/>
                </a:cubicBezTo>
                <a:cubicBezTo>
                  <a:pt x="3950359" y="-37685"/>
                  <a:pt x="4357276" y="91875"/>
                  <a:pt x="4731348" y="310849"/>
                </a:cubicBezTo>
                <a:cubicBezTo>
                  <a:pt x="5105420" y="529823"/>
                  <a:pt x="5424749" y="1114667"/>
                  <a:pt x="5864511" y="1323605"/>
                </a:cubicBezTo>
                <a:cubicBezTo>
                  <a:pt x="6304273" y="1532543"/>
                  <a:pt x="6988551" y="1517032"/>
                  <a:pt x="7369922" y="1564476"/>
                </a:cubicBezTo>
                <a:cubicBezTo>
                  <a:pt x="7751293" y="1611920"/>
                  <a:pt x="8090694" y="1600060"/>
                  <a:pt x="8152735" y="1608271"/>
                </a:cubicBezTo>
                <a:cubicBezTo>
                  <a:pt x="8214776" y="1616483"/>
                  <a:pt x="7742169" y="1613745"/>
                  <a:pt x="7742169" y="1613745"/>
                </a:cubicBezTo>
                <a:lnTo>
                  <a:pt x="2224155" y="1608271"/>
                </a:lnTo>
                <a:lnTo>
                  <a:pt x="412188" y="1602797"/>
                </a:lnTo>
                <a:cubicBezTo>
                  <a:pt x="66400" y="1603709"/>
                  <a:pt x="199606" y="1621044"/>
                  <a:pt x="149426" y="1613745"/>
                </a:cubicBezTo>
                <a:cubicBezTo>
                  <a:pt x="99246" y="1606446"/>
                  <a:pt x="-136146" y="1592760"/>
                  <a:pt x="111106" y="1559002"/>
                </a:cubicBezTo>
                <a:close/>
              </a:path>
            </a:pathLst>
          </a:custGeom>
          <a:solidFill>
            <a:srgbClr val="9BBB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375526" y="4591133"/>
            <a:ext cx="152400" cy="1714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0" name="Rectangle 109"/>
          <p:cNvSpPr/>
          <p:nvPr/>
        </p:nvSpPr>
        <p:spPr>
          <a:xfrm>
            <a:off x="533400" y="4627755"/>
            <a:ext cx="8077200" cy="169164"/>
          </a:xfrm>
          <a:prstGeom prst="rect">
            <a:avLst/>
          </a:prstGeom>
          <a:gradFill>
            <a:gsLst>
              <a:gs pos="0">
                <a:schemeClr val="bg1"/>
              </a:gs>
              <a:gs pos="100000">
                <a:schemeClr val="tx1"/>
              </a:gs>
            </a:gsLst>
            <a:lin ang="0" scaled="0"/>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a:off x="152400" y="4570605"/>
            <a:ext cx="517060" cy="369332"/>
          </a:xfrm>
          <a:prstGeom prst="rect">
            <a:avLst/>
          </a:prstGeom>
          <a:noFill/>
        </p:spPr>
        <p:txBody>
          <a:bodyPr wrap="square" rtlCol="0">
            <a:spAutoFit/>
          </a:bodyPr>
          <a:lstStyle/>
          <a:p>
            <a:pPr algn="ctr"/>
            <a:r>
              <a:rPr lang="en-US" dirty="0" smtClean="0"/>
              <a:t>0</a:t>
            </a:r>
            <a:endParaRPr lang="en-US" dirty="0"/>
          </a:p>
        </p:txBody>
      </p:sp>
      <p:sp>
        <p:nvSpPr>
          <p:cNvPr id="112" name="TextBox 111"/>
          <p:cNvSpPr txBox="1"/>
          <p:nvPr/>
        </p:nvSpPr>
        <p:spPr>
          <a:xfrm>
            <a:off x="8474540" y="4514850"/>
            <a:ext cx="517060" cy="369332"/>
          </a:xfrm>
          <a:prstGeom prst="rect">
            <a:avLst/>
          </a:prstGeom>
          <a:noFill/>
        </p:spPr>
        <p:txBody>
          <a:bodyPr wrap="square" rtlCol="0">
            <a:spAutoFit/>
          </a:bodyPr>
          <a:lstStyle/>
          <a:p>
            <a:pPr algn="ctr"/>
            <a:r>
              <a:rPr lang="en-US" dirty="0" smtClean="0"/>
              <a:t>1</a:t>
            </a:r>
            <a:endParaRPr lang="en-US" dirty="0"/>
          </a:p>
        </p:txBody>
      </p:sp>
      <p:sp>
        <p:nvSpPr>
          <p:cNvPr id="113" name="TextBox 112"/>
          <p:cNvSpPr txBox="1"/>
          <p:nvPr/>
        </p:nvSpPr>
        <p:spPr>
          <a:xfrm>
            <a:off x="3920867" y="4799206"/>
            <a:ext cx="1302273" cy="307777"/>
          </a:xfrm>
          <a:prstGeom prst="rect">
            <a:avLst/>
          </a:prstGeom>
          <a:noFill/>
        </p:spPr>
        <p:txBody>
          <a:bodyPr wrap="square" rtlCol="0">
            <a:spAutoFit/>
          </a:bodyPr>
          <a:lstStyle/>
          <a:p>
            <a:pPr algn="ctr"/>
            <a:r>
              <a:rPr lang="en-US" sz="1400" dirty="0" smtClean="0"/>
              <a:t>Lightness</a:t>
            </a:r>
            <a:endParaRPr lang="en-US" sz="1400" dirty="0"/>
          </a:p>
        </p:txBody>
      </p:sp>
      <p:pic>
        <p:nvPicPr>
          <p:cNvPr id="114" name="Picture 113"/>
          <p:cNvPicPr>
            <a:picLocks noChangeAspect="1"/>
          </p:cNvPicPr>
          <p:nvPr/>
        </p:nvPicPr>
        <p:blipFill>
          <a:blip r:embed="rId3" cstate="print"/>
          <a:stretch>
            <a:fillRect/>
          </a:stretch>
        </p:blipFill>
        <p:spPr>
          <a:xfrm>
            <a:off x="1220595" y="2359222"/>
            <a:ext cx="857250" cy="857250"/>
          </a:xfrm>
          <a:prstGeom prst="rect">
            <a:avLst/>
          </a:prstGeom>
          <a:effectLst>
            <a:outerShdw blurRad="50800" dist="38100" dir="2700000" algn="tl" rotWithShape="0">
              <a:srgbClr val="000000">
                <a:alpha val="43000"/>
              </a:srgbClr>
            </a:outerShdw>
          </a:effectLst>
        </p:spPr>
      </p:pic>
      <p:sp>
        <p:nvSpPr>
          <p:cNvPr id="115" name="Rounded Rectangle 114"/>
          <p:cNvSpPr/>
          <p:nvPr/>
        </p:nvSpPr>
        <p:spPr>
          <a:xfrm>
            <a:off x="3543300" y="2644972"/>
            <a:ext cx="2057400" cy="3429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Classifier</a:t>
            </a:r>
            <a:endParaRPr lang="en-US" dirty="0"/>
          </a:p>
        </p:txBody>
      </p:sp>
      <p:grpSp>
        <p:nvGrpSpPr>
          <p:cNvPr id="116" name="Group 115"/>
          <p:cNvGrpSpPr/>
          <p:nvPr/>
        </p:nvGrpSpPr>
        <p:grpSpPr>
          <a:xfrm>
            <a:off x="1820392" y="2069108"/>
            <a:ext cx="6122934" cy="575865"/>
            <a:chOff x="1820392" y="2508780"/>
            <a:chExt cx="6122934" cy="767820"/>
          </a:xfrm>
        </p:grpSpPr>
        <p:cxnSp>
          <p:nvCxnSpPr>
            <p:cNvPr id="117" name="Elbow Connector 54"/>
            <p:cNvCxnSpPr/>
            <p:nvPr/>
          </p:nvCxnSpPr>
          <p:spPr>
            <a:xfrm rot="16200000" flipH="1">
              <a:off x="2918157" y="1421963"/>
              <a:ext cx="223472" cy="2419002"/>
            </a:xfrm>
            <a:prstGeom prst="bentConnector2">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18" name="Elbow Connector 56"/>
            <p:cNvCxnSpPr/>
            <p:nvPr/>
          </p:nvCxnSpPr>
          <p:spPr>
            <a:xfrm rot="5400000">
              <a:off x="4458579" y="2289595"/>
              <a:ext cx="234420" cy="672790"/>
            </a:xfrm>
            <a:prstGeom prst="bentConnector2">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19" name="Elbow Connector 60"/>
            <p:cNvCxnSpPr/>
            <p:nvPr/>
          </p:nvCxnSpPr>
          <p:spPr>
            <a:xfrm rot="5400000">
              <a:off x="6281687" y="1081561"/>
              <a:ext cx="228946" cy="3094332"/>
            </a:xfrm>
            <a:prstGeom prst="bentConnector2">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4572000" y="2743200"/>
              <a:ext cx="0" cy="53340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121" name="Table 120"/>
          <p:cNvGraphicFramePr>
            <a:graphicFrameLocks noGrp="1"/>
          </p:cNvGraphicFramePr>
          <p:nvPr>
            <p:extLst>
              <p:ext uri="{D42A27DB-BD31-4B8C-83A1-F6EECF244321}">
                <p14:modId xmlns:p14="http://schemas.microsoft.com/office/powerpoint/2010/main" val="1705249057"/>
              </p:ext>
            </p:extLst>
          </p:nvPr>
        </p:nvGraphicFramePr>
        <p:xfrm>
          <a:off x="2438400" y="2518616"/>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0.7</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122" name="Oval 121"/>
          <p:cNvSpPr/>
          <p:nvPr/>
        </p:nvSpPr>
        <p:spPr>
          <a:xfrm>
            <a:off x="1861208" y="2738745"/>
            <a:ext cx="152400"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 name="Straight Connector 122"/>
          <p:cNvCxnSpPr/>
          <p:nvPr/>
        </p:nvCxnSpPr>
        <p:spPr>
          <a:xfrm>
            <a:off x="2013608" y="2795895"/>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24" name="Rectangle 123"/>
          <p:cNvSpPr/>
          <p:nvPr/>
        </p:nvSpPr>
        <p:spPr>
          <a:xfrm>
            <a:off x="2477248" y="2318819"/>
            <a:ext cx="248786" cy="276999"/>
          </a:xfrm>
          <a:prstGeom prst="rect">
            <a:avLst/>
          </a:prstGeom>
        </p:spPr>
        <p:txBody>
          <a:bodyPr wrap="none">
            <a:spAutoFit/>
          </a:bodyPr>
          <a:lstStyle/>
          <a:p>
            <a:pPr algn="ctr"/>
            <a:r>
              <a:rPr lang="en-US" sz="1200" dirty="0">
                <a:solidFill>
                  <a:srgbClr val="9BBB59"/>
                </a:solidFill>
              </a:rPr>
              <a:t>?</a:t>
            </a:r>
            <a:endParaRPr lang="en-US" sz="500" dirty="0">
              <a:solidFill>
                <a:srgbClr val="9BBB59"/>
              </a:solidFill>
            </a:endParaRPr>
          </a:p>
        </p:txBody>
      </p:sp>
      <p:cxnSp>
        <p:nvCxnSpPr>
          <p:cNvPr id="125" name="Straight Connector 124"/>
          <p:cNvCxnSpPr/>
          <p:nvPr/>
        </p:nvCxnSpPr>
        <p:spPr>
          <a:xfrm>
            <a:off x="2819400" y="2800000"/>
            <a:ext cx="6858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26" name="Rectangle 125"/>
          <p:cNvSpPr/>
          <p:nvPr/>
        </p:nvSpPr>
        <p:spPr>
          <a:xfrm>
            <a:off x="7776721" y="1067805"/>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7</a:t>
            </a:r>
            <a:endParaRPr lang="en-US" sz="500" b="1" dirty="0">
              <a:solidFill>
                <a:srgbClr val="9BBB59"/>
              </a:solidFill>
              <a:latin typeface="Open Sans"/>
              <a:cs typeface="Open Sans"/>
            </a:endParaRPr>
          </a:p>
        </p:txBody>
      </p:sp>
      <p:pic>
        <p:nvPicPr>
          <p:cNvPr id="128" name="Picture 127" descr="1351292.png"/>
          <p:cNvPicPr>
            <a:picLocks/>
          </p:cNvPicPr>
          <p:nvPr/>
        </p:nvPicPr>
        <p:blipFill>
          <a:blip r:embed="rId4" cstate="print">
            <a:extLst>
              <a:ext uri="{28A0092B-C50C-407E-A947-70E740481C1C}">
                <a14:useLocalDpi xmlns:a14="http://schemas.microsoft.com/office/drawing/2010/main"/>
              </a:ext>
            </a:extLst>
          </a:blip>
          <a:stretch>
            <a:fillRect/>
          </a:stretch>
        </p:blipFill>
        <p:spPr>
          <a:xfrm>
            <a:off x="3449782" y="1165098"/>
            <a:ext cx="859536" cy="859536"/>
          </a:xfrm>
          <a:prstGeom prst="rect">
            <a:avLst/>
          </a:prstGeom>
          <a:effectLst>
            <a:outerShdw blurRad="50800" dist="38100" dir="2700000" algn="tl" rotWithShape="0">
              <a:srgbClr val="000000">
                <a:alpha val="43000"/>
              </a:srgbClr>
            </a:outerShdw>
          </a:effectLst>
        </p:spPr>
      </p:pic>
      <p:pic>
        <p:nvPicPr>
          <p:cNvPr id="129" name="Picture 128" descr="1243789.png"/>
          <p:cNvPicPr>
            <a:picLocks/>
          </p:cNvPicPr>
          <p:nvPr/>
        </p:nvPicPr>
        <p:blipFill>
          <a:blip r:embed="rId5" cstate="print">
            <a:extLst>
              <a:ext uri="{28A0092B-C50C-407E-A947-70E740481C1C}">
                <a14:useLocalDpi xmlns:a14="http://schemas.microsoft.com/office/drawing/2010/main"/>
              </a:ext>
            </a:extLst>
          </a:blip>
          <a:stretch>
            <a:fillRect/>
          </a:stretch>
        </p:blipFill>
        <p:spPr>
          <a:xfrm>
            <a:off x="6477000" y="1165098"/>
            <a:ext cx="859536" cy="859536"/>
          </a:xfrm>
          <a:prstGeom prst="rect">
            <a:avLst/>
          </a:prstGeom>
          <a:effectLst>
            <a:outerShdw blurRad="50800" dist="38100" dir="2700000" algn="tl" rotWithShape="0">
              <a:srgbClr val="000000">
                <a:alpha val="43000"/>
              </a:srgbClr>
            </a:outerShdw>
          </a:effectLst>
        </p:spPr>
      </p:pic>
      <p:sp>
        <p:nvSpPr>
          <p:cNvPr id="130" name="Oval 129"/>
          <p:cNvSpPr/>
          <p:nvPr/>
        </p:nvSpPr>
        <p:spPr>
          <a:xfrm>
            <a:off x="6894889" y="156909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1" name="Straight Connector 130"/>
          <p:cNvCxnSpPr>
            <a:stCxn id="130" idx="6"/>
          </p:cNvCxnSpPr>
          <p:nvPr/>
        </p:nvCxnSpPr>
        <p:spPr>
          <a:xfrm>
            <a:off x="7013761" y="1626245"/>
            <a:ext cx="719328"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132" name="Table 131"/>
          <p:cNvGraphicFramePr>
            <a:graphicFrameLocks noGrp="1"/>
          </p:cNvGraphicFramePr>
          <p:nvPr>
            <p:extLst>
              <p:ext uri="{D42A27DB-BD31-4B8C-83A1-F6EECF244321}">
                <p14:modId xmlns:p14="http://schemas.microsoft.com/office/powerpoint/2010/main" val="1286591630"/>
              </p:ext>
            </p:extLst>
          </p:nvPr>
        </p:nvGraphicFramePr>
        <p:xfrm>
          <a:off x="7757213" y="1340494"/>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0.1</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0.9</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133" name="Rectangle 132"/>
          <p:cNvSpPr/>
          <p:nvPr/>
        </p:nvSpPr>
        <p:spPr>
          <a:xfrm>
            <a:off x="4691319"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2</a:t>
            </a:r>
            <a:endParaRPr lang="en-US" sz="500" b="1" dirty="0">
              <a:solidFill>
                <a:srgbClr val="9BBB59"/>
              </a:solidFill>
              <a:latin typeface="Open Sans"/>
              <a:cs typeface="Open Sans"/>
            </a:endParaRPr>
          </a:p>
        </p:txBody>
      </p:sp>
      <p:sp>
        <p:nvSpPr>
          <p:cNvPr id="134" name="Rectangle 133"/>
          <p:cNvSpPr/>
          <p:nvPr/>
        </p:nvSpPr>
        <p:spPr>
          <a:xfrm>
            <a:off x="1654470" y="1075551"/>
            <a:ext cx="272832" cy="276999"/>
          </a:xfrm>
          <a:prstGeom prst="rect">
            <a:avLst/>
          </a:prstGeom>
        </p:spPr>
        <p:txBody>
          <a:bodyPr wrap="none">
            <a:spAutoFit/>
          </a:bodyPr>
          <a:lstStyle/>
          <a:p>
            <a:pPr algn="ctr"/>
            <a:r>
              <a:rPr lang="en-US" sz="1200" b="1" dirty="0" smtClean="0">
                <a:solidFill>
                  <a:srgbClr val="9BBB59"/>
                </a:solidFill>
                <a:latin typeface="Open Sans"/>
                <a:cs typeface="Open Sans"/>
              </a:rPr>
              <a:t>1</a:t>
            </a:r>
            <a:endParaRPr lang="en-US" sz="500" b="1" dirty="0">
              <a:solidFill>
                <a:srgbClr val="9BBB59"/>
              </a:solidFill>
              <a:latin typeface="Open Sans"/>
              <a:cs typeface="Open Sans"/>
            </a:endParaRPr>
          </a:p>
        </p:txBody>
      </p:sp>
      <p:pic>
        <p:nvPicPr>
          <p:cNvPr id="135" name="Picture 134" descr="775242.png"/>
          <p:cNvPicPr>
            <a:picLocks/>
          </p:cNvPicPr>
          <p:nvPr/>
        </p:nvPicPr>
        <p:blipFill>
          <a:blip r:embed="rId6" cstate="print">
            <a:extLst>
              <a:ext uri="{28A0092B-C50C-407E-A947-70E740481C1C}">
                <a14:useLocalDpi xmlns:a14="http://schemas.microsoft.com/office/drawing/2010/main"/>
              </a:ext>
            </a:extLst>
          </a:blip>
          <a:stretch>
            <a:fillRect/>
          </a:stretch>
        </p:blipFill>
        <p:spPr>
          <a:xfrm>
            <a:off x="381000" y="1165098"/>
            <a:ext cx="859536" cy="859536"/>
          </a:xfrm>
          <a:prstGeom prst="rect">
            <a:avLst/>
          </a:prstGeom>
          <a:effectLst>
            <a:outerShdw blurRad="50800" dist="38100" dir="2700000" algn="tl" rotWithShape="0">
              <a:srgbClr val="000000">
                <a:alpha val="43000"/>
              </a:srgbClr>
            </a:outerShdw>
          </a:effectLst>
        </p:spPr>
      </p:pic>
      <p:graphicFrame>
        <p:nvGraphicFramePr>
          <p:cNvPr id="136" name="Table 135"/>
          <p:cNvGraphicFramePr>
            <a:graphicFrameLocks noGrp="1"/>
          </p:cNvGraphicFramePr>
          <p:nvPr>
            <p:extLst>
              <p:ext uri="{D42A27DB-BD31-4B8C-83A1-F6EECF244321}">
                <p14:modId xmlns:p14="http://schemas.microsoft.com/office/powerpoint/2010/main" val="735583524"/>
              </p:ext>
            </p:extLst>
          </p:nvPr>
        </p:nvGraphicFramePr>
        <p:xfrm>
          <a:off x="1634279" y="1344598"/>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0.4</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0.5</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137" name="Oval 136"/>
          <p:cNvSpPr/>
          <p:nvPr/>
        </p:nvSpPr>
        <p:spPr>
          <a:xfrm>
            <a:off x="1066800" y="1570759"/>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8" name="Straight Connector 137"/>
          <p:cNvCxnSpPr/>
          <p:nvPr/>
        </p:nvCxnSpPr>
        <p:spPr>
          <a:xfrm>
            <a:off x="1188027" y="1634454"/>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39" name="Oval 138"/>
          <p:cNvSpPr/>
          <p:nvPr/>
        </p:nvSpPr>
        <p:spPr>
          <a:xfrm>
            <a:off x="4114800" y="1626245"/>
            <a:ext cx="118872" cy="1143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p:cNvCxnSpPr/>
          <p:nvPr/>
        </p:nvCxnSpPr>
        <p:spPr>
          <a:xfrm>
            <a:off x="4225636" y="1681213"/>
            <a:ext cx="381000" cy="0"/>
          </a:xfrm>
          <a:prstGeom prst="line">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graphicFrame>
        <p:nvGraphicFramePr>
          <p:cNvPr id="141" name="Table 140"/>
          <p:cNvGraphicFramePr>
            <a:graphicFrameLocks noGrp="1"/>
          </p:cNvGraphicFramePr>
          <p:nvPr>
            <p:extLst>
              <p:ext uri="{D42A27DB-BD31-4B8C-83A1-F6EECF244321}">
                <p14:modId xmlns:p14="http://schemas.microsoft.com/office/powerpoint/2010/main" val="709490828"/>
              </p:ext>
            </p:extLst>
          </p:nvPr>
        </p:nvGraphicFramePr>
        <p:xfrm>
          <a:off x="4666293" y="1336387"/>
          <a:ext cx="309880" cy="693752"/>
        </p:xfrm>
        <a:graphic>
          <a:graphicData uri="http://schemas.openxmlformats.org/drawingml/2006/table">
            <a:tbl>
              <a:tblPr bandRow="1">
                <a:tableStyleId>{5C22544A-7EE6-4342-B048-85BDC9FD1C3A}</a:tableStyleId>
              </a:tblPr>
              <a:tblGrid>
                <a:gridCol w="309880"/>
              </a:tblGrid>
              <a:tr h="236552">
                <a:tc>
                  <a:txBody>
                    <a:bodyPr/>
                    <a:lstStyle/>
                    <a:p>
                      <a:pPr algn="ctr"/>
                      <a:r>
                        <a:rPr lang="en-US" sz="900" dirty="0" smtClean="0">
                          <a:solidFill>
                            <a:srgbClr val="F79646"/>
                          </a:solidFill>
                        </a:rPr>
                        <a:t>0.2</a:t>
                      </a:r>
                      <a:endParaRPr lang="en-US" sz="5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0.1</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r h="228600">
                <a:tc>
                  <a:txBody>
                    <a:bodyPr/>
                    <a:lstStyle/>
                    <a:p>
                      <a:pPr algn="ctr"/>
                      <a:r>
                        <a:rPr lang="en-US" sz="900" dirty="0" smtClean="0">
                          <a:solidFill>
                            <a:srgbClr val="F79646"/>
                          </a:solidFill>
                        </a:rPr>
                        <a:t>0.4</a:t>
                      </a:r>
                      <a:endParaRPr lang="en-US" sz="900" dirty="0">
                        <a:solidFill>
                          <a:srgbClr val="F79646"/>
                        </a:solidFill>
                      </a:endParaRPr>
                    </a:p>
                  </a:txBody>
                  <a:tcPr marL="45720" marR="45720" marT="34290" marB="34290">
                    <a:lnL w="12700" cap="flat" cmpd="sng" algn="ctr">
                      <a:solidFill>
                        <a:srgbClr val="F79646"/>
                      </a:solidFill>
                      <a:prstDash val="solid"/>
                      <a:round/>
                      <a:headEnd type="none" w="med" len="med"/>
                      <a:tailEnd type="none" w="med" len="med"/>
                    </a:lnL>
                    <a:lnR w="12700" cap="flat" cmpd="sng" algn="ctr">
                      <a:solidFill>
                        <a:srgbClr val="F79646"/>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noFill/>
                  </a:tcPr>
                </a:tc>
              </a:tr>
            </a:tbl>
          </a:graphicData>
        </a:graphic>
      </p:graphicFrame>
      <p:sp>
        <p:nvSpPr>
          <p:cNvPr id="142" name="TextBox 141"/>
          <p:cNvSpPr txBox="1"/>
          <p:nvPr/>
        </p:nvSpPr>
        <p:spPr>
          <a:xfrm>
            <a:off x="8305800" y="1224975"/>
            <a:ext cx="609600" cy="584775"/>
          </a:xfrm>
          <a:prstGeom prst="rect">
            <a:avLst/>
          </a:prstGeom>
          <a:noFill/>
        </p:spPr>
        <p:txBody>
          <a:bodyPr wrap="square" rtlCol="0" anchor="ctr">
            <a:spAutoFit/>
          </a:bodyPr>
          <a:lstStyle/>
          <a:p>
            <a:pPr algn="ctr"/>
            <a:r>
              <a:rPr lang="en-US" sz="3200" b="1" dirty="0" smtClean="0">
                <a:latin typeface="Open Sans"/>
                <a:cs typeface="Open Sans"/>
              </a:rPr>
              <a:t>…</a:t>
            </a:r>
            <a:endParaRPr lang="en-US" sz="3200" b="1" dirty="0">
              <a:latin typeface="Open Sans"/>
              <a:cs typeface="Open Sans"/>
            </a:endParaRPr>
          </a:p>
        </p:txBody>
      </p:sp>
      <p:sp>
        <p:nvSpPr>
          <p:cNvPr id="4" name="Rectangle 3"/>
          <p:cNvSpPr/>
          <p:nvPr/>
        </p:nvSpPr>
        <p:spPr>
          <a:xfrm>
            <a:off x="0" y="1009650"/>
            <a:ext cx="9067800" cy="491490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53" name="Group 52"/>
          <p:cNvGrpSpPr/>
          <p:nvPr/>
        </p:nvGrpSpPr>
        <p:grpSpPr>
          <a:xfrm>
            <a:off x="7010400" y="2286000"/>
            <a:ext cx="1676400" cy="2000250"/>
            <a:chOff x="4724400" y="3505200"/>
            <a:chExt cx="1676399" cy="2667000"/>
          </a:xfrm>
        </p:grpSpPr>
        <p:sp>
          <p:nvSpPr>
            <p:cNvPr id="52" name="Rounded Rectangular Callout 51"/>
            <p:cNvSpPr/>
            <p:nvPr/>
          </p:nvSpPr>
          <p:spPr>
            <a:xfrm>
              <a:off x="4724400" y="3505200"/>
              <a:ext cx="1676399" cy="2667000"/>
            </a:xfrm>
            <a:prstGeom prst="wedgeRoundRectCallout">
              <a:avLst>
                <a:gd name="adj1" fmla="val -76172"/>
                <a:gd name="adj2" fmla="val 30778"/>
                <a:gd name="adj3" fmla="val 16667"/>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83502" y="3733801"/>
              <a:ext cx="1144094" cy="1018359"/>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83502" y="4800601"/>
              <a:ext cx="1144094" cy="943540"/>
            </a:xfrm>
            <a:prstGeom prst="rect">
              <a:avLst/>
            </a:prstGeom>
          </p:spPr>
        </p:pic>
        <p:sp>
          <p:nvSpPr>
            <p:cNvPr id="51" name="TextBox 50"/>
            <p:cNvSpPr txBox="1"/>
            <p:nvPr/>
          </p:nvSpPr>
          <p:spPr>
            <a:xfrm>
              <a:off x="4746584" y="5742731"/>
              <a:ext cx="1637356" cy="348813"/>
            </a:xfrm>
            <a:prstGeom prst="rect">
              <a:avLst/>
            </a:prstGeom>
            <a:noFill/>
          </p:spPr>
          <p:txBody>
            <a:bodyPr wrap="square" rtlCol="0">
              <a:spAutoFit/>
            </a:bodyPr>
            <a:lstStyle/>
            <a:p>
              <a:pPr algn="ctr"/>
              <a:r>
                <a:rPr lang="en-US" sz="1100" dirty="0" smtClean="0"/>
                <a:t>[</a:t>
              </a:r>
              <a:r>
                <a:rPr lang="en-US" sz="1100" dirty="0" err="1" smtClean="0"/>
                <a:t>Charpiat</a:t>
              </a:r>
              <a:r>
                <a:rPr lang="en-US" sz="1100" dirty="0" smtClean="0"/>
                <a:t> et al. 2008]</a:t>
              </a:r>
              <a:endParaRPr lang="en-US" sz="1100" dirty="0"/>
            </a:p>
          </p:txBody>
        </p:sp>
      </p:grpSp>
    </p:spTree>
    <p:extLst>
      <p:ext uri="{BB962C8B-B14F-4D97-AF65-F5344CB8AC3E}">
        <p14:creationId xmlns:p14="http://schemas.microsoft.com/office/powerpoint/2010/main" val="160404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Learned Factors</a:t>
            </a: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83080" y="1165860"/>
            <a:ext cx="5577840" cy="3977832"/>
          </a:xfrm>
          <a:prstGeom prst="rect">
            <a:avLst/>
          </a:prstGeom>
        </p:spPr>
      </p:pic>
      <p:grpSp>
        <p:nvGrpSpPr>
          <p:cNvPr id="15" name="Group 14"/>
          <p:cNvGrpSpPr/>
          <p:nvPr/>
        </p:nvGrpSpPr>
        <p:grpSpPr>
          <a:xfrm>
            <a:off x="4865649" y="1616839"/>
            <a:ext cx="1905000" cy="747110"/>
            <a:chOff x="5073568" y="2155784"/>
            <a:chExt cx="2394032" cy="996146"/>
          </a:xfrm>
        </p:grpSpPr>
        <p:sp>
          <p:nvSpPr>
            <p:cNvPr id="13" name="Oval 12"/>
            <p:cNvSpPr/>
            <p:nvPr/>
          </p:nvSpPr>
          <p:spPr>
            <a:xfrm>
              <a:off x="6858000" y="2155784"/>
              <a:ext cx="609600" cy="609600"/>
            </a:xfrm>
            <a:prstGeom prst="ellipse">
              <a:avLst/>
            </a:prstGeom>
            <a:noFill/>
            <a:ln>
              <a:solidFill>
                <a:srgbClr val="00BB0A"/>
              </a:solidFill>
            </a:ln>
            <a:effectLst>
              <a:glow rad="38100">
                <a:srgbClr val="00BB0A">
                  <a:alpha val="35000"/>
                </a:srgb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4" name="Oval 13"/>
            <p:cNvSpPr/>
            <p:nvPr/>
          </p:nvSpPr>
          <p:spPr>
            <a:xfrm>
              <a:off x="5073568" y="2542330"/>
              <a:ext cx="609600" cy="609600"/>
            </a:xfrm>
            <a:prstGeom prst="ellipse">
              <a:avLst/>
            </a:prstGeom>
            <a:noFill/>
            <a:ln>
              <a:solidFill>
                <a:srgbClr val="00BB0A"/>
              </a:solidFill>
            </a:ln>
            <a:effectLst>
              <a:glow rad="38100">
                <a:srgbClr val="00BB0A">
                  <a:alpha val="35000"/>
                </a:srgbClr>
              </a:glo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5" name="Rectangle 4"/>
          <p:cNvSpPr/>
          <p:nvPr/>
        </p:nvSpPr>
        <p:spPr>
          <a:xfrm>
            <a:off x="1721748" y="3139193"/>
            <a:ext cx="5715000" cy="669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11765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122334" y="1143000"/>
            <a:ext cx="2688336" cy="2686050"/>
            <a:chOff x="2743200" y="1143000"/>
            <a:chExt cx="3581400" cy="2686050"/>
          </a:xfrm>
        </p:grpSpPr>
        <p:sp>
          <p:nvSpPr>
            <p:cNvPr id="31" name="Rectangle 30"/>
            <p:cNvSpPr/>
            <p:nvPr/>
          </p:nvSpPr>
          <p:spPr>
            <a:xfrm>
              <a:off x="2743200" y="1143000"/>
              <a:ext cx="3581400" cy="2686050"/>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7-Point Star 32"/>
            <p:cNvSpPr/>
            <p:nvPr/>
          </p:nvSpPr>
          <p:spPr>
            <a:xfrm>
              <a:off x="3048000" y="1371601"/>
              <a:ext cx="2918178" cy="2188634"/>
            </a:xfrm>
            <a:prstGeom prst="star7">
              <a:avLst>
                <a:gd name="adj" fmla="val 27606"/>
                <a:gd name="hf" fmla="val 102572"/>
                <a:gd name="vf" fmla="val 10521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962400" y="2171701"/>
              <a:ext cx="1062948" cy="747385"/>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Scoring a Coloring (Revisited)</a:t>
            </a:r>
            <a:endParaRPr lang="en-US" dirty="0"/>
          </a:p>
        </p:txBody>
      </p:sp>
      <p:sp>
        <p:nvSpPr>
          <p:cNvPr id="4" name="Rectangle 3"/>
          <p:cNvSpPr/>
          <p:nvPr/>
        </p:nvSpPr>
        <p:spPr>
          <a:xfrm>
            <a:off x="1850136" y="1771650"/>
            <a:ext cx="283464" cy="28575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Rectangle 14"/>
          <p:cNvSpPr/>
          <p:nvPr/>
        </p:nvSpPr>
        <p:spPr>
          <a:xfrm>
            <a:off x="1850136" y="2743200"/>
            <a:ext cx="283464" cy="28575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Elbow Connector 5"/>
          <p:cNvCxnSpPr/>
          <p:nvPr/>
        </p:nvCxnSpPr>
        <p:spPr>
          <a:xfrm flipV="1">
            <a:off x="2133600" y="1714501"/>
            <a:ext cx="1828800" cy="192248"/>
          </a:xfrm>
          <a:prstGeom prst="bentConnector3">
            <a:avLst>
              <a:gd name="adj1" fmla="val 50000"/>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Elbow Connector 19"/>
          <p:cNvCxnSpPr/>
          <p:nvPr/>
        </p:nvCxnSpPr>
        <p:spPr>
          <a:xfrm>
            <a:off x="2133600" y="1906748"/>
            <a:ext cx="1828800" cy="150653"/>
          </a:xfrm>
          <a:prstGeom prst="bentConnector3">
            <a:avLst>
              <a:gd name="adj1" fmla="val 50000"/>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flipV="1">
            <a:off x="2133600" y="2743201"/>
            <a:ext cx="2057400" cy="139257"/>
          </a:xfrm>
          <a:prstGeom prst="bentConnector3">
            <a:avLst>
              <a:gd name="adj1" fmla="val 44878"/>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a:off x="2133600" y="2882458"/>
            <a:ext cx="2057400" cy="203643"/>
          </a:xfrm>
          <a:prstGeom prst="bentConnector3">
            <a:avLst>
              <a:gd name="adj1" fmla="val 45148"/>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8" idx="0"/>
          </p:cNvCxnSpPr>
          <p:nvPr/>
        </p:nvCxnSpPr>
        <p:spPr>
          <a:xfrm rot="16200000" flipV="1">
            <a:off x="3915334" y="3415667"/>
            <a:ext cx="742948" cy="407205"/>
          </a:xfrm>
          <a:prstGeom prst="bentConnector3">
            <a:avLst>
              <a:gd name="adj1" fmla="val 50000"/>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flipH="1" flipV="1">
            <a:off x="4362450" y="3619500"/>
            <a:ext cx="571500" cy="304800"/>
          </a:xfrm>
          <a:prstGeom prst="bentConnector3">
            <a:avLst>
              <a:gd name="adj1" fmla="val 77656"/>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495800" y="2743200"/>
            <a:ext cx="0" cy="131445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6858000" y="234107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9" name="Oval 18"/>
          <p:cNvSpPr/>
          <p:nvPr/>
        </p:nvSpPr>
        <p:spPr>
          <a:xfrm>
            <a:off x="6858000" y="14859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Oval 20"/>
          <p:cNvSpPr/>
          <p:nvPr/>
        </p:nvSpPr>
        <p:spPr>
          <a:xfrm>
            <a:off x="6858000" y="32004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egular Pentagon 7"/>
          <p:cNvSpPr/>
          <p:nvPr/>
        </p:nvSpPr>
        <p:spPr>
          <a:xfrm>
            <a:off x="4339534" y="3990744"/>
            <a:ext cx="301752" cy="285750"/>
          </a:xfrm>
          <a:prstGeom prst="pen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Rectangle 4"/>
          <p:cNvSpPr/>
          <p:nvPr/>
        </p:nvSpPr>
        <p:spPr>
          <a:xfrm>
            <a:off x="914400" y="971550"/>
            <a:ext cx="5715000" cy="3429000"/>
          </a:xfrm>
          <a:prstGeom prst="rect">
            <a:avLst/>
          </a:prstGeom>
          <a:solidFill>
            <a:schemeClr val="bg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6" name="Straight Connector 45"/>
          <p:cNvCxnSpPr/>
          <p:nvPr/>
        </p:nvCxnSpPr>
        <p:spPr>
          <a:xfrm flipH="1">
            <a:off x="4572000" y="2497962"/>
            <a:ext cx="2286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638800" y="1644872"/>
            <a:ext cx="12192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4761576" y="3355212"/>
            <a:ext cx="210312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391400" y="2457451"/>
            <a:ext cx="1219200" cy="646331"/>
          </a:xfrm>
          <a:prstGeom prst="rect">
            <a:avLst/>
          </a:prstGeom>
          <a:noFill/>
        </p:spPr>
        <p:txBody>
          <a:bodyPr wrap="square" rtlCol="0">
            <a:spAutoFit/>
          </a:bodyPr>
          <a:lstStyle/>
          <a:p>
            <a:pPr algn="ctr"/>
            <a:r>
              <a:rPr lang="en-US" b="1" dirty="0" smtClean="0">
                <a:solidFill>
                  <a:schemeClr val="accent1"/>
                </a:solidFill>
                <a:effectLst>
                  <a:outerShdw blurRad="50800" dist="38100" dir="2700000" algn="tl" rotWithShape="0">
                    <a:prstClr val="black">
                      <a:alpha val="40000"/>
                    </a:prstClr>
                  </a:outerShdw>
                </a:effectLst>
                <a:latin typeface="Open Sans"/>
                <a:cs typeface="Open Sans"/>
              </a:rPr>
              <a:t>Unary Factors</a:t>
            </a:r>
            <a:endParaRPr lang="en-US" b="1" dirty="0">
              <a:solidFill>
                <a:schemeClr val="accent1"/>
              </a:solidFill>
              <a:effectLst>
                <a:outerShdw blurRad="50800" dist="38100" dir="2700000" algn="tl" rotWithShape="0">
                  <a:prstClr val="black">
                    <a:alpha val="40000"/>
                  </a:prstClr>
                </a:outerShdw>
              </a:effectLst>
              <a:latin typeface="Open Sans"/>
              <a:cs typeface="Open Sans"/>
            </a:endParaRPr>
          </a:p>
        </p:txBody>
      </p:sp>
      <p:sp>
        <p:nvSpPr>
          <p:cNvPr id="26" name="TextBox 25"/>
          <p:cNvSpPr txBox="1"/>
          <p:nvPr/>
        </p:nvSpPr>
        <p:spPr>
          <a:xfrm>
            <a:off x="304800" y="2372752"/>
            <a:ext cx="1219200" cy="646331"/>
          </a:xfrm>
          <a:prstGeom prst="rect">
            <a:avLst/>
          </a:prstGeom>
          <a:noFill/>
        </p:spPr>
        <p:txBody>
          <a:bodyPr wrap="square" rtlCol="0">
            <a:spAutoFit/>
          </a:bodyPr>
          <a:lstStyle/>
          <a:p>
            <a:pPr algn="ctr"/>
            <a:r>
              <a:rPr lang="en-US" b="1" dirty="0" smtClean="0">
                <a:solidFill>
                  <a:schemeClr val="accent1"/>
                </a:solidFill>
                <a:effectLst>
                  <a:outerShdw blurRad="50800" dist="38100" dir="2700000" algn="tl" rotWithShape="0">
                    <a:prstClr val="black">
                      <a:alpha val="40000"/>
                    </a:prstClr>
                  </a:outerShdw>
                </a:effectLst>
                <a:latin typeface="Open Sans"/>
                <a:cs typeface="Open Sans"/>
              </a:rPr>
              <a:t>Pairwise</a:t>
            </a:r>
          </a:p>
          <a:p>
            <a:pPr algn="ctr"/>
            <a:r>
              <a:rPr lang="en-US" b="1" dirty="0" smtClean="0">
                <a:solidFill>
                  <a:schemeClr val="accent1"/>
                </a:solidFill>
                <a:effectLst>
                  <a:outerShdw blurRad="50800" dist="38100" dir="2700000" algn="tl" rotWithShape="0">
                    <a:prstClr val="black">
                      <a:alpha val="40000"/>
                    </a:prstClr>
                  </a:outerShdw>
                </a:effectLst>
                <a:latin typeface="Open Sans"/>
                <a:cs typeface="Open Sans"/>
              </a:rPr>
              <a:t>Factors</a:t>
            </a:r>
            <a:endParaRPr lang="en-US" b="1" dirty="0">
              <a:solidFill>
                <a:schemeClr val="accent1"/>
              </a:solidFill>
              <a:effectLst>
                <a:outerShdw blurRad="50800" dist="38100" dir="2700000" algn="tl" rotWithShape="0">
                  <a:prstClr val="black">
                    <a:alpha val="40000"/>
                  </a:prstClr>
                </a:outerShdw>
              </a:effectLst>
              <a:latin typeface="Open Sans"/>
              <a:cs typeface="Open Sans"/>
            </a:endParaRPr>
          </a:p>
        </p:txBody>
      </p:sp>
      <p:grpSp>
        <p:nvGrpSpPr>
          <p:cNvPr id="3" name="Group 2"/>
          <p:cNvGrpSpPr/>
          <p:nvPr/>
        </p:nvGrpSpPr>
        <p:grpSpPr>
          <a:xfrm>
            <a:off x="2319277" y="4119645"/>
            <a:ext cx="1876927" cy="814305"/>
            <a:chOff x="2319277" y="4119645"/>
            <a:chExt cx="1876927" cy="814305"/>
          </a:xfrm>
        </p:grpSpPr>
        <p:sp>
          <p:nvSpPr>
            <p:cNvPr id="27" name="TextBox 26"/>
            <p:cNvSpPr txBox="1"/>
            <p:nvPr/>
          </p:nvSpPr>
          <p:spPr>
            <a:xfrm>
              <a:off x="2362201" y="4119645"/>
              <a:ext cx="1785031" cy="646331"/>
            </a:xfrm>
            <a:prstGeom prst="rect">
              <a:avLst/>
            </a:prstGeom>
            <a:noFill/>
          </p:spPr>
          <p:txBody>
            <a:bodyPr wrap="square" rtlCol="0">
              <a:spAutoFit/>
            </a:bodyPr>
            <a:lstStyle/>
            <a:p>
              <a:pPr algn="ctr"/>
              <a:r>
                <a:rPr lang="en-US" b="1" dirty="0" smtClean="0">
                  <a:solidFill>
                    <a:schemeClr val="accent1"/>
                  </a:solidFill>
                  <a:effectLst>
                    <a:outerShdw blurRad="50800" dist="38100" dir="2700000" algn="tl" rotWithShape="0">
                      <a:prstClr val="black">
                        <a:alpha val="40000"/>
                      </a:prstClr>
                    </a:outerShdw>
                  </a:effectLst>
                  <a:latin typeface="Open Sans"/>
                  <a:cs typeface="Open Sans"/>
                </a:rPr>
                <a:t>Global Color Compatibility</a:t>
              </a:r>
              <a:endParaRPr lang="en-US" b="1" dirty="0">
                <a:solidFill>
                  <a:schemeClr val="accent1"/>
                </a:solidFill>
                <a:effectLst>
                  <a:outerShdw blurRad="50800" dist="38100" dir="2700000" algn="tl" rotWithShape="0">
                    <a:prstClr val="black">
                      <a:alpha val="40000"/>
                    </a:prstClr>
                  </a:outerShdw>
                </a:effectLst>
                <a:latin typeface="Open Sans"/>
                <a:cs typeface="Open Sans"/>
              </a:endParaRPr>
            </a:p>
          </p:txBody>
        </p:sp>
        <p:sp>
          <p:nvSpPr>
            <p:cNvPr id="30" name="TextBox 29"/>
            <p:cNvSpPr txBox="1"/>
            <p:nvPr/>
          </p:nvSpPr>
          <p:spPr>
            <a:xfrm>
              <a:off x="2319277" y="4672340"/>
              <a:ext cx="1876927" cy="261610"/>
            </a:xfrm>
            <a:prstGeom prst="rect">
              <a:avLst/>
            </a:prstGeom>
            <a:noFill/>
          </p:spPr>
          <p:txBody>
            <a:bodyPr wrap="square" rtlCol="0">
              <a:spAutoFit/>
            </a:bodyPr>
            <a:lstStyle/>
            <a:p>
              <a:pPr algn="ctr"/>
              <a:r>
                <a:rPr lang="en-US" sz="1100" b="1" dirty="0" smtClean="0">
                  <a:solidFill>
                    <a:schemeClr val="accent1"/>
                  </a:solidFill>
                  <a:effectLst>
                    <a:outerShdw blurRad="50800" dist="38100" dir="2700000" algn="tl" rotWithShape="0">
                      <a:prstClr val="black">
                        <a:alpha val="40000"/>
                      </a:prstClr>
                    </a:outerShdw>
                  </a:effectLst>
                  <a:latin typeface="Open Sans"/>
                  <a:cs typeface="Open Sans"/>
                </a:rPr>
                <a:t>[O’Donovan et al. 2011]</a:t>
              </a:r>
              <a:endParaRPr lang="en-US" sz="1100" b="1" dirty="0">
                <a:solidFill>
                  <a:schemeClr val="accent1"/>
                </a:solidFill>
                <a:effectLst>
                  <a:outerShdw blurRad="50800" dist="38100" dir="2700000" algn="tl" rotWithShape="0">
                    <a:prstClr val="black">
                      <a:alpha val="40000"/>
                    </a:prstClr>
                  </a:outerShdw>
                </a:effectLst>
                <a:latin typeface="Open Sans"/>
                <a:cs typeface="Open Sans"/>
              </a:endParaRPr>
            </a:p>
          </p:txBody>
        </p:sp>
      </p:grpSp>
    </p:spTree>
    <p:extLst>
      <p:ext uri="{BB962C8B-B14F-4D97-AF65-F5344CB8AC3E}">
        <p14:creationId xmlns:p14="http://schemas.microsoft.com/office/powerpoint/2010/main" val="3822280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122334" y="1143000"/>
            <a:ext cx="2688336" cy="2686050"/>
            <a:chOff x="2743200" y="1143000"/>
            <a:chExt cx="3581400" cy="2686050"/>
          </a:xfrm>
        </p:grpSpPr>
        <p:sp>
          <p:nvSpPr>
            <p:cNvPr id="31" name="Rectangle 30"/>
            <p:cNvSpPr/>
            <p:nvPr/>
          </p:nvSpPr>
          <p:spPr>
            <a:xfrm>
              <a:off x="2743200" y="1143000"/>
              <a:ext cx="3581400" cy="2686050"/>
            </a:xfrm>
            <a:prstGeom prst="rect">
              <a:avLst/>
            </a:prstGeom>
            <a:solidFill>
              <a:schemeClr val="tx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7-Point Star 32"/>
            <p:cNvSpPr/>
            <p:nvPr/>
          </p:nvSpPr>
          <p:spPr>
            <a:xfrm>
              <a:off x="3048000" y="1371601"/>
              <a:ext cx="2918178" cy="2188634"/>
            </a:xfrm>
            <a:prstGeom prst="star7">
              <a:avLst>
                <a:gd name="adj" fmla="val 27606"/>
                <a:gd name="hf" fmla="val 102572"/>
                <a:gd name="vf" fmla="val 10521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962400" y="2171701"/>
              <a:ext cx="1062948" cy="747385"/>
            </a:xfrm>
            <a:prstGeom prst="ellipse">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Scoring a Coloring (Revisited)</a:t>
            </a:r>
            <a:endParaRPr lang="en-US" dirty="0"/>
          </a:p>
        </p:txBody>
      </p:sp>
      <p:sp>
        <p:nvSpPr>
          <p:cNvPr id="4" name="Rectangle 3"/>
          <p:cNvSpPr/>
          <p:nvPr/>
        </p:nvSpPr>
        <p:spPr>
          <a:xfrm>
            <a:off x="1850136" y="1771650"/>
            <a:ext cx="283464" cy="28575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Rectangle 14"/>
          <p:cNvSpPr/>
          <p:nvPr/>
        </p:nvSpPr>
        <p:spPr>
          <a:xfrm>
            <a:off x="1850136" y="2743200"/>
            <a:ext cx="283464" cy="28575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 name="Elbow Connector 5"/>
          <p:cNvCxnSpPr/>
          <p:nvPr/>
        </p:nvCxnSpPr>
        <p:spPr>
          <a:xfrm flipV="1">
            <a:off x="2133600" y="1714501"/>
            <a:ext cx="1828800" cy="192248"/>
          </a:xfrm>
          <a:prstGeom prst="bentConnector3">
            <a:avLst>
              <a:gd name="adj1" fmla="val 50000"/>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0" name="Elbow Connector 19"/>
          <p:cNvCxnSpPr/>
          <p:nvPr/>
        </p:nvCxnSpPr>
        <p:spPr>
          <a:xfrm>
            <a:off x="2133600" y="1906748"/>
            <a:ext cx="1828800" cy="150653"/>
          </a:xfrm>
          <a:prstGeom prst="bentConnector3">
            <a:avLst>
              <a:gd name="adj1" fmla="val 50000"/>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8" name="Elbow Connector 27"/>
          <p:cNvCxnSpPr/>
          <p:nvPr/>
        </p:nvCxnSpPr>
        <p:spPr>
          <a:xfrm flipV="1">
            <a:off x="2133600" y="2743201"/>
            <a:ext cx="2057400" cy="139257"/>
          </a:xfrm>
          <a:prstGeom prst="bentConnector3">
            <a:avLst>
              <a:gd name="adj1" fmla="val 44878"/>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a:off x="2133600" y="2882458"/>
            <a:ext cx="2057400" cy="203643"/>
          </a:xfrm>
          <a:prstGeom prst="bentConnector3">
            <a:avLst>
              <a:gd name="adj1" fmla="val 45148"/>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8" idx="0"/>
          </p:cNvCxnSpPr>
          <p:nvPr/>
        </p:nvCxnSpPr>
        <p:spPr>
          <a:xfrm rot="16200000" flipV="1">
            <a:off x="3915334" y="3415667"/>
            <a:ext cx="742948" cy="407205"/>
          </a:xfrm>
          <a:prstGeom prst="bentConnector3">
            <a:avLst>
              <a:gd name="adj1" fmla="val 50000"/>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4" name="Elbow Connector 33"/>
          <p:cNvCxnSpPr/>
          <p:nvPr/>
        </p:nvCxnSpPr>
        <p:spPr>
          <a:xfrm rot="5400000" flipH="1" flipV="1">
            <a:off x="4362450" y="3619500"/>
            <a:ext cx="571500" cy="304800"/>
          </a:xfrm>
          <a:prstGeom prst="bentConnector3">
            <a:avLst>
              <a:gd name="adj1" fmla="val 77656"/>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495800" y="2743200"/>
            <a:ext cx="0" cy="131445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6858000" y="234107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9" name="Oval 18"/>
          <p:cNvSpPr/>
          <p:nvPr/>
        </p:nvSpPr>
        <p:spPr>
          <a:xfrm>
            <a:off x="6858000" y="14859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Oval 20"/>
          <p:cNvSpPr/>
          <p:nvPr/>
        </p:nvSpPr>
        <p:spPr>
          <a:xfrm>
            <a:off x="6858000" y="3200400"/>
            <a:ext cx="283464" cy="28575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TextBox 6"/>
          <p:cNvSpPr txBox="1"/>
          <p:nvPr/>
        </p:nvSpPr>
        <p:spPr>
          <a:xfrm>
            <a:off x="2590800" y="4255353"/>
            <a:ext cx="3780282" cy="830997"/>
          </a:xfrm>
          <a:prstGeom prst="rect">
            <a:avLst/>
          </a:prstGeom>
          <a:noFill/>
        </p:spPr>
        <p:txBody>
          <a:bodyPr wrap="square" rtlCol="0">
            <a:spAutoFit/>
          </a:bodyPr>
          <a:lstStyle/>
          <a:p>
            <a:pPr algn="ctr">
              <a:lnSpc>
                <a:spcPct val="120000"/>
              </a:lnSpc>
            </a:pPr>
            <a:r>
              <a:rPr lang="en-US" sz="2000" b="1" dirty="0" smtClean="0">
                <a:effectLst>
                  <a:outerShdw blurRad="50800" dist="38100" dir="2700000" algn="tl" rotWithShape="0">
                    <a:prstClr val="black">
                      <a:alpha val="40000"/>
                    </a:prstClr>
                  </a:outerShdw>
                </a:effectLst>
                <a:latin typeface="Open Sans"/>
                <a:cs typeface="Open Sans"/>
              </a:rPr>
              <a:t>Score  =  Product of Factors</a:t>
            </a:r>
          </a:p>
          <a:p>
            <a:pPr algn="ctr">
              <a:lnSpc>
                <a:spcPct val="120000"/>
              </a:lnSpc>
            </a:pPr>
            <a:r>
              <a:rPr lang="en-US" sz="2000" b="1" dirty="0" smtClean="0">
                <a:effectLst>
                  <a:outerShdw blurRad="50800" dist="38100" dir="2700000" algn="tl" rotWithShape="0">
                    <a:prstClr val="black">
                      <a:alpha val="40000"/>
                    </a:prstClr>
                  </a:outerShdw>
                </a:effectLst>
                <a:latin typeface="Open Sans"/>
                <a:cs typeface="Open Sans"/>
              </a:rPr>
              <a:t>(Factor Graph)</a:t>
            </a:r>
            <a:endParaRPr lang="en-US" sz="2000" b="1" dirty="0">
              <a:effectLst>
                <a:outerShdw blurRad="50800" dist="38100" dir="2700000" algn="tl" rotWithShape="0">
                  <a:prstClr val="black">
                    <a:alpha val="40000"/>
                  </a:prstClr>
                </a:outerShdw>
              </a:effectLst>
              <a:latin typeface="Open Sans"/>
              <a:cs typeface="Open Sans"/>
            </a:endParaRPr>
          </a:p>
        </p:txBody>
      </p:sp>
      <p:sp>
        <p:nvSpPr>
          <p:cNvPr id="8" name="Regular Pentagon 7"/>
          <p:cNvSpPr/>
          <p:nvPr/>
        </p:nvSpPr>
        <p:spPr>
          <a:xfrm>
            <a:off x="4339534" y="3990744"/>
            <a:ext cx="301752" cy="285750"/>
          </a:xfrm>
          <a:prstGeom prst="pen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6" name="Straight Connector 45"/>
          <p:cNvCxnSpPr/>
          <p:nvPr/>
        </p:nvCxnSpPr>
        <p:spPr>
          <a:xfrm flipH="1">
            <a:off x="4572000" y="2497962"/>
            <a:ext cx="22860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638800" y="1644872"/>
            <a:ext cx="12192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4761576" y="3355212"/>
            <a:ext cx="210312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217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Coloring Suggestions</a:t>
            </a:r>
            <a:endParaRPr lang="en-US" dirty="0"/>
          </a:p>
        </p:txBody>
      </p:sp>
      <p:sp>
        <p:nvSpPr>
          <p:cNvPr id="3" name="Content Placeholder 2"/>
          <p:cNvSpPr>
            <a:spLocks noGrp="1"/>
          </p:cNvSpPr>
          <p:nvPr>
            <p:ph idx="1"/>
          </p:nvPr>
        </p:nvSpPr>
        <p:spPr>
          <a:xfrm>
            <a:off x="457200" y="1200150"/>
            <a:ext cx="8229600" cy="3771900"/>
          </a:xfrm>
        </p:spPr>
        <p:txBody>
          <a:bodyPr>
            <a:normAutofit fontScale="92500" lnSpcReduction="20000"/>
          </a:bodyPr>
          <a:lstStyle/>
          <a:p>
            <a:r>
              <a:rPr lang="en-US" dirty="0" smtClean="0"/>
              <a:t>Metropolis Hastings (MH)</a:t>
            </a:r>
          </a:p>
          <a:p>
            <a:endParaRPr lang="en-US" dirty="0" smtClean="0"/>
          </a:p>
          <a:p>
            <a:endParaRPr lang="en-US" dirty="0"/>
          </a:p>
          <a:p>
            <a:endParaRPr lang="en-US" dirty="0" smtClean="0"/>
          </a:p>
          <a:p>
            <a:endParaRPr lang="en-US" dirty="0"/>
          </a:p>
          <a:p>
            <a:r>
              <a:rPr lang="en-US" dirty="0" smtClean="0"/>
              <a:t>Parallel Tempering</a:t>
            </a:r>
          </a:p>
          <a:p>
            <a:endParaRPr lang="en-US" dirty="0"/>
          </a:p>
          <a:p>
            <a:r>
              <a:rPr lang="en-US" dirty="0" smtClean="0"/>
              <a:t>Maximum Marginal Relevance</a:t>
            </a:r>
            <a:endParaRPr lang="en-US" dirty="0"/>
          </a:p>
        </p:txBody>
      </p:sp>
      <p:grpSp>
        <p:nvGrpSpPr>
          <p:cNvPr id="131" name="Group 130"/>
          <p:cNvGrpSpPr>
            <a:grpSpLocks noChangeAspect="1"/>
          </p:cNvGrpSpPr>
          <p:nvPr/>
        </p:nvGrpSpPr>
        <p:grpSpPr>
          <a:xfrm>
            <a:off x="1527048" y="2412620"/>
            <a:ext cx="1468757" cy="335202"/>
            <a:chOff x="1524276" y="3216822"/>
            <a:chExt cx="1483444" cy="451403"/>
          </a:xfrm>
        </p:grpSpPr>
        <p:cxnSp>
          <p:nvCxnSpPr>
            <p:cNvPr id="97" name="Straight Arrow Connector 96"/>
            <p:cNvCxnSpPr/>
            <p:nvPr/>
          </p:nvCxnSpPr>
          <p:spPr>
            <a:xfrm flipV="1">
              <a:off x="1524276" y="3228777"/>
              <a:ext cx="1483444" cy="7939"/>
            </a:xfrm>
            <a:prstGeom prst="straightConnector1">
              <a:avLst/>
            </a:prstGeom>
            <a:ln w="3810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1801758" y="3216822"/>
              <a:ext cx="922020" cy="451403"/>
            </a:xfrm>
            <a:prstGeom prst="rect">
              <a:avLst/>
            </a:prstGeom>
            <a:noFill/>
          </p:spPr>
          <p:txBody>
            <a:bodyPr wrap="square" rtlCol="0">
              <a:spAutoFit/>
            </a:bodyPr>
            <a:lstStyle/>
            <a:p>
              <a:r>
                <a:rPr lang="en-US" sz="1600" b="1" dirty="0" smtClean="0">
                  <a:solidFill>
                    <a:srgbClr val="FF0000"/>
                  </a:solidFill>
                  <a:latin typeface="Open Sans"/>
                  <a:cs typeface="Open Sans"/>
                </a:rPr>
                <a:t>REJECT</a:t>
              </a:r>
              <a:endParaRPr lang="en-US" sz="1600" b="1" dirty="0">
                <a:solidFill>
                  <a:srgbClr val="FF0000"/>
                </a:solidFill>
                <a:latin typeface="Open Sans"/>
                <a:cs typeface="Open Sans"/>
              </a:endParaRPr>
            </a:p>
          </p:txBody>
        </p:sp>
      </p:grpSp>
      <p:grpSp>
        <p:nvGrpSpPr>
          <p:cNvPr id="132" name="Group 131"/>
          <p:cNvGrpSpPr>
            <a:grpSpLocks noChangeAspect="1"/>
          </p:cNvGrpSpPr>
          <p:nvPr/>
        </p:nvGrpSpPr>
        <p:grpSpPr>
          <a:xfrm>
            <a:off x="3886201" y="2400297"/>
            <a:ext cx="1445082" cy="335202"/>
            <a:chOff x="4145307" y="3200400"/>
            <a:chExt cx="1194718" cy="451406"/>
          </a:xfrm>
        </p:grpSpPr>
        <p:cxnSp>
          <p:nvCxnSpPr>
            <p:cNvPr id="101" name="Straight Arrow Connector 100"/>
            <p:cNvCxnSpPr/>
            <p:nvPr/>
          </p:nvCxnSpPr>
          <p:spPr>
            <a:xfrm flipV="1">
              <a:off x="4145307" y="3215473"/>
              <a:ext cx="1180669" cy="7860"/>
            </a:xfrm>
            <a:prstGeom prst="straightConnector1">
              <a:avLst/>
            </a:prstGeom>
            <a:ln w="38100" cmpd="sng">
              <a:solidFill>
                <a:srgbClr val="00BB0A"/>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4325803" y="3200400"/>
              <a:ext cx="1014222" cy="451406"/>
            </a:xfrm>
            <a:prstGeom prst="rect">
              <a:avLst/>
            </a:prstGeom>
            <a:noFill/>
          </p:spPr>
          <p:txBody>
            <a:bodyPr wrap="square" rtlCol="0">
              <a:spAutoFit/>
            </a:bodyPr>
            <a:lstStyle/>
            <a:p>
              <a:r>
                <a:rPr lang="en-US" sz="1600" b="1" dirty="0" smtClean="0">
                  <a:solidFill>
                    <a:srgbClr val="00BB0A"/>
                  </a:solidFill>
                  <a:latin typeface="Open Sans"/>
                  <a:cs typeface="Open Sans"/>
                </a:rPr>
                <a:t>ACCEPT</a:t>
              </a:r>
              <a:endParaRPr lang="en-US" sz="1600" b="1" dirty="0">
                <a:solidFill>
                  <a:srgbClr val="00BB0A"/>
                </a:solidFill>
                <a:latin typeface="Open Sans"/>
                <a:cs typeface="Open Sans"/>
              </a:endParaRPr>
            </a:p>
          </p:txBody>
        </p:sp>
      </p:grpSp>
      <p:grpSp>
        <p:nvGrpSpPr>
          <p:cNvPr id="133" name="Group 132"/>
          <p:cNvGrpSpPr>
            <a:grpSpLocks noChangeAspect="1"/>
          </p:cNvGrpSpPr>
          <p:nvPr/>
        </p:nvGrpSpPr>
        <p:grpSpPr>
          <a:xfrm>
            <a:off x="6172200" y="2399730"/>
            <a:ext cx="1463495" cy="335202"/>
            <a:chOff x="6451646" y="3199643"/>
            <a:chExt cx="1192951" cy="451406"/>
          </a:xfrm>
        </p:grpSpPr>
        <p:cxnSp>
          <p:nvCxnSpPr>
            <p:cNvPr id="105" name="Straight Arrow Connector 104"/>
            <p:cNvCxnSpPr/>
            <p:nvPr/>
          </p:nvCxnSpPr>
          <p:spPr>
            <a:xfrm flipV="1">
              <a:off x="6451646" y="3223334"/>
              <a:ext cx="1180669" cy="7860"/>
            </a:xfrm>
            <a:prstGeom prst="straightConnector1">
              <a:avLst/>
            </a:prstGeom>
            <a:ln w="38100" cmpd="sng">
              <a:solidFill>
                <a:srgbClr val="00BB0A"/>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6630375" y="3199643"/>
              <a:ext cx="1014222" cy="451406"/>
            </a:xfrm>
            <a:prstGeom prst="rect">
              <a:avLst/>
            </a:prstGeom>
            <a:noFill/>
          </p:spPr>
          <p:txBody>
            <a:bodyPr wrap="square" rtlCol="0">
              <a:spAutoFit/>
            </a:bodyPr>
            <a:lstStyle/>
            <a:p>
              <a:r>
                <a:rPr lang="en-US" sz="1600" b="1" dirty="0" smtClean="0">
                  <a:solidFill>
                    <a:srgbClr val="00BB0A"/>
                  </a:solidFill>
                  <a:latin typeface="Open Sans"/>
                  <a:cs typeface="Open Sans"/>
                </a:rPr>
                <a:t>ACCEPT</a:t>
              </a:r>
              <a:endParaRPr lang="en-US" sz="1600" b="1" dirty="0">
                <a:solidFill>
                  <a:srgbClr val="00BB0A"/>
                </a:solidFill>
                <a:latin typeface="Open Sans"/>
                <a:cs typeface="Open Sans"/>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8464" y="2008005"/>
            <a:ext cx="838200" cy="838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98536" y="1858715"/>
            <a:ext cx="475765" cy="47576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20998" y="2003670"/>
            <a:ext cx="838200" cy="8382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41670" y="1996830"/>
            <a:ext cx="838200" cy="838200"/>
          </a:xfrm>
          <a:prstGeom prst="rect">
            <a:avLst/>
          </a:prstGeom>
        </p:spPr>
      </p:pic>
      <p:pic>
        <p:nvPicPr>
          <p:cNvPr id="45" name="Picture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0806" y="2008005"/>
            <a:ext cx="838200" cy="838200"/>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21730" y="1846935"/>
            <a:ext cx="475765" cy="475765"/>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10835" y="1851270"/>
            <a:ext cx="475765" cy="475765"/>
          </a:xfrm>
          <a:prstGeom prst="rect">
            <a:avLst/>
          </a:prstGeom>
        </p:spPr>
      </p:pic>
    </p:spTree>
    <p:extLst>
      <p:ext uri="{BB962C8B-B14F-4D97-AF65-F5344CB8AC3E}">
        <p14:creationId xmlns:p14="http://schemas.microsoft.com/office/powerpoint/2010/main" val="3784752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31"/>
                                        </p:tgtEl>
                                        <p:attrNameLst>
                                          <p:attrName>style.visibility</p:attrName>
                                        </p:attrNameLst>
                                      </p:cBhvr>
                                      <p:to>
                                        <p:strVal val="visible"/>
                                      </p:to>
                                    </p:set>
                                    <p:animEffect transition="in" filter="wipe(left)">
                                      <p:cBhvr>
                                        <p:cTn id="20" dur="500"/>
                                        <p:tgtEl>
                                          <p:spTgt spid="13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132"/>
                                        </p:tgtEl>
                                        <p:attrNameLst>
                                          <p:attrName>style.visibility</p:attrName>
                                        </p:attrNameLst>
                                      </p:cBhvr>
                                      <p:to>
                                        <p:strVal val="visible"/>
                                      </p:to>
                                    </p:set>
                                    <p:animEffect transition="in" filter="wipe(left)">
                                      <p:cBhvr>
                                        <p:cTn id="32" dur="500"/>
                                        <p:tgtEl>
                                          <p:spTgt spid="132"/>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133"/>
                                        </p:tgtEl>
                                        <p:attrNameLst>
                                          <p:attrName>style.visibility</p:attrName>
                                        </p:attrNameLst>
                                      </p:cBhvr>
                                      <p:to>
                                        <p:strVal val="visible"/>
                                      </p:to>
                                    </p:set>
                                    <p:animEffect transition="in" filter="wipe(left)">
                                      <p:cBhvr>
                                        <p:cTn id="44" dur="500"/>
                                        <p:tgtEl>
                                          <p:spTgt spid="133"/>
                                        </p:tgtEl>
                                      </p:cBhvr>
                                    </p:animEffect>
                                  </p:childTnLst>
                                </p:cTn>
                              </p:par>
                            </p:childTnLst>
                          </p:cTn>
                        </p:par>
                        <p:par>
                          <p:cTn id="45" fill="hold">
                            <p:stCondLst>
                              <p:cond delay="4500"/>
                            </p:stCondLst>
                            <p:childTnLst>
                              <p:par>
                                <p:cTn id="46" presetID="10"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500"/>
                                        <p:tgtEl>
                                          <p:spTgt spid="3">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fade">
                                      <p:cBhvr>
                                        <p:cTn id="5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060974"/>
            <a:ext cx="7772400" cy="1021556"/>
          </a:xfrm>
        </p:spPr>
        <p:txBody>
          <a:bodyPr>
            <a:normAutofit fontScale="90000"/>
          </a:bodyPr>
          <a:lstStyle/>
          <a:p>
            <a:pPr algn="ctr"/>
            <a:r>
              <a:rPr lang="en-US" sz="6600" dirty="0" smtClean="0"/>
              <a:t>RESULTS</a:t>
            </a:r>
            <a:endParaRPr lang="en-US" sz="6600" dirty="0"/>
          </a:p>
        </p:txBody>
      </p:sp>
    </p:spTree>
    <p:extLst>
      <p:ext uri="{BB962C8B-B14F-4D97-AF65-F5344CB8AC3E}">
        <p14:creationId xmlns:p14="http://schemas.microsoft.com/office/powerpoint/2010/main" val="26503414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Exploratory Suggestions</a:t>
            </a:r>
            <a:endParaRPr lang="en-US" dirty="0"/>
          </a:p>
        </p:txBody>
      </p:sp>
      <p:pic>
        <p:nvPicPr>
          <p:cNvPr id="3" name="Picture 2" descr="teaser01_transparentb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5200" y="1200150"/>
            <a:ext cx="4627985" cy="1828800"/>
          </a:xfrm>
          <a:prstGeom prst="rect">
            <a:avLst/>
          </a:prstGeom>
          <a:effectLst>
            <a:outerShdw blurRad="50800" dist="38100" dir="2700000" algn="tl" rotWithShape="0">
              <a:srgbClr val="000000">
                <a:alpha val="43000"/>
              </a:srgbClr>
            </a:outerShdw>
          </a:effectLst>
        </p:spPr>
      </p:pic>
      <p:pic>
        <p:nvPicPr>
          <p:cNvPr id="4" name="Picture 3" descr="teaser11_transparentb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05201" y="3181350"/>
            <a:ext cx="4648200" cy="1830258"/>
          </a:xfrm>
          <a:prstGeom prst="rect">
            <a:avLst/>
          </a:prstGeom>
          <a:effectLst>
            <a:outerShdw blurRad="50800" dist="38100" dir="2700000" algn="tl" rotWithShape="0">
              <a:srgbClr val="000000">
                <a:alpha val="43000"/>
              </a:srgbClr>
            </a:outerShdw>
          </a:effectLst>
        </p:spPr>
      </p:pic>
      <p:pic>
        <p:nvPicPr>
          <p:cNvPr id="8" name="Picture 7" descr="teaser00.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 y="1200150"/>
            <a:ext cx="1829546" cy="1829546"/>
          </a:xfrm>
          <a:prstGeom prst="rect">
            <a:avLst/>
          </a:prstGeom>
          <a:effectLst>
            <a:outerShdw blurRad="50800" dist="38100" dir="2700000" algn="tl" rotWithShape="0">
              <a:srgbClr val="000000">
                <a:alpha val="43000"/>
              </a:srgbClr>
            </a:outerShdw>
          </a:effectLst>
        </p:spPr>
      </p:pic>
      <p:pic>
        <p:nvPicPr>
          <p:cNvPr id="9" name="Picture 8" descr="teaser10.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9600" y="3181350"/>
            <a:ext cx="1828800" cy="1828800"/>
          </a:xfrm>
          <a:prstGeom prst="rect">
            <a:avLst/>
          </a:prstGeom>
          <a:effectLst>
            <a:outerShdw blurRad="50800" dist="38100" dir="2700000" algn="tl" rotWithShape="0">
              <a:srgbClr val="000000">
                <a:alpha val="43000"/>
              </a:srgbClr>
            </a:outerShdw>
          </a:effectLst>
        </p:spPr>
      </p:pic>
      <p:sp>
        <p:nvSpPr>
          <p:cNvPr id="12" name="Right Arrow 11"/>
          <p:cNvSpPr/>
          <p:nvPr/>
        </p:nvSpPr>
        <p:spPr>
          <a:xfrm>
            <a:off x="2667000" y="1809750"/>
            <a:ext cx="609600" cy="6858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Right Arrow 12"/>
          <p:cNvSpPr/>
          <p:nvPr/>
        </p:nvSpPr>
        <p:spPr>
          <a:xfrm>
            <a:off x="2667000" y="3714750"/>
            <a:ext cx="609600" cy="6858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99074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200"/>
                                        <p:tgtEl>
                                          <p:spTgt spid="12"/>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7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200"/>
                                        <p:tgtEl>
                                          <p:spTgt spid="13"/>
                                        </p:tgtEl>
                                      </p:cBhvr>
                                    </p:animEffect>
                                  </p:childTnLst>
                                </p:cTn>
                              </p:par>
                            </p:childTnLst>
                          </p:cTn>
                        </p:par>
                        <p:par>
                          <p:cTn id="25" fill="hold">
                            <p:stCondLst>
                              <p:cond delay="9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Refinement: Nearby Colorings</a:t>
            </a:r>
            <a:endParaRPr lang="en-US" dirty="0"/>
          </a:p>
        </p:txBody>
      </p:sp>
      <p:pic>
        <p:nvPicPr>
          <p:cNvPr id="3" name="Picture 2" descr="guidedSearch0MMR_transparentb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9400" y="3257550"/>
            <a:ext cx="5972176" cy="1447800"/>
          </a:xfrm>
          <a:prstGeom prst="rect">
            <a:avLst/>
          </a:prstGeom>
          <a:effectLst>
            <a:outerShdw blurRad="50800" dist="38100" dir="2700000" algn="tl" rotWithShape="0">
              <a:srgbClr val="000000">
                <a:alpha val="43000"/>
              </a:srgbClr>
            </a:outerShdw>
          </a:effectLst>
        </p:spPr>
      </p:pic>
      <p:pic>
        <p:nvPicPr>
          <p:cNvPr id="8" name="Picture 7" descr="guidedSearch1MMR_transparentb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19400" y="1352550"/>
            <a:ext cx="5972176" cy="1447800"/>
          </a:xfrm>
          <a:prstGeom prst="rect">
            <a:avLst/>
          </a:prstGeom>
          <a:effectLst>
            <a:outerShdw blurRad="50800" dist="38100" dir="2700000" algn="tl" rotWithShape="0">
              <a:srgbClr val="000000">
                <a:alpha val="43000"/>
              </a:srgbClr>
            </a:outerShdw>
          </a:effectLst>
        </p:spPr>
      </p:pic>
      <p:pic>
        <p:nvPicPr>
          <p:cNvPr id="9" name="Picture 8" descr="guidedSearch0Original.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3400" y="3257550"/>
            <a:ext cx="1447800" cy="1447800"/>
          </a:xfrm>
          <a:prstGeom prst="rect">
            <a:avLst/>
          </a:prstGeom>
          <a:effectLst>
            <a:outerShdw blurRad="50800" dist="38100" dir="2700000" algn="tl" rotWithShape="0">
              <a:srgbClr val="000000">
                <a:alpha val="43000"/>
              </a:srgbClr>
            </a:outerShdw>
          </a:effectLst>
        </p:spPr>
      </p:pic>
      <p:pic>
        <p:nvPicPr>
          <p:cNvPr id="10" name="Picture 9" descr="guidedSearch1Original.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3400" y="1352550"/>
            <a:ext cx="1447800" cy="1447800"/>
          </a:xfrm>
          <a:prstGeom prst="rect">
            <a:avLst/>
          </a:prstGeom>
          <a:effectLst>
            <a:outerShdw blurRad="50800" dist="38100" dir="2700000" algn="tl" rotWithShape="0">
              <a:srgbClr val="000000">
                <a:alpha val="43000"/>
              </a:srgbClr>
            </a:outerShdw>
          </a:effectLst>
        </p:spPr>
      </p:pic>
      <p:sp>
        <p:nvSpPr>
          <p:cNvPr id="13" name="Right Arrow 12"/>
          <p:cNvSpPr/>
          <p:nvPr/>
        </p:nvSpPr>
        <p:spPr>
          <a:xfrm>
            <a:off x="2133600" y="1733550"/>
            <a:ext cx="609600" cy="6858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 name="Right Arrow 13"/>
          <p:cNvSpPr/>
          <p:nvPr/>
        </p:nvSpPr>
        <p:spPr>
          <a:xfrm>
            <a:off x="2133600" y="3638550"/>
            <a:ext cx="609600" cy="6858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43837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200"/>
                                        <p:tgtEl>
                                          <p:spTgt spid="13"/>
                                        </p:tgtEl>
                                      </p:cBhvr>
                                    </p:animEffect>
                                  </p:childTnLst>
                                </p:cTn>
                              </p:par>
                            </p:childTnLst>
                          </p:cTn>
                        </p:par>
                        <p:par>
                          <p:cTn id="17" fill="hold">
                            <p:stCondLst>
                              <p:cond delay="2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7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200"/>
                                        <p:tgtEl>
                                          <p:spTgt spid="14"/>
                                        </p:tgtEl>
                                      </p:cBhvr>
                                    </p:animEffect>
                                  </p:childTnLst>
                                </p:cTn>
                              </p:par>
                            </p:childTnLst>
                          </p:cTn>
                        </p:par>
                        <p:par>
                          <p:cTn id="25" fill="hold">
                            <p:stCondLst>
                              <p:cond delay="9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Refinement: Hard Constraints</a:t>
            </a:r>
            <a:endParaRPr lang="en-US" dirty="0"/>
          </a:p>
        </p:txBody>
      </p:sp>
      <p:grpSp>
        <p:nvGrpSpPr>
          <p:cNvPr id="12" name="Group 11"/>
          <p:cNvGrpSpPr/>
          <p:nvPr/>
        </p:nvGrpSpPr>
        <p:grpSpPr>
          <a:xfrm>
            <a:off x="76200" y="1200150"/>
            <a:ext cx="4310742" cy="2463052"/>
            <a:chOff x="76200" y="1200150"/>
            <a:chExt cx="4310742" cy="2463052"/>
          </a:xfrm>
        </p:grpSpPr>
        <p:pic>
          <p:nvPicPr>
            <p:cNvPr id="5" name="Picture 4" descr="constrainedSearchUnconstrained_transparentbg.png"/>
            <p:cNvPicPr>
              <a:picLocks noChangeAspect="1"/>
            </p:cNvPicPr>
            <p:nvPr/>
          </p:nvPicPr>
          <p:blipFill rotWithShape="1">
            <a:blip r:embed="rId3" cstate="print">
              <a:extLst>
                <a:ext uri="{28A0092B-C50C-407E-A947-70E740481C1C}">
                  <a14:useLocalDpi xmlns:a14="http://schemas.microsoft.com/office/drawing/2010/main"/>
                </a:ext>
              </a:extLst>
            </a:blip>
            <a:srcRect t="-1" b="572"/>
            <a:stretch/>
          </p:blipFill>
          <p:spPr>
            <a:xfrm>
              <a:off x="76200" y="1200150"/>
              <a:ext cx="4310742" cy="2121408"/>
            </a:xfrm>
            <a:prstGeom prst="rect">
              <a:avLst/>
            </a:prstGeom>
            <a:effectLst>
              <a:outerShdw blurRad="50800" dist="38100" dir="2700000" algn="tl" rotWithShape="0">
                <a:srgbClr val="000000">
                  <a:alpha val="43000"/>
                </a:srgbClr>
              </a:outerShdw>
            </a:effectLst>
          </p:spPr>
        </p:pic>
        <p:sp>
          <p:nvSpPr>
            <p:cNvPr id="7" name="TextBox 6"/>
            <p:cNvSpPr txBox="1"/>
            <p:nvPr/>
          </p:nvSpPr>
          <p:spPr>
            <a:xfrm>
              <a:off x="1121330" y="3355425"/>
              <a:ext cx="2209800" cy="307777"/>
            </a:xfrm>
            <a:prstGeom prst="rect">
              <a:avLst/>
            </a:prstGeom>
            <a:noFill/>
          </p:spPr>
          <p:txBody>
            <a:bodyPr wrap="square" rtlCol="0">
              <a:spAutoFit/>
            </a:bodyPr>
            <a:lstStyle/>
            <a:p>
              <a:pPr algn="ctr"/>
              <a:r>
                <a:rPr lang="en-US" sz="1400" dirty="0" smtClean="0"/>
                <a:t>Unconstrained</a:t>
              </a:r>
            </a:p>
          </p:txBody>
        </p:sp>
      </p:grpSp>
      <p:grpSp>
        <p:nvGrpSpPr>
          <p:cNvPr id="13" name="Group 12"/>
          <p:cNvGrpSpPr/>
          <p:nvPr/>
        </p:nvGrpSpPr>
        <p:grpSpPr>
          <a:xfrm>
            <a:off x="4724400" y="2190750"/>
            <a:ext cx="4310742" cy="2441377"/>
            <a:chOff x="4724400" y="2190750"/>
            <a:chExt cx="4310742" cy="2441377"/>
          </a:xfrm>
        </p:grpSpPr>
        <p:pic>
          <p:nvPicPr>
            <p:cNvPr id="3" name="Picture 2" descr="constrainedSearchConstrained_transparentb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4400" y="2190750"/>
              <a:ext cx="4310742" cy="2133600"/>
            </a:xfrm>
            <a:prstGeom prst="rect">
              <a:avLst/>
            </a:prstGeom>
            <a:effectLst>
              <a:outerShdw blurRad="50800" dist="38100" dir="2700000" algn="tl" rotWithShape="0">
                <a:srgbClr val="000000">
                  <a:alpha val="43000"/>
                </a:srgbClr>
              </a:outerShdw>
            </a:effectLst>
          </p:spPr>
        </p:pic>
        <p:grpSp>
          <p:nvGrpSpPr>
            <p:cNvPr id="11" name="Group 10"/>
            <p:cNvGrpSpPr/>
            <p:nvPr/>
          </p:nvGrpSpPr>
          <p:grpSpPr>
            <a:xfrm>
              <a:off x="5715000" y="4324350"/>
              <a:ext cx="2209800" cy="307777"/>
              <a:chOff x="5715000" y="4324350"/>
              <a:chExt cx="2209800" cy="307777"/>
            </a:xfrm>
          </p:grpSpPr>
          <p:sp>
            <p:nvSpPr>
              <p:cNvPr id="8" name="TextBox 7"/>
              <p:cNvSpPr txBox="1"/>
              <p:nvPr/>
            </p:nvSpPr>
            <p:spPr>
              <a:xfrm>
                <a:off x="5715000" y="4324350"/>
                <a:ext cx="2209800" cy="307777"/>
              </a:xfrm>
              <a:prstGeom prst="rect">
                <a:avLst/>
              </a:prstGeom>
              <a:noFill/>
            </p:spPr>
            <p:txBody>
              <a:bodyPr wrap="square" rtlCol="0">
                <a:spAutoFit/>
              </a:bodyPr>
              <a:lstStyle/>
              <a:p>
                <a:pPr algn="ctr"/>
                <a:r>
                  <a:rPr lang="en-US" sz="1400" dirty="0" smtClean="0"/>
                  <a:t>Flower Stem Color = </a:t>
                </a:r>
              </a:p>
            </p:txBody>
          </p:sp>
          <p:sp>
            <p:nvSpPr>
              <p:cNvPr id="10" name="Rectangle 9"/>
              <p:cNvSpPr/>
              <p:nvPr/>
            </p:nvSpPr>
            <p:spPr>
              <a:xfrm>
                <a:off x="7696200" y="4400550"/>
                <a:ext cx="182745" cy="182745"/>
              </a:xfrm>
              <a:prstGeom prst="rect">
                <a:avLst/>
              </a:prstGeom>
              <a:solidFill>
                <a:srgbClr val="22935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spTree>
    <p:extLst>
      <p:ext uri="{BB962C8B-B14F-4D97-AF65-F5344CB8AC3E}">
        <p14:creationId xmlns:p14="http://schemas.microsoft.com/office/powerpoint/2010/main" val="2018411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791200" y="1428750"/>
            <a:ext cx="2514600" cy="2505114"/>
            <a:chOff x="4800600" y="1905000"/>
            <a:chExt cx="3352800" cy="3340152"/>
          </a:xfrm>
        </p:grpSpPr>
        <p:pic>
          <p:nvPicPr>
            <p:cNvPr id="8193" name="Picture 1"/>
            <p:cNvPicPr>
              <a:picLocks noChangeAspect="1" noChangeArrowheads="1"/>
            </p:cNvPicPr>
            <p:nvPr/>
          </p:nvPicPr>
          <p:blipFill>
            <a:blip r:embed="rId3" cstate="print"/>
            <a:srcRect/>
            <a:stretch>
              <a:fillRect/>
            </a:stretch>
          </p:blipFill>
          <p:spPr bwMode="auto">
            <a:xfrm>
              <a:off x="4800600" y="1905000"/>
              <a:ext cx="1117600" cy="11176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5918200" y="1905000"/>
              <a:ext cx="1117600" cy="1117600"/>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7035800" y="1905000"/>
              <a:ext cx="1117600" cy="1117600"/>
            </a:xfrm>
            <a:prstGeom prst="rect">
              <a:avLst/>
            </a:prstGeom>
            <a:noFill/>
            <a:ln w="9525">
              <a:noFill/>
              <a:miter lim="800000"/>
              <a:headEnd/>
              <a:tailEnd/>
            </a:ln>
          </p:spPr>
        </p:pic>
        <p:pic>
          <p:nvPicPr>
            <p:cNvPr id="8198" name="Picture 6"/>
            <p:cNvPicPr>
              <a:picLocks noChangeAspect="1" noChangeArrowheads="1"/>
            </p:cNvPicPr>
            <p:nvPr/>
          </p:nvPicPr>
          <p:blipFill>
            <a:blip r:embed="rId6" cstate="print"/>
            <a:srcRect/>
            <a:stretch>
              <a:fillRect/>
            </a:stretch>
          </p:blipFill>
          <p:spPr bwMode="auto">
            <a:xfrm>
              <a:off x="4808415" y="3022600"/>
              <a:ext cx="1117600" cy="1117600"/>
            </a:xfrm>
            <a:prstGeom prst="rect">
              <a:avLst/>
            </a:prstGeom>
            <a:noFill/>
            <a:ln w="9525">
              <a:noFill/>
              <a:miter lim="800000"/>
              <a:headEnd/>
              <a:tailEnd/>
            </a:ln>
          </p:spPr>
        </p:pic>
        <p:pic>
          <p:nvPicPr>
            <p:cNvPr id="8199" name="Picture 7"/>
            <p:cNvPicPr>
              <a:picLocks noChangeAspect="1" noChangeArrowheads="1"/>
            </p:cNvPicPr>
            <p:nvPr/>
          </p:nvPicPr>
          <p:blipFill>
            <a:blip r:embed="rId7" cstate="print"/>
            <a:srcRect/>
            <a:stretch>
              <a:fillRect/>
            </a:stretch>
          </p:blipFill>
          <p:spPr bwMode="auto">
            <a:xfrm>
              <a:off x="5918200" y="3022600"/>
              <a:ext cx="1117600" cy="1117600"/>
            </a:xfrm>
            <a:prstGeom prst="rect">
              <a:avLst/>
            </a:prstGeom>
            <a:noFill/>
            <a:ln w="9525">
              <a:noFill/>
              <a:miter lim="800000"/>
              <a:headEnd/>
              <a:tailEnd/>
            </a:ln>
          </p:spPr>
        </p:pic>
        <p:pic>
          <p:nvPicPr>
            <p:cNvPr id="8200" name="Picture 8"/>
            <p:cNvPicPr>
              <a:picLocks noChangeAspect="1" noChangeArrowheads="1"/>
            </p:cNvPicPr>
            <p:nvPr/>
          </p:nvPicPr>
          <p:blipFill>
            <a:blip r:embed="rId8" cstate="print"/>
            <a:srcRect/>
            <a:stretch>
              <a:fillRect/>
            </a:stretch>
          </p:blipFill>
          <p:spPr bwMode="auto">
            <a:xfrm>
              <a:off x="7035800" y="3022600"/>
              <a:ext cx="1117600" cy="1117600"/>
            </a:xfrm>
            <a:prstGeom prst="rect">
              <a:avLst/>
            </a:prstGeom>
            <a:noFill/>
            <a:ln w="9525">
              <a:noFill/>
              <a:miter lim="800000"/>
              <a:headEnd/>
              <a:tailEnd/>
            </a:ln>
          </p:spPr>
        </p:pic>
        <p:pic>
          <p:nvPicPr>
            <p:cNvPr id="8201" name="Picture 9"/>
            <p:cNvPicPr>
              <a:picLocks noChangeAspect="1" noChangeArrowheads="1"/>
            </p:cNvPicPr>
            <p:nvPr/>
          </p:nvPicPr>
          <p:blipFill>
            <a:blip r:embed="rId9" cstate="print"/>
            <a:srcRect/>
            <a:stretch>
              <a:fillRect/>
            </a:stretch>
          </p:blipFill>
          <p:spPr bwMode="auto">
            <a:xfrm>
              <a:off x="4808415" y="4127633"/>
              <a:ext cx="1115568" cy="1115568"/>
            </a:xfrm>
            <a:prstGeom prst="rect">
              <a:avLst/>
            </a:prstGeom>
            <a:noFill/>
            <a:ln w="9525">
              <a:noFill/>
              <a:miter lim="800000"/>
              <a:headEnd/>
              <a:tailEnd/>
            </a:ln>
          </p:spPr>
        </p:pic>
        <p:pic>
          <p:nvPicPr>
            <p:cNvPr id="8202" name="Picture 10"/>
            <p:cNvPicPr>
              <a:picLocks noChangeAspect="1" noChangeArrowheads="1"/>
            </p:cNvPicPr>
            <p:nvPr/>
          </p:nvPicPr>
          <p:blipFill>
            <a:blip r:embed="rId10" cstate="print"/>
            <a:srcRect/>
            <a:stretch>
              <a:fillRect/>
            </a:stretch>
          </p:blipFill>
          <p:spPr bwMode="auto">
            <a:xfrm>
              <a:off x="5920155" y="4127635"/>
              <a:ext cx="1115568" cy="1115568"/>
            </a:xfrm>
            <a:prstGeom prst="rect">
              <a:avLst/>
            </a:prstGeom>
            <a:noFill/>
            <a:ln w="9525">
              <a:noFill/>
              <a:miter lim="800000"/>
              <a:headEnd/>
              <a:tailEnd/>
            </a:ln>
          </p:spPr>
        </p:pic>
        <p:pic>
          <p:nvPicPr>
            <p:cNvPr id="8203" name="Picture 11"/>
            <p:cNvPicPr>
              <a:picLocks noChangeAspect="1" noChangeArrowheads="1"/>
            </p:cNvPicPr>
            <p:nvPr/>
          </p:nvPicPr>
          <p:blipFill>
            <a:blip r:embed="rId11" cstate="print"/>
            <a:srcRect/>
            <a:stretch>
              <a:fillRect/>
            </a:stretch>
          </p:blipFill>
          <p:spPr bwMode="auto">
            <a:xfrm>
              <a:off x="7033845" y="4129584"/>
              <a:ext cx="1115568" cy="1115568"/>
            </a:xfrm>
            <a:prstGeom prst="rect">
              <a:avLst/>
            </a:prstGeom>
            <a:noFill/>
            <a:ln w="9525">
              <a:noFill/>
              <a:miter lim="800000"/>
              <a:headEnd/>
              <a:tailEnd/>
            </a:ln>
          </p:spPr>
        </p:pic>
      </p:grpSp>
      <p:cxnSp>
        <p:nvCxnSpPr>
          <p:cNvPr id="33" name="Straight Arrow Connector 32"/>
          <p:cNvCxnSpPr/>
          <p:nvPr/>
        </p:nvCxnSpPr>
        <p:spPr>
          <a:xfrm>
            <a:off x="4953000" y="2571750"/>
            <a:ext cx="6858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62600" y="3943350"/>
            <a:ext cx="3124200" cy="369332"/>
          </a:xfrm>
          <a:prstGeom prst="rect">
            <a:avLst/>
          </a:prstGeom>
          <a:noFill/>
        </p:spPr>
        <p:txBody>
          <a:bodyPr wrap="square" rtlCol="0">
            <a:spAutoFit/>
          </a:bodyPr>
          <a:lstStyle/>
          <a:p>
            <a:r>
              <a:rPr lang="en-US" dirty="0" smtClean="0"/>
              <a:t>Output Suggested Colorings</a:t>
            </a:r>
            <a:endParaRPr lang="en-US" dirty="0"/>
          </a:p>
        </p:txBody>
      </p:sp>
      <p:sp>
        <p:nvSpPr>
          <p:cNvPr id="2" name="Title 1"/>
          <p:cNvSpPr>
            <a:spLocks noGrp="1"/>
          </p:cNvSpPr>
          <p:nvPr>
            <p:ph type="title"/>
          </p:nvPr>
        </p:nvSpPr>
        <p:spPr/>
        <p:txBody>
          <a:bodyPr>
            <a:normAutofit fontScale="90000"/>
          </a:bodyPr>
          <a:lstStyle/>
          <a:p>
            <a:r>
              <a:rPr lang="en-US" dirty="0" smtClean="0"/>
              <a:t>Suggest Pattern Colorizations to Facilitate the Process</a:t>
            </a:r>
            <a:endParaRPr lang="en-US" dirty="0"/>
          </a:p>
        </p:txBody>
      </p:sp>
      <p:sp>
        <p:nvSpPr>
          <p:cNvPr id="8195" name="AutoShape 3" descr="data:image/png;base64,iVBORw0KGgoAAAANSUhEUgAAAMgAAADICAYAAACtWK6eAAAAAXNSR0IArs4c6QAAAARnQU1BAACxjwv8YQUAAAAGYktHRAD/AP8A/6C9p5MAAKwkSURBVHhe7X1lYxxX0nV+zrMb2DCaHU4ccJzYFlqSxczMzCNmZmYYnpHCzMlusskmu+/vqPecO265NW6RLdnObj6UR26anu57btUpuvf8v812+VMOT/6z2SrrjidkwfF/W7LqeER+32zaOub3zQYZGrok3zhy5PeNRpnoj992Dcpv7hb5eKlMPloq3bb9Pxtt8stmlfrUb8+vPC8BqcckMO24zI0nq23fbVTLDxu18m93q3y9Xi3/xjn8/7LDF/KErDofEYfrrPy2WbftWn/KdfkTIIcs/wYQOPD0ALE7z9xw3MjEOWkYeERaB4/JN5bqG/b/bG9QAPl8tVL+5WqWlbF0WcbAX5sPkZ83y+Qrd+y243s6wyW77A1paAkUpzNHvt6okHfdeQBGraQVvyrB6Sek1PS2jDsjZMhxVeacMfKvjT+BsZf8CZB9yo+YZTfcufL9Ro3hfr187PKXNeejkMcxWJ+T3zZM2/b/Z6MFWuVhBR5qG2od/f4frfXb/k9wECTfudNlYTRFbfvCnSzTazESW/S8NHT4q20c8B843xGX67x8v+nRPJMD8UqrUIqb3lLgoCw4b9Raf8qNctcD5D+bzYbbb6f8ttEsy85E+RKz8oozWf6xcX0AEzifukvkH5vbBzXvW29WectHbj951/WGLE2HiWUqe2t7X2eEBKWflPcXire2fbxcJgsjqbI0liwfWmMAUmgTDPCe9SDJbX1dhhbC1XHLy69JUvkTEpH3tHT3nVfbfodZNTWQAO2TLhvQLBPOSJmG9vjcXbZ1/T9lZ7krAfL7ZqN87PYXs/NpsTlPigOz8L/2MXMfldCWn3PGicOdqT6pSX4DAOyuDDG7UjHQ8+Q9yBJA9O1GleE1KC0twZJS9IrUmHzV/8kJ4vKel8o6n61jPoFZtTKesfX/nWQRAKEmGHaEitOVpbZVNT9/jYcck472IAXs9zYKlLmlnffrRhPAu52//Ck7y10HkH9ulCvT43uYEz+4s+Vrd4J8406E2fDS1jEktt5myVHITzCNnO4sWXIlyTyAse5KwcBMkClntDJRFlzxsoZtq65k8I5kmDXVavvvBvf2+WqFhEAzcABnl76xtf3d+WLpag+VH20ePvCFOwJgexO/3TPoScbJRb5Y2w68rzcq1XduAqz/ubbtO0utNDT7ykgv+UWLzDpjFYjGHOGKnOvP/1P2J3cdQDZdr2OQRIrVeVzedZ6XT10hYsHfdudZkNMS5QEigCzOYzj2NWXPG13nVuVfmH0JBg5AagaaWH+HaWVxpimiOw8grDiTFEisrjT5BgOWxzswm/M47+vR1OlouypNTYEKLNr2vq4IRaK/BBnnZLDo+Kv6ffxt3P+jDd85HyZLS2+oZ/PTRpF8vFgqZTUXxT6Vu3Udb/nMXbrFN0agZX7Y/BMgNyN3HCA0pzSXJT/NzifV4P9+I0M+cF0Um+uUbDrfUCBZdz6hiK/deVq+dSfBDAtU2sX7mochv4I/cAZ2u7KhvbIBkCQ1U3/lLpdpRzS0SqLSMDz2Z/wG7jc7PRrm982bA+03AMic9QFZsj8EDRGntn3iDlLA4d8k+w7XGbFOZcEsuyyfrZRvO18vP200yBTuc8IRIRYA2OiYP2VvuaMAed/1NjjGKbE4nlaDgOYVOcd7rrdk2fE3ZWaQ7H7qCoI58ajavuZ4DGQ5VjZcr8hHLl8FEqNr36z8G+bRv6/Z6As0pxxR4BV0w3q2/QLN4rJmyycrZfLpcrnyOJFLvOfKV8DRvEMEjXbN/crfoS3i8p+TmoZLarKwTWdJz8iLAMJ1jbMBzfLvHRwXv8LE+3Ejd2v/bwAqge593J+yf7ljAOHLdDlfki9cNKeekVXHQ/g8BTmJ7c8rU8JzbBvMkxblNn1XAechcTtfgbwsG85z8iFA4n3tmxUO8kWYTBzoK+AdbmcOzJMw+WnThMFrkg+XSuULmEKu2TyxTGYrT5MDfzOYtwgTjNxkBXxkyhklM84YdT2j79lJaIZN9ieAb1SKGdf/3lqtHBTTgx4t+feNPPnAfVG+t9TJ5zrtQTPT5XoZJt/D0GT3K03r7Vr+U25O7hhAyCWszhNKY/y4kaM+Fx334iU/JGZoFHpgfoV8CZPmW3c1tEWYvOu+IL9sVqrzVx2P4rinMLt7osa3Kj/DJDGDXyxBa7jc2TLpiJRxmCeTAIvNkSnOmTxxTOWIcypPFkdSxTyRLdbpbHxmiXu+UBbsCTC7SOCjxO3OwUAuUCSas7jR92nCwf0PeprsBfK7+zq5f3euUOaGkmVyNFBmF59X2pbm1mR/nIRnn5GrmSdlftgTE/nQ5QOAergLZdHxF/na5THR/pRbkztqYn3uCoXJ9Lgys34Byf3UHapMK6fzRRWQ+8FdA9OrEqQdIIGZQ/nRXavMIB635LhfvnOnKT7ymfsqgHY9nnBQ+Q7fR2DQbat5ohjb2HBAWyxkiWsmX2YHk2R+NFFmJ0LwGS3TA4myNol905jZF0uUpvvCXYbZPAt2f7ryfPFejb6PQhNyzfGkZNU+KSGZxyS55MaIu7eQe9ATFp3zrLy34NGydGho4KCsQMv+vFFyw7l/ysHljgLkY1eAMhlIxL/d8MyG1CZfYuB8tVmhXJnfbFSpoNYX4CdfuStAZLENoFh2PKBcvxaYZ9Q6nEUtjmPQMNft9YPId+4qmDOZamCvgnBzG2f0v9sbYFIVqGDe5FiAjEy+JONzJ2Vs9rRMjfrL3EgyzKEspWF+xfE8fw7kftWVgvv1aDsjIU/g5DC5/lcJzX5aDfrE0qcNj6WmYqCPvORnR6PMDSfJN+vX40IfuwPUhEFw0FSlc0N//p9y83LHAPKvzTqxOo4rPvG5O0wBRW2HWfUTzK+vAA66Kj/FTPjZRql84ixRfxMwn7mTZR1mGG3tFecDKipNoNCj9Ynryg3ftR+hp4oBN4crU9bAI7iNXMAxnSv2yVxZnowBMM5K5+jT0jb8uPRPnABInpX5oRSlXd5fK1IR6jGYZeQw1Hre36GXf4BjrTgfVIO6efhBqex+SFbMJ284rrsjVK6kn5CgtOMyCY3FbR7P33bT7YeNLHxnmHJ06Lf/KbcmdwwgjHVwMDtByF0wqWiHc/sPMKEYUyAQPnIVyuh4tPSPhsvgaARs8CJsr1b7Gcnm8Rwo9ILRTPvA/c5NcRJlsoFkr0AYHf8eph23M0A3M5Qko31xMjzxkvSMHZf6vochDwEgx2Ri+nVlYrkBEPtKtjKpyEOsztQ9o9X/xkRgBsDJFyhm51MwM2/UftUmHwkAOJIKX5YPV7OUE2PN+Zjy5n1zDch/ytHJHQPIT5vFmPVPKPuZsQ9uo93PVA3mNn3hqpDRiUipabskJc1vS227r3QPhEJbFAJYRdAw5QAH3all0CTgMa7Taka+mcAhucamKw/XSVXEmtt+d7dAM+QpcDAy3Tf0mnSNPqUycFsGn5SByRMyPP6aSgYkN2EUmyYgPVmTIOoMJO4Vvaaj4suNaMWhdnLdMlX9g4US+dXVoJwSeq6xfu25/SlHJ3eUg5BIMtuV0WPa0J+7MFigIb4GSNz2HKluuyxFTeelqPW8lLe9IxUtF8VlzQHfKFL5UXQB/wzzi1zE7XpZuY1/3Tx4ztY/NxoVOSf3sMPEYm4VTaSlyXQZ74+T/s5Iae96W/rGT8rg9DEZmjotg8Ovq33DPVEYwMXyr2seKBs4CE21TwBypqZ4f9fNCl28Gs/QhFrT6Ng/5fDkjgKEwllU+fAdD0MeBECKFUDs69lSCs1R1HZespvOKZDUdfvI7FICwECQFILHtICz1CozzeF8VgXRqFGMvmcvISjWXWky54rbStFwLObI1GCCdHaES2dbqPR2BcvQ0GXp7b4iw9Aq49AeyyNpijDTpFIpKa5E9fk5gMv7NPqumxFyNgZLNXDQzPq7O8/w2D/l8OSOAYR5VU7X87LkuE8JzazP3fHyxUaZfAlTxW3JlboOXylsfVPy214HQN6UAtN5ACReNjEwyFG+38gBKF5VM6kWlf/PHnGH3YRRZ5pI9EK53FngICWyMJwiQ90xMtATIxNKY8TISB//hmk1mSCbjlwVs9lw5UJ7ZOB3pMi8K15pkd9uwtzbTX5yF8um83X1W+kWNzrmTzlcuWMAcTjPqlmfLkm6e7XtTNHg4KeJU91+SWmOgpY3paTlLant9BGHLQvnFGLGj8aM+ojiHzQ9mNxHM0T/HQeVf2ya1CAnWWfdx7sY9BvzBbIELbE0mqZqMkjaV8cz5b35Ipm0R8k0AEXP1RqOp+Zg9Pz9A0bQ/5S7V+4IQOimZNIdZ/zP3KEqQsztJN3kIJ9vlivSvLKWIiVNb0tJ6wWYV74yvRALcBTIByDqHzLIyIo913OH5tqkZ4yRdDoJaGKNOsLlHxsN8r25VjYBCAYDP4BW+YfdJL+4mmTUGa6CiuvgL0xsJLisEP4Oo+v/KX88uUMapA3gOKniH0w6JFC02Z/Vep/QlIAZ9QHE6sCsvZwgVivIM/7P2fljuns3K1VWL82zD93XC45uVZiqzvoJ5mCR43Dbjxt1MuGIVN+vHUdiT83hdHrqNv4FcDFdRdt/N8i/NjrwfDtl0dml5F1XFyYB42P/FGO5YyYWkxGZ1v6+8x35yOWj4gDczlmcpa0fXwPJBoiuC8K6jA82oDmchcp96slSbRMrrkET6z3nBfV/7+85qBAgzMFiJi/TXT5xlShwUKOsgl8wHeUXaEBylUVXgoqYG13nTsnv0F6Lzm7Js/ZIkqVYSqxhUme7JNU2f8m2JEm8pVLyLd0y5+hWADK6xp9yXe4YQChfb8Qrks0oOOMYv12r6+YA/BRg+AyD811oDHqYOHt/pDxclZjRPfEFpl7Qo8N4ADN9v9nwpIjciphdaSrgR0DYGFUn6cb/aW6RZzAdxeZM92T7gqOw2tDoOndClqAlYs2tUmm9An7kaQphJOP2RxRgkgGWbkeP/NPgWn+KR+4oQDjACQ56s750Ral6DzY6YF4VB/1nG2XQJCXKpPocf38OrvF3zOpalJq1IjbnCdUhxOl8SQXcvL/joEKiTXAsAQysM2chFPkQc7UIhg+ZpetKVpqNphiTKY2uczvln9AExdY+ybfGy4zjAUNQ7CSdthclw1IkU9Aov2/+qVG85Y4ChEIO8pU7TgX6PnEHb2Wm0s//C2z6v7vqQdwrlelDO581D4wHaKnyzOJlqgldn9+79252sJcMO6Kk2ZYs8w5PnTnBoe3jPSjAwNzjPn0zhDslPwAcqZYeabK9uTXoZ+33S7k1WOLM5dAoDTC1aiTDWiyFljgZtj+9dZxe2myvSJ6lHs+z0/B7/lfljgOEKSeMhKvGDNACHPQLjr8o04vagX8TPDyWRUDM4uULJX/hfofrOZU2TncxU9+9r38QmYWJQu3xKYC5kyeK28mBtHLbOykk3BnWXgD69a2BPmA/KeEARb61SPqh4fh79FJjS5cKWwQmgOv1I5oQWGXgLCOOTmhn4+/8X5M7DhAKBzYze9mYgRWC1AjUJKxFp5fK5XpBHUf3MP9PYFicT6tMYEbP+f/3XRfwUm++08kmZs4IS7986v7jlKg22Xql1Bq6NcBH7E/JVXOLNEADDjlCoA0DIQE3gGTAEYbzUmXaK3VFE2qZalspJoE/Ta67AiDeQi7yhTscWiVJaZR151Nq8FOT0CW87nhSaRPGP5gBu1Oi337lRwyECHO/uN1dhvvvRqEpFG2p3qYJEizFUmnLhAa4LGOWM9I9f0ZGzWfAlS7cABJKrS1JhuynZc7xEISp9/duXWsO182ylOBaPTIIftJl71EyYO9WXrIPXJ3/Ey7juxIgJN+MrrPNDasGWSHncr6Al3JZleOaQeyNzrtZqcZMPIgXb7TvbpUK3HOD7cLWgG6zn5MoSzMGtK/0LJyUuLE4uTpfKeW9p2XC8bIhQCjt9hhoolCZsJ8CwX8aWuUZ6Vt+VhrGXpTyvlekuPOcFHe9IcXdb0pR15uS235OCrtek6LBt6R4IkDKF1MAwEZYATevve9muSMA+Rozthn2/nf7UOGsllsFYecgIDB+3MgzbAZtJB9ilm219UiypU/81gfEBxJkHpB0/L8PgPgHvp+BtET8n/ED7/M/xvkzuM82zJyNGJCUIcymvK73sbdTfoWEWtoxy1+f8bOtyTCbcmXc8ZqUdp6SsOkiCZ0rl9bJUxjA13vy7iRtlkgpGLwkqXUvSFrdyypBNLv5VclsPCeZDSDwra9JTgu2YXtW46vYd06Sa1+SlKoXJaPuOSnpe0lqF0LwPG/sCfZHltsKkE0MxgxrnxqommSDZNL+Nzqe8v1GJoBxWg2Cr1wxyiXMbUbHakLPTgkGs/57jCQEZhXvxw4QaOcSKGMAQQL4iNE5mqRb+xWA9N97u8SO55hiyd0CByXKXC3N9kRlTnXNnZHawVPSjc9xxxuGgNCk3x4uNbPBktHwqiRUAhymlyUZgz66+DnIsxJVdFaCMk6okuDd5bgEZ56Q1MonpHLqPMzk/w6g3BaA0PPTiVnYaKBROLtzZjY8d5OxkhMgjs+Iw/m8fOmONjxOk88xaMknjL7HSPzW++Vnt0eTfYpzk/YAhl4CoY0+uAMgmcGzKrZGbgNImNkkTQAIB/2ow0fxkCHHlS0g6IUkvcGWICZLMMymExKSdVL18zUe+DcnKZVPSs1i1B8+Wn9bANIDomc0wPTiC1nVzeR6YZ4WyajN+Yrhfk3+BSDGwlwyuv5uwhn573iRYQcAlibR+L7bRVYZyBsHOK4C1BW2oG0AybPEg1SXGwJCkw57rFTZEmFevg6ucVwKmx41HNyHJVcAuqyul2F2Gf+eP4IcOUDobfHFTGs0uLwlCgPUiAtQRu0BMgUCarRPE2oho+vuJQRIxy4abi9Zdx299+s9PEdyKX5fCszCEmv4NoDQZZtsyYPUiMmeIt32KEXA6fIts2ZKtTUMz5ArX/1FxszPSNOop5PK7ZDYspMytv7HbGR35ABp2IELUGMYbd/Jrv8CZlA223wa7NMk9Sa0RwBA+TWuHWywj5KLwWgBAOjupElldEzPEXrAGItosPVse15XoEFSLDnbAKLJoP2YNFnPi8n6jrTZXpVx++Pb9s/YH5O6obMSmn3ccDAfVMg7QnNPGe7TS1jeCWmY33lpiLtVjhwgkV5mCweiCzO2MocMTBrnLrMxwUavktE+mh87aap6nEdvVbwBgJqgOaz4Tu/tlDjcH++T1yY/oTvY6DhG4I3u6TDkGwCEXjM+Mwq1FU3RcHPngfOuqD16l56Vkq5XDAfxXhKSfQpm03ZgkbvElT8ngenGgOP+hNLnJDjrhFwB2a8c+2MVkx0pQJhE5z2Y6F79EjN2HmbmcC+AcJakB8roWhTuo83PGd9on/5amnQDAN9jXw0Gt7fW4v9/xLX6d+BITODjtckxwnYAH13Gd4KI0pystfkYgGBnmXU8JrXDL0p248uGg5kSDMIennfGcF9MybNyNduzxoleEiuflzTTq4rse++j0CuWbnpJaRu2MMrpjFUNv41+190mRwqQbzHzeQ8oG2bBTzAovbdTKjGIja6jF8ZP0tSg3L6dMRXv69E7xlTuXgMAJOEaCRByJKZ8e++nfKkz9ziT09lQAGDz+xmoo+a4U9FkmppZlnaVXmIEhnloi+v//4tycsyAmOc0vyLZTa8aDmRKav1LElVwxlAjJNe8JMkVnlWsNAkveFa5g2MgafWvSEzpi3K18EUJq3xTQiExpc9LVOEZSW94RR3nXxsk/nVBEtkWIx9Z7n5ecqQAMRq0mqeKM6C/blamOcOZ3vsaRsKUBw5UPaGnra7/Hkowrsl9HMQ0z/xhuwdgez1s+p9xfIW1V9ZgsjDu4X0uhRpQu74mBJwN56zhd/C3fL5xZ2IhFN5LoaVOhsA7CIAJ+8PgSk+BjD8pQ7ZjMgzwEEBMG2GUfMzyrCRXvyiptS9JeNm5bQOdEll4VgUDowufVTER/b7QvLMSX/48NMGrGPTPSXj+GYkoek4icE5M8VmJw7YrhS/D3HoRpPwFiQDIIovOqjhKLPaF5Z1SmiSp8llJrXlOclsA1O7Lkj5wRcqmkmVgtQYTZ5vcbUmSRwoQzvLeg64Og1Pb/3fsp/1P3nGQmZgPsRbXKceg15/HKLn39zFnSNtPU0h/PDUAgcNYhvd5lF+86iOYgxQEkHkfx9gJNZv+2Nsl5EdTjlYps8VIv/0kSPozChj0WA3ajsuU/UFF1Cccz8rQ+vPQAi9KXNlzEo2BG197TiKKX1SmU0zJc5IMUKTUvighGOjZjefUzM+BHQXAcLBTS1ALpNS8rLQMTabIAoAAx8WWQjs0hYt/6dsSknMaIPOAg+dxH8HFY1MAjvLu09Iyekyaxs9I88QJaRp9SmqHTkFOS1bfZamaL1Scz+j33m45cpLODFn9YLoCIQcxOvYgQhODIKGXSauIK4RG0H8XhVxnp1mJSYp0Lf+GT29nAuUz3X1Su1EDeR+jl3ZoNv31b6fwN36I+511FMuogwt8RorJelm5f2fAPaYcx2RgnRrkBTWjh2SeVHwiPP+0hIJ8RxWdUSYUB3FgrZ/EVrws8TCnwvNOKyBE4DieR2BFlL6kiHcCBn0UgBAPwIXlnpQEHJ8OMyup/ZLEdQRKdMMliap4TZ2TWHFGkmqelRzTWanuOQEwnJT64bPSOHJcTMPHpWrwjFT2PC0VkMzml6Vt5dYSUA9LjhwgZZihvQcSie1O8Y6DCAcF4xfkE19hAM9ihvf+LsrwNbJtJPRMLWP2JyH3Po8Ra+04o/1GwuYI+uvfSam0tal8rVnHkzLpeF4mrDR7zigtkARzJ5IaIveUGtg0kxKhQcIBkKtt4RJU66tmfR5L84lmFf9/FdohpCVMQote8ICD55Y8r8CTBu1Q0HpW8ltflNKu09IwekLqR09L9dgbkt1/URK6AyWmI1jiOoMltsVfEtsuSlyLj0Q3+0l0e4iEt4RKWMU5uZr/rIQWvyJhVW9JWO1lSWiNlKKhTBlZ4gpatz65HkSOHCA7DSzO7L8cAkgoNJXoEfO4P2+c5UnWd4rSU5WnQMvRHCTQ9OeRiGvH7TcISY10t9jRnDA67C+pqPmU4zTkeUmp9sz0ynQqetajTbLAD6A9qAWiwSuSKp+XxBoQ7vq3FChofsVXQPPAFIsGkLLrTwEE4BLNr0lcw1sS1ewv8aa3JL0WwKs8K1kNp6Wi+5hU958ESE5J88gz0jj8tPp/4/BjUtByXGIAkuz+t6WGxwyfhjZ5Xsp7zkhB76uS1BMsYeVvKPDGloEXmZ6TjPoXFfDyu96Q9O4gqRhLF5vVdOTesCMHCBGvZdJ6CxMCmcBodN5B5SMM9BgMzhLLje5cCu+BTQ2MzqWpNgkAMEipdxwwmVHTdAte2olkn14tTgDeLmDmg3l/x50QOi5KrDHQII8rgIw7XpWW2XPKjEqCqXUVphUBQuIeDmBEVb8JIDwnqdVnJK/pFAb5KSloPinx1S9JVPkrEl11TlKrTkt201lJrzsLkwgaYuiYtIBLmCZfkqLxixLfEyJJXUGS1usvSZ0+ktnztuT3vyG53eckq+OS5PS+LvkD5yW5KwDbz0tl3xmpGz4lptGz4CLHpXnsCakbOC6V/TDp2gIkvPINCc05AXPupJR0QCuNPSstE2fFBNOssv+slA68LpWjyfKB82jS7Y8cIJQCA26gl3xok3UMXm+izs7mXMl1c6FY1hZKZXqxUjpny6XF0qGCf0w/77R3KxOJuVTkIrXYdtVAi1AIHLp0vctpmfbOoCXd0gSRHmCa5mEkX3+tCYdnO++ZANPvY1BSf/07KdW2WpiKT0CewT2/Am1yUkp7X5SwfI+pFQEzK7wA4Cg4LTE1b0hMT4zEN74BzgBzqeW01PYfl/rBU+AKJ6Vq+jVJG74qYW2hktn2FvY/K9V9AMnACfCIE1I3+IxU9R7HOU8oUyuuN0xKus5K7vBFiR5JgRl1VYExCxqhoPW0lHacBMjARQbPgqyDuI8fw99Pg5+ckIqOpyWj7oSkmKDJhmPBTU5JFY6t7AWgBgGkkSdx7DEA5UlwmiclrwWaZjR/i48eltwWgHDQ6QfQTsJZmenndL+WW3ske6lZosZLxG+sQnwna8R3sEB8h4rED+I7UoptteIzY1LnkkAXARx0v65hVqe3yUiTUPKgZbxrUQgELb6iN6cIXu0YfSrL+wBBDvYZfcfXd4kGoSw6O2XA/hyAcQxa5CxA8hLAcgKDCUS65ZJcMQVJYFeKRNa/A/PoBUXis1thYvUGSRK0QFrHBSnrOgMT6DTMoxNS3gcADDwtZb3PSNxwnEQPJ0pYf4LEdoFbtAdK1qAv+MJbkjn4joQPxElp3ytiGsK5mPlrx16S3IkrOC8BXCRC4tsuS2LDm5LT+hwG+Bl8D02zEwDVKQz6pyW/8aRktbwg/iPFkjIeLXkAXenwq1I7COACiPkAcHH3s1IOgBUPvyXl0yXQmsbP4WbltgCErkijtJLdBQN8qg7gqBTfiWoPIPBJQHA7AePXnwvQFIpfX7bnmCXPLM909xHM8BzcO5l3THkhd9HzBRZGURvwb2ooHkcAaCntjJlo5xOIZQaakSDSrnc3CHlesTUaoHhScZFJAIRAmXSckeA6HwnIOCXBJW+Kf2OUROD/KVXPSXHbSSlqpzv2JAbsackcCZLgLoCh/YrEdwZK/uB5gOANSejwk/SxUKmCqZM1FSZRXeGSWP28ZNSCS2DwlnKg958CuM5I09gJaRg5BhPqKTFBA1QNwnTrDpG07ncks/O8ZPW/I2n9fpI24C+ZQ/4AUoCUz16U6qlXQfTJTS5IxFSRpK2XScFarmSuVcu0vUt+gGY/ykyG2wIQyvwOHqa9xHep0wMGao3xCvHrzRLf4WL8XSW+C22efeOVAEsethd69mGbz1q/Isz0cjGNfac8LRZsaZyBrmNqlx6cw79N+OQxdCVzP8GkuZLp/SLwR6mtrl2bHEjvGr5bpN7WAlAcUwCZdjwHLvISNMlZGbA+rwKGDArG1L0t4Z2R0AIg3DSvWk/B5j8Dk+mUVIITVA29INHQCCkNb4CEY8YGHyhuh0bBrF+L/bXQLk0Tp6RoGucPRkl8y2VJrX9ecZkqEPHagdMqg7hBmWEw89qflvRqgKQdoOzzl7IeXvNZKes4IUVtp6SGpls/TKjBp2CynYRGeUZyGk5KAkAVbW7AOymFpZGN39ak4mlGv/sw5LYBhIMp/gDFSJooEEzXi89cM7QEQDFaJr4ASfVUqQxOFkjHRIHUTZVJ5mSJhABACiBDAEovtUqlOq8Ag74XXIWRdZpx3t9BYk7CzZmINiyrBfvJVfA3Yxs8hhqDv4M5XwQcNZOWE0YewlQUgorizaXutND50GRjTIQgOak+JxUfOS6mpbckruJFFcuIb3pborqjJLrhoiQ0vi25pjNS1HkCPOMkOMgpaRt9Soom35LorqsSD1DlN8Is6jwNUn0aJPsaAMAJTMPPSEX/GYkYSoFWCZGY7iBJACnP6HobRP2cFIED5bUdk+zmMxILwAVO10gyNFdBwwnwEmgdmnHXPGD1Q8/g/9BGAGNq1XGA5IQENUVKoa1QKq1Z0mxPkFJbsbx7RLzvtgGEwh+x39oQJdACvjSpCIpJmFA0sWYblPQtVKoF/NfGs2RhNFVcs/kyP5IqvSOZUjiaKwHdyeLfmQxNA+0C7ROI87sXqqXH1qnMK6PiKKa7MGOWaSh0/RIkvG9+0n2s2bdMNaHplQNzioDQfh9r7am1qFGO6oXdrFTbymFmPQVQUNigga7fFxRYskb9JAXcI6PmLMydtySyN0ZSa1+WWGiBmOa3paT9lNQBIA0jINBq8GI273pJrnTES4TpkmQ1n1bR8WaYUaahY1KJ2b+49WnJqj8jCaPxktsM7nBNM1AjlQ68IJUTr0v19OtSMfaqZI/4S+REnsSPJUt8X4jEtflKctsFSW05J2ltr+DzNSnqe1ayO16W5B4fiZguklJrnjTYU6DlU6XJngTTOF3GHB3bTObDkNsKEErztRn5IFKy0ibmxXKZny6QnvF8yRsrkMDeTKmfKZP3VyrkQwBlY65A3p0vEstktkwOJMjcRLak9qZJQEus+HaniT9mHd/hIsmdqZK1+RJpmK2U4JVORcy9S3TJQ5iomIF99JQRBKzkK4d5pb0A8hUey7wwzRXMYCUdDNzOnlX6332n5T1ouybbBQDiBMDxhOIh00pOQJsch6njK/nNMKvaTksuOEY0NElK1fPK25TR+YZEt/lLetvLUgqNUdX9tGTWcTY/KZE90ZLecV5iOoMkpOmKxEDzFMI0y2t8RrJNJySs3l/i+sKksBXaAZykvOukVIKX1A2dkJbRx6Vx6GmpAx8pgYaI7YuQEkuuVNkzAOh0qbFlSBW0RLUtS8ps2VKJz0ZbihTbSmDqlosJf7MRXpUtUx3fCKDUwOQyyqG7WbntAKGXiANPPyD3EvarYh/fn+wN8q25Vi2gb1kolSJoiqujJSB0JbBzMZMMZ8jIbJHMzhbK9GAiNEqyVIzmiV9nqviRzLcngcNkS+hIoYxOF8pnVpNKh6dbmMmPbPSg5VpdhRaYBiiKMeApzMuah5k1Di7F30HQaI0hyD1oitH7Rb7CbVqqPIk9Xc/9+P9+kzGPSirxe6ftGhfh5wnc52n1OWo/KVF1b8JkOimmgWMwW1+RmME4Sah6CcA5DT6Cmb/7lGSTTPf5SkbfO5LY+o4EDGHCavLsp5TDJCsHXymYvCgFM/6SNJ0iEX3Rktj0lmQ3PAuAHAcgTolp5CRMsmfwNzRO9wkpaPZwDAYJ8y0lUm1NlzoAoNyejc8cgCEDAMiUDkeOdOD/PY5CvLNaabAVSDnAU27NlRpHBjRKshRZqw/Nk3jbAUIhqeKg0gCwlxRh0H1hqZePl0vlg8VS+XS5TK0q+xm0hw1g6BzPhbouk7TxYgnpyxC/7kxJGimQGZhcY31xkj4AYt8BcHQBKH05isv4gadUjReKE6bZj84WRbZpHuWCf7Tbe1Wkn+Yg3c7UHIlm3ANmYTMGPEt0+Ts0sJPDsClFH4RxGVYgcr93cJGmHa+hfxa3U8iTam0RMqfiIk9CnoE8rQPJE0ob0M1qGj4tDROw+8ciJL75guS3npGa3mNSBT5SO3xMxSFM46ckeRScpfGi5LUQJDC1oCHouaoZeFoah59UEfS6gRMwmc5J3kqUBGJyojMgqtlHkhtfkaxGEvNnpLDlaclpPCWR1a9Do7fgPlMhaRjwGdJmK5IOV7502fKU9NrzMBkVyIgzT+rsdQBOGbROtjRhW7UjF+8gV2kYllUYPYeDyB0BCIXenp3KXI2EM7pprUVWVmvly/UatXj/+mSWOGbyMMhzxTKRpcwr61SOTI5C7fYkSE1XjFrCuaH1qsQ1XYUmSRO/tkTxa43DZ7z4NUdJAkA1N5mrQPej3aRyqcg/mKFLbdGNAc9IeSaAEgoAUSPQ7av1xiLYmRHAOAwDlvrfqHnB9MIMZP0xt1tGHZ3gYedk1vEowPEUhPGRkxDykmMyZ79X0nvekvKes9IyflJaAITy0dckaiRJkppekTKApxnAaBl7CnyCBP645HefkbCBVBBxHykAz6joOQPtQDOKfIT85CmYXMckqeNtybcWq3r5Fke8pForpdCeD7MqR/KX0qVgLUuyLPROQUPYIxXHqIBZRdOqDscNOktx/8XS5yqUQYCh31EiQ/ZCabFXS6ejEsApgcmbB05SDBO4GBNribidt6ZJ7hhAKPSuHKSTiO9iu/hM1krAVI1ET9dJ8ky1pM3WSty8SUInK1VAKWAgX3KHcmQK5J0gInl3AkQjI+l4weEARbT4N0dKQGOkAohfTYAEtcZIBUw0rj34xWql/OpqVmSdLl1mI7P1JjkIc7VojplsffIl9mvxEabTsKECNY5mWlGYC0XCrm8lxK4r2v47IeRQVTC1RlSX978AFNQkTEU5rpIap6FRWFtSO/2sFHS9AEJ+GubQ05LX9RoG9vOSORUg4Q0+0BgwxYZOQqs8JenVxyW78azkz4dIr/W0ZI77S3Srj2Q0vSBl3SelrP2YpFWfkIzaExI8nA8NHSftjlhpsSVKtLlJEe4aexo4UhKebTLuLwNAKpJWezw4B8xkaya4Ra502AEKW6lMOIqgQYqlV31WyairBFqjTNocZfi7HO8LIHSUwhwrA8BKZc1585rkjgKEQpODpo0eCLuJAslCm5KqmUrpmSqUgaki6Zsulv6JXJmZygVZL9wSNwBSOJwtvj0Ziqz7dqZ4uEhjhATUXBG/6gDxbQwV/8ZwCQeAWoaz5O+Oxq37o6ZjDQu1HWMf/dAK9GgpbYLZmPUsdGHTw8UsZd4jHRH8XeQpDuzXp6kQdPrffyeEruxca/21Lif3wuR6GKC4/xpYnla5W3P4/5T9AcmGNqnoOS5VXU/BhPU0yp513Cf1a29K3ECIZLW/qpIPs+pOyJWeNJx//7UqRs9CPVVr70jUaKpkD4dK2mCsRC63QnskYKaPAn+ghsiWSEuTVFuypB5mFQFB4l1rz5IaaJNCa6G04vhagKYBWqPNkS9jtgqYr5UwscplACAZtFcA2KUy4ijHsVWy5q6SYUeF9DsxJrCvCdsnvbT7fuWOA4TCtI/sa+R2X6Lcvw0ysFIvf7eZ5AdLneIjH8FM4kKbdphZszCbWsbyJXEQ4GB6ynCx+PRmgZ+kX4vAY1s3wNKRrD59utLFvytZ/AcK5ep6nyLWLAHOwqCnpysL95cMfhKK7ydAqBXYdC4Zn4yoEwT0njDQqN0nzTJyE16D/2cMRl/AdSeF+WeZllaV7asNaAobWXsAcr0hRO/6MSkcfFXCRjPwf30p7/9B8zwordbXpWztCmb+gG37u+3PwUJo0mnVNuXpKwCnqAc4WuwJmHQypRS8IsbcAMAkKu5RDUJOD1aHIw9ahKZSMZ5xHjRPFqRIejHwuzDwl9yVMGvLYQoXyZirSBahPaYhDbY6WXJWyIqrUiZglo05qwCeKpjPB9ckdwVAKJyF2T5nX3GSVdj2jIfA1IqcqpK66RLpGc+RjpkyKV+ok/DJKuXS9R0uEb+REvEdKRO/wXzxHyxUQUQ/7AvGMXELDZI0VycxC83is4LvXoRmWtlf3pi3MHDYCDB4iLAHJIyVkJtwH/O27qYkRgoDo4145pmWNJiQj24NbE/H+O1AOIiwSKvAEgPzqVe4cKj395ba2pWWqLGng2ckS501TcpsORJnqVfEnDGNSgCk1Z4JDVEow+AWnQBJsa0c1y2FeVaIsQLtYS/Fd1WKzV2Bey6TaZhZ49g+CdCYbDUyhU8bALOEzxl8dtmrZBla3/t+dpO7BiCasIkCvVbeA9BIfKdNSpOoYCLTUAAGDn4/agdG1PH/wJlaSZmrl7q1Vqj/bsUbND85s3rZ7+ogzoK9hGCg+1erLeFimd6/8W4TAjfL2i25lniQ3mcMB/1+ZArap9waAi3bKm0wS3eq96GDo9iWr4DAdqmNGveANokHSCro0nWkSBd4B2XIWSij0Boj0Bpd4CGVtmrJt8C8xqAfh/k0BXNqzVUt89Aak9Aw864CGQYo2qy1MgJ+sg5NYsX+CewnmV85gCa56wCiCR8ig3Q7Dt5VDMB5zPxMUOTMD43iO9socauelHeqdToBqJmMrs8O6VzXz+jajGUw5sHIuJYaT7ud3Q3ZIeUgLmq6gDWP190ujDfRXIyzVGCgB0uv/QzMresd5I2ETSHqrRcl1ZINc6pHxYP2E++psrWoCHgdNAZNLYKFrtoGmFsp1mpolALpAGD6wTmUFgH/WHCBhDuqAZJiALlEMs2N0D61MoZBP0QNAlDYAYhVmlzODGm2VUm/qw7mF7VKhazic8EFTuMsAKD2907uWoBowig1Z33WX7TaexVRZrSa1X4EAgcss3KZfr7fCCrjF0wTMRrQTHtnleFuTQOYikKX7n6dCzyONr/Rte5G4e+ju5sZzYkwkyIsJrU4T7olQ0myJR+/qRqTV6fKW+MSE4wNHSQHjYG8YhBwmljkHGyR2gBAdMBsarTnqmTEVjtX4c0FKApkAIOaJtU8eMcSOMUgNMUYANFiqwcxrwSJr5cGawW0RJZMuHJkFGAbd+ZA05jwWeMBEABmwTmT3G4r3pfJe9cD5LBFHwH3FpJoagyuokT+sOK8bh5xOzOSGSPhPrYhNUp83EloNnoXat3twsRM1ti8h4FErUDz910Isw52qs48iEw7WPiWItVWppYAJNAoDAS2QDtUWbOlmuYUtMkwthEc/TCnBqFNZhzFYoZZNeUqxeAvkwZHvcxCc0wBOFXWGsm2VkmxpQDgSQH3K8X9NsoKzlmEqTbhzJdhVy6uky7ZllpVaGd0b5r8zwGEg99oAGtCDcVSW/5NzxrPIZnVUkgILq5nog12knJqt53qTvTC79bfy90sdG8zm4BeJ20bS3gJdGpr/bG3ImXWOphZ6QokNdAgnQ6YVRjI3Rj4Pc48qYUGqQDh7gIBH8EgHwQwxu2FMgdwWMArxsBLup3QNo4a8L0ykHVqlwrpA1mvhFZJtHoK4NacbeAjldheAPMsV2mRLkcsALp7J5rbDpBfNhsxG9XIbxsthvuPUj503Vgfz0TFnUwlumx5Hpdn4//JWZw7mBJML9HXsxsJv9t9iIPrqIS/kROBvjqP5cgsnT7senvO4AXWYqU9mhzZ0oPBO+goAucokU5bGThNPgZyoWTAVKq31YFnFAMcZdAcpTIJTrEMrTIHE6yR0XMcP43/W6BJFgCUMRw7AaA12k3iuHbf1IKjzhZopxpcs0JlSXjfk15uK0Ded+XLoisB9mqGzDljxeHKxGC7ff2P9DEKbcDSDjVaNIdmFAcKz9MydAkmJjN6p5RoQjt8L7OLMRSaLkbn3w3C5uDkHvq2TAQFweFdpnxY8p6rFaQ9C5wjHQDJAw/J8ZhSAMEQNEY3ANMJSTc3wWyqgWapklUAYQQgWnYViM1VLCPgHrmWGhmE9iGhX4I2seHcaVcVNHwZflMDJqfr742mNi2DvXjTkQHkXxvNeKDVIHwN6v8/btZhYCXIx+4icbmz5Qt3OR5MPlRiHG726BsZk3R7D1bGLbjPu+kChWns2rla0RSFKSW7NQYgqIy6L+plt2Z2d1JoKqqmFrptJNMEx2HXenvLgrNJ8Y9OmFTjAANzqiagAZYwwDugHXqgCcpslfi7ApNrhZgcDQARNAjI+xxI+ZgrSxqdGTCrmgAQpqMUyCyOs+P8GUe1AlOppU7ev6ZJ9itHApCvN/gj4sTsSpMFVzweeJvSGsvOJHnXlSffuCvF6c6CuoyGFsmSzzZKDa9zmKIf5BS6j7VSTfbX1fppMfHQO3ZB7xizfRlH2U/9M9V4rIFW0os+Z0svJMN3gswzE5mlxvptzDHLgtY9ypJWvQy56sA/cjGYmT5SID3gHIxtTDtrQNCLZRgaJc3cLCMg7LPOSuyrlSZbvTTDtBoDX5lwJYOUl8usIvAe1+4EQLQAYSxkxF4k+dZa+QimttH3G8mRAGTBGS/fu2tk3ZkCNIfKFIAw7gxXoKFpNeOMgVrMkC8BpHkca3Wlq/M4MHje3zcOfwFI76ZwQ16Emar2ME0fzrgasTcSahkSfO/zBjFIp6+1FLpd0gQNyoWE9IsX0cSiSclWsXpz6yiFmmvQUQmOkCf9AAE1wQDMIzMHOzgFSXorANGIQT4MrTKL/WZ3BcBRC+3RJJnYHmLuUGaY2Vkkq3QH43ozuN6aq0S5eFvBaZIszRhnxvfgLUcCEIJgyZkoX20wcJOJFx6NWSAKs2bUFuf4FubXuCMCAPGA5p8bjYqfWJ3p+GFJ8jHsSu/r3qxw1tensFB7HHb/JCMh6FhLogeGXph+4m1qNWOwsmWofttRCkky1zxkLEOru6dQo0RhUqFXz2g9lqMSgpFp7BMY0EMY4EO2QhnFWLBDA4wDLJMg6JX2NnATgAb8YwpmmAP7phy1KtZRbW1VE89XAACDijO4zgpkEZbLpCMHmiVHWsB1cq2diocY3YNejgwgNJ/4+aG7UGmQJQz+DVe2/GuzXv59zYP1rhvIdiarY8edETBhYtQ532xUKtPM+7o3KzSh9APzMJdM46yruYONhC/BqC5EE2/CT09ZN57D7Zq1G3BvNCuZ1k+nBdP5KwGWAlufCsJOOGlWGp97VMLvUyDBgB+EmTQC4r3gLFHpIkPQJm32OphfNQBAGYBBl28FtEOljNmrZQDHlds8z53X4kQ4p/hKhfTawW8AlHF7khRaCxTn8v5ubzkSgFBrjDvCQViz1P9/BOd4F3zkm40s/J2j5Gfwjm9VNmYSbMtQGYM2oWn2rbtafW64c2+47s0KUz20AcnkQfZSMjruZoTxAg4qxzWPl5FQS2h9tryFA1NbZuEbxV268CIj8fKPftb+F2Snehx68SoB1juVJvNP8NYB8JBVaIwpEPQp8JJlEO4FF/iIvQyauRVmVDG0QznGTqlKUFzGsTM4tgP/b7NvH/x8Bx+4ADxbs1RZKzEptCpeqj/GSA4FIL9v4GZdqWJ3Zsp7QCj5xaQzEqZSsvy6WQWylyffbaTD7suQ79xpUOt5IKPp2F4IuzJMFp0JypP1sbtYmWaTMMV4TaPvuhnR12PQZWt0zM3KprNTAtd7pcGWrtqnGh1D4YxGc0U/CDVhXTz30+TKtDBaHColGATf3iSQ6bHTd4TcSWy4X6P70QtNLaNzb4eQx9Hda8egnwSXGIHGWAcQWAdSZq0HMJpVPIQp79y3jOPWIUxuzLRQqxiDez+mlSaHAhBqivfd+Ypwk1dMgm/QbOLg/8dmKcCQgZedihkyHvZsgvr/dxtp17aXgJx7wEAOMgsTizzk243DWxGV5ormet1tkdCbkTkMMgKkxxEp6dY6VVJLL5bRsbwP71gMhbGTUpg0geY+kEiu7XFVJfClA8w3Y96Q+/C6ey0VsN+O9WrxVBx7O7mIJv/E72e6+yp4xhC4xCwAsAaTqg8kvQ/3xBy3Pkc9wFGK8VeiNM0kSHm7PUdSoGWYlGp03f3KoQBk1hErXyhCngF1GAXkpirtYXMlyQ+bmdAaqfLlRox85YoFeYqG8DMWPy4fs0Qh1J+HuPM6m65cxU2oVby/51aERUs0hZjgyExdo2NuRpjWHWxmlm+kdNpj1DrlVzGocjC4a7CPOUv6YBRtYqPAJE2/WluG0h7awv/MT8rHdbyJ/H6EXjuuzWK0TxO6mvX3QC7CJadZLanfrgnvkbGjg8zAhyGcJPpsJQBBiSwAACvQFv2OAkk1N209my8wKQ046mBeFWEM5kG7ZELL5AJIt8Y3DwUgnPEZz1gHMDavcQfGPn7eLIO9nwnukSKr8wHSN3BBalpelZWFi9iWAOCkyPcA0G8bnsUc33cXeDSRI06ZWgw26r/nVoQpBTRx6HpltxGjY25GSjCAY82NeDmegd0L7lVnS5UEcx3seE/VIRcL1S+swxW22OVxa+BBc7CCbhAaVwMHhf8vBpns3+dL5mDRyH2xtUzicA9f7OLzZxBQn3rDwc9OILw/Tibadm/Zz2Krhy2cZMYdVTJqp4YolAmY8gVsyuDF/T7C/zudLVJmL5U0cI1b7QFwKABhdPwDDO4RDJIxDBBu+2WjAi8gVj53XxXHSrCYWs9JY9fLUtZ0VqpbXhLrYgheRAxMqRT5YSNbnUMtNAMTi+5gm4qNHI67k6YGXyzrONhE4bCiwhyQLLnNtRZvG9iewR0KohgHcp7iqZYzt+LZeAY6STkj8rynSHOzMqe6VoPENHlZmmZ8ZdB+/Tq9MFkLrVX7cktvYMBrwb5iW5mkWSoBlL21CAm5NvgJGFYBMu1f22Yku/GtoxJqrkFHIzhIrkzb2fwhTdX/Gx37PZ4FPYTsGWC0f79yKAAhMf8UBHsRsz7jGtz222adfOmKko83AmRu+pJUNL0oVa0npKj5aalseVa6+l+Xb13Jiqx/u8G0gDgVVJxxRKsA4mGBg8JFerQXux/PxX6FBVRXALgqe+Y2cBhJF35XMYDElqRl4BvUGuXWbOmGadaxHCD5ba9LHiS75ZzUT1zadm4ru4B4eWWMpAsDpsjqMYGSrC3q3JT1ahUXMDpeE+aj0fSkNtTWQyH4tVp6I2G/MO/r3Iqwk8z34HBsEGi0XxMGkxdcLdIC8t5tj1bNx42OOyw5FIAwfeQT5YFKUKYRt/0T2uBrkPIv3VHS3ntOKlrOSGHz41LS+piUt5yU4eG3QGbDQdZTxeWOA0BiFLlnVP2XzaYbvuNWRJsNqUEOM0Co1Z5rxHov6YN2rQW5jANRZ5mptr16+G3Ja31NMhtfVQCpgCmqP49SBXDpuYy3TDjbVb+pYlud0iQR603qvLj1Sph8NzeI2GBCr128hRm+RuftJSTW5GZt5jbJma6QtIlSSZ+okMKFOhmyde2rsQXbLjGHbicNclhyKAD5YaMW6ixRmEoyhRlxBeT8K5hdX4KQf+i+LF0Dr0hdx1kpanrSA5CmM9LRcx5qMB3mThHAVAaSVSZz4B70go3C9iYPOaxMX3pgmIrOGd9o/80Ku5YkWOpkwL6dOwxBE44CDPzcvh2aBLNehS1/27a6sUsKGDktr0lO8zlpXwrYtp9CM2zai4swR4otTfOsHRgoHsBV2wqkxt6L+yqXXnuEZFuKJdNi2hVcu8lOxWWUgyxYSq3GiYqVnP5zzWrJCp/REvEdyPMskATxGyzwNOPAtVmYxmW3b8ZBcZhyKAChMHXE5cpW7l3mWk1goH/ujoTpdUXMqxektu0lqWw7Be1xXCqaz8jC3AXl3SJJ/2Wzcus69F65QPjJQTbdedu+42aFaehHsY45yTe7c+gHMmM4G65cTAxF6nmQl2n7Rhw+mABeB3jexv9DtrbXWxKkcPiKVA69LV0rgVvbNRl2BEvn3HNS2X9SZqYvyq8brcpDlg8SypruToBOO7ZSdQcBL7JkATxhUm9PkRJLOO7r5hwTnM29gaEJl4wwOsdbCAwmb/oug++MlYtffw4kXy2E5DPbJD5ctmKkFJ+V4sv/676DBVp7uauPUu75z+bhLn7Imo8lZ5IKFH63kSFfuELlY1eATE+9JTVtz0uR6YxMTr8pHzn9FXi+38xQ5hjP/W2zRaWaMIr+njsfDzb5huvfTcL1TprtidsGMz1xBMeH+KTzglqV20cBjkm1stNZaNmzCijczk4e7EVL84j/78PEQlIfbzZJkLlLrpo7pH78tBS3PCpFLY+oz7LpIGm1xW95zvQSa/bMwJXWDPV/gifBXKHcxUa/YT/CAKZ+0GrC7ACj4zVh0wum9qs+ZlwBDBpCAYMaY7FdfEfLxZerg3F5izEIm28YfA8zrb88ZO2/l/wbZj4tm3uczuf3JEb7lZ82GN0MV+bFt64q+caVCNMpUj53hWCwBMiHDn9xO1+XD50+8onrinzuDJNv3EnqZugWXnWmKGAw1cTmTAdHKTH8nqMSpossufY/0yaAaLfbY7cG5zCEbmrWudCrxzy0SZic3DfueA3AwOSwBZBXpcWWoADAPrQERpE1XxpgFvXbL2H2D1Yu4yJrrlT3PAzT1AMOgqR56pWt79SEni8TtEXgeg8AV7/tvjKtZZJnKcALv7mZmN4go4FLt7nR8RRqDbqyVVumgQKJGMyXpqliGVool9G5Ukkc5WpgMLGGCjwrgs01ig8XSjL4HkokrnW71n78dbNaLM5j4NZvyD125xnM8IFqFv95o1h+3/QUOB1UmKZO82Ia5tVH1zJxf9msghZJAUgiMNjD8D1X5H3nBYAlUD51XYVZlqzSTtT5GzWyci1xcdOdIxZX2rbr3w5h1JURd679sZ8uJLSnOxzXByKFNTAEBtNm2GA5jqWi9lRMHOcVQDzrlZ/Fsf4SZmayYLLan2KpgQn21rX9nmOGHTS3QqSu/1EpbPKAo7Tjcelc8pWe9SvSaw6SzuVA6QBn6bJFSMgaZ+B+EPp0qQWvqR29KC1zvtBSbIHzprD7i9Hv2EuYDW3UfskIIOQaDJ5ywKsVwQCApP5MmR3LkLVxiufv5PFStXJY4EKzpM3VSN5UueRPlUnE6s7uZQYy91OPc6vyKSb0z9whsul6Xe75wHkRtvILsJtfU2J1Hpd/YBY0OnE3IUl/31Wg3Lwbrpxr29tUoPB7VyZMrUj5BCbVZ+6r0B6B0BxxuJHrJtR74BuMoDPoSJBo6Se3W9iHl7GHZEsLBq2n7ShNjBJbnyqk0pNdEmS6YPUAobQ7kjH4GdkNAyfIkoB1tjHNlG6bH4DyJoAQKKW2XBV1L4c5lWpl3UKwAsV1EJ2WYbuf9K4HSfviW9I6eVrqR05Ly8wFaZz2URqjccZHxU1M0wESZfbY7qnWUqmb8JGirjekuOe8VA2/LXX2NJhkr+0ZE9lNNI+dXrhNf8z3NpPkLwIYNJmGisS/LUFSOhJkYiBBrFPZMjuaLqbJIrk6a5KsmWrpn8zzdOifBmdbLJFfXM2q2Vw0nrn3d2nCyUv/nUchBIjF+Yz86M72aBCr8yRMmhPX5JR86Lq8dfB/wAv+vQ9v0pIrSUXTzU5P0iLrO37daJK/b9bJN5s58gNAQq/Wt+4U+codI1+CwHIwERifu0uVe5hVhgQJya3Rd9wOYQ+ufAyyHoCEBJgDuchaAFu6WM3yqdZuFYxjxJpgabJ7bH29UCMwiq79PxsmDk0p/TGh5jYM2DyJsTTCpCL3CIUGfvYaSE7j7xelZcEXGsBPmmd9ASAPIAiOxikf6bMGq8Bi/aSfRK7BjMH3xZvLMHvHSln/W1Ix+LaU9oH3jVyUWgCkx/6cZFj25z6nd4wrZNEtTmH6CSsqvQerfhWtb+0mSZ0ByZ6sFj+uxdISLUXDuTI+EC9WgKB/Kl+ujpdJ1FiJdI1mygcLRbI6nq6ai7O/8r91Zr7WBNxI6HY+zOXtft9shLb3V+bUp64gpRwIjBXH34CLEyTpzeoPao/3XG8BICehWt5QJ3+CE5YdDyrQvO9654aL62XdlQLtUArbMwkkO0e5ehfBQRj8+8BViMFULz9tlsKsKgFwamFPVqi8LXp51mGWMJZiBgdhHOQ7mFtG33E7hIGoFEvXNs+QJoyO001L4OSr1Zq6Mcs3SzdMS/1xJNwcsO32GPX/LACEgUHmatFkarDES7ilTYHGtBojtbPBGLzl0r3mK2M28AvL63huQUo7NE5DAIwBe8iW2dS1ckUaAJLqyQAJWyE4BmDKsWlzEoATojRHSe95BZS6iUtSCJCz326ZLXrPoKHn99+YZmLUM5mmFM9hrlTmSgdIeL74c4GioUKJ6s2Qyf4EWZ/IlPGRdIkZyAKwC2V6CONjLl/eXamQDXODvAe+ZJ8vks+sDZhgjZfW9haatt73fTPy40aOspg+cvnLR25fIR+3YXJacz4hS457MW4vety8BAnjEf8AsVxyPIDB+qZsOM/JIg5yuJ4Vh/M5ec/5lsrI9f4STdih5FOQ6i/BZayuDAAkWeVmcYDQM+U5jpVg/H+c0jgMDvL/BNcHMM8+gu1OE8v72rdbaIqQ8PLedpI+ezj4Q4oUWhqgMW7UIlHmZikBwe4AWa6wZintwyZmdONmLGRDg7RK5HqztC5dkeSlIjHN+kndbKAUzidI1oJnfYysxUzJn46R+tkAMU1clpqxiyrKTo1SNBEmwSstasDEmcvV/WperRqAqLz/Aj7fkRZolGxLqmoT2mQ7r8iz0W/WhOuieA/InYTZwNSkmeAPvv054kPTip3zu5KlpC9FzJOZMtwTLV1d0TIylCYtw9lSPFsj4aPFEj6YJymTZRI3VSWB8w2eFrIG37GT3KoWoYeK4PgJY87hOgMFcEHRgE3XOYz3ZxUO7PiEBmlTHiTtxGWollXnYzjgPvzNg84ok+vTjRBc6LltX6IXumgJEk8JrUf4shad8TLriMExnu/gNpJ5gsbiSlXmFBMcVwEoZvLejg4ne4kn7YLLfG0f9N7COEOVNUJqrP4grCHKTNL20X1LLVFsYX11uNRb6WHqVkHAmKVKCVxlw+hyyZjPkJz5NAlfNkngWqfELldKxlKe8jrFzhVJ0EortE+vpM+kqYBiG85PXsiXK6sd4g9uwz66DCIOWAJkAPdBj1iPLVw6zaFqeyqAxm7rBEin7YU9U20YVDUakEYyB55WCGJNzuHHxVJbYsS/M1XimsOluSVYersiZGYoRbJG8sQfZP3qYIFUTBSIe6Va3l8olo+Xy+Sb9Rr5aLVapa4YfcdOwviI0f3vV2hWccJ3OM8qnkwTi38zP/B919ticRyDJnlM7mGDhK83KuWHjTr53l0LM+cpWXc8CW0QrC70Ncj0B65Lygxzup4HufakkuxH2PaHQUNqCMY2fto0KZPKCVB8DOQyNeUoGjTcqrBIKM1StQ0MRlKFgVhpCwQ4/AGUAEkx5ytOUQaTpt8RLlFrJoldq5X2ZQwWc5AEr3dJ3nSsMov813oAwhy5utIEgbZZiFeagV6nZvAOmlYNJOHYlrOQpky2gvlkCV0BCV7vk2hzlWSCF3XAbGueeEHq+h6S2r6HpXEtBGZKJDRQsmoqPaeWMvA0mh6wncQ9707UWULsPRi5uhbr1fXtjBjHyJoohrZIEz9TqPhx9a66YAAlRq52JEtcX4YUD6TJ8nim2Geuk3GKfTpPLZfHZbw/XioTx3od+NPBAEKz8lYqQ+ko+gpjm9rjI5efch5p+/7urpfvNz004B4C4yv88QVUzjcbVfI5u41AE2gHU7sQNO/DHttwvQo77TlV26Ht303YRXHGGa3iGivgJoyPjDg9xPwjVxHMOk+a+90m685OtTSYvjbDSEqtYdAe4AIACD/LrImqY3k2TKkES70UrmVJwFq3ZC+kS/34ZaUxkter1CDn9pC1Vglea5OG6YAtcDQpz5SPNICAVw+/I+2L/lIyFQoTrUql0F+FWZZkLZQa8CCW5vav+0pd78OQh6S65yGYbBel0frWFij0MmJ7Cve498zrnV7C2nS2HWU6/NYAnWsSvzZojGp/8a8JlIAaf/EBSPwBEL/WePHjil7gJFGjhdI2VynLSxXy/mqlvLdSJbaVGlnARNJm7ZLEXQj5XsJ6eaP734/8CzyXsQ56q+zO04ojk3/9A3j4YbMO4AAW3GVyz5cAxmcgzh+4i+TbzSpoiAqVW/V3HEgvFC/GUlkL7LVP3IGKuFAV/QKt4/2l3sLzqSW+xDXZ1WQZpJ0JiYedjHjYwqhtNAg0c5mMgKFJiTUO4PBTACm2xMC8iZBhZwj4mx8ebhhmqatSYc8U/9VuKZ8MwoyeoKoPw1dgTsHE4ktOXC1XRNo0dRnE2xfE+oI0TftIzcg7yktVMh0Fkl0gxbY8taZGjqVYBQEJXgYmu5fPS03vg9AeD0nT8OPSxlwva5AxQOxPSekeGoRCMDDPTBuIWgdKerO0bT7LIOX92eLbnS4+DPiNlnoCfdMm8WE6yXCxWquFhN1vINezXguO4erCftjvO1EjvlO1nsWQtGseUOh+N7r//QrLvwmQdefjoBGXYOE0KGAo2ahQTqd7JqHyW3uCZGAsXMzL1B7lAEmVfHXN7Pr12mD++0auCpy4nC+o4B9tOO8vNBKmXrBGnanwHFQsqTU67m4SJshxZjPyZOmFAKqyJUs1V0mypUo5TKYFDE5qWALkc3c4NG6YepmBa11SNBWhgoN+AAlNJm4PWe+QisGLAMMlKet7S3mqSMarhi4o4KSDgJPsExwFtkJorVwZWw+X6bEEmR1LlGFosbaZ56R58jnptAbj+BK1NqAhQKBBmNJu9JspXEtFy3vibEpQkNRrni/vhY2Cl7ugyXpV0iITQVn7zw4yWj0JTVX2AIgkmGYAHEbLuY4LFzxaaIMWahaftb29VjsJS5VvvrqxDVqjTlYcDynvldn5JMZ0lHwDJUFHEx1OdBzdU9b8jlS14+W0vi0VzRelbyRMPnDmA1GFkAJlfmkknlqEZIZxDJpcN36psbDV6CJ4SIa1CTdxe9NHblZoq+tT0ncSrmuRbK1RnCXeYsJAZBQ2VIGDaTYOl4+Er3qCeDSraF55v+jwxRopHvSTmtFLUt53QapHL0LekZSZLIlbr1fxEq4Ey1Y1tfZ0mRqNl8mBBBDgJOmeS5JyWyJ4D9ft4HJlO68QRQ2y0zLUjH1oTbxZzMVG397HsJEc99P+Z8But9IBAmUdQCF/YVEWl9Tm34ydsOR4pzR6RuwJ4kG17ks3PrtVsNboWIq+2d1+5V8ABp8HSfiy4358Pq7Mrc9d6QogX7nLFQXoHAiWe8oBjMLWNyW7+ZwUtLwpFW3vyNJyovIsfeDOB9Ovkl/ddfLpxlWgjPbaKRUrYTmt0ZcbCWcjLrUVg9lT82bd7fIVHnwpbP3deAjrQLgKa58lWBU9MYg36/TBgw5TxWJOmFsJK1z328NF+EJJsI0Gh/9KpxRORUlBxxvKRZs/elUClxnNL1CcpsBaJKxZH3FGyMJoikz0x8vEQLw0rSVDYzx2AxiMpN9+cit24S2MQejvhwmCegCwFFfbx1iF/lxNCAoCRwOStzCWwr5fbIZNM84KLcOM4A6cw2pLaqGdVgSjluKaLN7XJIiMjt9NtMmL45hEnSGNXzdrQMxrlPagafWhvUgpjHtKmi9IUdsbqmAnr/V1KWo5Lw09ATCnGNHOwcVKYVa9vu1B/whzy+iLd5M6Wxlm5JsnVXdCmu3dsPdvTCWhmFaiJXK2VLicMQN69DbVTF+RrJlkKTZnSeU6JgQQUnqr+CJD1j2dRnYTv5VuKRoKlPzO8xK01AhQxKiJhd9Xh++LGEqVkrkoGZ5NlNmJJOlbiJVUCxsZbAeCXuZt/ydzdnza/4J7fUEsO8QPmMjI2ZslyczZIu/QN1Zr0RF0agb9uUwiZJ36TlrBW9j8ge5k/TX2I0y99wbJToDfTRRAXNDu4NJMmmXNEifuHzdrlUL4zl2N7cWgHoFyT0XzJSlsOi/FbW9JMcBRDMAMTIcBHFmwQVnXUAjSWq4uugmkUYMwNnJQTdBh7xIumGm0724VzmaVbLdv92TkapIykSj+pjDl+7/SHgMuEi65i+nKZRu3WCrxiyUwqzzpH/qXuR+Jmc6XxPFUtfJssS1rS4NFDKaIX0+6hPUmADiZkgetlGwpMjSpJtf/KsNL98oIpHf2fsh9Slrsl3Y1i7gwEHkGuQcTEbVYA5vjac0dmKGr5aPx+bDHsbbkAwHCJgmMabAvVwb+ZmM8/e/ThMfup7Oht7Ajjf46N9NA4veNRjWG33WeV1qERN3seErec72JcZ4ELVKhQh8zswlyz8hstNR3+kp5y9uQd6S5L1BW11OhdrJVrflH4CLfuKpUUOV99ztbF/5p42C9c5kEeJjdRG6XkAR22UrUakQcqK2Y1f1bY8SvOUr8GkLxGSNJ05lSasmRPnOw0iaMdtNVWzIepDxW+he6lwQuNkvQQp0UmOO3vFWUq6O54teZKtF9sTDruF75dlBMABT98/fJ4MK90jP9gPTM3Kekf84DkNaJR2Dq7Z//0XRJxQDn79c34ebCqtzPRt/0IrFbDMteGYHfKZ2ex05jYHu3O7qZBU7pQOG6iNo1WDdvdNze0oaJP1KN51XnI7LufFpWHY8AMM+q2ByzOliycA//oSm1jhlrdS0Fgz9f1TRQe5DFf77Bxm9l6iU4Xc/houx7dRyzx8HS4jkj7bTwjLewQRkzZ2mf0hPCINVOSwofpXBwkARStX/gapMOW66UryQr7eHfEC5+rbES0BwpCQtFUjl4AcC4rAJ8LfN+6u+q4XeketxP/A7gqfFf7pQ8c4JaClnTWIzEFy4mS9xwklSBcxRbI7eAMWv7C8DxF+kDGKg1OicekI6J+wGM+6R7+j5pG3tAmof/Jr22U8rON/qdRsKuJeQaJNXavZFDsCUQuQLBwyrFg6Sfk4vStKIZp10z0ewBodHxOwn5iHY+KxWNjjmI/LxRogLhZoDkW2iQH8G52WPhgw0AhGydrlgC5SN3kSr2oVmlmVYMHv4MlUNbjYvLLznvx7G7Jy4aCWcerl5ktE8Tdh/ZackANjPbL8AOQzizJVl7hOvmMWWjHYS81Z4kpvV4iR5MEv+mSAnqTpT42XzJn0mQutFLChCMghMcdNlW4v/0SgVci3nsRwgQLsHcaotTbma6eE22JJhbSZJmLYDZki7TtvsUMPrm7lWg6IOW6J56AGD4m7QCEF34u2vyAWkf98i05a8g+OEHmmRoOnmTbZozHJxcYXivxS93E046+mvv570y54stValBWLejmXX0vBkdv39pAxd5TmkPi+Ppre0Mb3zJQOGPIOEbriCweZaIFipSzmKfHzZq5FsA49+6ktyfNotlxfGgco2977qkLq7t20vY4a5/Bw7CGYRkay+Sx/1HUVvuLVzdNtnSpoChzeLMpu21wIQCGW9iGsi0Jx0keqVGmlbYoCFEebNUBu6UJy29duKiAorvmrEdbiQBC02SZ8lUHVCYZp8Ls4iJi4y1zINs90JTjK/+VcaW/wpg3Acw3C/t0BgtI39TAOkEILqn71eag+CYsf4Fg/0ZqbcZ/1YjIbeghvC+N7pf2YaU74uxEabAs3M9J7VYDFQKz2NshJPhbv3HPsJg19Z0pOlldIxeuDwDjyU4qYm09V5uFSAs5nM6X1SxEFpG7MSjFfGxP/Q9TE6kaqH8uFGr6jhog3GRzSUAgaqH+VjMfqTrkuBguonNdQpACrzhC3cSej64Vob3ds4IRsU4OwlfgPc1Dir0rev/zxdOX3uLPRf3UiI11uwbgoQsUFI5Uhj8TDmvg5ZgpDtipU7qxi4qE6ty8G2pGnlHascvqSBfwzSOmbosIQaxDyPxXe6S2OVC3IMnk5jAYPM3upJLwTsm1sAzAIppy1+kHQBoG7tfOiYBBgCBmqNpCBpk9G8wqR5UaSfkICMrD0i1NWLfMz6P26kGncs80B3MCYTBQM284oBl9gG9X/paDs7y5Cfe1ZnUZCT6nTrP2F7xDJJ/7VgbLA0taHmrAKHziQVSLudL4na9jPF+HFh4Sj50+eBZFMo9ZseTMG1eU9m7v25Ub53I8lsmctHOXXTcixOPyQfOy+rYBcfjajsLrfQdSXYTLi3GH+PdxoWaQ/vh+xE2StCffzNCH38vXo5+2/t44ewSwplbDwxNmIVLLcK/B20hCiwN0BIxK7ViWisHeYfGsTRKyUSUpI1EStR4poSP50rYWI4ET1cY/hZvCW6LlFyYcKzr4Pcwr6vIlo/ZPxVkNE26QL6pNahFCAJyCxNA0YTPmh78H1qEmqS+/yHpBHAG5kHQ7c9Ce+9P63KQasFCI6GjRb8KF6PuPIfaQN95hA3C9QOa5hTNZ20/NQ69W/rYy14dUrRESVoRTLNXzSDwN2tXjI7fr/wOU8rqOI6x7YN7fENYGk6vFj1aDB7e84UrQuWkUDO4XC+pTods4uByvagQ9aHbR4Fh3fkE/v8KtEmCdNkKpcv+jkKaC+rJ6IuNhPk97+seFO18o0Kc3cR7Hb2bkQ/dbCjAXrQec0HbPoAHT87hHRzsXAlU+VG1o+9I3fhl5aWqhdaoxWfRuknorqRJwUhxua1bQsytMDfKJN5cKgnmYsyqmRJj3hskQQNZ0BbhW7EPmnjJllJV7zG4+ih4xf0ytHCfNAAUjQN/kwZI09CDUtn5sDQCJAQHCXoHiHonPofsT0sBQOs9KRkJB3ngLuCgt4g8gADhAkR6AGhCIDBewsmQ2kVP8GlOsf0Sv0sryGJ0XVsbci8zSyP2dBywYZ3WYJuBR6PjDyKsmGXxFDPYlZm1EaeCvbSqtvpikaSQrDD8TuSwBoSVhAym/LxZooqpuJ+mldv5CkyOWKmyMdnrjPoC/RfuJFTBtGG1/2uzgLdQ9TIqSy+JfjsLmaiaqWKpuqlmi3A98puDLlFMc+HqeqPkW8pxvesz7BAGe5UtR9Wlc5CyJpy8g9m2rOJjMVLF0CXJmYiWyKUaacN38z7pnx/Bp8nWAknGQIkXpqLTVGt3xOJ+EwCeLAClHrNhhwSud4n/Spdc7U+TgAkPeHzXeqFBEnDNZJl21OL8Smitl9UERZ7RDQ1CM6q+/29S188ExQelrP0RlclrgtYgH2kdBw8BQMZtj0ihJVt5BPW/20gYG2Fprf5Z64UxEHKOYfw+bSYnYKgFmHPFuAnJO58p9/EYdk7ktQkCLYbCIB9jKnxn/D+P0ZpBUDPs5kTQ2qByzUSOA/5N0VYqPixhli+rZ1k0xRT4LYC85zqvQLHqfFTed15UthgJC7WK/gJ6YdMCziRfuPfXYIEzEI/nYKZdqj04vTAPiMfyhWizVAheHoOMfLhG5JFCe5ed+Ly/cyfhmtnx1mqlLUrAOdLwsk14cXRvcqYz2ZqleD5NKtZTpHI9WQrNuZK4UiGRK/UqRd1vvU/813uk0tqhNAhdqCP2TjwTD7FndR9rQjQtpN9G8LXY4jFQsiXTUiKx0zVbvyPaXIPj8hUBHsd1K+2pMjh/H3gGifgDUtXzsOIX1d0PSVX3w9Iw+KCYBh6UXhDzZuwnQZ9wPArOkrjNrNlNmJ+lf5bewoCfxksYg6Cblx4lfV4XG3LTNc/JTXuvWjo6YyDatagpmD7Pv73fv9668JYBTET6YzUhMI2OPyzZAghzq2h7kbR/s5GkSDk1iNbUbSdh8I9qcr8vgz+I61aYdfanXrjAjHYsGyjwZdAMolplUMroHE34wPd7HxSu4UEziGnqTbZEDM56NZOFQMIAgBDM6EGQAF0cg1V8YeYmNbBZ5tqOgd5pL5Zua7mMAUxcSq7HESVhg6kS2JsuqaMxitdwGxs/sCaEbXi0ACDNqWxrrpoE1G9gry0AZ8rBJg+MRWRIB8BBnkFTqqLzISltfxh/PwRwQJNAe9Cl2zr6AMyvexU46BLWZvC9xFtL7yY0kzSuwcmK0XJ2T+fMrxFumjx0EfNvPktteQLmaGnX4azPfdr/NfFeflsvNNs0r5cmvMZRd128ofXoj6r1znFlZrEOxHu/kXBQ0v7kLLqTvcsoK1de+jceZiEGJk0k/Y/VhOrZKPi00/HeQgLofe5OwgS8NEsFtFIFBjAGtj1KEeRqWzpedI4UWAsk21KEgZ0HLZOjBjaJcycbvZl9YXIEK80wO5co4/1xMjeULDPjCdJji5GA7hTx684Q/640KV9LVgBk0mEGvisLZh3NryFHmEw6c9Syx0nQHNpvSLVW4lmmSbcdWms1X0wAR0nbI57Oiq0ekNDUopnVBmCQrDOtZNT+hHIRU/sY/V5v0btadxLyEnIO2v4c/DTHaP7yfDZP4DoiLOPVgnfU+nzX2vlx2E8vFyc5jXtwQvVOnadQ03jfo174Pfrj9ZPpUckNALlZIcKpiql2mampbae5UoCHq6lTRk5p87NTntEsQjGK+Botp8yXQw2mr4Aj6d9P0zdN6JmpsfoK+1dpplDrvL/qk8vWOSTjPWtXtvZ1LLwBDvAIzBvY/YOPSve6r0yOx8t4X5xMDSTI3HCyNJvTpXA+XsIHkiVuKFHlVDXZApU3StV02Lj4S750WlOUGTKB3zvsKIeZ6BkAgeZumCGRIPo1UjL2kpS2PqK4Br+TZhW1hQng6Jm+D9oFmmP5PvCw0xiATOPen+bgQGfcQntuRsLAoMbt6ICg+UuNTm1HTsAkRQ5a7qP5rKWAeKeUkKPwGnQNa++czhbv979XKhInTs2NTJOaE5zRcYcphwYQiubb5uDnAoo7rRFOYsbo6U5eExIxpkTrr23UTIC2P2cnvfqmsHBHf+5uQts5xUKHQSK0lMd7VMK2OdeEvaUqBt6WAVswuEGYNI89pWbuOhBkSuvsy1K3lio9g+EyOhQjvUxZtyRBE10GMLKhgQqkznpZEe0a+xXMnDkws4qgkcJgSvlIl71ZDbBxRyPuoUTdf9C6ZymDogUfqeyg1nhEamBKFbc9rIDB7++fuxfE/W/SPvO4VFv9JBGzqVENx07CQib9M9MLybT3YKVW4MxPMq+9Nwbt9MdwkvQGB4X1IBwLjIWVXvtemtlcvFR/HGMp+usZCSdfvu/btfruoQJEEzPA4a/74UbC2WkML8FoH4Xd9fQ9nAg+74dPtU7PkX4blzWmOucM6V3Uz+txNvNe2JH2er41DeYWVy2KVW5cAkMDCaPh3etXVB1489IlaRp5HIP0EWkZPyatNvAL2/MY3BkwHXMkzZy/rT5DRbIX7pPhxftkbOVeGVu93kSBUmWNhmYphIbJUB0Qm20JmGA6FW8pHnpV8pofk3JwD/IPag4G/5it2z71qNTOvgAtUK8i3D/rntVeshvvoElEfmF0HictfXYuzTPv+g0+dwZ+9dqBXkeCjut5aKYYJ0lqHWpw/n+3Ssc7KYcOEDYRo6mlPZydhA+XplC9dfssohfOWFTp2rW/wvH6HB6qWwtmJc3lqHlYeF36yWluOa+pd87S2ktjMIydx7XrUpgewb5R6ZY8abFg0E5cVm122DihedYHwImTLtsLkmvJkEbwiXaYQFxeLcuauW3A64V1GPycACiGl/6q0kCYJ0XC3TryN+WW7YKZVDX7qqQsJUvxSiBm2FTpcMRA85RIkzVGyjseVvGN9okHFMC65h6F5nlB4teKId37JuOacJbeSXNTI+yUkasJny3NKvKJ3Vys9HLRW8UJjBOWZhppbl2KpgVYzbifWM1Ri1HLqUMHiDeR2k20JmZMZDTaTyF30XevoF9fW9+PQuLorRFoYtEdTJBwhuJL9x4U3n1lqaHSLV3QBmcwSMOkyJarANAAqQRpZ+8rbeA32d6EqRQFE+HZrW16Yc7UOAZz3yy4AWsxAAK6akexjakiA9AoHPAto3+TRpDtqh5wi2tCrtFhi5bg4WzwuWwFjsHF+6V79RmpXT2PCaJO3T+XfjtIJi1FP1D1wonDO/3msGUnE9no2KMULi/OLjuqeaEzcavJIf/Pzjvcx24m2vG3BBCqdTsGOQN19EpEGdifu0km1Oo8Bj9TqC24TpDBMZqQiHOm4fdyYJDraB4YvnRvzkICR48Y7V6qfVax6a9HraM/nvIFrptibZBh+9Oqn9Sg7TjI5LN4uQ8YAsFIaEpRY4ws3yuDAIIK3o0BDBjojYN/k1qAQHGYgQelsushKWgGx6CAZ+Q1PCaFzQ9LRc/jqqti2HqjNFgvSKo5F/ffp9JsCmzXB/hBAcI6b/0zoHAC2s29elhCcGrBPk3IJYyOPSphhi4bFrpdbDmarso82C/B7spUjQvZmf9Td6kCidas5MAAoYtvEIBg2gjVJWdwPnjm33iT5b2kAA+Mapo5/fH4u8veq2Z8eii8PRwUmlck95o6JqegJuDgV2t442/m6XAbySTJoXbfTIGgh00LUnlrEE2s7i7l2t1vnbcm5AX90BZMP2c8grlQ5AyMYfCzth/AAKlvGgQ4AJIKkG+6bSu6AAiYUeWdj4gJ+7Qs3MqVixKofpdnwUyt9oLZzNrz0HO0vYS8wtulS63KunCj449CSLD15jdJutFxRyVsZ8V2t6yW5To0bGboxN/sv8D/f7JRorQJAfO5iv+1yT1Ey88buxc/8YfR9Uq7k/Y7Z2+WZ3oTtJ24BwcvZ3Lvtbezzb3K48WIPIkcBy+vz+swDSUIf3OZZS1fRxPORPrsT5pU5BBajQDXkeCA0geRCCoGGxlPIfh2Cygyr6rAkr4vkNCcGl2BtpmnScU8KE+qeRdTzjHQGa9gBLxh6EEpan5UaYqS9oehKR5VAT9yjMruhz0xjTFwEmicPvNxaOPruVsaj6LoE/z267Wip8+7tSddtYfZJX2/Qo5KM5zvVHP/HpWwGw9X+WIJB/8mx2AzdZpTrHsiQJZhVrH9LdfIZEPDJVeCcPkNtsdlG917WBTFRtK/b7aogik7bDJ2WOcyBDZXBezwdvUwudwW/dh82EY3Q9Giwd7CgA55gt7M0ZbvomnEjF5qBy7pO4XBSU8H/47BQM/AZxjOa8ExtJPpJuT3kIDXY5veU0VA8BgtI5XH8DrUbHQr0u/PbfuprJuHfVwIAj5mf8IQGBQ2QqAZxbJWcgsmCRIMzdeCdzXQFGzoVgUtUQ4wtGA7CXpt70NSD23CFBGmpzM9hLxkyPyI1K29KQHmHrX+oeaK1Qc/Oai1Z8hJRX/POwk1qXYOhZqfQUKjY/+bhJqC2mDBFQ8zOVp1+hxzhmN8JRgeT5m+1qmfppgCiNmVKqM4iSuycl1BomccaqjPHi3duOiog53fjS/mLXoPhV7oHWHAiTM8vU2cQUiK9efSRiWf4aCnq5a8giBKxPF07zJBjRqIhTOfYWCQY9AzxWuzbYzeNUltwTJZajp9MIwAPUhVoh2DKNtSDpPy+A3g0Ny3jGB3Y9YnMJhRy5R0mlf1HPzYRm1SCaBQk6j0dJhaBAnJ+wBARc7CCkEG+mJXCpRG5TPghEKPEc0gajwt6ZDeIe33MEHS+569hRMIGy1o5/AduGFGGh373yTsC821MpdcicLqWI5tag9+aqsN/OZuke+sdfKduVY+WymXf9hMChzsJ00tw2bq93DDuCNcERPPzmgZcOTJiCNR+am9v3g30XuX9MIZ3RsQuwm1FN21NLmYIRqIa/DFEixMeSCAsrCdmoaBPh5Pc4PmB9U2waEHNc0xxVWgPQgSAofn6b9zJ6E7ONvCupXXtrqkU4YW75V+mFXMnGUlH80pdhDpAVgawSXoneK+FoCBGqJ3BiYXtAU1Br1aKiV9GiBaOinZawnK5OAk4O1+ZuyAz1CrxmT0WnuudKHqjzUSTiDa8STkN8s5+Dx5j5zIjPbfDcJ1Zbh8OLt3cpBzpWQ2SqcGYTGg1ZkmE06YTvY4+cZcA1BUqCba04OJYp7MkoXRVLEugJPMF8jPLpPqJX3PFzCx1MXdNbLmTFFAYcktOyt638BeQvKuvQxvYSSV3iSj83YT2qxfYRacxeBnO9ArGOD0lvFlk8Tyk0HFcnufSscm9yCnYYUgj6U5ZtRwjDP1fst3CUAW9DA/izP9yNoDim+wewgHehs0RQ85B4BSTy6hgIDtAE3rCECA7V3gJtQYNMUG1x6T9rXnJHUlUSKXWmE29imtaPTd5B+8X62SkppY+w1dALr38XrhZKEdSy3ECcXouL2EnIxaqBPv12j/3SIEB7uyq9XKYFoRKNQEpA7c/6urWT62lIhzGfRhOlc+WS6ThZEUmRpMkP7uSBnti5MZgGVhOFXenS/E84q/7sUi91DsHuRlEURFa1x9EOFgJkHWXoq3UAtQI9BTRTOLL5hCTxZJNusEPIvze4i5Rrp3EoKDx1FI6DkINNAYHW8k9Gzpq+R2E8ZTyGdKAZQ286vSuXwMYHlQcRFqleElDx9pG2fswhPvIIGfcdyP2ehJ/NYXwCuuSLylUdLxO3sx4DTX9U5CzUt3NX8b71MPEP0SaN7CmV5LDqRw0jA6bjfh+2Q3eEbr6TQxOuZuEo5bduJhExICg65arlvDfQQH1yTh0gsOiH06R1bHM2SgN1K6O0JlqCdKejvDpbMNZthAolgmcuRbc7Xcw8Uy3e4cqOswZV6NOSPA6HdPcd9NaDeTVGov5jCFphrbBzFwSJKp96JRO5HIM4/L6NzdhNyJfaAOEs39ACadydYNIl+Ne4oEN7oAef2anJNm6xvSaHtHSmwJkmGpVEFIZjEz05Y5S0bX3El4Hu+T/IlcS7tvdls3Op7C4jTtOJ6/m3PFSJh5nWZphdlcjXvnOpKHR+qPKmr+g9vjxp0Az5jCWKYL97cNTzHf+/NFYpvKkbXxdFkcTZGJkSsyPf2GDE2eleHpU9LVf06amgOkpyNcRnpjZGU0Xb5er5J7FmGfjThDZR3m1YQjEjPPra8uy5fBKOnNDFa9cNakqcRiGZJTo++ikHSSlxhd4yDC9O39VOB5C2drnkcPExuocSDTrc1UCpLkW7XbmfnK+6PW1QNkp3XKya+050GnyF5ayltYq8NYEJeNIy/NvZZWfpAk0J2Efc4OEr85qNCV+6mrVN03l4egA+p9W4F8vlqhALI0miYzEwEyNnNW+iefkdahp6R95AnpGT8mvf1vQ4tEyFBvtMrK3lzIl3vo9111pSjzatYRq77A6ItvRkg4SY73MpX0Qr5AssrUBM60f7dxYRPPPfGTP/Tz1UrZmC2Qr9aq1GD0Nql4Db3n5iBCbaIvwb0bhCk5vDeWDdDhoN2rvqJPL1rBEh0SB411kMeVWuMkzVyBwRwODVKuzDPGjeIstzawJx0tEmE+WlON1GDBmaA8VRzXXJ9mY6FAraa7Mpah+MbY1KvSM3Zc6vo85coN/U9I39hpGRq+oJqCzw4mqcVHf7DUyj1UQR4yE6siiox/GH3xrQjjE3zwjLp7VwWSP9AkY1SVJJIVanTfDtq7pGm+Rhqn8YKWaqR3qlAGxgHi2SJp6IqU4oYgKexJxCDwDAba6XyRnMmZkMfAGLkNZ0OaIju5oI2EmovpMwc1S45K+Ht4X3x2+jgIn6f3sTQ1r157xnzm3vt3E7rLK61hkmEuVy5+No2gB9GF91JgxTsACTY6bz8y4mhQVZX8DqP9hyG/YiyTe8zDKmKO1aozWb631SnCbQPnWB/LkvmRaBmdPQmN8Yw0Dj4qjUOPSNfo09h2Wgb6faQTfGSKHGQqW7l9FUlnTgrzU0jQPVrkaBfxJ3dgHhdTJ2jr0oRguon24tUCK2Pl4jda4Vk9dahQfIcLxa8hTPzqrop/baAE1AaJX2+m+Cx41q3Q4iAksvRQefv6+V3s50QHwV6FQpowv2y/MaCjFJpomieOOWtq0Zm1flUn7n0sTRgex+fpnemwm3RjQqq1BEqWtXRrWWsWenECK7F1YGDHSrMt9UDmIrkG77fI2ihcPpv1Ljb83+jYwxDG9DjJczFZ3j8bv/3ibJIPFkuUxWHDoJ8YiJPJ2edlZPqsDE0fk8HJMzIwcUJGRi9Id2eYWrqaAKF1wmvew/wUJmq9D3DQzOJqUD9u1t3w5YctjHNoXTA08Z1pAChKPWBojhb/jmT8XSy+vVniy4bRXP+uylf8666Ib1eK+Cy2qvP0KQsMJDJ+ov8uI6E3iEVBrKtmdF1/H3ohmG6Gl+wmHGScIA4SZ9IWkWFrIt/ZRgWQAsv230ntoZmWB2lg0Ydr0qGQZKmQTmgODq5eR7gkwrxicLbW6hlwbfY4ad2HBuBkRG2eYWWhVJ5wfXiuCBxubpXlIzRfGexmC12GKZiZy23/dDaLc8azaOjKRLosg4NMDkbJ5PQ5mZk/J+OT52Vw6KK0twWpsulF7H9vsVD+6WhU59/DYAgZP33IbPnO8PpRriHIwdFqv15Q47uKATpZLX5cXxuawr8jQSI74yVnOEfSelIkvBNqviNJktui5UpTJIASJ37tyRIA4HCQeLsfaUqRl9Cbpt++mzBHS8sD04ChF86iWh32zQrNTJoXDKZqnIzciRkDrMXeK5CqVeKx84oP1wJcaL3BxKKHjMccpCE0v7vGdkXyLQnSYo5RxWJsbdRjC5MYkPQA1UTCs549pdqWo5JTja5FsTrZX7lJauwZ0gFrRDuPAIkAQI4yg5cBwc/cZWqyZyyEXULJW7nctGMmFzwEQBkHUMbSZHU8XcVAZkHGO9tDFTicU3kyaWEeViTM/AiV3XsPXWIbMK+Yn0LCzmbVRl9+GEKVu1XqiRfsO1ElfgN54jdYICEjxVLckySTuGHe9CTI0uJoqgrgtLeFSVN3nPi3xIp/d5qUjhVI8KJnQRp6y2hqsPad5hW3sXDqZnr4ckZn3pK+KEsT1pboEyQPIkzsZHaxNikQxMwupiOChJpaiuk0u4GQfIrn5i3A/FyGFoEZWrh2/XjeO4HMY7Q6m72EbXbKbXEyZn8cHCNfrY2oKil7z0v9pA/uqRIg7lc9vbSBTs1Sai3YVqND4bvtsHdIvS1Ddlr8NN1aCSDuHLu5VZl3xstPbpOa7LlSFHn1Gog6J/0Va7I4p3OVNnEBKPRovTtXqJaxmxtOkTXw2y/XKxUwbM50KI0oFfq45xN3CezEVBVgMfrSwxSVNLfYJr4jpUpj+PXlKO2RO14oc2MZsjyWDnSnysBIhmT0pUlqe5z098Rge5pUDiSLf0+GhPZliRP2pOa5IqFnIiIjzVoQjSklB3Vt6oUmAtM4NLKrCQe2vsJxP0I3L7OPCTB+Ms1F027cx9QZeqNY60ESztoY72tQNG4RP16i1ij3XeqQ3LnrprBWyspsg/04FxgELATfYMZyl+1FcLM0VUHJ8uLinvOqWQVr53lN9gZmu1VtoLOvV5GtYitdh+CssDVBO1wHkpFU2TIB4gG1vJ33/RyGfOwqVhThC3eFChoyrse4yDSEqSc/WOtlE4T9M3O5rC6nqjiHHaD5zlIrv1/r7UaAcEVmEv7fwcUPvaJwJ/nZ1SpX2UGQywMP5IvveIX4LbRI43ge0JsBYKQrFTgwli2BfdmSDjNrdAQ2I5DOPJnGwTSYYEViGsuTn2EfarM828xwcDGpj9/DAXJYnhKaRd5rhjO2w35dRscbCWd+JmGyXsZ7H2M73i5wahIjbqJV5IWBn/mOVYrPUpeULV83hbU8OH0NzG5SZ+uUfttJlQHQbH0d/0/dAgeFZlapLdtzT+Za1Vmy1xy0NdjJR+pH3pGK9ifFNHpKum2eFkh6YaMLXqew801pXfAX1vtzGWw+U6N7OgxhWgnNK6ZMkbQztselx7UERWq6efxNwNAppZ3382aDIvc8dwIgIUC4fd8AoU1LW52Edb+Jfpr8aKuXrokCtbA819BWSwDjJZdCc6yOZ4p9KlfeXywV03CWXB3MlY7RTJmGRkkeLxLLRLasTWRJwSg4CsC1Pu9ZJcm7rxJne25nOshhR2o5O+u1CWf6/UTD6UWihjDapwm1nmYaaWKUjk93NTVHCMxSThS+k7VbgUIClufR1b2ffLcP8Q6bbJe2Ei89q99mwqy6rMDBLi5sfVRnS4GmZs1Oi2rUzdr8fqtnmYeuZRzb8qiUtj0ihU2PSuvEUzcApAHXy245J3ltr0lO8znpWb8C0OWqICbvwejeDlu4/PiMI0pRCKZTESyjzggVH5l2RGNctyreQiCxzINeXEbgtWySPQHCzFiaAPqabpo3jF3sp+CF4PgIgz9zukz8puugOcA7YFpxYfnw8TKpX6iRoukKiQBBzx0CGGYBmslsiRktkryRfGUzzkGrBAyXyhUc8w+7SV2XPV95L5oHimTX+7sPU2gO6Zf+4ky/12CkC3s/6zJW2TzmkyYEjDfJpmlHJ0bgErgbniEX5deWQ9MW+OdaHfpzdpJiaxUGxMNbAKGkWzAxgYxzyYY2zPYc4OQekeZ6vPseKZkKVQSe21vm/KRt7m0pbHlEAYSVkZVdD0uKpVpM15ZuoHDNd66enNsKgAAo9eOXpdMRI8FmT5zK6N4OU7iMBzk2tcmGM1d90uxiCjw/qUVY3rGM/9NZRXL/iatEcRkth2tHgHAWZvamRiyNhPv2Krynm20VGsJ/rEK9YMY3qEl8J2tA0qsldSRPOqBdLDMF8ulyuWzM5kshNEfsRLms4byPlkulAtqDmidxvHTrupx5CQ6aVLwXmjL67z0KoaeJs7b2+1kItpurlo6D/ToLSOQ5wDVuRY2h3884j+Jt9N4tgYPgeWhp+1rn8/30imLQr93+6jZwUGYd94JrJABsicoUYh/hHsyq8ZYqdW0uTloDk4oDnwsHNc/5SlXPEwocBErd0FOSaSmXKHOz5FpK1HFdq4GS2+IBBzUJl4xQwAHf4T2/69x+vzRpyf/027zlUzxTJnoa7fMWDnKCgEBhTQj5CUHyr81mtcQaTSlWFNL8cjiz1Ce1h1aPTtkRIJpHaC/hC2WlodE1KL9vtEnLQi24B82CavGlixIShBc8PF2giPmny2UqP59co2O6VELHSpUm+WKlUtYAnKCpGvGDWVG67PFNa8JeSqx3IHk+SE/eWxVGqLWJg1nIO5l0BAjbEhnt8xYeS03Cmnpe17tmntrItzdTfOkOh/bwWeVi++wq7zl+vwsLldvqZNK+XXvopcgaJ62LF6R5/Lh0r16Sans6BnOHBK+2Smn/22qNFAKknusxzl6SpvGTMK+ekWGYbBz8w44gqQSfYR9i/p/rx+f2+6kFhbgIEbexa2QIrkm3NNdlYcZwIrRmBEBDV3sa/l+F38/nTO7FmE47JutqW7UqX2AsyOi3GcmPG3UqJrIMU+vTjVJlUnE7K2ipXb7dqFT154zAM7Doff6OANGnVeuFASvvVvlMyzC6BoWzwtXVa5mlXIpsvFKBpHk8Xz5YKJZfoWG+XKuSTfzdAHDQ9Uu+8r21Tuan8yQNWsMHhN4H4KJZpb+2p7du366JjEclrJHQQMK0cyOQMEVkP61teK7mpaLpxnR/DhT9MZ/bmz3ODQZNB/LUsSTkmtm3n+IpaptW20VDYFDabOfwW+KkaZSdHB+Umr7HhD2Eo2E6+a73SdpsujK/ONgrBi9InxUAWAqQtiV/EPIQ3IMf7umskn7bO0pTEBDplkqpBdD4tyaZuGadlSZZurReWyqCjbwrrFnQWibwlHa5Yu5Wn1yGjr2NG21JeD4HX/RzJ/nSXSF2Z6YKkO9U3rErBzEKnKmaCJ3NzE58tM+NzqcW0iLAW7IE02jGJE3WLvk3tMsHUN3Ti5WSstAgvlPQLrCvs5aaJX/BBLOsXHxmG6E9isUPBNUoC5QZrreyoOStiB4kRh06SNJ5f97bvcWoZxSFz087Zn0OzwBmqd9goeJw3K/vIrOfaD8DqP32U4bgoHCB0E57mNQPeJpIUHrXfKF1siVwvV2urrWIadpPLT3HWAkHujK3Zn2lbTFAJhyvy6TjWQDkNOQMtECSdIEgk5eQn2jg6IP51ggw9OO7tG3e0ucIUyaetoQEG4uHgLuYMPaMfttRya4AoWrTXoAmtJMZY2Awiu5Lowgwt3F2805M9BZqonDa08v4nrkmZYL5rODvWfw9VSc+883QHOAqMw07toihzXq7+rQaCesuNJAYdSffCyAEEbsjej8bChM3teMmh1MU7+DzIEi4X3N1szBKf82dpMHWIL1Lj8mszRggVdYANZhbJ46rxhK1/Y/IoC0Is3u0xEILUIukLBWqZa6Luz0A4aJCDVOXFb8Yc7ypwDEJDUIZsvtIprVCBRevQhPw+HEHS5dPYv+LMKECtgCxl3CpiRCMp8/3MREcpuwKEApzarQBoAkjv7R/WfvAGmmmtdNGJmiYC7UXMAxlBbPh2jVtg7/pClZkFKCpsvYcmlo9Cul2eGZyIz5GTx8nEv02vdAEpYnF47wj+Ppuh2ODSeLbAw5CkMxtXxR0p9WDvaXOmqHq49kwgs0mvAEy7/irJFrLlBZpnXlJ2pcvgzd4ZvkaW4YkWgrBRdokdzFNrqy0ir+5T0JWmiVxGtzRFgnO4ouB//w1kDyv+EgKSD4bcQeZu8BfgrCPJhg1zFmZcLx8AxB2klxrqaTeBs+Xt+wJEApnMtZ961/K7ZBAzFhD9uuN4u5W4f0xms97plnq3Uiarl6j3DCCQ58tzPJjagMt4ZCZx9o+Lq/g15OuQOKzvh1I+632a7SFi2oWMelpLsGWRd7ahI0pSi0ckNkyPJ0gc2NJMrHMDjeRkgxtwDVOyBGSZ3LUrJ6LY+LmCuXKerekLuaq5ep6Vt4Bl8gAL7mKz2wpteZJ8DobcgcrYFC7ECQT0CIaAOhdogeJn3pgUBi55/l8xka/6yhlXwChcAanhthpieDDFAa86OOno8DoXnYStsrh4LwTdRxM3dBqwL0LmegKpvmlb03EGIpR4zcGIGm2MU7ACkdt+1BfvPh1pQIg6dueFc1U/fm7Sav9sloI1AOSB6R//j4lbIqtB8ms/X6ptWTL1KBnYaDp0QSAN0aKrPkY7Ln4LJSixWQVWa8eeUdMIO2dlnCJWyiV0OVGaV8Lk7LlJCmfj5I6SyJ4aKXSIP32cJhhbwAcxxVIxvE3AcAgHZuEsJb8Q3eR8jrpAUISz9/afJv5B2XfANELu6yTYzDx0Ltb4s0Kr8POJ+wTu1cAjhF9di9hukSFrQKfMQCUP4ifDx7iJWm2X5IWmx8+IzDLVQHYt172uh/hc9HKjEm8vffT20Z3LmtVdvK8UdvwfLozNU/WjzYTBinA0Zksft1p257bfoODlA7bBZk2/0W1NlXdH9nFEeYWu0JOrHsaT1DYk9hkTZfRvliZHEiQxfFUabCnSbEtTwqtBfjMlzyYW/RoVQxdUCSdHKRp1k+y5jMkdL1VKmeCJX0+XarWkyXebBIuDqQN+AGHn7TYQ2G2panrjTiS5CNXEcBRoFJFnO7rixlRGmzJ6rcu7cMjeNhyUwDRC80LepfYk4qJg2ztyRmUHQ2Zdk2+Qk7CF04bmzlDbCJAPz9t5zXMljQRdpv1ObgdGFg1MLcq8eJKrRGSaUmRDEum5FnjpcfuWc/dSNhRpHftpLRbLkqfvVnN9EbfcViiEjLxMlngdDMp8tQgWgdKBkLp8Hh3vkiGJ7I9MZDOlC1wUOiZMrqOkbTZ3lGtUntmYGJBOqBF2MyOnVj4fzbD4zObc9wrqZZyGZ3wAGRyNkFFwOluVRrExqXpSpQHq6z/LUXaFVmf9pH2RX9JXciVyMVqSV/Iktw1ppa0Svhak1oxmAOey90xDkKvVJalTApsZaqSlQmz1CAM6OkBUot3Hg7tvJO39CjllgFylMI4Qh0Iesp6FYBWLZmwf6vsmdJkS5J2a5zUzwRK/RwXtknHg05TJNMbIJSJtb+q2bJ35SlomACZdRh/32EIJwzWjnPwMh3noPyJDg99i1aamQsjqWIaYb1MgRJtH0XvCt5Lmm2BipyzTxc7zvdCezRzbXUApW/uPtUMT3tmnfaXYOJlYHDmSNFCIrhGvFSDqBMk7DYZvtokDTN+CiBNMz5SNfyOSpdvnfMX06SvIvNpa6V4bw0SuNohqSuFCjztMNVCAQ7Whmgu3EZ7kirpdbiyVar5hHN7ujy1TJ7O3LydclcChNFnLsscZWmUiPUmNeOwnpl+8YFrD415QUysoz++CnZwoyUO2iVoGzA0GVv7i1rLj50Op8x/BXk8JfX26l3TRG5FOKi1LN2DzPCaMKDHtqIsHWZ7o+HeGMnvT1V1Mz7TnvVBKOyIb3T+TlJtS5XR5XvV0gzsGUyg9MywX/CDMgAt0guQsEu91udryH5MyleTYNali19PhlQsRGNQh4GHFkjgWodUzIZLWd95qR25KOX9FwAMH5Um3whtErtSLTGWJuFy2Ux4LJ+NlMqlOAmEqcUoO1Po+R650m+MuVESLPXbQKEJPWBRFjbQu/3mFeWuAwhNCpbBMoWCjawZDGPlHNMQwtcbMIPlQYMkbAWr1BJpvW+JCS+lwJp2AzgofOnsus4Fa7qnHlAaZcj2lFRZi/aV/XozwvgHBzHb7uy2QL6RELjkMswgZmdFerASO0HSyT8YJ7oGkIPmn5XaGmXU/LBaGZfNs9kJkhHz/lku0+Bpn8pnMwBOwueWbUmW3Jl48cX3+nG13gVPhSAj5HHmUsmeT5WizjelFO+B4CjFu+CKXDVTVxQQGDcJWOuS0JUmyZ+OxqTRK2W2XJVyQq3Aa2VbyyRovQsay1Pq6y10L98p7UG5q00sCgfXBmZRplIwSe0KZtUQc4vUWJM9NQt4OayCU4TRGnsDOChsMj209FfVXZ0AaRx60ENOAZIyW/GR8BK6dTV37X6i6d5Cks8MamogepOCOzGTtydsgYNy0FaitfZeaIVnlJuXZlXDtR7C/OyCdm0fJ2l/QLl/+dyKreFSBdM1rB9Ee/h6MRSDiQWWaImbK5LCjjelCMDIn4qSpMk0iV0ohol4LS60Bu2x1itJi0UKHHT5MjWlczVIkfxUS5XiIawt0YNCk05HLLSNx+Nn9Htuh9zVAKE2KbZSiySoh0gpuuZT50sosWVLlxmkzxKkZiCuIFtqy8KslLktIY8d1LkEGruwc90OtUYgbHCaF0P24zDNmg/MFfYjdEKogQKhh8vomJ2Ev511IXR8DA8AHF0wsdoTtwFE7zbej7DDSJvtVeW1Yu9g8g8+B0bNm2Fm0QVM7xa5yZT5LzKw+KCkWzIx22er1HcuLMqBy7Xkiy3hEj2LQT4UJQErOye2+q/14F31qmW2SeQbZ/0lfLkOWoNpSFUqcdEbGJR2e7y02hvueID4rtcgFIerA+ZE6tbDo9sveJ09aztU1Rvt4s7VS9I4/CjkGWmzhoHQXze3Zq0es4Ev39NQ+m9qOQLGAgieTvuLAN/eyX4HFWo/rdBqpy6IOwkLwhgPYiJoQ881M6fD4+6k0Et20MHDOFEZNO+sHdoUz4AmJ/OtuP46Xb/UrB0ASTvM0fFVPDNwknnHX6QKz5tag2W55AwN9hQptYTK1dnKrfvZSbjWSf5iqmTNpkrkSp2a2ILBXwpWc5WZRddxpS1TeuzMuwoG5wjH+00H12R1YKfKTGDGBoU9wW6llPpm5A8BEEqptWOrX1O/JVjKFmIkaK1Tws0mmA5p0jz1slT3PKxs6uaJM1JizdAB5P9gOtwvnVNcPPN+MQ14Vn3S1u+Ysd0L9R+JF3D4bkSW/3Kg0GV7kBmfQVlqnub1Vinp83AAfQzkZguOsqGRR+xPKq9VO3gHzSt2pC9pe0Q9Ey7qQ03LpttMSynDZFOPySbHWqJcsuxvZQJgCq1R4rdinEOml4C1bmiR68HlDHOZfOwOlS/dkbLuDJciW74KJCZYSsA3/DGR+OE74zAhJks93iuXxqabtwIaKAMah50ZmQDLXmrei7cehfxhAML4CjUHAcLUagal0hdzlJ0ba66UNqj8uv7HtgBSY43ZAgh9/wMwsTgoOia4kI1nSTRKF7RI9wxMMJhaWZbdV9C6GaFHS3Pbcm14o2N2Ei65UL1QJyn9meLXly1+Ks3EM9D4PPTH8r7ZD5j1MazRZ2oQqyxZVMWqUO04tjdqsb2uAoMk69SkBElZ+8MKHFz4pxnbuJ47XeNp4Ao0jwiOdPbNAkBqbakSby7Zupf9iB80R+ZaEcy8y/K5O1w+d4XKFwDJissTGynDBFVlDcR788H1fWBeeSZDvbCIqxVmNjVPgBm/ExytFL+XvbqooRlz0z+Tw5A/DEAYUKyCVlAPyh6iIrfMIo1YrlVR2iJrrvTbwEUWz8vAWoQ0LSdj1svZakxA1yUXuCFASNa5LmATAMJAGc0NLr5ZbQ1QRTxG338rQmBwkDDp8yC1K0zjL5+ukJA+AiRHVWRqA45ePu04dkJhwRTdvixFYLSeJF+//AE9gXQc0ERJs1SDoz2kFvOhRiUouFZifZ9nodFaTDKcTMhF4s3FmMk9BVDVMIX4/EvA8QKWPU379iMs2U1YrZLYlUqZhRlFgFCDfA5NsgSNwWtWWCNgwl2CtvDF31cAkhtzsjShmcdmdIyftNgTlfufHWOOwvz6wwCEae0ltkr1cNg4gA+KgafyiSC5Aps21lyuZpdxe4RMDSWqCPDQRAzUcr4CyCRJJ3gI1ydvhinRBFCUdzyiZk+aFnR5di8fwyzZeejEkP2ntMFyUC2SN1Ykvn1ZSoOwmEy7Dq/J/cyiZqYCwafFXrRmetQqJPl0GfMYfjd/Gysx2+0vqzws8o6GQa7X/qDk1D8qpsGHYKo+pAg7NQidGEmWAkXSB+yeGg0uhxAwZ9q6l/1KIEzi/PVsmFhBCiSfucIlD6YVu8jX2+IAjCClQSqswdJqu950biehRqFnLB+/h04N/XM7LPnDAOQ3V6O0TFyQqv5T0jL9pjRN+yqAsKQzdrFUAkHYuQLUBMje7EiSAsjEcDxUcLKHh9j+IkMg5EzU47JojYPQIl0PK97CGZSDgdoldylM5rwqFw9DmHbDQUJza79JmOxgmDgIzUFwsA+xLs2dWcAcFKxA1LZR2IHRu6M7bXUWd3E5N/Yn5mpWSZY66Vt5TPENevW4BHVR6yNS3s4GDA+p59QJ7cL14utVZSBzpkJV1V+GOU2C+7fnhO1XyEnKLcm4j0syZ/eR+oUQaP98FShssCXAREzCd+zeX4vCibLClq0qKo8yfegPA5ClhSApwQtkF42q7sdU9w02OmNEvWklVGmRRHMRzKQMGVyLk8mJeOmdi1NkPQ8kkxxj3vZ/KnOVa5c3gKhz5ixqfkR5cmhqMT5gmn9epYgY3cOtiLYkAWW/fbs4mMMBDEaxVZr7tSCh1uKITTW0a1LYDWWnxnMUFmdpte5cYqIG5gzNzF5wsGZ8VsLMqoGZVdjyKIj7A8oEK8ezG7J7lgEfdeRgxs+R4Lla8fWqSdlN/AGKxLk8yVlMk/TlfAlfaVDvq3Q6XBqnfVQ1Il3H5DpGYDASmn1cCfiovVp3NUDew0zXaGuArZkNvvGyp4NG06NS0PiotC35Kg5SM3IRIGFqQ63KE2KmaRFIHLuRJ40mwH5PkczJeNjohTIIu5qL/NOFSUDQ1q7reVAK2NcJvIRcZHD9MYk2e8i10T3drPB69GRxwLDJxH57i13tz1LgoBdLG3BcR16Rf1yPPabIm1ifv59YjhZ9Z0Z0jLlbasdPqEAqYyKcKErauIb7Y8rMKh57HTZ+oQrSzjm6pBvvId5cJn5rHs/cfiV3Ikqqht6W0r7zUjH4Nv5+R3InoyR4uVlqpwOkccZHetaCJBvvzwgM3tLuiJUIS9c2HnZUclcChNV15dZmMUG1szaZD2XAAvLW7VmI3zT4uLQu+Hk6bMz6SeRyjYSstSlwMNuUvnUW/4fADKBpEtybLMWWTBX8GlnymFm0v6lB1EL+nQ9LRacnFtCD2TTHzKDY/mb5gwi5gTZovHvbGglnR+W9oomlqwNhJxUWV9ENzEbgBAorOY2u4S167xfTeGKXi6R/9XFlYpKH5ZselZreh6UMplbKTBSIcyYAWCXDjnzVI0u7B0rgAO5toWXbNm8JXmmRSqafjF5U2b6dK4HKTc9aEpM1UQpshdIFXpM7lyjxS2U3gMFbGPNiegpNSf3vOiq5qwDCHCQWSpVYC1XgSP9gmAUattYgHes+0mcOVF6s2tF3VP1B1HqD1E35SK6lGOcCINY8KeNCm+vhkj0WLWVLcVJmzwJoMiXfliM16xelEwOCNnYZ7O2i5keluvthmG4PK+9N7ep5DObtL4B2LuMYDF5xtvauGtyPcB1EbeCwZepeLmV6o/x6SdBz1Kd2Lpcr8C7P5VIS+0kH1wOEhJ2ermJrpPTMPagmhxpoVLp8yzBpFA+/KDmWIuUxCjW3bX0XExBjVzskar5BIpeaYUJtb8+qCU2r3JEQMU1ekipoDmb70ixmvpZqG4R3lrRUJIFMo2mOEr/GCMmb3Z1/1NtSVGeTm3n+NyN3BUBINmccbbBBywCQROWd8H4wdDF6ei0FqWL/1nk/9ZDDlk1SOhkqLdAk5VNXJWG9BuZUKbRIzpb2oeeFmoUzT7ElXzKgyhkc5IAgFyloeFTNmIwotww/KC1Lz6kFaFhqXA/AkghztvYeABykLIvlQN6P54sltpqZRWF02Og4TWjaqDY/FGgR7bx2aA3tb714LxrkLTTLjFonsTCreulNGV7yZBkwlkRztrz/uArOhsDk1L6DZdApmIiKYG6x4Knezgh7qjKPQs2tEmjukiCAyX+lXYKnqyS3P0AqBt5SbUibZmgW+6hE08qBC6rVacxShfg1hIu/KUwBJLBzZ4CwsjDJ0olJ6vaAg3LHAMIBRTMhwdItTSBcTGv2fiA960GqDyz/rsMxJjwgT1OAMyCN5wGkMLm62qyIugl8pA4zVPW4n4QumSTdkgFtkq1bLYnA8NRU51vypMEeqno1Za+lS8aor5R1kN88ojxcXctP3wAIDmwCgsEoBuH0NRsUpqazWGqvFHoWkmnnsFGc0TGa0OtEzUFw0MzSzuNy2drfFDoV2MGRHGS3zoR0+RpxK4ImZL1XmtdfgqnFIqoHYc5isrDFqVqbq2au59KP39gME6dIppwNkGoA2FO3QY8SJyGuacjn3WxLUM8+zZIrISuNcnW2XMrH/KRy6ALe0yVlZvG9NgAw4Sv14t8SrUBCgBAo2vvXRKW32JLx7DxNQrzv/yjljmsQVtAxuhtrZqVhwdaAbpnzlewmT+NjejmY4tBqv4pB6Om5RKlfDJaY5UrpXr2isnlp57I9ZsWoj0qIyzanSBY0Bn34vbZwlezYaYtR1XFjzmZhU7deR42kQbPkT1+W/LbjUgE7OWaNWaZdKnO4FYOR+UDeKesEAish6d3R9/5ijbh7F83A47VjGbf4aZcBzepLjwYBSdeZWPRWcR81TI/dQ9C1c3ZaQZaFVSznNdpHYSSandc7bC9I4yQLy+KVV4mmFSevJjvrxCNAjDvw6UmiHHAmqMFbAJOYkfYcTD50jngGNbNxY6QM10i0FMiV5VbJHI+VqinwmokgqceEVjwTLalrpZIzmyJ+TTCxTFclfigBYwAmH4RjoQ2TYqWtBNfrObL6nd3kruEgbGAQDVMmS62qGgY79W3JajynQFLU/aZ66DW2pGvgYFuZ56R67qrELZdL3fhFVahTPw5bF+fVAij0lsRN50jkSgVeYAxm3Wzlw/doqjBcow4vm72aiqTDEa3Aw32M1gdPlEvSehFMhW4VPzC6X2/hyrhaTILahn28jMwuNnjTBjqFA837GArP9ePqW/1aHOQ6QChMI2FfYu/zGKn3Hkg07TjAjO6H8RT25WoAQIJ01w9ebpCs8RiVwVu9Fijxa4V4jgUAUCk4iUka7YVSb72KwZspmdZy1Y+Xnx4gbZ/9Ge1OgllWa+tWE8SEo1NMs4kSB/OqYOyqqiWpmg6R4qlwmNiMg1SLAxPYe+4WBfjDTv85iNxVJN2Jl+uJ+GaJCfwip+U1BZDiAR/1oKlhBu2eBmXNZjzYuWCJhKZgbTQ7a1CDECDFPRckZjxDzVp+qzBTVrokcKkJ4EuWLGsWTBIIAJOKWe+quUWZD9QY0eYm6bJFSsViqMr0rbReUSkMRvdqJORSrP3Q+ogx1mBk8tBM0wYiNYH3fgodAr7zuH92UmSzby5miuP1Pcr0bYH0wtwrRtrZEZ48ihWa+kFGoLA5NjOGjbgVhVm3lWOvSV4T+FnnIypPq2zmdclfjpAe21mV5TthfxR8pEJNPAQKC6k4wVSvxEpcX7TEDKdI05rH2VIPU43goHDSGbB3StJyseIhVTC9yE1oNXTBGuAE2YZr1tjrDt3dflC5qwBCYWeTYFaYwRRij6XKobelZDVdSmx5SuVSlfOB5yxlSc1MiISstkrzXIDqrMGYSEn/RQmev16Wuu2lz9RJYHeiBM7WYgBsb19EcLTBPKjoOwY+8rDycnUtPSOh6xhoe5Bpb6E20bqbsHUP27Xq92vLqWli1NyBnEJ1wB8pFj92xWfDahyrX3CH7YG8z9tNGCjkOXqAEiDkMOwNzAZ3bBodCM05YH9aJTJWdD4iOXWPKa9WafvDnizoUU/NCCs1GYDNtSRJqRXmlv0UzKwsiRmI26pCjB72lCn0wEQm12GRF01DmnvU+mphHnBNxkJI4rm0ApNReQ41epa1aV9rsRyV3HUAoQnCZbqYRsCHRKH2iDObYCdnKC1SShfuYqBkLOZK7HyJpI7BTh0C9xi4JFFLNVsvfy/h+nsR0CD1tjJwkXhJWs1W6SeM2LNmm1H3wlUuHXZwnztnb3Zy4fd4L5OwjkGivw8OTv25FM60aqGc0RLPSr9sxYpjA/BsGL8wMpd2E3ra6FrWvpOai726vJe5/hKDkc6IEmuodM88oIKHdIEzTlTCBXNaH1WpKcw6aGf+2vT9KtDIUl3GmdLN2VKykCBX+1MlpC9ZCuYSsS9OZtfipR4agSYlNUgltF/ifIEyh9kMm+DQL/OmSY09XZr2cGYcpdx1AKHQNNHIofag2HSMHTLo6k21VqkEt/KFKClaz8aM1ysRlhZVB60NgN3Ef7xcomeqQOLzwGWqZRIvrMNWJUlL6SpSX4HZki7fvpn7pG3ltLDb+kEHJIXkmVFzfqd+mQSWkOpNG+ZpeZ/LwB8XOGUXE9/hIvFZvO5qpSNgv2Wo1F78bv130bzaLepOPuKPZ9pjPqESPGle5Tc9JpV4JsVtMLk6HpE6TCB0k7M8l4mNjB8NzN0r47aHJcOSJeUwqSqsydI5l+DJi+OirJPJMEFzxYQJKRbvj3GS5IUC1RGFJha9kXTf6wHShTGQbu1Q2s/oXo9a7kqAMJ+IXi0SdpLnUccbIHYv4PNtybcWqT5LUZZmmDGdKkOULWa0AbAfCR7JBzhy8fBjZM7ZJgMgjVXQTI0TT0p+A2ZJmBLM9GX6xaTlb5K4XqoWuDG6172EsQlGuvm9zMfStmfqouoU72IqZtwqgs5VgK8td0CJsgzs25vDVXk1rUHTbL+eIKbBcFLIXEtWZbespTENPKQmjYImT7yoRqXFe0oGWM5M7cGmdNOW6w3ouu3PSdNUlKqpH+yJVkCZXvHUnzOmEbXuqTBMWi4VE3ikpkk0174mTGvvsP/Z1WSbMIhWZS2E6ROivFaaMEhILpKxlCuhq00qO5TFOIFrmtmyPT5hJGHrTWq9Cboi2+2pmGG5jh27njyg8rKYj1QOkBAg7CNVOvumNN6Cmte65DN2oq2Sq60HogmLo/TnKBcvwcFVpQbyt47jykz7adZAPsGSXZ7DJSr0ruD9CBv1hWKSYn8slt6Se7BElzlaTIuv7mUl4kMqPZ5cpW2cDejuk1GYpVoDulH7E1JgyZOO0TAZH4qT4eEYVY7Qv34RPAN8w5YgUeY6YfeTsOUG6bREKE7Cxg56gFAYzW+20+zuvq3a5K4DCH98E2YLk91T/zzsuHINHGdgDj0LcudRwQwiNs/6S8lstKSslMjVdVbueQJa2mDaSZIs1cKmZZyZyq3Z4Db+MrH6V1U8VAQ7u7zjIWVqdYw/oPK2mubPqDwqo/vdrzCFht/NICPTJAgU/T2xClB/PJeNpgdLdVOEaMfRFbtbxi6FgNRMOAYV95sY6S31mBSumpuld+1pVVDGXDXyj5pemFrgaeRrNL8UQAAeVmf2g7yPr15vQNcH4p5lyYbZnAEBd5w5o0BWB3C1TJ1VFoK2zNuVlQ7JxsRHMDAIzPfMGpQWaJtiTJa5lh61hJzRvR6V3FUAoSuyHAOx3JazNXNQaFoRHGOO11SBTBXIOjlI4Ho3ZqBmFR0vXkxUadT7AQhdknQlc2F7/s0XyGZqrE8nOa/BC8xvfEyle7NNUPfCYzj2xuW5DiLM5dLiJEw550Sg8RNNaBLxWD4HFQMh/xjMV1pEO6ZuD6DqwUEucSuzLc0xtlpKX0qQnnlPBSI5Rx0AYsIAJ3EvbX8EoGEm9INqQumevR/Pks3nPADRS7UtWdomr609wueMzz5oEwaB82DiBuB9BkCbRAAoBWsmEPRKKbU1Kw61Cd5kdI9HLXcVQCagPoPMPdLliNkGEE3IP9glI8bSiIedLp3mq0olM2U6dMVTn8Aufkym0waUtzBfiCsb8VrMH6rDdcqtYcob0zdzv7KrOSuyiUErXjozXAcX7sfslX/TM7EmrP4jF2AsgxnL3muwa4sEMYuXyzyrxYO4tqOOg+y0kBDFitlVAweTEg+jlREj8DGrXVI6f0GaxwACaFQ24WuA1mgcBg/BQCdp53Ni50pWbJKws42pno9Qsqy50m0JwXmPq3wvLtDTa/ZYBIx9tNgTJNVaoe4/FO+QWnsaY8Ko5oPetymHx6w+qmpCyl0FEC6tQG2gBwVXKeWaERzIrDrjakVUuaz5KDZnSfJysQReWwMxZq1OUtbK1d9G4ofjmNHL6zbbE9UClZW2ONjMngYFbAHUCBOCtnV5p6cct3OS3pn7wIdCDiUPiGk1vBeaVJwQ9PenNR34AiaUWo9wolp8p2rFb/h6gwQSbe9rUpiJwFZAPIZxlsMAhyYf49p0mnSAjwwu3AuN8aBqMtcJ7dqAyYTN52huETiqEhGmFkFCrawHCLupZGNiYmZ2x5qfNFiiVZS9D6Bhlm95/1tSN3lZGpbDlUZhWyf+HrqdU2CaspNLubVc4iyVKt2GhWNHvT7lXQMQzq5X8RK0ziUaONgW/2N3saw5c6TjmmYhN2mwJ0vyepWErzbKFB74x+4rsmq7rDr5UYP4AwypsxmSPJkqyQt5kjqRJCnmPHABz/W7rBFSsposJutlGV/5q+pZyw7nfNksP62G+qcrky+dRL3B+s5WHfitCGc7goMvvsWLqFO4nJxaE32wwOPmBUj0pbZGqSl0+WoLq1Ir3YxLei/hKsIx4ABd9hdkDBxDLaEAMKiS3ZG/qeBhdfdDiseR0PNZEiQsddaDZMLxCPhEBCaqYJlxPID3kaCyJoq731StZMv63lLSsRx4jZgnKM3Cv/ne2J8r2VKk6tC9YzhHIXcNQNi+Jctati3VfdWVrNrhc41rtsYPN7ephVjYxSTBUqdSG0pt+aoBwBfuCPnCFSl163HKK1I4EaFmJVay1Qy/I1njsZKA2YvR8h5LqAR1JUhAV4qUQaNMWz2t/8k36NOnS5MtgejO7AHpHJjHILC9ifs5nNmKjZg5mBltZxawNvgpDALSA0XeQdNKEXSuDnxtv1H0XFu7nTGOo6zP/hC/Px7Pn5qE5QI0p9rB2wgG1QgD2peEndsIFGqTYV3HeCOptKap5RMqBt6W8oELqgl2+cBbKiVeGwdct73Emifp5kxJsdaBuHcfqobcTe4KgLB0MtVaq9y32kOhsA0+Vx4iQDbdeXhQ0dIKk0jzcLCxcYmtEACJkK/csdBCobBpg1U0vW78khLmZ/Fhx09kAlTFmImipXA6UrXyvNIHE8uaoRoTUIuwyrB7mp0+YGYNeDp9MBjGqHGT9U2xHhJAftsg8azGb66WBAxqbfBTaE4s21q3uIeef1BYp66/FrvAczu5zVGbG5Qv8R0pll5o+rehuWGCAgTK2wdhmjxbmXKi4XaarT3gdnMGhF2TamugNHOJ51mC5IJUsrAK76xrjYuHxqiGcUybL7WGYwLtVZaG0X0dldxxgCw526TcVqCWC9aDQ5MpZ5QsuhJk7FpfWL3Qg9XniJBVRwDs5DBxOf0lbzlT0mfSFHlnLheXCGvEZ9xklsRaylQKdos5WhLGUqRgGbOX7bx6UbPQIHRl0p/PmY88hH182X2QPKTV+tqhmFgUAv5T8IxoSzNs+xubHxRNABwLIOows+jF0u+z6e6B7l4t1rFXCe9/Ntvkk41iNdH8uFlneMx+hc6KUvCBQmsKeMVTKtWEWoNu3lq2DIL2IDhohjHISBe6NzD0Um69Ck6Zo6oFaVKZYD7nWovBSVOk0XoBWoOlCbdPa+jljgHkKxC/MhtTtptgJuXCJs1ScYler1LbncTERDZLOsyseAUurljUOOMnGfPpkjWdqBLgmAzHDFFm+KYvluKhN8NUypBhJ4C3nAjzKQH2cJrMOjxmAKPBakaEsPsiXzK1CD00Tba3VP2H0W/Ry4/uWrE609QqSf/GoNS28+X+C5qDf3Mtvi/cZdJqL1NuaX2GLiV4+Fpy4gI0iRdAtIg+XcFMeQ9ab5Vum7+863pTNlyvyT83yre+Uy80Vf+50ajO23DlGB5zUGEnxwxrg3TYXpbBFXbMv18FC/nctLUQ+Tc76bOjjB4U3sLFjwbsJ1X0fdBxHNbCy5JpqYKm6rlt5bVGcscAwhl0BLMe20aWQXWyNppmAtvhl1jzld1pBAwKTS22p2QXPqakV4GLpJkrldaomg2RjLUilR1aOw5VvRoo1eNMXegWVvz1ObpkZD1R5kdSZXIgXlpX4pVNzZfEfrT0WDGCTk8MTQVG12lmNdn8dq3W02TR6SkZHXaGyY8b12fq79xV8vVG1db/OVDpFfOuTCTfUEmKzOAdK/csh63br8VKyEXojOiwvSbfA5Tc9hs0g8v50tZ36GXTnas+qUm43Jn3/psV9txivCUf76zH/qwMrTysTCoChc+QTg6aWTOW3bXIggMa3P40NAYmM0s9nnfPbSHhe8ldQ9I5w3J2LLP2gIz3ASx86EXKvUsbtc0RJ01QvU32Iim0FStgECDVVn/YqYmqmo2N5LpWAqUENmvBdKzUj19WS4I1LSYrE4TClOvOlSKZGkiQqUGo89VE9WL4kuZsf1F5RaqhA2ZABg7p0iQ/MdliDO/bW7gA5aIzXlzu7G3b/7FRr2Zw/TaKRrA1YYo7+1+pKDpXlNLto9CsYgIi62YSzYUyAT427YxRHr+/4zs2XK9sXfunDZMS/v3pRqlsunKhvRjPufE+blV4T+z3VYD30GZ7XWmDMQtXscIEg+fJbN/tgIBZ62DnxmPSZj+Hd5agSmo5kXmXB9xJuWsAopfvMQhYr85WmUUghMWQdkePqgtos3VC68RJnT1IqqwBsF9DYLeybWU2Zp1ExS38G8MkpDtBIldqJW2pQLKnU6UHmoPgoPRZUmRmLEk6hyMAyO2L7tBe7pu/V9U78OXSPBi3PoiBXG94rweTNvl902NmUTgpvOcyYUJolavrTer3VK1dkrDZQphXbUqTeAOEnUu01auKrWUy6rieIr7mDMSzy1DXJjB+3myA1qrc+r7bIWqig+nFevpiiwkTGLS07QLkDcg5abKel0bbRbwvRs+rwT16VWzoThdG7SR3JUB2EqezExrFE+hjLKQVfKVDx1kKzPmqrtnPFKrayOTPxErRWIiUzMZIzXyUlFo6MEvVKC9Ynz1YWpfeFBNeIGc8DSAzFqj6xXuVeUCCTu9Mn+30jqWx3vLzRgMGSN7WzK2XNVcqZvpo/O3hJpzJaYY12nNkzPHM1j10LT4ugfO14juzvf9tpLlW3K40STB7iqccrgac53GLjzuC5RtX1tZ3/WPTJN/ArPt+o2Zr250SNs3+ANYBE1BZr8/M5Tu5atRB5A8DENq6hdZ65bXSAOEt7KXl35EIgHhayKSNRKlmZSzJJVGPWqmDadKggk5No8dUTlDL5LNSBNBpg5NCk4q8g1qEKSgttsv7Joofuopk2hEFznHjwPzcVSZfb944o084LqskTO37Jx0PScT49t63weYWSbLkq0BgFjQglznguZ+5SmHWZQOQh6Hh/hRv+cMAhOnmXOHICBh6yQff8O9KlpCeeKmbDlSxEHY9oX89fqVCrpg7wGnixDTIxtUPiWmIS7DduPgnk/J6Z+6XjplHpcZ6ozbQ5IeNWsyIZcJF8Kk9jI75faNVkXKjfZQF51nY409cA8cL+B0B0gzNRh6mASTCXCdpZqZftAMgaTt2LzES7+8mV/kOmoWf+u1/yo3yhwAIVXQMeMhOK6F6C9e9q7elSsucp865a+WKqlhLW/a4TOlvNw0+obJJm2del0KLpwO8XrieCEHSsPSqfHLNc2QkjGnwkyScJo33fvIAmjt6jUJPkv4YZgHMOx6VcfujuP9A9RsYJGPGgAYQSqE1F7wsGRPFdXD8e7MFxL38hmt6pE2WnUkg8dEKpNp23gtd0D8C3NuP/1O85Q8BkGHY/9EwjbyBsJN02rnoZIaqGaGbl2WcLTN+krvsaZ3DFJV+S4A0LV6WfEumzNrvvwEglHHHY1Jp330QERSfu0vlK7cxGf51s0lpmd8xkL/dqFbxD3qU+Pf149pwjTIJtzRKurVCxYWizE3bwMFSY/Iu/r4V53WuYXV6miJ85C7a2qaB5ZeNJnAU9rKK3wYgarofoEHo1bK7Mre2/yk3yh8CIGyaQJevHgRGwgHUZk+GycMetIlb29uXAlS9c4nZ052QS4hxO1Os62yJ21bE1YTpJ7XWcAzkm/Ou/N1dJx9vFG/b9vG1Qewxca4D5FMXW6pelTLb9UzkCEuzyl7W6lvy8Pt77RGQOPl+swZmU4s61+7KkCVHIsDgcd1+v5EOzZADvhMOLdEMMtxgqF2+x/fzO6ccdBp4tvG43wBk/XH/6/KHAEi2pU+trKoNeG9h6Swr02rshSpXhwtg6rOC+63BKiEuc8mT19QAE4vrUjDnp23pihRbU24ASJv9dRlzGnuuqA2+wQD796bHbPkNg5WRc/0svgLTZtYRc8PM/QXMoe+9CDwH5Tcb7KDuWdaMnQrpaRvAvbNdqgaaMPCPRWcaNMKbuPZLKgdNfx3Kd+409fkjiPvvAIf3fk3ojmVEn5qE//8GGnDWGQMOFAXNcjiR9v8GuesBwp5UZVa2JI1Uqc5MSWFmJ1dHpeRbS8AhaqExurcyWZkzlW2p2JYZPGi/KglL1Wqg1c9jtu5/S4p7znvqEKzpW8BgQ7QO68u4nnEFG2f/Kdj0vOa6K0VtI/9YcSYq80k7juD5fcOIF9wonOmdrhfAF/4m9daLwvZGvD7T+yPMzVsAKbSVyAcuj7eLZP5Dl+8N1/p6Ix6cKQ1gTYPZlwLApN5wjJFoGQCUZfwWo2P+F+WuBgj74bLvbRWAkGvtUlFn5ubQo8VgGRuQuZzGndULrX2KqGsvnQQ/Y51FRbjOmI8CR2nfW1ILgBRaPUtGExzNtvNSY9s5Me5DmE3DzlB8d5hsXEvfoDAJcMmVYGjOUBhFJ5C8EwUJJGYiawDtsp8Tf3OfJJjrVUmxBg5Kiz1fvgdnsDtflBWHDzSEsXeN/GYT4JlzPCxLzvugVVNA5CvwXTsDdsHlWTRzFL/r443rmtAjbYqrzDljoZ2TdvXI/bfJXQ0Q1kZw9STvxtH7EUZmS6+tWMTYSRXse0Zt2W6UPXxZoMP+vaaVcBXBZleTWhuIO75zJ3B4pE2ZSTSJ9Nvfg7myW44Tg4L/2KyXX0Gc/wOT6j8AxrsgyaOOcNxrqbidL8uG65x0Oa6bVN7SYGtRQKTnbLfBTu+U2fWiAtys41n5bCMXmq9OpZmQu/wDnz9vUNu1yVcblcpE/HnDJA5XFsB6Y7LjJxt4jpgU+CzHnOEK6N7H/LfKH4KD3Kw02AtU0mOxtUq5auMxM7PhA5f7qh6+KA0LQZJjyVP5QKXWVFnYgXMcVKhFPsOg/6dXXOSXzSqVdfu+621xYQB/5E5Qg48DVTtGK6YyElYg6q/nLfSYaX//CO32sTsAoEve2uZ2Jcq680lolQdgEj4MLUSXcuie2b3vuvCMrmniOWccQHZrDSz+SPJfDZBia6UUwxxjDteio0si1ptUfIHeLrVaq4VLI7wBkLRiQB9eLhBdtsP4jo82ClUM5PONckXgbY7zW8T5P+AnDufZG85lxnCALsOXXqwkc4Fa76TXYZLvwLc+WiyRf7q3g49JkjSPvvBKd2fS5Ncg4O8BMMvOU1umHGXaeU5xD306CrN+5wGCFRdMqWvA/R3azupKF6szHZrm8BMd72b5rwUIc33YA1f7fy7MK7p+mWZSZMuTfEusFFhyVMO2w25ERhud7lX+zXp6fn4PsNidQVvH0C276LgkH6hA43ZzifXWGkDoYcu3Fqq1OxrHQ2RzvlBGFyJVGfG3usDkCrQDs3p/8vJc0VwkSH9yl0BjPLQNIDbnyW3Hfg2eMrJVmAaAu2PkU1cQzEJ9zOZ/S/6rNYgmowAKO2lwubAUc6GU2JJUWj2zho2Ov1mhnf8eExXd1210lYoCc+szaBCH8zmYQdVKpp1X1EAccYZt5VGtjWeqNp1cdpngKAQw6H3jcU32OCnrDpafHY3SOREkXbN+MH3ewfe9hevVqNl+JwcBhdzD7HwaoGQThb+K2fEktAHNu+vHME7DYjJ+36gzAJrkAQWkNcdj/7Mg+a8HCLtxJMAsSbFWSzZMFRZn7acy8KBCAj5xLZFyaQc36c8Ayofuy/KRyw/mTpxMOqOg5VLVwO7tDJfA9BMSmHZcTD2xCiDsX8saFxaCVa/EybStTWxTObK+9qY46VbeLFdke6ciqV9wTx+4YuRbaC/+/3dorS83YpTX7N86vqIJPWpWV4bMOH1A7h/RaZu/QLsk3HD8/4L8VwPEAcIbYR4AODpA2HtuOiq+H/kemoIAYaOJ99z5N+ynZ4nBRKcry3CmNzUGSBAAklL4igwueuI1bErRMBsg1bOhEr7eqAKgP2+WQRN4mjuvOz1xGJbael+PZtu68xU1wJedZ7btY43I5wbeKk0szmM6cPyfrDoeBTe6MTv5f0H+awGyjMEUZ+mTFXweRZ8oI6EXiS5To30LDk+cgfETo1oRkvZvoel+cdVhgJ6XbvsLqmKQtfZap0jWUfy0AVPNdVGWVhPlg/UiNbOz3ZH39X7Ddyw6jkETPA5yfd0ZwCg+72HKGSnvO9+SD12X5TdoGv2537gTYVY9Cs7yoKw7nlL/1+//X5L/CQ5yNwi9QPOuOI8GAYg+dYeABPvK77ry1w8Wi8Vlvrg1c/fZ/VSgNHUoV9IqL8pX6x5S/gn4y+TcCzI/96Z86YrCtjYVF/GO33zpjpKPXQHgD9fJ/C8bDbLgDFHxEX7HovMv4CNPbTuPQtD8tFmMa/5v52b9CZAjkh/c2Z7gn/PVGwjuB65LWyD4zHVVbXPM5Cn+0dJ5Xpk0dtcp+acK5rWrxWdogv3Ldb1c91tzrcwOJ0tuxXnZXM9XRVoWpycPi2BhdrFRex+mtaw5H9/6fsoq+AYDl97H/il/AuRIhIN+2fng1gBcdz6hTCht/6bzDdX5o33kSZkZjZRvzDVq8Numc+V3F2fsnb1RepkdSpKW5iB515EnXUtXpLD+Lak2+YjVlgny3qACfKxH0Z/DzicEhB4gdoN4zJ9CaZf/D3e5qLxKHiKJAAAAAElFTkSuQmCC"/>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8214" name="Picture 22" descr="http://www.colourlovers.com/patternPreview/105065/CCCCCC/999999/666666/333333/000000.png"/>
          <p:cNvPicPr>
            <a:picLocks noChangeAspect="1" noChangeArrowheads="1"/>
          </p:cNvPicPr>
          <p:nvPr/>
        </p:nvPicPr>
        <p:blipFill>
          <a:blip r:embed="rId12" cstate="print"/>
          <a:srcRect/>
          <a:stretch>
            <a:fillRect/>
          </a:stretch>
        </p:blipFill>
        <p:spPr bwMode="auto">
          <a:xfrm>
            <a:off x="609600" y="1828800"/>
            <a:ext cx="1485900" cy="1485900"/>
          </a:xfrm>
          <a:prstGeom prst="rect">
            <a:avLst/>
          </a:prstGeom>
          <a:noFill/>
        </p:spPr>
      </p:pic>
      <p:cxnSp>
        <p:nvCxnSpPr>
          <p:cNvPr id="28" name="Straight Arrow Connector 27"/>
          <p:cNvCxnSpPr/>
          <p:nvPr/>
        </p:nvCxnSpPr>
        <p:spPr>
          <a:xfrm>
            <a:off x="2438400" y="2571750"/>
            <a:ext cx="6858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3276600" y="2228850"/>
            <a:ext cx="1634490" cy="628650"/>
          </a:xfrm>
          <a:prstGeom prst="cloud">
            <a:avLst/>
          </a:prstGeom>
          <a:solidFill>
            <a:schemeClr val="bg1">
              <a:lumMod val="90000"/>
              <a:lumOff val="1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a:t>
            </a:r>
            <a:endParaRPr lang="en-US" dirty="0"/>
          </a:p>
        </p:txBody>
      </p:sp>
      <p:sp>
        <p:nvSpPr>
          <p:cNvPr id="34" name="TextBox 33"/>
          <p:cNvSpPr txBox="1"/>
          <p:nvPr/>
        </p:nvSpPr>
        <p:spPr>
          <a:xfrm>
            <a:off x="3124200" y="1504950"/>
            <a:ext cx="2362200" cy="369332"/>
          </a:xfrm>
          <a:prstGeom prst="rect">
            <a:avLst/>
          </a:prstGeom>
          <a:noFill/>
        </p:spPr>
        <p:txBody>
          <a:bodyPr wrap="square" rtlCol="0">
            <a:spAutoFit/>
          </a:bodyPr>
          <a:lstStyle/>
          <a:p>
            <a:r>
              <a:rPr lang="en-US" dirty="0" smtClean="0"/>
              <a:t>User preferences</a:t>
            </a:r>
            <a:endParaRPr lang="en-US" dirty="0"/>
          </a:p>
        </p:txBody>
      </p:sp>
      <p:cxnSp>
        <p:nvCxnSpPr>
          <p:cNvPr id="35" name="Straight Arrow Connector 34"/>
          <p:cNvCxnSpPr/>
          <p:nvPr/>
        </p:nvCxnSpPr>
        <p:spPr>
          <a:xfrm>
            <a:off x="4038600" y="1885950"/>
            <a:ext cx="0" cy="28575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3400" y="3380601"/>
            <a:ext cx="2362200" cy="369332"/>
          </a:xfrm>
          <a:prstGeom prst="rect">
            <a:avLst/>
          </a:prstGeom>
          <a:noFill/>
        </p:spPr>
        <p:txBody>
          <a:bodyPr wrap="square" rtlCol="0">
            <a:spAutoFit/>
          </a:bodyPr>
          <a:lstStyle/>
          <a:p>
            <a:r>
              <a:rPr lang="en-US" dirty="0" smtClean="0"/>
              <a:t>Input Template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14"/>
                                        </p:tgtEl>
                                        <p:attrNameLst>
                                          <p:attrName>style.visibility</p:attrName>
                                        </p:attrNameLst>
                                      </p:cBhvr>
                                      <p:to>
                                        <p:strVal val="visible"/>
                                      </p:to>
                                    </p:set>
                                    <p:animEffect transition="in" filter="fade">
                                      <p:cBhvr>
                                        <p:cTn id="7" dur="500"/>
                                        <p:tgtEl>
                                          <p:spTgt spid="82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animBg="1"/>
      <p:bldP spid="34"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Style Simulation</a:t>
            </a:r>
            <a:endParaRPr lang="en-US" dirty="0"/>
          </a:p>
        </p:txBody>
      </p:sp>
      <p:grpSp>
        <p:nvGrpSpPr>
          <p:cNvPr id="35" name="Group 34"/>
          <p:cNvGrpSpPr/>
          <p:nvPr/>
        </p:nvGrpSpPr>
        <p:grpSpPr>
          <a:xfrm>
            <a:off x="4267199" y="1038513"/>
            <a:ext cx="3810001" cy="3904674"/>
            <a:chOff x="4267199" y="1038513"/>
            <a:chExt cx="3810001" cy="3904674"/>
          </a:xfrm>
        </p:grpSpPr>
        <p:pic>
          <p:nvPicPr>
            <p:cNvPr id="15" name="Picture 14" descr="styleResultsBold_transparentb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7200" y="3028950"/>
              <a:ext cx="3810000" cy="923636"/>
            </a:xfrm>
            <a:prstGeom prst="rect">
              <a:avLst/>
            </a:prstGeom>
            <a:effectLst>
              <a:outerShdw blurRad="50800" dist="38100" dir="2700000" algn="tl" rotWithShape="0">
                <a:srgbClr val="000000">
                  <a:alpha val="43000"/>
                </a:srgbClr>
              </a:outerShdw>
            </a:effectLst>
          </p:spPr>
        </p:pic>
        <p:pic>
          <p:nvPicPr>
            <p:cNvPr id="16" name="Picture 15" descr="styleResultsDark_transparentb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67200" y="2038350"/>
              <a:ext cx="3810000" cy="923637"/>
            </a:xfrm>
            <a:prstGeom prst="rect">
              <a:avLst/>
            </a:prstGeom>
            <a:effectLst>
              <a:outerShdw blurRad="50800" dist="38100" dir="2700000" algn="tl" rotWithShape="0">
                <a:srgbClr val="000000">
                  <a:alpha val="43000"/>
                </a:srgbClr>
              </a:outerShdw>
            </a:effectLst>
          </p:spPr>
        </p:pic>
        <p:pic>
          <p:nvPicPr>
            <p:cNvPr id="17" name="Picture 16" descr="styleResultsLight_transparentb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67199" y="1038513"/>
              <a:ext cx="3810000" cy="923636"/>
            </a:xfrm>
            <a:prstGeom prst="rect">
              <a:avLst/>
            </a:prstGeom>
            <a:effectLst>
              <a:outerShdw blurRad="50800" dist="38100" dir="2700000" algn="tl" rotWithShape="0">
                <a:srgbClr val="000000">
                  <a:alpha val="43000"/>
                </a:srgbClr>
              </a:outerShdw>
            </a:effectLst>
          </p:spPr>
        </p:pic>
        <p:pic>
          <p:nvPicPr>
            <p:cNvPr id="18" name="Picture 17" descr="styleResultsMellow_transparentbg.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67200" y="4019550"/>
              <a:ext cx="3810000" cy="923637"/>
            </a:xfrm>
            <a:prstGeom prst="rect">
              <a:avLst/>
            </a:prstGeom>
            <a:effectLst>
              <a:outerShdw blurRad="50800" dist="38100" dir="2700000" algn="tl" rotWithShape="0">
                <a:srgbClr val="000000">
                  <a:alpha val="43000"/>
                </a:srgbClr>
              </a:outerShdw>
            </a:effectLst>
          </p:spPr>
        </p:pic>
      </p:grpSp>
      <p:grpSp>
        <p:nvGrpSpPr>
          <p:cNvPr id="29" name="Group 28"/>
          <p:cNvGrpSpPr/>
          <p:nvPr/>
        </p:nvGrpSpPr>
        <p:grpSpPr>
          <a:xfrm>
            <a:off x="838200" y="1038513"/>
            <a:ext cx="1600200" cy="914400"/>
            <a:chOff x="838200" y="1038513"/>
            <a:chExt cx="1600200" cy="914400"/>
          </a:xfrm>
        </p:grpSpPr>
        <p:pic>
          <p:nvPicPr>
            <p:cNvPr id="6" name="Picture 5" descr="styleResultsLightExample2.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24000" y="1038513"/>
              <a:ext cx="914400" cy="914400"/>
            </a:xfrm>
            <a:prstGeom prst="rect">
              <a:avLst/>
            </a:prstGeom>
            <a:effectLst>
              <a:outerShdw blurRad="50800" dist="38100" dir="2700000" algn="tl" rotWithShape="0">
                <a:srgbClr val="000000">
                  <a:alpha val="43000"/>
                </a:srgbClr>
              </a:outerShdw>
            </a:effectLst>
          </p:spPr>
        </p:pic>
        <p:sp>
          <p:nvSpPr>
            <p:cNvPr id="20" name="TextBox 19"/>
            <p:cNvSpPr txBox="1"/>
            <p:nvPr/>
          </p:nvSpPr>
          <p:spPr>
            <a:xfrm>
              <a:off x="838200" y="1349573"/>
              <a:ext cx="640101" cy="307777"/>
            </a:xfrm>
            <a:prstGeom prst="rect">
              <a:avLst/>
            </a:prstGeom>
            <a:noFill/>
          </p:spPr>
          <p:txBody>
            <a:bodyPr wrap="square" rtlCol="0">
              <a:spAutoFit/>
            </a:bodyPr>
            <a:lstStyle/>
            <a:p>
              <a:pPr algn="r"/>
              <a:r>
                <a:rPr lang="en-US" sz="1400" dirty="0" smtClean="0"/>
                <a:t>Light</a:t>
              </a:r>
            </a:p>
          </p:txBody>
        </p:sp>
      </p:grpSp>
      <p:grpSp>
        <p:nvGrpSpPr>
          <p:cNvPr id="30" name="Group 29"/>
          <p:cNvGrpSpPr/>
          <p:nvPr/>
        </p:nvGrpSpPr>
        <p:grpSpPr>
          <a:xfrm>
            <a:off x="838200" y="2038350"/>
            <a:ext cx="1600201" cy="914400"/>
            <a:chOff x="838200" y="2038350"/>
            <a:chExt cx="1600201" cy="914400"/>
          </a:xfrm>
        </p:grpSpPr>
        <p:pic>
          <p:nvPicPr>
            <p:cNvPr id="4" name="Picture 3" descr="styleResultsDarkExample.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24001" y="2038350"/>
              <a:ext cx="914400" cy="914400"/>
            </a:xfrm>
            <a:prstGeom prst="rect">
              <a:avLst/>
            </a:prstGeom>
            <a:effectLst>
              <a:outerShdw blurRad="50800" dist="38100" dir="2700000" algn="tl" rotWithShape="0">
                <a:srgbClr val="000000">
                  <a:alpha val="43000"/>
                </a:srgbClr>
              </a:outerShdw>
            </a:effectLst>
          </p:spPr>
        </p:pic>
        <p:sp>
          <p:nvSpPr>
            <p:cNvPr id="21" name="TextBox 20"/>
            <p:cNvSpPr txBox="1"/>
            <p:nvPr/>
          </p:nvSpPr>
          <p:spPr>
            <a:xfrm>
              <a:off x="838200" y="2343150"/>
              <a:ext cx="640101" cy="307777"/>
            </a:xfrm>
            <a:prstGeom prst="rect">
              <a:avLst/>
            </a:prstGeom>
            <a:noFill/>
          </p:spPr>
          <p:txBody>
            <a:bodyPr wrap="square" rtlCol="0">
              <a:spAutoFit/>
            </a:bodyPr>
            <a:lstStyle/>
            <a:p>
              <a:pPr algn="r"/>
              <a:r>
                <a:rPr lang="en-US" sz="1400" dirty="0" smtClean="0"/>
                <a:t>Dark</a:t>
              </a:r>
            </a:p>
          </p:txBody>
        </p:sp>
      </p:grpSp>
      <p:grpSp>
        <p:nvGrpSpPr>
          <p:cNvPr id="31" name="Group 30"/>
          <p:cNvGrpSpPr/>
          <p:nvPr/>
        </p:nvGrpSpPr>
        <p:grpSpPr>
          <a:xfrm>
            <a:off x="838200" y="3028950"/>
            <a:ext cx="1600201" cy="914400"/>
            <a:chOff x="838200" y="3028950"/>
            <a:chExt cx="1600201" cy="914400"/>
          </a:xfrm>
        </p:grpSpPr>
        <p:pic>
          <p:nvPicPr>
            <p:cNvPr id="3" name="Picture 2" descr="styleResultsBoldExample.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24001" y="3028950"/>
              <a:ext cx="914400" cy="914400"/>
            </a:xfrm>
            <a:prstGeom prst="rect">
              <a:avLst/>
            </a:prstGeom>
            <a:effectLst>
              <a:outerShdw blurRad="50800" dist="38100" dir="2700000" algn="tl" rotWithShape="0">
                <a:srgbClr val="000000">
                  <a:alpha val="43000"/>
                </a:srgbClr>
              </a:outerShdw>
            </a:effectLst>
          </p:spPr>
        </p:pic>
        <p:sp>
          <p:nvSpPr>
            <p:cNvPr id="22" name="TextBox 21"/>
            <p:cNvSpPr txBox="1"/>
            <p:nvPr/>
          </p:nvSpPr>
          <p:spPr>
            <a:xfrm>
              <a:off x="838200" y="3333750"/>
              <a:ext cx="640101" cy="307777"/>
            </a:xfrm>
            <a:prstGeom prst="rect">
              <a:avLst/>
            </a:prstGeom>
            <a:noFill/>
          </p:spPr>
          <p:txBody>
            <a:bodyPr wrap="square" rtlCol="0">
              <a:spAutoFit/>
            </a:bodyPr>
            <a:lstStyle/>
            <a:p>
              <a:pPr algn="r"/>
              <a:r>
                <a:rPr lang="en-US" sz="1400" dirty="0" smtClean="0"/>
                <a:t>Bold</a:t>
              </a:r>
            </a:p>
          </p:txBody>
        </p:sp>
      </p:grpSp>
      <p:grpSp>
        <p:nvGrpSpPr>
          <p:cNvPr id="34" name="Group 33"/>
          <p:cNvGrpSpPr/>
          <p:nvPr/>
        </p:nvGrpSpPr>
        <p:grpSpPr>
          <a:xfrm>
            <a:off x="609600" y="4019550"/>
            <a:ext cx="1828801" cy="914400"/>
            <a:chOff x="609600" y="4019550"/>
            <a:chExt cx="1828801" cy="914400"/>
          </a:xfrm>
        </p:grpSpPr>
        <p:pic>
          <p:nvPicPr>
            <p:cNvPr id="7" name="Picture 6" descr="styleResultsMellowExample.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24001" y="4019550"/>
              <a:ext cx="914400" cy="914400"/>
            </a:xfrm>
            <a:prstGeom prst="rect">
              <a:avLst/>
            </a:prstGeom>
            <a:effectLst>
              <a:outerShdw blurRad="50800" dist="38100" dir="2700000" algn="tl" rotWithShape="0">
                <a:srgbClr val="000000">
                  <a:alpha val="43000"/>
                </a:srgbClr>
              </a:outerShdw>
            </a:effectLst>
          </p:spPr>
        </p:pic>
        <p:sp>
          <p:nvSpPr>
            <p:cNvPr id="23" name="TextBox 22"/>
            <p:cNvSpPr txBox="1"/>
            <p:nvPr/>
          </p:nvSpPr>
          <p:spPr>
            <a:xfrm>
              <a:off x="609600" y="4324350"/>
              <a:ext cx="851974" cy="307777"/>
            </a:xfrm>
            <a:prstGeom prst="rect">
              <a:avLst/>
            </a:prstGeom>
            <a:noFill/>
          </p:spPr>
          <p:txBody>
            <a:bodyPr wrap="square" rtlCol="0">
              <a:spAutoFit/>
            </a:bodyPr>
            <a:lstStyle/>
            <a:p>
              <a:pPr algn="r"/>
              <a:r>
                <a:rPr lang="en-US" sz="1400" dirty="0" smtClean="0"/>
                <a:t>Mellow</a:t>
              </a:r>
            </a:p>
          </p:txBody>
        </p:sp>
      </p:grpSp>
      <p:sp>
        <p:nvSpPr>
          <p:cNvPr id="28" name="Right Arrow 27"/>
          <p:cNvSpPr/>
          <p:nvPr/>
        </p:nvSpPr>
        <p:spPr>
          <a:xfrm>
            <a:off x="2810933" y="2343150"/>
            <a:ext cx="1151467" cy="12954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28884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Web Design</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2282190" y="1056443"/>
            <a:ext cx="4880610" cy="1268966"/>
          </a:xfrm>
          <a:prstGeom prst="rect">
            <a:avLst/>
          </a:prstGeom>
          <a:effectLst>
            <a:outerShdw blurRad="50800" dist="38100" dir="2700000" algn="tl" rotWithShape="0">
              <a:schemeClr val="bg1">
                <a:alpha val="35000"/>
              </a:scheme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2190" y="2444200"/>
            <a:ext cx="4880610" cy="1257300"/>
          </a:xfrm>
          <a:prstGeom prst="rect">
            <a:avLst/>
          </a:prstGeom>
          <a:effectLst>
            <a:outerShdw blurRad="50800" dist="38100" dir="2700000" algn="tl" rotWithShape="0">
              <a:schemeClr val="bg1">
                <a:alpha val="35000"/>
              </a:scheme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2190" y="3820216"/>
            <a:ext cx="4880610" cy="1257300"/>
          </a:xfrm>
          <a:prstGeom prst="rect">
            <a:avLst/>
          </a:prstGeom>
          <a:effectLst>
            <a:outerShdw blurRad="50800" dist="38100" dir="2700000" algn="tl" rotWithShape="0">
              <a:schemeClr val="bg1">
                <a:alpha val="35000"/>
              </a:schemeClr>
            </a:outerShdw>
          </a:effectLst>
        </p:spPr>
      </p:pic>
    </p:spTree>
    <p:extLst>
      <p:ext uri="{BB962C8B-B14F-4D97-AF65-F5344CB8AC3E}">
        <p14:creationId xmlns:p14="http://schemas.microsoft.com/office/powerpoint/2010/main" val="1967166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Fashion Design</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2001" r="2001"/>
          <a:stretch/>
        </p:blipFill>
        <p:spPr>
          <a:xfrm>
            <a:off x="533400" y="1334929"/>
            <a:ext cx="7502099" cy="3446621"/>
          </a:xfrm>
          <a:prstGeom prst="rect">
            <a:avLst/>
          </a:prstGeom>
        </p:spPr>
      </p:pic>
      <p:sp>
        <p:nvSpPr>
          <p:cNvPr id="6" name="Rectangle 5"/>
          <p:cNvSpPr/>
          <p:nvPr/>
        </p:nvSpPr>
        <p:spPr>
          <a:xfrm>
            <a:off x="2926135" y="1085850"/>
            <a:ext cx="157018" cy="37147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p:nvSpPr>
        <p:spPr>
          <a:xfrm>
            <a:off x="5486400" y="1123950"/>
            <a:ext cx="157018" cy="37147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3048000" y="1143000"/>
            <a:ext cx="2590800" cy="38671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5486400" y="1257300"/>
            <a:ext cx="3810000" cy="37528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73197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060974"/>
            <a:ext cx="7772400" cy="1021556"/>
          </a:xfrm>
        </p:spPr>
        <p:txBody>
          <a:bodyPr>
            <a:normAutofit fontScale="90000"/>
          </a:bodyPr>
          <a:lstStyle/>
          <a:p>
            <a:pPr algn="ctr"/>
            <a:r>
              <a:rPr lang="en-US" sz="6600" dirty="0" smtClean="0"/>
              <a:t>Evaluation</a:t>
            </a:r>
            <a:endParaRPr lang="en-US" sz="6600" dirty="0"/>
          </a:p>
        </p:txBody>
      </p:sp>
    </p:spTree>
    <p:extLst>
      <p:ext uri="{BB962C8B-B14F-4D97-AF65-F5344CB8AC3E}">
        <p14:creationId xmlns:p14="http://schemas.microsoft.com/office/powerpoint/2010/main" val="2160110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y.png"/>
          <p:cNvPicPr>
            <a:picLocks noChangeAspect="1"/>
          </p:cNvPicPr>
          <p:nvPr/>
        </p:nvPicPr>
        <p:blipFill rotWithShape="1">
          <a:blip r:embed="rId3" cstate="print">
            <a:extLst>
              <a:ext uri="{28A0092B-C50C-407E-A947-70E740481C1C}">
                <a14:useLocalDpi xmlns:a14="http://schemas.microsoft.com/office/drawing/2010/main"/>
              </a:ext>
            </a:extLst>
          </a:blip>
          <a:srcRect t="14618" b="48"/>
          <a:stretch/>
        </p:blipFill>
        <p:spPr>
          <a:xfrm>
            <a:off x="1175171" y="171452"/>
            <a:ext cx="6902029" cy="4838698"/>
          </a:xfrm>
          <a:prstGeom prst="rect">
            <a:avLst/>
          </a:prstGeom>
        </p:spPr>
      </p:pic>
    </p:spTree>
    <p:extLst>
      <p:ext uri="{BB962C8B-B14F-4D97-AF65-F5344CB8AC3E}">
        <p14:creationId xmlns:p14="http://schemas.microsoft.com/office/powerpoint/2010/main" val="421113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udy.png"/>
          <p:cNvPicPr>
            <a:picLocks noChangeAspect="1"/>
          </p:cNvPicPr>
          <p:nvPr/>
        </p:nvPicPr>
        <p:blipFill rotWithShape="1">
          <a:blip r:embed="rId3" cstate="print">
            <a:extLst>
              <a:ext uri="{28A0092B-C50C-407E-A947-70E740481C1C}">
                <a14:useLocalDpi xmlns:a14="http://schemas.microsoft.com/office/drawing/2010/main"/>
              </a:ext>
            </a:extLst>
          </a:blip>
          <a:srcRect t="14618" b="48"/>
          <a:stretch/>
        </p:blipFill>
        <p:spPr>
          <a:xfrm>
            <a:off x="1175171" y="171452"/>
            <a:ext cx="6902029" cy="4838698"/>
          </a:xfrm>
          <a:prstGeom prst="rect">
            <a:avLst/>
          </a:prstGeom>
        </p:spPr>
      </p:pic>
      <p:sp>
        <p:nvSpPr>
          <p:cNvPr id="2" name="Rectangle 1"/>
          <p:cNvSpPr/>
          <p:nvPr/>
        </p:nvSpPr>
        <p:spPr>
          <a:xfrm>
            <a:off x="-381000" y="114300"/>
            <a:ext cx="9677400" cy="4972050"/>
          </a:xfrm>
          <a:prstGeom prst="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1676400" y="1376360"/>
            <a:ext cx="3352800" cy="2185990"/>
          </a:xfrm>
          <a:prstGeom prst="roundRect">
            <a:avLst/>
          </a:prstGeom>
        </p:spPr>
        <p:style>
          <a:lnRef idx="0">
            <a:schemeClr val="dk1"/>
          </a:lnRef>
          <a:fillRef idx="3">
            <a:schemeClr val="dk1"/>
          </a:fillRef>
          <a:effectRef idx="3">
            <a:schemeClr val="dk1"/>
          </a:effectRef>
          <a:fontRef idx="minor">
            <a:schemeClr val="lt1"/>
          </a:fontRef>
        </p:style>
        <p:txBody>
          <a:bodyPr rtlCol="0" anchor="t"/>
          <a:lstStyle/>
          <a:p>
            <a:pPr lvl="1">
              <a:lnSpc>
                <a:spcPct val="200000"/>
              </a:lnSpc>
            </a:pPr>
            <a:r>
              <a:rPr lang="en-US" sz="1400" b="1" dirty="0" smtClean="0">
                <a:latin typeface="Open Sans"/>
                <a:cs typeface="Open Sans"/>
              </a:rPr>
              <a:t>4 x   </a:t>
            </a:r>
            <a:r>
              <a:rPr lang="en-US" sz="1400" dirty="0" smtClean="0"/>
              <a:t>Uniform Random</a:t>
            </a:r>
          </a:p>
          <a:p>
            <a:pPr lvl="1">
              <a:lnSpc>
                <a:spcPct val="200000"/>
              </a:lnSpc>
            </a:pPr>
            <a:r>
              <a:rPr lang="en-US" sz="1400" b="1" dirty="0" smtClean="0">
                <a:latin typeface="Open Sans"/>
                <a:cs typeface="Open Sans"/>
              </a:rPr>
              <a:t>4 x   </a:t>
            </a:r>
            <a:r>
              <a:rPr lang="en-US" sz="1400" dirty="0" smtClean="0"/>
              <a:t>Color Compatibility Only</a:t>
            </a:r>
          </a:p>
          <a:p>
            <a:pPr lvl="1">
              <a:lnSpc>
                <a:spcPct val="200000"/>
              </a:lnSpc>
            </a:pPr>
            <a:r>
              <a:rPr lang="en-US" sz="1400" b="1" dirty="0" smtClean="0">
                <a:latin typeface="Open Sans"/>
                <a:cs typeface="Open Sans"/>
              </a:rPr>
              <a:t>4 x   </a:t>
            </a:r>
            <a:r>
              <a:rPr lang="en-US" sz="1400" dirty="0" smtClean="0"/>
              <a:t>Full Model</a:t>
            </a:r>
          </a:p>
          <a:p>
            <a:pPr lvl="1">
              <a:lnSpc>
                <a:spcPct val="200000"/>
              </a:lnSpc>
            </a:pPr>
            <a:r>
              <a:rPr lang="en-US" sz="1400" b="1" dirty="0" smtClean="0">
                <a:latin typeface="Open Sans"/>
                <a:cs typeface="Open Sans"/>
              </a:rPr>
              <a:t>4 x   </a:t>
            </a:r>
            <a:r>
              <a:rPr lang="en-US" sz="1400" dirty="0" smtClean="0"/>
              <a:t>Hand-Colored</a:t>
            </a:r>
            <a:endParaRPr lang="en-US" sz="1400" dirty="0"/>
          </a:p>
        </p:txBody>
      </p:sp>
    </p:spTree>
    <p:extLst>
      <p:ext uri="{BB962C8B-B14F-4D97-AF65-F5344CB8AC3E}">
        <p14:creationId xmlns:p14="http://schemas.microsoft.com/office/powerpoint/2010/main" val="19402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udy.png"/>
          <p:cNvPicPr>
            <a:picLocks noChangeAspect="1"/>
          </p:cNvPicPr>
          <p:nvPr/>
        </p:nvPicPr>
        <p:blipFill rotWithShape="1">
          <a:blip r:embed="rId3" cstate="print">
            <a:extLst>
              <a:ext uri="{28A0092B-C50C-407E-A947-70E740481C1C}">
                <a14:useLocalDpi xmlns:a14="http://schemas.microsoft.com/office/drawing/2010/main"/>
              </a:ext>
            </a:extLst>
          </a:blip>
          <a:srcRect t="14618" b="48"/>
          <a:stretch/>
        </p:blipFill>
        <p:spPr>
          <a:xfrm>
            <a:off x="1175171" y="171452"/>
            <a:ext cx="6902029" cy="4838698"/>
          </a:xfrm>
          <a:prstGeom prst="rect">
            <a:avLst/>
          </a:prstGeom>
        </p:spPr>
      </p:pic>
      <p:pic>
        <p:nvPicPr>
          <p:cNvPr id="3" name="Picture 2"/>
          <p:cNvPicPr>
            <a:picLocks noChangeAspect="1"/>
          </p:cNvPicPr>
          <p:nvPr/>
        </p:nvPicPr>
        <p:blipFill>
          <a:blip r:embed="rId4"/>
          <a:stretch>
            <a:fillRect/>
          </a:stretch>
        </p:blipFill>
        <p:spPr>
          <a:xfrm>
            <a:off x="5715000" y="489570"/>
            <a:ext cx="955536" cy="955536"/>
          </a:xfrm>
          <a:prstGeom prst="rect">
            <a:avLst/>
          </a:prstGeom>
        </p:spPr>
      </p:pic>
      <p:pic>
        <p:nvPicPr>
          <p:cNvPr id="4" name="Picture 3"/>
          <p:cNvPicPr>
            <a:picLocks noChangeAspect="1"/>
          </p:cNvPicPr>
          <p:nvPr/>
        </p:nvPicPr>
        <p:blipFill>
          <a:blip r:embed="rId5"/>
          <a:stretch>
            <a:fillRect/>
          </a:stretch>
        </p:blipFill>
        <p:spPr>
          <a:xfrm>
            <a:off x="6731310" y="489570"/>
            <a:ext cx="951528" cy="951528"/>
          </a:xfrm>
          <a:prstGeom prst="rect">
            <a:avLst/>
          </a:prstGeom>
        </p:spPr>
      </p:pic>
      <p:pic>
        <p:nvPicPr>
          <p:cNvPr id="6" name="Picture 5"/>
          <p:cNvPicPr>
            <a:picLocks noChangeAspect="1"/>
          </p:cNvPicPr>
          <p:nvPr/>
        </p:nvPicPr>
        <p:blipFill>
          <a:blip r:embed="rId6"/>
          <a:stretch>
            <a:fillRect/>
          </a:stretch>
        </p:blipFill>
        <p:spPr>
          <a:xfrm>
            <a:off x="5722146" y="1461606"/>
            <a:ext cx="951528" cy="951528"/>
          </a:xfrm>
          <a:prstGeom prst="rect">
            <a:avLst/>
          </a:prstGeom>
        </p:spPr>
      </p:pic>
      <p:pic>
        <p:nvPicPr>
          <p:cNvPr id="8" name="Picture 7"/>
          <p:cNvPicPr>
            <a:picLocks noChangeAspect="1"/>
          </p:cNvPicPr>
          <p:nvPr/>
        </p:nvPicPr>
        <p:blipFill>
          <a:blip r:embed="rId7"/>
          <a:stretch>
            <a:fillRect/>
          </a:stretch>
        </p:blipFill>
        <p:spPr>
          <a:xfrm>
            <a:off x="6728172" y="1460676"/>
            <a:ext cx="951528" cy="951528"/>
          </a:xfrm>
          <a:prstGeom prst="rect">
            <a:avLst/>
          </a:prstGeom>
        </p:spPr>
      </p:pic>
      <p:sp>
        <p:nvSpPr>
          <p:cNvPr id="9" name="Rectangle 8"/>
          <p:cNvSpPr/>
          <p:nvPr/>
        </p:nvSpPr>
        <p:spPr>
          <a:xfrm>
            <a:off x="5486400" y="209550"/>
            <a:ext cx="2438400" cy="2286000"/>
          </a:xfrm>
          <a:prstGeom prst="rect">
            <a:avLst/>
          </a:prstGeom>
          <a:noFill/>
          <a:ln w="19050" cmpd="sng">
            <a:solidFill>
              <a:srgbClr val="00BB0A"/>
            </a:solidFill>
          </a:ln>
          <a:effectLst>
            <a:glow rad="63500">
              <a:srgbClr val="00BB0A">
                <a:alpha val="25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p:cNvSpPr/>
          <p:nvPr/>
        </p:nvSpPr>
        <p:spPr>
          <a:xfrm>
            <a:off x="3368226" y="411873"/>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1321110" y="3470724"/>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4384536" y="3471654"/>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4384536" y="2450202"/>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2535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udy.png"/>
          <p:cNvPicPr>
            <a:picLocks noChangeAspect="1"/>
          </p:cNvPicPr>
          <p:nvPr/>
        </p:nvPicPr>
        <p:blipFill rotWithShape="1">
          <a:blip r:embed="rId3" cstate="print">
            <a:extLst>
              <a:ext uri="{28A0092B-C50C-407E-A947-70E740481C1C}">
                <a14:useLocalDpi xmlns:a14="http://schemas.microsoft.com/office/drawing/2010/main"/>
              </a:ext>
            </a:extLst>
          </a:blip>
          <a:srcRect t="14618" b="48"/>
          <a:stretch/>
        </p:blipFill>
        <p:spPr>
          <a:xfrm>
            <a:off x="1175171" y="171452"/>
            <a:ext cx="6902029" cy="4838698"/>
          </a:xfrm>
          <a:prstGeom prst="rect">
            <a:avLst/>
          </a:prstGeom>
        </p:spPr>
      </p:pic>
      <p:sp>
        <p:nvSpPr>
          <p:cNvPr id="4" name="Rectangle 3"/>
          <p:cNvSpPr/>
          <p:nvPr/>
        </p:nvSpPr>
        <p:spPr>
          <a:xfrm>
            <a:off x="5486400" y="2523258"/>
            <a:ext cx="2438400" cy="2258291"/>
          </a:xfrm>
          <a:prstGeom prst="rect">
            <a:avLst/>
          </a:prstGeom>
          <a:noFill/>
          <a:ln w="19050" cmpd="sng">
            <a:solidFill>
              <a:srgbClr val="FF0000"/>
            </a:solidFill>
          </a:ln>
          <a:effectLst>
            <a:glow rad="63500">
              <a:srgbClr val="FF0000">
                <a:alpha val="25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715000" y="2800350"/>
            <a:ext cx="923544" cy="923544"/>
          </a:xfrm>
          <a:prstGeom prst="rect">
            <a:avLst/>
          </a:prstGeom>
        </p:spPr>
      </p:pic>
      <p:pic>
        <p:nvPicPr>
          <p:cNvPr id="6" name="Picture 5"/>
          <p:cNvPicPr>
            <a:picLocks noChangeAspect="1"/>
          </p:cNvPicPr>
          <p:nvPr/>
        </p:nvPicPr>
        <p:blipFill>
          <a:blip r:embed="rId5"/>
          <a:stretch>
            <a:fillRect/>
          </a:stretch>
        </p:blipFill>
        <p:spPr>
          <a:xfrm>
            <a:off x="6752448" y="2800920"/>
            <a:ext cx="923544" cy="923544"/>
          </a:xfrm>
          <a:prstGeom prst="rect">
            <a:avLst/>
          </a:prstGeom>
        </p:spPr>
      </p:pic>
      <p:pic>
        <p:nvPicPr>
          <p:cNvPr id="7" name="Picture 6"/>
          <p:cNvPicPr>
            <a:picLocks noChangeAspect="1"/>
          </p:cNvPicPr>
          <p:nvPr/>
        </p:nvPicPr>
        <p:blipFill>
          <a:blip r:embed="rId6"/>
          <a:stretch>
            <a:fillRect/>
          </a:stretch>
        </p:blipFill>
        <p:spPr>
          <a:xfrm>
            <a:off x="5710428" y="3781806"/>
            <a:ext cx="923544" cy="923544"/>
          </a:xfrm>
          <a:prstGeom prst="rect">
            <a:avLst/>
          </a:prstGeom>
        </p:spPr>
      </p:pic>
      <p:pic>
        <p:nvPicPr>
          <p:cNvPr id="8" name="Picture 7"/>
          <p:cNvPicPr>
            <a:picLocks noChangeAspect="1"/>
          </p:cNvPicPr>
          <p:nvPr/>
        </p:nvPicPr>
        <p:blipFill>
          <a:blip r:embed="rId7"/>
          <a:stretch>
            <a:fillRect/>
          </a:stretch>
        </p:blipFill>
        <p:spPr>
          <a:xfrm>
            <a:off x="6756090" y="3790950"/>
            <a:ext cx="914400" cy="914400"/>
          </a:xfrm>
          <a:prstGeom prst="rect">
            <a:avLst/>
          </a:prstGeom>
        </p:spPr>
      </p:pic>
      <p:pic>
        <p:nvPicPr>
          <p:cNvPr id="9" name="Picture 8"/>
          <p:cNvPicPr>
            <a:picLocks noChangeAspect="1"/>
          </p:cNvPicPr>
          <p:nvPr/>
        </p:nvPicPr>
        <p:blipFill>
          <a:blip r:embed="rId8"/>
          <a:stretch>
            <a:fillRect/>
          </a:stretch>
        </p:blipFill>
        <p:spPr>
          <a:xfrm>
            <a:off x="5715000" y="489570"/>
            <a:ext cx="955536" cy="955536"/>
          </a:xfrm>
          <a:prstGeom prst="rect">
            <a:avLst/>
          </a:prstGeom>
        </p:spPr>
      </p:pic>
      <p:pic>
        <p:nvPicPr>
          <p:cNvPr id="10" name="Picture 9"/>
          <p:cNvPicPr>
            <a:picLocks noChangeAspect="1"/>
          </p:cNvPicPr>
          <p:nvPr/>
        </p:nvPicPr>
        <p:blipFill>
          <a:blip r:embed="rId9"/>
          <a:stretch>
            <a:fillRect/>
          </a:stretch>
        </p:blipFill>
        <p:spPr>
          <a:xfrm>
            <a:off x="6731310" y="489570"/>
            <a:ext cx="951528" cy="951528"/>
          </a:xfrm>
          <a:prstGeom prst="rect">
            <a:avLst/>
          </a:prstGeom>
        </p:spPr>
      </p:pic>
      <p:pic>
        <p:nvPicPr>
          <p:cNvPr id="11" name="Picture 10"/>
          <p:cNvPicPr>
            <a:picLocks noChangeAspect="1"/>
          </p:cNvPicPr>
          <p:nvPr/>
        </p:nvPicPr>
        <p:blipFill>
          <a:blip r:embed="rId10"/>
          <a:stretch>
            <a:fillRect/>
          </a:stretch>
        </p:blipFill>
        <p:spPr>
          <a:xfrm>
            <a:off x="5722146" y="1461606"/>
            <a:ext cx="951528" cy="951528"/>
          </a:xfrm>
          <a:prstGeom prst="rect">
            <a:avLst/>
          </a:prstGeom>
        </p:spPr>
      </p:pic>
      <p:pic>
        <p:nvPicPr>
          <p:cNvPr id="12" name="Picture 11"/>
          <p:cNvPicPr>
            <a:picLocks noChangeAspect="1"/>
          </p:cNvPicPr>
          <p:nvPr/>
        </p:nvPicPr>
        <p:blipFill>
          <a:blip r:embed="rId11"/>
          <a:stretch>
            <a:fillRect/>
          </a:stretch>
        </p:blipFill>
        <p:spPr>
          <a:xfrm>
            <a:off x="6728172" y="1460676"/>
            <a:ext cx="951528" cy="951528"/>
          </a:xfrm>
          <a:prstGeom prst="rect">
            <a:avLst/>
          </a:prstGeom>
        </p:spPr>
      </p:pic>
      <p:sp>
        <p:nvSpPr>
          <p:cNvPr id="13" name="Rectangle 12"/>
          <p:cNvSpPr/>
          <p:nvPr/>
        </p:nvSpPr>
        <p:spPr>
          <a:xfrm>
            <a:off x="3368226" y="411873"/>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1321110" y="3470724"/>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4384536" y="3471654"/>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p:cNvSpPr/>
          <p:nvPr/>
        </p:nvSpPr>
        <p:spPr>
          <a:xfrm>
            <a:off x="4384536" y="2450202"/>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p:cNvSpPr/>
          <p:nvPr/>
        </p:nvSpPr>
        <p:spPr>
          <a:xfrm>
            <a:off x="4383984" y="403086"/>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p:cNvSpPr/>
          <p:nvPr/>
        </p:nvSpPr>
        <p:spPr>
          <a:xfrm>
            <a:off x="4389678" y="1428750"/>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Rectangle 18"/>
          <p:cNvSpPr/>
          <p:nvPr/>
        </p:nvSpPr>
        <p:spPr>
          <a:xfrm>
            <a:off x="2346774" y="3461370"/>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ectangle 19"/>
          <p:cNvSpPr/>
          <p:nvPr/>
        </p:nvSpPr>
        <p:spPr>
          <a:xfrm>
            <a:off x="2346774" y="1423608"/>
            <a:ext cx="1000506" cy="986025"/>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4727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112799"/>
            <a:ext cx="9144000" cy="4019550"/>
            <a:chOff x="0" y="1112799"/>
            <a:chExt cx="9144000" cy="4019550"/>
          </a:xfrm>
        </p:grpSpPr>
        <p:sp>
          <p:nvSpPr>
            <p:cNvPr id="15" name="Rectangle 14"/>
            <p:cNvSpPr/>
            <p:nvPr/>
          </p:nvSpPr>
          <p:spPr>
            <a:xfrm>
              <a:off x="0" y="1112799"/>
              <a:ext cx="9144000" cy="401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evaluation.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3000" y="1117936"/>
              <a:ext cx="6836569" cy="3869912"/>
            </a:xfrm>
            <a:prstGeom prst="rect">
              <a:avLst/>
            </a:prstGeom>
          </p:spPr>
        </p:pic>
      </p:grpSp>
      <p:sp>
        <p:nvSpPr>
          <p:cNvPr id="2" name="Title 1"/>
          <p:cNvSpPr>
            <a:spLocks noGrp="1"/>
          </p:cNvSpPr>
          <p:nvPr>
            <p:ph type="title"/>
          </p:nvPr>
        </p:nvSpPr>
        <p:spPr>
          <a:xfrm>
            <a:off x="167640" y="133350"/>
            <a:ext cx="9052560" cy="857250"/>
          </a:xfrm>
        </p:spPr>
        <p:txBody>
          <a:bodyPr>
            <a:normAutofit fontScale="90000"/>
          </a:bodyPr>
          <a:lstStyle/>
          <a:p>
            <a:r>
              <a:rPr lang="en-US" dirty="0" smtClean="0"/>
              <a:t>Better Than Other Automatic Methods</a:t>
            </a:r>
            <a:br>
              <a:rPr lang="en-US" dirty="0" smtClean="0"/>
            </a:br>
            <a:r>
              <a:rPr lang="en-US" sz="3100" dirty="0" smtClean="0"/>
              <a:t>(but not hand-colored patterns)</a:t>
            </a:r>
            <a:endParaRPr lang="en-US" sz="3100" dirty="0"/>
          </a:p>
        </p:txBody>
      </p:sp>
      <p:grpSp>
        <p:nvGrpSpPr>
          <p:cNvPr id="11" name="Group 10"/>
          <p:cNvGrpSpPr/>
          <p:nvPr/>
        </p:nvGrpSpPr>
        <p:grpSpPr>
          <a:xfrm>
            <a:off x="2590800" y="3042744"/>
            <a:ext cx="5341437" cy="1967406"/>
            <a:chOff x="1981200" y="3962400"/>
            <a:chExt cx="6899360" cy="2623208"/>
          </a:xfrm>
        </p:grpSpPr>
        <p:sp>
          <p:nvSpPr>
            <p:cNvPr id="3" name="Rectangle 2"/>
            <p:cNvSpPr/>
            <p:nvPr/>
          </p:nvSpPr>
          <p:spPr>
            <a:xfrm>
              <a:off x="1981200" y="5105400"/>
              <a:ext cx="914400" cy="1447800"/>
            </a:xfrm>
            <a:prstGeom prst="rect">
              <a:avLst/>
            </a:prstGeom>
            <a:solidFill>
              <a:schemeClr val="lt1">
                <a:alpha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p:nvSpPr>
          <p:spPr>
            <a:xfrm>
              <a:off x="4038600" y="5137808"/>
              <a:ext cx="903888" cy="1447800"/>
            </a:xfrm>
            <a:prstGeom prst="rect">
              <a:avLst/>
            </a:prstGeom>
            <a:solidFill>
              <a:schemeClr val="lt1">
                <a:alpha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p:nvSpPr>
          <p:spPr>
            <a:xfrm>
              <a:off x="5966370" y="4419600"/>
              <a:ext cx="914401" cy="2133600"/>
            </a:xfrm>
            <a:prstGeom prst="rect">
              <a:avLst/>
            </a:prstGeom>
            <a:solidFill>
              <a:schemeClr val="lt1">
                <a:alpha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p:cNvSpPr/>
            <p:nvPr/>
          </p:nvSpPr>
          <p:spPr>
            <a:xfrm>
              <a:off x="7966159" y="3962400"/>
              <a:ext cx="914401" cy="2590800"/>
            </a:xfrm>
            <a:prstGeom prst="rect">
              <a:avLst/>
            </a:prstGeom>
            <a:solidFill>
              <a:schemeClr val="lt1">
                <a:alpha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cxnSp>
        <p:nvCxnSpPr>
          <p:cNvPr id="13" name="Straight Connector 12"/>
          <p:cNvCxnSpPr/>
          <p:nvPr/>
        </p:nvCxnSpPr>
        <p:spPr>
          <a:xfrm>
            <a:off x="1817649" y="3698655"/>
            <a:ext cx="6172200"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5286653" y="3737458"/>
            <a:ext cx="1574707" cy="522815"/>
            <a:chOff x="5286653" y="3737458"/>
            <a:chExt cx="1574707" cy="522815"/>
          </a:xfrm>
        </p:grpSpPr>
        <p:cxnSp>
          <p:nvCxnSpPr>
            <p:cNvPr id="20" name="Straight Arrow Connector 19"/>
            <p:cNvCxnSpPr/>
            <p:nvPr/>
          </p:nvCxnSpPr>
          <p:spPr>
            <a:xfrm>
              <a:off x="5286653" y="3737458"/>
              <a:ext cx="0" cy="207818"/>
            </a:xfrm>
            <a:prstGeom prst="straightConnector1">
              <a:avLst/>
            </a:prstGeom>
            <a:ln w="28575" cmpd="sng">
              <a:solidFill>
                <a:srgbClr val="00BB0A"/>
              </a:solidFill>
              <a:headEnd type="triangle"/>
              <a:tailEnd type="triangle"/>
            </a:ln>
            <a:effectLst>
              <a:glow rad="25400">
                <a:srgbClr val="00BB0A">
                  <a:alpha val="25000"/>
                </a:srgbClr>
              </a:glow>
              <a:softEdge rad="12700"/>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861360" y="3740728"/>
              <a:ext cx="0" cy="519545"/>
            </a:xfrm>
            <a:prstGeom prst="straightConnector1">
              <a:avLst/>
            </a:prstGeom>
            <a:ln w="28575" cmpd="sng">
              <a:solidFill>
                <a:srgbClr val="00BB0A"/>
              </a:solidFill>
              <a:headEnd type="triangle"/>
              <a:tailEnd type="triangle"/>
            </a:ln>
            <a:effectLst>
              <a:glow rad="25400">
                <a:srgbClr val="00BB0A">
                  <a:alpha val="25000"/>
                </a:srgbClr>
              </a:glow>
              <a:softEdge rad="12700"/>
            </a:effectLst>
          </p:spPr>
          <p:style>
            <a:lnRef idx="2">
              <a:schemeClr val="accent1"/>
            </a:lnRef>
            <a:fillRef idx="0">
              <a:schemeClr val="accent1"/>
            </a:fillRef>
            <a:effectRef idx="1">
              <a:schemeClr val="accent1"/>
            </a:effectRef>
            <a:fontRef idx="minor">
              <a:schemeClr val="tx1"/>
            </a:fontRef>
          </p:style>
        </p:cxnSp>
      </p:grpSp>
      <p:cxnSp>
        <p:nvCxnSpPr>
          <p:cNvPr id="17" name="Straight Arrow Connector 16"/>
          <p:cNvCxnSpPr/>
          <p:nvPr/>
        </p:nvCxnSpPr>
        <p:spPr>
          <a:xfrm>
            <a:off x="2185020" y="3110292"/>
            <a:ext cx="0" cy="519545"/>
          </a:xfrm>
          <a:prstGeom prst="straightConnector1">
            <a:avLst/>
          </a:prstGeom>
          <a:ln w="28575" cmpd="sng">
            <a:solidFill>
              <a:srgbClr val="FF0000"/>
            </a:solidFill>
            <a:headEnd type="triangle"/>
            <a:tailEnd type="triangle"/>
          </a:ln>
          <a:effectLst>
            <a:glow rad="25400">
              <a:srgbClr val="FF0000">
                <a:alpha val="25000"/>
              </a:srgbClr>
            </a:glow>
            <a:softEdge rad="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18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112799"/>
            <a:ext cx="9144000" cy="4019550"/>
            <a:chOff x="0" y="1112799"/>
            <a:chExt cx="9144000" cy="4019550"/>
          </a:xfrm>
        </p:grpSpPr>
        <p:sp>
          <p:nvSpPr>
            <p:cNvPr id="16" name="Rectangle 15"/>
            <p:cNvSpPr/>
            <p:nvPr/>
          </p:nvSpPr>
          <p:spPr>
            <a:xfrm>
              <a:off x="0" y="1112799"/>
              <a:ext cx="9144000" cy="401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evaluation.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3000" y="1117936"/>
              <a:ext cx="6836569" cy="3869912"/>
            </a:xfrm>
            <a:prstGeom prst="rect">
              <a:avLst/>
            </a:prstGeom>
          </p:spPr>
        </p:pic>
      </p:grpSp>
      <p:sp>
        <p:nvSpPr>
          <p:cNvPr id="2" name="Title 1"/>
          <p:cNvSpPr>
            <a:spLocks noGrp="1"/>
          </p:cNvSpPr>
          <p:nvPr>
            <p:ph type="title"/>
          </p:nvPr>
        </p:nvSpPr>
        <p:spPr>
          <a:xfrm>
            <a:off x="320040" y="205979"/>
            <a:ext cx="9052560" cy="857250"/>
          </a:xfrm>
        </p:spPr>
        <p:txBody>
          <a:bodyPr>
            <a:noAutofit/>
          </a:bodyPr>
          <a:lstStyle/>
          <a:p>
            <a:r>
              <a:rPr lang="en-US" sz="3600" dirty="0" smtClean="0"/>
              <a:t>People Make ‘Bad’ Colorings Just as Often</a:t>
            </a:r>
            <a:endParaRPr lang="en-US" sz="3600" dirty="0"/>
          </a:p>
        </p:txBody>
      </p:sp>
      <p:grpSp>
        <p:nvGrpSpPr>
          <p:cNvPr id="3" name="Group 2"/>
          <p:cNvGrpSpPr/>
          <p:nvPr/>
        </p:nvGrpSpPr>
        <p:grpSpPr>
          <a:xfrm>
            <a:off x="1905000" y="2726778"/>
            <a:ext cx="5306896" cy="2228850"/>
            <a:chOff x="988808" y="3635704"/>
            <a:chExt cx="5883853" cy="2971800"/>
          </a:xfrm>
        </p:grpSpPr>
        <p:sp>
          <p:nvSpPr>
            <p:cNvPr id="5" name="Rectangle 4"/>
            <p:cNvSpPr/>
            <p:nvPr/>
          </p:nvSpPr>
          <p:spPr>
            <a:xfrm>
              <a:off x="988808" y="3635704"/>
              <a:ext cx="831273" cy="2971800"/>
            </a:xfrm>
            <a:prstGeom prst="rect">
              <a:avLst/>
            </a:prstGeom>
            <a:solidFill>
              <a:schemeClr val="lt1">
                <a:alpha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p:cNvSpPr/>
            <p:nvPr/>
          </p:nvSpPr>
          <p:spPr>
            <a:xfrm>
              <a:off x="2618736" y="4495800"/>
              <a:ext cx="831273" cy="2111704"/>
            </a:xfrm>
            <a:prstGeom prst="rect">
              <a:avLst/>
            </a:prstGeom>
            <a:solidFill>
              <a:schemeClr val="lt1">
                <a:alpha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p:nvSpPr>
          <p:spPr>
            <a:xfrm>
              <a:off x="4378482" y="5181600"/>
              <a:ext cx="831273" cy="1425904"/>
            </a:xfrm>
            <a:prstGeom prst="rect">
              <a:avLst/>
            </a:prstGeom>
            <a:solidFill>
              <a:schemeClr val="lt1">
                <a:alpha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p:cNvSpPr/>
            <p:nvPr/>
          </p:nvSpPr>
          <p:spPr>
            <a:xfrm>
              <a:off x="6041387" y="5715000"/>
              <a:ext cx="831274" cy="892504"/>
            </a:xfrm>
            <a:prstGeom prst="rect">
              <a:avLst/>
            </a:prstGeom>
            <a:solidFill>
              <a:schemeClr val="lt1">
                <a:alpha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11" name="Group 10"/>
          <p:cNvGrpSpPr/>
          <p:nvPr/>
        </p:nvGrpSpPr>
        <p:grpSpPr>
          <a:xfrm>
            <a:off x="2581506" y="3886200"/>
            <a:ext cx="2306445" cy="1085850"/>
            <a:chOff x="1960830" y="5181600"/>
            <a:chExt cx="2945714" cy="1447800"/>
          </a:xfrm>
        </p:grpSpPr>
        <p:sp>
          <p:nvSpPr>
            <p:cNvPr id="9" name="Rectangle 8"/>
            <p:cNvSpPr/>
            <p:nvPr/>
          </p:nvSpPr>
          <p:spPr>
            <a:xfrm>
              <a:off x="1960830" y="5181600"/>
              <a:ext cx="944628" cy="1447800"/>
            </a:xfrm>
            <a:prstGeom prst="rect">
              <a:avLst/>
            </a:prstGeom>
            <a:noFill/>
            <a:ln w="19050" cmpd="sng">
              <a:solidFill>
                <a:srgbClr val="00BB0A"/>
              </a:solidFill>
            </a:ln>
            <a:effectLst>
              <a:glow rad="63500">
                <a:srgbClr val="00BB0A">
                  <a:alpha val="25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p:cNvSpPr/>
            <p:nvPr/>
          </p:nvSpPr>
          <p:spPr>
            <a:xfrm>
              <a:off x="3961916" y="5181600"/>
              <a:ext cx="944628" cy="1447800"/>
            </a:xfrm>
            <a:prstGeom prst="rect">
              <a:avLst/>
            </a:prstGeom>
            <a:noFill/>
            <a:ln w="19050" cmpd="sng">
              <a:solidFill>
                <a:srgbClr val="00BB0A"/>
              </a:solidFill>
            </a:ln>
            <a:effectLst>
              <a:glow rad="63500">
                <a:srgbClr val="00BB0A">
                  <a:alpha val="25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6349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p:nvPr/>
        </p:nvGrpSpPr>
        <p:grpSpPr>
          <a:xfrm>
            <a:off x="5791200" y="1428750"/>
            <a:ext cx="2514600" cy="2504771"/>
            <a:chOff x="4800600" y="1905000"/>
            <a:chExt cx="3352800" cy="3339695"/>
          </a:xfrm>
        </p:grpSpPr>
        <p:pic>
          <p:nvPicPr>
            <p:cNvPr id="8193" name="Picture 1"/>
            <p:cNvPicPr>
              <a:picLocks noChangeAspect="1" noChangeArrowheads="1"/>
            </p:cNvPicPr>
            <p:nvPr/>
          </p:nvPicPr>
          <p:blipFill>
            <a:blip r:embed="rId3" cstate="print"/>
            <a:srcRect/>
            <a:stretch>
              <a:fillRect/>
            </a:stretch>
          </p:blipFill>
          <p:spPr bwMode="auto">
            <a:xfrm>
              <a:off x="4800600" y="1905000"/>
              <a:ext cx="1117600" cy="11176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5918200" y="1905000"/>
              <a:ext cx="1117600" cy="1117600"/>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7035800" y="1905000"/>
              <a:ext cx="1117600" cy="1117600"/>
            </a:xfrm>
            <a:prstGeom prst="rect">
              <a:avLst/>
            </a:prstGeom>
            <a:noFill/>
            <a:ln w="9525">
              <a:noFill/>
              <a:miter lim="800000"/>
              <a:headEnd/>
              <a:tailEnd/>
            </a:ln>
          </p:spPr>
        </p:pic>
        <p:pic>
          <p:nvPicPr>
            <p:cNvPr id="8198" name="Picture 6"/>
            <p:cNvPicPr>
              <a:picLocks noChangeAspect="1" noChangeArrowheads="1"/>
            </p:cNvPicPr>
            <p:nvPr/>
          </p:nvPicPr>
          <p:blipFill>
            <a:blip r:embed="rId6" cstate="print"/>
            <a:srcRect/>
            <a:stretch>
              <a:fillRect/>
            </a:stretch>
          </p:blipFill>
          <p:spPr bwMode="auto">
            <a:xfrm>
              <a:off x="4808415" y="3022600"/>
              <a:ext cx="1117600" cy="1117600"/>
            </a:xfrm>
            <a:prstGeom prst="rect">
              <a:avLst/>
            </a:prstGeom>
            <a:noFill/>
            <a:ln w="9525">
              <a:noFill/>
              <a:miter lim="800000"/>
              <a:headEnd/>
              <a:tailEnd/>
            </a:ln>
          </p:spPr>
        </p:pic>
        <p:pic>
          <p:nvPicPr>
            <p:cNvPr id="8199" name="Picture 7"/>
            <p:cNvPicPr>
              <a:picLocks noChangeAspect="1" noChangeArrowheads="1"/>
            </p:cNvPicPr>
            <p:nvPr/>
          </p:nvPicPr>
          <p:blipFill>
            <a:blip r:embed="rId7" cstate="print"/>
            <a:srcRect/>
            <a:stretch>
              <a:fillRect/>
            </a:stretch>
          </p:blipFill>
          <p:spPr bwMode="auto">
            <a:xfrm>
              <a:off x="5918200" y="3022600"/>
              <a:ext cx="1117600" cy="1117600"/>
            </a:xfrm>
            <a:prstGeom prst="rect">
              <a:avLst/>
            </a:prstGeom>
            <a:noFill/>
            <a:ln w="9525">
              <a:noFill/>
              <a:miter lim="800000"/>
              <a:headEnd/>
              <a:tailEnd/>
            </a:ln>
          </p:spPr>
        </p:pic>
        <p:pic>
          <p:nvPicPr>
            <p:cNvPr id="8200" name="Picture 8"/>
            <p:cNvPicPr>
              <a:picLocks noChangeAspect="1" noChangeArrowheads="1"/>
            </p:cNvPicPr>
            <p:nvPr/>
          </p:nvPicPr>
          <p:blipFill>
            <a:blip r:embed="rId8" cstate="print"/>
            <a:srcRect/>
            <a:stretch>
              <a:fillRect/>
            </a:stretch>
          </p:blipFill>
          <p:spPr bwMode="auto">
            <a:xfrm>
              <a:off x="7035800" y="3022600"/>
              <a:ext cx="1117600" cy="1117600"/>
            </a:xfrm>
            <a:prstGeom prst="rect">
              <a:avLst/>
            </a:prstGeom>
            <a:noFill/>
            <a:ln w="9525">
              <a:noFill/>
              <a:miter lim="800000"/>
              <a:headEnd/>
              <a:tailEnd/>
            </a:ln>
          </p:spPr>
        </p:pic>
        <p:pic>
          <p:nvPicPr>
            <p:cNvPr id="8201" name="Picture 9"/>
            <p:cNvPicPr>
              <a:picLocks noChangeAspect="1" noChangeArrowheads="1"/>
            </p:cNvPicPr>
            <p:nvPr/>
          </p:nvPicPr>
          <p:blipFill>
            <a:blip r:embed="rId9" cstate="print"/>
            <a:srcRect/>
            <a:stretch>
              <a:fillRect/>
            </a:stretch>
          </p:blipFill>
          <p:spPr bwMode="auto">
            <a:xfrm>
              <a:off x="4808415" y="4127176"/>
              <a:ext cx="1115568" cy="1115568"/>
            </a:xfrm>
            <a:prstGeom prst="rect">
              <a:avLst/>
            </a:prstGeom>
            <a:noFill/>
            <a:ln w="9525">
              <a:noFill/>
              <a:miter lim="800000"/>
              <a:headEnd/>
              <a:tailEnd/>
            </a:ln>
          </p:spPr>
        </p:pic>
        <p:pic>
          <p:nvPicPr>
            <p:cNvPr id="8202" name="Picture 10"/>
            <p:cNvPicPr>
              <a:picLocks noChangeAspect="1" noChangeArrowheads="1"/>
            </p:cNvPicPr>
            <p:nvPr/>
          </p:nvPicPr>
          <p:blipFill>
            <a:blip r:embed="rId10" cstate="print"/>
            <a:srcRect/>
            <a:stretch>
              <a:fillRect/>
            </a:stretch>
          </p:blipFill>
          <p:spPr bwMode="auto">
            <a:xfrm>
              <a:off x="5920155" y="4127177"/>
              <a:ext cx="1115568" cy="1115568"/>
            </a:xfrm>
            <a:prstGeom prst="rect">
              <a:avLst/>
            </a:prstGeom>
            <a:noFill/>
            <a:ln w="9525">
              <a:noFill/>
              <a:miter lim="800000"/>
              <a:headEnd/>
              <a:tailEnd/>
            </a:ln>
          </p:spPr>
        </p:pic>
        <p:pic>
          <p:nvPicPr>
            <p:cNvPr id="8203" name="Picture 11"/>
            <p:cNvPicPr>
              <a:picLocks noChangeAspect="1" noChangeArrowheads="1"/>
            </p:cNvPicPr>
            <p:nvPr/>
          </p:nvPicPr>
          <p:blipFill>
            <a:blip r:embed="rId11" cstate="print"/>
            <a:srcRect/>
            <a:stretch>
              <a:fillRect/>
            </a:stretch>
          </p:blipFill>
          <p:spPr bwMode="auto">
            <a:xfrm>
              <a:off x="7033845" y="4129127"/>
              <a:ext cx="1115568" cy="1115568"/>
            </a:xfrm>
            <a:prstGeom prst="rect">
              <a:avLst/>
            </a:prstGeom>
            <a:noFill/>
            <a:ln w="9525">
              <a:noFill/>
              <a:miter lim="800000"/>
              <a:headEnd/>
              <a:tailEnd/>
            </a:ln>
          </p:spPr>
        </p:pic>
      </p:grpSp>
      <p:cxnSp>
        <p:nvCxnSpPr>
          <p:cNvPr id="33" name="Straight Arrow Connector 32"/>
          <p:cNvCxnSpPr/>
          <p:nvPr/>
        </p:nvCxnSpPr>
        <p:spPr>
          <a:xfrm>
            <a:off x="4953000" y="2571750"/>
            <a:ext cx="6858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62600" y="3943350"/>
            <a:ext cx="3124200" cy="369332"/>
          </a:xfrm>
          <a:prstGeom prst="rect">
            <a:avLst/>
          </a:prstGeom>
          <a:noFill/>
        </p:spPr>
        <p:txBody>
          <a:bodyPr wrap="square" rtlCol="0">
            <a:spAutoFit/>
          </a:bodyPr>
          <a:lstStyle/>
          <a:p>
            <a:r>
              <a:rPr lang="en-US" dirty="0" smtClean="0"/>
              <a:t>Output Suggested Colorings</a:t>
            </a:r>
            <a:endParaRPr lang="en-US" dirty="0"/>
          </a:p>
        </p:txBody>
      </p:sp>
      <p:sp>
        <p:nvSpPr>
          <p:cNvPr id="2" name="Title 1"/>
          <p:cNvSpPr>
            <a:spLocks noGrp="1"/>
          </p:cNvSpPr>
          <p:nvPr>
            <p:ph type="title"/>
          </p:nvPr>
        </p:nvSpPr>
        <p:spPr/>
        <p:txBody>
          <a:bodyPr>
            <a:normAutofit fontScale="90000"/>
          </a:bodyPr>
          <a:lstStyle/>
          <a:p>
            <a:r>
              <a:rPr lang="en-US" dirty="0" smtClean="0"/>
              <a:t>Suggest Pattern Colorizations to Facilitate the Process</a:t>
            </a:r>
            <a:endParaRPr lang="en-US" dirty="0"/>
          </a:p>
        </p:txBody>
      </p:sp>
      <p:sp>
        <p:nvSpPr>
          <p:cNvPr id="8195" name="AutoShape 3" descr="data:image/png;base64,iVBORw0KGgoAAAANSUhEUgAAAMgAAADICAYAAACtWK6eAAAAAXNSR0IArs4c6QAAAARnQU1BAACxjwv8YQUAAAAGYktHRAD/AP8A/6C9p5MAAKwkSURBVHhe7X1lYxxX0nV+zrMb2DCaHU4ccJzYFlqSxczMzCNmZmYYnpHCzMlusskmu+/vqPecO265NW6RLdnObj6UR26anu57btUpuvf8v812+VMOT/6z2SrrjidkwfF/W7LqeER+32zaOub3zQYZGrok3zhy5PeNRpnoj992Dcpv7hb5eKlMPloq3bb9Pxtt8stmlfrUb8+vPC8BqcckMO24zI0nq23fbVTLDxu18m93q3y9Xi3/xjn8/7LDF/KErDofEYfrrPy2WbftWn/KdfkTIIcs/wYQOPD0ALE7z9xw3MjEOWkYeERaB4/JN5bqG/b/bG9QAPl8tVL+5WqWlbF0WcbAX5sPkZ83y+Qrd+y243s6wyW77A1paAkUpzNHvt6okHfdeQBGraQVvyrB6Sek1PS2jDsjZMhxVeacMfKvjT+BsZf8CZB9yo+YZTfcufL9Ro3hfr187PKXNeejkMcxWJ+T3zZM2/b/Z6MFWuVhBR5qG2od/f4frfXb/k9wECTfudNlYTRFbfvCnSzTazESW/S8NHT4q20c8B843xGX67x8v+nRPJMD8UqrUIqb3lLgoCw4b9Raf8qNctcD5D+bzYbbb6f8ttEsy85E+RKz8oozWf6xcX0AEzifukvkH5vbBzXvW29WectHbj951/WGLE2HiWUqe2t7X2eEBKWflPcXire2fbxcJgsjqbI0liwfWmMAUmgTDPCe9SDJbX1dhhbC1XHLy69JUvkTEpH3tHT3nVfbfodZNTWQAO2TLhvQLBPOSJmG9vjcXbZ1/T9lZ7krAfL7ZqN87PYXs/NpsTlPigOz8L/2MXMfldCWn3PGicOdqT6pSX4DAOyuDDG7UjHQ8+Q9yBJA9O1GleE1KC0twZJS9IrUmHzV/8kJ4vKel8o6n61jPoFZtTKesfX/nWQRAKEmGHaEitOVpbZVNT9/jYcck472IAXs9zYKlLmlnffrRhPAu52//Ck7y10HkH9ulCvT43uYEz+4s+Vrd4J8406E2fDS1jEktt5myVHITzCNnO4sWXIlyTyAse5KwcBMkClntDJRFlzxsoZtq65k8I5kmDXVavvvBvf2+WqFhEAzcABnl76xtf3d+WLpag+VH20ePvCFOwJgexO/3TPoScbJRb5Y2w68rzcq1XduAqz/ubbtO0utNDT7ykgv+UWLzDpjFYjGHOGKnOvP/1P2J3cdQDZdr2OQRIrVeVzedZ6XT10hYsHfdudZkNMS5QEigCzOYzj2NWXPG13nVuVfmH0JBg5AagaaWH+HaWVxpimiOw8grDiTFEisrjT5BgOWxzswm/M47+vR1OlouypNTYEKLNr2vq4IRaK/BBnnZLDo+Kv6ffxt3P+jDd85HyZLS2+oZ/PTRpF8vFgqZTUXxT6Vu3Udb/nMXbrFN0agZX7Y/BMgNyN3HCA0pzSXJT/NzifV4P9+I0M+cF0Um+uUbDrfUCBZdz6hiK/deVq+dSfBDAtU2sX7mochv4I/cAZ2u7KhvbIBkCQ1U3/lLpdpRzS0SqLSMDz2Z/wG7jc7PRrm982bA+03AMic9QFZsj8EDRGntn3iDlLA4d8k+w7XGbFOZcEsuyyfrZRvO18vP200yBTuc8IRIRYA2OiYP2VvuaMAed/1NjjGKbE4nlaDgOYVOcd7rrdk2fE3ZWaQ7H7qCoI58ajavuZ4DGQ5VjZcr8hHLl8FEqNr36z8G+bRv6/Z6As0pxxR4BV0w3q2/QLN4rJmyycrZfLpcrnyOJFLvOfKV8DRvEMEjXbN/crfoS3i8p+TmoZLarKwTWdJz8iLAMJ1jbMBzfLvHRwXv8LE+3Ejd2v/bwAqge593J+yf7ljAOHLdDlfki9cNKeekVXHQ/g8BTmJ7c8rU8JzbBvMkxblNn1XAechcTtfgbwsG85z8iFA4n3tmxUO8kWYTBzoK+AdbmcOzJMw+WnThMFrkg+XSuULmEKu2TyxTGYrT5MDfzOYtwgTjNxkBXxkyhklM84YdT2j79lJaIZN9ieAb1SKGdf/3lqtHBTTgx4t+feNPPnAfVG+t9TJ5zrtQTPT5XoZJt/D0GT3K03r7Vr+U25O7hhAyCWszhNKY/y4kaM+Fx334iU/JGZoFHpgfoV8CZPmW3c1tEWYvOu+IL9sVqrzVx2P4rinMLt7osa3Kj/DJDGDXyxBa7jc2TLpiJRxmCeTAIvNkSnOmTxxTOWIcypPFkdSxTyRLdbpbHxmiXu+UBbsCTC7SOCjxO3OwUAuUCSas7jR92nCwf0PeprsBfK7+zq5f3euUOaGkmVyNFBmF59X2pbm1mR/nIRnn5GrmSdlftgTE/nQ5QOAergLZdHxF/na5THR/pRbkztqYn3uCoXJ9Lgys34Byf3UHapMK6fzRRWQ+8FdA9OrEqQdIIGZQ/nRXavMIB635LhfvnOnKT7ymfsqgHY9nnBQ+Q7fR2DQbat5ohjb2HBAWyxkiWsmX2YHk2R+NFFmJ0LwGS3TA4myNol905jZF0uUpvvCXYbZPAt2f7ryfPFejb6PQhNyzfGkZNU+KSGZxyS55MaIu7eQe9ATFp3zrLy34NGydGho4KCsQMv+vFFyw7l/ysHljgLkY1eAMhlIxL/d8MyG1CZfYuB8tVmhXJnfbFSpoNYX4CdfuStAZLENoFh2PKBcvxaYZ9Q6nEUtjmPQMNft9YPId+4qmDOZamCvgnBzG2f0v9sbYFIVqGDe5FiAjEy+JONzJ2Vs9rRMjfrL3EgyzKEspWF+xfE8fw7kftWVgvv1aDsjIU/g5DC5/lcJzX5aDfrE0qcNj6WmYqCPvORnR6PMDSfJN+vX40IfuwPUhEFw0FSlc0N//p9y83LHAPKvzTqxOo4rPvG5O0wBRW2HWfUTzK+vAA66Kj/FTPjZRql84ixRfxMwn7mTZR1mGG3tFecDKipNoNCj9Ynryg3ftR+hp4oBN4crU9bAI7iNXMAxnSv2yVxZnowBMM5K5+jT0jb8uPRPnABInpX5oRSlXd5fK1IR6jGYZeQw1Hre36GXf4BjrTgfVIO6efhBqex+SFbMJ284rrsjVK6kn5CgtOMyCY3FbR7P33bT7YeNLHxnmHJ06Lf/KbcmdwwgjHVwMDtByF0wqWiHc/sPMKEYUyAQPnIVyuh4tPSPhsvgaARs8CJsr1b7Gcnm8Rwo9ILRTPvA/c5NcRJlsoFkr0AYHf8eph23M0A3M5Qko31xMjzxkvSMHZf6vochDwEgx2Ri+nVlYrkBEPtKtjKpyEOsztQ9o9X/xkRgBsDJFyhm51MwM2/UftUmHwkAOJIKX5YPV7OUE2PN+Zjy5n1zDch/ytHJHQPIT5vFmPVPKPuZsQ9uo93PVA3mNn3hqpDRiUipabskJc1vS227r3QPhEJbFAJYRdAw5QAH3all0CTgMa7Taka+mcAhucamKw/XSVXEmtt+d7dAM+QpcDAy3Tf0mnSNPqUycFsGn5SByRMyPP6aSgYkN2EUmyYgPVmTIOoMJO4Vvaaj4suNaMWhdnLdMlX9g4US+dXVoJwSeq6xfu25/SlHJ3eUg5BIMtuV0WPa0J+7MFigIb4GSNz2HKluuyxFTeelqPW8lLe9IxUtF8VlzQHfKFL5UXQB/wzzi1zE7XpZuY1/3Tx4ztY/NxoVOSf3sMPEYm4VTaSlyXQZ74+T/s5Iae96W/rGT8rg9DEZmjotg8Ovq33DPVEYwMXyr2seKBs4CE21TwBypqZ4f9fNCl28Gs/QhFrT6Ng/5fDkjgKEwllU+fAdD0MeBECKFUDs69lSCs1R1HZespvOKZDUdfvI7FICwECQFILHtICz1CozzeF8VgXRqFGMvmcvISjWXWky54rbStFwLObI1GCCdHaES2dbqPR2BcvQ0GXp7b4iw9Aq49AeyyNpijDTpFIpKa5E9fk5gMv7NPqumxFyNgZLNXDQzPq7O8/w2D/l8OSOAYR5VU7X87LkuE8JzazP3fHyxUaZfAlTxW3JlboOXylsfVPy214HQN6UAtN5ACReNjEwyFG+38gBKF5VM6kWlf/PHnGH3YRRZ5pI9EK53FngICWyMJwiQ90xMtATIxNKY8TISB//hmk1mSCbjlwVs9lw5UJ7ZOB3pMi8K15pkd9uwtzbTX5yF8um83X1W+kWNzrmTzlcuWMAcTjPqlmfLkm6e7XtTNHg4KeJU91+SWmOgpY3paTlLant9BGHLQvnFGLGj8aM+ojiHzQ9mNxHM0T/HQeVf2ya1CAnWWfdx7sY9BvzBbIELbE0mqZqMkjaV8cz5b35Ipm0R8k0AEXP1RqOp+Zg9Pz9A0bQ/5S7V+4IQOimZNIdZ/zP3KEqQsztJN3kIJ9vlivSvLKWIiVNb0tJ6wWYV74yvRALcBTIByDqHzLIyIo913OH5tqkZ4yRdDoJaGKNOsLlHxsN8r25VjYBCAYDP4BW+YfdJL+4mmTUGa6CiuvgL0xsJLisEP4Oo+v/KX88uUMapA3gOKniH0w6JFC02Z/Vep/QlIAZ9QHE6sCsvZwgVivIM/7P2fljuns3K1VWL82zD93XC45uVZiqzvoJ5mCR43Dbjxt1MuGIVN+vHUdiT83hdHrqNv4FcDFdRdt/N8i/NjrwfDtl0dml5F1XFyYB42P/FGO5YyYWkxGZ1v6+8x35yOWj4gDczlmcpa0fXwPJBoiuC8K6jA82oDmchcp96slSbRMrrkET6z3nBfV/7+85qBAgzMFiJi/TXT5xlShwUKOsgl8wHeUXaEBylUVXgoqYG13nTsnv0F6Lzm7Js/ZIkqVYSqxhUme7JNU2f8m2JEm8pVLyLd0y5+hWADK6xp9yXe4YQChfb8Qrks0oOOMYv12r6+YA/BRg+AyD811oDHqYOHt/pDxclZjRPfEFpl7Qo8N4ADN9v9nwpIjciphdaSrgR0DYGFUn6cb/aW6RZzAdxeZM92T7gqOw2tDoOndClqAlYs2tUmm9An7kaQphJOP2RxRgkgGWbkeP/NPgWn+KR+4oQDjACQ56s750Ral6DzY6YF4VB/1nG2XQJCXKpPocf38OrvF3zOpalJq1IjbnCdUhxOl8SQXcvL/joEKiTXAsAQysM2chFPkQc7UIhg+ZpetKVpqNphiTKY2uczvln9AExdY+ybfGy4zjAUNQ7CSdthclw1IkU9Aov2/+qVG85Y4ChEIO8pU7TgX6PnEHb2Wm0s//C2z6v7vqQdwrlelDO581D4wHaKnyzOJlqgldn9+79252sJcMO6Kk2ZYs8w5PnTnBoe3jPSjAwNzjPn0zhDslPwAcqZYeabK9uTXoZ+33S7k1WOLM5dAoDTC1aiTDWiyFljgZtj+9dZxe2myvSJ6lHs+z0/B7/lfljgOEKSeMhKvGDNACHPQLjr8o04vagX8TPDyWRUDM4uULJX/hfofrOZU2TncxU9+9r38QmYWJQu3xKYC5kyeK28mBtHLbOykk3BnWXgD69a2BPmA/KeEARb61SPqh4fh79FJjS5cKWwQmgOv1I5oQWGXgLCOOTmhn4+/8X5M7DhAKBzYze9mYgRWC1AjUJKxFp5fK5XpBHUf3MP9PYFicT6tMYEbP+f/3XRfwUm++08kmZs4IS7986v7jlKg22Xql1Bq6NcBH7E/JVXOLNEADDjlCoA0DIQE3gGTAEYbzUmXaK3VFE2qZalspJoE/Ta67AiDeQi7yhTscWiVJaZR151Nq8FOT0CW87nhSaRPGP5gBu1Oi337lRwyECHO/uN1dhvvvRqEpFG2p3qYJEizFUmnLhAa4LGOWM9I9f0ZGzWfAlS7cABJKrS1JhuynZc7xEISp9/duXWsO182ylOBaPTIIftJl71EyYO9WXrIPXJ3/Ey7juxIgJN+MrrPNDasGWSHncr6Al3JZleOaQeyNzrtZqcZMPIgXb7TvbpUK3HOD7cLWgG6zn5MoSzMGtK/0LJyUuLE4uTpfKeW9p2XC8bIhQCjt9hhoolCZsJ8CwX8aWuUZ6Vt+VhrGXpTyvlekuPOcFHe9IcXdb0pR15uS235OCrtek6LBt6R4IkDKF1MAwEZYATevve9muSMA+Rozthn2/nf7UOGsllsFYecgIDB+3MgzbAZtJB9ilm219UiypU/81gfEBxJkHpB0/L8PgPgHvp+BtET8n/ED7/M/xvkzuM82zJyNGJCUIcymvK73sbdTfoWEWtoxy1+f8bOtyTCbcmXc8ZqUdp6SsOkiCZ0rl9bJUxjA13vy7iRtlkgpGLwkqXUvSFrdyypBNLv5VclsPCeZDSDwra9JTgu2YXtW46vYd06Sa1+SlKoXJaPuOSnpe0lqF0LwPG/sCfZHltsKkE0MxgxrnxqommSDZNL+Nzqe8v1GJoBxWg2Cr1wxyiXMbUbHakLPTgkGs/57jCQEZhXvxw4QaOcSKGMAQQL4iNE5mqRb+xWA9N97u8SO55hiyd0CByXKXC3N9kRlTnXNnZHawVPSjc9xxxuGgNCk3x4uNbPBktHwqiRUAhymlyUZgz66+DnIsxJVdFaCMk6okuDd5bgEZ56Q1MonpHLqPMzk/w6g3BaA0PPTiVnYaKBROLtzZjY8d5OxkhMgjs+Iw/m8fOmONjxOk88xaMknjL7HSPzW++Vnt0eTfYpzk/YAhl4CoY0+uAMgmcGzKrZGbgNImNkkTQAIB/2ow0fxkCHHlS0g6IUkvcGWICZLMMymExKSdVL18zUe+DcnKZVPSs1i1B8+Wn9bANIDomc0wPTiC1nVzeR6YZ4WyajN+Yrhfk3+BSDGwlwyuv5uwhn573iRYQcAlibR+L7bRVYZyBsHOK4C1BW2oG0AybPEg1SXGwJCkw57rFTZEmFevg6ucVwKmx41HNyHJVcAuqyul2F2Gf+eP4IcOUDobfHFTGs0uLwlCgPUiAtQRu0BMgUCarRPE2oho+vuJQRIxy4abi9Zdx299+s9PEdyKX5fCszCEmv4NoDQZZtsyYPUiMmeIt32KEXA6fIts2ZKtTUMz5ArX/1FxszPSNOop5PK7ZDYspMytv7HbGR35ABp2IELUGMYbd/Jrv8CZlA223wa7NMk9Sa0RwBA+TWuHWywj5KLwWgBAOjupElldEzPEXrAGItosPVse15XoEFSLDnbAKLJoP2YNFnPi8n6jrTZXpVx++Pb9s/YH5O6obMSmn3ccDAfVMg7QnNPGe7TS1jeCWmY33lpiLtVjhwgkV5mCweiCzO2MocMTBrnLrMxwUavktE+mh87aap6nEdvVbwBgJqgOaz4Tu/tlDjcH++T1yY/oTvY6DhG4I3u6TDkGwCEXjM+Mwq1FU3RcHPngfOuqD16l56Vkq5XDAfxXhKSfQpm03ZgkbvElT8ngenGgOP+hNLnJDjrhFwB2a8c+2MVkx0pQJhE5z2Y6F79EjN2HmbmcC+AcJakB8roWhTuo83PGd9on/5amnQDAN9jXw0Gt7fW4v9/xLX6d+BITODjtckxwnYAH13Gd4KI0pystfkYgGBnmXU8JrXDL0p248uGg5kSDMIennfGcF9MybNyNduzxoleEiuflzTTq4rse++j0CuWbnpJaRu2MMrpjFUNv41+190mRwqQbzHzeQ8oG2bBTzAovbdTKjGIja6jF8ZP0tSg3L6dMRXv69E7xlTuXgMAJOEaCRByJKZ8e++nfKkz9ziT09lQAGDz+xmoo+a4U9FkmppZlnaVXmIEhnloi+v//4tycsyAmOc0vyLZTa8aDmRKav1LElVwxlAjJNe8JMkVnlWsNAkveFa5g2MgafWvSEzpi3K18EUJq3xTQiExpc9LVOEZSW94RR3nXxsk/nVBEtkWIx9Z7n5ecqQAMRq0mqeKM6C/blamOcOZ3vsaRsKUBw5UPaGnra7/Hkowrsl9HMQ0z/xhuwdgez1s+p9xfIW1V9ZgsjDu4X0uhRpQu74mBJwN56zhd/C3fL5xZ2IhFN5LoaVOhsA7CIAJ+8PgSk+BjD8pQ7ZjMgzwEEBMG2GUfMzyrCRXvyiptS9JeNm5bQOdEll4VgUDowufVTER/b7QvLMSX/48NMGrGPTPSXj+GYkoek4icE5M8VmJw7YrhS/D3HoRpPwFiQDIIovOqjhKLPaF5Z1SmiSp8llJrXlOclsA1O7Lkj5wRcqmkmVgtQYTZ5vcbUmSRwoQzvLeg64Og1Pb/3fsp/1P3nGQmZgPsRbXKceg15/HKLn39zFnSNtPU0h/PDUAgcNYhvd5lF+86iOYgxQEkHkfx9gJNZv+2Nsl5EdTjlYps8VIv/0kSPozChj0WA3ajsuU/UFF1Cccz8rQ+vPQAi9KXNlzEo2BG197TiKKX1SmU0zJc5IMUKTUvighGOjZjefUzM+BHQXAcLBTS1ALpNS8rLQMTabIAoAAx8WWQjs0hYt/6dsSknMaIPOAg+dxH8HFY1MAjvLu09Iyekyaxs9I88QJaRp9SmqHTkFOS1bfZamaL1Scz+j33m45cpLODFn9YLoCIQcxOvYgQhODIKGXSauIK4RG0H8XhVxnp1mJSYp0Lf+GT29nAuUz3X1Su1EDeR+jl3ZoNv31b6fwN36I+511FMuogwt8RorJelm5f2fAPaYcx2RgnRrkBTWjh2SeVHwiPP+0hIJ8RxWdUSYUB3FgrZ/EVrws8TCnwvNOKyBE4DieR2BFlL6kiHcCBn0UgBAPwIXlnpQEHJ8OMyup/ZLEdQRKdMMliap4TZ2TWHFGkmqelRzTWanuOQEwnJT64bPSOHJcTMPHpWrwjFT2PC0VkMzml6Vt5dYSUA9LjhwgZZihvQcSie1O8Y6DCAcF4xfkE19hAM9ihvf+LsrwNbJtJPRMLWP2JyH3Po8Ra+04o/1GwuYI+uvfSam0tal8rVnHkzLpeF4mrDR7zigtkARzJ5IaIveUGtg0kxKhQcIBkKtt4RJU66tmfR5L84lmFf9/FdohpCVMQote8ICD55Y8r8CTBu1Q0HpW8ltflNKu09IwekLqR09L9dgbkt1/URK6AyWmI1jiOoMltsVfEtsuSlyLj0Q3+0l0e4iEt4RKWMU5uZr/rIQWvyJhVW9JWO1lSWiNlKKhTBlZ4gpatz65HkSOHCA7DSzO7L8cAkgoNJXoEfO4P2+c5UnWd4rSU5WnQMvRHCTQ9OeRiGvH7TcISY10t9jRnDA67C+pqPmU4zTkeUmp9sz0ynQqetajTbLAD6A9qAWiwSuSKp+XxBoQ7vq3FChofsVXQPPAFIsGkLLrTwEE4BLNr0lcw1sS1ewv8aa3JL0WwKs8K1kNp6Wi+5hU958ESE5J88gz0jj8tPp/4/BjUtByXGIAkuz+t6WGxwyfhjZ5Xsp7zkhB76uS1BMsYeVvKPDGloEXmZ6TjPoXFfDyu96Q9O4gqRhLF5vVdOTesCMHCBGvZdJ6CxMCmcBodN5B5SMM9BgMzhLLje5cCu+BTQ2MzqWpNgkAMEipdxwwmVHTdAte2olkn14tTgDeLmDmg3l/x50QOi5KrDHQII8rgIw7XpWW2XPKjEqCqXUVphUBQuIeDmBEVb8JIDwnqdVnJK/pFAb5KSloPinx1S9JVPkrEl11TlKrTkt201lJrzsLkwgaYuiYtIBLmCZfkqLxixLfEyJJXUGS1usvSZ0+ktnztuT3vyG53eckq+OS5PS+LvkD5yW5KwDbz0tl3xmpGz4lptGz4CLHpXnsCakbOC6V/TDp2gIkvPINCc05AXPupJR0QCuNPSstE2fFBNOssv+slA68LpWjyfKB82jS7Y8cIJQCA26gl3xok3UMXm+izs7mXMl1c6FY1hZKZXqxUjpny6XF0qGCf0w/77R3KxOJuVTkIrXYdtVAi1AIHLp0vctpmfbOoCXd0gSRHmCa5mEkX3+tCYdnO++ZANPvY1BSf/07KdW2WpiKT0CewT2/Am1yUkp7X5SwfI+pFQEzK7wA4Cg4LTE1b0hMT4zEN74BzgBzqeW01PYfl/rBU+AKJ6Vq+jVJG74qYW2hktn2FvY/K9V9AMnACfCIE1I3+IxU9R7HOU8oUyuuN0xKus5K7vBFiR5JgRl1VYExCxqhoPW0lHacBMjARQbPgqyDuI8fw99Pg5+ckIqOpyWj7oSkmKDJhmPBTU5JFY6t7AWgBgGkkSdx7DEA5UlwmiclrwWaZjR/i48eltwWgHDQ6QfQTsJZmenndL+WW3ske6lZosZLxG+sQnwna8R3sEB8h4rED+I7UoptteIzY1LnkkAXARx0v65hVqe3yUiTUPKgZbxrUQgELb6iN6cIXu0YfSrL+wBBDvYZfcfXd4kGoSw6O2XA/hyAcQxa5CxA8hLAcgKDCUS65ZJcMQVJYFeKRNa/A/PoBUXis1thYvUGSRK0QFrHBSnrOgMT6DTMoxNS3gcADDwtZb3PSNxwnEQPJ0pYf4LEdoFbtAdK1qAv+MJbkjn4joQPxElp3ytiGsK5mPlrx16S3IkrOC8BXCRC4tsuS2LDm5LT+hwG+Bl8D02zEwDVKQz6pyW/8aRktbwg/iPFkjIeLXkAXenwq1I7COACiPkAcHH3s1IOgBUPvyXl0yXQmsbP4WbltgCErkijtJLdBQN8qg7gqBTfiWoPIPBJQHA7AePXnwvQFIpfX7bnmCXPLM909xHM8BzcO5l3THkhd9HzBRZGURvwb2ooHkcAaCntjJlo5xOIZQaakSDSrnc3CHlesTUaoHhScZFJAIRAmXSckeA6HwnIOCXBJW+Kf2OUROD/KVXPSXHbSSlqpzv2JAbsackcCZLgLoCh/YrEdwZK/uB5gOANSejwk/SxUKmCqZM1FSZRXeGSWP28ZNSCS2DwlnKg958CuM5I09gJaRg5BhPqKTFBA1QNwnTrDpG07ncks/O8ZPW/I2n9fpI24C+ZQ/4AUoCUz16U6qlXQfTJTS5IxFSRpK2XScFarmSuVcu0vUt+gGY/ykyG2wIQyvwOHqa9xHep0wMGao3xCvHrzRLf4WL8XSW+C22efeOVAEsethd69mGbz1q/Isz0cjGNfac8LRZsaZyBrmNqlx6cw79N+OQxdCVzP8GkuZLp/SLwR6mtrl2bHEjvGr5bpN7WAlAcUwCZdjwHLvISNMlZGbA+rwKGDArG1L0t4Z2R0AIg3DSvWk/B5j8Dk+mUVIITVA29INHQCCkNb4CEY8YGHyhuh0bBrF+L/bXQLk0Tp6RoGucPRkl8y2VJrX9ecZkqEPHagdMqg7hBmWEw89qflvRqgKQdoOzzl7IeXvNZKes4IUVtp6SGpls/TKjBp2CynYRGeUZyGk5KAkAVbW7AOymFpZGN39ak4mlGv/sw5LYBhIMp/gDFSJooEEzXi89cM7QEQDFaJr4ASfVUqQxOFkjHRIHUTZVJ5mSJhABACiBDAEovtUqlOq8Ag74XXIWRdZpx3t9BYk7CzZmINiyrBfvJVfA3Yxs8hhqDv4M5XwQcNZOWE0YewlQUgorizaXutND50GRjTIQgOak+JxUfOS6mpbckruJFFcuIb3pborqjJLrhoiQ0vi25pjNS1HkCPOMkOMgpaRt9Soom35LorqsSD1DlN8Is6jwNUn0aJPsaAMAJTMPPSEX/GYkYSoFWCZGY7iBJACnP6HobRP2cFIED5bUdk+zmMxILwAVO10gyNFdBwwnwEmgdmnHXPGD1Q8/g/9BGAGNq1XGA5IQENUVKoa1QKq1Z0mxPkFJbsbx7RLzvtgGEwh+x39oQJdACvjSpCIpJmFA0sWYblPQtVKoF/NfGs2RhNFVcs/kyP5IqvSOZUjiaKwHdyeLfmQxNA+0C7ROI87sXqqXH1qnMK6PiKKa7MGOWaSh0/RIkvG9+0n2s2bdMNaHplQNzioDQfh9r7am1qFGO6oXdrFTbymFmPQVQUNigga7fFxRYskb9JAXcI6PmLMydtySyN0ZSa1+WWGiBmOa3paT9lNQBIA0jINBq8GI273pJrnTES4TpkmQ1n1bR8WaYUaahY1KJ2b+49WnJqj8jCaPxktsM7nBNM1AjlQ68IJUTr0v19OtSMfaqZI/4S+REnsSPJUt8X4jEtflKctsFSW05J2ltr+DzNSnqe1ayO16W5B4fiZguklJrnjTYU6DlU6XJngTTOF3GHB3bTObDkNsKEErztRn5IFKy0ibmxXKZny6QnvF8yRsrkMDeTKmfKZP3VyrkQwBlY65A3p0vEstktkwOJMjcRLak9qZJQEus+HaniT9mHd/hIsmdqZK1+RJpmK2U4JVORcy9S3TJQ5iomIF99JQRBKzkK4d5pb0A8hUey7wwzRXMYCUdDNzOnlX6332n5T1ouybbBQDiBMDxhOIh00pOQJsch6njK/nNMKvaTksuOEY0NElK1fPK25TR+YZEt/lLetvLUgqNUdX9tGTWcTY/KZE90ZLecV5iOoMkpOmKxEDzFMI0y2t8RrJNJySs3l/i+sKksBXaAZykvOukVIKX1A2dkJbRx6Vx6GmpAx8pgYaI7YuQEkuuVNkzAOh0qbFlSBW0RLUtS8ps2VKJz0ZbihTbSmDqlosJf7MRXpUtUx3fCKDUwOQyyqG7WbntAKGXiANPPyD3EvarYh/fn+wN8q25Vi2gb1kolSJoiqujJSB0JbBzMZMMZ8jIbJHMzhbK9GAiNEqyVIzmiV9nqviRzLcngcNkS+hIoYxOF8pnVpNKh6dbmMmPbPSg5VpdhRaYBiiKMeApzMuah5k1Di7F30HQaI0hyD1oitH7Rb7CbVqqPIk9Xc/9+P9+kzGPSirxe6ftGhfh5wnc52n1OWo/KVF1b8JkOimmgWMwW1+RmME4Sah6CcA5DT6Cmb/7lGSTTPf5SkbfO5LY+o4EDGHCavLsp5TDJCsHXymYvCgFM/6SNJ0iEX3Rktj0lmQ3PAuAHAcgTolp5CRMsmfwNzRO9wkpaPZwDAYJ8y0lUm1NlzoAoNyejc8cgCEDAMiUDkeOdOD/PY5CvLNaabAVSDnAU27NlRpHBjRKshRZqw/Nk3jbAUIhqeKg0gCwlxRh0H1hqZePl0vlg8VS+XS5TK0q+xm0hw1g6BzPhbouk7TxYgnpyxC/7kxJGimQGZhcY31xkj4AYt8BcHQBKH05isv4gadUjReKE6bZj84WRbZpHuWCf7Tbe1Wkn+Yg3c7UHIlm3ANmYTMGPEt0+Ts0sJPDsClFH4RxGVYgcr93cJGmHa+hfxa3U8iTam0RMqfiIk9CnoE8rQPJE0ob0M1qGj4tDROw+8ciJL75guS3npGa3mNSBT5SO3xMxSFM46ckeRScpfGi5LUQJDC1oCHouaoZeFoah59UEfS6gRMwmc5J3kqUBGJyojMgqtlHkhtfkaxGEvNnpLDlaclpPCWR1a9Do7fgPlMhaRjwGdJmK5IOV7502fKU9NrzMBkVyIgzT+rsdQBOGbROtjRhW7UjF+8gV2kYllUYPYeDyB0BCIXenp3KXI2EM7pprUVWVmvly/UatXj/+mSWOGbyMMhzxTKRpcwr61SOTI5C7fYkSE1XjFrCuaH1qsQ1XYUmSRO/tkTxa43DZ7z4NUdJAkA1N5mrQPej3aRyqcg/mKFLbdGNAc9IeSaAEgoAUSPQ7av1xiLYmRHAOAwDlvrfqHnB9MIMZP0xt1tGHZ3gYedk1vEowPEUhPGRkxDykmMyZ79X0nvekvKes9IyflJaAITy0dckaiRJkppekTKApxnAaBl7CnyCBP645HefkbCBVBBxHykAz6joOQPtQDOKfIT85CmYXMckqeNtybcWq3r5Fke8pForpdCeD7MqR/KX0qVgLUuyLPROQUPYIxXHqIBZRdOqDscNOktx/8XS5yqUQYCh31EiQ/ZCabFXS6ejEsApgcmbB05SDBO4GBNribidt6ZJ7hhAKPSuHKSTiO9iu/hM1krAVI1ET9dJ8ky1pM3WSty8SUInK1VAKWAgX3KHcmQK5J0gInl3AkQjI+l4weEARbT4N0dKQGOkAohfTYAEtcZIBUw0rj34xWql/OpqVmSdLl1mI7P1JjkIc7VojplsffIl9mvxEabTsKECNY5mWlGYC0XCrm8lxK4r2v47IeRQVTC1RlSX978AFNQkTEU5rpIap6FRWFtSO/2sFHS9AEJ+GubQ05LX9RoG9vOSORUg4Q0+0BgwxYZOQqs8JenVxyW78azkz4dIr/W0ZI77S3Srj2Q0vSBl3SelrP2YpFWfkIzaExI8nA8NHSftjlhpsSVKtLlJEe4aexo4UhKebTLuLwNAKpJWezw4B8xkaya4Ra502AEKW6lMOIqgQYqlV31WyairBFqjTNocZfi7HO8LIHSUwhwrA8BKZc1585rkjgKEQpODpo0eCLuJAslCm5KqmUrpmSqUgaki6Zsulv6JXJmZygVZL9wSNwBSOJwtvj0Ziqz7dqZ4uEhjhATUXBG/6gDxbQwV/8ZwCQeAWoaz5O+Oxq37o6ZjDQu1HWMf/dAK9GgpbYLZmPUsdGHTw8UsZd4jHRH8XeQpDuzXp6kQdPrffyeEruxca/21Lif3wuR6GKC4/xpYnla5W3P4/5T9AcmGNqnoOS5VXU/BhPU0yp513Cf1a29K3ECIZLW/qpIPs+pOyJWeNJx//7UqRs9CPVVr70jUaKpkD4dK2mCsRC63QnskYKaPAn+ghsiWSEuTVFuypB5mFQFB4l1rz5IaaJNCa6G04vhagKYBWqPNkS9jtgqYr5UwscplACAZtFcA2KUy4ijHsVWy5q6SYUeF9DsxJrCvCdsnvbT7fuWOA4TCtI/sa+R2X6Lcvw0ysFIvf7eZ5AdLneIjH8FM4kKbdphZszCbWsbyJXEQ4GB6ynCx+PRmgZ+kX4vAY1s3wNKRrD59utLFvytZ/AcK5ep6nyLWLAHOwqCnpysL95cMfhKK7ydAqBXYdC4Zn4yoEwT0njDQqN0nzTJyE16D/2cMRl/AdSeF+WeZllaV7asNaAobWXsAcr0hRO/6MSkcfFXCRjPwf30p7/9B8zwordbXpWztCmb+gG37u+3PwUJo0mnVNuXpKwCnqAc4WuwJmHQypRS8IsbcAMAkKu5RDUJOD1aHIw9ahKZSMZ5xHjRPFqRIejHwuzDwl9yVMGvLYQoXyZirSBahPaYhDbY6WXJWyIqrUiZglo05qwCeKpjPB9ckdwVAKJyF2T5nX3GSVdj2jIfA1IqcqpK66RLpGc+RjpkyKV+ok/DJKuXS9R0uEb+REvEdKRO/wXzxHyxUQUQ/7AvGMXELDZI0VycxC83is4LvXoRmWtlf3pi3MHDYCDB4iLAHJIyVkJtwH/O27qYkRgoDo4145pmWNJiQj24NbE/H+O1AOIiwSKvAEgPzqVe4cKj395ba2pWWqLGng2ckS501TcpsORJnqVfEnDGNSgCk1Z4JDVEow+AWnQBJsa0c1y2FeVaIsQLtYS/Fd1WKzV2Bey6TaZhZ49g+CdCYbDUyhU8bALOEzxl8dtmrZBla3/t+dpO7BiCasIkCvVbeA9BIfKdNSpOoYCLTUAAGDn4/agdG1PH/wJlaSZmrl7q1Vqj/bsUbND85s3rZ7+ogzoK9hGCg+1erLeFimd6/8W4TAjfL2i25lniQ3mcMB/1+ZArap9waAi3bKm0wS3eq96GDo9iWr4DAdqmNGveANokHSCro0nWkSBd4B2XIWSij0Boj0Bpd4CGVtmrJt8C8xqAfh/k0BXNqzVUt89Aak9Aw864CGQYo2qy1MgJ+sg5NYsX+CewnmV85gCa56wCiCR8ig3Q7Dt5VDMB5zPxMUOTMD43iO9socauelHeqdToBqJmMrs8O6VzXz+jajGUw5sHIuJYaT7ud3Q3ZIeUgLmq6gDWP190ujDfRXIyzVGCgB0uv/QzMresd5I2ETSHqrRcl1ZINc6pHxYP2E++psrWoCHgdNAZNLYKFrtoGmFsp1mpolALpAGD6wTmUFgH/WHCBhDuqAZJiALlEMs2N0D61MoZBP0QNAlDYAYhVmlzODGm2VUm/qw7mF7VKhazic8EFTuMsAKD2907uWoBowig1Z33WX7TaexVRZrSa1X4EAgcss3KZfr7fCCrjF0wTMRrQTHtnleFuTQOYikKX7n6dCzyONr/Rte5G4e+ju5sZzYkwkyIsJrU4T7olQ0myJR+/qRqTV6fKW+MSE4wNHSQHjYG8YhBwmljkHGyR2gBAdMBsarTnqmTEVjtX4c0FKApkAIOaJtU8eMcSOMUgNMUYANFiqwcxrwSJr5cGawW0RJZMuHJkFGAbd+ZA05jwWeMBEABmwTmT3G4r3pfJe9cD5LBFHwH3FpJoagyuokT+sOK8bh5xOzOSGSPhPrYhNUp83EloNnoXat3twsRM1ti8h4FErUDz910Isw52qs48iEw7WPiWItVWppYAJNAoDAS2QDtUWbOlmuYUtMkwthEc/TCnBqFNZhzFYoZZNeUqxeAvkwZHvcxCc0wBOFXWGsm2VkmxpQDgSQH3K8X9NsoKzlmEqTbhzJdhVy6uky7ZllpVaGd0b5r8zwGEg99oAGtCDcVSW/5NzxrPIZnVUkgILq5nog12knJqt53qTvTC79bfy90sdG8zm4BeJ20bS3gJdGpr/bG3ImXWOphZ6QokNdAgnQ6YVRjI3Rj4Pc48qYUGqQDh7gIBH8EgHwQwxu2FMgdwWMArxsBLup3QNo4a8L0ykHVqlwrpA1mvhFZJtHoK4NacbeAjldheAPMsV2mRLkcsALp7J5rbDpBfNhsxG9XIbxsthvuPUj503Vgfz0TFnUwlumx5Hpdn4//JWZw7mBJML9HXsxsJv9t9iIPrqIS/kROBvjqP5cgsnT7senvO4AXWYqU9mhzZ0oPBO+goAucokU5bGThNPgZyoWTAVKq31YFnFAMcZdAcpTIJTrEMrTIHE6yR0XMcP43/W6BJFgCUMRw7AaA12k3iuHbf1IKjzhZopxpcs0JlSXjfk15uK0Ded+XLoisB9mqGzDljxeHKxGC7ff2P9DEKbcDSDjVaNIdmFAcKz9MydAkmJjN6p5RoQjt8L7OLMRSaLkbn3w3C5uDkHvq2TAQFweFdpnxY8p6rFaQ9C5wjHQDJAw/J8ZhSAMEQNEY3ANMJSTc3wWyqgWapklUAYQQgWnYViM1VLCPgHrmWGhmE9iGhX4I2seHcaVcVNHwZflMDJqfr742mNi2DvXjTkQHkXxvNeKDVIHwN6v8/btZhYCXIx+4icbmz5Qt3OR5MPlRiHG726BsZk3R7D1bGLbjPu+kChWns2rla0RSFKSW7NQYgqIy6L+plt2Z2d1JoKqqmFrptJNMEx2HXenvLgrNJ8Y9OmFTjAANzqiagAZYwwDugHXqgCcpslfi7ApNrhZgcDQARNAjI+xxI+ZgrSxqdGTCrmgAQpqMUyCyOs+P8GUe1AlOppU7ev6ZJ9itHApCvN/gj4sTsSpMFVzweeJvSGsvOJHnXlSffuCvF6c6CuoyGFsmSzzZKDa9zmKIf5BS6j7VSTfbX1fppMfHQO3ZB7xizfRlH2U/9M9V4rIFW0os+Z0svJMN3gswzE5mlxvptzDHLgtY9ypJWvQy56sA/cjGYmT5SID3gHIxtTDtrQNCLZRgaJc3cLCMg7LPOSuyrlSZbvTTDtBoDX5lwJYOUl8usIvAe1+4EQLQAYSxkxF4k+dZa+QimttH3G8mRAGTBGS/fu2tk3ZkCNIfKFIAw7gxXoKFpNeOMgVrMkC8BpHkca3Wlq/M4MHje3zcOfwFI76ZwQ16Emar2ME0fzrgasTcSahkSfO/zBjFIp6+1FLpd0gQNyoWE9IsX0cSiSclWsXpz6yiFmmvQUQmOkCf9AAE1wQDMIzMHOzgFSXorANGIQT4MrTKL/WZ3BcBRC+3RJJnYHmLuUGaY2Vkkq3QH43ozuN6aq0S5eFvBaZIszRhnxvfgLUcCEIJgyZkoX20wcJOJFx6NWSAKs2bUFuf4FubXuCMCAPGA5p8bjYqfWJ3p+GFJ8jHsSu/r3qxw1tensFB7HHb/JCMh6FhLogeGXph+4m1qNWOwsmWofttRCkky1zxkLEOru6dQo0RhUqFXz2g9lqMSgpFp7BMY0EMY4EO2QhnFWLBDA4wDLJMg6JX2NnATgAb8YwpmmAP7phy1KtZRbW1VE89XAACDijO4zgpkEZbLpCMHmiVHWsB1cq2diocY3YNejgwgNJ/4+aG7UGmQJQz+DVe2/GuzXv59zYP1rhvIdiarY8edETBhYtQ532xUKtPM+7o3KzSh9APzMJdM46yruYONhC/BqC5EE2/CT09ZN57D7Zq1G3BvNCuZ1k+nBdP5KwGWAlufCsJOOGlWGp97VMLvUyDBgB+EmTQC4r3gLFHpIkPQJm32OphfNQBAGYBBl28FtEOljNmrZQDHlds8z53X4kQ4p/hKhfTawW8AlHF7khRaCxTn8v5ubzkSgFBrjDvCQViz1P9/BOd4F3zkm40s/J2j5Gfwjm9VNmYSbMtQGYM2oWn2rbtafW64c2+47s0KUz20AcnkQfZSMjruZoTxAg4qxzWPl5FQS2h9tryFA1NbZuEbxV268CIj8fKPftb+F2Snehx68SoB1juVJvNP8NYB8JBVaIwpEPQp8JJlEO4FF/iIvQyauRVmVDG0QznGTqlKUFzGsTM4tgP/b7NvH/x8Bx+4ADxbs1RZKzEptCpeqj/GSA4FIL9v4GZdqWJ3Zsp7QCj5xaQzEqZSsvy6WQWylyffbaTD7suQ79xpUOt5IKPp2F4IuzJMFp0JypP1sbtYmWaTMMV4TaPvuhnR12PQZWt0zM3KprNTAtd7pcGWrtqnGh1D4YxGc0U/CDVhXTz30+TKtDBaHColGATf3iSQ6bHTd4TcSWy4X6P70QtNLaNzb4eQx9Hda8egnwSXGIHGWAcQWAdSZq0HMJpVPIQp79y3jOPWIUxuzLRQqxiDez+mlSaHAhBqivfd+Ypwk1dMgm/QbOLg/8dmKcCQgZedihkyHvZsgvr/dxtp17aXgJx7wEAOMgsTizzk243DWxGV5ormet1tkdCbkTkMMgKkxxEp6dY6VVJLL5bRsbwP71gMhbGTUpg0geY+kEiu7XFVJfClA8w3Y96Q+/C6ey0VsN+O9WrxVBx7O7mIJv/E72e6+yp4xhC4xCwAsAaTqg8kvQ/3xBy3Pkc9wFGK8VeiNM0kSHm7PUdSoGWYlGp03f3KoQBk1hErXyhCngF1GAXkpirtYXMlyQ+bmdAaqfLlRox85YoFeYqG8DMWPy4fs0Qh1J+HuPM6m65cxU2oVby/51aERUs0hZjgyExdo2NuRpjWHWxmlm+kdNpj1DrlVzGocjC4a7CPOUv6YBRtYqPAJE2/WluG0h7awv/MT8rHdbyJ/H6EXjuuzWK0TxO6mvX3QC7CJadZLanfrgnvkbGjg8zAhyGcJPpsJQBBiSwAACvQFv2OAkk1N209my8wKQ046mBeFWEM5kG7ZELL5AJIt8Y3DwUgnPEZz1gHMDavcQfGPn7eLIO9nwnukSKr8wHSN3BBalpelZWFi9iWAOCkyPcA0G8bnsUc33cXeDSRI06ZWgw26r/nVoQpBTRx6HpltxGjY25GSjCAY82NeDmegd0L7lVnS5UEcx3seE/VIRcL1S+swxW22OVxa+BBc7CCbhAaVwMHhf8vBpns3+dL5mDRyH2xtUzicA9f7OLzZxBQn3rDwc9OILw/Tibadm/Zz2Krhy2cZMYdVTJqp4YolAmY8gVsyuDF/T7C/zudLVJmL5U0cI1b7QFwKABhdPwDDO4RDJIxDBBu+2WjAi8gVj53XxXHSrCYWs9JY9fLUtZ0VqpbXhLrYgheRAxMqRT5YSNbnUMtNAMTi+5gm4qNHI67k6YGXyzrONhE4bCiwhyQLLnNtRZvG9iewR0KohgHcp7iqZYzt+LZeAY6STkj8rynSHOzMqe6VoPENHlZmmZ8ZdB+/Tq9MFkLrVX7cktvYMBrwb5iW5mkWSoBlL21CAm5NvgJGFYBMu1f22Yku/GtoxJqrkFHIzhIrkzb2fwhTdX/Gx37PZ4FPYTsGWC0f79yKAAhMf8UBHsRsz7jGtz222adfOmKko83AmRu+pJUNL0oVa0npKj5aalseVa6+l+Xb13Jiqx/u8G0gDgVVJxxRKsA4mGBg8JFerQXux/PxX6FBVRXALgqe+Y2cBhJF35XMYDElqRl4BvUGuXWbOmGadaxHCD5ba9LHiS75ZzUT1zadm4ru4B4eWWMpAsDpsjqMYGSrC3q3JT1ahUXMDpeE+aj0fSkNtTWQyH4tVp6I2G/MO/r3Iqwk8z34HBsEGi0XxMGkxdcLdIC8t5tj1bNx42OOyw5FIAwfeQT5YFKUKYRt/0T2uBrkPIv3VHS3ntOKlrOSGHz41LS+piUt5yU4eG3QGbDQdZTxeWOA0BiFLlnVP2XzaYbvuNWRJsNqUEOM0Co1Z5rxHov6YN2rQW5jANRZ5mptr16+G3Ja31NMhtfVQCpgCmqP49SBXDpuYy3TDjbVb+pYlud0iQR603qvLj1Sph8NzeI2GBCr128hRm+RuftJSTW5GZt5jbJma6QtIlSSZ+okMKFOhmyde2rsQXbLjGHbicNclhyKAD5YaMW6ixRmEoyhRlxBeT8K5hdX4KQf+i+LF0Dr0hdx1kpanrSA5CmM9LRcx5qMB3mThHAVAaSVSZz4B70go3C9iYPOaxMX3pgmIrOGd9o/80Ku5YkWOpkwL6dOwxBE44CDPzcvh2aBLNehS1/27a6sUsKGDktr0lO8zlpXwrYtp9CM2zai4swR4otTfOsHRgoHsBV2wqkxt6L+yqXXnuEZFuKJdNi2hVcu8lOxWWUgyxYSq3GiYqVnP5zzWrJCp/REvEdyPMskATxGyzwNOPAtVmYxmW3b8ZBcZhyKAChMHXE5cpW7l3mWk1goH/ujoTpdUXMqxektu0lqWw7Be1xXCqaz8jC3AXl3SJJ/2Wzcus69F65QPjJQTbdedu+42aFaehHsY45yTe7c+gHMmM4G65cTAxF6nmQl2n7Rhw+mABeB3jexv9DtrbXWxKkcPiKVA69LV0rgVvbNRl2BEvn3HNS2X9SZqYvyq8brcpDlg8SypruToBOO7ZSdQcBL7JkATxhUm9PkRJLOO7r5hwTnM29gaEJl4wwOsdbCAwmb/oug++MlYtffw4kXy2E5DPbJD5ctmKkFJ+V4sv/676DBVp7uauPUu75z+bhLn7Imo8lZ5IKFH63kSFfuELlY1eATE+9JTVtz0uR6YxMTr8pHzn9FXi+38xQ5hjP/W2zRaWaMIr+njsfDzb5huvfTcL1TprtidsGMz1xBMeH+KTzglqV20cBjkm1stNZaNmzCijczk4e7EVL84j/78PEQlIfbzZJkLlLrpo7pH78tBS3PCpFLY+oz7LpIGm1xW95zvQSa/bMwJXWDPV/gifBXKHcxUa/YT/CAKZ+0GrC7ACj4zVh0wum9qs+ZlwBDBpCAYMaY7FdfEfLxZerg3F5izEIm28YfA8zrb88ZO2/l/wbZj4tm3uczuf3JEb7lZ82GN0MV+bFt64q+caVCNMpUj53hWCwBMiHDn9xO1+XD50+8onrinzuDJNv3EnqZugWXnWmKGAw1cTmTAdHKTH8nqMSpossufY/0yaAaLfbY7cG5zCEbmrWudCrxzy0SZic3DfueA3AwOSwBZBXpcWWoADAPrQERpE1XxpgFvXbL2H2D1Yu4yJrrlT3PAzT1AMOgqR56pWt79SEni8TtEXgeg8AV7/tvjKtZZJnKcALv7mZmN4go4FLt7nR8RRqDbqyVVumgQKJGMyXpqliGVool9G5Ukkc5WpgMLGGCjwrgs01ig8XSjL4HkokrnW71n78dbNaLM5j4NZvyD125xnM8IFqFv95o1h+3/QUOB1UmKZO82Ia5tVH1zJxf9msghZJAUgiMNjD8D1X5H3nBYAlUD51XYVZlqzSTtT5GzWyci1xcdOdIxZX2rbr3w5h1JURd679sZ8uJLSnOxzXByKFNTAEBtNm2GA5jqWi9lRMHOcVQDzrlZ/Fsf4SZmayYLLan2KpgQn21rX9nmOGHTS3QqSu/1EpbPKAo7Tjcelc8pWe9SvSaw6SzuVA6QBn6bJFSMgaZ+B+EPp0qQWvqR29KC1zvtBSbIHzprD7i9Hv2EuYDW3UfskIIOQaDJ5ywKsVwQCApP5MmR3LkLVxiufv5PFStXJY4EKzpM3VSN5UueRPlUnE6s7uZQYy91OPc6vyKSb0z9whsul6Xe75wHkRtvILsJtfU2J1Hpd/YBY0OnE3IUl/31Wg3Lwbrpxr29tUoPB7VyZMrUj5BCbVZ+6r0B6B0BxxuJHrJtR74BuMoDPoSJBo6Se3W9iHl7GHZEsLBq2n7ShNjBJbnyqk0pNdEmS6YPUAobQ7kjH4GdkNAyfIkoB1tjHNlG6bH4DyJoAQKKW2XBV1L4c5lWpl3UKwAsV1EJ2WYbuf9K4HSfviW9I6eVrqR05Ly8wFaZz2URqjccZHxU1M0wESZfbY7qnWUqmb8JGirjekuOe8VA2/LXX2NJhkr+0ZE9lNNI+dXrhNf8z3NpPkLwIYNJmGisS/LUFSOhJkYiBBrFPZMjuaLqbJIrk6a5KsmWrpn8zzdOifBmdbLJFfXM2q2Vw0nrn3d2nCyUv/nUchBIjF+Yz86M72aBCr8yRMmhPX5JR86Lq8dfB/wAv+vQ9v0pIrSUXTzU5P0iLrO37daJK/b9bJN5s58gNAQq/Wt+4U+codI1+CwHIwERifu0uVe5hVhgQJya3Rd9wOYQ+ufAyyHoCEBJgDuchaAFu6WM3yqdZuFYxjxJpgabJ7bH29UCMwiq79PxsmDk0p/TGh5jYM2DyJsTTCpCL3CIUGfvYaSE7j7xelZcEXGsBPmmd9ASAPIAiOxikf6bMGq8Bi/aSfRK7BjMH3xZvLMHvHSln/W1Ix+LaU9oH3jVyUWgCkx/6cZFj25z6nd4wrZNEtTmH6CSsqvQerfhWtb+0mSZ0ByZ6sFj+uxdISLUXDuTI+EC9WgKB/Kl+ujpdJ1FiJdI1mygcLRbI6nq6ai7O/8r91Zr7WBNxI6HY+zOXtft9shLb3V+bUp64gpRwIjBXH34CLEyTpzeoPao/3XG8BICehWt5QJ3+CE5YdDyrQvO9654aL62XdlQLtUArbMwkkO0e5ehfBQRj8+8BViMFULz9tlsKsKgFwamFPVqi8LXp51mGWMJZiBgdhHOQ7mFtG33E7hIGoFEvXNs+QJoyO001L4OSr1Zq6Mcs3SzdMS/1xJNwcsO32GPX/LACEgUHmatFkarDES7ilTYHGtBojtbPBGLzl0r3mK2M28AvL63huQUo7NE5DAIwBe8iW2dS1ckUaAJLqyQAJWyE4BmDKsWlzEoATojRHSe95BZS6iUtSCJCz326ZLXrPoKHn99+YZmLUM5mmFM9hrlTmSgdIeL74c4GioUKJ6s2Qyf4EWZ/IlPGRdIkZyAKwC2V6CONjLl/eXamQDXODvAe+ZJ8vks+sDZhgjZfW9haatt73fTPy40aOspg+cvnLR25fIR+3YXJacz4hS457MW4vety8BAnjEf8AsVxyPIDB+qZsOM/JIg5yuJ4Vh/M5ec/5lsrI9f4STdih5FOQ6i/BZayuDAAkWeVmcYDQM+U5jpVg/H+c0jgMDvL/BNcHMM8+gu1OE8v72rdbaIqQ8PLedpI+ezj4Q4oUWhqgMW7UIlHmZikBwe4AWa6wZintwyZmdONmLGRDg7RK5HqztC5dkeSlIjHN+kndbKAUzidI1oJnfYysxUzJn46R+tkAMU1clpqxiyrKTo1SNBEmwSstasDEmcvV/WperRqAqLz/Aj7fkRZolGxLqmoT2mQ7r8iz0W/WhOuieA/InYTZwNSkmeAPvv054kPTip3zu5KlpC9FzJOZMtwTLV1d0TIylCYtw9lSPFsj4aPFEj6YJymTZRI3VSWB8w2eFrIG37GT3KoWoYeK4PgJY87hOgMFcEHRgE3XOYz3ZxUO7PiEBmlTHiTtxGWollXnYzjgPvzNg84ok+vTjRBc6LltX6IXumgJEk8JrUf4shad8TLriMExnu/gNpJ5gsbiSlXmFBMcVwEoZvLejg4ne4kn7YLLfG0f9N7COEOVNUJqrP4grCHKTNL20X1LLVFsYX11uNRb6WHqVkHAmKVKCVxlw+hyyZjPkJz5NAlfNkngWqfELldKxlKe8jrFzhVJ0EortE+vpM+kqYBiG85PXsiXK6sd4g9uwz66DCIOWAJkAPdBj1iPLVw6zaFqeyqAxm7rBEin7YU9U20YVDUakEYyB55WCGJNzuHHxVJbYsS/M1XimsOluSVYersiZGYoRbJG8sQfZP3qYIFUTBSIe6Va3l8olo+Xy+Sb9Rr5aLVapa4YfcdOwviI0f3vV2hWccJ3OM8qnkwTi38zP/B919ticRyDJnlM7mGDhK83KuWHjTr53l0LM+cpWXc8CW0QrC70Ncj0B65Lygxzup4HufakkuxH2PaHQUNqCMY2fto0KZPKCVB8DOQyNeUoGjTcqrBIKM1StQ0MRlKFgVhpCwQ4/AGUAEkx5ytOUQaTpt8RLlFrJoldq5X2ZQwWc5AEr3dJ3nSsMov813oAwhy5utIEgbZZiFeagV6nZvAOmlYNJOHYlrOQpky2gvlkCV0BCV7vk2hzlWSCF3XAbGueeEHq+h6S2r6HpXEtBGZKJDRQsmoqPaeWMvA0mh6wncQ9707UWULsPRi5uhbr1fXtjBjHyJoohrZIEz9TqPhx9a66YAAlRq52JEtcX4YUD6TJ8nim2Geuk3GKfTpPLZfHZbw/XioTx3od+NPBAEKz8lYqQ+ko+gpjm9rjI5efch5p+/7urpfvNz004B4C4yv88QVUzjcbVfI5u41AE2gHU7sQNO/DHttwvQo77TlV26Ht303YRXHGGa3iGivgJoyPjDg9xPwjVxHMOk+a+90m685OtTSYvjbDSEqtYdAe4AIACD/LrImqY3k2TKkES70UrmVJwFq3ZC+kS/34ZaUxkter1CDn9pC1Vglea5OG6YAtcDQpz5SPNICAVw+/I+2L/lIyFQoTrUql0F+FWZZkLZQa8CCW5vav+0pd78OQh6S65yGYbBel0frWFij0MmJ7Cve498zrnV7C2nS2HWU6/NYAnWsSvzZojGp/8a8JlIAaf/EBSPwBEL/WePHjil7gJFGjhdI2VynLSxXy/mqlvLdSJbaVGlnARNJm7ZLEXQj5XsJ6eaP734/8CzyXsQ56q+zO04ojk3/9A3j4YbMO4AAW3GVyz5cAxmcgzh+4i+TbzSpoiAqVW/V3HEgvFC/GUlkL7LVP3IGKuFAV/QKt4/2l3sLzqSW+xDXZ1WQZpJ0JiYedjHjYwqhtNAg0c5mMgKFJiTUO4PBTACm2xMC8iZBhZwj4mx8ebhhmqatSYc8U/9VuKZ8MwoyeoKoPw1dgTsHE4ktOXC1XRNo0dRnE2xfE+oI0TftIzcg7yktVMh0Fkl0gxbY8taZGjqVYBQEJXgYmu5fPS03vg9AeD0nT8OPSxlwva5AxQOxPSekeGoRCMDDPTBuIWgdKerO0bT7LIOX92eLbnS4+DPiNlnoCfdMm8WE6yXCxWquFhN1vINezXguO4erCftjvO1EjvlO1nsWQtGseUOh+N7r//QrLvwmQdefjoBGXYOE0KGAo2ahQTqd7JqHyW3uCZGAsXMzL1B7lAEmVfHXN7Pr12mD++0auCpy4nC+o4B9tOO8vNBKmXrBGnanwHFQsqTU67m4SJshxZjPyZOmFAKqyJUs1V0mypUo5TKYFDE5qWALkc3c4NG6YepmBa11SNBWhgoN+AAlNJm4PWe+QisGLAMMlKet7S3mqSMarhi4o4KSDgJPsExwFtkJorVwZWw+X6bEEmR1LlGFosbaZ56R58jnptAbj+BK1NqAhQKBBmNJu9JspXEtFy3vibEpQkNRrni/vhY2Cl7ugyXpV0iITQVn7zw4yWj0JTVX2AIgkmGYAHEbLuY4LFzxaaIMWahaftb29VjsJS5VvvrqxDVqjTlYcDynvldn5JMZ0lHwDJUFHEx1OdBzdU9b8jlS14+W0vi0VzRelbyRMPnDmA1GFkAJlfmkknlqEZIZxDJpcN36psbDV6CJ4SIa1CTdxe9NHblZoq+tT0ncSrmuRbK1RnCXeYsJAZBQ2VIGDaTYOl4+Er3qCeDSraF55v+jwxRopHvSTmtFLUt53QapHL0LekZSZLIlbr1fxEq4Ey1Y1tfZ0mRqNl8mBBBDgJOmeS5JyWyJ4D9ft4HJlO68QRQ2y0zLUjH1oTbxZzMVG397HsJEc99P+Z8But9IBAmUdQCF/YVEWl9Tm34ydsOR4pzR6RuwJ4kG17ks3PrtVsNboWIq+2d1+5V8ABp8HSfiy4358Pq7Mrc9d6QogX7nLFQXoHAiWe8oBjMLWNyW7+ZwUtLwpFW3vyNJyovIsfeDOB9Ovkl/ddfLpxlWgjPbaKRUrYTmt0ZcbCWcjLrUVg9lT82bd7fIVHnwpbP3deAjrQLgKa58lWBU9MYg36/TBgw5TxWJOmFsJK1z328NF+EJJsI0Gh/9KpxRORUlBxxvKRZs/elUClxnNL1CcpsBaJKxZH3FGyMJoikz0x8vEQLw0rSVDYzx2AxiMpN9+cit24S2MQejvhwmCegCwFFfbx1iF/lxNCAoCRwOStzCWwr5fbIZNM84KLcOM4A6cw2pLaqGdVgSjluKaLN7XJIiMjt9NtMmL45hEnSGNXzdrQMxrlPagafWhvUgpjHtKmi9IUdsbqmAnr/V1KWo5Lw09ATCnGNHOwcVKYVa9vu1B/whzy+iLd5M6Wxlm5JsnVXdCmu3dsPdvTCWhmFaiJXK2VLicMQN69DbVTF+RrJlkKTZnSeU6JgQQUnqr+CJD1j2dRnYTv5VuKRoKlPzO8xK01AhQxKiJhd9Xh++LGEqVkrkoGZ5NlNmJJOlbiJVUCxsZbAeCXuZt/ydzdnza/4J7fUEsO8QPmMjI2ZslyczZIu/QN1Zr0RF0agb9uUwiZJ36TlrBW9j8ge5k/TX2I0y99wbJToDfTRRAXNDu4NJMmmXNEifuHzdrlUL4zl2N7cWgHoFyT0XzJSlsOi/FbW9JMcBRDMAMTIcBHFmwQVnXUAjSWq4uugmkUYMwNnJQTdBh7xIumGm0724VzmaVbLdv92TkapIykSj+pjDl+7/SHgMuEi65i+nKZRu3WCrxiyUwqzzpH/qXuR+Jmc6XxPFUtfJssS1rS4NFDKaIX0+6hPUmADiZkgetlGwpMjSpJtf/KsNL98oIpHf2fsh9Slrsl3Y1i7gwEHkGuQcTEbVYA5vjac0dmKGr5aPx+bDHsbbkAwHCJgmMabAvVwb+ZmM8/e/ThMfup7Oht7Ajjf46N9NA4veNRjWG33WeV1qERN3seErec72JcZ4ELVKhQh8zswlyz8hstNR3+kp5y9uQd6S5L1BW11OhdrJVrflH4CLfuKpUUOV99ztbF/5p42C9c5kEeJjdRG6XkAR22UrUakQcqK2Y1f1bY8SvOUr8GkLxGSNJ05lSasmRPnOw0iaMdtNVWzIepDxW+he6lwQuNkvQQp0UmOO3vFWUq6O54teZKtF9sTDruF75dlBMABT98/fJ4MK90jP9gPTM3Kekf84DkNaJR2Dq7Z//0XRJxQDn79c34ebCqtzPRt/0IrFbDMteGYHfKZ2ex05jYHu3O7qZBU7pQOG6iNo1WDdvdNze0oaJP1KN51XnI7LufFpWHY8AMM+q2ByzOliycA//oSm1jhlrdS0Fgz9f1TRQe5DFf77Bxm9l6iU4Xc/houx7dRyzx8HS4jkj7bTwjLewQRkzZ2mf0hPCINVOSwofpXBwkARStX/gapMOW66UryQr7eHfEC5+rbES0BwpCQtFUjl4AcC4rAJ8LfN+6u+q4XeketxP/A7gqfFf7pQ8c4JaClnTWIzEFy4mS9xwklSBcxRbI7eAMWv7C8DxF+kDGKg1OicekI6J+wGM+6R7+j5pG3tAmof/Jr22U8rON/qdRsKuJeQaJNXavZFDsCUQuQLBwyrFg6Sfk4vStKIZp10z0ewBodHxOwn5iHY+KxWNjjmI/LxRogLhZoDkW2iQH8G52WPhgw0AhGydrlgC5SN3kSr2oVmlmVYMHv4MlUNbjYvLLznvx7G7Jy4aCWcerl5ktE8Tdh/ZackANjPbL8AOQzizJVl7hOvmMWWjHYS81Z4kpvV4iR5MEv+mSAnqTpT42XzJn0mQutFLChCMghMcdNlW4v/0SgVci3nsRwgQLsHcaotTbma6eE22JJhbSZJmLYDZki7TtvsUMPrm7lWg6IOW6J56AGD4m7QCEF34u2vyAWkf98i05a8g+OEHmmRoOnmTbZozHJxcYXivxS93E046+mvv570y54stValBWLejmXX0vBkdv39pAxd5TmkPi+Ppre0Mb3zJQOGPIOEbriCweZaIFipSzmKfHzZq5FsA49+6ktyfNotlxfGgco2977qkLq7t20vY4a5/Bw7CGYRkay+Sx/1HUVvuLVzdNtnSpoChzeLMpu21wIQCGW9iGsi0Jx0keqVGmlbYoCFEebNUBu6UJy29duKiAorvmrEdbiQBC02SZ8lUHVCYZp8Ls4iJi4y1zINs90JTjK/+VcaW/wpg3Acw3C/t0BgtI39TAOkEILqn71eag+CYsf4Fg/0ZqbcZ/1YjIbeghvC+N7pf2YaU74uxEabAs3M9J7VYDFQKz2NshJPhbv3HPsJg19Z0pOlldIxeuDwDjyU4qYm09V5uFSAs5nM6X1SxEFpG7MSjFfGxP/Q9TE6kaqH8uFGr6jhog3GRzSUAgaqH+VjMfqTrkuBguonNdQpACrzhC3cSej64Vob3ds4IRsU4OwlfgPc1Dir0rev/zxdOX3uLPRf3UiI11uwbgoQsUFI5Uhj8TDmvg5ZgpDtipU7qxi4qE6ty8G2pGnlHascvqSBfwzSOmbosIQaxDyPxXe6S2OVC3IMnk5jAYPM3upJLwTsm1sAzAIppy1+kHQBoG7tfOiYBBgCBmqNpCBpk9G8wqR5UaSfkICMrD0i1NWLfMz6P26kGncs80B3MCYTBQM284oBl9gG9X/paDs7y5Cfe1ZnUZCT6nTrP2F7xDJJ/7VgbLA0taHmrAKHziQVSLudL4na9jPF+HFh4Sj50+eBZFMo9ZseTMG1eU9m7v25Ub53I8lsmctHOXXTcixOPyQfOy+rYBcfjajsLrfQdSXYTLi3GH+PdxoWaQ/vh+xE2StCffzNCH38vXo5+2/t44ewSwplbDwxNmIVLLcK/B20hCiwN0BIxK7ViWisHeYfGsTRKyUSUpI1EStR4poSP50rYWI4ET1cY/hZvCW6LlFyYcKzr4Pcwr6vIlo/ZPxVkNE26QL6pNahFCAJyCxNA0YTPmh78H1qEmqS+/yHpBHAG5kHQ7c9Ce+9P63KQasFCI6GjRb8KF6PuPIfaQN95hA3C9QOa5hTNZ20/NQ69W/rYy14dUrRESVoRTLNXzSDwN2tXjI7fr/wOU8rqOI6x7YN7fENYGk6vFj1aDB7e84UrQuWkUDO4XC+pTods4uByvagQ9aHbR4Fh3fkE/v8KtEmCdNkKpcv+jkKaC+rJ6IuNhPk97+seFO18o0Kc3cR7Hb2bkQ/dbCjAXrQec0HbPoAHT87hHRzsXAlU+VG1o+9I3fhl5aWqhdaoxWfRuknorqRJwUhxua1bQsytMDfKJN5cKgnmYsyqmRJj3hskQQNZ0BbhW7EPmnjJllJV7zG4+ih4xf0ytHCfNAAUjQN/kwZI09CDUtn5sDQCJAQHCXoHiHonPofsT0sBQOs9KRkJB3ngLuCgt4g8gADhAkR6AGhCIDBewsmQ2kVP8GlOsf0Sv0sryGJ0XVsbci8zSyP2dBywYZ3WYJuBR6PjDyKsmGXxFDPYlZm1EaeCvbSqtvpikaSQrDD8TuSwBoSVhAym/LxZooqpuJ+mldv5CkyOWKmyMdnrjPoC/RfuJFTBtGG1/2uzgLdQ9TIqSy+JfjsLmaiaqWKpuqlmi3A98puDLlFMc+HqeqPkW8pxvesz7BAGe5UtR9Wlc5CyJpy8g9m2rOJjMVLF0CXJmYiWyKUaacN38z7pnx/Bp8nWAknGQIkXpqLTVGt3xOJ+EwCeLAClHrNhhwSud4n/Spdc7U+TgAkPeHzXeqFBEnDNZJl21OL8Smitl9UERZ7RDQ1CM6q+/29S188ExQelrP0RlclrgtYgH2kdBw8BQMZtj0ihJVt5BPW/20gYG2Fprf5Z64UxEHKOYfw+bSYnYKgFmHPFuAnJO58p9/EYdk7ktQkCLYbCIB9jKnxn/D+P0ZpBUDPs5kTQ2qByzUSOA/5N0VYqPixhli+rZ1k0xRT4LYC85zqvQLHqfFTed15UthgJC7WK/gJ6YdMCziRfuPfXYIEzEI/nYKZdqj04vTAPiMfyhWizVAheHoOMfLhG5JFCe5ed+Ly/cyfhmtnx1mqlLUrAOdLwsk14cXRvcqYz2ZqleD5NKtZTpHI9WQrNuZK4UiGRK/UqRd1vvU/813uk0tqhNAhdqCP2TjwTD7FndR9rQjQtpN9G8LXY4jFQsiXTUiKx0zVbvyPaXIPj8hUBHsd1K+2pMjh/H3gGifgDUtXzsOIX1d0PSVX3w9Iw+KCYBh6UXhDzZuwnQZ9wPArOkrjNrNlNmJ+lf5bewoCfxksYg6Cblx4lfV4XG3LTNc/JTXuvWjo6YyDatagpmD7Pv73fv9668JYBTET6YzUhMI2OPyzZAghzq2h7kbR/s5GkSDk1iNbUbSdh8I9qcr8vgz+I61aYdfanXrjAjHYsGyjwZdAMolplUMroHE34wPd7HxSu4UEziGnqTbZEDM56NZOFQMIAgBDM6EGQAF0cg1V8YeYmNbBZ5tqOgd5pL5Zua7mMAUxcSq7HESVhg6kS2JsuqaMxitdwGxs/sCaEbXi0ACDNqWxrrpoE1G9gry0AZ8rBJg+MRWRIB8BBnkFTqqLzISltfxh/PwRwQJNAe9Cl2zr6AMyvexU46BLWZvC9xFtL7yY0kzSuwcmK0XJ2T+fMrxFumjx0EfNvPktteQLmaGnX4azPfdr/NfFeflsvNNs0r5cmvMZRd128ofXoj6r1znFlZrEOxHu/kXBQ0v7kLLqTvcsoK1de+jceZiEGJk0k/Y/VhOrZKPi00/HeQgLofe5OwgS8NEsFtFIFBjAGtj1KEeRqWzpedI4UWAsk21KEgZ0HLZOjBjaJcycbvZl9YXIEK80wO5co4/1xMjeULDPjCdJji5GA7hTx684Q/640KV9LVgBk0mEGvisLZh3NryFHmEw6c9Syx0nQHNpvSLVW4lmmSbcdWms1X0wAR0nbI57Oiq0ekNDUopnVBmCQrDOtZNT+hHIRU/sY/V5v0btadxLyEnIO2v4c/DTHaP7yfDZP4DoiLOPVgnfU+nzX2vlx2E8vFyc5jXtwQvVOnadQ03jfo174Pfrj9ZPpUckNALlZIcKpiql2mampbae5UoCHq6lTRk5p87NTntEsQjGK+Botp8yXQw2mr4Aj6d9P0zdN6JmpsfoK+1dpplDrvL/qk8vWOSTjPWtXtvZ1LLwBDvAIzBvY/YOPSve6r0yOx8t4X5xMDSTI3HCyNJvTpXA+XsIHkiVuKFHlVDXZApU3StV02Lj4S750WlOUGTKB3zvsKIeZ6BkAgeZumCGRIPo1UjL2kpS2PqK4Br+TZhW1hQng6Jm+D9oFmmP5PvCw0xiATOPen+bgQGfcQntuRsLAoMbt6ICg+UuNTm1HTsAkRQ5a7qP5rKWAeKeUkKPwGnQNa++czhbv979XKhInTs2NTJOaE5zRcYcphwYQiubb5uDnAoo7rRFOYsbo6U5eExIxpkTrr23UTIC2P2cnvfqmsHBHf+5uQts5xUKHQSK0lMd7VMK2OdeEvaUqBt6WAVswuEGYNI89pWbuOhBkSuvsy1K3lio9g+EyOhQjvUxZtyRBE10GMLKhgQqkznpZEe0a+xXMnDkws4qgkcJgSvlIl71ZDbBxRyPuoUTdf9C6ZymDogUfqeyg1nhEamBKFbc9rIDB7++fuxfE/W/SPvO4VFv9JBGzqVENx07CQib9M9MLybT3YKVW4MxPMq+9Nwbt9MdwkvQGB4X1IBwLjIWVXvtemtlcvFR/HGMp+usZCSdfvu/btfruoQJEEzPA4a/74UbC2WkML8FoH4Xd9fQ9nAg+74dPtU7PkX4blzWmOucM6V3Uz+txNvNe2JH2er41DeYWVy2KVW5cAkMDCaPh3etXVB1489IlaRp5HIP0EWkZPyatNvAL2/MY3BkwHXMkzZy/rT5DRbIX7pPhxftkbOVeGVu93kSBUmWNhmYphIbJUB0Qm20JmGA6FW8pHnpV8pofk3JwD/IPag4G/5it2z71qNTOvgAtUK8i3D/rntVeshvvoElEfmF0HictfXYuzTPv+g0+dwZ+9dqBXkeCjut5aKYYJ0lqHWpw/n+3Ssc7KYcOEDYRo6mlPZydhA+XplC9dfssohfOWFTp2rW/wvH6HB6qWwtmJc3lqHlYeF36yWluOa+pd87S2ktjMIydx7XrUpgewb5R6ZY8abFg0E5cVm122DihedYHwImTLtsLkmvJkEbwiXaYQFxeLcuauW3A64V1GPycACiGl/6q0kCYJ0XC3TryN+WW7YKZVDX7qqQsJUvxSiBm2FTpcMRA85RIkzVGyjseVvGN9okHFMC65h6F5nlB4teKId37JuOacJbeSXNTI+yUkasJny3NKvKJ3Vys9HLRW8UJjBOWZhppbl2KpgVYzbifWM1Ri1HLqUMHiDeR2k20JmZMZDTaTyF30XevoF9fW9+PQuLorRFoYtEdTJBwhuJL9x4U3n1lqaHSLV3QBmcwSMOkyJarANAAqQRpZ+8rbeA32d6EqRQFE+HZrW16Yc7UOAZz3yy4AWsxAAK6akexjakiA9AoHPAto3+TRpDtqh5wi2tCrtFhi5bg4WzwuWwFjsHF+6V79RmpXT2PCaJO3T+XfjtIJi1FP1D1wonDO/3msGUnE9no2KMULi/OLjuqeaEzcavJIf/Pzjvcx24m2vG3BBCqdTsGOQN19EpEGdifu0km1Oo8Bj9TqC24TpDBMZqQiHOm4fdyYJDraB4YvnRvzkICR48Y7V6qfVax6a9HraM/nvIFrptibZBh+9Oqn9Sg7TjI5LN4uQ8YAsFIaEpRY4ws3yuDAIIK3o0BDBjojYN/k1qAQHGYgQelsushKWgGx6CAZ+Q1PCaFzQ9LRc/jqqti2HqjNFgvSKo5F/ffp9JsCmzXB/hBAcI6b/0zoHAC2s29elhCcGrBPk3IJYyOPSphhi4bFrpdbDmarso82C/B7spUjQvZmf9Td6kCidas5MAAoYtvEIBg2gjVJWdwPnjm33iT5b2kAA+Mapo5/fH4u8veq2Z8eii8PRwUmlck95o6JqegJuDgV2t442/m6XAbySTJoXbfTIGgh00LUnlrEE2s7i7l2t1vnbcm5AX90BZMP2c8grlQ5AyMYfCzth/AAKlvGgQ4AJIKkG+6bSu6AAiYUeWdj4gJ+7Qs3MqVixKofpdnwUyt9oLZzNrz0HO0vYS8wtulS63KunCj449CSLD15jdJutFxRyVsZ8V2t6yW5To0bGboxN/sv8D/f7JRorQJAfO5iv+1yT1Ey88buxc/8YfR9Uq7k/Y7Z2+WZ3oTtJ24BwcvZ3Lvtbezzb3K48WIPIkcBy+vz+swDSUIf3OZZS1fRxPORPrsT5pU5BBajQDXkeCA0geRCCoGGxlPIfh2Cygyr6rAkr4vkNCcGl2BtpmnScU8KE+qeRdTzjHQGa9gBLxh6EEpan5UaYqS9oehKR5VAT9yjMruhz0xjTFwEmicPvNxaOPruVsaj6LoE/z267Wip8+7tSddtYfZJX2/Qo5KM5zvVHP/HpWwGw9X+WIJB/8mx2AzdZpTrHsiQJZhVrH9LdfIZEPDJVeCcPkNtsdlG917WBTFRtK/b7aogik7bDJ2WOcyBDZXBezwdvUwudwW/dh82EY3Q9Giwd7CgA55gt7M0ZbvomnEjF5qBy7pO4XBSU8H/47BQM/AZxjOa8ExtJPpJuT3kIDXY5veU0VA8BgtI5XH8DrUbHQr0u/PbfuprJuHfVwIAj5mf8IQGBQ2QqAZxbJWcgsmCRIMzdeCdzXQFGzoVgUtUQ4wtGA7CXpt70NSD23CFBGmpzM9hLxkyPyI1K29KQHmHrX+oeaK1Qc/Oai1Z8hJRX/POwk1qXYOhZqfQUKjY/+bhJqC2mDBFQ8zOVp1+hxzhmN8JRgeT5m+1qmfppgCiNmVKqM4iSuycl1BomccaqjPHi3duOiog53fjS/mLXoPhV7oHWHAiTM8vU2cQUiK9efSRiWf4aCnq5a8giBKxPF07zJBjRqIhTOfYWCQY9AzxWuzbYzeNUltwTJZajp9MIwAPUhVoh2DKNtSDpPy+A3g0Ny3jGB3Y9YnMJhRy5R0mlf1HPzYRm1SCaBQk6j0dJhaBAnJ+wBARc7CCkEG+mJXCpRG5TPghEKPEc0gajwt6ZDeIe33MEHS+569hRMIGy1o5/AduGFGGh373yTsC821MpdcicLqWI5tag9+aqsN/OZuke+sdfKduVY+WymXf9hMChzsJ00tw2bq93DDuCNcERPPzmgZcOTJiCNR+am9v3g30XuX9MIZ3RsQuwm1FN21NLmYIRqIa/DFEixMeSCAsrCdmoaBPh5Pc4PmB9U2waEHNc0xxVWgPQgSAofn6b9zJ6E7ONvCupXXtrqkU4YW75V+mFXMnGUlH80pdhDpAVgawSXoneK+FoCBGqJ3BiYXtAU1Br1aKiV9GiBaOinZawnK5OAk4O1+ZuyAz1CrxmT0WnuudKHqjzUSTiDa8STkN8s5+Dx5j5zIjPbfDcJ1Zbh8OLt3cpBzpWQ2SqcGYTGg1ZkmE06YTvY4+cZcA1BUqCba04OJYp7MkoXRVLEugJPMF8jPLpPqJX3PFzCx1MXdNbLmTFFAYcktOyt638BeQvKuvQxvYSSV3iSj83YT2qxfYRacxeBnO9ArGOD0lvFlk8Tyk0HFcnufSscm9yCnYYUgj6U5ZtRwjDP1fst3CUAW9DA/izP9yNoDim+wewgHehs0RQ85B4BSTy6hgIDtAE3rCECA7V3gJtQYNMUG1x6T9rXnJHUlUSKXWmE29imtaPTd5B+8X62SkppY+w1dALr38XrhZKEdSy3ECcXouL2EnIxaqBPv12j/3SIEB7uyq9XKYFoRKNQEpA7c/6urWT62lIhzGfRhOlc+WS6ThZEUmRpMkP7uSBnti5MZgGVhOFXenS/E84q/7sUi91DsHuRlEURFa1x9EOFgJkHWXoq3UAtQI9BTRTOLL5hCTxZJNusEPIvze4i5Rrp3EoKDx1FI6DkINNAYHW8k9Gzpq+R2E8ZTyGdKAZQ286vSuXwMYHlQcRFqleElDx9pG2fswhPvIIGfcdyP2ehJ/NYXwCuuSLylUdLxO3sx4DTX9U5CzUt3NX8b71MPEP0SaN7CmV5LDqRw0jA6bjfh+2Q3eEbr6TQxOuZuEo5bduJhExICg65arlvDfQQH1yTh0gsOiH06R1bHM2SgN1K6O0JlqCdKejvDpbMNZthAolgmcuRbc7Xcw8Uy3e4cqOswZV6NOSPA6HdPcd9NaDeTVGov5jCFphrbBzFwSJKp96JRO5HIM4/L6NzdhNyJfaAOEs39ACadydYNIl+Ne4oEN7oAef2anJNm6xvSaHtHSmwJkmGpVEFIZjEz05Y5S0bX3El4Hu+T/IlcS7tvdls3Op7C4jTtOJ6/m3PFSJh5nWZphdlcjXvnOpKHR+qPKmr+g9vjxp0Az5jCWKYL97cNTzHf+/NFYpvKkbXxdFkcTZGJkSsyPf2GDE2eleHpU9LVf06amgOkpyNcRnpjZGU0Xb5er5J7FmGfjThDZR3m1YQjEjPPra8uy5fBKOnNDFa9cNakqcRiGZJTo++ikHSSlxhd4yDC9O39VOB5C2drnkcPExuocSDTrc1UCpLkW7XbmfnK+6PW1QNkp3XKya+050GnyF5ayltYq8NYEJeNIy/NvZZWfpAk0J2Efc4OEr85qNCV+6mrVN03l4egA+p9W4F8vlqhALI0miYzEwEyNnNW+iefkdahp6R95AnpGT8mvf1vQ4tEyFBvtMrK3lzIl3vo9111pSjzatYRq77A6ItvRkg4SY73MpX0Qr5AssrUBM60f7dxYRPPPfGTP/Tz1UrZmC2Qr9aq1GD0Nql4Db3n5iBCbaIvwb0bhCk5vDeWDdDhoN2rvqJPL1rBEh0SB411kMeVWuMkzVyBwRwODVKuzDPGjeIstzawJx0tEmE+WlON1GDBmaA8VRzXXJ9mY6FAraa7Mpah+MbY1KvSM3Zc6vo85coN/U9I39hpGRq+oJqCzw4mqcVHf7DUyj1UQR4yE6siiox/GH3xrQjjE3zwjLp7VwWSP9AkY1SVJJIVanTfDtq7pGm+Rhqn8YKWaqR3qlAGxgHi2SJp6IqU4oYgKexJxCDwDAba6XyRnMmZkMfAGLkNZ0OaIju5oI2EmovpMwc1S45K+Ht4X3x2+jgIn6f3sTQ1r157xnzm3vt3E7rLK61hkmEuVy5+No2gB9GF91JgxTsACTY6bz8y4mhQVZX8DqP9hyG/YiyTe8zDKmKO1aozWb631SnCbQPnWB/LkvmRaBmdPQmN8Yw0Dj4qjUOPSNfo09h2Wgb6faQTfGSKHGQqW7l9FUlnTgrzU0jQPVrkaBfxJ3dgHhdTJ2jr0oRguon24tUCK2Pl4jda4Vk9dahQfIcLxa8hTPzqrop/baAE1AaJX2+m+Cx41q3Q4iAksvRQefv6+V3s50QHwV6FQpowv2y/MaCjFJpomieOOWtq0Zm1flUn7n0sTRgex+fpnemwm3RjQqq1BEqWtXRrWWsWenECK7F1YGDHSrMt9UDmIrkG77fI2ihcPpv1Ljb83+jYwxDG9DjJczFZ3j8bv/3ibJIPFkuUxWHDoJ8YiJPJ2edlZPqsDE0fk8HJMzIwcUJGRi9Id2eYWrqaAKF1wmvew/wUJmq9D3DQzOJqUD9u1t3w5YctjHNoXTA08Z1pAChKPWBojhb/jmT8XSy+vVniy4bRXP+uylf8666Ib1eK+Cy2qvP0KQsMJDJ+ov8uI6E3iEVBrKtmdF1/H3ohmG6Gl+wmHGScIA4SZ9IWkWFrIt/ZRgWQAsv230ntoZmWB2lg0Ydr0qGQZKmQTmgODq5eR7gkwrxicLbW6hlwbfY4ad2HBuBkRG2eYWWhVJ5wfXiuCBxubpXlIzRfGexmC12GKZiZy23/dDaLc8azaOjKRLosg4NMDkbJ5PQ5mZk/J+OT52Vw6KK0twWpsulF7H9vsVD+6WhU59/DYAgZP33IbPnO8PpRriHIwdFqv15Q47uKATpZLX5cXxuawr8jQSI74yVnOEfSelIkvBNqviNJktui5UpTJIASJ37tyRIA4HCQeLsfaUqRl9Cbpt++mzBHS8sD04ChF86iWh32zQrNTJoXDKZqnIzciRkDrMXeK5CqVeKx84oP1wJcaL3BxKKHjMccpCE0v7vGdkXyLQnSYo5RxWJsbdRjC5MYkPQA1UTCs549pdqWo5JTja5FsTrZX7lJauwZ0gFrRDuPAIkAQI4yg5cBwc/cZWqyZyyEXULJW7nctGMmFzwEQBkHUMbSZHU8XcVAZkHGO9tDFTicU3kyaWEeViTM/AiV3XsPXWIbMK+Yn0LCzmbVRl9+GEKVu1XqiRfsO1ElfgN54jdYICEjxVLckySTuGHe9CTI0uJoqgrgtLeFSVN3nPi3xIp/d5qUjhVI8KJnQRp6y2hqsPad5hW3sXDqZnr4ckZn3pK+KEsT1pboEyQPIkzsZHaxNikQxMwupiOChJpaiuk0u4GQfIrn5i3A/FyGFoEZWrh2/XjeO4HMY7Q6m72EbXbKbXEyZn8cHCNfrY2oKil7z0v9pA/uqRIg7lc9vbSBTs1Sai3YVqND4bvtsHdIvS1Ddlr8NN1aCSDuHLu5VZl3xstPbpOa7LlSFHn1Gog6J/0Va7I4p3OVNnEBKPRovTtXqJaxmxtOkTXw2y/XKxUwbM50KI0oFfq45xN3CezEVBVgMfrSwxSVNLfYJr4jpUpj+PXlKO2RO14oc2MZsjyWDnSnysBIhmT0pUlqe5z098Rge5pUDiSLf0+GhPZliRP2pOa5IqFnIiIjzVoQjSklB3Vt6oUmAtM4NLKrCQe2vsJxP0I3L7OPCTB+Ms1F027cx9QZeqNY60ESztoY72tQNG4RP16i1ij3XeqQ3LnrprBWyspsg/04FxgELATfYMZyl+1FcLM0VUHJ8uLinvOqWQVr53lN9gZmu1VtoLOvV5GtYitdh+CssDVBO1wHkpFU2TIB4gG1vJ33/RyGfOwqVhThC3eFChoyrse4yDSEqSc/WOtlE4T9M3O5rC6nqjiHHaD5zlIrv1/r7UaAcEVmEv7fwcUPvaJwJ/nZ1SpX2UGQywMP5IvveIX4LbRI43ge0JsBYKQrFTgwli2BfdmSDjNrdAQ2I5DOPJnGwTSYYEViGsuTn2EfarM828xwcDGpj9/DAXJYnhKaRd5rhjO2w35dRscbCWd+JmGyXsZ7H2M73i5wahIjbqJV5IWBn/mOVYrPUpeULV83hbU8OH0NzG5SZ+uUfttJlQHQbH0d/0/dAgeFZlapLdtzT+Za1Vmy1xy0NdjJR+pH3pGK9ifFNHpKum2eFkh6YaMLXqew801pXfAX1vtzGWw+U6N7OgxhWgnNK6ZMkbQztselx7UERWq6efxNwNAppZ3382aDIvc8dwIgIUC4fd8AoU1LW52Edb+Jfpr8aKuXrokCtbA819BWSwDjJZdCc6yOZ4p9KlfeXywV03CWXB3MlY7RTJmGRkkeLxLLRLasTWRJwSg4CsC1Pu9ZJcm7rxJne25nOshhR2o5O+u1CWf6/UTD6UWihjDapwm1nmYaaWKUjk93NTVHCMxSThS+k7VbgUIClufR1b2ffLcP8Q6bbJe2Ei89q99mwqy6rMDBLi5sfVRnS4GmZs1Oi2rUzdr8fqtnmYeuZRzb8qiUtj0ihU2PSuvEUzcApAHXy245J3ltr0lO8znpWb8C0OWqICbvwejeDlu4/PiMI0pRCKZTESyjzggVH5l2RGNctyreQiCxzINeXEbgtWySPQHCzFiaAPqabpo3jF3sp+CF4PgIgz9zukz8puugOcA7YFpxYfnw8TKpX6iRoukKiQBBzx0CGGYBmslsiRktkryRfGUzzkGrBAyXyhUc8w+7SV2XPV95L5oHimTX+7sPU2gO6Zf+4ky/12CkC3s/6zJW2TzmkyYEjDfJpmlHJ0bgErgbniEX5deWQ9MW+OdaHfpzdpJiaxUGxMNbAKGkWzAxgYxzyYY2zPYc4OQekeZ6vPseKZkKVQSe21vm/KRt7m0pbHlEAYSVkZVdD0uKpVpM15ZuoHDNd66enNsKgAAo9eOXpdMRI8FmT5zK6N4OU7iMBzk2tcmGM1d90uxiCjw/qUVY3rGM/9NZRXL/iatEcRkth2tHgHAWZvamRiyNhPv2Krynm20VGsJ/rEK9YMY3qEl8J2tA0qsldSRPOqBdLDMF8ulyuWzM5kshNEfsRLms4byPlkulAtqDmidxvHTrupx5CQ6aVLwXmjL67z0KoaeJs7b2+1kItpurlo6D/ToLSOQ5wDVuRY2h3884j+Jt9N4tgYPgeWhp+1rn8/30imLQr93+6jZwUGYd94JrJABsicoUYh/hHsyq8ZYqdW0uTloDk4oDnwsHNc/5SlXPEwocBErd0FOSaSmXKHOz5FpK1HFdq4GS2+IBBzUJl4xQwAHf4T2/69x+vzRpyf/027zlUzxTJnoa7fMWDnKCgEBhTQj5CUHyr81mtcQaTSlWFNL8cjiz1Ce1h1aPTtkRIJpHaC/hC2WlodE1KL9vtEnLQi24B82CavGlixIShBc8PF2giPmny2UqP59co2O6VELHSpUm+WKlUtYAnKCpGvGDWVG67PFNa8JeSqx3IHk+SE/eWxVGqLWJg1nIO5l0BAjbEhnt8xYeS03Cmnpe17tmntrItzdTfOkOh/bwWeVi++wq7zl+vwsLldvqZNK+XXvopcgaJ62LF6R5/Lh0r16Sans6BnOHBK+2Smn/22qNFAKknusxzl6SpvGTMK+ekWGYbBz8w44gqQSfYR9i/p/rx+f2+6kFhbgIEbexa2QIrkm3NNdlYcZwIrRmBEBDV3sa/l+F38/nTO7FmE47JutqW7UqX2AsyOi3GcmPG3UqJrIMU+vTjVJlUnE7K2ipXb7dqFT154zAM7Doff6OANGnVeuFASvvVvlMyzC6BoWzwtXVa5mlXIpsvFKBpHk8Xz5YKJZfoWG+XKuSTfzdAHDQ9Uu+8r21Tuan8yQNWsMHhN4H4KJZpb+2p7du366JjEclrJHQQMK0cyOQMEVkP61teK7mpaLpxnR/DhT9MZ/bmz3ODQZNB/LUsSTkmtm3n+IpaptW20VDYFDabOfwW+KkaZSdHB+Umr7HhD2Eo2E6+a73SdpsujK/ONgrBi9InxUAWAqQtiV/EPIQ3IMf7umskn7bO0pTEBDplkqpBdD4tyaZuGadlSZZurReWyqCjbwrrFnQWibwlHa5Yu5Wn1yGjr2NG21JeD4HX/RzJ/nSXSF2Z6YKkO9U3rErBzEKnKmaCJ3NzE58tM+NzqcW0iLAW7IE02jGJE3WLvk3tMsHUN3Ti5WSstAgvlPQLrCvs5aaJX/BBLOsXHxmG6E9isUPBNUoC5QZrreyoOStiB4kRh06SNJ5f97bvcWoZxSFz087Zn0OzwBmqd9goeJw3K/vIrOfaD8DqP32U4bgoHCB0E57mNQPeJpIUHrXfKF1siVwvV2urrWIadpPLT3HWAkHujK3Zn2lbTFAJhyvy6TjWQDkNOQMtECSdIEgk5eQn2jg6IP51ggw9OO7tG3e0ucIUyaetoQEG4uHgLuYMPaMfttRya4AoWrTXoAmtJMZY2Awiu5Lowgwt3F2805M9BZqonDa08v4nrkmZYL5rODvWfw9VSc+883QHOAqMw07toihzXq7+rQaCesuNJAYdSffCyAEEbsjej8bChM3teMmh1MU7+DzIEi4X3N1szBKf82dpMHWIL1Lj8mszRggVdYANZhbJ46rxhK1/Y/IoC0Is3u0xEILUIukLBWqZa6Luz0A4aJCDVOXFb8Yc7ypwDEJDUIZsvtIprVCBRevQhPw+HEHS5dPYv+LMKECtgCxl3CpiRCMp8/3MREcpuwKEApzarQBoAkjv7R/WfvAGmmmtdNGJmiYC7UXMAxlBbPh2jVtg7/pClZkFKCpsvYcmlo9Cul2eGZyIz5GTx8nEv02vdAEpYnF47wj+Ppuh2ODSeLbAw5CkMxtXxR0p9WDvaXOmqHq49kwgs0mvAEy7/irJFrLlBZpnXlJ2pcvgzd4ZvkaW4YkWgrBRdokdzFNrqy0ir+5T0JWmiVxGtzRFgnO4ouB//w1kDyv+EgKSD4bcQeZu8BfgrCPJhg1zFmZcLx8AxB2klxrqaTeBs+Xt+wJEApnMtZ961/K7ZBAzFhD9uuN4u5W4f0xms97plnq3Uiarl6j3DCCQ58tzPJjagMt4ZCZx9o+Lq/g15OuQOKzvh1I+632a7SFi2oWMelpLsGWRd7ahI0pSi0ckNkyPJ0gc2NJMrHMDjeRkgxtwDVOyBGSZ3LUrJ6LY+LmCuXKerekLuaq5ep6Vt4Bl8gAL7mKz2wpteZJ8DobcgcrYFC7ECQT0CIaAOhdogeJn3pgUBi55/l8xka/6yhlXwChcAanhthpieDDFAa86OOno8DoXnYStsrh4LwTdRxM3dBqwL0LmegKpvmlb03EGIpR4zcGIGm2MU7ACkdt+1BfvPh1pQIg6dueFc1U/fm7Sav9sloI1AOSB6R//j4lbIqtB8ms/X6ptWTL1KBnYaDp0QSAN0aKrPkY7Ln4LJSixWQVWa8eeUdMIO2dlnCJWyiV0OVGaV8Lk7LlJCmfj5I6SyJ4aKXSIP32cJhhbwAcxxVIxvE3AcAgHZuEsJb8Q3eR8jrpAUISz9/afJv5B2XfANELu6yTYzDx0Ltb4s0Kr8POJ+wTu1cAjhF9di9hukSFrQKfMQCUP4ifDx7iJWm2X5IWmx8+IzDLVQHYt172uh/hc9HKjEm8vffT20Z3LmtVdvK8UdvwfLozNU/WjzYTBinA0Zksft1p257bfoODlA7bBZk2/0W1NlXdH9nFEeYWu0JOrHsaT1DYk9hkTZfRvliZHEiQxfFUabCnSbEtTwqtBfjMlzyYW/RoVQxdUCSdHKRp1k+y5jMkdL1VKmeCJX0+XarWkyXebBIuDqQN+AGHn7TYQ2G2panrjTiS5CNXEcBRoFJFnO7rixlRGmzJ6rcu7cMjeNhyUwDRC80LepfYk4qJg2ztyRmUHQ2Zdk2+Qk7CF04bmzlDbCJAPz9t5zXMljQRdpv1ObgdGFg1MLcq8eJKrRGSaUmRDEum5FnjpcfuWc/dSNhRpHftpLRbLkqfvVnN9EbfcViiEjLxMlngdDMp8tQgWgdKBkLp8Hh3vkiGJ7I9MZDOlC1wUOiZMrqOkbTZ3lGtUntmYGJBOqBF2MyOnVj4fzbD4zObc9wrqZZyGZ3wAGRyNkFFwOluVRrExqXpSpQHq6z/LUXaFVmf9pH2RX9JXciVyMVqSV/Iktw1ppa0Svhak1oxmAOey90xDkKvVJalTApsZaqSlQmz1CAM6OkBUot3Hg7tvJO39CjllgFylMI4Qh0Iesp6FYBWLZmwf6vsmdJkS5J2a5zUzwRK/RwXtknHg05TJNMbIJSJtb+q2bJ35SlomACZdRh/32EIJwzWjnPwMh3noPyJDg99i1aamQsjqWIaYb1MgRJtH0XvCt5Lmm2BipyzTxc7zvdCezRzbXUApW/uPtUMT3tmnfaXYOJlYHDmSNFCIrhGvFSDqBMk7DYZvtokDTN+CiBNMz5SNfyOSpdvnfMX06SvIvNpa6V4bw0SuNohqSuFCjztMNVCAQ7Whmgu3EZ7kirpdbiyVar5hHN7ujy1TJ7O3LydclcChNFnLsscZWmUiPUmNeOwnpl+8YFrD415QUysoz++CnZwoyUO2iVoGzA0GVv7i1rLj50Op8x/BXk8JfX26l3TRG5FOKi1LN2DzPCaMKDHtqIsHWZ7o+HeGMnvT1V1Mz7TnvVBKOyIb3T+TlJtS5XR5XvV0gzsGUyg9MywX/CDMgAt0guQsEu91udryH5MyleTYNali19PhlQsRGNQh4GHFkjgWodUzIZLWd95qR25KOX9FwAMH5Um3whtErtSLTGWJuFy2Ux4LJ+NlMqlOAmEqcUoO1Po+R650m+MuVESLPXbQKEJPWBRFjbQu/3mFeWuAwhNCpbBMoWCjawZDGPlHNMQwtcbMIPlQYMkbAWr1BJpvW+JCS+lwJp2AzgofOnsus4Fa7qnHlAaZcj2lFRZi/aV/XozwvgHBzHb7uy2QL6RELjkMswgZmdFerASO0HSyT8YJ7oGkIPmn5XaGmXU/LBaGZfNs9kJkhHz/lku0+Bpn8pnMwBOwueWbUmW3Jl48cX3+nG13gVPhSAj5HHmUsmeT5WizjelFO+B4CjFu+CKXDVTVxQQGDcJWOuS0JUmyZ+OxqTRK2W2XJVyQq3Aa2VbyyRovQsay1Pq6y10L98p7UG5q00sCgfXBmZRplIwSe0KZtUQc4vUWJM9NQt4OayCU4TRGnsDOChsMj209FfVXZ0AaRx60ENOAZIyW/GR8BK6dTV37X6i6d5Cks8MamogepOCOzGTtydsgYNy0FaitfZeaIVnlJuXZlXDtR7C/OyCdm0fJ2l/QLl/+dyKreFSBdM1rB9Ee/h6MRSDiQWWaImbK5LCjjelCMDIn4qSpMk0iV0ohol4LS60Bu2x1itJi0UKHHT5MjWlczVIkfxUS5XiIawt0YNCk05HLLSNx+Nn9Htuh9zVAKE2KbZSiySoh0gpuuZT50sosWVLlxmkzxKkZiCuIFtqy8KslLktIY8d1LkEGruwc90OtUYgbHCaF0P24zDNmg/MFfYjdEKogQKhh8vomJ2Ev511IXR8DA8AHF0wsdoTtwFE7zbej7DDSJvtVeW1Yu9g8g8+B0bNm2Fm0QVM7xa5yZT5LzKw+KCkWzIx22er1HcuLMqBy7Xkiy3hEj2LQT4UJQErOye2+q/14F31qmW2SeQbZ/0lfLkOWoNpSFUqcdEbGJR2e7y02hvueID4rtcgFIerA+ZE6tbDo9sveJ09aztU1Rvt4s7VS9I4/CjkGWmzhoHQXze3Zq0es4Ev39NQ+m9qOQLGAgieTvuLAN/eyX4HFWo/rdBqpy6IOwkLwhgPYiJoQ881M6fD4+6k0Et20MHDOFEZNO+sHdoUz4AmJ/OtuP46Xb/UrB0ASTvM0fFVPDNwknnHX6QKz5tag2W55AwN9hQptYTK1dnKrfvZSbjWSf5iqmTNpkrkSp2a2ILBXwpWc5WZRddxpS1TeuzMuwoG5wjH+00H12R1YKfKTGDGBoU9wW6llPpm5A8BEEqptWOrX1O/JVjKFmIkaK1Tws0mmA5p0jz1slT3PKxs6uaJM1JizdAB5P9gOtwvnVNcPPN+MQ14Vn3S1u+Ysd0L9R+JF3D4bkSW/3Kg0GV7kBmfQVlqnub1Vinp83AAfQzkZguOsqGRR+xPKq9VO3gHzSt2pC9pe0Q9Ey7qQ03LpttMSynDZFOPySbHWqJcsuxvZQJgCq1R4rdinEOml4C1bmiR68HlDHOZfOwOlS/dkbLuDJciW74KJCZYSsA3/DGR+OE74zAhJks93iuXxqabtwIaKAMah50ZmQDLXmrei7cehfxhAML4CjUHAcLUagal0hdzlJ0ba66UNqj8uv7HtgBSY43ZAgh9/wMwsTgoOia4kI1nSTRKF7RI9wxMMJhaWZbdV9C6GaFHS3Pbcm14o2N2Ei65UL1QJyn9meLXly1+Ks3EM9D4PPTH8r7ZD5j1MazRZ2oQqyxZVMWqUO04tjdqsb2uAoMk69SkBElZ+8MKHFz4pxnbuJ47XeNp4Ao0jwiOdPbNAkBqbakSby7Zupf9iB80R+ZaEcy8y/K5O1w+d4XKFwDJissTGynDBFVlDcR788H1fWBeeSZDvbCIqxVmNjVPgBm/ExytFL+XvbqooRlz0z+Tw5A/DEAYUKyCVlAPyh6iIrfMIo1YrlVR2iJrrvTbwEUWz8vAWoQ0LSdj1svZakxA1yUXuCFASNa5LmATAMJAGc0NLr5ZbQ1QRTxG338rQmBwkDDp8yC1K0zjL5+ukJA+AiRHVWRqA45ePu04dkJhwRTdvixFYLSeJF+//AE9gXQc0ERJs1SDoz2kFvOhRiUouFZifZ9nodFaTDKcTMhF4s3FmMk9BVDVMIX4/EvA8QKWPU379iMs2U1YrZLYlUqZhRlFgFCDfA5NsgSNwWtWWCNgwl2CtvDF31cAkhtzsjShmcdmdIyftNgTlfufHWOOwvz6wwCEae0ltkr1cNg4gA+KgafyiSC5Aps21lyuZpdxe4RMDSWqCPDQRAzUcr4CyCRJJ3gI1ydvhinRBFCUdzyiZk+aFnR5di8fwyzZeejEkP2ntMFyUC2SN1Ykvn1ZSoOwmEy7Dq/J/cyiZqYCwafFXrRmetQqJPl0GfMYfjd/Gysx2+0vqzws8o6GQa7X/qDk1D8qpsGHYKo+pAg7NQidGEmWAkXSB+yeGg0uhxAwZ9q6l/1KIEzi/PVsmFhBCiSfucIlD6YVu8jX2+IAjCClQSqswdJqu950biehRqFnLB+/h04N/XM7LPnDAOQ3V6O0TFyQqv5T0jL9pjRN+yqAsKQzdrFUAkHYuQLUBMje7EiSAsjEcDxUcLKHh9j+IkMg5EzU47JojYPQIl0PK97CGZSDgdoldylM5rwqFw9DmHbDQUJza79JmOxgmDgIzUFwsA+xLs2dWcAcFKxA1LZR2IHRu6M7bXUWd3E5N/Yn5mpWSZY66Vt5TPENevW4BHVR6yNS3s4GDA+p59QJ7cL14utVZSBzpkJV1V+GOU2C+7fnhO1XyEnKLcm4j0syZ/eR+oUQaP98FShssCXAREzCd+zeX4vCibLClq0qKo8yfegPA5ClhSApwQtkF42q7sdU9w02OmNEvWklVGmRRHMRzKQMGVyLk8mJeOmdi1NkPQ8kkxxj3vZ/KnOVa5c3gKhz5ixqfkR5cmhqMT5gmn9epYgY3cOtiLYkAWW/fbs4mMMBDEaxVZr7tSCh1uKITTW0a1LYDWWnxnMUFmdpte5cYqIG5gzNzF5wsGZ8VsLMqoGZVdjyKIj7A8oEK8ezG7J7lgEfdeRgxs+R4Lla8fWqSdlN/AGKxLk8yVlMk/TlfAlfaVDvq3Q6XBqnfVQ1Il3H5DpGYDASmn1cCfiovVp3NUDew0zXaGuArZkNvvGyp4NG06NS0PiotC35Kg5SM3IRIGFqQ63KE2KmaRFIHLuRJ40mwH5PkczJeNjohTIIu5qL/NOFSUDQ1q7reVAK2NcJvIRcZHD9MYk2e8i10T3drPB69GRxwLDJxH57i13tz1LgoBdLG3BcR16Rf1yPPabIm1ifv59YjhZ9Z0Z0jLlbasdPqEAqYyKcKErauIb7Y8rMKh57HTZ+oQrSzjm6pBvvId5cJn5rHs/cfiV3Ikqqht6W0r7zUjH4Nv5+R3InoyR4uVlqpwOkccZHetaCJBvvzwgM3tLuiJUIS9c2HnZUclcChNV15dZmMUG1szaZD2XAAvLW7VmI3zT4uLQu+Hk6bMz6SeRyjYSstSlwMNuUvnUW/4fADKBpEtybLMWWTBX8GlnymFm0v6lB1EL+nQ9LRacnFtCD2TTHzKDY/mb5gwi5gTZovHvbGglnR+W9oomlqwNhJxUWV9ENzEbgBAorOY2u4S167xfTeGKXi6R/9XFlYpKH5ZselZreh6UMplbKTBSIcyYAWCXDjnzVI0u7B0rgAO5toWXbNm8JXmmRSqafjF5U2b6dK4HKTc9aEpM1UQpshdIFXpM7lyjxS2U3gMFbGPNiegpNSf3vOiq5qwDCHCQWSpVYC1XgSP9gmAUattYgHes+0mcOVF6s2tF3VP1B1HqD1E35SK6lGOcCINY8KeNCm+vhkj0WLWVLcVJmzwJoMiXfliM16xelEwOCNnYZ7O2i5keluvthmG4PK+9N7ep5DObtL4B2LuMYDF5xtvauGtyPcB1EbeCwZepeLmV6o/x6SdBz1Kd2Lpcr8C7P5VIS+0kH1wOEhJ2ermJrpPTMPagmhxpoVLp8yzBpFA+/KDmWIuUxCjW3bX0XExBjVzskar5BIpeaYUJtb8+qCU2r3JEQMU1ekipoDmb70ixmvpZqG4R3lrRUJIFMo2mOEr/GCMmb3Z1/1NtSVGeTm3n+NyN3BUBINmccbbBBywCQROWd8H4wdDF6ei0FqWL/1nk/9ZDDlk1SOhkqLdAk5VNXJWG9BuZUKbRIzpb2oeeFmoUzT7ElXzKgyhkc5IAgFyloeFTNmIwotww/KC1Lz6kFaFhqXA/AkghztvYeABykLIvlQN6P54sltpqZRWF02Og4TWjaqDY/FGgR7bx2aA3tb714LxrkLTTLjFonsTCreulNGV7yZBkwlkRztrz/uArOhsDk1L6DZdApmIiKYG6x4Knezgh7qjKPQs2tEmjukiCAyX+lXYKnqyS3P0AqBt5SbUibZmgW+6hE08qBC6rVacxShfg1hIu/KUwBJLBzZ4CwsjDJ0olJ6vaAg3LHAMIBRTMhwdItTSBcTGv2fiA960GqDyz/rsMxJjwgT1OAMyCN5wGkMLm62qyIugl8pA4zVPW4n4QumSTdkgFtkq1bLYnA8NRU51vypMEeqno1Za+lS8aor5R1kN88ojxcXctP3wAIDmwCgsEoBuH0NRsUpqazWGqvFHoWkmnnsFGc0TGa0OtEzUFw0MzSzuNy2drfFDoV2MGRHGS3zoR0+RpxK4ImZL1XmtdfgqnFIqoHYc5isrDFqVqbq2au59KP39gME6dIppwNkGoA2FO3QY8SJyGuacjn3WxLUM8+zZIrISuNcnW2XMrH/KRy6ALe0yVlZvG9NgAw4Sv14t8SrUBCgBAo2vvXRKW32JLx7DxNQrzv/yjljmsQVtAxuhtrZqVhwdaAbpnzlewmT+NjejmY4tBqv4pB6Om5RKlfDJaY5UrpXr2isnlp57I9ZsWoj0qIyzanSBY0Bn34vbZwlezYaYtR1XFjzmZhU7deR42kQbPkT1+W/LbjUgE7OWaNWaZdKnO4FYOR+UDeKesEAish6d3R9/5ijbh7F83A47VjGbf4aZcBzepLjwYBSdeZWPRWcR81TI/dQ9C1c3ZaQZaFVSznNdpHYSSandc7bC9I4yQLy+KVV4mmFSevJjvrxCNAjDvw6UmiHHAmqMFbAJOYkfYcTD50jngGNbNxY6QM10i0FMiV5VbJHI+VqinwmokgqceEVjwTLalrpZIzmyJ+TTCxTFclfigBYwAmH4RjoQ2TYqWtBNfrObL6nd3kruEgbGAQDVMmS62qGgY79W3JajynQFLU/aZ66DW2pGvgYFuZ56R67qrELZdL3fhFVahTPw5bF+fVAij0lsRN50jkSgVeYAxm3Wzlw/doqjBcow4vm72aiqTDEa3Aw32M1gdPlEvSehFMhW4VPzC6X2/hyrhaTILahn28jMwuNnjTBjqFA837GArP9ePqW/1aHOQ6QChMI2FfYu/zGKn3Hkg07TjAjO6H8RT25WoAQIJ01w9ebpCs8RiVwVu9Fijxa4V4jgUAUCk4iUka7YVSb72KwZspmdZy1Y+Xnx4gbZ/9Ge1OgllWa+tWE8SEo1NMs4kSB/OqYOyqqiWpmg6R4qlwmNiMg1SLAxPYe+4WBfjDTv85iNxVJN2Jl+uJ+GaJCfwip+U1BZDiAR/1oKlhBu2eBmXNZjzYuWCJhKZgbTQ7a1CDECDFPRckZjxDzVp+qzBTVrokcKkJ4EuWLGsWTBIIAJOKWe+quUWZD9QY0eYm6bJFSsViqMr0rbReUSkMRvdqJORSrP3Q+ogx1mBk8tBM0wYiNYH3fgodAr7zuH92UmSzby5miuP1Pcr0bYH0wtwrRtrZEZ48ihWa+kFGoLA5NjOGjbgVhVm3lWOvSV4T+FnnIypPq2zmdclfjpAe21mV5TthfxR8pEJNPAQKC6k4wVSvxEpcX7TEDKdI05rH2VIPU43goHDSGbB3StJyseIhVTC9yE1oNXTBGuAE2YZr1tjrDt3dflC5qwBCYWeTYFaYwRRij6XKobelZDVdSmx5SuVSlfOB5yxlSc1MiISstkrzXIDqrMGYSEn/RQmev16Wuu2lz9RJYHeiBM7WYgBsb19EcLTBPKjoOwY+8rDycnUtPSOh6xhoe5Bpb6E20bqbsHUP27Xq92vLqWli1NyBnEJ1wB8pFj92xWfDahyrX3CH7YG8z9tNGCjkOXqAEiDkMOwNzAZ3bBodCM05YH9aJTJWdD4iOXWPKa9WafvDnizoUU/NCCs1GYDNtSRJqRXmlv0UzKwsiRmI26pCjB72lCn0wEQm12GRF01DmnvU+mphHnBNxkJI4rm0ApNReQ41epa1aV9rsRyV3HUAoQnCZbqYRsCHRKH2iDObYCdnKC1SShfuYqBkLOZK7HyJpI7BTh0C9xi4JFFLNVsvfy/h+nsR0CD1tjJwkXhJWs1W6SeM2LNmm1H3wlUuHXZwnztnb3Zy4fd4L5OwjkGivw8OTv25FM60aqGc0RLPSr9sxYpjA/BsGL8wMpd2E3ra6FrWvpOai726vJe5/hKDkc6IEmuodM88oIKHdIEzTlTCBXNaH1WpKcw6aGf+2vT9KtDIUl3GmdLN2VKykCBX+1MlpC9ZCuYSsS9OZtfipR4agSYlNUgltF/ifIEyh9kMm+DQL/OmSY09XZr2cGYcpdx1AKHQNNHIofag2HSMHTLo6k21VqkEt/KFKClaz8aM1ysRlhZVB60NgN3Ef7xcomeqQOLzwGWqZRIvrMNWJUlL6SpSX4HZki7fvpn7pG3ltLDb+kEHJIXkmVFzfqd+mQSWkOpNG+ZpeZ/LwB8XOGUXE9/hIvFZvO5qpSNgv2Wo1F78bv130bzaLepOPuKPZ9pjPqESPGle5Tc9JpV4JsVtMLk6HpE6TCB0k7M8l4mNjB8NzN0r47aHJcOSJeUwqSqsydI5l+DJi+OirJPJMEFzxYQJKRbvj3GS5IUC1RGFJha9kXTf6wHShTGQbu1Q2s/oXo9a7kqAMJ+IXi0SdpLnUccbIHYv4PNtybcWqT5LUZZmmDGdKkOULWa0AbAfCR7JBzhy8fBjZM7ZJgMgjVXQTI0TT0p+A2ZJmBLM9GX6xaTlb5K4XqoWuDG6172EsQlGuvm9zMfStmfqouoU72IqZtwqgs5VgK8td0CJsgzs25vDVXk1rUHTbL+eIKbBcFLIXEtWZbespTENPKQmjYImT7yoRqXFe0oGWM5M7cGmdNOW6w3ouu3PSdNUlKqpH+yJVkCZXvHUnzOmEbXuqTBMWi4VE3ikpkk0174mTGvvsP/Z1WSbMIhWZS2E6ROivFaaMEhILpKxlCuhq00qO5TFOIFrmtmyPT5hJGHrTWq9Cboi2+2pmGG5jh27njyg8rKYj1QOkBAg7CNVOvumNN6Cmte65DN2oq2Sq60HogmLo/TnKBcvwcFVpQbyt47jykz7adZAPsGSXZ7DJSr0ruD9CBv1hWKSYn8slt6Se7BElzlaTIuv7mUl4kMqPZ5cpW2cDejuk1GYpVoDulH7E1JgyZOO0TAZH4qT4eEYVY7Qv34RPAN8w5YgUeY6YfeTsOUG6bREKE7Cxg56gFAYzW+20+zuvq3a5K4DCH98E2YLk91T/zzsuHINHGdgDj0LcudRwQwiNs/6S8lstKSslMjVdVbueQJa2mDaSZIs1cKmZZyZyq3Z4Db+MrH6V1U8VAQ7u7zjIWVqdYw/oPK2mubPqDwqo/vdrzCFht/NICPTJAgU/T2xClB/PJeNpgdLdVOEaMfRFbtbxi6FgNRMOAYV95sY6S31mBSumpuld+1pVVDGXDXyj5pemFrgaeRrNL8UQAAeVmf2g7yPr15vQNcH4p5lyYbZnAEBd5w5o0BWB3C1TJ1VFoK2zNuVlQ7JxsRHMDAIzPfMGpQWaJtiTJa5lh61hJzRvR6V3FUAoSuyHAOx3JazNXNQaFoRHGOO11SBTBXIOjlI4Ho3ZqBmFR0vXkxUadT7AQhdknQlc2F7/s0XyGZqrE8nOa/BC8xvfEyle7NNUPfCYzj2xuW5DiLM5dLiJEw550Sg8RNNaBLxWD4HFQMh/xjMV1pEO6ZuD6DqwUEucSuzLc0xtlpKX0qQnnlPBSI5Rx0AYsIAJ3EvbX8EoGEm9INqQumevR/Pks3nPADRS7UtWdomr609wueMzz5oEwaB82DiBuB9BkCbRAAoBWsmEPRKKbU1Kw61Cd5kdI9HLXcVQCagPoPMPdLliNkGEE3IP9glI8bSiIedLp3mq0olM2U6dMVTn8Aufkym0waUtzBfiCsb8VrMH6rDdcqtYcob0zdzv7KrOSuyiUErXjozXAcX7sfslX/TM7EmrP4jF2AsgxnL3muwa4sEMYuXyzyrxYO4tqOOg+y0kBDFitlVAweTEg+jlREj8DGrXVI6f0GaxwACaFQ24WuA1mgcBg/BQCdp53Ni50pWbJKws42pno9Qsqy50m0JwXmPq3wvLtDTa/ZYBIx9tNgTJNVaoe4/FO+QWnsaY8Ko5oPetymHx6w+qmpCyl0FEC6tQG2gBwVXKeWaERzIrDrjakVUuaz5KDZnSfJysQReWwMxZq1OUtbK1d9G4ofjmNHL6zbbE9UClZW2ONjMngYFbAHUCBOCtnV5p6cct3OS3pn7wIdCDiUPiGk1vBeaVJwQ9PenNR34AiaUWo9wolp8p2rFb/h6gwQSbe9rUpiJwFZAPIZxlsMAhyYf49p0mnSAjwwu3AuN8aBqMtcJ7dqAyYTN52huETiqEhGmFkFCrawHCLupZGNiYmZ2x5qfNFiiVZS9D6Bhlm95/1tSN3lZGpbDlUZhWyf+HrqdU2CaspNLubVc4iyVKt2GhWNHvT7lXQMQzq5X8RK0ziUaONgW/2N3saw5c6TjmmYhN2mwJ0vyepWErzbKFB74x+4rsmq7rDr5UYP4AwypsxmSPJkqyQt5kjqRJCnmPHABz/W7rBFSsposJutlGV/5q+pZyw7nfNksP62G+qcrky+dRL3B+s5WHfitCGc7goMvvsWLqFO4nJxaE32wwOPmBUj0pbZGqSl0+WoLq1Ir3YxLei/hKsIx4ABd9hdkDBxDLaEAMKiS3ZG/qeBhdfdDiseR0PNZEiQsddaDZMLxCPhEBCaqYJlxPID3kaCyJoq731StZMv63lLSsRx4jZgnKM3Cv/ne2J8r2VKk6tC9YzhHIXcNQNi+Jctati3VfdWVrNrhc41rtsYPN7ephVjYxSTBUqdSG0pt+aoBwBfuCPnCFSl163HKK1I4EaFmJVay1Qy/I1njsZKA2YvR8h5LqAR1JUhAV4qUQaNMWz2t/8k36NOnS5MtgejO7AHpHJjHILC9ifs5nNmKjZg5mBltZxawNvgpDALSA0XeQdNKEXSuDnxtv1H0XFu7nTGOo6zP/hC/Px7Pn5qE5QI0p9rB2wgG1QgD2peEndsIFGqTYV3HeCOptKap5RMqBt6W8oELqgl2+cBbKiVeGwdct73Emifp5kxJsdaBuHcfqobcTe4KgLB0MtVaq9y32kOhsA0+Vx4iQDbdeXhQ0dIKk0jzcLCxcYmtEACJkK/csdBCobBpg1U0vW78khLmZ/Fhx09kAlTFmImipXA6UrXyvNIHE8uaoRoTUIuwyrB7mp0+YGYNeDp9MBjGqHGT9U2xHhJAftsg8azGb66WBAxqbfBTaE4s21q3uIeef1BYp66/FrvAczu5zVGbG5Qv8R0pll5o+rehuWGCAgTK2wdhmjxbmXKi4XaarT3gdnMGhF2TamugNHOJ51mC5IJUsrAK76xrjYuHxqiGcUybL7WGYwLtVZaG0X0dldxxgCw526TcVqCWC9aDQ5MpZ5QsuhJk7FpfWL3Qg9XniJBVRwDs5DBxOf0lbzlT0mfSFHlnLheXCGvEZ9xklsRaylQKdos5WhLGUqRgGbOX7bx6UbPQIHRl0p/PmY88hH182X2QPKTV+tqhmFgUAv5T8IxoSzNs+xubHxRNABwLIOows+jF0u+z6e6B7l4t1rFXCe9/Ntvkk41iNdH8uFlneMx+hc6KUvCBQmsKeMVTKtWEWoNu3lq2DIL2IDhohjHISBe6NzD0Um69Ck6Zo6oFaVKZYD7nWovBSVOk0XoBWoOlCbdPa+jljgHkKxC/MhtTtptgJuXCJs1ScYler1LbncTERDZLOsyseAUurljUOOMnGfPpkjWdqBLgmAzHDFFm+KYvluKhN8NUypBhJ4C3nAjzKQH2cJrMOjxmAKPBakaEsPsiXzK1CD00Tba3VP2H0W/Ry4/uWrE609QqSf/GoNS28+X+C5qDf3Mtvi/cZdJqL1NuaX2GLiV4+Fpy4gI0iRdAtIg+XcFMeQ9ab5Vum7+863pTNlyvyT83yre+Uy80Vf+50ajO23DlGB5zUGEnxwxrg3TYXpbBFXbMv18FC/nctLUQ+Tc76bOjjB4U3sLFjwbsJ1X0fdBxHNbCy5JpqYKm6rlt5bVGcscAwhl0BLMe20aWQXWyNppmAtvhl1jzld1pBAwKTS22p2QXPqakV4GLpJkrldaomg2RjLUilR1aOw5VvRoo1eNMXegWVvz1ObpkZD1R5kdSZXIgXlpX4pVNzZfEfrT0WDGCTk8MTQVG12lmNdn8dq3W02TR6SkZHXaGyY8b12fq79xV8vVG1db/OVDpFfOuTCTfUEmKzOAdK/csh63br8VKyEXojOiwvSbfA5Tc9hs0g8v50tZ36GXTnas+qUm43Jn3/psV9txivCUf76zH/qwMrTysTCoChc+QTg6aWTOW3bXIggMa3P40NAYmM0s9nnfPbSHhe8ldQ9I5w3J2LLP2gIz3ASx86EXKvUsbtc0RJ01QvU32Iim0FStgECDVVn/YqYmqmo2N5LpWAqUENmvBdKzUj19WS4I1LSYrE4TClOvOlSKZGkiQqUGo89VE9WL4kuZsf1F5RaqhA2ZABg7p0iQ/MdliDO/bW7gA5aIzXlzu7G3b/7FRr2Zw/TaKRrA1YYo7+1+pKDpXlNLto9CsYgIi62YSzYUyAT427YxRHr+/4zs2XK9sXfunDZMS/v3pRqlsunKhvRjPufE+blV4T+z3VYD30GZ7XWmDMQtXscIEg+fJbN/tgIBZ62DnxmPSZj+Hd5agSmo5kXmXB9xJuWsAopfvMQhYr85WmUUghMWQdkePqgtos3VC68RJnT1IqqwBsF9DYLeybWU2Zp1ExS38G8MkpDtBIldqJW2pQLKnU6UHmoPgoPRZUmRmLEk6hyMAyO2L7tBe7pu/V9U78OXSPBi3PoiBXG94rweTNvl902NmUTgpvOcyYUJolavrTer3VK1dkrDZQphXbUqTeAOEnUu01auKrWUy6rieIr7mDMSzy1DXJjB+3myA1qrc+r7bIWqig+nFevpiiwkTGLS07QLkDcg5abKel0bbRbwvRs+rwT16VWzoThdG7SR3JUB2EqezExrFE+hjLKQVfKVDx1kKzPmqrtnPFKrayOTPxErRWIiUzMZIzXyUlFo6MEvVKC9Ynz1YWpfeFBNeIGc8DSAzFqj6xXuVeUCCTu9Mn+30jqWx3vLzRgMGSN7WzK2XNVcqZvpo/O3hJpzJaYY12nNkzPHM1j10LT4ugfO14juzvf9tpLlW3K40STB7iqccrgac53GLjzuC5RtX1tZ3/WPTJN/ArPt+o2Zr250SNs3+ANYBE1BZr8/M5Tu5atRB5A8DENq6hdZ65bXSAOEt7KXl35EIgHhayKSNRKlmZSzJJVGPWqmDadKggk5No8dUTlDL5LNSBNBpg5NCk4q8g1qEKSgttsv7Joofuopk2hEFznHjwPzcVSZfb944o084LqskTO37Jx0PScT49t63weYWSbLkq0BgFjQglznguZ+5SmHWZQOQh6Hh/hRv+cMAhOnmXOHICBh6yQff8O9KlpCeeKmbDlSxEHY9oX89fqVCrpg7wGnixDTIxtUPiWmIS7DduPgnk/J6Z+6XjplHpcZ6ozbQ5IeNWsyIZcJF8Kk9jI75faNVkXKjfZQF51nY409cA8cL+B0B0gzNRh6mASTCXCdpZqZftAMgaTt2LzES7+8mV/kOmoWf+u1/yo3yhwAIVXQMeMhOK6F6C9e9q7elSsucp865a+WKqlhLW/a4TOlvNw0+obJJm2del0KLpwO8XrieCEHSsPSqfHLNc2QkjGnwkyScJo33fvIAmjt6jUJPkv4YZgHMOx6VcfujuP9A9RsYJGPGgAYQSqE1F7wsGRPFdXD8e7MFxL38hmt6pE2WnUkg8dEKpNp23gtd0D8C3NuP/1O85Q8BkGHY/9EwjbyBsJN02rnoZIaqGaGbl2WcLTN+krvsaZ3DFJV+S4A0LV6WfEumzNrvvwEglHHHY1Jp330QERSfu0vlK7cxGf51s0lpmd8xkL/dqFbxD3qU+Pf149pwjTIJtzRKurVCxYWizE3bwMFSY/Iu/r4V53WuYXV6miJ85C7a2qaB5ZeNJnAU9rKK3wYgarofoEHo1bK7Mre2/yk3yh8CIGyaQJevHgRGwgHUZk+GycMetIlb29uXAlS9c4nZ052QS4hxO1Os62yJ21bE1YTpJ7XWcAzkm/Ou/N1dJx9vFG/b9vG1Qewxca4D5FMXW6pelTLb9UzkCEuzyl7W6lvy8Pt77RGQOPl+swZmU4s61+7KkCVHIsDgcd1+v5EOzZADvhMOLdEMMtxgqF2+x/fzO6ccdBp4tvG43wBk/XH/6/KHAEi2pU+trKoNeG9h6Swr02rshSpXhwtg6rOC+63BKiEuc8mT19QAE4vrUjDnp23pihRbU24ASJv9dRlzGnuuqA2+wQD796bHbPkNg5WRc/0svgLTZtYRc8PM/QXMoe+9CDwH5Tcb7KDuWdaMnQrpaRvAvbNdqgaaMPCPRWcaNMKbuPZLKgdNfx3Kd+409fkjiPvvAIf3fk3ojmVEn5qE//8GGnDWGQMOFAXNcjiR9v8GuesBwp5UZVa2JI1Uqc5MSWFmJ1dHpeRbS8AhaqExurcyWZkzlW2p2JYZPGi/KglL1Wqg1c9jtu5/S4p7znvqEKzpW8BgQ7QO68u4nnEFG2f/Kdj0vOa6K0VtI/9YcSYq80k7juD5fcOIF9wonOmdrhfAF/4m9daLwvZGvD7T+yPMzVsAKbSVyAcuj7eLZP5Dl+8N1/p6Ix6cKQ1gTYPZlwLApN5wjJFoGQCUZfwWo2P+F+WuBgj74bLvbRWAkGvtUlFn5ubQo8VgGRuQuZzGndULrX2KqGsvnQQ/Y51FRbjOmI8CR2nfW1ILgBRaPUtGExzNtvNSY9s5Me5DmE3DzlB8d5hsXEvfoDAJcMmVYGjOUBhFJ5C8EwUJJGYiawDtsp8Tf3OfJJjrVUmxBg5Kiz1fvgdnsDtflBWHDzSEsXeN/GYT4JlzPCxLzvugVVNA5CvwXTsDdsHlWTRzFL/r443rmtAjbYqrzDljoZ2TdvXI/bfJXQ0Q1kZw9STvxtH7EUZmS6+tWMTYSRXse0Zt2W6UPXxZoMP+vaaVcBXBZleTWhuIO75zJ3B4pE2ZSTSJ9Nvfg7myW44Tg4L/2KyXX0Gc/wOT6j8AxrsgyaOOcNxrqbidL8uG65x0Oa6bVN7SYGtRQKTnbLfBTu+U2fWiAtys41n5bCMXmq9OpZmQu/wDnz9vUNu1yVcblcpE/HnDJA5XFsB6Y7LjJxt4jpgU+CzHnOEK6N7H/LfKH4KD3Kw02AtU0mOxtUq5auMxM7PhA5f7qh6+KA0LQZJjyVP5QKXWVFnYgXMcVKhFPsOg/6dXXOSXzSqVdfu+621xYQB/5E5Qg48DVTtGK6YyElYg6q/nLfSYaX//CO32sTsAoEve2uZ2Jcq680lolQdgEj4MLUSXcuie2b3vuvCMrmniOWccQHZrDSz+SPJfDZBia6UUwxxjDteio0si1ptUfIHeLrVaq4VLI7wBkLRiQB9eLhBdtsP4jo82ClUM5PONckXgbY7zW8T5P+AnDufZG85lxnCALsOXXqwkc4Fa76TXYZLvwLc+WiyRf7q3g49JkjSPvvBKd2fS5Ncg4O8BMMvOU1umHGXaeU5xD306CrN+5wGCFRdMqWvA/R3azupKF6szHZrm8BMd72b5rwUIc33YA1f7fy7MK7p+mWZSZMuTfEusFFhyVMO2w25ERhud7lX+zXp6fn4PsNidQVvH0C276LgkH6hA43ZzifXWGkDoYcu3Fqq1OxrHQ2RzvlBGFyJVGfG3usDkCrQDs3p/8vJc0VwkSH9yl0BjPLQNIDbnyW3Hfg2eMrJVmAaAu2PkU1cQzEJ9zOZ/S/6rNYgmowAKO2lwubAUc6GU2JJUWj2zho2Ov1mhnf8eExXd1210lYoCc+szaBCH8zmYQdVKpp1X1EAccYZt5VGtjWeqNp1cdpngKAQw6H3jcU32OCnrDpafHY3SOREkXbN+MH3ewfe9hevVqNl+JwcBhdzD7HwaoGQThb+K2fEktAHNu+vHME7DYjJ+36gzAJrkAQWkNcdj/7Mg+a8HCLtxJMAsSbFWSzZMFRZn7acy8KBCAj5xLZFyaQc36c8Ayofuy/KRyw/mTpxMOqOg5VLVwO7tDJfA9BMSmHZcTD2xCiDsX8saFxaCVa/EybStTWxTObK+9qY46VbeLFdke6ciqV9wTx+4YuRbaC/+/3dorS83YpTX7N86vqIJPWpWV4bMOH1A7h/RaZu/QLsk3HD8/4L8VwPEAcIbYR4AODpA2HtuOiq+H/kemoIAYaOJ99z5N+ynZ4nBRKcry3CmNzUGSBAAklL4igwueuI1bErRMBsg1bOhEr7eqAKgP2+WQRN4mjuvOz1xGJbael+PZtu68xU1wJedZ7btY43I5wbeKk0szmM6cPyfrDoeBTe6MTv5f0H+awGyjMEUZ+mTFXweRZ8oI6EXiS5To30LDk+cgfETo1oRkvZvoel+cdVhgJ6XbvsLqmKQtfZap0jWUfy0AVPNdVGWVhPlg/UiNbOz3ZH39X7Ddyw6jkETPA5yfd0ZwCg+72HKGSnvO9+SD12X5TdoGv2537gTYVY9Cs7yoKw7nlL/1+//X5L/CQ5yNwi9QPOuOI8GAYg+dYeABPvK77ry1w8Wi8Vlvrg1c/fZ/VSgNHUoV9IqL8pX6x5S/gn4y+TcCzI/96Z86YrCtjYVF/GO33zpjpKPXQHgD9fJ/C8bDbLgDFHxEX7HovMv4CNPbTuPQtD8tFmMa/5v52b9CZAjkh/c2Z7gn/PVGwjuB65LWyD4zHVVbXPM5Cn+0dJ5Xpk0dtcp+acK5rWrxWdogv3Ldb1c91tzrcwOJ0tuxXnZXM9XRVoWpycPi2BhdrFRex+mtaw5H9/6fsoq+AYDl97H/il/AuRIhIN+2fng1gBcdz6hTCht/6bzDdX5o33kSZkZjZRvzDVq8Numc+V3F2fsnb1RepkdSpKW5iB515EnXUtXpLD+Lak2+YjVlgny3qACfKxH0Z/DzicEhB4gdoN4zJ9CaZf/D3e5qLxKHiKJAAAAAElFTkSuQmCC"/>
          <p:cNvSpPr>
            <a:spLocks noChangeAspect="1" noChangeArrowheads="1"/>
          </p:cNvSpPr>
          <p:nvPr/>
        </p:nvSpPr>
        <p:spPr bwMode="auto">
          <a:xfrm>
            <a:off x="155575" y="-108347"/>
            <a:ext cx="304800" cy="2286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8214" name="Picture 22" descr="http://www.colourlovers.com/patternPreview/105065/CCCCCC/999999/666666/333333/000000.png"/>
          <p:cNvPicPr>
            <a:picLocks noChangeAspect="1" noChangeArrowheads="1"/>
          </p:cNvPicPr>
          <p:nvPr/>
        </p:nvPicPr>
        <p:blipFill>
          <a:blip r:embed="rId12" cstate="print"/>
          <a:srcRect/>
          <a:stretch>
            <a:fillRect/>
          </a:stretch>
        </p:blipFill>
        <p:spPr bwMode="auto">
          <a:xfrm>
            <a:off x="609600" y="1828800"/>
            <a:ext cx="1485900" cy="1485900"/>
          </a:xfrm>
          <a:prstGeom prst="rect">
            <a:avLst/>
          </a:prstGeom>
          <a:noFill/>
        </p:spPr>
      </p:pic>
      <p:cxnSp>
        <p:nvCxnSpPr>
          <p:cNvPr id="28" name="Straight Arrow Connector 27"/>
          <p:cNvCxnSpPr/>
          <p:nvPr/>
        </p:nvCxnSpPr>
        <p:spPr>
          <a:xfrm>
            <a:off x="2438400" y="2571750"/>
            <a:ext cx="685800" cy="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3276600" y="2228850"/>
            <a:ext cx="1634490" cy="628650"/>
          </a:xfrm>
          <a:prstGeom prst="cloud">
            <a:avLst/>
          </a:prstGeom>
          <a:solidFill>
            <a:schemeClr val="bg1">
              <a:lumMod val="90000"/>
              <a:lumOff val="10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n-US" dirty="0" smtClean="0"/>
              <a:t>?</a:t>
            </a:r>
            <a:endParaRPr lang="en-US" dirty="0"/>
          </a:p>
        </p:txBody>
      </p:sp>
      <p:sp>
        <p:nvSpPr>
          <p:cNvPr id="34" name="TextBox 33"/>
          <p:cNvSpPr txBox="1"/>
          <p:nvPr/>
        </p:nvSpPr>
        <p:spPr>
          <a:xfrm>
            <a:off x="3124200" y="1608951"/>
            <a:ext cx="2362200" cy="369332"/>
          </a:xfrm>
          <a:prstGeom prst="rect">
            <a:avLst/>
          </a:prstGeom>
          <a:noFill/>
        </p:spPr>
        <p:txBody>
          <a:bodyPr wrap="square" rtlCol="0">
            <a:spAutoFit/>
          </a:bodyPr>
          <a:lstStyle/>
          <a:p>
            <a:r>
              <a:rPr lang="en-US" dirty="0" smtClean="0"/>
              <a:t>User preferences</a:t>
            </a:r>
            <a:endParaRPr lang="en-US" dirty="0"/>
          </a:p>
        </p:txBody>
      </p:sp>
      <p:cxnSp>
        <p:nvCxnSpPr>
          <p:cNvPr id="35" name="Straight Arrow Connector 34"/>
          <p:cNvCxnSpPr/>
          <p:nvPr/>
        </p:nvCxnSpPr>
        <p:spPr>
          <a:xfrm>
            <a:off x="4038600" y="1885950"/>
            <a:ext cx="0" cy="285750"/>
          </a:xfrm>
          <a:prstGeom prst="straightConnector1">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33400" y="3380601"/>
            <a:ext cx="2362200" cy="369332"/>
          </a:xfrm>
          <a:prstGeom prst="rect">
            <a:avLst/>
          </a:prstGeom>
          <a:noFill/>
        </p:spPr>
        <p:txBody>
          <a:bodyPr wrap="square" rtlCol="0">
            <a:spAutoFit/>
          </a:bodyPr>
          <a:lstStyle/>
          <a:p>
            <a:r>
              <a:rPr lang="en-US" dirty="0" smtClean="0"/>
              <a:t>Input Template</a:t>
            </a:r>
            <a:endParaRPr lang="en-US" dirty="0"/>
          </a:p>
        </p:txBody>
      </p:sp>
      <p:sp>
        <p:nvSpPr>
          <p:cNvPr id="22" name="Rectangle 21"/>
          <p:cNvSpPr/>
          <p:nvPr/>
        </p:nvSpPr>
        <p:spPr>
          <a:xfrm>
            <a:off x="152400" y="1314450"/>
            <a:ext cx="8763000" cy="382905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905000" y="1702183"/>
            <a:ext cx="4648200" cy="1936367"/>
          </a:xfrm>
          <a:prstGeom prst="roundRect">
            <a:avLst/>
          </a:prstGeom>
          <a:solidFill>
            <a:schemeClr val="bg1"/>
          </a:solidFill>
        </p:spPr>
        <p:style>
          <a:lnRef idx="0">
            <a:schemeClr val="dk1"/>
          </a:lnRef>
          <a:fillRef idx="3">
            <a:schemeClr val="dk1"/>
          </a:fillRef>
          <a:effectRef idx="3">
            <a:schemeClr val="dk1"/>
          </a:effectRef>
          <a:fontRef idx="minor">
            <a:schemeClr val="lt1"/>
          </a:fontRef>
        </p:style>
        <p:txBody>
          <a:bodyPr rtlCol="0" anchor="t"/>
          <a:lstStyle/>
          <a:p>
            <a:pPr lvl="1">
              <a:lnSpc>
                <a:spcPct val="200000"/>
              </a:lnSpc>
            </a:pPr>
            <a:r>
              <a:rPr lang="en-US" dirty="0" smtClean="0"/>
              <a:t>Suggest diverse colorings</a:t>
            </a:r>
          </a:p>
          <a:p>
            <a:pPr lvl="1">
              <a:lnSpc>
                <a:spcPct val="200000"/>
              </a:lnSpc>
            </a:pPr>
            <a:r>
              <a:rPr lang="en-US" dirty="0" smtClean="0"/>
              <a:t>Allow refinement</a:t>
            </a:r>
          </a:p>
          <a:p>
            <a:pPr lvl="1">
              <a:lnSpc>
                <a:spcPct val="200000"/>
              </a:lnSpc>
            </a:pPr>
            <a:r>
              <a:rPr lang="en-US" dirty="0" smtClean="0"/>
              <a:t>Accommodate stylistic preferences</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060974"/>
            <a:ext cx="7772400" cy="1021556"/>
          </a:xfrm>
        </p:spPr>
        <p:txBody>
          <a:bodyPr>
            <a:normAutofit fontScale="90000"/>
          </a:bodyPr>
          <a:lstStyle/>
          <a:p>
            <a:pPr algn="ctr"/>
            <a:r>
              <a:rPr lang="en-US" sz="6600" dirty="0" smtClean="0"/>
              <a:t>Future work</a:t>
            </a:r>
            <a:endParaRPr lang="en-US" sz="6600" dirty="0"/>
          </a:p>
        </p:txBody>
      </p:sp>
    </p:spTree>
    <p:extLst>
      <p:ext uri="{BB962C8B-B14F-4D97-AF65-F5344CB8AC3E}">
        <p14:creationId xmlns:p14="http://schemas.microsoft.com/office/powerpoint/2010/main" val="74937450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 Semantics</a:t>
            </a:r>
            <a:endParaRPr lang="en-US" dirty="0"/>
          </a:p>
        </p:txBody>
      </p:sp>
      <p:pic>
        <p:nvPicPr>
          <p:cNvPr id="5" name="Picture 4"/>
          <p:cNvPicPr>
            <a:picLocks noChangeAspect="1"/>
          </p:cNvPicPr>
          <p:nvPr/>
        </p:nvPicPr>
        <p:blipFill>
          <a:blip r:embed="rId3" cstate="print"/>
          <a:stretch>
            <a:fillRect/>
          </a:stretch>
        </p:blipFill>
        <p:spPr>
          <a:xfrm>
            <a:off x="3619500" y="1619250"/>
            <a:ext cx="1905000" cy="1905000"/>
          </a:xfrm>
          <a:prstGeom prst="rect">
            <a:avLst/>
          </a:prstGeom>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stretch>
            <a:fillRect/>
          </a:stretch>
        </p:blipFill>
        <p:spPr>
          <a:xfrm>
            <a:off x="604020" y="2667000"/>
            <a:ext cx="1905000" cy="1905000"/>
          </a:xfrm>
          <a:prstGeom prst="rect">
            <a:avLst/>
          </a:prstGeom>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stretch>
            <a:fillRect/>
          </a:stretch>
        </p:blipFill>
        <p:spPr>
          <a:xfrm>
            <a:off x="6471420" y="2667000"/>
            <a:ext cx="1905000" cy="1905000"/>
          </a:xfrm>
          <a:prstGeom prst="rect">
            <a:avLst/>
          </a:prstGeom>
          <a:effectLst>
            <a:outerShdw blurRad="50800" dist="38100" dir="2700000" algn="tl" rotWithShape="0">
              <a:srgbClr val="000000">
                <a:alpha val="43000"/>
              </a:srgbClr>
            </a:outerShdw>
          </a:effectLst>
        </p:spPr>
      </p:pic>
      <p:grpSp>
        <p:nvGrpSpPr>
          <p:cNvPr id="59" name="Group 58"/>
          <p:cNvGrpSpPr/>
          <p:nvPr/>
        </p:nvGrpSpPr>
        <p:grpSpPr>
          <a:xfrm>
            <a:off x="3847021" y="2800350"/>
            <a:ext cx="1182179" cy="1609070"/>
            <a:chOff x="3755696" y="3733800"/>
            <a:chExt cx="1182179" cy="2145427"/>
          </a:xfrm>
        </p:grpSpPr>
        <p:sp>
          <p:nvSpPr>
            <p:cNvPr id="48" name="Oval 47"/>
            <p:cNvSpPr/>
            <p:nvPr/>
          </p:nvSpPr>
          <p:spPr>
            <a:xfrm>
              <a:off x="4191000" y="3733800"/>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a:stCxn id="48" idx="4"/>
            </p:cNvCxnSpPr>
            <p:nvPr/>
          </p:nvCxnSpPr>
          <p:spPr>
            <a:xfrm>
              <a:off x="4343400" y="4038600"/>
              <a:ext cx="0" cy="1143000"/>
            </a:xfrm>
            <a:prstGeom prst="line">
              <a:avLst/>
            </a:prstGeom>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3755696" y="5181600"/>
              <a:ext cx="1182179" cy="697627"/>
            </a:xfrm>
            <a:prstGeom prst="rect">
              <a:avLst/>
            </a:prstGeom>
            <a:noFill/>
          </p:spPr>
          <p:txBody>
            <a:bodyPr wrap="square" rtlCol="0">
              <a:spAutoFit/>
            </a:bodyPr>
            <a:lstStyle/>
            <a:p>
              <a:pPr algn="ctr"/>
              <a:r>
                <a:rPr lang="en-US" sz="2800" b="1" dirty="0" smtClean="0">
                  <a:solidFill>
                    <a:schemeClr val="accent1"/>
                  </a:solidFill>
                  <a:effectLst>
                    <a:outerShdw blurRad="50800" dist="38100" dir="2700000" algn="tl" rotWithShape="0">
                      <a:prstClr val="black">
                        <a:alpha val="40000"/>
                      </a:prstClr>
                    </a:outerShdw>
                  </a:effectLst>
                </a:rPr>
                <a:t>“sky”</a:t>
              </a:r>
              <a:endParaRPr lang="en-US" sz="2800" b="1" dirty="0">
                <a:solidFill>
                  <a:schemeClr val="accent1"/>
                </a:solidFill>
                <a:effectLst>
                  <a:outerShdw blurRad="50800" dist="38100" dir="2700000" algn="tl" rotWithShape="0">
                    <a:prstClr val="black">
                      <a:alpha val="40000"/>
                    </a:prstClr>
                  </a:outerShdw>
                </a:effectLst>
              </a:endParaRPr>
            </a:p>
          </p:txBody>
        </p:sp>
      </p:grpSp>
      <p:cxnSp>
        <p:nvCxnSpPr>
          <p:cNvPr id="54" name="Straight Arrow Connector 53"/>
          <p:cNvCxnSpPr/>
          <p:nvPr/>
        </p:nvCxnSpPr>
        <p:spPr>
          <a:xfrm flipH="1">
            <a:off x="2667000" y="2228850"/>
            <a:ext cx="533400" cy="342900"/>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943600" y="2228850"/>
            <a:ext cx="533400" cy="342900"/>
          </a:xfrm>
          <a:prstGeom prst="straightConnector1">
            <a:avLst/>
          </a:prstGeom>
          <a:ln w="381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0030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up)">
                                      <p:cBhvr>
                                        <p:cTn id="21" dur="500"/>
                                        <p:tgtEl>
                                          <p:spTgt spid="5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 Known Color Groups</a:t>
            </a:r>
            <a:endParaRPr lang="en-US" dirty="0"/>
          </a:p>
        </p:txBody>
      </p:sp>
      <p:grpSp>
        <p:nvGrpSpPr>
          <p:cNvPr id="13" name="Group 12"/>
          <p:cNvGrpSpPr/>
          <p:nvPr/>
        </p:nvGrpSpPr>
        <p:grpSpPr>
          <a:xfrm>
            <a:off x="3564397" y="1447870"/>
            <a:ext cx="2015206" cy="2286673"/>
            <a:chOff x="457200" y="1981200"/>
            <a:chExt cx="2438400" cy="3018711"/>
          </a:xfrm>
          <a:effectLst>
            <a:outerShdw blurRad="50800" dist="38100" dir="2700000" algn="tl" rotWithShape="0">
              <a:srgbClr val="000000">
                <a:alpha val="43000"/>
              </a:srgbClr>
            </a:outerShdw>
          </a:effectLst>
        </p:grpSpPr>
        <p:grpSp>
          <p:nvGrpSpPr>
            <p:cNvPr id="7" name="Group 6"/>
            <p:cNvGrpSpPr/>
            <p:nvPr/>
          </p:nvGrpSpPr>
          <p:grpSpPr>
            <a:xfrm>
              <a:off x="457200" y="1981200"/>
              <a:ext cx="2438400" cy="2997016"/>
              <a:chOff x="457200" y="2286000"/>
              <a:chExt cx="2438400" cy="2997016"/>
            </a:xfrm>
          </p:grpSpPr>
          <p:pic>
            <p:nvPicPr>
              <p:cNvPr id="5" name="Picture 4"/>
              <p:cNvPicPr>
                <a:picLocks noChangeAspect="1"/>
              </p:cNvPicPr>
              <p:nvPr/>
            </p:nvPicPr>
            <p:blipFill>
              <a:blip r:embed="rId3" cstate="print"/>
              <a:stretch>
                <a:fillRect/>
              </a:stretch>
            </p:blipFill>
            <p:spPr>
              <a:xfrm>
                <a:off x="457200" y="2286000"/>
                <a:ext cx="2438400" cy="2997016"/>
              </a:xfrm>
              <a:prstGeom prst="rect">
                <a:avLst/>
              </a:prstGeom>
            </p:spPr>
          </p:pic>
          <p:sp>
            <p:nvSpPr>
              <p:cNvPr id="6" name="Rectangle 5"/>
              <p:cNvSpPr/>
              <p:nvPr/>
            </p:nvSpPr>
            <p:spPr>
              <a:xfrm>
                <a:off x="479096" y="4724400"/>
                <a:ext cx="685800" cy="4571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8" name="TextBox 7"/>
            <p:cNvSpPr txBox="1"/>
            <p:nvPr/>
          </p:nvSpPr>
          <p:spPr>
            <a:xfrm>
              <a:off x="549822" y="4507468"/>
              <a:ext cx="304800" cy="492443"/>
            </a:xfrm>
            <a:prstGeom prst="rect">
              <a:avLst/>
            </a:prstGeom>
            <a:noFill/>
          </p:spPr>
          <p:txBody>
            <a:bodyPr wrap="square" rtlCol="0">
              <a:spAutoFit/>
            </a:bodyPr>
            <a:lstStyle/>
            <a:p>
              <a:pPr algn="ctr"/>
              <a:r>
                <a:rPr lang="en-US" dirty="0" smtClean="0">
                  <a:solidFill>
                    <a:schemeClr val="bg1"/>
                  </a:solidFill>
                </a:rPr>
                <a:t>1</a:t>
              </a:r>
              <a:endParaRPr lang="en-US" dirty="0">
                <a:solidFill>
                  <a:schemeClr val="bg1"/>
                </a:solidFill>
              </a:endParaRPr>
            </a:p>
          </p:txBody>
        </p:sp>
        <p:sp>
          <p:nvSpPr>
            <p:cNvPr id="9" name="TextBox 8"/>
            <p:cNvSpPr txBox="1"/>
            <p:nvPr/>
          </p:nvSpPr>
          <p:spPr>
            <a:xfrm>
              <a:off x="1066800" y="4495800"/>
              <a:ext cx="304800" cy="492443"/>
            </a:xfrm>
            <a:prstGeom prst="rect">
              <a:avLst/>
            </a:prstGeom>
            <a:noFill/>
          </p:spPr>
          <p:txBody>
            <a:bodyPr wrap="square" rtlCol="0">
              <a:spAutoFit/>
            </a:bodyPr>
            <a:lstStyle/>
            <a:p>
              <a:pPr algn="ctr"/>
              <a:r>
                <a:rPr lang="en-US" dirty="0">
                  <a:solidFill>
                    <a:schemeClr val="bg1"/>
                  </a:solidFill>
                </a:rPr>
                <a:t>2</a:t>
              </a:r>
            </a:p>
          </p:txBody>
        </p:sp>
        <p:sp>
          <p:nvSpPr>
            <p:cNvPr id="10" name="TextBox 9"/>
            <p:cNvSpPr txBox="1"/>
            <p:nvPr/>
          </p:nvSpPr>
          <p:spPr>
            <a:xfrm>
              <a:off x="1524000" y="4498719"/>
              <a:ext cx="304800" cy="492443"/>
            </a:xfrm>
            <a:prstGeom prst="rect">
              <a:avLst/>
            </a:prstGeom>
            <a:noFill/>
          </p:spPr>
          <p:txBody>
            <a:bodyPr wrap="square" rtlCol="0">
              <a:spAutoFit/>
            </a:bodyPr>
            <a:lstStyle/>
            <a:p>
              <a:pPr algn="ctr"/>
              <a:r>
                <a:rPr lang="en-US" dirty="0">
                  <a:solidFill>
                    <a:schemeClr val="bg1"/>
                  </a:solidFill>
                </a:rPr>
                <a:t>3</a:t>
              </a:r>
            </a:p>
          </p:txBody>
        </p:sp>
        <p:sp>
          <p:nvSpPr>
            <p:cNvPr id="11" name="TextBox 10"/>
            <p:cNvSpPr txBox="1"/>
            <p:nvPr/>
          </p:nvSpPr>
          <p:spPr>
            <a:xfrm>
              <a:off x="2003096" y="4501635"/>
              <a:ext cx="304800" cy="492443"/>
            </a:xfrm>
            <a:prstGeom prst="rect">
              <a:avLst/>
            </a:prstGeom>
            <a:noFill/>
          </p:spPr>
          <p:txBody>
            <a:bodyPr wrap="square" rtlCol="0">
              <a:spAutoFit/>
            </a:bodyPr>
            <a:lstStyle/>
            <a:p>
              <a:pPr algn="ctr"/>
              <a:r>
                <a:rPr lang="en-US" dirty="0"/>
                <a:t>4</a:t>
              </a:r>
            </a:p>
          </p:txBody>
        </p:sp>
        <p:sp>
          <p:nvSpPr>
            <p:cNvPr id="12" name="TextBox 11"/>
            <p:cNvSpPr txBox="1"/>
            <p:nvPr/>
          </p:nvSpPr>
          <p:spPr>
            <a:xfrm>
              <a:off x="2514600" y="4504551"/>
              <a:ext cx="304800" cy="492443"/>
            </a:xfrm>
            <a:prstGeom prst="rect">
              <a:avLst/>
            </a:prstGeom>
            <a:noFill/>
          </p:spPr>
          <p:txBody>
            <a:bodyPr wrap="square" rtlCol="0">
              <a:spAutoFit/>
            </a:bodyPr>
            <a:lstStyle/>
            <a:p>
              <a:pPr algn="ctr"/>
              <a:r>
                <a:rPr lang="en-US" dirty="0" smtClean="0">
                  <a:solidFill>
                    <a:srgbClr val="FFFFFF"/>
                  </a:solidFill>
                </a:rPr>
                <a:t>5</a:t>
              </a:r>
              <a:endParaRPr lang="en-US" dirty="0">
                <a:solidFill>
                  <a:srgbClr val="FFFFFF"/>
                </a:solidFill>
              </a:endParaRPr>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4850" y="2914651"/>
            <a:ext cx="2171700" cy="2063115"/>
          </a:xfrm>
          <a:prstGeom prst="rect">
            <a:avLst/>
          </a:prstGeom>
          <a:effectLst>
            <a:outerShdw blurRad="50800" dist="38100" dir="2700000" algn="tl" rotWithShape="0">
              <a:srgbClr val="000000">
                <a:alpha val="43000"/>
              </a:srgbClr>
            </a:outerShdw>
          </a:effectLst>
        </p:spPr>
      </p:pic>
      <p:grpSp>
        <p:nvGrpSpPr>
          <p:cNvPr id="18" name="Group 17"/>
          <p:cNvGrpSpPr/>
          <p:nvPr/>
        </p:nvGrpSpPr>
        <p:grpSpPr>
          <a:xfrm>
            <a:off x="1371600" y="2244863"/>
            <a:ext cx="6477000" cy="707887"/>
            <a:chOff x="1371597" y="3200400"/>
            <a:chExt cx="6477000" cy="943847"/>
          </a:xfrm>
        </p:grpSpPr>
        <p:sp>
          <p:nvSpPr>
            <p:cNvPr id="16" name="TextBox 15"/>
            <p:cNvSpPr txBox="1"/>
            <p:nvPr/>
          </p:nvSpPr>
          <p:spPr>
            <a:xfrm>
              <a:off x="1371597" y="3200400"/>
              <a:ext cx="746505" cy="943846"/>
            </a:xfrm>
            <a:prstGeom prst="rect">
              <a:avLst/>
            </a:prstGeom>
            <a:noFill/>
          </p:spPr>
          <p:txBody>
            <a:bodyPr wrap="square" rtlCol="0">
              <a:spAutoFit/>
            </a:bodyPr>
            <a:lstStyle/>
            <a:p>
              <a:pPr algn="ctr"/>
              <a:r>
                <a:rPr lang="en-US" sz="4000" b="1" dirty="0" smtClean="0">
                  <a:latin typeface="Open Sans"/>
                  <a:cs typeface="Open Sans"/>
                </a:rPr>
                <a:t>?</a:t>
              </a:r>
              <a:endParaRPr lang="en-US" sz="4000" b="1" dirty="0">
                <a:latin typeface="Open Sans"/>
                <a:cs typeface="Open Sans"/>
              </a:endParaRPr>
            </a:p>
          </p:txBody>
        </p:sp>
        <p:sp>
          <p:nvSpPr>
            <p:cNvPr id="17" name="TextBox 16"/>
            <p:cNvSpPr txBox="1"/>
            <p:nvPr/>
          </p:nvSpPr>
          <p:spPr>
            <a:xfrm>
              <a:off x="7102092" y="3200401"/>
              <a:ext cx="746505" cy="943846"/>
            </a:xfrm>
            <a:prstGeom prst="rect">
              <a:avLst/>
            </a:prstGeom>
            <a:noFill/>
          </p:spPr>
          <p:txBody>
            <a:bodyPr wrap="square" rtlCol="0">
              <a:spAutoFit/>
            </a:bodyPr>
            <a:lstStyle/>
            <a:p>
              <a:pPr algn="ctr"/>
              <a:r>
                <a:rPr lang="en-US" sz="4000" b="1" dirty="0" smtClean="0">
                  <a:latin typeface="Open Sans"/>
                  <a:cs typeface="Open Sans"/>
                </a:rPr>
                <a:t>?</a:t>
              </a:r>
              <a:endParaRPr lang="en-US" sz="4000" b="1" dirty="0">
                <a:latin typeface="Open Sans"/>
                <a:cs typeface="Open Sans"/>
              </a:endParaRPr>
            </a:p>
          </p:txBody>
        </p:sp>
      </p:grpSp>
      <p:pic>
        <p:nvPicPr>
          <p:cNvPr id="3" name="Picture 2"/>
          <p:cNvPicPr>
            <a:picLocks noChangeAspect="1"/>
          </p:cNvPicPr>
          <p:nvPr/>
        </p:nvPicPr>
        <p:blipFill>
          <a:blip r:embed="rId5"/>
          <a:stretch>
            <a:fillRect/>
          </a:stretch>
        </p:blipFill>
        <p:spPr>
          <a:xfrm>
            <a:off x="6263640" y="2913734"/>
            <a:ext cx="2499360" cy="2046351"/>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9415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Integration into Interactive Tools</a:t>
            </a:r>
            <a:endParaRPr lang="en-US" dirty="0"/>
          </a:p>
        </p:txBody>
      </p:sp>
      <p:grpSp>
        <p:nvGrpSpPr>
          <p:cNvPr id="2" name="Group 1"/>
          <p:cNvGrpSpPr/>
          <p:nvPr/>
        </p:nvGrpSpPr>
        <p:grpSpPr>
          <a:xfrm>
            <a:off x="857250" y="1104303"/>
            <a:ext cx="7239000" cy="3761067"/>
            <a:chOff x="857250" y="1104303"/>
            <a:chExt cx="7239000" cy="3761067"/>
          </a:xfrm>
        </p:grpSpPr>
        <p:pic>
          <p:nvPicPr>
            <p:cNvPr id="16" name="Picture 15" descr="interfac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7250" y="1104303"/>
              <a:ext cx="7239000" cy="3761067"/>
            </a:xfrm>
            <a:prstGeom prst="rect">
              <a:avLst/>
            </a:prstGeom>
          </p:spPr>
        </p:pic>
        <p:sp>
          <p:nvSpPr>
            <p:cNvPr id="15" name="Rectangle 14"/>
            <p:cNvSpPr/>
            <p:nvPr/>
          </p:nvSpPr>
          <p:spPr>
            <a:xfrm>
              <a:off x="6351932" y="1504950"/>
              <a:ext cx="1443038" cy="2590800"/>
            </a:xfrm>
            <a:prstGeom prst="rect">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2" descr="http://www.colourlovers.com/patternPreview/105065/CCCCCC/999999/666666/333333/000000.png"/>
            <p:cNvPicPr>
              <a:picLocks noChangeAspect="1" noChangeArrowheads="1"/>
            </p:cNvPicPr>
            <p:nvPr/>
          </p:nvPicPr>
          <p:blipFill>
            <a:blip r:embed="rId4" cstate="print"/>
            <a:srcRect/>
            <a:stretch>
              <a:fillRect/>
            </a:stretch>
          </p:blipFill>
          <p:spPr bwMode="auto">
            <a:xfrm>
              <a:off x="2076450" y="1733550"/>
              <a:ext cx="2438400" cy="2438400"/>
            </a:xfrm>
            <a:prstGeom prst="rect">
              <a:avLst/>
            </a:prstGeom>
            <a:noFill/>
          </p:spPr>
        </p:pic>
        <p:pic>
          <p:nvPicPr>
            <p:cNvPr id="39942" name="Picture 6" descr="https://lh4.googleusercontent.com/cScL1bbM6JxIEnatvcp2-uidh0-Nj6x3z9rR7KSrFlQ1ZkRpBPcYt2p2QZdQgjcU4o0BQ7bJ1L70SCWrKazDJB0bcLjt2fdGctLrAEDQBXuBNceZekOpky_7ZH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467600" y="4400550"/>
              <a:ext cx="199270" cy="314326"/>
            </a:xfrm>
            <a:prstGeom prst="rect">
              <a:avLst/>
            </a:prstGeom>
            <a:noFill/>
          </p:spPr>
        </p:pic>
        <p:pic>
          <p:nvPicPr>
            <p:cNvPr id="11" name="Picture 1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62750" y="2261313"/>
              <a:ext cx="685800" cy="685800"/>
            </a:xfrm>
            <a:prstGeom prst="rect">
              <a:avLst/>
            </a:prstGeom>
            <a:noFill/>
            <a:ln w="9525">
              <a:noFill/>
              <a:miter lim="800000"/>
              <a:headEnd/>
              <a:tailEnd/>
            </a:ln>
          </p:spPr>
        </p:pic>
        <p:pic>
          <p:nvPicPr>
            <p:cNvPr id="12"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62750" y="3714750"/>
              <a:ext cx="685800" cy="381000"/>
            </a:xfrm>
            <a:prstGeom prst="rect">
              <a:avLst/>
            </a:prstGeom>
            <a:noFill/>
            <a:ln w="9525">
              <a:noFill/>
              <a:miter lim="800000"/>
              <a:headEnd/>
              <a:tailEnd/>
            </a:ln>
          </p:spPr>
        </p:pic>
        <p:pic>
          <p:nvPicPr>
            <p:cNvPr id="13" name="Picture 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762750" y="2988032"/>
              <a:ext cx="685800" cy="685800"/>
            </a:xfrm>
            <a:prstGeom prst="rect">
              <a:avLst/>
            </a:prstGeom>
            <a:noFill/>
            <a:ln w="9525">
              <a:noFill/>
              <a:miter lim="800000"/>
              <a:headEnd/>
              <a:tailEnd/>
            </a:ln>
          </p:spPr>
        </p:pic>
        <p:pic>
          <p:nvPicPr>
            <p:cNvPr id="14" name="Picture 9"/>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62750" y="1534594"/>
              <a:ext cx="685800" cy="685800"/>
            </a:xfrm>
            <a:prstGeom prst="rect">
              <a:avLst/>
            </a:prstGeom>
            <a:noFill/>
            <a:ln w="9525">
              <a:noFill/>
              <a:miter lim="800000"/>
              <a:headEnd/>
              <a:tailEnd/>
            </a:ln>
          </p:spPr>
        </p:pic>
      </p:grpSp>
    </p:spTree>
    <p:extLst>
      <p:ext uri="{BB962C8B-B14F-4D97-AF65-F5344CB8AC3E}">
        <p14:creationId xmlns:p14="http://schemas.microsoft.com/office/powerpoint/2010/main" val="1285589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Forward</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623" y="1245809"/>
            <a:ext cx="2749567" cy="1942154"/>
          </a:xfrm>
          <a:prstGeom prst="rect">
            <a:avLst/>
          </a:prstGeom>
          <a:effectLst>
            <a:outerShdw blurRad="50800" dist="38100" dir="8400000" algn="tl" rotWithShape="0">
              <a:srgbClr val="000000">
                <a:alpha val="43000"/>
              </a:srgb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52602" y="2331662"/>
            <a:ext cx="1892276" cy="2013855"/>
          </a:xfrm>
          <a:prstGeom prst="rect">
            <a:avLst/>
          </a:prstGeom>
          <a:effectLst>
            <a:outerShdw blurRad="50800" dist="38100" dir="8400000" algn="tl" rotWithShape="0">
              <a:srgbClr val="000000">
                <a:alpha val="43000"/>
              </a:srgbClr>
            </a:outerShdw>
          </a:effectLst>
        </p:spPr>
      </p:pic>
      <p:pic>
        <p:nvPicPr>
          <p:cNvPr id="10" name="Picture 9" descr="Screen Shot 2013-07-11 at 7.11.46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95601" y="3303210"/>
            <a:ext cx="2344302" cy="1727052"/>
          </a:xfrm>
          <a:prstGeom prst="rect">
            <a:avLst/>
          </a:prstGeom>
          <a:effectLst>
            <a:outerShdw blurRad="50800" dist="38100" dir="8400000" algn="tl" rotWithShape="0">
              <a:srgbClr val="000000">
                <a:alpha val="43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56890" y="1760159"/>
            <a:ext cx="1415310" cy="2001386"/>
          </a:xfrm>
          <a:prstGeom prst="rect">
            <a:avLst/>
          </a:prstGeom>
          <a:effectLst>
            <a:outerShdw blurRad="50800" dist="38100" dir="8400000" algn="tl" rotWithShape="0">
              <a:srgbClr val="000000">
                <a:alpha val="43000"/>
              </a:srgbClr>
            </a:outerShdw>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26514" y="1245808"/>
            <a:ext cx="2110496" cy="1935920"/>
          </a:xfrm>
          <a:prstGeom prst="rect">
            <a:avLst/>
          </a:prstGeom>
          <a:effectLst>
            <a:outerShdw blurRad="50800" dist="38100" dir="8400000" algn="tl" rotWithShape="0">
              <a:srgbClr val="000000">
                <a:alpha val="43000"/>
              </a:srgbClr>
            </a:outerShdw>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25868" y="2788860"/>
            <a:ext cx="1437132" cy="1886041"/>
          </a:xfrm>
          <a:prstGeom prst="rect">
            <a:avLst/>
          </a:prstGeom>
          <a:effectLst>
            <a:outerShdw blurRad="50800" dist="38100" dir="8400000" algn="tl" rotWithShape="0">
              <a:srgbClr val="000000">
                <a:alpha val="43000"/>
              </a:srgbClr>
            </a:outerShdw>
          </a:effectLst>
        </p:spPr>
      </p:pic>
    </p:spTree>
    <p:extLst>
      <p:ext uri="{BB962C8B-B14F-4D97-AF65-F5344CB8AC3E}">
        <p14:creationId xmlns:p14="http://schemas.microsoft.com/office/powerpoint/2010/main" val="4143786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1714501"/>
            <a:ext cx="7772400" cy="1021556"/>
          </a:xfrm>
        </p:spPr>
        <p:txBody>
          <a:bodyPr>
            <a:normAutofit fontScale="90000"/>
          </a:bodyPr>
          <a:lstStyle/>
          <a:p>
            <a:pPr algn="ctr"/>
            <a:r>
              <a:rPr lang="en-US" sz="6600" dirty="0" smtClean="0"/>
              <a:t>Thanks!</a:t>
            </a:r>
            <a:endParaRPr lang="en-US" sz="6600" dirty="0"/>
          </a:p>
        </p:txBody>
      </p:sp>
      <p:sp>
        <p:nvSpPr>
          <p:cNvPr id="7" name="Rounded Rectangle 6"/>
          <p:cNvSpPr/>
          <p:nvPr/>
        </p:nvSpPr>
        <p:spPr>
          <a:xfrm>
            <a:off x="3162300" y="3109316"/>
            <a:ext cx="2819400" cy="1291233"/>
          </a:xfrm>
          <a:prstGeom prst="roundRect">
            <a:avLst/>
          </a:prstGeom>
        </p:spPr>
        <p:style>
          <a:lnRef idx="0">
            <a:schemeClr val="dk1"/>
          </a:lnRef>
          <a:fillRef idx="3">
            <a:schemeClr val="dk1"/>
          </a:fillRef>
          <a:effectRef idx="3">
            <a:schemeClr val="dk1"/>
          </a:effectRef>
          <a:fontRef idx="minor">
            <a:schemeClr val="lt1"/>
          </a:fontRef>
        </p:style>
        <p:txBody>
          <a:bodyPr rtlCol="0" anchor="t"/>
          <a:lstStyle/>
          <a:p>
            <a:pPr>
              <a:lnSpc>
                <a:spcPct val="150000"/>
              </a:lnSpc>
            </a:pPr>
            <a:r>
              <a:rPr lang="en-US" sz="1100" dirty="0"/>
              <a:t>Support for this research provided by:</a:t>
            </a:r>
          </a:p>
          <a:p>
            <a:pPr>
              <a:lnSpc>
                <a:spcPct val="150000"/>
              </a:lnSpc>
            </a:pPr>
            <a:endParaRPr lang="en-US" sz="1100" dirty="0"/>
          </a:p>
          <a:p>
            <a:pPr>
              <a:lnSpc>
                <a:spcPct val="150000"/>
              </a:lnSpc>
            </a:pPr>
            <a:r>
              <a:rPr lang="en-US" sz="1100" b="1" dirty="0">
                <a:latin typeface="Open Sans"/>
                <a:cs typeface="Open Sans"/>
              </a:rPr>
              <a:t>Intel (ISTC-VC)</a:t>
            </a:r>
          </a:p>
          <a:p>
            <a:pPr>
              <a:lnSpc>
                <a:spcPct val="150000"/>
              </a:lnSpc>
            </a:pPr>
            <a:r>
              <a:rPr lang="en-US" sz="1100" b="1" dirty="0">
                <a:latin typeface="Open Sans"/>
                <a:cs typeface="Open Sans"/>
              </a:rPr>
              <a:t>SAP (Stanford Graduate Fellowship)</a:t>
            </a:r>
          </a:p>
        </p:txBody>
      </p:sp>
      <p:pic>
        <p:nvPicPr>
          <p:cNvPr id="8" name="Picture 4" descr="C:\Users\sharon\Desktop\stanford_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1" y="4607352"/>
            <a:ext cx="2285071" cy="486318"/>
          </a:xfrm>
          <a:prstGeom prst="rect">
            <a:avLst/>
          </a:prstGeom>
          <a:noFill/>
        </p:spPr>
      </p:pic>
      <p:pic>
        <p:nvPicPr>
          <p:cNvPr id="10" name="Picture 7" descr="C:\Users\sharon\Downloads\LG13_Logo_jpg\S13_Logo_jpg\S13_trans.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54187" y="4501113"/>
            <a:ext cx="2113613" cy="698303"/>
          </a:xfrm>
          <a:prstGeom prst="rect">
            <a:avLst/>
          </a:prstGeom>
          <a:noFill/>
        </p:spPr>
      </p:pic>
    </p:spTree>
    <p:extLst>
      <p:ext uri="{BB962C8B-B14F-4D97-AF65-F5344CB8AC3E}">
        <p14:creationId xmlns:p14="http://schemas.microsoft.com/office/powerpoint/2010/main" val="9744939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Template Anatomy</a:t>
            </a:r>
            <a:endParaRPr lang="en-US" dirty="0"/>
          </a:p>
        </p:txBody>
      </p:sp>
      <p:sp>
        <p:nvSpPr>
          <p:cNvPr id="13" name="TextBox 12"/>
          <p:cNvSpPr txBox="1"/>
          <p:nvPr/>
        </p:nvSpPr>
        <p:spPr>
          <a:xfrm>
            <a:off x="5506628" y="1085850"/>
            <a:ext cx="2265772" cy="369332"/>
          </a:xfrm>
          <a:prstGeom prst="rect">
            <a:avLst/>
          </a:prstGeom>
          <a:noFill/>
        </p:spPr>
        <p:txBody>
          <a:bodyPr wrap="square" rtlCol="0">
            <a:spAutoFit/>
          </a:bodyPr>
          <a:lstStyle/>
          <a:p>
            <a:r>
              <a:rPr lang="en-US" dirty="0" smtClean="0"/>
              <a:t>Color Groups</a:t>
            </a:r>
            <a:endParaRPr lang="en-US" dirty="0"/>
          </a:p>
        </p:txBody>
      </p:sp>
      <p:sp>
        <p:nvSpPr>
          <p:cNvPr id="17" name="TextBox 16"/>
          <p:cNvSpPr txBox="1"/>
          <p:nvPr/>
        </p:nvSpPr>
        <p:spPr>
          <a:xfrm>
            <a:off x="757514" y="1094601"/>
            <a:ext cx="2265772" cy="369332"/>
          </a:xfrm>
          <a:prstGeom prst="rect">
            <a:avLst/>
          </a:prstGeom>
          <a:noFill/>
        </p:spPr>
        <p:txBody>
          <a:bodyPr wrap="square" rtlCol="0">
            <a:spAutoFit/>
          </a:bodyPr>
          <a:lstStyle/>
          <a:p>
            <a:r>
              <a:rPr lang="en-US" dirty="0" smtClean="0"/>
              <a:t>Colored Template</a:t>
            </a:r>
            <a:endParaRPr lang="en-US" dirty="0"/>
          </a:p>
        </p:txBody>
      </p:sp>
      <p:pic>
        <p:nvPicPr>
          <p:cNvPr id="22534" name="Picture 6" descr="http://colourlovers.com.s3.amazonaws.com/images/patterns/3148/3148922.png"/>
          <p:cNvPicPr>
            <a:picLocks noChangeAspect="1" noChangeArrowheads="1"/>
          </p:cNvPicPr>
          <p:nvPr/>
        </p:nvPicPr>
        <p:blipFill>
          <a:blip r:embed="rId3" cstate="print"/>
          <a:srcRect/>
          <a:stretch>
            <a:fillRect/>
          </a:stretch>
        </p:blipFill>
        <p:spPr bwMode="auto">
          <a:xfrm>
            <a:off x="909914" y="1485900"/>
            <a:ext cx="1562100" cy="1562100"/>
          </a:xfrm>
          <a:prstGeom prst="rect">
            <a:avLst/>
          </a:prstGeom>
          <a:noFill/>
        </p:spPr>
      </p:pic>
      <p:sp>
        <p:nvSpPr>
          <p:cNvPr id="23" name="TextBox 22"/>
          <p:cNvSpPr txBox="1"/>
          <p:nvPr/>
        </p:nvSpPr>
        <p:spPr>
          <a:xfrm>
            <a:off x="4876800" y="4781550"/>
            <a:ext cx="4114800" cy="307777"/>
          </a:xfrm>
          <a:prstGeom prst="rect">
            <a:avLst/>
          </a:prstGeom>
          <a:noFill/>
        </p:spPr>
        <p:txBody>
          <a:bodyPr wrap="square" rtlCol="0">
            <a:spAutoFit/>
          </a:bodyPr>
          <a:lstStyle/>
          <a:p>
            <a:pPr algn="r"/>
            <a:r>
              <a:rPr lang="en-US" sz="1400" dirty="0" err="1" smtClean="0">
                <a:solidFill>
                  <a:schemeClr val="tx1">
                    <a:lumMod val="50000"/>
                  </a:schemeClr>
                </a:solidFill>
              </a:rPr>
              <a:t>COLOURLovers</a:t>
            </a:r>
            <a:r>
              <a:rPr lang="en-US" sz="1400" dirty="0" smtClean="0">
                <a:solidFill>
                  <a:schemeClr val="tx1">
                    <a:lumMod val="50000"/>
                  </a:schemeClr>
                </a:solidFill>
              </a:rPr>
              <a:t> Nickity Split &amp; ivy21</a:t>
            </a:r>
            <a:endParaRPr lang="en-US" sz="1400" dirty="0">
              <a:solidFill>
                <a:schemeClr val="tx1">
                  <a:lumMod val="50000"/>
                </a:schemeClr>
              </a:solidFill>
            </a:endParaRPr>
          </a:p>
        </p:txBody>
      </p:sp>
      <p:pic>
        <p:nvPicPr>
          <p:cNvPr id="22536" name="Picture 8" descr="http://www.colourlovers.com/patternPreview/270963/FFFFFF/000000/000000/000000/000000.png"/>
          <p:cNvPicPr>
            <a:picLocks noChangeAspect="1" noChangeArrowheads="1"/>
          </p:cNvPicPr>
          <p:nvPr/>
        </p:nvPicPr>
        <p:blipFill>
          <a:blip r:embed="rId4" cstate="print"/>
          <a:srcRect/>
          <a:stretch>
            <a:fillRect/>
          </a:stretch>
        </p:blipFill>
        <p:spPr bwMode="auto">
          <a:xfrm>
            <a:off x="3505200" y="1714500"/>
            <a:ext cx="1200150" cy="1200150"/>
          </a:xfrm>
          <a:prstGeom prst="rect">
            <a:avLst/>
          </a:prstGeom>
          <a:noFill/>
          <a:ln>
            <a:solidFill>
              <a:schemeClr val="tx1">
                <a:lumMod val="50000"/>
              </a:schemeClr>
            </a:solidFill>
          </a:ln>
        </p:spPr>
      </p:pic>
      <p:pic>
        <p:nvPicPr>
          <p:cNvPr id="22538" name="Picture 10" descr="http://www.colourlovers.com/patternPreview/270963/000000/FFFFFF/000000/000000/000000.png"/>
          <p:cNvPicPr>
            <a:picLocks noChangeAspect="1" noChangeArrowheads="1"/>
          </p:cNvPicPr>
          <p:nvPr/>
        </p:nvPicPr>
        <p:blipFill>
          <a:blip r:embed="rId5" cstate="print"/>
          <a:srcRect/>
          <a:stretch>
            <a:fillRect/>
          </a:stretch>
        </p:blipFill>
        <p:spPr bwMode="auto">
          <a:xfrm>
            <a:off x="5410200" y="1714500"/>
            <a:ext cx="1200150" cy="1200150"/>
          </a:xfrm>
          <a:prstGeom prst="rect">
            <a:avLst/>
          </a:prstGeom>
          <a:noFill/>
          <a:ln>
            <a:solidFill>
              <a:schemeClr val="tx1">
                <a:lumMod val="50000"/>
              </a:schemeClr>
            </a:solidFill>
          </a:ln>
        </p:spPr>
      </p:pic>
      <p:pic>
        <p:nvPicPr>
          <p:cNvPr id="22540" name="Picture 12" descr="http://www.colourlovers.com/patternPreview/270963/000000/000000/FFFFFF/000000/000000.png"/>
          <p:cNvPicPr>
            <a:picLocks noChangeAspect="1" noChangeArrowheads="1"/>
          </p:cNvPicPr>
          <p:nvPr/>
        </p:nvPicPr>
        <p:blipFill>
          <a:blip r:embed="rId6" cstate="print"/>
          <a:srcRect/>
          <a:stretch>
            <a:fillRect/>
          </a:stretch>
        </p:blipFill>
        <p:spPr bwMode="auto">
          <a:xfrm>
            <a:off x="7239000" y="1714500"/>
            <a:ext cx="1200150" cy="1200150"/>
          </a:xfrm>
          <a:prstGeom prst="rect">
            <a:avLst/>
          </a:prstGeom>
          <a:noFill/>
          <a:ln>
            <a:solidFill>
              <a:schemeClr val="tx1">
                <a:lumMod val="50000"/>
              </a:schemeClr>
            </a:solidFill>
          </a:ln>
        </p:spPr>
      </p:pic>
      <p:pic>
        <p:nvPicPr>
          <p:cNvPr id="22542" name="Picture 14" descr="http://www.colourlovers.com/patternPreview/270963/000000/000000/000000/FFFFFF/000000.png"/>
          <p:cNvPicPr>
            <a:picLocks noChangeAspect="1" noChangeArrowheads="1"/>
          </p:cNvPicPr>
          <p:nvPr/>
        </p:nvPicPr>
        <p:blipFill>
          <a:blip r:embed="rId7" cstate="print"/>
          <a:srcRect/>
          <a:stretch>
            <a:fillRect/>
          </a:stretch>
        </p:blipFill>
        <p:spPr bwMode="auto">
          <a:xfrm>
            <a:off x="3505200" y="3257550"/>
            <a:ext cx="1200150" cy="1200150"/>
          </a:xfrm>
          <a:prstGeom prst="rect">
            <a:avLst/>
          </a:prstGeom>
          <a:noFill/>
          <a:ln>
            <a:solidFill>
              <a:schemeClr val="tx1">
                <a:lumMod val="50000"/>
              </a:schemeClr>
            </a:solidFill>
          </a:ln>
        </p:spPr>
      </p:pic>
      <p:pic>
        <p:nvPicPr>
          <p:cNvPr id="22544" name="Picture 16" descr="http://www.colourlovers.com/patternPreview/270963/000000/000000/000000/000000/FFFFFF.png"/>
          <p:cNvPicPr>
            <a:picLocks noChangeAspect="1" noChangeArrowheads="1"/>
          </p:cNvPicPr>
          <p:nvPr/>
        </p:nvPicPr>
        <p:blipFill>
          <a:blip r:embed="rId8" cstate="print"/>
          <a:srcRect/>
          <a:stretch>
            <a:fillRect/>
          </a:stretch>
        </p:blipFill>
        <p:spPr bwMode="auto">
          <a:xfrm>
            <a:off x="5410200" y="3257550"/>
            <a:ext cx="1200150" cy="1200150"/>
          </a:xfrm>
          <a:prstGeom prst="rect">
            <a:avLst/>
          </a:prstGeom>
          <a:noFill/>
          <a:ln>
            <a:solidFill>
              <a:schemeClr val="tx1">
                <a:lumMod val="50000"/>
              </a:schemeClr>
            </a:solidFill>
          </a:ln>
        </p:spPr>
      </p:pic>
      <p:sp>
        <p:nvSpPr>
          <p:cNvPr id="29" name="Rectangle 28"/>
          <p:cNvSpPr>
            <a:spLocks/>
          </p:cNvSpPr>
          <p:nvPr/>
        </p:nvSpPr>
        <p:spPr>
          <a:xfrm>
            <a:off x="3505201" y="1485900"/>
            <a:ext cx="1197864" cy="171450"/>
          </a:xfrm>
          <a:prstGeom prst="rect">
            <a:avLst/>
          </a:prstGeom>
          <a:solidFill>
            <a:srgbClr val="F6F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a:spLocks/>
          </p:cNvSpPr>
          <p:nvPr/>
        </p:nvSpPr>
        <p:spPr>
          <a:xfrm>
            <a:off x="5410201" y="1485900"/>
            <a:ext cx="1197864" cy="171450"/>
          </a:xfrm>
          <a:prstGeom prst="rect">
            <a:avLst/>
          </a:prstGeom>
          <a:solidFill>
            <a:srgbClr val="CD6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a:spLocks/>
          </p:cNvSpPr>
          <p:nvPr/>
        </p:nvSpPr>
        <p:spPr>
          <a:xfrm>
            <a:off x="7239001" y="1485900"/>
            <a:ext cx="1197864" cy="171450"/>
          </a:xfrm>
          <a:prstGeom prst="rect">
            <a:avLst/>
          </a:prstGeom>
          <a:solidFill>
            <a:srgbClr val="EEB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a:spLocks/>
          </p:cNvSpPr>
          <p:nvPr/>
        </p:nvSpPr>
        <p:spPr>
          <a:xfrm>
            <a:off x="3505201" y="3028950"/>
            <a:ext cx="1197864" cy="171450"/>
          </a:xfrm>
          <a:prstGeom prst="rect">
            <a:avLst/>
          </a:prstGeom>
          <a:solidFill>
            <a:srgbClr val="E07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a:spLocks/>
          </p:cNvSpPr>
          <p:nvPr/>
        </p:nvSpPr>
        <p:spPr>
          <a:xfrm>
            <a:off x="5410201" y="3028950"/>
            <a:ext cx="1197864" cy="171450"/>
          </a:xfrm>
          <a:prstGeom prst="rect">
            <a:avLst/>
          </a:prstGeom>
          <a:solidFill>
            <a:srgbClr val="0B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fade">
                                      <p:cBhvr>
                                        <p:cTn id="15" dur="500"/>
                                        <p:tgtEl>
                                          <p:spTgt spid="225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22538"/>
                                        </p:tgtEl>
                                        <p:attrNameLst>
                                          <p:attrName>style.visibility</p:attrName>
                                        </p:attrNameLst>
                                      </p:cBhvr>
                                      <p:to>
                                        <p:strVal val="visible"/>
                                      </p:to>
                                    </p:set>
                                    <p:animEffect transition="in" filter="fade">
                                      <p:cBhvr>
                                        <p:cTn id="23" dur="500"/>
                                        <p:tgtEl>
                                          <p:spTgt spid="225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22540"/>
                                        </p:tgtEl>
                                        <p:attrNameLst>
                                          <p:attrName>style.visibility</p:attrName>
                                        </p:attrNameLst>
                                      </p:cBhvr>
                                      <p:to>
                                        <p:strVal val="visible"/>
                                      </p:to>
                                    </p:set>
                                    <p:animEffect transition="in" filter="fade">
                                      <p:cBhvr>
                                        <p:cTn id="31" dur="500"/>
                                        <p:tgtEl>
                                          <p:spTgt spid="22540"/>
                                        </p:tgtEl>
                                      </p:cBhvr>
                                    </p:animEffect>
                                  </p:childTnLst>
                                </p:cTn>
                              </p:par>
                              <p:par>
                                <p:cTn id="32" presetID="10" presetClass="entr" presetSubtype="0" fill="hold" nodeType="withEffect">
                                  <p:stCondLst>
                                    <p:cond delay="0"/>
                                  </p:stCondLst>
                                  <p:childTnLst>
                                    <p:set>
                                      <p:cBhvr>
                                        <p:cTn id="33" dur="1" fill="hold">
                                          <p:stCondLst>
                                            <p:cond delay="0"/>
                                          </p:stCondLst>
                                        </p:cTn>
                                        <p:tgtEl>
                                          <p:spTgt spid="22542"/>
                                        </p:tgtEl>
                                        <p:attrNameLst>
                                          <p:attrName>style.visibility</p:attrName>
                                        </p:attrNameLst>
                                      </p:cBhvr>
                                      <p:to>
                                        <p:strVal val="visible"/>
                                      </p:to>
                                    </p:set>
                                    <p:animEffect transition="in" filter="fade">
                                      <p:cBhvr>
                                        <p:cTn id="34" dur="500"/>
                                        <p:tgtEl>
                                          <p:spTgt spid="225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22544"/>
                                        </p:tgtEl>
                                        <p:attrNameLst>
                                          <p:attrName>style.visibility</p:attrName>
                                        </p:attrNameLst>
                                      </p:cBhvr>
                                      <p:to>
                                        <p:strVal val="visible"/>
                                      </p:to>
                                    </p:set>
                                    <p:animEffect transition="in" filter="fade">
                                      <p:cBhvr>
                                        <p:cTn id="43" dur="500"/>
                                        <p:tgtEl>
                                          <p:spTgt spid="22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animBg="1"/>
      <p:bldP spid="30" grpId="0" animBg="1"/>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Related Work: Color Compatibility</a:t>
            </a:r>
            <a:endParaRPr lang="en-US" dirty="0"/>
          </a:p>
        </p:txBody>
      </p:sp>
      <p:sp>
        <p:nvSpPr>
          <p:cNvPr id="3" name="Content Placeholder 2"/>
          <p:cNvSpPr>
            <a:spLocks noGrp="1"/>
          </p:cNvSpPr>
          <p:nvPr>
            <p:ph idx="1"/>
          </p:nvPr>
        </p:nvSpPr>
        <p:spPr>
          <a:xfrm>
            <a:off x="457200" y="1200150"/>
            <a:ext cx="8229600" cy="3657600"/>
          </a:xfrm>
        </p:spPr>
        <p:txBody>
          <a:bodyPr>
            <a:normAutofit/>
          </a:bodyPr>
          <a:lstStyle/>
          <a:p>
            <a:r>
              <a:rPr lang="en-US" dirty="0" smtClean="0"/>
              <a:t>	What combinations of colors do people find appealing? </a:t>
            </a:r>
          </a:p>
          <a:p>
            <a:r>
              <a:rPr lang="en-US" dirty="0" smtClean="0">
                <a:solidFill>
                  <a:schemeClr val="tx1">
                    <a:lumMod val="50000"/>
                  </a:schemeClr>
                </a:solidFill>
              </a:rPr>
              <a:t>	</a:t>
            </a:r>
            <a:endParaRPr lang="en-US" sz="2000" dirty="0" smtClean="0">
              <a:solidFill>
                <a:schemeClr val="tx1">
                  <a:lumMod val="50000"/>
                </a:schemeClr>
              </a:solidFill>
            </a:endParaRPr>
          </a:p>
          <a:p>
            <a:endParaRPr lang="en-US" dirty="0" smtClean="0">
              <a:solidFill>
                <a:schemeClr val="tx1">
                  <a:lumMod val="50000"/>
                </a:schemeClr>
              </a:solidFill>
            </a:endParaRPr>
          </a:p>
          <a:p>
            <a:endParaRPr lang="en-US" dirty="0" smtClean="0"/>
          </a:p>
          <a:p>
            <a:endParaRPr lang="en-US" dirty="0" smtClean="0"/>
          </a:p>
          <a:p>
            <a:endParaRPr lang="en-US" dirty="0" smtClean="0"/>
          </a:p>
        </p:txBody>
      </p:sp>
      <p:sp>
        <p:nvSpPr>
          <p:cNvPr id="13" name="Rectangle 12"/>
          <p:cNvSpPr/>
          <p:nvPr/>
        </p:nvSpPr>
        <p:spPr>
          <a:xfrm>
            <a:off x="838200" y="4366796"/>
            <a:ext cx="7543800" cy="400110"/>
          </a:xfrm>
          <a:prstGeom prst="rect">
            <a:avLst/>
          </a:prstGeom>
        </p:spPr>
        <p:txBody>
          <a:bodyPr wrap="square">
            <a:spAutoFit/>
          </a:bodyPr>
          <a:lstStyle/>
          <a:p>
            <a:r>
              <a:rPr lang="en-US" sz="1600" dirty="0" smtClean="0">
                <a:solidFill>
                  <a:schemeClr val="tx1">
                    <a:lumMod val="50000"/>
                  </a:schemeClr>
                </a:solidFill>
              </a:rPr>
              <a:t>(</a:t>
            </a:r>
            <a:r>
              <a:rPr lang="en-US" sz="2000" dirty="0" smtClean="0">
                <a:solidFill>
                  <a:schemeClr val="tx1">
                    <a:lumMod val="50000"/>
                  </a:schemeClr>
                </a:solidFill>
              </a:rPr>
              <a:t>Goethe 1810; </a:t>
            </a:r>
            <a:r>
              <a:rPr lang="en-US" sz="2000" dirty="0" err="1" smtClean="0">
                <a:solidFill>
                  <a:schemeClr val="tx1">
                    <a:lumMod val="50000"/>
                  </a:schemeClr>
                </a:solidFill>
              </a:rPr>
              <a:t>Itten</a:t>
            </a:r>
            <a:r>
              <a:rPr lang="en-US" sz="2000" dirty="0" smtClean="0">
                <a:solidFill>
                  <a:schemeClr val="tx1">
                    <a:lumMod val="50000"/>
                  </a:schemeClr>
                </a:solidFill>
              </a:rPr>
              <a:t> 1974; Matsuda 1995; Cohen-Or et Al 2006)</a:t>
            </a:r>
            <a:endParaRPr lang="en-US" sz="2000" dirty="0"/>
          </a:p>
        </p:txBody>
      </p:sp>
      <p:pic>
        <p:nvPicPr>
          <p:cNvPr id="12290" name="Picture 2" descr="http://upload.wikimedia.org/wikipedia/commons/thumb/2/23/Goethe%2C_Farbenkreis_zur_Symbolisierung_des_menschlichen_Geistes-_und_Seelenlebens%2C_1809.jpg/200px-Goethe%2C_Farbenkreis_zur_Symbolisierung_des_menschlichen_Geistes-_und_Seelenlebens%2C_180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2647950"/>
            <a:ext cx="1611086" cy="1670756"/>
          </a:xfrm>
          <a:prstGeom prst="rect">
            <a:avLst/>
          </a:prstGeom>
          <a:noFill/>
        </p:spPr>
      </p:pic>
      <p:pic>
        <p:nvPicPr>
          <p:cNvPr id="12292" name="Picture 4" descr="http://www.websiteoptimization.com/speed/tweak/color-harmony/hue-wheel-color-harmonic-templates.png"/>
          <p:cNvPicPr>
            <a:picLocks noChangeAspect="1" noChangeArrowheads="1"/>
          </p:cNvPicPr>
          <p:nvPr/>
        </p:nvPicPr>
        <p:blipFill>
          <a:blip r:embed="rId4" cstate="print"/>
          <a:srcRect/>
          <a:stretch>
            <a:fillRect/>
          </a:stretch>
        </p:blipFill>
        <p:spPr bwMode="auto">
          <a:xfrm>
            <a:off x="5029200" y="2647950"/>
            <a:ext cx="3226340" cy="1684868"/>
          </a:xfrm>
          <a:prstGeom prst="rect">
            <a:avLst/>
          </a:prstGeom>
          <a:noFill/>
        </p:spPr>
      </p:pic>
      <p:pic>
        <p:nvPicPr>
          <p:cNvPr id="12294" name="Picture 6" descr="http://upload.wikimedia.org/wikipedia/commons/thumb/8/88/Farbkreis_Itten_1961.png/220px-Farbkreis_Itten_1961.png"/>
          <p:cNvPicPr>
            <a:picLocks noChangeAspect="1" noChangeArrowheads="1"/>
          </p:cNvPicPr>
          <p:nvPr/>
        </p:nvPicPr>
        <p:blipFill>
          <a:blip r:embed="rId5" cstate="print"/>
          <a:srcRect/>
          <a:stretch>
            <a:fillRect/>
          </a:stretch>
        </p:blipFill>
        <p:spPr bwMode="auto">
          <a:xfrm>
            <a:off x="2921001" y="2635250"/>
            <a:ext cx="1676399" cy="1676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Related Work: Color Compatibility</a:t>
            </a:r>
            <a:endParaRPr lang="en-US" dirty="0"/>
          </a:p>
        </p:txBody>
      </p:sp>
      <p:sp>
        <p:nvSpPr>
          <p:cNvPr id="3" name="Content Placeholder 2"/>
          <p:cNvSpPr>
            <a:spLocks noGrp="1"/>
          </p:cNvSpPr>
          <p:nvPr>
            <p:ph idx="1"/>
          </p:nvPr>
        </p:nvSpPr>
        <p:spPr>
          <a:xfrm>
            <a:off x="457200" y="1200150"/>
            <a:ext cx="8229600" cy="3657600"/>
          </a:xfrm>
        </p:spPr>
        <p:txBody>
          <a:bodyPr>
            <a:normAutofit/>
          </a:bodyPr>
          <a:lstStyle/>
          <a:p>
            <a:r>
              <a:rPr lang="en-US" dirty="0" smtClean="0"/>
              <a:t>	What combinations of colors do people find appealing? </a:t>
            </a:r>
          </a:p>
          <a:p>
            <a:r>
              <a:rPr lang="en-US" dirty="0" smtClean="0">
                <a:solidFill>
                  <a:schemeClr val="tx1">
                    <a:lumMod val="50000"/>
                  </a:schemeClr>
                </a:solidFill>
              </a:rPr>
              <a:t>	</a:t>
            </a:r>
            <a:endParaRPr lang="en-US" sz="2000" dirty="0" smtClean="0">
              <a:solidFill>
                <a:schemeClr val="tx1">
                  <a:lumMod val="50000"/>
                </a:schemeClr>
              </a:solidFill>
            </a:endParaRPr>
          </a:p>
          <a:p>
            <a:endParaRPr lang="en-US" dirty="0" smtClean="0">
              <a:solidFill>
                <a:schemeClr val="tx1">
                  <a:lumMod val="50000"/>
                </a:schemeClr>
              </a:solidFill>
            </a:endParaRPr>
          </a:p>
          <a:p>
            <a:endParaRPr lang="en-US" dirty="0" smtClean="0"/>
          </a:p>
          <a:p>
            <a:endParaRPr lang="en-US" dirty="0" smtClean="0"/>
          </a:p>
          <a:p>
            <a:endParaRPr lang="en-US" dirty="0" smtClean="0"/>
          </a:p>
        </p:txBody>
      </p:sp>
      <p:sp>
        <p:nvSpPr>
          <p:cNvPr id="7" name="TextBox 6"/>
          <p:cNvSpPr txBox="1"/>
          <p:nvPr/>
        </p:nvSpPr>
        <p:spPr>
          <a:xfrm>
            <a:off x="1799970" y="3751326"/>
            <a:ext cx="1981200" cy="369332"/>
          </a:xfrm>
          <a:prstGeom prst="rect">
            <a:avLst/>
          </a:prstGeom>
          <a:noFill/>
        </p:spPr>
        <p:txBody>
          <a:bodyPr wrap="square" rtlCol="0">
            <a:spAutoFit/>
          </a:bodyPr>
          <a:lstStyle/>
          <a:p>
            <a:pPr algn="ctr"/>
            <a:r>
              <a:rPr lang="en-US" dirty="0" smtClean="0"/>
              <a:t>Low compatibility</a:t>
            </a:r>
            <a:endParaRPr lang="en-US" dirty="0"/>
          </a:p>
        </p:txBody>
      </p:sp>
      <p:pic>
        <p:nvPicPr>
          <p:cNvPr id="6145" name="Picture 1"/>
          <p:cNvPicPr>
            <a:picLocks noChangeArrowheads="1"/>
          </p:cNvPicPr>
          <p:nvPr/>
        </p:nvPicPr>
        <p:blipFill>
          <a:blip r:embed="rId3" cstate="print">
            <a:extLst>
              <a:ext uri="{28A0092B-C50C-407E-A947-70E740481C1C}">
                <a14:useLocalDpi xmlns:a14="http://schemas.microsoft.com/office/drawing/2010/main"/>
              </a:ext>
            </a:extLst>
          </a:blip>
          <a:srcRect l="5871" t="11455" r="6723" b="8362"/>
          <a:stretch>
            <a:fillRect/>
          </a:stretch>
        </p:blipFill>
        <p:spPr bwMode="auto">
          <a:xfrm>
            <a:off x="5254752" y="3028950"/>
            <a:ext cx="1069848" cy="612648"/>
          </a:xfrm>
          <a:prstGeom prst="rect">
            <a:avLst/>
          </a:prstGeom>
          <a:noFill/>
          <a:ln w="9525">
            <a:solidFill>
              <a:schemeClr val="bg1">
                <a:lumMod val="75000"/>
                <a:lumOff val="25000"/>
              </a:schemeClr>
            </a:solidFill>
            <a:miter lim="800000"/>
            <a:headEnd/>
            <a:tailEnd/>
          </a:ln>
        </p:spPr>
      </p:pic>
      <p:pic>
        <p:nvPicPr>
          <p:cNvPr id="6147" name="Picture 3"/>
          <p:cNvPicPr>
            <a:picLocks noChangeArrowheads="1"/>
          </p:cNvPicPr>
          <p:nvPr/>
        </p:nvPicPr>
        <p:blipFill>
          <a:blip r:embed="rId4" cstate="print">
            <a:extLst>
              <a:ext uri="{28A0092B-C50C-407E-A947-70E740481C1C}">
                <a14:useLocalDpi xmlns:a14="http://schemas.microsoft.com/office/drawing/2010/main"/>
              </a:ext>
            </a:extLst>
          </a:blip>
          <a:srcRect l="2277" t="11455" r="6980" b="8362"/>
          <a:stretch>
            <a:fillRect/>
          </a:stretch>
        </p:blipFill>
        <p:spPr bwMode="auto">
          <a:xfrm>
            <a:off x="6553200" y="3028950"/>
            <a:ext cx="1069848" cy="609600"/>
          </a:xfrm>
          <a:prstGeom prst="rect">
            <a:avLst/>
          </a:prstGeom>
          <a:noFill/>
          <a:ln w="9525">
            <a:solidFill>
              <a:schemeClr val="bg1">
                <a:lumMod val="75000"/>
                <a:lumOff val="25000"/>
              </a:schemeClr>
            </a:solidFill>
            <a:miter lim="800000"/>
            <a:headEnd/>
            <a:tailEnd/>
          </a:ln>
        </p:spPr>
      </p:pic>
      <p:pic>
        <p:nvPicPr>
          <p:cNvPr id="6148" name="Picture 4"/>
          <p:cNvPicPr>
            <a:picLocks noChangeArrowheads="1"/>
          </p:cNvPicPr>
          <p:nvPr/>
        </p:nvPicPr>
        <p:blipFill>
          <a:blip r:embed="rId5" cstate="print">
            <a:extLst>
              <a:ext uri="{28A0092B-C50C-407E-A947-70E740481C1C}">
                <a14:useLocalDpi xmlns:a14="http://schemas.microsoft.com/office/drawing/2010/main"/>
              </a:ext>
            </a:extLst>
          </a:blip>
          <a:srcRect l="6619" t="11455" r="6670" b="8362"/>
          <a:stretch>
            <a:fillRect/>
          </a:stretch>
        </p:blipFill>
        <p:spPr bwMode="auto">
          <a:xfrm>
            <a:off x="7848600" y="3028950"/>
            <a:ext cx="1069848" cy="609600"/>
          </a:xfrm>
          <a:prstGeom prst="rect">
            <a:avLst/>
          </a:prstGeom>
          <a:noFill/>
          <a:ln w="9525">
            <a:solidFill>
              <a:schemeClr val="bg1">
                <a:lumMod val="75000"/>
                <a:lumOff val="25000"/>
              </a:schemeClr>
            </a:solidFill>
            <a:miter lim="800000"/>
            <a:headEnd/>
            <a:tailEnd/>
          </a:ln>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l="2482" r="5671" b="8362"/>
          <a:stretch>
            <a:fillRect/>
          </a:stretch>
        </p:blipFill>
        <p:spPr bwMode="auto">
          <a:xfrm>
            <a:off x="914400" y="3028950"/>
            <a:ext cx="1066800" cy="609600"/>
          </a:xfrm>
          <a:prstGeom prst="rect">
            <a:avLst/>
          </a:prstGeom>
          <a:noFill/>
          <a:ln w="9525">
            <a:solidFill>
              <a:schemeClr val="bg1">
                <a:lumMod val="75000"/>
                <a:lumOff val="25000"/>
              </a:schemeClr>
            </a:solidFill>
            <a:miter lim="800000"/>
            <a:headEnd/>
            <a:tailEnd/>
          </a:ln>
        </p:spPr>
      </p:pic>
      <p:pic>
        <p:nvPicPr>
          <p:cNvPr id="6150" name="Picture 6"/>
          <p:cNvPicPr>
            <a:picLocks noChangeAspect="1" noChangeArrowheads="1"/>
          </p:cNvPicPr>
          <p:nvPr/>
        </p:nvPicPr>
        <p:blipFill>
          <a:blip r:embed="rId7" cstate="print">
            <a:extLst>
              <a:ext uri="{28A0092B-C50C-407E-A947-70E740481C1C}">
                <a14:useLocalDpi xmlns:a14="http://schemas.microsoft.com/office/drawing/2010/main"/>
              </a:ext>
            </a:extLst>
          </a:blip>
          <a:srcRect l="1863" r="4173" b="8362"/>
          <a:stretch>
            <a:fillRect/>
          </a:stretch>
        </p:blipFill>
        <p:spPr bwMode="auto">
          <a:xfrm>
            <a:off x="2209800" y="3028950"/>
            <a:ext cx="1066800" cy="609600"/>
          </a:xfrm>
          <a:prstGeom prst="rect">
            <a:avLst/>
          </a:prstGeom>
          <a:noFill/>
          <a:ln w="9525">
            <a:solidFill>
              <a:schemeClr val="bg1">
                <a:lumMod val="75000"/>
                <a:lumOff val="25000"/>
              </a:schemeClr>
            </a:solidFill>
            <a:miter lim="800000"/>
            <a:headEnd/>
            <a:tailEnd/>
          </a:ln>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a:ext>
            </a:extLst>
          </a:blip>
          <a:srcRect l="2472" r="4147" b="8362"/>
          <a:stretch>
            <a:fillRect/>
          </a:stretch>
        </p:blipFill>
        <p:spPr bwMode="auto">
          <a:xfrm>
            <a:off x="3505200" y="3028950"/>
            <a:ext cx="1066800" cy="609600"/>
          </a:xfrm>
          <a:prstGeom prst="rect">
            <a:avLst/>
          </a:prstGeom>
          <a:noFill/>
          <a:ln w="9525">
            <a:solidFill>
              <a:schemeClr val="bg1">
                <a:lumMod val="75000"/>
                <a:lumOff val="25000"/>
              </a:schemeClr>
            </a:solidFill>
            <a:miter lim="800000"/>
            <a:headEnd/>
            <a:tailEnd/>
          </a:ln>
        </p:spPr>
      </p:pic>
      <p:sp>
        <p:nvSpPr>
          <p:cNvPr id="17" name="TextBox 16"/>
          <p:cNvSpPr txBox="1"/>
          <p:nvPr/>
        </p:nvSpPr>
        <p:spPr>
          <a:xfrm>
            <a:off x="5791200" y="3751326"/>
            <a:ext cx="2514600" cy="369332"/>
          </a:xfrm>
          <a:prstGeom prst="rect">
            <a:avLst/>
          </a:prstGeom>
          <a:noFill/>
        </p:spPr>
        <p:txBody>
          <a:bodyPr wrap="square" rtlCol="0">
            <a:spAutoFit/>
          </a:bodyPr>
          <a:lstStyle/>
          <a:p>
            <a:pPr algn="ctr"/>
            <a:r>
              <a:rPr lang="en-US" dirty="0" smtClean="0"/>
              <a:t>High compatibility</a:t>
            </a:r>
            <a:endParaRPr lang="en-US" dirty="0"/>
          </a:p>
        </p:txBody>
      </p:sp>
      <p:sp>
        <p:nvSpPr>
          <p:cNvPr id="18" name="TextBox 17"/>
          <p:cNvSpPr txBox="1"/>
          <p:nvPr/>
        </p:nvSpPr>
        <p:spPr>
          <a:xfrm>
            <a:off x="6172200" y="4171950"/>
            <a:ext cx="2743200" cy="369332"/>
          </a:xfrm>
          <a:prstGeom prst="rect">
            <a:avLst/>
          </a:prstGeom>
          <a:noFill/>
        </p:spPr>
        <p:txBody>
          <a:bodyPr wrap="square" rtlCol="0">
            <a:spAutoFit/>
          </a:bodyPr>
          <a:lstStyle/>
          <a:p>
            <a:pPr algn="ctr"/>
            <a:r>
              <a:rPr lang="en-US" dirty="0" smtClean="0">
                <a:solidFill>
                  <a:schemeClr val="tx1">
                    <a:lumMod val="50000"/>
                  </a:schemeClr>
                </a:solidFill>
              </a:rPr>
              <a:t>(O’Donovan et al. 2011)</a:t>
            </a:r>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SIGGRAPH">
      <a:dk1>
        <a:srgbClr val="262626"/>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utraText 2">
      <a:majorFont>
        <a:latin typeface="Neutra Tex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3756</TotalTime>
  <Words>4377</Words>
  <Application>Microsoft Macintosh PowerPoint</Application>
  <PresentationFormat>On-screen Show (16:9)</PresentationFormat>
  <Paragraphs>743</Paragraphs>
  <Slides>65</Slides>
  <Notes>64</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Probabilistic Color-by-Numbers: Suggesting Pattern Colorizations Using Factor Graphs</vt:lpstr>
      <vt:lpstr>Colored Patterns Are Everywhere</vt:lpstr>
      <vt:lpstr>Coloring Patterns Can Be Challenging</vt:lpstr>
      <vt:lpstr>Coloring Patterns Can Be Challenging</vt:lpstr>
      <vt:lpstr>Suggest Pattern Colorizations to Facilitate the Process</vt:lpstr>
      <vt:lpstr>Suggest Pattern Colorizations to Facilitate the Process</vt:lpstr>
      <vt:lpstr>Pattern Template Anatomy</vt:lpstr>
      <vt:lpstr>Related Work: Color Compatibility</vt:lpstr>
      <vt:lpstr>Related Work: Color Compatibility</vt:lpstr>
      <vt:lpstr>Color Compatibility for Patterns</vt:lpstr>
      <vt:lpstr>Look at Examples for Guidance </vt:lpstr>
      <vt:lpstr>Example-Based Color Suggestion</vt:lpstr>
      <vt:lpstr>Can Change Style Based on Examples </vt:lpstr>
      <vt:lpstr>Dataset: COLOURLovers</vt:lpstr>
      <vt:lpstr>model</vt:lpstr>
      <vt:lpstr>Scoring a Coloring</vt:lpstr>
      <vt:lpstr>Scoring a Coloring</vt:lpstr>
      <vt:lpstr>Scoring a Coloring</vt:lpstr>
      <vt:lpstr>Scoring a Coloring</vt:lpstr>
      <vt:lpstr>Scoring a Coloring</vt:lpstr>
      <vt:lpstr>Scoring a Coloring</vt:lpstr>
      <vt:lpstr>Scoring a Coloring</vt:lpstr>
      <vt:lpstr>Scoring a Coloring</vt:lpstr>
      <vt:lpstr>Scoring a Coloring</vt:lpstr>
      <vt:lpstr>Scoring a Coloring</vt:lpstr>
      <vt:lpstr>Scoring a Coloring</vt:lpstr>
      <vt:lpstr>Scoring a Coloring</vt:lpstr>
      <vt:lpstr>Modeling Unary Color Factors</vt:lpstr>
      <vt:lpstr>Modeling Unary Color Factors</vt:lpstr>
      <vt:lpstr>Learning Factor Distributions</vt:lpstr>
      <vt:lpstr>Learning Factor Distributions</vt:lpstr>
      <vt:lpstr>Learning Factor Distributions</vt:lpstr>
      <vt:lpstr>Learning Factor Distributions</vt:lpstr>
      <vt:lpstr>Learning Factor Distributions</vt:lpstr>
      <vt:lpstr>Learning Factor Distributions</vt:lpstr>
      <vt:lpstr>Learning Factor Distributions</vt:lpstr>
      <vt:lpstr>Learning Factor Distributions</vt:lpstr>
      <vt:lpstr>Learning Factor Distributions</vt:lpstr>
      <vt:lpstr>Learning Factor Distributions</vt:lpstr>
      <vt:lpstr>Learning Factor Distributions</vt:lpstr>
      <vt:lpstr>Learning Factor Distributions</vt:lpstr>
      <vt:lpstr>Example Learned Factors</vt:lpstr>
      <vt:lpstr>Scoring a Coloring (Revisited)</vt:lpstr>
      <vt:lpstr>Scoring a Coloring (Revisited)</vt:lpstr>
      <vt:lpstr>Generating Coloring Suggestions</vt:lpstr>
      <vt:lpstr>RESULTS</vt:lpstr>
      <vt:lpstr>Exploratory Suggestions</vt:lpstr>
      <vt:lpstr>Refinement: Nearby Colorings</vt:lpstr>
      <vt:lpstr>Refinement: Hard Constraints</vt:lpstr>
      <vt:lpstr>Style Simulation</vt:lpstr>
      <vt:lpstr>Application: Web Design</vt:lpstr>
      <vt:lpstr>Application: Fashion Design</vt:lpstr>
      <vt:lpstr>Evaluation</vt:lpstr>
      <vt:lpstr>PowerPoint Presentation</vt:lpstr>
      <vt:lpstr>PowerPoint Presentation</vt:lpstr>
      <vt:lpstr>PowerPoint Presentation</vt:lpstr>
      <vt:lpstr>PowerPoint Presentation</vt:lpstr>
      <vt:lpstr>Better Than Other Automatic Methods (but not hand-colored patterns)</vt:lpstr>
      <vt:lpstr>People Make ‘Bad’ Colorings Just as Often</vt:lpstr>
      <vt:lpstr>Future work</vt:lpstr>
      <vt:lpstr>Limitation: Semantics</vt:lpstr>
      <vt:lpstr>Limitation: Known Color Groups</vt:lpstr>
      <vt:lpstr>Integration into Interactive Tools</vt:lpstr>
      <vt:lpstr>Looking Forward</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sharon</dc:creator>
  <cp:lastModifiedBy>Daniel Ritchie</cp:lastModifiedBy>
  <cp:revision>479</cp:revision>
  <dcterms:created xsi:type="dcterms:W3CDTF">2013-07-09T22:04:47Z</dcterms:created>
  <dcterms:modified xsi:type="dcterms:W3CDTF">2013-07-28T19:44:37Z</dcterms:modified>
</cp:coreProperties>
</file>