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6" r:id="rId2"/>
    <p:sldId id="257" r:id="rId3"/>
    <p:sldId id="258" r:id="rId4"/>
    <p:sldId id="345" r:id="rId5"/>
    <p:sldId id="342" r:id="rId6"/>
    <p:sldId id="343" r:id="rId7"/>
    <p:sldId id="264" r:id="rId8"/>
    <p:sldId id="265" r:id="rId9"/>
    <p:sldId id="266" r:id="rId10"/>
    <p:sldId id="267" r:id="rId11"/>
    <p:sldId id="346" r:id="rId12"/>
    <p:sldId id="268" r:id="rId13"/>
    <p:sldId id="269" r:id="rId14"/>
    <p:sldId id="270" r:id="rId15"/>
    <p:sldId id="271" r:id="rId16"/>
    <p:sldId id="272" r:id="rId17"/>
    <p:sldId id="273" r:id="rId18"/>
    <p:sldId id="274" r:id="rId19"/>
    <p:sldId id="344" r:id="rId20"/>
    <p:sldId id="275" r:id="rId21"/>
    <p:sldId id="27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379" r:id="rId55"/>
    <p:sldId id="380" r:id="rId56"/>
    <p:sldId id="381" r:id="rId57"/>
    <p:sldId id="382" r:id="rId58"/>
    <p:sldId id="277" r:id="rId59"/>
    <p:sldId id="278"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DBD600"/>
    <a:srgbClr val="C00065"/>
    <a:srgbClr val="C4004F"/>
    <a:srgbClr val="FF0066"/>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99" autoAdjust="0"/>
  </p:normalViewPr>
  <p:slideViewPr>
    <p:cSldViewPr>
      <p:cViewPr varScale="1">
        <p:scale>
          <a:sx n="88" d="100"/>
          <a:sy n="88" d="100"/>
        </p:scale>
        <p:origin x="-2304"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44" d="100"/>
          <a:sy n="144" d="100"/>
        </p:scale>
        <p:origin x="-453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558299018128974E-2"/>
          <c:y val="0.11154989388858516"/>
          <c:w val="0.89977174216011624"/>
          <c:h val="0.8496575593083171"/>
        </c:manualLayout>
      </c:layout>
      <c:barChart>
        <c:barDir val="col"/>
        <c:grouping val="clustered"/>
        <c:varyColors val="0"/>
        <c:ser>
          <c:idx val="0"/>
          <c:order val="0"/>
          <c:tx>
            <c:strRef>
              <c:f>Sheet1!$B$1</c:f>
              <c:strCache>
                <c:ptCount val="1"/>
                <c:pt idx="0">
                  <c:v>Series 1</c:v>
                </c:pt>
              </c:strCache>
            </c:strRef>
          </c:tx>
          <c:spPr>
            <a:solidFill>
              <a:srgbClr val="C00065"/>
            </a:solidFill>
          </c:spPr>
          <c:invertIfNegative val="0"/>
          <c:cat>
            <c:strRef>
              <c:f>Sheet1!$A$2</c:f>
              <c:strCache>
                <c:ptCount val="1"/>
                <c:pt idx="0">
                  <c:v>Category 1</c:v>
                </c:pt>
              </c:strCache>
            </c:strRef>
          </c:cat>
          <c:val>
            <c:numRef>
              <c:f>Sheet1!$B$2</c:f>
              <c:numCache>
                <c:formatCode>General</c:formatCode>
                <c:ptCount val="1"/>
                <c:pt idx="0">
                  <c:v>0.45</c:v>
                </c:pt>
              </c:numCache>
            </c:numRef>
          </c:val>
        </c:ser>
        <c:ser>
          <c:idx val="1"/>
          <c:order val="1"/>
          <c:tx>
            <c:strRef>
              <c:f>Sheet1!$C$1</c:f>
              <c:strCache>
                <c:ptCount val="1"/>
                <c:pt idx="0">
                  <c:v>Series 2</c:v>
                </c:pt>
              </c:strCache>
            </c:strRef>
          </c:tx>
          <c:spPr>
            <a:solidFill>
              <a:srgbClr val="00B050"/>
            </a:solidFill>
          </c:spPr>
          <c:invertIfNegative val="0"/>
          <c:cat>
            <c:strRef>
              <c:f>Sheet1!$A$2</c:f>
              <c:strCache>
                <c:ptCount val="1"/>
                <c:pt idx="0">
                  <c:v>Category 1</c:v>
                </c:pt>
              </c:strCache>
            </c:strRef>
          </c:cat>
          <c:val>
            <c:numRef>
              <c:f>Sheet1!$C$2</c:f>
              <c:numCache>
                <c:formatCode>General</c:formatCode>
                <c:ptCount val="1"/>
                <c:pt idx="0">
                  <c:v>0.3</c:v>
                </c:pt>
              </c:numCache>
            </c:numRef>
          </c:val>
        </c:ser>
        <c:ser>
          <c:idx val="2"/>
          <c:order val="2"/>
          <c:tx>
            <c:strRef>
              <c:f>Sheet1!$D$1</c:f>
              <c:strCache>
                <c:ptCount val="1"/>
                <c:pt idx="0">
                  <c:v>Series 3</c:v>
                </c:pt>
              </c:strCache>
            </c:strRef>
          </c:tx>
          <c:spPr>
            <a:solidFill>
              <a:schemeClr val="bg2"/>
            </a:solidFill>
          </c:spPr>
          <c:invertIfNegative val="0"/>
          <c:cat>
            <c:strRef>
              <c:f>Sheet1!$A$2</c:f>
              <c:strCache>
                <c:ptCount val="1"/>
                <c:pt idx="0">
                  <c:v>Category 1</c:v>
                </c:pt>
              </c:strCache>
            </c:strRef>
          </c:cat>
          <c:val>
            <c:numRef>
              <c:f>Sheet1!$D$2</c:f>
              <c:numCache>
                <c:formatCode>General</c:formatCode>
                <c:ptCount val="1"/>
                <c:pt idx="0">
                  <c:v>0.15</c:v>
                </c:pt>
              </c:numCache>
            </c:numRef>
          </c:val>
        </c:ser>
        <c:ser>
          <c:idx val="3"/>
          <c:order val="3"/>
          <c:tx>
            <c:strRef>
              <c:f>Sheet1!$E$1</c:f>
              <c:strCache>
                <c:ptCount val="1"/>
                <c:pt idx="0">
                  <c:v>Series 4</c:v>
                </c:pt>
              </c:strCache>
            </c:strRef>
          </c:tx>
          <c:spPr>
            <a:solidFill>
              <a:srgbClr val="C00000"/>
            </a:solidFill>
          </c:spPr>
          <c:invertIfNegative val="0"/>
          <c:cat>
            <c:strRef>
              <c:f>Sheet1!$A$2</c:f>
              <c:strCache>
                <c:ptCount val="1"/>
                <c:pt idx="0">
                  <c:v>Category 1</c:v>
                </c:pt>
              </c:strCache>
            </c:strRef>
          </c:cat>
          <c:val>
            <c:numRef>
              <c:f>Sheet1!$E$2</c:f>
              <c:numCache>
                <c:formatCode>General</c:formatCode>
                <c:ptCount val="1"/>
                <c:pt idx="0">
                  <c:v>0.05</c:v>
                </c:pt>
              </c:numCache>
            </c:numRef>
          </c:val>
        </c:ser>
        <c:ser>
          <c:idx val="4"/>
          <c:order val="4"/>
          <c:tx>
            <c:strRef>
              <c:f>Sheet1!$F$1</c:f>
              <c:strCache>
                <c:ptCount val="1"/>
                <c:pt idx="0">
                  <c:v>Series 5</c:v>
                </c:pt>
              </c:strCache>
            </c:strRef>
          </c:tx>
          <c:invertIfNegative val="0"/>
          <c:cat>
            <c:strRef>
              <c:f>Sheet1!$A$2</c:f>
              <c:strCache>
                <c:ptCount val="1"/>
                <c:pt idx="0">
                  <c:v>Category 1</c:v>
                </c:pt>
              </c:strCache>
            </c:strRef>
          </c:cat>
          <c:val>
            <c:numRef>
              <c:f>Sheet1!$F$2</c:f>
              <c:numCache>
                <c:formatCode>General</c:formatCode>
                <c:ptCount val="1"/>
                <c:pt idx="0">
                  <c:v>0.03</c:v>
                </c:pt>
              </c:numCache>
            </c:numRef>
          </c:val>
        </c:ser>
        <c:ser>
          <c:idx val="5"/>
          <c:order val="5"/>
          <c:tx>
            <c:strRef>
              <c:f>Sheet1!$G$1</c:f>
              <c:strCache>
                <c:ptCount val="1"/>
                <c:pt idx="0">
                  <c:v>Series 6</c:v>
                </c:pt>
              </c:strCache>
            </c:strRef>
          </c:tx>
          <c:spPr>
            <a:solidFill>
              <a:srgbClr val="DBD600"/>
            </a:solidFill>
          </c:spPr>
          <c:invertIfNegative val="0"/>
          <c:cat>
            <c:strRef>
              <c:f>Sheet1!$A$2</c:f>
              <c:strCache>
                <c:ptCount val="1"/>
                <c:pt idx="0">
                  <c:v>Category 1</c:v>
                </c:pt>
              </c:strCache>
            </c:strRef>
          </c:cat>
          <c:val>
            <c:numRef>
              <c:f>Sheet1!$G$2</c:f>
              <c:numCache>
                <c:formatCode>General</c:formatCode>
                <c:ptCount val="1"/>
                <c:pt idx="0">
                  <c:v>0.02</c:v>
                </c:pt>
              </c:numCache>
            </c:numRef>
          </c:val>
        </c:ser>
        <c:dLbls>
          <c:showLegendKey val="0"/>
          <c:showVal val="0"/>
          <c:showCatName val="0"/>
          <c:showSerName val="0"/>
          <c:showPercent val="0"/>
          <c:showBubbleSize val="0"/>
        </c:dLbls>
        <c:gapWidth val="150"/>
        <c:overlap val="-19"/>
        <c:axId val="44443520"/>
        <c:axId val="44445056"/>
      </c:barChart>
      <c:catAx>
        <c:axId val="44443520"/>
        <c:scaling>
          <c:orientation val="minMax"/>
        </c:scaling>
        <c:delete val="0"/>
        <c:axPos val="b"/>
        <c:majorTickMark val="out"/>
        <c:minorTickMark val="none"/>
        <c:tickLblPos val="none"/>
        <c:crossAx val="44445056"/>
        <c:crosses val="autoZero"/>
        <c:auto val="1"/>
        <c:lblAlgn val="ctr"/>
        <c:lblOffset val="100"/>
        <c:noMultiLvlLbl val="0"/>
      </c:catAx>
      <c:valAx>
        <c:axId val="44445056"/>
        <c:scaling>
          <c:orientation val="minMax"/>
        </c:scaling>
        <c:delete val="0"/>
        <c:axPos val="l"/>
        <c:numFmt formatCode="General" sourceLinked="1"/>
        <c:majorTickMark val="none"/>
        <c:minorTickMark val="none"/>
        <c:tickLblPos val="none"/>
        <c:crossAx val="44443520"/>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30CBAE-F436-48D4-A63A-0C693E76B592}" type="datetimeFigureOut">
              <a:rPr lang="en-US" smtClean="0"/>
              <a:t>11/22/2012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AE72E7-0F87-4A9C-9B3A-368EBE159D44}" type="slidenum">
              <a:rPr lang="en-US" smtClean="0"/>
              <a:t>‹#›</a:t>
            </a:fld>
            <a:endParaRPr lang="en-US" dirty="0"/>
          </a:p>
        </p:txBody>
      </p:sp>
    </p:spTree>
    <p:extLst>
      <p:ext uri="{BB962C8B-B14F-4D97-AF65-F5344CB8AC3E}">
        <p14:creationId xmlns:p14="http://schemas.microsoft.com/office/powerpoint/2010/main" val="2006311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C1F575-7E04-4D52-A0C1-4FA29EE63BF7}" type="datetimeFigureOut">
              <a:rPr lang="en-US" smtClean="0"/>
              <a:t>11/22/2012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AE226D-5C9D-49A5-9606-2D4A56558A61}" type="slidenum">
              <a:rPr lang="en-US" smtClean="0"/>
              <a:t>‹#›</a:t>
            </a:fld>
            <a:endParaRPr lang="en-US" dirty="0"/>
          </a:p>
        </p:txBody>
      </p:sp>
    </p:spTree>
    <p:extLst>
      <p:ext uri="{BB962C8B-B14F-4D97-AF65-F5344CB8AC3E}">
        <p14:creationId xmlns:p14="http://schemas.microsoft.com/office/powerpoint/2010/main" val="986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1</a:t>
            </a:fld>
            <a:endParaRPr lang="en-US" dirty="0"/>
          </a:p>
        </p:txBody>
      </p:sp>
    </p:spTree>
    <p:extLst>
      <p:ext uri="{BB962C8B-B14F-4D97-AF65-F5344CB8AC3E}">
        <p14:creationId xmlns:p14="http://schemas.microsoft.com/office/powerpoint/2010/main" val="225820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are some details about the database we used for the results we present.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obtain the actual scene data we distributed a simple scene design interface backed by Google 3D warehouse models and asked people to create a variety of indoor scenes.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resulting scene database contains a total of 130 scenes with approximately 3400 models. There are a variety of room types, including study rooms, living rooms, entertainment centers, kitchens and bedrooms. We </a:t>
            </a:r>
            <a:r>
              <a:rPr lang="en-US" baseline="0" dirty="0" smtClean="0"/>
              <a:t>will make this </a:t>
            </a:r>
            <a:r>
              <a:rPr lang="en-US" baseline="0" dirty="0" smtClean="0"/>
              <a:t>dataset </a:t>
            </a:r>
            <a:r>
              <a:rPr lang="en-US" baseline="0" dirty="0" smtClean="0"/>
              <a:t>available as </a:t>
            </a:r>
            <a:r>
              <a:rPr lang="en-US" baseline="0" dirty="0" smtClean="0"/>
              <a:t>a resource to the research community at the project’s </a:t>
            </a:r>
            <a:r>
              <a:rPr lang="en-US" baseline="0" dirty="0" smtClean="0"/>
              <a:t>website </a:t>
            </a:r>
            <a:r>
              <a:rPr lang="en-US" baseline="0" smtClean="0"/>
              <a:t>very soon.</a:t>
            </a:r>
            <a:endParaRPr lang="en-US" baseline="0" dirty="0" smtClean="0"/>
          </a:p>
        </p:txBody>
      </p:sp>
      <p:sp>
        <p:nvSpPr>
          <p:cNvPr id="4" name="Slide Number Placeholder 3"/>
          <p:cNvSpPr>
            <a:spLocks noGrp="1"/>
          </p:cNvSpPr>
          <p:nvPr>
            <p:ph type="sldNum" sz="quarter" idx="10"/>
          </p:nvPr>
        </p:nvSpPr>
        <p:spPr/>
        <p:txBody>
          <a:bodyPr/>
          <a:lstStyle/>
          <a:p>
            <a:fld id="{DE6DAE01-76FA-4AA4-BF72-0C544F87644F}" type="slidenum">
              <a:rPr lang="en-US" smtClean="0"/>
              <a:t>10</a:t>
            </a:fld>
            <a:endParaRPr lang="en-US" dirty="0"/>
          </a:p>
        </p:txBody>
      </p:sp>
    </p:spTree>
    <p:extLst>
      <p:ext uri="{BB962C8B-B14F-4D97-AF65-F5344CB8AC3E}">
        <p14:creationId xmlns:p14="http://schemas.microsoft.com/office/powerpoint/2010/main" val="393103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novel aspect of this scene database is that each scene comes with a static support hierarchy telling us how each object is supported by other objects.  This constraint is enforced by the interface which only allows simple operations such as translation, scaling and rotation and requires that all objects are statically supported by the surface of another parent object. These static support hierarchies will be very useful for our system later on.</a:t>
            </a:r>
          </a:p>
        </p:txBody>
      </p:sp>
      <p:sp>
        <p:nvSpPr>
          <p:cNvPr id="4" name="Slide Number Placeholder 3"/>
          <p:cNvSpPr>
            <a:spLocks noGrp="1"/>
          </p:cNvSpPr>
          <p:nvPr>
            <p:ph type="sldNum" sz="quarter" idx="10"/>
          </p:nvPr>
        </p:nvSpPr>
        <p:spPr/>
        <p:txBody>
          <a:bodyPr/>
          <a:lstStyle/>
          <a:p>
            <a:fld id="{DE6DAE01-76FA-4AA4-BF72-0C544F87644F}" type="slidenum">
              <a:rPr lang="en-US" smtClean="0"/>
              <a:t>11</a:t>
            </a:fld>
            <a:endParaRPr lang="en-US" dirty="0"/>
          </a:p>
        </p:txBody>
      </p:sp>
    </p:spTree>
    <p:extLst>
      <p:ext uri="{BB962C8B-B14F-4D97-AF65-F5344CB8AC3E}">
        <p14:creationId xmlns:p14="http://schemas.microsoft.com/office/powerpoint/2010/main" val="393103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Ok,</a:t>
            </a:r>
            <a:r>
              <a:rPr lang="en-US" baseline="0" dirty="0" smtClean="0"/>
              <a:t> so now that we have a scene database how do we use it to obtain more object variety in our output scenes without sacrificing their plausibility? We clearly need to address a fundamental question which is: &lt;C&gt; what objects can we use in place of objects seen in an example.  Maybe the presence of a notepad indicates that this is a good place for stationery, books and other reading material.  You can see that answering this question requires that we come up with groups of objects that are interchangeable.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objects can come from both the examples and the database, but what groups should we make, and how?</a:t>
            </a:r>
          </a:p>
        </p:txBody>
      </p:sp>
      <p:sp>
        <p:nvSpPr>
          <p:cNvPr id="4" name="Slide Number Placeholder 3"/>
          <p:cNvSpPr>
            <a:spLocks noGrp="1"/>
          </p:cNvSpPr>
          <p:nvPr>
            <p:ph type="sldNum" sz="quarter" idx="10"/>
          </p:nvPr>
        </p:nvSpPr>
        <p:spPr/>
        <p:txBody>
          <a:bodyPr/>
          <a:lstStyle/>
          <a:p>
            <a:fld id="{DE6DAE01-76FA-4AA4-BF72-0C544F87644F}" type="slidenum">
              <a:rPr lang="en-US" smtClean="0"/>
              <a:t>12</a:t>
            </a:fld>
            <a:endParaRPr lang="en-US" dirty="0"/>
          </a:p>
        </p:txBody>
      </p:sp>
    </p:spTree>
    <p:extLst>
      <p:ext uri="{BB962C8B-B14F-4D97-AF65-F5344CB8AC3E}">
        <p14:creationId xmlns:p14="http://schemas.microsoft.com/office/powerpoint/2010/main" val="3931037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simple approach is to assume that each object can be replaced by objects of the same basic category, such as for example ‘table’, ‘chair’, or ‘apple’.  All the models in our database are annotated with such a basic category tag.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By swapping input example models with other models of the same basic category we can clearly get a lot of variety.</a:t>
            </a:r>
          </a:p>
        </p:txBody>
      </p:sp>
      <p:sp>
        <p:nvSpPr>
          <p:cNvPr id="4" name="Slide Number Placeholder 3"/>
          <p:cNvSpPr>
            <a:spLocks noGrp="1"/>
          </p:cNvSpPr>
          <p:nvPr>
            <p:ph type="sldNum" sz="quarter" idx="10"/>
          </p:nvPr>
        </p:nvSpPr>
        <p:spPr/>
        <p:txBody>
          <a:bodyPr/>
          <a:lstStyle/>
          <a:p>
            <a:fld id="{DE6DAE01-76FA-4AA4-BF72-0C544F87644F}" type="slidenum">
              <a:rPr lang="en-US" smtClean="0"/>
              <a:t>13</a:t>
            </a:fld>
            <a:endParaRPr lang="en-US" dirty="0"/>
          </a:p>
        </p:txBody>
      </p:sp>
    </p:spTree>
    <p:extLst>
      <p:ext uri="{BB962C8B-B14F-4D97-AF65-F5344CB8AC3E}">
        <p14:creationId xmlns:p14="http://schemas.microsoft.com/office/powerpoint/2010/main" val="3931037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this is sometimes overly restrictive. Just because a user put a coca cola can on the table, does that mean that we only accept coca cola cans in that location? What about other types of drinks or other types of food?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Replacing within basic categories can also be overly general: for example …</a:t>
            </a:r>
          </a:p>
        </p:txBody>
      </p:sp>
      <p:sp>
        <p:nvSpPr>
          <p:cNvPr id="4" name="Slide Number Placeholder 3"/>
          <p:cNvSpPr>
            <a:spLocks noGrp="1"/>
          </p:cNvSpPr>
          <p:nvPr>
            <p:ph type="sldNum" sz="quarter" idx="10"/>
          </p:nvPr>
        </p:nvSpPr>
        <p:spPr/>
        <p:txBody>
          <a:bodyPr/>
          <a:lstStyle/>
          <a:p>
            <a:fld id="{DE6DAE01-76FA-4AA4-BF72-0C544F87644F}" type="slidenum">
              <a:rPr lang="en-US" smtClean="0"/>
              <a:t>14</a:t>
            </a:fld>
            <a:endParaRPr lang="en-US" dirty="0"/>
          </a:p>
        </p:txBody>
      </p:sp>
    </p:spTree>
    <p:extLst>
      <p:ext uri="{BB962C8B-B14F-4D97-AF65-F5344CB8AC3E}">
        <p14:creationId xmlns:p14="http://schemas.microsoft.com/office/powerpoint/2010/main" val="393103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 every object labeled with a basic category of ‘chair’ is equivalent. The chair to the left can clearly belong in front of a dining table, whereas the chair to the right would be strange in the same 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Clearly, we need a more flexible grouping criterion which is driven by the context of each model’s observation.</a:t>
            </a:r>
          </a:p>
        </p:txBody>
      </p:sp>
      <p:sp>
        <p:nvSpPr>
          <p:cNvPr id="4" name="Slide Number Placeholder 3"/>
          <p:cNvSpPr>
            <a:spLocks noGrp="1"/>
          </p:cNvSpPr>
          <p:nvPr>
            <p:ph type="sldNum" sz="quarter" idx="10"/>
          </p:nvPr>
        </p:nvSpPr>
        <p:spPr/>
        <p:txBody>
          <a:bodyPr/>
          <a:lstStyle/>
          <a:p>
            <a:fld id="{DE6DAE01-76FA-4AA4-BF72-0C544F87644F}" type="slidenum">
              <a:rPr lang="en-US" smtClean="0"/>
              <a:t>15</a:t>
            </a:fld>
            <a:endParaRPr lang="en-US" dirty="0"/>
          </a:p>
        </p:txBody>
      </p:sp>
    </p:spTree>
    <p:extLst>
      <p:ext uri="{BB962C8B-B14F-4D97-AF65-F5344CB8AC3E}">
        <p14:creationId xmlns:p14="http://schemas.microsoft.com/office/powerpoint/2010/main" val="3931037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how should we determine these contextual categories of objects? Let’s look at a simple example with a cake and a sandwich.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Should these two food items be in the same group or not? How might we answer this question? &lt;C&gt; We can look at their ‘local neighborhoods’ -- the arrangements of objects surrounding them -- and ask how similar these neighborhoods are.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 make the claim that two objects with similar neighborhoods are likely to be interchangeable: if you take an object out of its neighborhood and place it in a similar one, that’s likely to be acceptable.</a:t>
            </a:r>
          </a:p>
        </p:txBody>
      </p:sp>
      <p:sp>
        <p:nvSpPr>
          <p:cNvPr id="4" name="Slide Number Placeholder 3"/>
          <p:cNvSpPr>
            <a:spLocks noGrp="1"/>
          </p:cNvSpPr>
          <p:nvPr>
            <p:ph type="sldNum" sz="quarter" idx="10"/>
          </p:nvPr>
        </p:nvSpPr>
        <p:spPr/>
        <p:txBody>
          <a:bodyPr/>
          <a:lstStyle/>
          <a:p>
            <a:fld id="{DE6DAE01-76FA-4AA4-BF72-0C544F87644F}" type="slidenum">
              <a:rPr lang="en-US" smtClean="0"/>
              <a:t>16</a:t>
            </a:fld>
            <a:endParaRPr lang="en-US" dirty="0"/>
          </a:p>
        </p:txBody>
      </p:sp>
    </p:spTree>
    <p:extLst>
      <p:ext uri="{BB962C8B-B14F-4D97-AF65-F5344CB8AC3E}">
        <p14:creationId xmlns:p14="http://schemas.microsoft.com/office/powerpoint/2010/main" val="224212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let’s look at these two chairs. &lt;C&gt; </a:t>
            </a:r>
            <a:r>
              <a:rPr lang="en-US" dirty="0" smtClean="0"/>
              <a:t>Their neighborhoods are quite different, so we might argue that they should *not* be interchangeable.</a:t>
            </a:r>
          </a:p>
        </p:txBody>
      </p:sp>
      <p:sp>
        <p:nvSpPr>
          <p:cNvPr id="4" name="Slide Number Placeholder 3"/>
          <p:cNvSpPr>
            <a:spLocks noGrp="1"/>
          </p:cNvSpPr>
          <p:nvPr>
            <p:ph type="sldNum" sz="quarter" idx="10"/>
          </p:nvPr>
        </p:nvSpPr>
        <p:spPr/>
        <p:txBody>
          <a:bodyPr/>
          <a:lstStyle/>
          <a:p>
            <a:fld id="{DE6DAE01-76FA-4AA4-BF72-0C544F87644F}" type="slidenum">
              <a:rPr lang="en-US" smtClean="0"/>
              <a:t>17</a:t>
            </a:fld>
            <a:endParaRPr lang="en-US" dirty="0"/>
          </a:p>
        </p:txBody>
      </p:sp>
    </p:spTree>
    <p:extLst>
      <p:ext uri="{BB962C8B-B14F-4D97-AF65-F5344CB8AC3E}">
        <p14:creationId xmlns:p14="http://schemas.microsoft.com/office/powerpoint/2010/main" val="2242128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how does our clustering algorithm implement this intuitive notion? &lt;C&gt; We compare the neighborhood similarity of two objects as illustrated in the previous examples. More concretely, how do we do this algorithmically? …</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18</a:t>
            </a:fld>
            <a:endParaRPr lang="en-US" dirty="0"/>
          </a:p>
        </p:txBody>
      </p:sp>
    </p:spTree>
    <p:extLst>
      <p:ext uri="{BB962C8B-B14F-4D97-AF65-F5344CB8AC3E}">
        <p14:creationId xmlns:p14="http://schemas.microsoft.com/office/powerpoint/2010/main" val="2242128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Much like we illustrated before, we find a maximum weight bipartite matching between the objects in one neighborhood and the objects in the other. The weight of each edge connecting two objects is assigned by the similarity of the two objects. &lt;C&gt; We then use hierarchical agglomerative clustering to determine the clusters over object models &lt;C&gt; which finally give us the contextual categories. Please refer to the paper for more details.</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19</a:t>
            </a:fld>
            <a:endParaRPr lang="en-US" dirty="0"/>
          </a:p>
        </p:txBody>
      </p:sp>
    </p:spTree>
    <p:extLst>
      <p:ext uri="{BB962C8B-B14F-4D97-AF65-F5344CB8AC3E}">
        <p14:creationId xmlns:p14="http://schemas.microsoft.com/office/powerpoint/2010/main" val="224212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main motivation for this project comes </a:t>
            </a:r>
            <a:r>
              <a:rPr lang="en-US" baseline="0" dirty="0" smtClean="0"/>
              <a:t>from the increasing demand for detailed 3D environments. We see such environments in l</a:t>
            </a:r>
            <a:r>
              <a:rPr lang="en-US" dirty="0" smtClean="0"/>
              <a:t>arge scale virtual worlds,</a:t>
            </a:r>
            <a:r>
              <a:rPr lang="en-US" baseline="0" dirty="0" smtClean="0"/>
              <a:t> in games and in special effects shots for movies.  In order to create such 3D content many skilled artists have to expend considerable amounts of time and effort. This an important problem for which any improvement can have substantial impact. For example, imagine that as a level designer for a game you had to design a medieval room like the one you see on the bottom right. It’s not uncommon for such set dressing tasks to take hours. Imagine that you have to do this for hundreds of similar and yet plausibly different rooms. That’s not fun!</a:t>
            </a:r>
          </a:p>
        </p:txBody>
      </p:sp>
      <p:sp>
        <p:nvSpPr>
          <p:cNvPr id="4" name="Slide Number Placeholder 3"/>
          <p:cNvSpPr>
            <a:spLocks noGrp="1"/>
          </p:cNvSpPr>
          <p:nvPr>
            <p:ph type="sldNum" sz="quarter" idx="10"/>
          </p:nvPr>
        </p:nvSpPr>
        <p:spPr/>
        <p:txBody>
          <a:bodyPr/>
          <a:lstStyle/>
          <a:p>
            <a:fld id="{DE6DAE01-76FA-4AA4-BF72-0C544F87644F}" type="slidenum">
              <a:rPr lang="en-US" smtClean="0"/>
              <a:t>2</a:t>
            </a:fld>
            <a:endParaRPr lang="en-US" dirty="0"/>
          </a:p>
        </p:txBody>
      </p:sp>
    </p:spTree>
    <p:extLst>
      <p:ext uri="{BB962C8B-B14F-4D97-AF65-F5344CB8AC3E}">
        <p14:creationId xmlns:p14="http://schemas.microsoft.com/office/powerpoint/2010/main" val="929999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the resulting contextual categories</a:t>
            </a:r>
            <a:r>
              <a:rPr lang="en-US" baseline="0" dirty="0" smtClean="0"/>
              <a:t> look like? </a:t>
            </a:r>
            <a:r>
              <a:rPr lang="en-US" dirty="0" smtClean="0"/>
              <a:t>Here are </a:t>
            </a:r>
            <a:r>
              <a:rPr lang="en-US" baseline="0" dirty="0" smtClean="0"/>
              <a:t>some examples. N</a:t>
            </a:r>
            <a:r>
              <a:rPr lang="en-US" dirty="0" smtClean="0"/>
              <a:t>ote how in the top box, soda cans</a:t>
            </a:r>
            <a:r>
              <a:rPr lang="en-US" baseline="0" dirty="0" smtClean="0"/>
              <a:t> and drink bottles are clustered into the same category since they are likely to occur in similar environments. A variety of stationery supplies you would find on a desktop are clustered together in the middle box. The 3</a:t>
            </a:r>
            <a:r>
              <a:rPr lang="en-US" baseline="30000" dirty="0" smtClean="0"/>
              <a:t>rd</a:t>
            </a:r>
            <a:r>
              <a:rPr lang="en-US" baseline="0" dirty="0" smtClean="0"/>
              <a:t> box from the top groups together many different kinds of tools that you would find in a home toolkit. And the bottom box is a cluster of a variety of decorative pieces that you find on side shelves.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 </a:t>
            </a:r>
            <a:r>
              <a:rPr lang="en-US" dirty="0" smtClean="0"/>
              <a:t>An interesting point to consider is that an object can actually be in more than one contextual category (for example some types of chairs are</a:t>
            </a:r>
            <a:r>
              <a:rPr lang="en-US" baseline="0" dirty="0" smtClean="0"/>
              <a:t> observed both in front of study desks as well as dining tables, and can therefore </a:t>
            </a:r>
            <a:r>
              <a:rPr lang="en-US" b="0" baseline="0" dirty="0" smtClean="0"/>
              <a:t>belong to two different contextual categories</a:t>
            </a:r>
            <a:r>
              <a:rPr lang="en-US" b="0" dirty="0" smtClean="0"/>
              <a:t>). */</a:t>
            </a:r>
          </a:p>
        </p:txBody>
      </p:sp>
      <p:sp>
        <p:nvSpPr>
          <p:cNvPr id="4" name="Slide Number Placeholder 3"/>
          <p:cNvSpPr>
            <a:spLocks noGrp="1"/>
          </p:cNvSpPr>
          <p:nvPr>
            <p:ph type="sldNum" sz="quarter" idx="10"/>
          </p:nvPr>
        </p:nvSpPr>
        <p:spPr/>
        <p:txBody>
          <a:bodyPr/>
          <a:lstStyle/>
          <a:p>
            <a:fld id="{DE6DAE01-76FA-4AA4-BF72-0C544F87644F}" type="slidenum">
              <a:rPr lang="en-US" smtClean="0"/>
              <a:t>20</a:t>
            </a:fld>
            <a:endParaRPr lang="en-US" dirty="0"/>
          </a:p>
        </p:txBody>
      </p:sp>
    </p:spTree>
    <p:extLst>
      <p:ext uri="{BB962C8B-B14F-4D97-AF65-F5344CB8AC3E}">
        <p14:creationId xmlns:p14="http://schemas.microsoft.com/office/powerpoint/2010/main" val="2368752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Ok. We’ve seen how contextual categories use the scene database to add object variety to our scenes.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&lt;C&gt; Now </a:t>
            </a:r>
            <a:r>
              <a:rPr lang="en-US" baseline="0" dirty="0" smtClean="0"/>
              <a:t>how can we use the database to increase scene variety?</a:t>
            </a:r>
            <a:r>
              <a:rPr lang="en-US" baseline="0" dirty="0"/>
              <a:t> </a:t>
            </a:r>
            <a:r>
              <a:rPr lang="en-US" baseline="0" dirty="0" smtClean="0"/>
              <a:t>I’ll hand over the presentation to Daniel who will talk about what we do to introduce more scene variety.</a:t>
            </a:r>
          </a:p>
        </p:txBody>
      </p:sp>
      <p:sp>
        <p:nvSpPr>
          <p:cNvPr id="4" name="Slide Number Placeholder 3"/>
          <p:cNvSpPr>
            <a:spLocks noGrp="1"/>
          </p:cNvSpPr>
          <p:nvPr>
            <p:ph type="sldNum" sz="quarter" idx="10"/>
          </p:nvPr>
        </p:nvSpPr>
        <p:spPr/>
        <p:txBody>
          <a:bodyPr/>
          <a:lstStyle/>
          <a:p>
            <a:fld id="{FAAE226D-5C9D-49A5-9606-2D4A56558A61}" type="slidenum">
              <a:rPr lang="en-US" smtClean="0"/>
              <a:t>21</a:t>
            </a:fld>
            <a:endParaRPr lang="en-US" dirty="0"/>
          </a:p>
        </p:txBody>
      </p:sp>
    </p:spTree>
    <p:extLst>
      <p:ext uri="{BB962C8B-B14F-4D97-AF65-F5344CB8AC3E}">
        <p14:creationId xmlns:p14="http://schemas.microsoft.com/office/powerpoint/2010/main" val="617977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By way of example, suppose we’d like to add more content variety to this entertainment room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contextual categories, we can swap out objects in the scene for other objects in the same category.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&lt;C&gt; Now we’d like the database to tell use what are some *additional* object categories that might fit well in this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&lt;C&gt;…as well as some additional arrangements of objects in the scene.</a:t>
            </a:r>
          </a:p>
        </p:txBody>
      </p:sp>
      <p:sp>
        <p:nvSpPr>
          <p:cNvPr id="4" name="Slide Number Placeholder 3"/>
          <p:cNvSpPr>
            <a:spLocks noGrp="1"/>
          </p:cNvSpPr>
          <p:nvPr>
            <p:ph type="sldNum" sz="quarter" idx="10"/>
          </p:nvPr>
        </p:nvSpPr>
        <p:spPr/>
        <p:txBody>
          <a:bodyPr/>
          <a:lstStyle/>
          <a:p>
            <a:fld id="{FAAE226D-5C9D-49A5-9606-2D4A56558A61}" type="slidenum">
              <a:rPr lang="en-US" smtClean="0"/>
              <a:t>22</a:t>
            </a:fld>
            <a:endParaRPr lang="en-US" dirty="0"/>
          </a:p>
        </p:txBody>
      </p:sp>
    </p:spTree>
    <p:extLst>
      <p:ext uri="{BB962C8B-B14F-4D97-AF65-F5344CB8AC3E}">
        <p14:creationId xmlns:p14="http://schemas.microsoft.com/office/powerpoint/2010/main" val="2871931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recall that our scene database has quite a diverse variety of scene types: bedrooms, kitchens, living rooms, and so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naively reach into the scene database to look for variety, we might draw out…this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…which would suggest that the category ‘toilet’ is a perfectly fine thing to add to our scene.</a:t>
            </a:r>
          </a:p>
        </p:txBody>
      </p:sp>
      <p:sp>
        <p:nvSpPr>
          <p:cNvPr id="4" name="Slide Number Placeholder 3"/>
          <p:cNvSpPr>
            <a:spLocks noGrp="1"/>
          </p:cNvSpPr>
          <p:nvPr>
            <p:ph type="sldNum" sz="quarter" idx="10"/>
          </p:nvPr>
        </p:nvSpPr>
        <p:spPr/>
        <p:txBody>
          <a:bodyPr/>
          <a:lstStyle/>
          <a:p>
            <a:fld id="{FAAE226D-5C9D-49A5-9606-2D4A56558A61}" type="slidenum">
              <a:rPr lang="en-US" smtClean="0"/>
              <a:t>23</a:t>
            </a:fld>
            <a:endParaRPr lang="en-US" dirty="0"/>
          </a:p>
        </p:txBody>
      </p:sp>
    </p:spTree>
    <p:extLst>
      <p:ext uri="{BB962C8B-B14F-4D97-AF65-F5344CB8AC3E}">
        <p14:creationId xmlns:p14="http://schemas.microsoft.com/office/powerpoint/2010/main" val="287193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Obviously, this toilet does *not* belong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So clearly, we can’t just extract information about which categories to insert and how to arrange them from just *any* scene in the database.</a:t>
            </a:r>
          </a:p>
          <a:p>
            <a:r>
              <a:rPr lang="en-US" baseline="0" dirty="0" smtClean="0"/>
              <a:t>We need a way to identify only the subset of scenes that are sufficiently similar to our examples, so that we can feel confident that they’ll give us relevant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FAAE226D-5C9D-49A5-9606-2D4A56558A61}" type="slidenum">
              <a:rPr lang="en-US" smtClean="0"/>
              <a:t>24</a:t>
            </a:fld>
            <a:endParaRPr lang="en-US" dirty="0"/>
          </a:p>
        </p:txBody>
      </p:sp>
    </p:spTree>
    <p:extLst>
      <p:ext uri="{BB962C8B-B14F-4D97-AF65-F5344CB8AC3E}">
        <p14:creationId xmlns:p14="http://schemas.microsoft.com/office/powerpoint/2010/main" val="2871931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way we do this is as follows:</a:t>
            </a:r>
          </a:p>
          <a:p>
            <a:endParaRPr lang="en-US" dirty="0" smtClean="0"/>
          </a:p>
          <a:p>
            <a:r>
              <a:rPr lang="en-US" dirty="0" smtClean="0"/>
              <a:t>Given </a:t>
            </a:r>
            <a:r>
              <a:rPr lang="en-US" baseline="0" dirty="0" smtClean="0"/>
              <a:t>a set of input examples, we query into the database using a recently-developed graph kernel method for computing the similarity between two 3D scenes.</a:t>
            </a:r>
          </a:p>
          <a:p>
            <a:endParaRPr lang="en-US" baseline="0" dirty="0" smtClean="0"/>
          </a:p>
          <a:p>
            <a:r>
              <a:rPr lang="en-US" baseline="0" dirty="0" smtClean="0"/>
              <a:t>By retaining only the scenes above a threshold similarity value, we can retrieve a set of scenes that we can be reasonably confident will be relevant to the type of scene we’re trying to synthesize.</a:t>
            </a:r>
          </a:p>
          <a:p>
            <a:endParaRPr lang="en-US" baseline="0" dirty="0" smtClean="0"/>
          </a:p>
          <a:p>
            <a:r>
              <a:rPr lang="en-US" baseline="0" dirty="0" smtClean="0"/>
              <a:t>We’ll call this set the ‘relevant set’ of database scenes.</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25</a:t>
            </a:fld>
            <a:endParaRPr lang="en-US" dirty="0"/>
          </a:p>
        </p:txBody>
      </p:sp>
    </p:spTree>
    <p:extLst>
      <p:ext uri="{BB962C8B-B14F-4D97-AF65-F5344CB8AC3E}">
        <p14:creationId xmlns:p14="http://schemas.microsoft.com/office/powerpoint/2010/main" val="1816251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great. We’ve got our user-provided input examples and our relevant scenes from the database—now what do we do with all of this data? How do we combine it all into a scene synthesis process?</a:t>
            </a:r>
          </a:p>
          <a:p>
            <a:endParaRPr lang="en-US" baseline="0" dirty="0" smtClean="0"/>
          </a:p>
          <a:p>
            <a:r>
              <a:rPr lang="en-US" baseline="0" dirty="0" smtClean="0"/>
              <a:t>We propose taking a probabilistic approach: there is some probability distribution over scenes that the user would like to synthesize. Our goal is to model this distribution, using the data we have available, and then sample from the model to generate new scenes.</a:t>
            </a:r>
          </a:p>
          <a:p>
            <a:endParaRPr lang="en-US" baseline="0" dirty="0" smtClean="0"/>
          </a:p>
          <a:p>
            <a:r>
              <a:rPr lang="en-US" baseline="0" dirty="0" smtClean="0"/>
              <a:t>We’ll see that this is a powerful framework that also makes it easy to incorporate our multiple data sources.</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26</a:t>
            </a:fld>
            <a:endParaRPr lang="en-US" dirty="0"/>
          </a:p>
        </p:txBody>
      </p:sp>
    </p:spTree>
    <p:extLst>
      <p:ext uri="{BB962C8B-B14F-4D97-AF65-F5344CB8AC3E}">
        <p14:creationId xmlns:p14="http://schemas.microsoft.com/office/powerpoint/2010/main" val="2674971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probabilistic model that</a:t>
            </a:r>
            <a:r>
              <a:rPr lang="en-US" baseline="0" dirty="0" smtClean="0"/>
              <a:t> we designed has two parts:</a:t>
            </a:r>
          </a:p>
          <a:p>
            <a:endParaRPr lang="en-US" baseline="0" dirty="0" smtClean="0"/>
          </a:p>
          <a:p>
            <a:r>
              <a:rPr lang="en-US" baseline="0" dirty="0" smtClean="0"/>
              <a:t>The first, which we call the “occurrence model,” governs which object categories, and how many objects from those categories, will be in a synthesized scene.</a:t>
            </a:r>
          </a:p>
          <a:p>
            <a:endParaRPr lang="en-US" baseline="0" dirty="0" smtClean="0"/>
          </a:p>
          <a:p>
            <a:r>
              <a:rPr lang="en-US" baseline="0" dirty="0" smtClean="0"/>
              <a:t>The second, which we call the “arrangement model,” determines where those objects will be placed and oriented with respect to one another.</a:t>
            </a:r>
          </a:p>
          <a:p>
            <a:endParaRPr lang="en-US" baseline="0" dirty="0" smtClean="0"/>
          </a:p>
          <a:p>
            <a:r>
              <a:rPr lang="en-US" baseline="0" dirty="0" smtClean="0"/>
              <a:t>Let’s take a look at these components in a little more detail.</a:t>
            </a:r>
          </a:p>
          <a:p>
            <a:endParaRPr lang="en-US" baseline="0" dirty="0" smtClean="0"/>
          </a:p>
          <a:p>
            <a:r>
              <a:rPr lang="en-US" baseline="0" dirty="0" smtClean="0"/>
              <a:t>The occurrence model is a probability distribution function over ‘support hierarchies,’ which are the hierarchical arrangements of object categories that were mentioned earlier when describing the database. Given such a hierarchy, the model can evaluate how likely that hierarchy is under the distribution that it models.</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27</a:t>
            </a:fld>
            <a:endParaRPr lang="en-US" dirty="0"/>
          </a:p>
        </p:txBody>
      </p:sp>
    </p:spTree>
    <p:extLst>
      <p:ext uri="{BB962C8B-B14F-4D97-AF65-F5344CB8AC3E}">
        <p14:creationId xmlns:p14="http://schemas.microsoft.com/office/powerpoint/2010/main" val="182533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implement this part of the model using a Bayesian Network that captures the co-occurrence relationships between different object categories. In this simplified example, the part of the model I’ve expanded is capturing the fact that a Steak only exists in the scene if it has a Plate to go on.</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28</a:t>
            </a:fld>
            <a:endParaRPr lang="en-US" dirty="0"/>
          </a:p>
        </p:txBody>
      </p:sp>
    </p:spTree>
    <p:extLst>
      <p:ext uri="{BB962C8B-B14F-4D97-AF65-F5344CB8AC3E}">
        <p14:creationId xmlns:p14="http://schemas.microsoft.com/office/powerpoint/2010/main" val="218611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choice of implementation was inspired</a:t>
            </a:r>
            <a:r>
              <a:rPr lang="en-US" baseline="0" dirty="0" smtClean="0"/>
              <a:t> by recent work on component-based object modeling by our colleagues Vangelis Kalogerakis and Sid Chaudhuri. They used a Bayes net to model the correlations between sub-parts of different 3d shape classes, such as airplanes.</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29</a:t>
            </a:fld>
            <a:endParaRPr lang="en-US" dirty="0"/>
          </a:p>
        </p:txBody>
      </p:sp>
    </p:spTree>
    <p:extLst>
      <p:ext uri="{BB962C8B-B14F-4D97-AF65-F5344CB8AC3E}">
        <p14:creationId xmlns:p14="http://schemas.microsoft.com/office/powerpoint/2010/main" val="2186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promising solution to this</a:t>
            </a:r>
            <a:r>
              <a:rPr lang="en-US" baseline="0" dirty="0" smtClean="0"/>
              <a:t> content-creation bottleneck is example-based synthesis: algorithms that can generate new environments similar to a set of input examples.</a:t>
            </a:r>
          </a:p>
          <a:p>
            <a:endParaRPr lang="en-US" baseline="0" dirty="0" smtClean="0"/>
          </a:p>
          <a:p>
            <a:r>
              <a:rPr lang="en-US" baseline="0" dirty="0" smtClean="0"/>
              <a:t>A user provides the system with examples illustrating the desired type of scene (such as the computer desks here). The system then uses this input in order to create a large set of synthesized results.</a:t>
            </a:r>
          </a:p>
          <a:p>
            <a:r>
              <a:rPr lang="en-US" baseline="0" dirty="0" smtClean="0"/>
              <a:t>The user can then select the results that she likes best from a ranked list.</a:t>
            </a:r>
          </a:p>
        </p:txBody>
      </p:sp>
      <p:sp>
        <p:nvSpPr>
          <p:cNvPr id="4" name="Slide Number Placeholder 3"/>
          <p:cNvSpPr>
            <a:spLocks noGrp="1"/>
          </p:cNvSpPr>
          <p:nvPr>
            <p:ph type="sldNum" sz="quarter" idx="10"/>
          </p:nvPr>
        </p:nvSpPr>
        <p:spPr/>
        <p:txBody>
          <a:bodyPr/>
          <a:lstStyle/>
          <a:p>
            <a:fld id="{DE6DAE01-76FA-4AA4-BF72-0C544F87644F}" type="slidenum">
              <a:rPr lang="en-US" smtClean="0"/>
              <a:t>3</a:t>
            </a:fld>
            <a:endParaRPr lang="en-US" dirty="0"/>
          </a:p>
        </p:txBody>
      </p:sp>
    </p:spTree>
    <p:extLst>
      <p:ext uri="{BB962C8B-B14F-4D97-AF65-F5344CB8AC3E}">
        <p14:creationId xmlns:p14="http://schemas.microsoft.com/office/powerpoint/2010/main" val="2057526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drill down into the arrangement</a:t>
            </a:r>
            <a:r>
              <a:rPr lang="en-US" baseline="0" dirty="0" smtClean="0"/>
              <a:t> model. Recall that this component determines how objects will be placed and oriented with respect to each other.</a:t>
            </a:r>
          </a:p>
          <a:p>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30</a:t>
            </a:fld>
            <a:endParaRPr lang="en-US" dirty="0"/>
          </a:p>
        </p:txBody>
      </p:sp>
    </p:spTree>
    <p:extLst>
      <p:ext uri="{BB962C8B-B14F-4D97-AF65-F5344CB8AC3E}">
        <p14:creationId xmlns:p14="http://schemas.microsoft.com/office/powerpoint/2010/main" val="1341461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let’s drill down into the arrangement</a:t>
            </a:r>
            <a:r>
              <a:rPr lang="en-US" baseline="0" dirty="0" smtClean="0"/>
              <a:t> model. Recall that this component determines how objects will be placed and oriented with respect to each other.</a:t>
            </a:r>
            <a:endParaRPr lang="en-US" dirty="0" smtClean="0"/>
          </a:p>
          <a:p>
            <a:endParaRPr lang="en-US" dirty="0" smtClean="0"/>
          </a:p>
          <a:p>
            <a:r>
              <a:rPr lang="en-US" dirty="0" smtClean="0"/>
              <a:t>Very much like the occurrence model</a:t>
            </a:r>
            <a:r>
              <a:rPr lang="en-US" baseline="0" dirty="0" smtClean="0"/>
              <a:t>, it’s a probability distribution function over the possible placements and orientations of a single object given the objects surrounding it. The example here is a sandwich on a dining table.</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31</a:t>
            </a:fld>
            <a:endParaRPr lang="en-US" dirty="0"/>
          </a:p>
        </p:txBody>
      </p:sp>
    </p:spTree>
    <p:extLst>
      <p:ext uri="{BB962C8B-B14F-4D97-AF65-F5344CB8AC3E}">
        <p14:creationId xmlns:p14="http://schemas.microsoft.com/office/powerpoint/2010/main" val="3373076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model is defined with respect to the local coordinate frame</a:t>
            </a:r>
            <a:r>
              <a:rPr lang="en-US" baseline="0" dirty="0" smtClean="0"/>
              <a:t> of the object in question.</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32</a:t>
            </a:fld>
            <a:endParaRPr lang="en-US" dirty="0"/>
          </a:p>
        </p:txBody>
      </p:sp>
    </p:spTree>
    <p:extLst>
      <p:ext uri="{BB962C8B-B14F-4D97-AF65-F5344CB8AC3E}">
        <p14:creationId xmlns:p14="http://schemas.microsoft.com/office/powerpoint/2010/main" val="2480897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model component is implemented as a mixture of Gaussians describing how likely it is for an object to be found at a particular location and orientation relative to the other objects around it.</a:t>
            </a:r>
          </a:p>
          <a:p>
            <a:endParaRPr lang="en-US" baseline="0" dirty="0" smtClean="0"/>
          </a:p>
          <a:p>
            <a:r>
              <a:rPr lang="en-US" baseline="0" dirty="0" smtClean="0"/>
              <a:t>In this figure, the red boxes are bounding boxes of several desk models, aligned in their common coordinate frame.</a:t>
            </a:r>
          </a:p>
          <a:p>
            <a:endParaRPr lang="en-US" baseline="0" dirty="0" smtClean="0"/>
          </a:p>
          <a:p>
            <a:r>
              <a:rPr lang="en-US" baseline="0" dirty="0" smtClean="0"/>
              <a:t>The blue clusters show where the probability mass is concentrated for the position of speakers relative to these desks.</a:t>
            </a:r>
          </a:p>
          <a:p>
            <a:endParaRPr lang="en-US" baseline="0" dirty="0" smtClean="0"/>
          </a:p>
          <a:p>
            <a:r>
              <a:rPr lang="en-US" baseline="0" dirty="0" smtClean="0"/>
              <a:t>So, this particular arrangement would receive a high probability under this model…</a:t>
            </a:r>
          </a:p>
          <a:p>
            <a:r>
              <a:rPr lang="en-US" baseline="0" dirty="0" smtClean="0"/>
              <a:t>…whereas this one would have a low probability.</a:t>
            </a:r>
          </a:p>
        </p:txBody>
      </p:sp>
      <p:sp>
        <p:nvSpPr>
          <p:cNvPr id="4" name="Slide Number Placeholder 3"/>
          <p:cNvSpPr>
            <a:spLocks noGrp="1"/>
          </p:cNvSpPr>
          <p:nvPr>
            <p:ph type="sldNum" sz="quarter" idx="10"/>
          </p:nvPr>
        </p:nvSpPr>
        <p:spPr/>
        <p:txBody>
          <a:bodyPr/>
          <a:lstStyle/>
          <a:p>
            <a:fld id="{DE6DAE01-76FA-4AA4-BF72-0C544F87644F}" type="slidenum">
              <a:rPr lang="en-US" smtClean="0"/>
              <a:t>33</a:t>
            </a:fld>
            <a:endParaRPr lang="en-US" dirty="0"/>
          </a:p>
        </p:txBody>
      </p:sp>
    </p:spTree>
    <p:extLst>
      <p:ext uri="{BB962C8B-B14F-4D97-AF65-F5344CB8AC3E}">
        <p14:creationId xmlns:p14="http://schemas.microsoft.com/office/powerpoint/2010/main" val="65347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I’ve visualized a few more of the mixtures we learned, such as the position of chairs with respect to tables.</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34</a:t>
            </a:fld>
            <a:endParaRPr lang="en-US" dirty="0"/>
          </a:p>
        </p:txBody>
      </p:sp>
    </p:spTree>
    <p:extLst>
      <p:ext uri="{BB962C8B-B14F-4D97-AF65-F5344CB8AC3E}">
        <p14:creationId xmlns:p14="http://schemas.microsoft.com/office/powerpoint/2010/main" val="65347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we’re arranging objects that</a:t>
            </a:r>
            <a:r>
              <a:rPr lang="en-US" baseline="0" dirty="0" smtClean="0"/>
              <a:t> can be placed on top of other objects, such as desks, that might have multiple supporting surfaces, we also need the arrangement model to tell us which of these surfaces are the most likely ones.</a:t>
            </a:r>
            <a:endParaRPr lang="en-US" dirty="0" smtClean="0"/>
          </a:p>
          <a:p>
            <a:endParaRPr lang="en-US" dirty="0" smtClean="0"/>
          </a:p>
          <a:p>
            <a:r>
              <a:rPr lang="en-US" baseline="0" dirty="0" smtClean="0"/>
              <a:t>For example, while it is possible to place a CPU on any of the colored surfaces of this desk, the choices are not equally likely or desirable. </a:t>
            </a:r>
          </a:p>
          <a:p>
            <a:endParaRPr lang="en-US" baseline="0" dirty="0" smtClean="0"/>
          </a:p>
          <a:p>
            <a:r>
              <a:rPr lang="en-US" baseline="0" dirty="0" smtClean="0"/>
              <a:t>Just going by intuition, we would probably say that the violet surface—the computer tray—is the most likely supporting surface for this object, followed by…probably the green surface, and then maybe the dark blue one.</a:t>
            </a:r>
          </a:p>
          <a:p>
            <a:endParaRPr lang="en-US" baseline="0" dirty="0" smtClean="0"/>
          </a:p>
          <a:p>
            <a:r>
              <a:rPr lang="en-US" baseline="0" dirty="0" smtClean="0"/>
              <a:t>And in fact, these likelihoods are exactly what our arrangement model captures, using Gaussian kernel density estimation on some simple features of these surfaces. The specifics are in the paper.</a:t>
            </a:r>
          </a:p>
        </p:txBody>
      </p:sp>
      <p:sp>
        <p:nvSpPr>
          <p:cNvPr id="4" name="Slide Number Placeholder 3"/>
          <p:cNvSpPr>
            <a:spLocks noGrp="1"/>
          </p:cNvSpPr>
          <p:nvPr>
            <p:ph type="sldNum" sz="quarter" idx="10"/>
          </p:nvPr>
        </p:nvSpPr>
        <p:spPr/>
        <p:txBody>
          <a:bodyPr/>
          <a:lstStyle/>
          <a:p>
            <a:fld id="{DE6DAE01-76FA-4AA4-BF72-0C544F87644F}" type="slidenum">
              <a:rPr lang="en-US" smtClean="0"/>
              <a:t>35</a:t>
            </a:fld>
            <a:endParaRPr lang="en-US" dirty="0"/>
          </a:p>
        </p:txBody>
      </p:sp>
    </p:spTree>
    <p:extLst>
      <p:ext uri="{BB962C8B-B14F-4D97-AF65-F5344CB8AC3E}">
        <p14:creationId xmlns:p14="http://schemas.microsoft.com/office/powerpoint/2010/main" val="2125442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implementation is similar to recent work on Automatic furniture layout that was presented at SIGGRAPH two years ago.</a:t>
            </a:r>
          </a:p>
          <a:p>
            <a:endParaRPr lang="en-US" baseline="0" dirty="0" smtClean="0"/>
          </a:p>
          <a:p>
            <a:r>
              <a:rPr lang="en-US" baseline="0" dirty="0" smtClean="0"/>
              <a:t>Whereas the work by Yu and colleagues models pairwise spatial relationships using a single Gaussian, our implementation uses a mixture of Gaussians to capture multimodal object arrangements.</a:t>
            </a:r>
          </a:p>
          <a:p>
            <a:endParaRPr lang="en-US" baseline="0" dirty="0" smtClean="0"/>
          </a:p>
          <a:p>
            <a:r>
              <a:rPr lang="en-US" baseline="0" dirty="0" smtClean="0"/>
              <a:t>The ability to model the likelihood of different supporting surfaces is also a new feature of our implementation, as both of these previous works only considered laying out objects on a single, fixed support surface (which was typically the floor).</a:t>
            </a:r>
          </a:p>
          <a:p>
            <a:endParaRPr lang="en-US" baseline="0" dirty="0" smtClean="0"/>
          </a:p>
          <a:p>
            <a:r>
              <a:rPr lang="en-US" baseline="0" dirty="0" smtClean="0"/>
              <a:t>And as we’re about to see, like both of these previous works, our system uses an iterative layout optimization process guided by this probabilistic model.</a:t>
            </a:r>
          </a:p>
        </p:txBody>
      </p:sp>
      <p:sp>
        <p:nvSpPr>
          <p:cNvPr id="4" name="Slide Number Placeholder 3"/>
          <p:cNvSpPr>
            <a:spLocks noGrp="1"/>
          </p:cNvSpPr>
          <p:nvPr>
            <p:ph type="sldNum" sz="quarter" idx="10"/>
          </p:nvPr>
        </p:nvSpPr>
        <p:spPr/>
        <p:txBody>
          <a:bodyPr/>
          <a:lstStyle/>
          <a:p>
            <a:fld id="{DE6DAE01-76FA-4AA4-BF72-0C544F87644F}" type="slidenum">
              <a:rPr lang="en-US" smtClean="0"/>
              <a:t>36</a:t>
            </a:fld>
            <a:endParaRPr lang="en-US" dirty="0"/>
          </a:p>
        </p:txBody>
      </p:sp>
    </p:spTree>
    <p:extLst>
      <p:ext uri="{BB962C8B-B14F-4D97-AF65-F5344CB8AC3E}">
        <p14:creationId xmlns:p14="http://schemas.microsoft.com/office/powerpoint/2010/main" val="2125442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this model, we</a:t>
            </a:r>
            <a:r>
              <a:rPr lang="en-US" baseline="0" dirty="0" smtClean="0"/>
              <a:t> can synthesize a new scene by biased sampling—biased in the sense that we skew towards the highest-probability samples.</a:t>
            </a:r>
            <a:endParaRPr lang="en-US" dirty="0" smtClean="0"/>
          </a:p>
          <a:p>
            <a:endParaRPr lang="en-US" dirty="0" smtClean="0"/>
          </a:p>
          <a:p>
            <a:r>
              <a:rPr lang="en-US" dirty="0" smtClean="0"/>
              <a:t>The process starts by forward sampling a new</a:t>
            </a:r>
            <a:r>
              <a:rPr lang="en-US" baseline="0" dirty="0" smtClean="0"/>
              <a:t> support hierarchy from the occurrence model.</a:t>
            </a:r>
          </a:p>
          <a:p>
            <a:endParaRPr lang="en-US" baseline="0" dirty="0" smtClean="0"/>
          </a:p>
          <a:p>
            <a:r>
              <a:rPr lang="en-US" baseline="0" dirty="0" smtClean="0"/>
              <a:t>The nodes of the hierarchy are categories, so the next step is to choose an actual model from each of these categories to form the set of objects in our new scene.</a:t>
            </a:r>
          </a:p>
          <a:p>
            <a:endParaRPr lang="en-US" baseline="0" dirty="0" smtClean="0"/>
          </a:p>
          <a:p>
            <a:r>
              <a:rPr lang="en-US" baseline="0" dirty="0" smtClean="0"/>
              <a:t>We then pass this model hierarchy off to the arrangement model, which iteratively optimizes the layout of all objects to improve their arrangement probability.</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37</a:t>
            </a:fld>
            <a:endParaRPr lang="en-US" dirty="0"/>
          </a:p>
        </p:txBody>
      </p:sp>
    </p:spTree>
    <p:extLst>
      <p:ext uri="{BB962C8B-B14F-4D97-AF65-F5344CB8AC3E}">
        <p14:creationId xmlns:p14="http://schemas.microsoft.com/office/powerpoint/2010/main" val="12024059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implementation</a:t>
            </a:r>
            <a:r>
              <a:rPr lang="en-US" baseline="0" dirty="0" smtClean="0"/>
              <a:t>, we use a simple hill-climbing optimizer that makes small perturbations to the scene and accepts those that improve the scene’s overall probability.</a:t>
            </a:r>
          </a:p>
        </p:txBody>
      </p:sp>
      <p:sp>
        <p:nvSpPr>
          <p:cNvPr id="4" name="Slide Number Placeholder 3"/>
          <p:cNvSpPr>
            <a:spLocks noGrp="1"/>
          </p:cNvSpPr>
          <p:nvPr>
            <p:ph type="sldNum" sz="quarter" idx="10"/>
          </p:nvPr>
        </p:nvSpPr>
        <p:spPr/>
        <p:txBody>
          <a:bodyPr/>
          <a:lstStyle/>
          <a:p>
            <a:fld id="{FAAE226D-5C9D-49A5-9606-2D4A56558A61}" type="slidenum">
              <a:rPr lang="en-US" smtClean="0"/>
              <a:t>38</a:t>
            </a:fld>
            <a:endParaRPr lang="en-US" dirty="0"/>
          </a:p>
        </p:txBody>
      </p:sp>
    </p:spTree>
    <p:extLst>
      <p:ext uri="{BB962C8B-B14F-4D97-AF65-F5344CB8AC3E}">
        <p14:creationId xmlns:p14="http://schemas.microsoft.com/office/powerpoint/2010/main" val="4194566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probabilistic approach, it’s very easy to incorporate information from both</a:t>
            </a:r>
            <a:r>
              <a:rPr lang="en-US" baseline="0" dirty="0" smtClean="0"/>
              <a:t> our examples and the database to increase scene variety.</a:t>
            </a:r>
          </a:p>
          <a:p>
            <a:endParaRPr lang="en-US" baseline="0" dirty="0" smtClean="0"/>
          </a:p>
          <a:p>
            <a:r>
              <a:rPr lang="en-US" baseline="0" dirty="0" smtClean="0"/>
              <a:t>Given our two sources of input scenes…</a:t>
            </a:r>
          </a:p>
          <a:p>
            <a:endParaRPr lang="en-US" baseline="0" dirty="0" smtClean="0"/>
          </a:p>
          <a:p>
            <a:r>
              <a:rPr lang="en-US" baseline="0" dirty="0" smtClean="0"/>
              <a:t>…We first train an occurrence and arrangement model on the examples…</a:t>
            </a:r>
          </a:p>
          <a:p>
            <a:endParaRPr lang="en-US" baseline="0" dirty="0" smtClean="0"/>
          </a:p>
          <a:p>
            <a:r>
              <a:rPr lang="en-US" baseline="0" dirty="0" smtClean="0"/>
              <a:t>…and then we train occurrence and arrangement models on the relevant set of database scenes…</a:t>
            </a:r>
          </a:p>
          <a:p>
            <a:endParaRPr lang="en-US" baseline="0" dirty="0" smtClean="0"/>
          </a:p>
          <a:p>
            <a:r>
              <a:rPr lang="en-US" baseline="0" dirty="0" smtClean="0"/>
              <a:t>We then linearly combine the probability density functions represented by these models using user-provided blending weights…</a:t>
            </a:r>
          </a:p>
          <a:p>
            <a:endParaRPr lang="en-US" baseline="0" dirty="0" smtClean="0"/>
          </a:p>
          <a:p>
            <a:r>
              <a:rPr lang="en-US" baseline="0" dirty="0" smtClean="0"/>
              <a:t>…which form the final components of our model</a:t>
            </a:r>
          </a:p>
          <a:p>
            <a:endParaRPr lang="en-US" dirty="0" smtClean="0"/>
          </a:p>
          <a:p>
            <a:r>
              <a:rPr lang="en-US" dirty="0" smtClean="0"/>
              <a:t>(Details of how</a:t>
            </a:r>
            <a:r>
              <a:rPr lang="en-US" baseline="0" dirty="0" smtClean="0"/>
              <a:t> exactly to do this</a:t>
            </a:r>
            <a:r>
              <a:rPr lang="en-US" dirty="0" smtClean="0"/>
              <a:t> are a little more complicated; see the paper)</a:t>
            </a:r>
          </a:p>
          <a:p>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39</a:t>
            </a:fld>
            <a:endParaRPr lang="en-US" dirty="0"/>
          </a:p>
        </p:txBody>
      </p:sp>
    </p:spTree>
    <p:extLst>
      <p:ext uri="{BB962C8B-B14F-4D97-AF65-F5344CB8AC3E}">
        <p14:creationId xmlns:p14="http://schemas.microsoft.com/office/powerpoint/2010/main" val="100451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to</a:t>
            </a:r>
            <a:r>
              <a:rPr lang="en-US" dirty="0" smtClean="0"/>
              <a:t> support a tool like this there are several criteria that the</a:t>
            </a:r>
            <a:r>
              <a:rPr lang="en-US" baseline="0" dirty="0" smtClean="0"/>
              <a:t> algorithm </a:t>
            </a:r>
            <a:r>
              <a:rPr lang="en-US" dirty="0" smtClean="0"/>
              <a:t>should meet.</a:t>
            </a:r>
            <a:r>
              <a:rPr lang="en-US" baseline="0" dirty="0" smtClean="0"/>
              <a:t> First: the content it generates should be plausible. Second, the output should exhibit variety. And third, it should require as few input examples as possible from the users since creating such examples is time consuming.  However, as we will see, these goals are challenging because they stand in conflict to one another.</a:t>
            </a:r>
          </a:p>
        </p:txBody>
      </p:sp>
      <p:sp>
        <p:nvSpPr>
          <p:cNvPr id="4" name="Slide Number Placeholder 3"/>
          <p:cNvSpPr>
            <a:spLocks noGrp="1"/>
          </p:cNvSpPr>
          <p:nvPr>
            <p:ph type="sldNum" sz="quarter" idx="10"/>
          </p:nvPr>
        </p:nvSpPr>
        <p:spPr/>
        <p:txBody>
          <a:bodyPr/>
          <a:lstStyle/>
          <a:p>
            <a:fld id="{DE6DAE01-76FA-4AA4-BF72-0C544F87644F}" type="slidenum">
              <a:rPr lang="en-US" smtClean="0"/>
              <a:t>4</a:t>
            </a:fld>
            <a:endParaRPr lang="en-US" dirty="0"/>
          </a:p>
        </p:txBody>
      </p:sp>
    </p:spTree>
    <p:extLst>
      <p:ext uri="{BB962C8B-B14F-4D97-AF65-F5344CB8AC3E}">
        <p14:creationId xmlns:p14="http://schemas.microsoft.com/office/powerpoint/2010/main" val="2057526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scenes we can synthesize using 4 input scenes,</a:t>
            </a:r>
            <a:r>
              <a:rPr lang="en-US" baseline="0" dirty="0" smtClean="0"/>
              <a:t> and incorporating relevant scenes from the database with mixing weights set to 0.5</a:t>
            </a:r>
            <a:endParaRPr lang="en-US" dirty="0" smtClean="0"/>
          </a:p>
          <a:p>
            <a:endParaRPr lang="en-US" dirty="0" smtClean="0"/>
          </a:p>
          <a:p>
            <a:r>
              <a:rPr lang="en-US" dirty="0" smtClean="0"/>
              <a:t>They</a:t>
            </a:r>
            <a:r>
              <a:rPr lang="en-US" baseline="0" dirty="0" smtClean="0"/>
              <a:t> all achieve a high degree of plausibility, and there’s also some interesting diversity in the objects used and their arrangements.</a:t>
            </a:r>
          </a:p>
          <a:p>
            <a:r>
              <a:rPr lang="en-US" baseline="0" dirty="0" smtClean="0"/>
              <a:t>Let me point out a few examples:</a:t>
            </a:r>
            <a:endParaRPr lang="en-US" dirty="0" smtClean="0"/>
          </a:p>
        </p:txBody>
      </p:sp>
      <p:sp>
        <p:nvSpPr>
          <p:cNvPr id="4" name="Slide Number Placeholder 3"/>
          <p:cNvSpPr>
            <a:spLocks noGrp="1"/>
          </p:cNvSpPr>
          <p:nvPr>
            <p:ph type="sldNum" sz="quarter" idx="10"/>
          </p:nvPr>
        </p:nvSpPr>
        <p:spPr/>
        <p:txBody>
          <a:bodyPr/>
          <a:lstStyle/>
          <a:p>
            <a:fld id="{FAAE226D-5C9D-49A5-9606-2D4A56558A61}" type="slidenum">
              <a:rPr lang="en-US" smtClean="0"/>
              <a:t>40</a:t>
            </a:fld>
            <a:endParaRPr lang="en-US" dirty="0"/>
          </a:p>
        </p:txBody>
      </p:sp>
    </p:spTree>
    <p:extLst>
      <p:ext uri="{BB962C8B-B14F-4D97-AF65-F5344CB8AC3E}">
        <p14:creationId xmlns:p14="http://schemas.microsoft.com/office/powerpoint/2010/main" val="3604191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scenes</a:t>
            </a:r>
            <a:r>
              <a:rPr lang="en-US" baseline="0" dirty="0" smtClean="0"/>
              <a:t> both contain alarm clocks, even though none of the four inputs do.</a:t>
            </a:r>
          </a:p>
          <a:p>
            <a:endParaRPr lang="en-US" baseline="0" dirty="0" smtClean="0"/>
          </a:p>
          <a:p>
            <a:r>
              <a:rPr lang="en-US" baseline="0" dirty="0" smtClean="0"/>
              <a:t>This is an example of the database contributing plausible new object categories to the synthesized scenes.</a:t>
            </a:r>
          </a:p>
        </p:txBody>
      </p:sp>
      <p:sp>
        <p:nvSpPr>
          <p:cNvPr id="4" name="Slide Number Placeholder 3"/>
          <p:cNvSpPr>
            <a:spLocks noGrp="1"/>
          </p:cNvSpPr>
          <p:nvPr>
            <p:ph type="sldNum" sz="quarter" idx="10"/>
          </p:nvPr>
        </p:nvSpPr>
        <p:spPr/>
        <p:txBody>
          <a:bodyPr/>
          <a:lstStyle/>
          <a:p>
            <a:fld id="{FAAE226D-5C9D-49A5-9606-2D4A56558A61}" type="slidenum">
              <a:rPr lang="en-US" smtClean="0"/>
              <a:t>41</a:t>
            </a:fld>
            <a:endParaRPr lang="en-US" dirty="0"/>
          </a:p>
        </p:txBody>
      </p:sp>
    </p:spTree>
    <p:extLst>
      <p:ext uri="{BB962C8B-B14F-4D97-AF65-F5344CB8AC3E}">
        <p14:creationId xmlns:p14="http://schemas.microsoft.com/office/powerpoint/2010/main" val="3604191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scene</a:t>
            </a:r>
            <a:r>
              <a:rPr lang="en-US" baseline="0" dirty="0" smtClean="0"/>
              <a:t> features a left-handed mouse-and-keyboard setup, which does not occur in the input scenes but does occasionally occur in the database.</a:t>
            </a:r>
          </a:p>
          <a:p>
            <a:endParaRPr lang="en-US" baseline="0" dirty="0" smtClean="0"/>
          </a:p>
          <a:p>
            <a:r>
              <a:rPr lang="en-US" baseline="0" dirty="0" smtClean="0"/>
              <a:t>Here, the database is providing novel *arrangement* information to increase variety. The system essentially swapped in a small piece of an arrangement that was found in a relevant database scene.</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42</a:t>
            </a:fld>
            <a:endParaRPr lang="en-US" dirty="0"/>
          </a:p>
        </p:txBody>
      </p:sp>
    </p:spTree>
    <p:extLst>
      <p:ext uri="{BB962C8B-B14F-4D97-AF65-F5344CB8AC3E}">
        <p14:creationId xmlns:p14="http://schemas.microsoft.com/office/powerpoint/2010/main" val="3604191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two scenes both use a desk with a clear slot for</a:t>
            </a:r>
            <a:r>
              <a:rPr lang="en-US" baseline="0" dirty="0" smtClean="0"/>
              <a:t> a desktop computer, and indeed, the computer is placed inside this slot in both cases.</a:t>
            </a:r>
          </a:p>
          <a:p>
            <a:endParaRPr lang="en-US" baseline="0" dirty="0" smtClean="0"/>
          </a:p>
          <a:p>
            <a:r>
              <a:rPr lang="en-US" baseline="0" dirty="0" smtClean="0"/>
              <a:t>While the desk in the left output scene is also used in one of the examples, the desk in the scene on the right is not. Still, the arrangement model was able to correctly deduce that this is the most likely position for the CPU, generalizing from the related examples that it was given.</a:t>
            </a:r>
          </a:p>
        </p:txBody>
      </p:sp>
      <p:sp>
        <p:nvSpPr>
          <p:cNvPr id="4" name="Slide Number Placeholder 3"/>
          <p:cNvSpPr>
            <a:spLocks noGrp="1"/>
          </p:cNvSpPr>
          <p:nvPr>
            <p:ph type="sldNum" sz="quarter" idx="10"/>
          </p:nvPr>
        </p:nvSpPr>
        <p:spPr/>
        <p:txBody>
          <a:bodyPr/>
          <a:lstStyle/>
          <a:p>
            <a:fld id="{FAAE226D-5C9D-49A5-9606-2D4A56558A61}" type="slidenum">
              <a:rPr lang="en-US" smtClean="0"/>
              <a:t>43</a:t>
            </a:fld>
            <a:endParaRPr lang="en-US" dirty="0"/>
          </a:p>
        </p:txBody>
      </p:sp>
    </p:spTree>
    <p:extLst>
      <p:ext uri="{BB962C8B-B14F-4D97-AF65-F5344CB8AC3E}">
        <p14:creationId xmlns:p14="http://schemas.microsoft.com/office/powerpoint/2010/main" val="3604191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it turns out, mixing models can have benefits beyond increasing variety.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we’re giving the system just one input scene. It has a desk with only one supporting surface: the desk top.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One of our goals is to do well in the presence of minimal input—so how will our system perform in this case?</a:t>
            </a:r>
          </a:p>
          <a:p>
            <a:r>
              <a:rPr lang="en-US" baseline="0" dirty="0" smtClean="0"/>
              <a:t>If we train on just this input, then if we then attempt to lay out objects on a desk with multiple support surfaces, such as the desk with shelves on the right, we’ll still be restricted to using the main desk-top surface.</a:t>
            </a:r>
          </a:p>
          <a:p>
            <a:r>
              <a:rPr lang="en-US" baseline="0" dirty="0" smtClean="0"/>
              <a:t>This can result in overcrowding.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instead pull from the database by increasing the value of the mixing parameter, then we can incorporate information from scenes that have more varied support surfaces, allowing the system to make use of the shelves on this desk in a way that is plausible.</a:t>
            </a:r>
          </a:p>
        </p:txBody>
      </p:sp>
      <p:sp>
        <p:nvSpPr>
          <p:cNvPr id="4" name="Slide Number Placeholder 3"/>
          <p:cNvSpPr>
            <a:spLocks noGrp="1"/>
          </p:cNvSpPr>
          <p:nvPr>
            <p:ph type="sldNum" sz="quarter" idx="10"/>
          </p:nvPr>
        </p:nvSpPr>
        <p:spPr/>
        <p:txBody>
          <a:bodyPr/>
          <a:lstStyle/>
          <a:p>
            <a:fld id="{FAAE226D-5C9D-49A5-9606-2D4A56558A61}" type="slidenum">
              <a:rPr lang="en-US" smtClean="0"/>
              <a:t>44</a:t>
            </a:fld>
            <a:endParaRPr lang="en-US" dirty="0"/>
          </a:p>
        </p:txBody>
      </p:sp>
    </p:spTree>
    <p:extLst>
      <p:ext uri="{BB962C8B-B14F-4D97-AF65-F5344CB8AC3E}">
        <p14:creationId xmlns:p14="http://schemas.microsoft.com/office/powerpoint/2010/main" val="2502444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we’ll again use just one input, but this time we’ll look at what happens if we restrict the occurrence</a:t>
            </a:r>
            <a:r>
              <a:rPr lang="en-US" baseline="0" dirty="0" smtClean="0"/>
              <a:t>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we have a single input scene with a table, two chairs, and a bowl of soup, synthesis with the mixing parameter set to 0 is restricted to exactly reproducing the object categories in the input.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 increase the value of the mixing parameter, the system pulls in data from other, similar scenes in the database, increasing the variety of objects in the synthesized results.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Essentially,</a:t>
            </a:r>
            <a:r>
              <a:rPr lang="en-US" baseline="0" dirty="0" smtClean="0"/>
              <a:t> model </a:t>
            </a:r>
            <a:r>
              <a:rPr lang="en-US" dirty="0" smtClean="0"/>
              <a:t>mixing allows us to use an extremely sparse ‘sketch’ of a scene to synthesize fully fleshed-out scenes. It functions </a:t>
            </a:r>
            <a:r>
              <a:rPr lang="en-US" baseline="0" dirty="0" smtClean="0"/>
              <a:t>somewhat like an ‘auto-complete’ function for 3D scenes.</a:t>
            </a:r>
            <a:endParaRPr lang="en-US" dirty="0" smtClean="0"/>
          </a:p>
        </p:txBody>
      </p:sp>
      <p:sp>
        <p:nvSpPr>
          <p:cNvPr id="4" name="Slide Number Placeholder 3"/>
          <p:cNvSpPr>
            <a:spLocks noGrp="1"/>
          </p:cNvSpPr>
          <p:nvPr>
            <p:ph type="sldNum" sz="quarter" idx="10"/>
          </p:nvPr>
        </p:nvSpPr>
        <p:spPr/>
        <p:txBody>
          <a:bodyPr/>
          <a:lstStyle/>
          <a:p>
            <a:fld id="{FAAE226D-5C9D-49A5-9606-2D4A56558A61}" type="slidenum">
              <a:rPr lang="en-US" smtClean="0"/>
              <a:t>45</a:t>
            </a:fld>
            <a:endParaRPr lang="en-US" dirty="0"/>
          </a:p>
        </p:txBody>
      </p:sp>
    </p:spTree>
    <p:extLst>
      <p:ext uri="{BB962C8B-B14F-4D97-AF65-F5344CB8AC3E}">
        <p14:creationId xmlns:p14="http://schemas.microsoft.com/office/powerpoint/2010/main" val="1616782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another example</a:t>
            </a:r>
            <a:r>
              <a:rPr lang="en-US" baseline="0" dirty="0" smtClean="0"/>
              <a:t> demonstrating the same phenomenon with a computer desk scene and an office desk scene.</a:t>
            </a:r>
          </a:p>
          <a:p>
            <a:endParaRPr lang="en-US" baseline="0" dirty="0" smtClean="0"/>
          </a:p>
          <a:p>
            <a:r>
              <a:rPr lang="en-US" baseline="0" dirty="0" smtClean="0"/>
              <a:t>What’s interesting here is that both of these scenes prominently feature a desk, and are only differentiated by the presence of two other object categories. Still, these extremely minimal ‘sketch’ scenes are enough to guide the system to retrieve relevant content from the database and flesh out the occurrence model.</a:t>
            </a:r>
          </a:p>
        </p:txBody>
      </p:sp>
      <p:sp>
        <p:nvSpPr>
          <p:cNvPr id="4" name="Slide Number Placeholder 3"/>
          <p:cNvSpPr>
            <a:spLocks noGrp="1"/>
          </p:cNvSpPr>
          <p:nvPr>
            <p:ph type="sldNum" sz="quarter" idx="10"/>
          </p:nvPr>
        </p:nvSpPr>
        <p:spPr/>
        <p:txBody>
          <a:bodyPr/>
          <a:lstStyle/>
          <a:p>
            <a:fld id="{FAAE226D-5C9D-49A5-9606-2D4A56558A61}" type="slidenum">
              <a:rPr lang="en-US" smtClean="0"/>
              <a:t>46</a:t>
            </a:fld>
            <a:endParaRPr lang="en-US" dirty="0"/>
          </a:p>
        </p:txBody>
      </p:sp>
    </p:spTree>
    <p:extLst>
      <p:ext uri="{BB962C8B-B14F-4D97-AF65-F5344CB8AC3E}">
        <p14:creationId xmlns:p14="http://schemas.microsoft.com/office/powerpoint/2010/main" val="130217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to recap, we took a system that could achieve good object variety using contextual categories, and we added model mixing to increase scene variety.</a:t>
            </a:r>
          </a:p>
          <a:p>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47</a:t>
            </a:fld>
            <a:endParaRPr lang="en-US" dirty="0"/>
          </a:p>
        </p:txBody>
      </p:sp>
    </p:spTree>
    <p:extLst>
      <p:ext uri="{BB962C8B-B14F-4D97-AF65-F5344CB8AC3E}">
        <p14:creationId xmlns:p14="http://schemas.microsoft.com/office/powerpoint/2010/main" val="617977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wanted to stress-test our system and verify that</a:t>
            </a:r>
            <a:r>
              <a:rPr lang="en-US" baseline="0" dirty="0" smtClean="0"/>
              <a:t> when generating large numbers of scenes, most of those scenes are plausible enough for people to use.</a:t>
            </a:r>
          </a:p>
          <a:p>
            <a:endParaRPr lang="en-US" baseline="0" dirty="0" smtClean="0"/>
          </a:p>
          <a:p>
            <a:r>
              <a:rPr lang="en-US" baseline="0" dirty="0" smtClean="0"/>
              <a:t>So, we ran a study where we asked people to judge the plausibility of synthesized Dining Table, Gamer Desk, and Office Desk scenes.</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48</a:t>
            </a:fld>
            <a:endParaRPr lang="en-US" dirty="0"/>
          </a:p>
        </p:txBody>
      </p:sp>
    </p:spTree>
    <p:extLst>
      <p:ext uri="{BB962C8B-B14F-4D97-AF65-F5344CB8AC3E}">
        <p14:creationId xmlns:p14="http://schemas.microsoft.com/office/powerpoint/2010/main" val="1599024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manually</a:t>
            </a:r>
            <a:r>
              <a:rPr lang="en-US" baseline="0" dirty="0" smtClean="0"/>
              <a:t> built 4 scenes of each type, and then also used these scenes as inputs to generate 50 synthesized scenes.</a:t>
            </a:r>
          </a:p>
          <a:p>
            <a:endParaRPr lang="en-US" baseline="0" dirty="0" smtClean="0"/>
          </a:p>
          <a:p>
            <a:r>
              <a:rPr lang="en-US" baseline="0" dirty="0" smtClean="0"/>
              <a:t>We then recruited 30 participants on Mechanical Turk, and asked them to rate the plausibility of all of the Manual scenes and 13 randomly sampled synthesized scenes of each type, presented in random order.</a:t>
            </a:r>
          </a:p>
          <a:p>
            <a:endParaRPr lang="en-US" baseline="0" dirty="0" smtClean="0"/>
          </a:p>
          <a:p>
            <a:r>
              <a:rPr lang="en-US" baseline="0" dirty="0" smtClean="0"/>
              <a:t>This resulted in 30 ratings for each manual scene, and approximately 8 ratings for each synthesized scene.</a:t>
            </a:r>
          </a:p>
        </p:txBody>
      </p:sp>
      <p:sp>
        <p:nvSpPr>
          <p:cNvPr id="4" name="Slide Number Placeholder 3"/>
          <p:cNvSpPr>
            <a:spLocks noGrp="1"/>
          </p:cNvSpPr>
          <p:nvPr>
            <p:ph type="sldNum" sz="quarter" idx="10"/>
          </p:nvPr>
        </p:nvSpPr>
        <p:spPr/>
        <p:txBody>
          <a:bodyPr/>
          <a:lstStyle/>
          <a:p>
            <a:fld id="{FAAE226D-5C9D-49A5-9606-2D4A56558A61}" type="slidenum">
              <a:rPr lang="en-US" smtClean="0"/>
              <a:t>49</a:t>
            </a:fld>
            <a:endParaRPr lang="en-US" dirty="0"/>
          </a:p>
        </p:txBody>
      </p:sp>
    </p:spTree>
    <p:extLst>
      <p:ext uri="{BB962C8B-B14F-4D97-AF65-F5344CB8AC3E}">
        <p14:creationId xmlns:p14="http://schemas.microsoft.com/office/powerpoint/2010/main" val="157302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might</a:t>
            </a:r>
            <a:r>
              <a:rPr lang="en-US" baseline="0" dirty="0" smtClean="0"/>
              <a:t> we create a system that synthesizes a variety of scenes? To answer this question, it’s important to consider the ways in which scenes can vary.  For example, here you see one way in which we could make new scenes, by slightly perturbing the arrangement of the objects in one input scene. Obviously, since we’re using the same objects again and again, the variety of the results is lacking.</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5</a:t>
            </a:fld>
            <a:endParaRPr lang="en-US" dirty="0"/>
          </a:p>
        </p:txBody>
      </p:sp>
    </p:spTree>
    <p:extLst>
      <p:ext uri="{BB962C8B-B14F-4D97-AF65-F5344CB8AC3E}">
        <p14:creationId xmlns:p14="http://schemas.microsoft.com/office/powerpoint/2010/main" val="3308120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screenshot</a:t>
            </a:r>
            <a:r>
              <a:rPr lang="en-US" baseline="0" dirty="0" smtClean="0"/>
              <a:t> of the web interface we used for the study, where participants were asked to rate scene plausibility on 5-point Likert scale.</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50</a:t>
            </a:fld>
            <a:endParaRPr lang="en-US" dirty="0"/>
          </a:p>
        </p:txBody>
      </p:sp>
    </p:spTree>
    <p:extLst>
      <p:ext uri="{BB962C8B-B14F-4D97-AF65-F5344CB8AC3E}">
        <p14:creationId xmlns:p14="http://schemas.microsoft.com/office/powerpoint/2010/main" val="20797301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found that, overall, ratings for synthesized scenes were very similar to those of manual scenes.</a:t>
            </a:r>
          </a:p>
          <a:p>
            <a:endParaRPr lang="en-US" baseline="0" dirty="0" smtClean="0"/>
          </a:p>
          <a:p>
            <a:r>
              <a:rPr lang="en-US" baseline="0" dirty="0" smtClean="0"/>
              <a:t>Manual scenes were rated a little higher on average, and this difference was significant…</a:t>
            </a:r>
          </a:p>
        </p:txBody>
      </p:sp>
      <p:sp>
        <p:nvSpPr>
          <p:cNvPr id="4" name="Slide Number Placeholder 3"/>
          <p:cNvSpPr>
            <a:spLocks noGrp="1"/>
          </p:cNvSpPr>
          <p:nvPr>
            <p:ph type="sldNum" sz="quarter" idx="10"/>
          </p:nvPr>
        </p:nvSpPr>
        <p:spPr/>
        <p:txBody>
          <a:bodyPr/>
          <a:lstStyle/>
          <a:p>
            <a:fld id="{FAAE226D-5C9D-49A5-9606-2D4A56558A61}" type="slidenum">
              <a:rPr lang="en-US" smtClean="0"/>
              <a:t>51</a:t>
            </a:fld>
            <a:endParaRPr lang="en-US" dirty="0"/>
          </a:p>
        </p:txBody>
      </p:sp>
    </p:spTree>
    <p:extLst>
      <p:ext uri="{BB962C8B-B14F-4D97-AF65-F5344CB8AC3E}">
        <p14:creationId xmlns:p14="http://schemas.microsoft.com/office/powerpoint/2010/main" val="360955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we found that the top 80% of synthesized scenes were *not* rated significantly differently from manual scenes.</a:t>
            </a:r>
          </a:p>
          <a:p>
            <a:endParaRPr lang="en-US" baseline="0" dirty="0" smtClean="0"/>
          </a:p>
          <a:p>
            <a:r>
              <a:rPr lang="en-US" baseline="0" dirty="0" smtClean="0"/>
              <a:t>So, for an artist choosing from among a list of synthesized results, having 80% of the results be as plausible as hand-crafted scenes should be more than sufficient for practical use.</a:t>
            </a:r>
          </a:p>
        </p:txBody>
      </p:sp>
      <p:sp>
        <p:nvSpPr>
          <p:cNvPr id="4" name="Slide Number Placeholder 3"/>
          <p:cNvSpPr>
            <a:spLocks noGrp="1"/>
          </p:cNvSpPr>
          <p:nvPr>
            <p:ph type="sldNum" sz="quarter" idx="10"/>
          </p:nvPr>
        </p:nvSpPr>
        <p:spPr/>
        <p:txBody>
          <a:bodyPr/>
          <a:lstStyle/>
          <a:p>
            <a:fld id="{FAAE226D-5C9D-49A5-9606-2D4A56558A61}" type="slidenum">
              <a:rPr lang="en-US" smtClean="0"/>
              <a:t>52</a:t>
            </a:fld>
            <a:endParaRPr lang="en-US" dirty="0"/>
          </a:p>
        </p:txBody>
      </p:sp>
    </p:spTree>
    <p:extLst>
      <p:ext uri="{BB962C8B-B14F-4D97-AF65-F5344CB8AC3E}">
        <p14:creationId xmlns:p14="http://schemas.microsoft.com/office/powerpoint/2010/main" val="3609556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visualize the scenes</a:t>
            </a:r>
            <a:r>
              <a:rPr lang="en-US" baseline="0" dirty="0" smtClean="0"/>
              <a:t> from each type that received the lowest and highest average ratings.</a:t>
            </a:r>
          </a:p>
          <a:p>
            <a:endParaRPr lang="en-US" baseline="0" dirty="0" smtClean="0"/>
          </a:p>
          <a:p>
            <a:r>
              <a:rPr lang="en-US" baseline="0" dirty="0" smtClean="0"/>
              <a:t>While we didn’t collect rationale from the participants on *why* they rated each scene they way they did, it’s nevertheless interesting to look at these scenes and speculate as to what characteristics led to their scores.</a:t>
            </a:r>
          </a:p>
          <a:p>
            <a:endParaRPr lang="en-US" baseline="0" dirty="0" smtClean="0"/>
          </a:p>
          <a:p>
            <a:r>
              <a:rPr lang="en-US" baseline="0" dirty="0" smtClean="0"/>
              <a:t>In the case of the poorly-rated scenes, a couple of them prominently display a large chunk of empty space. This might be perceived as functionally bad, as it’s wasted space, or aesthetically bad, as it throws off the visual balance of the image.</a:t>
            </a:r>
          </a:p>
          <a:p>
            <a:endParaRPr lang="en-US" baseline="0" dirty="0" smtClean="0"/>
          </a:p>
          <a:p>
            <a:r>
              <a:rPr lang="en-US" baseline="0" dirty="0" smtClean="0"/>
              <a:t>It might be interesting to look at adding ‘empty space’ as an entity in our probabilistic model to try and avoid generating scenes like this.</a:t>
            </a:r>
          </a:p>
          <a:p>
            <a:r>
              <a:rPr lang="en-US" baseline="0" dirty="0" smtClean="0"/>
              <a:t>A totally different approach would be to start looking at 2D image composition principles applied to renderings of the scene.</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53</a:t>
            </a:fld>
            <a:endParaRPr lang="en-US" dirty="0"/>
          </a:p>
        </p:txBody>
      </p:sp>
    </p:spTree>
    <p:extLst>
      <p:ext uri="{BB962C8B-B14F-4D97-AF65-F5344CB8AC3E}">
        <p14:creationId xmlns:p14="http://schemas.microsoft.com/office/powerpoint/2010/main" val="3609556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 here for</a:t>
            </a:r>
            <a:r>
              <a:rPr lang="en-US" baseline="0" dirty="0" smtClean="0"/>
              <a:t> a bit to let the audience digest)</a:t>
            </a:r>
            <a:endParaRPr lang="en-US" dirty="0" smtClean="0"/>
          </a:p>
          <a:p>
            <a:endParaRPr lang="en-US" dirty="0" smtClean="0"/>
          </a:p>
          <a:p>
            <a:r>
              <a:rPr lang="en-US" dirty="0" smtClean="0"/>
              <a:t>There are several</a:t>
            </a:r>
            <a:r>
              <a:rPr lang="en-US" baseline="0" dirty="0" smtClean="0"/>
              <a:t> other avenues for future work that suggest themselves after working on this project. &lt;C&gt;</a:t>
            </a:r>
          </a:p>
          <a:p>
            <a:endParaRPr lang="en-US" baseline="0" dirty="0" smtClean="0"/>
          </a:p>
          <a:p>
            <a:r>
              <a:rPr lang="en-US" baseline="0" dirty="0" smtClean="0"/>
              <a:t>While our system generally does quite well at generating functionally plausible scenes, it may synthesize content that is stylistically objectionable.</a:t>
            </a:r>
          </a:p>
          <a:p>
            <a:endParaRPr lang="en-US" baseline="0" dirty="0" smtClean="0"/>
          </a:p>
          <a:p>
            <a:r>
              <a:rPr lang="en-US" baseline="0" dirty="0" smtClean="0"/>
              <a:t>&lt;C&gt;In this office scene, the painting and the chair are perhaps too bright and garish when compared to the rest of the scene.</a:t>
            </a:r>
          </a:p>
          <a:p>
            <a:r>
              <a:rPr lang="en-US" baseline="0" smtClean="0"/>
              <a:t>&lt;C&gt;And </a:t>
            </a:r>
            <a:r>
              <a:rPr lang="en-US" baseline="0" dirty="0" smtClean="0"/>
              <a:t>in this scene, while a clock is a functionally valid object to have here</a:t>
            </a:r>
            <a:r>
              <a:rPr lang="en-US" baseline="0" smtClean="0"/>
              <a:t>, &lt;C&gt; this </a:t>
            </a:r>
            <a:r>
              <a:rPr lang="en-US" baseline="0" dirty="0" smtClean="0"/>
              <a:t>pink Barbie clock might not be.</a:t>
            </a:r>
          </a:p>
          <a:p>
            <a:endParaRPr lang="en-US" baseline="0" dirty="0" smtClean="0"/>
          </a:p>
          <a:p>
            <a:r>
              <a:rPr lang="en-US" baseline="0" dirty="0" smtClean="0"/>
              <a:t>It will be valuable in future work to look at shape, material, or even natural language annotations on these objects to also model stylistic compatibility.</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54</a:t>
            </a:fld>
            <a:endParaRPr lang="en-US" dirty="0"/>
          </a:p>
        </p:txBody>
      </p:sp>
    </p:spTree>
    <p:extLst>
      <p:ext uri="{BB962C8B-B14F-4D97-AF65-F5344CB8AC3E}">
        <p14:creationId xmlns:p14="http://schemas.microsoft.com/office/powerpoint/2010/main" val="3583556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also </a:t>
            </a:r>
            <a:r>
              <a:rPr lang="en-US" baseline="0" dirty="0" smtClean="0"/>
              <a:t>like to scale our system up from generating small scenes such as this…</a:t>
            </a:r>
          </a:p>
          <a:p>
            <a:r>
              <a:rPr lang="en-US" baseline="0" dirty="0" smtClean="0"/>
              <a:t>…to larger scenes such as this.</a:t>
            </a:r>
          </a:p>
          <a:p>
            <a:r>
              <a:rPr lang="en-US" baseline="0" dirty="0" smtClean="0"/>
              <a:t>One promising way to approach this problem is to represent large scenes as hierarchies of scenes at smaller scales.</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55</a:t>
            </a:fld>
            <a:endParaRPr lang="en-US" dirty="0"/>
          </a:p>
        </p:txBody>
      </p:sp>
    </p:spTree>
    <p:extLst>
      <p:ext uri="{BB962C8B-B14F-4D97-AF65-F5344CB8AC3E}">
        <p14:creationId xmlns:p14="http://schemas.microsoft.com/office/powerpoint/2010/main" val="1785451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Finally, we’d also like to look at embedding scene synthesis technology into interactive modeling tools.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particular, making ‘automatically generated object arrangements’ primitive entities in a modeling package could be very valuable.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example, a user modeling a kitchen scene could simply ask the modeling system to ‘insert a complete kitchen table.’</a:t>
            </a:r>
          </a:p>
          <a:p>
            <a:r>
              <a:rPr lang="en-US" sz="1200" b="0" i="0" u="none" strike="noStrike" kern="1200" baseline="0" dirty="0" smtClean="0">
                <a:solidFill>
                  <a:schemeClr val="tx1"/>
                </a:solidFill>
                <a:latin typeface="+mn-lt"/>
                <a:ea typeface="+mn-ea"/>
                <a:cs typeface="+mn-cs"/>
              </a:rPr>
              <a:t>She might tweak the result to taste, but such a tool could save hours of painstaking labor and, we think, fundamentally change how people model 3D environments.</a:t>
            </a:r>
          </a:p>
        </p:txBody>
      </p:sp>
      <p:sp>
        <p:nvSpPr>
          <p:cNvPr id="4" name="Slide Number Placeholder 3"/>
          <p:cNvSpPr>
            <a:spLocks noGrp="1"/>
          </p:cNvSpPr>
          <p:nvPr>
            <p:ph type="sldNum" sz="quarter" idx="10"/>
          </p:nvPr>
        </p:nvSpPr>
        <p:spPr/>
        <p:txBody>
          <a:bodyPr/>
          <a:lstStyle/>
          <a:p>
            <a:fld id="{FAAE226D-5C9D-49A5-9606-2D4A56558A61}" type="slidenum">
              <a:rPr lang="en-US" smtClean="0"/>
              <a:t>56</a:t>
            </a:fld>
            <a:endParaRPr lang="en-US" dirty="0"/>
          </a:p>
        </p:txBody>
      </p:sp>
    </p:spTree>
    <p:extLst>
      <p:ext uri="{BB962C8B-B14F-4D97-AF65-F5344CB8AC3E}">
        <p14:creationId xmlns:p14="http://schemas.microsoft.com/office/powerpoint/2010/main" val="1785451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a:t>
            </a:r>
            <a:r>
              <a:rPr lang="en-US" baseline="0" dirty="0" smtClean="0"/>
              <a:t> it.</a:t>
            </a:r>
          </a:p>
          <a:p>
            <a:endParaRPr lang="en-US" baseline="0" dirty="0" smtClean="0"/>
          </a:p>
          <a:p>
            <a:r>
              <a:rPr lang="en-US" baseline="0" dirty="0" smtClean="0"/>
              <a:t>Thanks for listening, and we’d be happy to take questions.</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57</a:t>
            </a:fld>
            <a:endParaRPr lang="en-US" dirty="0"/>
          </a:p>
        </p:txBody>
      </p:sp>
    </p:spTree>
    <p:extLst>
      <p:ext uri="{BB962C8B-B14F-4D97-AF65-F5344CB8AC3E}">
        <p14:creationId xmlns:p14="http://schemas.microsoft.com/office/powerpoint/2010/main" val="1991635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way to introduce variety is</a:t>
            </a:r>
            <a:r>
              <a:rPr lang="en-US" baseline="0" dirty="0" smtClean="0"/>
              <a:t> to replace the objects in a scene with other objects of the same category but leave the arrangement the same.  Here you see a set of scenes where we did just that. However, since the configuration of the objects remains the same, when we look at these scenes, we still don’t have the kind of plausible variety you observe in the real world.</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6</a:t>
            </a:fld>
            <a:endParaRPr lang="en-US" dirty="0"/>
          </a:p>
        </p:txBody>
      </p:sp>
    </p:spTree>
    <p:extLst>
      <p:ext uri="{BB962C8B-B14F-4D97-AF65-F5344CB8AC3E}">
        <p14:creationId xmlns:p14="http://schemas.microsoft.com/office/powerpoint/2010/main" val="175679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conceptually we can think of two axes along which variety can be improved.</a:t>
            </a:r>
          </a:p>
          <a:p>
            <a:endParaRPr lang="en-US" baseline="0" dirty="0" smtClean="0"/>
          </a:p>
          <a:p>
            <a:r>
              <a:rPr lang="en-US" baseline="0" dirty="0" smtClean="0"/>
              <a:t>Along the horizontal we can improve object variety by drawing from larger and more diverse categories of objects to synthesize our output scenes.</a:t>
            </a:r>
          </a:p>
          <a:p>
            <a:endParaRPr lang="en-US" baseline="0" dirty="0" smtClean="0"/>
          </a:p>
          <a:p>
            <a:r>
              <a:rPr lang="en-US" dirty="0" smtClean="0"/>
              <a:t>Along the vertical axis we can improve scene variety by synthesizing</a:t>
            </a:r>
            <a:r>
              <a:rPr lang="en-US" baseline="0" dirty="0" smtClean="0"/>
              <a:t> with more diverse yet plausible configurations of the arrangements of objects that are found in the scene.</a:t>
            </a:r>
          </a:p>
          <a:p>
            <a:endParaRPr lang="en-US" baseline="0" dirty="0" smtClean="0"/>
          </a:p>
          <a:p>
            <a:r>
              <a:rPr lang="en-US" dirty="0" smtClean="0"/>
              <a:t>We will revisit this</a:t>
            </a:r>
            <a:r>
              <a:rPr lang="en-US" baseline="0" dirty="0" smtClean="0"/>
              <a:t> conceptual plot as we address each challenge later in the talk.</a:t>
            </a:r>
            <a:endParaRPr lang="en-US" dirty="0"/>
          </a:p>
        </p:txBody>
      </p:sp>
      <p:sp>
        <p:nvSpPr>
          <p:cNvPr id="4" name="Slide Number Placeholder 3"/>
          <p:cNvSpPr>
            <a:spLocks noGrp="1"/>
          </p:cNvSpPr>
          <p:nvPr>
            <p:ph type="sldNum" sz="quarter" idx="10"/>
          </p:nvPr>
        </p:nvSpPr>
        <p:spPr/>
        <p:txBody>
          <a:bodyPr/>
          <a:lstStyle/>
          <a:p>
            <a:fld id="{FAAE226D-5C9D-49A5-9606-2D4A56558A61}" type="slidenum">
              <a:rPr lang="en-US" smtClean="0"/>
              <a:t>7</a:t>
            </a:fld>
            <a:endParaRPr lang="en-US" dirty="0"/>
          </a:p>
        </p:txBody>
      </p:sp>
    </p:spTree>
    <p:extLst>
      <p:ext uri="{BB962C8B-B14F-4D97-AF65-F5344CB8AC3E}">
        <p14:creationId xmlns:p14="http://schemas.microsoft.com/office/powerpoint/2010/main" val="617977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key insight, which is related to how people judge variety, is that when people create input examples they do so in the context of a lot of prior knowledge about the type of scene they are thinking of. People have a great many experiences of the real world, which they use in order to interpret plausibility and variety. But since we do not have access to the prior experience in people’s heads, what can we do?</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8</a:t>
            </a:fld>
            <a:endParaRPr lang="en-US" dirty="0"/>
          </a:p>
        </p:txBody>
      </p:sp>
    </p:spTree>
    <p:extLst>
      <p:ext uri="{BB962C8B-B14F-4D97-AF65-F5344CB8AC3E}">
        <p14:creationId xmlns:p14="http://schemas.microsoft.com/office/powerpoint/2010/main" val="2057526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a:t>
            </a:r>
            <a:r>
              <a:rPr lang="en-US" baseline="0" dirty="0" smtClean="0"/>
              <a:t> replacement for this human prior knowledge, we can use a database of scenes that people have built before. By finding the scenes that are most similar to the input examples in a scene database, we can leverage additional observations of what types of objects and arrangements are appropriate to use for enriching our output scenes.</a:t>
            </a:r>
            <a:endParaRPr lang="en-US" dirty="0"/>
          </a:p>
        </p:txBody>
      </p:sp>
      <p:sp>
        <p:nvSpPr>
          <p:cNvPr id="4" name="Slide Number Placeholder 3"/>
          <p:cNvSpPr>
            <a:spLocks noGrp="1"/>
          </p:cNvSpPr>
          <p:nvPr>
            <p:ph type="sldNum" sz="quarter" idx="10"/>
          </p:nvPr>
        </p:nvSpPr>
        <p:spPr/>
        <p:txBody>
          <a:bodyPr/>
          <a:lstStyle/>
          <a:p>
            <a:fld id="{DE6DAE01-76FA-4AA4-BF72-0C544F87644F}" type="slidenum">
              <a:rPr lang="en-US" smtClean="0"/>
              <a:t>9</a:t>
            </a:fld>
            <a:endParaRPr lang="en-US" dirty="0"/>
          </a:p>
        </p:txBody>
      </p:sp>
    </p:spTree>
    <p:extLst>
      <p:ext uri="{BB962C8B-B14F-4D97-AF65-F5344CB8AC3E}">
        <p14:creationId xmlns:p14="http://schemas.microsoft.com/office/powerpoint/2010/main" val="205752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34753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2714195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21720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24646381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107242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4009532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2707576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238449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121209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64720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D1582-AD1B-4F87-A98A-AFF9F724D54D}" type="datetimeFigureOut">
              <a:rPr lang="en-US" smtClean="0"/>
              <a:t>11/22/2012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0F29AAD-5BC5-4074-B59E-4E573DC6A2A5}" type="slidenum">
              <a:rPr lang="en-US" smtClean="0"/>
              <a:t>‹#›</a:t>
            </a:fld>
            <a:endParaRPr lang="en-US" dirty="0"/>
          </a:p>
        </p:txBody>
      </p:sp>
    </p:spTree>
    <p:extLst>
      <p:ext uri="{BB962C8B-B14F-4D97-AF65-F5344CB8AC3E}">
        <p14:creationId xmlns:p14="http://schemas.microsoft.com/office/powerpoint/2010/main" val="3784685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0301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D1582-AD1B-4F87-A98A-AFF9F724D54D}" type="datetimeFigureOut">
              <a:rPr lang="en-US" smtClean="0"/>
              <a:t>11/22/2012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29AAD-5BC5-4074-B59E-4E573DC6A2A5}" type="slidenum">
              <a:rPr lang="en-US" smtClean="0"/>
              <a:t>‹#›</a:t>
            </a:fld>
            <a:endParaRPr lang="en-US" dirty="0"/>
          </a:p>
        </p:txBody>
      </p:sp>
      <p:pic>
        <p:nvPicPr>
          <p:cNvPr id="9" name="Picture 2" descr="C:\Users\Public\Documents\Research\Context Aware Modeling\SIGGRAPH Asia 2012\sigasia_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543800" y="6106669"/>
            <a:ext cx="1295399" cy="75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0989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tiff"/><Relationship Id="rId2" Type="http://schemas.openxmlformats.org/officeDocument/2006/relationships/notesSlide" Target="../notesSlides/notesSlide10.xml"/><Relationship Id="rId16"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5" Type="http://schemas.openxmlformats.org/officeDocument/2006/relationships/image" Target="../media/image5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 Id="rId14" Type="http://schemas.openxmlformats.org/officeDocument/2006/relationships/image" Target="../media/image52.tiff"/></Relationships>
</file>

<file path=ppt/slides/_rels/slide11.xml.rels><?xml version="1.0" encoding="UTF-8" standalone="yes"?>
<Relationships xmlns="http://schemas.openxmlformats.org/package/2006/relationships"><Relationship Id="rId8" Type="http://schemas.openxmlformats.org/officeDocument/2006/relationships/image" Target="../media/image46.tiff"/><Relationship Id="rId13" Type="http://schemas.openxmlformats.org/officeDocument/2006/relationships/image" Target="../media/image51.tiff"/><Relationship Id="rId3" Type="http://schemas.openxmlformats.org/officeDocument/2006/relationships/image" Target="../media/image41.tiff"/><Relationship Id="rId7" Type="http://schemas.openxmlformats.org/officeDocument/2006/relationships/image" Target="../media/image45.tiff"/><Relationship Id="rId12" Type="http://schemas.openxmlformats.org/officeDocument/2006/relationships/image" Target="../media/image50.tiff"/><Relationship Id="rId17" Type="http://schemas.openxmlformats.org/officeDocument/2006/relationships/image" Target="../media/image55.tiff"/><Relationship Id="rId2" Type="http://schemas.openxmlformats.org/officeDocument/2006/relationships/notesSlide" Target="../notesSlides/notesSlide11.xml"/><Relationship Id="rId16" Type="http://schemas.openxmlformats.org/officeDocument/2006/relationships/image" Target="../media/image54.tiff"/><Relationship Id="rId1" Type="http://schemas.openxmlformats.org/officeDocument/2006/relationships/slideLayout" Target="../slideLayouts/slideLayout2.xml"/><Relationship Id="rId6" Type="http://schemas.openxmlformats.org/officeDocument/2006/relationships/image" Target="../media/image44.tiff"/><Relationship Id="rId11" Type="http://schemas.openxmlformats.org/officeDocument/2006/relationships/image" Target="../media/image49.tiff"/><Relationship Id="rId5" Type="http://schemas.openxmlformats.org/officeDocument/2006/relationships/image" Target="../media/image43.tiff"/><Relationship Id="rId15" Type="http://schemas.openxmlformats.org/officeDocument/2006/relationships/image" Target="../media/image53.tiff"/><Relationship Id="rId10" Type="http://schemas.openxmlformats.org/officeDocument/2006/relationships/image" Target="../media/image48.tiff"/><Relationship Id="rId4" Type="http://schemas.openxmlformats.org/officeDocument/2006/relationships/image" Target="../media/image42.tiff"/><Relationship Id="rId9" Type="http://schemas.openxmlformats.org/officeDocument/2006/relationships/image" Target="../media/image47.tiff"/><Relationship Id="rId14" Type="http://schemas.openxmlformats.org/officeDocument/2006/relationships/image" Target="../media/image52.tiff"/></Relationships>
</file>

<file path=ppt/slides/_rels/slide12.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3.wdp"/><Relationship Id="rId18" Type="http://schemas.openxmlformats.org/officeDocument/2006/relationships/image" Target="../media/image79.png"/><Relationship Id="rId3" Type="http://schemas.openxmlformats.org/officeDocument/2006/relationships/image" Target="../media/image73.png"/><Relationship Id="rId21" Type="http://schemas.microsoft.com/office/2007/relationships/hdphoto" Target="../media/hdphoto7.wdp"/><Relationship Id="rId7" Type="http://schemas.openxmlformats.org/officeDocument/2006/relationships/image" Target="../media/image72.png"/><Relationship Id="rId12" Type="http://schemas.openxmlformats.org/officeDocument/2006/relationships/image" Target="../media/image76.png"/><Relationship Id="rId17" Type="http://schemas.microsoft.com/office/2007/relationships/hdphoto" Target="../media/hdphoto5.wdp"/><Relationship Id="rId25" Type="http://schemas.microsoft.com/office/2007/relationships/hdphoto" Target="../media/hdphoto9.wdp"/><Relationship Id="rId2" Type="http://schemas.openxmlformats.org/officeDocument/2006/relationships/notesSlide" Target="../notesSlides/notesSlide17.xml"/><Relationship Id="rId16" Type="http://schemas.openxmlformats.org/officeDocument/2006/relationships/image" Target="../media/image78.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1.png"/><Relationship Id="rId11" Type="http://schemas.microsoft.com/office/2007/relationships/hdphoto" Target="../media/hdphoto2.wdp"/><Relationship Id="rId24" Type="http://schemas.openxmlformats.org/officeDocument/2006/relationships/image" Target="../media/image82.png"/><Relationship Id="rId5" Type="http://schemas.openxmlformats.org/officeDocument/2006/relationships/image" Target="../media/image68.png"/><Relationship Id="rId15" Type="http://schemas.microsoft.com/office/2007/relationships/hdphoto" Target="../media/hdphoto4.wdp"/><Relationship Id="rId23" Type="http://schemas.microsoft.com/office/2007/relationships/hdphoto" Target="../media/hdphoto8.wdp"/><Relationship Id="rId10" Type="http://schemas.openxmlformats.org/officeDocument/2006/relationships/image" Target="../media/image75.png"/><Relationship Id="rId19" Type="http://schemas.microsoft.com/office/2007/relationships/hdphoto" Target="../media/hdphoto6.wdp"/><Relationship Id="rId4" Type="http://schemas.openxmlformats.org/officeDocument/2006/relationships/image" Target="../media/image74.png"/><Relationship Id="rId9" Type="http://schemas.openxmlformats.org/officeDocument/2006/relationships/image" Target="../media/image65.png"/><Relationship Id="rId14" Type="http://schemas.openxmlformats.org/officeDocument/2006/relationships/image" Target="../media/image77.png"/><Relationship Id="rId22"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6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62.png"/><Relationship Id="rId9" Type="http://schemas.openxmlformats.org/officeDocument/2006/relationships/image" Target="../media/image87.png"/><Relationship Id="rId14" Type="http://schemas.openxmlformats.org/officeDocument/2006/relationships/image" Target="../media/image92.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97.tiff"/></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8.tiff"/><Relationship Id="rId4" Type="http://schemas.openxmlformats.org/officeDocument/2006/relationships/image" Target="../media/image11.png"/><Relationship Id="rId9" Type="http://schemas.openxmlformats.org/officeDocument/2006/relationships/image" Target="../media/image97.tiff"/></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8.tiff"/><Relationship Id="rId4" Type="http://schemas.openxmlformats.org/officeDocument/2006/relationships/image" Target="../media/image11.png"/><Relationship Id="rId9" Type="http://schemas.openxmlformats.org/officeDocument/2006/relationships/image" Target="../media/image99.tiff"/></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01.tiff"/><Relationship Id="rId18" Type="http://schemas.openxmlformats.org/officeDocument/2006/relationships/image" Target="../media/image631.png"/><Relationship Id="rId3" Type="http://schemas.openxmlformats.org/officeDocument/2006/relationships/image" Target="../media/image40.png"/><Relationship Id="rId7" Type="http://schemas.openxmlformats.org/officeDocument/2006/relationships/image" Target="../media/image14.png"/><Relationship Id="rId12" Type="http://schemas.openxmlformats.org/officeDocument/2006/relationships/image" Target="../media/image100.tiff"/><Relationship Id="rId17" Type="http://schemas.openxmlformats.org/officeDocument/2006/relationships/image" Target="../media/image105.tiff"/><Relationship Id="rId2" Type="http://schemas.openxmlformats.org/officeDocument/2006/relationships/notesSlide" Target="../notesSlides/notesSlide25.xml"/><Relationship Id="rId16" Type="http://schemas.openxmlformats.org/officeDocument/2006/relationships/image" Target="../media/image104.tiff"/><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103.tiff"/><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02.tiff"/></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5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6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40.png"/><Relationship Id="rId14" Type="http://schemas.openxmlformats.org/officeDocument/2006/relationships/image" Target="../media/image20.tiff"/></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0.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70.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670.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tif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tiff"/></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70.png"/><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67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701.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1.png"/><Relationship Id="rId5" Type="http://schemas.openxmlformats.org/officeDocument/2006/relationships/image" Target="../media/image670.pn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openxmlformats.org/officeDocument/2006/relationships/image" Target="../media/image111.tiff"/><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0.png"/><Relationship Id="rId4" Type="http://schemas.microsoft.com/office/2007/relationships/hdphoto" Target="../media/hdphoto10.wdp"/><Relationship Id="rId9" Type="http://schemas.openxmlformats.org/officeDocument/2006/relationships/image" Target="../media/image112.tiff"/></Relationships>
</file>

<file path=ppt/slides/_rels/slide3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6.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0.png"/><Relationship Id="rId10" Type="http://schemas.openxmlformats.org/officeDocument/2006/relationships/image" Target="../media/image116.png"/><Relationship Id="rId4" Type="http://schemas.microsoft.com/office/2007/relationships/hdphoto" Target="../media/hdphoto10.wdp"/><Relationship Id="rId9" Type="http://schemas.openxmlformats.org/officeDocument/2006/relationships/image" Target="../media/image115.png"/></Relationships>
</file>

<file path=ppt/slides/_rels/slide35.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microsoft.com/office/2007/relationships/hdphoto" Target="../media/hdphoto10.wdp"/><Relationship Id="rId9"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670.png"/><Relationship Id="rId4" Type="http://schemas.microsoft.com/office/2007/relationships/hdphoto" Target="../media/hdphoto10.wdp"/></Relationships>
</file>

<file path=ppt/slides/_rels/slide3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06.png"/><Relationship Id="rId7"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06.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microsoft.com/office/2007/relationships/hdphoto" Target="../media/hdphoto10.wdp"/><Relationship Id="rId9" Type="http://schemas.openxmlformats.org/officeDocument/2006/relationships/image" Target="../media/image125.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6.png"/><Relationship Id="rId18" Type="http://schemas.openxmlformats.org/officeDocument/2006/relationships/image" Target="../media/image1120.png"/><Relationship Id="rId3" Type="http://schemas.openxmlformats.org/officeDocument/2006/relationships/image" Target="../media/image130.png"/><Relationship Id="rId7" Type="http://schemas.openxmlformats.org/officeDocument/2006/relationships/image" Target="../media/image132.jpeg"/><Relationship Id="rId12" Type="http://schemas.openxmlformats.org/officeDocument/2006/relationships/image" Target="../media/image1080.png"/><Relationship Id="rId17" Type="http://schemas.openxmlformats.org/officeDocument/2006/relationships/image" Target="../media/image1110.png"/><Relationship Id="rId2" Type="http://schemas.openxmlformats.org/officeDocument/2006/relationships/notesSlide" Target="../notesSlides/notesSlide39.xml"/><Relationship Id="rId16" Type="http://schemas.openxmlformats.org/officeDocument/2006/relationships/image" Target="../media/image110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31.png"/><Relationship Id="rId15" Type="http://schemas.openxmlformats.org/officeDocument/2006/relationships/image" Target="../media/image1090.png"/><Relationship Id="rId10" Type="http://schemas.openxmlformats.org/officeDocument/2006/relationships/image" Target="../media/image11.png"/><Relationship Id="rId19" Type="http://schemas.openxmlformats.org/officeDocument/2006/relationships/image" Target="../media/image1130.png"/><Relationship Id="rId4" Type="http://schemas.openxmlformats.org/officeDocument/2006/relationships/image" Target="../media/image12.png"/><Relationship Id="rId9" Type="http://schemas.openxmlformats.org/officeDocument/2006/relationships/image" Target="../media/image40.png"/><Relationship Id="rId14"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tif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tiff"/></Relationships>
</file>

<file path=ppt/slides/_rels/slide40.xml.rels><?xml version="1.0" encoding="UTF-8" standalone="yes"?>
<Relationships xmlns="http://schemas.openxmlformats.org/package/2006/relationships"><Relationship Id="rId8" Type="http://schemas.openxmlformats.org/officeDocument/2006/relationships/image" Target="../media/image138.tiff"/><Relationship Id="rId13" Type="http://schemas.openxmlformats.org/officeDocument/2006/relationships/image" Target="../media/image143.png"/><Relationship Id="rId3" Type="http://schemas.openxmlformats.org/officeDocument/2006/relationships/image" Target="../media/image133.tiff"/><Relationship Id="rId7" Type="http://schemas.openxmlformats.org/officeDocument/2006/relationships/image" Target="../media/image137.tiff"/><Relationship Id="rId12" Type="http://schemas.openxmlformats.org/officeDocument/2006/relationships/image" Target="../media/image14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6.tiff"/><Relationship Id="rId11" Type="http://schemas.openxmlformats.org/officeDocument/2006/relationships/image" Target="../media/image141.png"/><Relationship Id="rId5" Type="http://schemas.openxmlformats.org/officeDocument/2006/relationships/image" Target="../media/image135.tiff"/><Relationship Id="rId15" Type="http://schemas.openxmlformats.org/officeDocument/2006/relationships/image" Target="../media/image1260.png"/><Relationship Id="rId10" Type="http://schemas.openxmlformats.org/officeDocument/2006/relationships/image" Target="../media/image140.tiff"/><Relationship Id="rId4" Type="http://schemas.openxmlformats.org/officeDocument/2006/relationships/image" Target="../media/image134.tiff"/><Relationship Id="rId9" Type="http://schemas.openxmlformats.org/officeDocument/2006/relationships/image" Target="../media/image139.tiff"/><Relationship Id="rId14" Type="http://schemas.openxmlformats.org/officeDocument/2006/relationships/image" Target="../media/image144.png"/></Relationships>
</file>

<file path=ppt/slides/_rels/slide41.xml.rels><?xml version="1.0" encoding="UTF-8" standalone="yes"?>
<Relationships xmlns="http://schemas.openxmlformats.org/package/2006/relationships"><Relationship Id="rId8" Type="http://schemas.openxmlformats.org/officeDocument/2006/relationships/image" Target="../media/image138.tiff"/><Relationship Id="rId13" Type="http://schemas.openxmlformats.org/officeDocument/2006/relationships/image" Target="../media/image143.png"/><Relationship Id="rId3" Type="http://schemas.openxmlformats.org/officeDocument/2006/relationships/image" Target="../media/image133.tiff"/><Relationship Id="rId7" Type="http://schemas.openxmlformats.org/officeDocument/2006/relationships/image" Target="../media/image137.tiff"/><Relationship Id="rId12" Type="http://schemas.openxmlformats.org/officeDocument/2006/relationships/image" Target="../media/image142.png"/><Relationship Id="rId2" Type="http://schemas.openxmlformats.org/officeDocument/2006/relationships/notesSlide" Target="../notesSlides/notesSlide41.xml"/><Relationship Id="rId16" Type="http://schemas.openxmlformats.org/officeDocument/2006/relationships/image" Target="../media/image146.tiff"/><Relationship Id="rId1" Type="http://schemas.openxmlformats.org/officeDocument/2006/relationships/slideLayout" Target="../slideLayouts/slideLayout2.xml"/><Relationship Id="rId6" Type="http://schemas.openxmlformats.org/officeDocument/2006/relationships/image" Target="../media/image136.tiff"/><Relationship Id="rId11" Type="http://schemas.openxmlformats.org/officeDocument/2006/relationships/image" Target="../media/image141.png"/><Relationship Id="rId5" Type="http://schemas.openxmlformats.org/officeDocument/2006/relationships/image" Target="../media/image135.tiff"/><Relationship Id="rId15" Type="http://schemas.openxmlformats.org/officeDocument/2006/relationships/image" Target="../media/image145.tiff"/><Relationship Id="rId10" Type="http://schemas.openxmlformats.org/officeDocument/2006/relationships/image" Target="../media/image140.tiff"/><Relationship Id="rId4" Type="http://schemas.openxmlformats.org/officeDocument/2006/relationships/image" Target="../media/image134.tiff"/><Relationship Id="rId9" Type="http://schemas.openxmlformats.org/officeDocument/2006/relationships/image" Target="../media/image139.tiff"/><Relationship Id="rId14" Type="http://schemas.openxmlformats.org/officeDocument/2006/relationships/image" Target="../media/image144.png"/></Relationships>
</file>

<file path=ppt/slides/_rels/slide42.xml.rels><?xml version="1.0" encoding="UTF-8" standalone="yes"?>
<Relationships xmlns="http://schemas.openxmlformats.org/package/2006/relationships"><Relationship Id="rId8" Type="http://schemas.openxmlformats.org/officeDocument/2006/relationships/image" Target="../media/image138.tiff"/><Relationship Id="rId13" Type="http://schemas.openxmlformats.org/officeDocument/2006/relationships/image" Target="../media/image143.png"/><Relationship Id="rId3" Type="http://schemas.openxmlformats.org/officeDocument/2006/relationships/image" Target="../media/image133.tiff"/><Relationship Id="rId7" Type="http://schemas.openxmlformats.org/officeDocument/2006/relationships/image" Target="../media/image137.tiff"/><Relationship Id="rId12"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6.tiff"/><Relationship Id="rId11" Type="http://schemas.openxmlformats.org/officeDocument/2006/relationships/image" Target="../media/image141.png"/><Relationship Id="rId5" Type="http://schemas.openxmlformats.org/officeDocument/2006/relationships/image" Target="../media/image135.tiff"/><Relationship Id="rId15" Type="http://schemas.openxmlformats.org/officeDocument/2006/relationships/image" Target="../media/image147.tiff"/><Relationship Id="rId10" Type="http://schemas.openxmlformats.org/officeDocument/2006/relationships/image" Target="../media/image140.tiff"/><Relationship Id="rId4" Type="http://schemas.openxmlformats.org/officeDocument/2006/relationships/image" Target="../media/image134.tiff"/><Relationship Id="rId9" Type="http://schemas.openxmlformats.org/officeDocument/2006/relationships/image" Target="../media/image139.tiff"/><Relationship Id="rId14" Type="http://schemas.openxmlformats.org/officeDocument/2006/relationships/image" Target="../media/image144.png"/></Relationships>
</file>

<file path=ppt/slides/_rels/slide43.xml.rels><?xml version="1.0" encoding="UTF-8" standalone="yes"?>
<Relationships xmlns="http://schemas.openxmlformats.org/package/2006/relationships"><Relationship Id="rId8" Type="http://schemas.openxmlformats.org/officeDocument/2006/relationships/image" Target="../media/image138.tiff"/><Relationship Id="rId13" Type="http://schemas.openxmlformats.org/officeDocument/2006/relationships/image" Target="../media/image143.png"/><Relationship Id="rId3" Type="http://schemas.openxmlformats.org/officeDocument/2006/relationships/image" Target="../media/image133.tiff"/><Relationship Id="rId7" Type="http://schemas.openxmlformats.org/officeDocument/2006/relationships/image" Target="../media/image137.tiff"/><Relationship Id="rId12" Type="http://schemas.openxmlformats.org/officeDocument/2006/relationships/image" Target="../media/image142.png"/><Relationship Id="rId2" Type="http://schemas.openxmlformats.org/officeDocument/2006/relationships/notesSlide" Target="../notesSlides/notesSlide43.xml"/><Relationship Id="rId16" Type="http://schemas.openxmlformats.org/officeDocument/2006/relationships/image" Target="../media/image148.tiff"/><Relationship Id="rId1" Type="http://schemas.openxmlformats.org/officeDocument/2006/relationships/slideLayout" Target="../slideLayouts/slideLayout2.xml"/><Relationship Id="rId6" Type="http://schemas.openxmlformats.org/officeDocument/2006/relationships/image" Target="../media/image136.tiff"/><Relationship Id="rId11" Type="http://schemas.openxmlformats.org/officeDocument/2006/relationships/image" Target="../media/image141.png"/><Relationship Id="rId5" Type="http://schemas.openxmlformats.org/officeDocument/2006/relationships/image" Target="../media/image135.tiff"/><Relationship Id="rId15" Type="http://schemas.openxmlformats.org/officeDocument/2006/relationships/image" Target="../media/image146.tiff"/><Relationship Id="rId10" Type="http://schemas.openxmlformats.org/officeDocument/2006/relationships/image" Target="../media/image140.tiff"/><Relationship Id="rId4" Type="http://schemas.openxmlformats.org/officeDocument/2006/relationships/image" Target="../media/image134.tiff"/><Relationship Id="rId9" Type="http://schemas.openxmlformats.org/officeDocument/2006/relationships/image" Target="../media/image139.tiff"/><Relationship Id="rId14"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320.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00.png"/><Relationship Id="rId5" Type="http://schemas.openxmlformats.org/officeDocument/2006/relationships/image" Target="../media/image150.png"/><Relationship Id="rId4" Type="http://schemas.openxmlformats.org/officeDocument/2006/relationships/image" Target="../media/image1280.png"/><Relationship Id="rId9" Type="http://schemas.openxmlformats.org/officeDocument/2006/relationships/image" Target="../media/image152.png"/></Relationships>
</file>

<file path=ppt/slides/_rels/slide4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3.png"/><Relationship Id="rId7" Type="http://schemas.openxmlformats.org/officeDocument/2006/relationships/image" Target="../media/image1380.png"/><Relationship Id="rId2" Type="http://schemas.openxmlformats.org/officeDocument/2006/relationships/notesSlide" Target="../notesSlides/notesSlide45.xml"/><Relationship Id="rId1" Type="http://schemas.openxmlformats.org/officeDocument/2006/relationships/slideLayout" Target="../slideLayouts/slideLayout2.xml"/><Relationship Id="rId11" Type="http://schemas.openxmlformats.org/officeDocument/2006/relationships/image" Target="../media/image1400.png"/><Relationship Id="rId10" Type="http://schemas.openxmlformats.org/officeDocument/2006/relationships/image" Target="../media/image156.png"/><Relationship Id="rId4" Type="http://schemas.openxmlformats.org/officeDocument/2006/relationships/image" Target="../media/image154.emf"/><Relationship Id="rId9" Type="http://schemas.openxmlformats.org/officeDocument/2006/relationships/image" Target="../media/image1390.png"/></Relationships>
</file>

<file path=ppt/slides/_rels/slide46.xml.rels><?xml version="1.0" encoding="UTF-8" standalone="yes"?>
<Relationships xmlns="http://schemas.openxmlformats.org/package/2006/relationships"><Relationship Id="rId8" Type="http://schemas.openxmlformats.org/officeDocument/2006/relationships/image" Target="../media/image1460.png"/><Relationship Id="rId13" Type="http://schemas.openxmlformats.org/officeDocument/2006/relationships/image" Target="../media/image164.png"/><Relationship Id="rId3" Type="http://schemas.openxmlformats.org/officeDocument/2006/relationships/image" Target="../media/image157.png"/><Relationship Id="rId7" Type="http://schemas.openxmlformats.org/officeDocument/2006/relationships/image" Target="../media/image1450.png"/><Relationship Id="rId12"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2.png"/><Relationship Id="rId5" Type="http://schemas.openxmlformats.org/officeDocument/2006/relationships/image" Target="../media/image159.png"/><Relationship Id="rId10" Type="http://schemas.openxmlformats.org/officeDocument/2006/relationships/image" Target="../media/image161.png"/><Relationship Id="rId4" Type="http://schemas.openxmlformats.org/officeDocument/2006/relationships/image" Target="../media/image158.png"/><Relationship Id="rId9" Type="http://schemas.openxmlformats.org/officeDocument/2006/relationships/image" Target="../media/image14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5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53.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77.jpeg"/><Relationship Id="rId11" Type="http://schemas.openxmlformats.org/officeDocument/2006/relationships/image" Target="../media/image172.jpeg"/><Relationship Id="rId5" Type="http://schemas.openxmlformats.org/officeDocument/2006/relationships/image" Target="../media/image176.jpeg"/><Relationship Id="rId10" Type="http://schemas.openxmlformats.org/officeDocument/2006/relationships/image" Target="../media/image171.jpeg"/><Relationship Id="rId4" Type="http://schemas.openxmlformats.org/officeDocument/2006/relationships/image" Target="../media/image175.jpeg"/><Relationship Id="rId9" Type="http://schemas.openxmlformats.org/officeDocument/2006/relationships/image" Target="../media/image170.jpeg"/></Relationships>
</file>

<file path=ppt/slides/_rels/slide5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jpeg"/></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56.xml.rels><?xml version="1.0" encoding="UTF-8" standalone="yes"?>
<Relationships xmlns="http://schemas.openxmlformats.org/package/2006/relationships"><Relationship Id="rId3" Type="http://schemas.openxmlformats.org/officeDocument/2006/relationships/image" Target="../media/image184.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85.tif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39.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38.jpeg"/><Relationship Id="rId5" Type="http://schemas.openxmlformats.org/officeDocument/2006/relationships/image" Target="../media/image14.png"/><Relationship Id="rId10" Type="http://schemas.openxmlformats.org/officeDocument/2006/relationships/image" Target="../media/image37.jpeg"/><Relationship Id="rId4" Type="http://schemas.openxmlformats.org/officeDocument/2006/relationships/image" Target="../media/image13.png"/><Relationship Id="rId9" Type="http://schemas.openxmlformats.org/officeDocument/2006/relationships/image" Target="../media/image36.jpeg"/><Relationship Id="rId1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wdp"/><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3.wdp"/><Relationship Id="rId4" Type="http://schemas.openxmlformats.org/officeDocument/2006/relationships/image" Target="../media/image187.png"/></Relationships>
</file>

<file path=ppt/slides/_rels/slide6.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6.jpe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0.png"/><Relationship Id="rId5" Type="http://schemas.openxmlformats.org/officeDocument/2006/relationships/image" Target="../media/image13.png"/><Relationship Id="rId15" Type="http://schemas.openxmlformats.org/officeDocument/2006/relationships/image" Target="../media/image38.jpe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6.jpe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0.png"/><Relationship Id="rId5" Type="http://schemas.openxmlformats.org/officeDocument/2006/relationships/image" Target="../media/image13.png"/><Relationship Id="rId15" Type="http://schemas.openxmlformats.org/officeDocument/2006/relationships/image" Target="../media/image38.jpe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22.pn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752600"/>
            <a:ext cx="7162800" cy="1470025"/>
          </a:xfrm>
        </p:spPr>
        <p:txBody>
          <a:bodyPr/>
          <a:lstStyle/>
          <a:p>
            <a:r>
              <a:rPr lang="en-US" dirty="0" smtClean="0"/>
              <a:t>Example-based Synthesis of 3D Object Arrangements</a:t>
            </a:r>
            <a:endParaRPr lang="en-US" dirty="0"/>
          </a:p>
        </p:txBody>
      </p:sp>
      <p:sp>
        <p:nvSpPr>
          <p:cNvPr id="3" name="Subtitle 2"/>
          <p:cNvSpPr>
            <a:spLocks noGrp="1"/>
          </p:cNvSpPr>
          <p:nvPr>
            <p:ph type="subTitle" idx="1"/>
          </p:nvPr>
        </p:nvSpPr>
        <p:spPr>
          <a:xfrm>
            <a:off x="1371600" y="3508375"/>
            <a:ext cx="6400800" cy="1752600"/>
          </a:xfrm>
        </p:spPr>
        <p:txBody>
          <a:bodyPr>
            <a:normAutofit/>
          </a:bodyPr>
          <a:lstStyle/>
          <a:p>
            <a:r>
              <a:rPr lang="en-US" sz="2000" dirty="0" smtClean="0">
                <a:solidFill>
                  <a:schemeClr val="tx1">
                    <a:lumMod val="50000"/>
                  </a:schemeClr>
                </a:solidFill>
              </a:rPr>
              <a:t>Matthew Fisher             Daniel Ritchie             Manolis Savva</a:t>
            </a:r>
          </a:p>
          <a:p>
            <a:pPr>
              <a:lnSpc>
                <a:spcPct val="150000"/>
              </a:lnSpc>
            </a:pPr>
            <a:r>
              <a:rPr lang="en-US" sz="2000" dirty="0" smtClean="0">
                <a:solidFill>
                  <a:schemeClr val="tx1">
                    <a:lumMod val="50000"/>
                  </a:schemeClr>
                </a:solidFill>
              </a:rPr>
              <a:t>Thomas Funkhouser</a:t>
            </a:r>
            <a:r>
              <a:rPr lang="en-US" sz="2000" dirty="0">
                <a:solidFill>
                  <a:schemeClr val="tx1">
                    <a:lumMod val="50000"/>
                  </a:schemeClr>
                </a:solidFill>
              </a:rPr>
              <a:t> </a:t>
            </a:r>
            <a:r>
              <a:rPr lang="en-US" sz="2000" dirty="0" smtClean="0">
                <a:solidFill>
                  <a:schemeClr val="tx1">
                    <a:lumMod val="50000"/>
                  </a:schemeClr>
                </a:solidFill>
              </a:rPr>
              <a:t>            Pat Hanrahan</a:t>
            </a:r>
            <a:endParaRPr lang="en-US" sz="2000" dirty="0">
              <a:solidFill>
                <a:schemeClr val="tx1">
                  <a:lumMod val="50000"/>
                </a:schemeClr>
              </a:solidFill>
            </a:endParaRPr>
          </a:p>
        </p:txBody>
      </p:sp>
      <p:pic>
        <p:nvPicPr>
          <p:cNvPr id="2050" name="Picture 2" descr="C:\Users\Daniel\Dropbox\SIGGRAPH-Asia-2012\princeton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98" y="5270546"/>
            <a:ext cx="1174604" cy="36825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aniel\Dropbox\SIGGRAPH-Asia-2012\stanford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7069" y="4673693"/>
            <a:ext cx="2089862" cy="44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015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a:t>
            </a:r>
            <a:endParaRPr lang="en-US" dirty="0"/>
          </a:p>
        </p:txBody>
      </p:sp>
      <p:sp>
        <p:nvSpPr>
          <p:cNvPr id="3" name="Content Placeholder 2"/>
          <p:cNvSpPr>
            <a:spLocks noGrp="1"/>
          </p:cNvSpPr>
          <p:nvPr>
            <p:ph idx="1"/>
          </p:nvPr>
        </p:nvSpPr>
        <p:spPr>
          <a:xfrm>
            <a:off x="457200" y="1874837"/>
            <a:ext cx="8229600" cy="4525963"/>
          </a:xfrm>
        </p:spPr>
        <p:txBody>
          <a:bodyPr>
            <a:normAutofit fontScale="92500" lnSpcReduction="10000"/>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r>
              <a:rPr lang="en-US" sz="2400" dirty="0" smtClean="0"/>
              <a:t>130 scenes: study rooms, living rooms, entertainment centers, kitchens, bedrooms, utility rooms</a:t>
            </a:r>
          </a:p>
          <a:p>
            <a:pPr marL="0" indent="0">
              <a:buNone/>
            </a:pPr>
            <a:r>
              <a:rPr lang="en-US" sz="2400" dirty="0" smtClean="0"/>
              <a:t>Contain 3461 objects instances, 1723 unique models</a:t>
            </a:r>
          </a:p>
          <a:p>
            <a:pPr marL="0" indent="0">
              <a:buNone/>
            </a:pPr>
            <a:r>
              <a:rPr lang="en-US" sz="2400" dirty="0" smtClean="0"/>
              <a:t>url: </a:t>
            </a:r>
            <a:r>
              <a:rPr lang="en-US" sz="2400" dirty="0" smtClean="0">
                <a:solidFill>
                  <a:srgbClr val="00B0F0"/>
                </a:solidFill>
              </a:rPr>
              <a:t>stanford.io/scenesynth</a:t>
            </a:r>
            <a:r>
              <a:rPr lang="en-US" sz="2400" dirty="0">
                <a:solidFill>
                  <a:srgbClr val="00B0F0"/>
                </a:solidFill>
              </a:rPr>
              <a:t>/</a:t>
            </a:r>
            <a:endParaRPr lang="en-US" sz="2400" dirty="0" smtClean="0">
              <a:solidFill>
                <a:srgbClr val="00B0F0"/>
              </a:solidFill>
            </a:endParaRPr>
          </a:p>
        </p:txBody>
      </p:sp>
      <p:grpSp>
        <p:nvGrpSpPr>
          <p:cNvPr id="5" name="Group 4"/>
          <p:cNvGrpSpPr/>
          <p:nvPr/>
        </p:nvGrpSpPr>
        <p:grpSpPr>
          <a:xfrm>
            <a:off x="838200" y="1281306"/>
            <a:ext cx="6375694" cy="3519294"/>
            <a:chOff x="838200" y="1516953"/>
            <a:chExt cx="6375694" cy="3519294"/>
          </a:xfrm>
        </p:grpSpPr>
        <p:pic>
          <p:nvPicPr>
            <p:cNvPr id="2050" name="Picture 2" descr="C:\ContextAware\Code\latex\SceneSynth\figures\data\TeaserDatabase\bathroom.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65424" y="1516953"/>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92648"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819872"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47094"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52515" y="2746724"/>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176160" y="2739676"/>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499805" y="2746723"/>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23450" y="2746724"/>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147094" y="2746724"/>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66830"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186896" y="39624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506962"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827028"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6147094"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7351308" y="1599302"/>
            <a:ext cx="1143000" cy="1862048"/>
          </a:xfrm>
          <a:prstGeom prst="rect">
            <a:avLst/>
          </a:prstGeom>
          <a:noFill/>
        </p:spPr>
        <p:txBody>
          <a:bodyPr wrap="square" rtlCol="0" anchor="ctr">
            <a:spAutoFit/>
          </a:bodyPr>
          <a:lstStyle/>
          <a:p>
            <a:pPr algn="ctr"/>
            <a:r>
              <a:rPr lang="en-US" sz="11500" dirty="0" smtClean="0"/>
              <a:t>…</a:t>
            </a:r>
            <a:endParaRPr lang="en-US" sz="11500" dirty="0"/>
          </a:p>
        </p:txBody>
      </p:sp>
    </p:spTree>
    <p:extLst>
      <p:ext uri="{BB962C8B-B14F-4D97-AF65-F5344CB8AC3E}">
        <p14:creationId xmlns:p14="http://schemas.microsoft.com/office/powerpoint/2010/main" val="3687712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a:t>
            </a:r>
            <a:endParaRPr lang="en-US" dirty="0"/>
          </a:p>
        </p:txBody>
      </p:sp>
      <p:sp>
        <p:nvSpPr>
          <p:cNvPr id="3" name="Content Placeholder 2"/>
          <p:cNvSpPr>
            <a:spLocks noGrp="1"/>
          </p:cNvSpPr>
          <p:nvPr>
            <p:ph idx="1"/>
          </p:nvPr>
        </p:nvSpPr>
        <p:spPr>
          <a:xfrm>
            <a:off x="457200" y="1874837"/>
            <a:ext cx="8229600" cy="4525963"/>
          </a:xfrm>
        </p:spPr>
        <p:txBody>
          <a:bodyPr>
            <a:normAutofit fontScale="92500" lnSpcReduction="10000"/>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smtClean="0"/>
          </a:p>
          <a:p>
            <a:pPr marL="0" indent="0">
              <a:buNone/>
            </a:pPr>
            <a:r>
              <a:rPr lang="en-US" sz="2400" dirty="0" smtClean="0"/>
              <a:t>130 scenes: study rooms, living rooms, entertainment centers, kitchens, bedrooms, utility rooms</a:t>
            </a:r>
          </a:p>
          <a:p>
            <a:pPr marL="0" indent="0">
              <a:buNone/>
            </a:pPr>
            <a:r>
              <a:rPr lang="en-US" sz="2400" dirty="0" smtClean="0"/>
              <a:t>Contain 3461 objects instances, 1723 unique models</a:t>
            </a:r>
          </a:p>
          <a:p>
            <a:pPr marL="0" indent="0">
              <a:buNone/>
            </a:pPr>
            <a:r>
              <a:rPr lang="en-US" sz="2400" dirty="0" smtClean="0"/>
              <a:t>url: </a:t>
            </a:r>
            <a:r>
              <a:rPr lang="en-US" sz="2400" dirty="0">
                <a:solidFill>
                  <a:srgbClr val="00B0F0"/>
                </a:solidFill>
              </a:rPr>
              <a:t>stanford.io/scenesynth/</a:t>
            </a:r>
          </a:p>
        </p:txBody>
      </p:sp>
      <p:grpSp>
        <p:nvGrpSpPr>
          <p:cNvPr id="5" name="Group 4"/>
          <p:cNvGrpSpPr/>
          <p:nvPr/>
        </p:nvGrpSpPr>
        <p:grpSpPr>
          <a:xfrm>
            <a:off x="838200" y="1281306"/>
            <a:ext cx="6375694" cy="3519294"/>
            <a:chOff x="838200" y="1516953"/>
            <a:chExt cx="6375694" cy="3519294"/>
          </a:xfrm>
        </p:grpSpPr>
        <p:pic>
          <p:nvPicPr>
            <p:cNvPr id="2050" name="Picture 2" descr="C:\ContextAware\Code\latex\SceneSynth\figures\data\TeaserDatabase\bathroom.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65424" y="1516953"/>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92648"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819872"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47094" y="15240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52515" y="2746724"/>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176160" y="2739676"/>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499805" y="2746723"/>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23450" y="2746724"/>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147094" y="2746724"/>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866830"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2186896" y="39624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3506962"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4827028"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6147094" y="3969447"/>
              <a:ext cx="1066800" cy="10668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p:cNvSpPr txBox="1"/>
          <p:nvPr/>
        </p:nvSpPr>
        <p:spPr>
          <a:xfrm>
            <a:off x="7351308" y="1599302"/>
            <a:ext cx="1143000" cy="1862048"/>
          </a:xfrm>
          <a:prstGeom prst="rect">
            <a:avLst/>
          </a:prstGeom>
          <a:noFill/>
        </p:spPr>
        <p:txBody>
          <a:bodyPr wrap="square" rtlCol="0" anchor="ctr">
            <a:spAutoFit/>
          </a:bodyPr>
          <a:lstStyle/>
          <a:p>
            <a:pPr algn="ctr"/>
            <a:r>
              <a:rPr lang="en-US" sz="11500" dirty="0" smtClean="0"/>
              <a:t>…</a:t>
            </a:r>
            <a:endParaRPr lang="en-US" sz="11500" dirty="0"/>
          </a:p>
        </p:txBody>
      </p:sp>
      <p:grpSp>
        <p:nvGrpSpPr>
          <p:cNvPr id="4" name="Group 3"/>
          <p:cNvGrpSpPr/>
          <p:nvPr/>
        </p:nvGrpSpPr>
        <p:grpSpPr>
          <a:xfrm>
            <a:off x="-76200" y="-76200"/>
            <a:ext cx="9296400" cy="7010399"/>
            <a:chOff x="-76200" y="-76200"/>
            <a:chExt cx="9296400" cy="7010399"/>
          </a:xfrm>
        </p:grpSpPr>
        <p:sp>
          <p:nvSpPr>
            <p:cNvPr id="23" name="Rectangle 22"/>
            <p:cNvSpPr/>
            <p:nvPr/>
          </p:nvSpPr>
          <p:spPr>
            <a:xfrm>
              <a:off x="-76200" y="-76200"/>
              <a:ext cx="9296400" cy="25146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6200" y="3726752"/>
              <a:ext cx="9296400" cy="3207447"/>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76200" y="2438400"/>
              <a:ext cx="3429000" cy="12954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4648200" y="2438400"/>
              <a:ext cx="4572000" cy="12954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1" name="Group 2070"/>
          <p:cNvGrpSpPr/>
          <p:nvPr/>
        </p:nvGrpSpPr>
        <p:grpSpPr>
          <a:xfrm>
            <a:off x="4682049" y="1899038"/>
            <a:ext cx="4428487" cy="2409723"/>
            <a:chOff x="-3062893" y="2071577"/>
            <a:chExt cx="4428487" cy="2409723"/>
          </a:xfrm>
        </p:grpSpPr>
        <p:sp>
          <p:nvSpPr>
            <p:cNvPr id="27" name="Rounded Rectangle 26"/>
            <p:cNvSpPr/>
            <p:nvPr/>
          </p:nvSpPr>
          <p:spPr>
            <a:xfrm>
              <a:off x="-2648045" y="2670606"/>
              <a:ext cx="940533"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table</a:t>
              </a:r>
              <a:endParaRPr lang="en-US" sz="1600" dirty="0"/>
            </a:p>
          </p:txBody>
        </p:sp>
        <p:sp>
          <p:nvSpPr>
            <p:cNvPr id="28" name="Rounded Rectangle 27"/>
            <p:cNvSpPr/>
            <p:nvPr/>
          </p:nvSpPr>
          <p:spPr>
            <a:xfrm>
              <a:off x="-3003939" y="3371397"/>
              <a:ext cx="940533"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plate</a:t>
              </a:r>
              <a:endParaRPr lang="en-US" sz="1600" dirty="0"/>
            </a:p>
          </p:txBody>
        </p:sp>
        <p:sp>
          <p:nvSpPr>
            <p:cNvPr id="29" name="Rounded Rectangle 28"/>
            <p:cNvSpPr/>
            <p:nvPr/>
          </p:nvSpPr>
          <p:spPr>
            <a:xfrm>
              <a:off x="-3062893" y="4094018"/>
              <a:ext cx="1054906"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sandwich</a:t>
              </a:r>
              <a:endParaRPr lang="en-US" sz="1600" dirty="0"/>
            </a:p>
          </p:txBody>
        </p:sp>
        <p:sp>
          <p:nvSpPr>
            <p:cNvPr id="30" name="Rounded Rectangle 29"/>
            <p:cNvSpPr/>
            <p:nvPr/>
          </p:nvSpPr>
          <p:spPr>
            <a:xfrm>
              <a:off x="-1987206" y="3371397"/>
              <a:ext cx="783777"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mug</a:t>
              </a:r>
              <a:endParaRPr lang="en-US" sz="1600" dirty="0"/>
            </a:p>
          </p:txBody>
        </p:sp>
        <p:cxnSp>
          <p:nvCxnSpPr>
            <p:cNvPr id="31" name="Straight Arrow Connector 30"/>
            <p:cNvCxnSpPr>
              <a:stCxn id="27" idx="2"/>
              <a:endCxn id="28" idx="0"/>
            </p:cNvCxnSpPr>
            <p:nvPr/>
          </p:nvCxnSpPr>
          <p:spPr>
            <a:xfrm flipH="1">
              <a:off x="-2533672" y="3057888"/>
              <a:ext cx="355894" cy="31350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7" idx="2"/>
              <a:endCxn id="30" idx="0"/>
            </p:cNvCxnSpPr>
            <p:nvPr/>
          </p:nvCxnSpPr>
          <p:spPr>
            <a:xfrm>
              <a:off x="-2177778" y="3057888"/>
              <a:ext cx="582461" cy="31350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2"/>
              <a:endCxn id="29" idx="0"/>
            </p:cNvCxnSpPr>
            <p:nvPr/>
          </p:nvCxnSpPr>
          <p:spPr>
            <a:xfrm flipH="1">
              <a:off x="-2535440" y="3758679"/>
              <a:ext cx="1768" cy="33533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1606206" y="2071577"/>
              <a:ext cx="940533"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floor</a:t>
              </a:r>
              <a:endParaRPr lang="en-US" sz="1600" dirty="0"/>
            </a:p>
          </p:txBody>
        </p:sp>
        <p:cxnSp>
          <p:nvCxnSpPr>
            <p:cNvPr id="35" name="Straight Arrow Connector 34"/>
            <p:cNvCxnSpPr>
              <a:stCxn id="34" idx="2"/>
              <a:endCxn id="27" idx="0"/>
            </p:cNvCxnSpPr>
            <p:nvPr/>
          </p:nvCxnSpPr>
          <p:spPr>
            <a:xfrm flipH="1">
              <a:off x="-2177778" y="2458859"/>
              <a:ext cx="1041839" cy="21174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1606206" y="2670606"/>
              <a:ext cx="940533"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chair</a:t>
              </a:r>
              <a:endParaRPr lang="en-US" sz="1600" dirty="0"/>
            </a:p>
          </p:txBody>
        </p:sp>
        <p:cxnSp>
          <p:nvCxnSpPr>
            <p:cNvPr id="41" name="Straight Arrow Connector 40"/>
            <p:cNvCxnSpPr>
              <a:stCxn id="34" idx="2"/>
              <a:endCxn id="40" idx="0"/>
            </p:cNvCxnSpPr>
            <p:nvPr/>
          </p:nvCxnSpPr>
          <p:spPr>
            <a:xfrm>
              <a:off x="-1135939" y="2458859"/>
              <a:ext cx="0" cy="21174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565539" y="2670606"/>
              <a:ext cx="940533"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chair</a:t>
              </a:r>
              <a:endParaRPr lang="en-US" sz="1600" dirty="0"/>
            </a:p>
          </p:txBody>
        </p:sp>
        <p:cxnSp>
          <p:nvCxnSpPr>
            <p:cNvPr id="48" name="Straight Arrow Connector 47"/>
            <p:cNvCxnSpPr>
              <a:stCxn id="34" idx="2"/>
              <a:endCxn id="47" idx="0"/>
            </p:cNvCxnSpPr>
            <p:nvPr/>
          </p:nvCxnSpPr>
          <p:spPr>
            <a:xfrm>
              <a:off x="-1135939" y="2458859"/>
              <a:ext cx="1040667" cy="21174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072806" y="3371397"/>
              <a:ext cx="896944" cy="3872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laptop</a:t>
              </a:r>
              <a:endParaRPr lang="en-US" sz="1600" dirty="0"/>
            </a:p>
          </p:txBody>
        </p:sp>
        <p:cxnSp>
          <p:nvCxnSpPr>
            <p:cNvPr id="56" name="Straight Arrow Connector 55"/>
            <p:cNvCxnSpPr>
              <a:stCxn id="27" idx="2"/>
              <a:endCxn id="55" idx="0"/>
            </p:cNvCxnSpPr>
            <p:nvPr/>
          </p:nvCxnSpPr>
          <p:spPr>
            <a:xfrm>
              <a:off x="-2177778" y="3057888"/>
              <a:ext cx="1553444" cy="31350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4" idx="2"/>
            </p:cNvCxnSpPr>
            <p:nvPr/>
          </p:nvCxnSpPr>
          <p:spPr>
            <a:xfrm>
              <a:off x="-1135939" y="2458859"/>
              <a:ext cx="1815733" cy="211747"/>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22594" y="2128996"/>
              <a:ext cx="1143000" cy="1015663"/>
            </a:xfrm>
            <a:prstGeom prst="rect">
              <a:avLst/>
            </a:prstGeom>
            <a:noFill/>
          </p:spPr>
          <p:txBody>
            <a:bodyPr wrap="square" rtlCol="0" anchor="ctr">
              <a:spAutoFit/>
            </a:bodyPr>
            <a:lstStyle/>
            <a:p>
              <a:pPr algn="ctr"/>
              <a:r>
                <a:rPr lang="en-US" sz="6000" dirty="0" smtClean="0"/>
                <a:t>…</a:t>
              </a:r>
              <a:endParaRPr lang="en-US" sz="6000" dirty="0"/>
            </a:p>
          </p:txBody>
        </p:sp>
        <p:sp>
          <p:nvSpPr>
            <p:cNvPr id="65" name="TextBox 64"/>
            <p:cNvSpPr txBox="1"/>
            <p:nvPr/>
          </p:nvSpPr>
          <p:spPr>
            <a:xfrm>
              <a:off x="-387006" y="2814796"/>
              <a:ext cx="1143000" cy="1015663"/>
            </a:xfrm>
            <a:prstGeom prst="rect">
              <a:avLst/>
            </a:prstGeom>
            <a:noFill/>
          </p:spPr>
          <p:txBody>
            <a:bodyPr wrap="square" rtlCol="0" anchor="ctr">
              <a:spAutoFit/>
            </a:bodyPr>
            <a:lstStyle/>
            <a:p>
              <a:pPr algn="ctr"/>
              <a:r>
                <a:rPr lang="en-US" sz="6000" dirty="0" smtClean="0"/>
                <a:t>…</a:t>
              </a:r>
              <a:endParaRPr lang="en-US" sz="6000" dirty="0"/>
            </a:p>
          </p:txBody>
        </p:sp>
        <p:cxnSp>
          <p:nvCxnSpPr>
            <p:cNvPr id="66" name="Straight Arrow Connector 65"/>
            <p:cNvCxnSpPr>
              <a:stCxn id="27" idx="2"/>
            </p:cNvCxnSpPr>
            <p:nvPr/>
          </p:nvCxnSpPr>
          <p:spPr>
            <a:xfrm>
              <a:off x="-2177778" y="3057888"/>
              <a:ext cx="2400372" cy="26473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75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71"/>
                                        </p:tgtEl>
                                        <p:attrNameLst>
                                          <p:attrName>style.visibility</p:attrName>
                                        </p:attrNameLst>
                                      </p:cBhvr>
                                      <p:to>
                                        <p:strVal val="visible"/>
                                      </p:to>
                                    </p:set>
                                    <p:animEffect transition="in" filter="fade">
                                      <p:cBhvr>
                                        <p:cTn id="11" dur="500"/>
                                        <p:tgtEl>
                                          <p:spTgt spid="2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Object Variety</a:t>
            </a:r>
            <a:endParaRPr lang="en-US" dirty="0"/>
          </a:p>
        </p:txBody>
      </p:sp>
      <p:pic>
        <p:nvPicPr>
          <p:cNvPr id="23" name="Picture 2" descr="C:\Users\Perceptual Computing\Desktop\Images\result06.tif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286000"/>
            <a:ext cx="3196244" cy="3196244"/>
          </a:xfrm>
          <a:prstGeom prst="rect">
            <a:avLst/>
          </a:prstGeom>
          <a:noFill/>
          <a:extLst>
            <a:ext uri="{909E8E84-426E-40DD-AFC4-6F175D3DCCD1}">
              <a14:hiddenFill xmlns:a14="http://schemas.microsoft.com/office/drawing/2010/main">
                <a:solidFill>
                  <a:srgbClr val="FFFFFF"/>
                </a:solidFill>
              </a14:hiddenFill>
            </a:ext>
          </a:extLst>
        </p:spPr>
      </p:pic>
      <p:grpSp>
        <p:nvGrpSpPr>
          <p:cNvPr id="2063" name="Group 2062"/>
          <p:cNvGrpSpPr/>
          <p:nvPr/>
        </p:nvGrpSpPr>
        <p:grpSpPr>
          <a:xfrm>
            <a:off x="1048419" y="3089702"/>
            <a:ext cx="4133182" cy="830997"/>
            <a:chOff x="1048419" y="3089702"/>
            <a:chExt cx="4133182" cy="830997"/>
          </a:xfrm>
        </p:grpSpPr>
        <p:cxnSp>
          <p:nvCxnSpPr>
            <p:cNvPr id="51" name="Elbow Connector 50"/>
            <p:cNvCxnSpPr>
              <a:endCxn id="60" idx="3"/>
            </p:cNvCxnSpPr>
            <p:nvPr/>
          </p:nvCxnSpPr>
          <p:spPr>
            <a:xfrm rot="10800000">
              <a:off x="3268318" y="3505202"/>
              <a:ext cx="1913283" cy="1"/>
            </a:xfrm>
            <a:prstGeom prst="bentConnector3">
              <a:avLst>
                <a:gd name="adj1" fmla="val 5000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048419" y="3089702"/>
              <a:ext cx="2219898" cy="830997"/>
            </a:xfrm>
            <a:prstGeom prst="rect">
              <a:avLst/>
            </a:prstGeom>
            <a:noFill/>
          </p:spPr>
          <p:txBody>
            <a:bodyPr wrap="square" rtlCol="0">
              <a:spAutoFit/>
            </a:bodyPr>
            <a:lstStyle/>
            <a:p>
              <a:pPr algn="ctr"/>
              <a:r>
                <a:rPr lang="en-US" sz="2400" dirty="0" smtClean="0"/>
                <a:t>What objects can go here?</a:t>
              </a:r>
              <a:endParaRPr lang="en-US" sz="2400" dirty="0"/>
            </a:p>
          </p:txBody>
        </p:sp>
      </p:grpSp>
    </p:spTree>
    <p:extLst>
      <p:ext uri="{BB962C8B-B14F-4D97-AF65-F5344CB8AC3E}">
        <p14:creationId xmlns:p14="http://schemas.microsoft.com/office/powerpoint/2010/main" val="20032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3"/>
                                        </p:tgtEl>
                                        <p:attrNameLst>
                                          <p:attrName>style.visibility</p:attrName>
                                        </p:attrNameLst>
                                      </p:cBhvr>
                                      <p:to>
                                        <p:strVal val="visible"/>
                                      </p:to>
                                    </p:set>
                                    <p:animEffect transition="in" filter="fade">
                                      <p:cBhvr>
                                        <p:cTn id="7"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 </a:t>
            </a:r>
            <a:r>
              <a:rPr lang="en-US" dirty="0" smtClean="0"/>
              <a:t>Variety: Basic Categories</a:t>
            </a:r>
            <a:endParaRPr lang="en-US"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22860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038600" y="3721951"/>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05400" y="22860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920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 </a:t>
            </a:r>
            <a:r>
              <a:rPr lang="en-US" dirty="0" smtClean="0"/>
              <a:t>Variety: Basic Categories</a:t>
            </a:r>
            <a:endParaRPr lang="en-US"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22860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038600" y="3721951"/>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05400" y="2286000"/>
            <a:ext cx="32004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3200399"/>
            <a:ext cx="381000" cy="457201"/>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486400" y="3124200"/>
            <a:ext cx="381000" cy="457201"/>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952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 </a:t>
            </a:r>
            <a:r>
              <a:rPr lang="en-US" dirty="0" smtClean="0"/>
              <a:t>Variety: Basic Categories</a:t>
            </a:r>
            <a:endParaRPr lang="en-US" dirty="0"/>
          </a:p>
        </p:txBody>
      </p:sp>
      <p:grpSp>
        <p:nvGrpSpPr>
          <p:cNvPr id="4" name="Group 3"/>
          <p:cNvGrpSpPr/>
          <p:nvPr/>
        </p:nvGrpSpPr>
        <p:grpSpPr>
          <a:xfrm>
            <a:off x="4033184" y="2514600"/>
            <a:ext cx="3358216" cy="2857500"/>
            <a:chOff x="4033184" y="2514600"/>
            <a:chExt cx="3358216" cy="2857500"/>
          </a:xfrm>
        </p:grpSpPr>
        <p:sp>
          <p:nvSpPr>
            <p:cNvPr id="12" name="Right Arrow 11"/>
            <p:cNvSpPr/>
            <p:nvPr/>
          </p:nvSpPr>
          <p:spPr>
            <a:xfrm>
              <a:off x="4114800" y="3779101"/>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391" r="24348"/>
            <a:stretch/>
          </p:blipFill>
          <p:spPr bwMode="auto">
            <a:xfrm>
              <a:off x="5552660" y="2514600"/>
              <a:ext cx="183874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ross 2"/>
            <p:cNvSpPr/>
            <p:nvPr/>
          </p:nvSpPr>
          <p:spPr>
            <a:xfrm rot="18900000">
              <a:off x="4033184" y="3562350"/>
              <a:ext cx="762000" cy="762000"/>
            </a:xfrm>
            <a:prstGeom prst="plus">
              <a:avLst>
                <a:gd name="adj" fmla="val 419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131" r="26087"/>
          <a:stretch/>
        </p:blipFill>
        <p:spPr bwMode="auto">
          <a:xfrm>
            <a:off x="1371600" y="2514600"/>
            <a:ext cx="1858617"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3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Categories</a:t>
            </a:r>
            <a:endParaRPr lang="en-US" dirty="0"/>
          </a:p>
        </p:txBody>
      </p:sp>
      <p:grpSp>
        <p:nvGrpSpPr>
          <p:cNvPr id="89" name="Group 88"/>
          <p:cNvGrpSpPr/>
          <p:nvPr/>
        </p:nvGrpSpPr>
        <p:grpSpPr>
          <a:xfrm>
            <a:off x="311526" y="1676400"/>
            <a:ext cx="1669674" cy="3852577"/>
            <a:chOff x="457200" y="1676400"/>
            <a:chExt cx="1669674" cy="3852577"/>
          </a:xfrm>
        </p:grpSpPr>
        <p:pic>
          <p:nvPicPr>
            <p:cNvPr id="3074" name="Picture 2" descr="C:\Users\Daniel\Desktop\cak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166967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aniel\Desktop\sandwic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886200"/>
              <a:ext cx="1669674" cy="1642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p:cNvGrpSpPr/>
          <p:nvPr/>
        </p:nvGrpSpPr>
        <p:grpSpPr>
          <a:xfrm>
            <a:off x="817683" y="2323291"/>
            <a:ext cx="689075" cy="2868103"/>
            <a:chOff x="963357" y="2323291"/>
            <a:chExt cx="689075" cy="2868103"/>
          </a:xfrm>
        </p:grpSpPr>
        <p:sp>
          <p:nvSpPr>
            <p:cNvPr id="5" name="Rectangle 4"/>
            <p:cNvSpPr/>
            <p:nvPr/>
          </p:nvSpPr>
          <p:spPr>
            <a:xfrm>
              <a:off x="1008552" y="2323291"/>
              <a:ext cx="419100" cy="4572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63357" y="4582861"/>
              <a:ext cx="689075" cy="608533"/>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3177792" y="5341203"/>
            <a:ext cx="4893199" cy="744499"/>
          </a:xfrm>
          <a:prstGeom prst="rect">
            <a:avLst/>
          </a:prstGeom>
        </p:spPr>
        <p:txBody>
          <a:bodyPr wrap="none">
            <a:spAutoFit/>
          </a:bodyPr>
          <a:lstStyle/>
          <a:p>
            <a:pPr algn="ctr">
              <a:lnSpc>
                <a:spcPct val="150000"/>
              </a:lnSpc>
            </a:pPr>
            <a:r>
              <a:rPr lang="en-US" sz="3200" b="1" dirty="0" smtClean="0"/>
              <a:t>Good neighborhood </a:t>
            </a:r>
            <a:r>
              <a:rPr lang="en-US" sz="3200" b="1" dirty="0"/>
              <a:t>match</a:t>
            </a:r>
          </a:p>
        </p:txBody>
      </p:sp>
      <p:grpSp>
        <p:nvGrpSpPr>
          <p:cNvPr id="28" name="Group 27"/>
          <p:cNvGrpSpPr/>
          <p:nvPr/>
        </p:nvGrpSpPr>
        <p:grpSpPr>
          <a:xfrm>
            <a:off x="2090530" y="1752600"/>
            <a:ext cx="6672470" cy="3439860"/>
            <a:chOff x="2090530" y="1752600"/>
            <a:chExt cx="6672470" cy="3439860"/>
          </a:xfrm>
        </p:grpSpPr>
        <p:grpSp>
          <p:nvGrpSpPr>
            <p:cNvPr id="26" name="Group 25"/>
            <p:cNvGrpSpPr/>
            <p:nvPr/>
          </p:nvGrpSpPr>
          <p:grpSpPr>
            <a:xfrm>
              <a:off x="2090530" y="1752600"/>
              <a:ext cx="6672470" cy="1219200"/>
              <a:chOff x="2090530" y="1752600"/>
              <a:chExt cx="6672470" cy="1219200"/>
            </a:xfrm>
          </p:grpSpPr>
          <p:sp>
            <p:nvSpPr>
              <p:cNvPr id="59" name="Rounded Rectangle 58"/>
              <p:cNvSpPr/>
              <p:nvPr/>
            </p:nvSpPr>
            <p:spPr>
              <a:xfrm>
                <a:off x="2485782" y="1752600"/>
                <a:ext cx="6277218" cy="1219200"/>
              </a:xfrm>
              <a:prstGeom prst="roundRect">
                <a:avLst>
                  <a:gd name="adj" fmla="val 40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endParaRPr lang="en-US" sz="2800" b="1" dirty="0" smtClean="0"/>
              </a:p>
            </p:txBody>
          </p:sp>
          <p:pic>
            <p:nvPicPr>
              <p:cNvPr id="3083" name="Picture 11" descr="C:\Users\Daniel\Dropbox\SIGGRAPH-Asia-2012\cak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788840"/>
                <a:ext cx="1322201" cy="991651"/>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Daniel\Dropbox\SIGGRAPH-Asia-2012\plate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2054015"/>
                <a:ext cx="1025027" cy="7687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Daniel\Dropbox\SIGGRAPH-Asia-2012\cup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6459" y="2052480"/>
                <a:ext cx="868045" cy="65103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Users\Daniel\Dropbox\SIGGRAPH-Asia-2012\fork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2061489"/>
                <a:ext cx="856033" cy="64202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Users\Daniel\Dropbox\SIGGRAPH-Asia-2012\knif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7445" y="2022218"/>
                <a:ext cx="960755" cy="720566"/>
              </a:xfrm>
              <a:prstGeom prst="rect">
                <a:avLst/>
              </a:prstGeom>
              <a:noFill/>
              <a:extLst>
                <a:ext uri="{909E8E84-426E-40DD-AFC4-6F175D3DCCD1}">
                  <a14:hiddenFill xmlns:a14="http://schemas.microsoft.com/office/drawing/2010/main">
                    <a:solidFill>
                      <a:srgbClr val="FFFFFF"/>
                    </a:solidFill>
                  </a14:hiddenFill>
                </a:ext>
              </a:extLst>
            </p:spPr>
          </p:pic>
          <p:sp>
            <p:nvSpPr>
              <p:cNvPr id="87" name="Right Arrow 86"/>
              <p:cNvSpPr/>
              <p:nvPr/>
            </p:nvSpPr>
            <p:spPr>
              <a:xfrm>
                <a:off x="2090530" y="2117389"/>
                <a:ext cx="304800" cy="64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p:nvPr/>
          </p:nvGrpSpPr>
          <p:grpSpPr>
            <a:xfrm>
              <a:off x="2090530" y="3973260"/>
              <a:ext cx="6672470" cy="1219200"/>
              <a:chOff x="2090530" y="3973260"/>
              <a:chExt cx="6672470" cy="1219200"/>
            </a:xfrm>
          </p:grpSpPr>
          <p:sp>
            <p:nvSpPr>
              <p:cNvPr id="58" name="Rounded Rectangle 57"/>
              <p:cNvSpPr/>
              <p:nvPr/>
            </p:nvSpPr>
            <p:spPr>
              <a:xfrm>
                <a:off x="2485782" y="3973260"/>
                <a:ext cx="6277218" cy="1219200"/>
              </a:xfrm>
              <a:prstGeom prst="roundRect">
                <a:avLst>
                  <a:gd name="adj" fmla="val 40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endParaRPr lang="en-US" sz="2800" b="1" dirty="0" smtClean="0"/>
              </a:p>
            </p:txBody>
          </p:sp>
          <p:pic>
            <p:nvPicPr>
              <p:cNvPr id="3077" name="Picture 5" descr="C:\Users\Daniel\Dropbox\SIGGRAPH-Asia-2012\sandwic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4700" y="4364687"/>
                <a:ext cx="9144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Daniel\Dropbox\SIGGRAPH-Asia-2012\plate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19495" y="4350288"/>
                <a:ext cx="1077950" cy="8084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Daniel\Dropbox\SIGGRAPH-Asia-2012\cup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57565" y="4509872"/>
                <a:ext cx="652398" cy="48929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Daniel\Dropbox\SIGGRAPH-Asia-2012\knife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825" y="4383637"/>
                <a:ext cx="944989" cy="7087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Daniel\Dropbox\SIGGRAPH-Asia-2012\fork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8531" y="4303356"/>
                <a:ext cx="1065644" cy="799233"/>
              </a:xfrm>
              <a:prstGeom prst="rect">
                <a:avLst/>
              </a:prstGeom>
              <a:noFill/>
              <a:extLst>
                <a:ext uri="{909E8E84-426E-40DD-AFC4-6F175D3DCCD1}">
                  <a14:hiddenFill xmlns:a14="http://schemas.microsoft.com/office/drawing/2010/main">
                    <a:solidFill>
                      <a:srgbClr val="FFFFFF"/>
                    </a:solidFill>
                  </a14:hiddenFill>
                </a:ext>
              </a:extLst>
            </p:spPr>
          </p:pic>
          <p:sp>
            <p:nvSpPr>
              <p:cNvPr id="60" name="Right Arrow 59"/>
              <p:cNvSpPr/>
              <p:nvPr/>
            </p:nvSpPr>
            <p:spPr>
              <a:xfrm>
                <a:off x="2090530" y="4261847"/>
                <a:ext cx="304800" cy="64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1" name="Straight Connector 60"/>
            <p:cNvCxnSpPr/>
            <p:nvPr/>
          </p:nvCxnSpPr>
          <p:spPr>
            <a:xfrm>
              <a:off x="3251900" y="2382500"/>
              <a:ext cx="0" cy="2325087"/>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H="1" flipV="1">
            <a:off x="4398713" y="2438401"/>
            <a:ext cx="2559757" cy="2299607"/>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398712" y="2438402"/>
            <a:ext cx="1544890" cy="2299606"/>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6967305" y="2438400"/>
            <a:ext cx="1116459" cy="231612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730319" y="2438400"/>
            <a:ext cx="2118281" cy="2299607"/>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08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500"/>
                                        <p:tgtEl>
                                          <p:spTgt spid="8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812" y="3636641"/>
            <a:ext cx="1653753" cy="1892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60" y="1464400"/>
            <a:ext cx="1667458" cy="1787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Contextual Categories</a:t>
            </a:r>
            <a:endParaRPr lang="en-US" dirty="0"/>
          </a:p>
        </p:txBody>
      </p:sp>
      <p:grpSp>
        <p:nvGrpSpPr>
          <p:cNvPr id="90" name="Group 89"/>
          <p:cNvGrpSpPr/>
          <p:nvPr/>
        </p:nvGrpSpPr>
        <p:grpSpPr>
          <a:xfrm>
            <a:off x="457200" y="2133600"/>
            <a:ext cx="1295399" cy="3276601"/>
            <a:chOff x="457200" y="2133600"/>
            <a:chExt cx="1295399" cy="3276601"/>
          </a:xfrm>
        </p:grpSpPr>
        <p:sp>
          <p:nvSpPr>
            <p:cNvPr id="5" name="Rectangle 4"/>
            <p:cNvSpPr/>
            <p:nvPr/>
          </p:nvSpPr>
          <p:spPr>
            <a:xfrm>
              <a:off x="533400" y="2133600"/>
              <a:ext cx="990600" cy="990601"/>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57200" y="4419601"/>
              <a:ext cx="1295399" cy="9906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3327448" y="5341203"/>
            <a:ext cx="4593886" cy="830997"/>
          </a:xfrm>
          <a:prstGeom prst="rect">
            <a:avLst/>
          </a:prstGeom>
        </p:spPr>
        <p:txBody>
          <a:bodyPr wrap="none">
            <a:spAutoFit/>
          </a:bodyPr>
          <a:lstStyle/>
          <a:p>
            <a:pPr algn="ctr">
              <a:lnSpc>
                <a:spcPct val="150000"/>
              </a:lnSpc>
            </a:pPr>
            <a:r>
              <a:rPr lang="en-US" sz="3200" b="1" dirty="0"/>
              <a:t>Bad neighborhood match</a:t>
            </a:r>
          </a:p>
        </p:txBody>
      </p:sp>
      <p:sp>
        <p:nvSpPr>
          <p:cNvPr id="9" name="TextBox 8"/>
          <p:cNvSpPr txBox="1"/>
          <p:nvPr/>
        </p:nvSpPr>
        <p:spPr>
          <a:xfrm>
            <a:off x="5410200" y="2819400"/>
            <a:ext cx="1127164" cy="1200329"/>
          </a:xfrm>
          <a:prstGeom prst="rect">
            <a:avLst/>
          </a:prstGeom>
          <a:noFill/>
        </p:spPr>
        <p:txBody>
          <a:bodyPr wrap="square" rtlCol="0">
            <a:spAutoFit/>
          </a:bodyPr>
          <a:lstStyle/>
          <a:p>
            <a:r>
              <a:rPr lang="en-US" sz="7200" dirty="0" smtClean="0"/>
              <a:t>?</a:t>
            </a:r>
            <a:endParaRPr lang="en-US" sz="7200" dirty="0"/>
          </a:p>
        </p:txBody>
      </p:sp>
      <p:grpSp>
        <p:nvGrpSpPr>
          <p:cNvPr id="13" name="Group 12"/>
          <p:cNvGrpSpPr/>
          <p:nvPr/>
        </p:nvGrpSpPr>
        <p:grpSpPr>
          <a:xfrm>
            <a:off x="2090530" y="1752600"/>
            <a:ext cx="6672470" cy="3439860"/>
            <a:chOff x="2090530" y="1752600"/>
            <a:chExt cx="6672470" cy="3439860"/>
          </a:xfrm>
        </p:grpSpPr>
        <p:grpSp>
          <p:nvGrpSpPr>
            <p:cNvPr id="11" name="Group 10"/>
            <p:cNvGrpSpPr/>
            <p:nvPr/>
          </p:nvGrpSpPr>
          <p:grpSpPr>
            <a:xfrm>
              <a:off x="2090530" y="1752600"/>
              <a:ext cx="6672470" cy="1219200"/>
              <a:chOff x="2090530" y="1752600"/>
              <a:chExt cx="6672470" cy="1219200"/>
            </a:xfrm>
          </p:grpSpPr>
          <p:sp>
            <p:nvSpPr>
              <p:cNvPr id="41" name="Rounded Rectangle 40"/>
              <p:cNvSpPr/>
              <p:nvPr/>
            </p:nvSpPr>
            <p:spPr>
              <a:xfrm>
                <a:off x="2485782" y="1752600"/>
                <a:ext cx="6277218" cy="1219200"/>
              </a:xfrm>
              <a:prstGeom prst="roundRect">
                <a:avLst>
                  <a:gd name="adj" fmla="val 40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endParaRPr lang="en-US" sz="2800" b="1" dirty="0" smtClean="0"/>
              </a:p>
            </p:txBody>
          </p:sp>
          <p:pic>
            <p:nvPicPr>
              <p:cNvPr id="3077" name="Picture 5" descr="C:\Users\Daniel\Dropbox\SIGGRAPH-Asia-2012\sandwic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400" y="2039599"/>
                <a:ext cx="9144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Daniel\Dropbox\SIGGRAPH-Asia-2012\knif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9811" y="2028129"/>
                <a:ext cx="944989" cy="7087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Daniel\Dropbox\SIGGRAPH-Asia-2012\fork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47342" y="1943551"/>
                <a:ext cx="1065644" cy="799233"/>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Daniel\Dropbox\SIGGRAPH-Asia-2012\plate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3773" y="1998115"/>
                <a:ext cx="1025027" cy="7687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Daniel\Dropbox\SIGGRAPH-Asia-2012\cup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0955" y="2017952"/>
                <a:ext cx="868045" cy="6510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00" b="99000" l="23750" r="77500"/>
                        </a14:imgEffect>
                      </a14:imgLayer>
                    </a14:imgProps>
                  </a:ext>
                  <a:ext uri="{28A0092B-C50C-407E-A947-70E740481C1C}">
                    <a14:useLocalDpi xmlns:a14="http://schemas.microsoft.com/office/drawing/2010/main" val="0"/>
                  </a:ext>
                </a:extLst>
              </a:blip>
              <a:srcRect l="25131" r="26087"/>
              <a:stretch/>
            </p:blipFill>
            <p:spPr bwMode="auto">
              <a:xfrm>
                <a:off x="2518729" y="1817575"/>
                <a:ext cx="684120" cy="1051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000" b="98000" l="750" r="99000"/>
                        </a14:imgEffect>
                      </a14:imgLayer>
                    </a14:imgProps>
                  </a:ext>
                  <a:ext uri="{28A0092B-C50C-407E-A947-70E740481C1C}">
                    <a14:useLocalDpi xmlns:a14="http://schemas.microsoft.com/office/drawing/2010/main" val="0"/>
                  </a:ext>
                </a:extLst>
              </a:blip>
              <a:srcRect/>
              <a:stretch>
                <a:fillRect/>
              </a:stretch>
            </p:blipFill>
            <p:spPr bwMode="auto">
              <a:xfrm>
                <a:off x="3302000" y="1974014"/>
                <a:ext cx="11938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ight Arrow 49"/>
              <p:cNvSpPr/>
              <p:nvPr/>
            </p:nvSpPr>
            <p:spPr>
              <a:xfrm>
                <a:off x="2090530" y="2117389"/>
                <a:ext cx="304800" cy="64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090530" y="3973260"/>
              <a:ext cx="6672470" cy="1219200"/>
              <a:chOff x="2090530" y="3973260"/>
              <a:chExt cx="6672470" cy="1219200"/>
            </a:xfrm>
          </p:grpSpPr>
          <p:sp>
            <p:nvSpPr>
              <p:cNvPr id="49" name="Rounded Rectangle 48"/>
              <p:cNvSpPr/>
              <p:nvPr/>
            </p:nvSpPr>
            <p:spPr>
              <a:xfrm>
                <a:off x="2485782" y="3973260"/>
                <a:ext cx="6277218" cy="1219200"/>
              </a:xfrm>
              <a:prstGeom prst="roundRect">
                <a:avLst>
                  <a:gd name="adj" fmla="val 40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endParaRPr lang="en-US" sz="2800" b="1" dirty="0" smtClean="0"/>
              </a:p>
            </p:txBody>
          </p:sp>
          <p:pic>
            <p:nvPicPr>
              <p:cNvPr id="2051"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8667" l="10000" r="94500"/>
                        </a14:imgEffect>
                      </a14:imgLayer>
                    </a14:imgProps>
                  </a:ext>
                  <a:ext uri="{28A0092B-C50C-407E-A947-70E740481C1C}">
                    <a14:useLocalDpi xmlns:a14="http://schemas.microsoft.com/office/drawing/2010/main" val="0"/>
                  </a:ext>
                </a:extLst>
              </a:blip>
              <a:srcRect/>
              <a:stretch>
                <a:fillRect/>
              </a:stretch>
            </p:blipFill>
            <p:spPr bwMode="auto">
              <a:xfrm>
                <a:off x="4292600" y="4020886"/>
                <a:ext cx="14986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3419" b="97650" l="5298" r="94702"/>
                        </a14:imgEffect>
                      </a14:imgLayer>
                    </a14:imgProps>
                  </a:ext>
                  <a:ext uri="{28A0092B-C50C-407E-A947-70E740481C1C}">
                    <a14:useLocalDpi xmlns:a14="http://schemas.microsoft.com/office/drawing/2010/main" val="0"/>
                  </a:ext>
                </a:extLst>
              </a:blip>
              <a:srcRect/>
              <a:stretch>
                <a:fillRect/>
              </a:stretch>
            </p:blipFill>
            <p:spPr bwMode="auto">
              <a:xfrm>
                <a:off x="2506817" y="4034511"/>
                <a:ext cx="707943" cy="109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000" b="97667" l="10000" r="96000"/>
                        </a14:imgEffect>
                      </a14:imgLayer>
                    </a14:imgProps>
                  </a:ext>
                  <a:ext uri="{28A0092B-C50C-407E-A947-70E740481C1C}">
                    <a14:useLocalDpi xmlns:a14="http://schemas.microsoft.com/office/drawing/2010/main" val="0"/>
                  </a:ext>
                </a:extLst>
              </a:blip>
              <a:srcRect/>
              <a:stretch>
                <a:fillRect/>
              </a:stretch>
            </p:blipFill>
            <p:spPr bwMode="auto">
              <a:xfrm>
                <a:off x="3352800" y="4257810"/>
                <a:ext cx="876121" cy="65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7620000" y="4154235"/>
                <a:ext cx="1143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1200" y="4247527"/>
                <a:ext cx="903542" cy="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90000" l="0" r="98250"/>
                        </a14:imgEffect>
                      </a14:imgLayer>
                    </a14:imgProps>
                  </a:ext>
                  <a:ext uri="{28A0092B-C50C-407E-A947-70E740481C1C}">
                    <a14:useLocalDpi xmlns:a14="http://schemas.microsoft.com/office/drawing/2010/main" val="0"/>
                  </a:ext>
                </a:extLst>
              </a:blip>
              <a:srcRect/>
              <a:stretch>
                <a:fillRect/>
              </a:stretch>
            </p:blipFill>
            <p:spPr bwMode="auto">
              <a:xfrm>
                <a:off x="6767761" y="4275722"/>
                <a:ext cx="852239" cy="63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ight Arrow 50"/>
              <p:cNvSpPr/>
              <p:nvPr/>
            </p:nvSpPr>
            <p:spPr>
              <a:xfrm>
                <a:off x="2090530" y="4261847"/>
                <a:ext cx="304800" cy="64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1" name="Straight Connector 60"/>
            <p:cNvCxnSpPr/>
            <p:nvPr/>
          </p:nvCxnSpPr>
          <p:spPr>
            <a:xfrm>
              <a:off x="2854163" y="2382500"/>
              <a:ext cx="0" cy="2037101"/>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956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Categories</a:t>
            </a:r>
            <a:endParaRPr lang="en-US" dirty="0"/>
          </a:p>
        </p:txBody>
      </p:sp>
      <p:grpSp>
        <p:nvGrpSpPr>
          <p:cNvPr id="25" name="Group 24"/>
          <p:cNvGrpSpPr/>
          <p:nvPr/>
        </p:nvGrpSpPr>
        <p:grpSpPr>
          <a:xfrm>
            <a:off x="457200" y="1219200"/>
            <a:ext cx="1669674" cy="5029200"/>
            <a:chOff x="457200" y="1219200"/>
            <a:chExt cx="1669674" cy="5029200"/>
          </a:xfrm>
        </p:grpSpPr>
        <p:pic>
          <p:nvPicPr>
            <p:cNvPr id="3074" name="Picture 2" descr="C:\Users\Daniel\Desktop\cak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19200"/>
              <a:ext cx="166967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aniel\Desktop\sandwic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605623"/>
              <a:ext cx="1669674" cy="1642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63357" y="1866091"/>
            <a:ext cx="689075" cy="4044726"/>
            <a:chOff x="963357" y="1866091"/>
            <a:chExt cx="689075" cy="4044726"/>
          </a:xfrm>
        </p:grpSpPr>
        <p:sp>
          <p:nvSpPr>
            <p:cNvPr id="5" name="Rectangle 4"/>
            <p:cNvSpPr/>
            <p:nvPr/>
          </p:nvSpPr>
          <p:spPr>
            <a:xfrm>
              <a:off x="1008552" y="1866091"/>
              <a:ext cx="419100" cy="4572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63357" y="5302284"/>
              <a:ext cx="689075" cy="608533"/>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379137" y="2743199"/>
            <a:ext cx="1828799" cy="1862424"/>
            <a:chOff x="379137" y="2743199"/>
            <a:chExt cx="1828799" cy="1862424"/>
          </a:xfrm>
        </p:grpSpPr>
        <p:sp>
          <p:nvSpPr>
            <p:cNvPr id="84" name="Rounded Rectangle 83"/>
            <p:cNvSpPr/>
            <p:nvPr/>
          </p:nvSpPr>
          <p:spPr>
            <a:xfrm>
              <a:off x="379137" y="2970341"/>
              <a:ext cx="1828799" cy="139632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0" dirty="0" smtClean="0"/>
                <a:t>Neighborhood Similarity Function</a:t>
              </a:r>
            </a:p>
          </p:txBody>
        </p:sp>
        <p:cxnSp>
          <p:nvCxnSpPr>
            <p:cNvPr id="34" name="Elbow Connector 33"/>
            <p:cNvCxnSpPr>
              <a:stCxn id="3074" idx="2"/>
              <a:endCxn id="84" idx="0"/>
            </p:cNvCxnSpPr>
            <p:nvPr/>
          </p:nvCxnSpPr>
          <p:spPr>
            <a:xfrm rot="16200000" flipH="1">
              <a:off x="1179217" y="2856020"/>
              <a:ext cx="227141" cy="1500"/>
            </a:xfrm>
            <a:prstGeom prst="bentConnector3">
              <a:avLst>
                <a:gd name="adj1" fmla="val 5000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3075" idx="0"/>
              <a:endCxn id="84" idx="2"/>
            </p:cNvCxnSpPr>
            <p:nvPr/>
          </p:nvCxnSpPr>
          <p:spPr>
            <a:xfrm rot="5400000" flipH="1" flipV="1">
              <a:off x="1173311" y="4485397"/>
              <a:ext cx="238953" cy="1500"/>
            </a:xfrm>
            <a:prstGeom prst="bentConnector3">
              <a:avLst>
                <a:gd name="adj1" fmla="val 5000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963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Categories</a:t>
            </a:r>
            <a:endParaRPr lang="en-US" dirty="0"/>
          </a:p>
        </p:txBody>
      </p:sp>
      <p:grpSp>
        <p:nvGrpSpPr>
          <p:cNvPr id="25" name="Group 24"/>
          <p:cNvGrpSpPr/>
          <p:nvPr/>
        </p:nvGrpSpPr>
        <p:grpSpPr>
          <a:xfrm>
            <a:off x="457200" y="1219200"/>
            <a:ext cx="1669674" cy="5029200"/>
            <a:chOff x="457200" y="1219200"/>
            <a:chExt cx="1669674" cy="5029200"/>
          </a:xfrm>
        </p:grpSpPr>
        <p:pic>
          <p:nvPicPr>
            <p:cNvPr id="3074" name="Picture 2" descr="C:\Users\Daniel\Desktop\cak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19200"/>
              <a:ext cx="1669674"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aniel\Desktop\sandwic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605623"/>
              <a:ext cx="1669674" cy="1642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963357" y="1866091"/>
            <a:ext cx="689075" cy="4044726"/>
            <a:chOff x="963357" y="1866091"/>
            <a:chExt cx="689075" cy="4044726"/>
          </a:xfrm>
        </p:grpSpPr>
        <p:sp>
          <p:nvSpPr>
            <p:cNvPr id="5" name="Rectangle 4"/>
            <p:cNvSpPr/>
            <p:nvPr/>
          </p:nvSpPr>
          <p:spPr>
            <a:xfrm>
              <a:off x="1008552" y="1866091"/>
              <a:ext cx="419100" cy="4572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63357" y="5302284"/>
              <a:ext cx="689075" cy="608533"/>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2" name="Group 91"/>
          <p:cNvGrpSpPr/>
          <p:nvPr/>
        </p:nvGrpSpPr>
        <p:grpSpPr>
          <a:xfrm>
            <a:off x="2743200" y="2970341"/>
            <a:ext cx="2667000" cy="1396330"/>
            <a:chOff x="5867400" y="2844359"/>
            <a:chExt cx="2667000" cy="1396330"/>
          </a:xfrm>
        </p:grpSpPr>
        <p:sp>
          <p:nvSpPr>
            <p:cNvPr id="86" name="Rounded Rectangle 85"/>
            <p:cNvSpPr/>
            <p:nvPr/>
          </p:nvSpPr>
          <p:spPr>
            <a:xfrm>
              <a:off x="6705600" y="2844359"/>
              <a:ext cx="1828800" cy="139633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Hierarchical Agglomerative Clustering</a:t>
              </a:r>
              <a:endParaRPr lang="en-US" dirty="0"/>
            </a:p>
          </p:txBody>
        </p:sp>
        <p:sp>
          <p:nvSpPr>
            <p:cNvPr id="103" name="Right Arrow 102"/>
            <p:cNvSpPr/>
            <p:nvPr/>
          </p:nvSpPr>
          <p:spPr>
            <a:xfrm>
              <a:off x="5867400" y="3221510"/>
              <a:ext cx="304800" cy="64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Rounded Rectangle 83"/>
          <p:cNvSpPr/>
          <p:nvPr/>
        </p:nvSpPr>
        <p:spPr>
          <a:xfrm>
            <a:off x="379137" y="2970341"/>
            <a:ext cx="1828799" cy="139632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0" dirty="0" smtClean="0"/>
              <a:t>Neighborhood Similarity Function</a:t>
            </a:r>
          </a:p>
        </p:txBody>
      </p:sp>
      <p:cxnSp>
        <p:nvCxnSpPr>
          <p:cNvPr id="34" name="Elbow Connector 33"/>
          <p:cNvCxnSpPr>
            <a:stCxn id="3074" idx="2"/>
            <a:endCxn id="84" idx="0"/>
          </p:cNvCxnSpPr>
          <p:nvPr/>
        </p:nvCxnSpPr>
        <p:spPr>
          <a:xfrm rot="16200000" flipH="1">
            <a:off x="1179217" y="2856020"/>
            <a:ext cx="227141" cy="1500"/>
          </a:xfrm>
          <a:prstGeom prst="bentConnector3">
            <a:avLst>
              <a:gd name="adj1" fmla="val 5000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3075" idx="0"/>
            <a:endCxn id="84" idx="2"/>
          </p:cNvCxnSpPr>
          <p:nvPr/>
        </p:nvCxnSpPr>
        <p:spPr>
          <a:xfrm rot="5400000" flipH="1" flipV="1">
            <a:off x="1173311" y="4485397"/>
            <a:ext cx="238953" cy="1500"/>
          </a:xfrm>
          <a:prstGeom prst="bentConnector3">
            <a:avLst>
              <a:gd name="adj1" fmla="val 50000"/>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6019800" y="2970341"/>
            <a:ext cx="2362200" cy="1396329"/>
            <a:chOff x="5867400" y="2844359"/>
            <a:chExt cx="2362200" cy="1396329"/>
          </a:xfrm>
        </p:grpSpPr>
        <p:sp>
          <p:nvSpPr>
            <p:cNvPr id="47" name="Rounded Rectangle 46"/>
            <p:cNvSpPr/>
            <p:nvPr/>
          </p:nvSpPr>
          <p:spPr>
            <a:xfrm>
              <a:off x="6781800" y="2844359"/>
              <a:ext cx="1447800" cy="139632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Contextual Categories</a:t>
              </a:r>
              <a:endParaRPr lang="en-US" dirty="0"/>
            </a:p>
          </p:txBody>
        </p:sp>
        <p:sp>
          <p:nvSpPr>
            <p:cNvPr id="48" name="Right Arrow 47"/>
            <p:cNvSpPr/>
            <p:nvPr/>
          </p:nvSpPr>
          <p:spPr>
            <a:xfrm>
              <a:off x="5867400" y="3221510"/>
              <a:ext cx="304800" cy="642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141064" y="3027947"/>
            <a:ext cx="2301439" cy="1261168"/>
            <a:chOff x="2485782" y="1752600"/>
            <a:chExt cx="6277218" cy="3439860"/>
          </a:xfrm>
        </p:grpSpPr>
        <p:grpSp>
          <p:nvGrpSpPr>
            <p:cNvPr id="42" name="Group 41"/>
            <p:cNvGrpSpPr/>
            <p:nvPr/>
          </p:nvGrpSpPr>
          <p:grpSpPr>
            <a:xfrm>
              <a:off x="2485782" y="1752600"/>
              <a:ext cx="6277218" cy="3439860"/>
              <a:chOff x="2485782" y="1752600"/>
              <a:chExt cx="6277218" cy="3439860"/>
            </a:xfrm>
          </p:grpSpPr>
          <p:grpSp>
            <p:nvGrpSpPr>
              <p:cNvPr id="43" name="Group 42"/>
              <p:cNvGrpSpPr/>
              <p:nvPr/>
            </p:nvGrpSpPr>
            <p:grpSpPr>
              <a:xfrm>
                <a:off x="2485782" y="1752600"/>
                <a:ext cx="6277218" cy="1219200"/>
                <a:chOff x="2485782" y="1752600"/>
                <a:chExt cx="6277218" cy="1219200"/>
              </a:xfrm>
            </p:grpSpPr>
            <p:sp>
              <p:nvSpPr>
                <p:cNvPr id="56" name="Rounded Rectangle 55"/>
                <p:cNvSpPr/>
                <p:nvPr/>
              </p:nvSpPr>
              <p:spPr>
                <a:xfrm>
                  <a:off x="2485782" y="1752600"/>
                  <a:ext cx="6277218" cy="1219200"/>
                </a:xfrm>
                <a:prstGeom prst="roundRect">
                  <a:avLst>
                    <a:gd name="adj" fmla="val 40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endParaRPr lang="en-US" sz="2800" b="1" dirty="0" smtClean="0"/>
                </a:p>
              </p:txBody>
            </p:sp>
            <p:pic>
              <p:nvPicPr>
                <p:cNvPr id="57" name="Picture 11" descr="C:\Users\Daniel\Dropbox\SIGGRAPH-Asia-2012\cak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788840"/>
                  <a:ext cx="1322201" cy="9916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3" descr="C:\Users\Daniel\Dropbox\SIGGRAPH-Asia-2012\plate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2054015"/>
                  <a:ext cx="1025027" cy="76877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C:\Users\Daniel\Dropbox\SIGGRAPH-Asia-2012\cup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6459" y="2052480"/>
                  <a:ext cx="868045" cy="65103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5" descr="C:\Users\Daniel\Dropbox\SIGGRAPH-Asia-2012\fork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2061489"/>
                  <a:ext cx="856033" cy="64202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6" descr="C:\Users\Daniel\Dropbox\SIGGRAPH-Asia-2012\knif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7445" y="2022218"/>
                  <a:ext cx="960755" cy="7205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p:cNvGrpSpPr/>
              <p:nvPr/>
            </p:nvGrpSpPr>
            <p:grpSpPr>
              <a:xfrm>
                <a:off x="2485782" y="3973260"/>
                <a:ext cx="6277218" cy="1219200"/>
                <a:chOff x="2485782" y="3973260"/>
                <a:chExt cx="6277218" cy="1219200"/>
              </a:xfrm>
            </p:grpSpPr>
            <p:sp>
              <p:nvSpPr>
                <p:cNvPr id="49" name="Rounded Rectangle 48"/>
                <p:cNvSpPr/>
                <p:nvPr/>
              </p:nvSpPr>
              <p:spPr>
                <a:xfrm>
                  <a:off x="2485782" y="3973260"/>
                  <a:ext cx="6277218" cy="1219200"/>
                </a:xfrm>
                <a:prstGeom prst="roundRect">
                  <a:avLst>
                    <a:gd name="adj" fmla="val 4081"/>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endParaRPr lang="en-US" sz="2800" b="1" dirty="0" smtClean="0"/>
                </a:p>
              </p:txBody>
            </p:sp>
            <p:pic>
              <p:nvPicPr>
                <p:cNvPr id="50" name="Picture 5" descr="C:\Users\Daniel\Dropbox\SIGGRAPH-Asia-2012\sandwic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4700" y="4364687"/>
                  <a:ext cx="914400" cy="6858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C:\Users\Daniel\Dropbox\SIGGRAPH-Asia-2012\plate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19495" y="4350288"/>
                  <a:ext cx="1077950" cy="8084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C:\Users\Daniel\Dropbox\SIGGRAPH-Asia-2012\cup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57565" y="4509872"/>
                  <a:ext cx="652398" cy="48929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descr="C:\Users\Daniel\Dropbox\SIGGRAPH-Asia-2012\knife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57825" y="4383637"/>
                  <a:ext cx="944989" cy="70874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C:\Users\Daniel\Dropbox\SIGGRAPH-Asia-2012\fork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8531" y="4303356"/>
                  <a:ext cx="1065644" cy="79923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5" name="Straight Connector 44"/>
              <p:cNvCxnSpPr/>
              <p:nvPr/>
            </p:nvCxnSpPr>
            <p:spPr>
              <a:xfrm>
                <a:off x="3251900" y="2382500"/>
                <a:ext cx="0" cy="2325087"/>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flipH="1" flipV="1">
              <a:off x="4398713" y="2438401"/>
              <a:ext cx="2559757" cy="2299607"/>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4398712" y="2438402"/>
              <a:ext cx="1544890" cy="2299606"/>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6967305" y="2438400"/>
              <a:ext cx="1116459" cy="231612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5730319" y="2438400"/>
              <a:ext cx="2118281" cy="2299607"/>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8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84"/>
                                        </p:tgtEl>
                                      </p:cBhvr>
                                    </p:animEffect>
                                    <p:set>
                                      <p:cBhvr>
                                        <p:cTn id="7" dur="1" fill="hold">
                                          <p:stCondLst>
                                            <p:cond delay="499"/>
                                          </p:stCondLst>
                                        </p:cTn>
                                        <p:tgtEl>
                                          <p:spTgt spid="8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imsinteriordesigns.net/imagenesobjetos/luisasliving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8" y="685800"/>
            <a:ext cx="3549417" cy="23118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2.bp.blogspot.com/-soeXdVHk654/TyEXRARKmdI/AAAAAAAAEIo/V-DEdHMR0XQ/s1600/TheOfficeCounter-Strik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735" y="228599"/>
            <a:ext cx="4520413" cy="27690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oneclickmac.com/wp-content/uploads/2012/05/Deus-ex-human-revolution-newsroo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71" y="3429000"/>
            <a:ext cx="4605865"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images1.wikia.nocookie.net/__cb20100211205828/pixar/images/c/c8/Toystory3atrailer2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 y="990600"/>
            <a:ext cx="4513959" cy="253910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3.bp.blogspot.com/-Mq6FOVqTk7Q/UCH01h0bNSI/AAAAAAAAAQ0/V6Me5LQlGL4/s1600/PAbadilla_SP_TrophyRoom_Paint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0198" y="3962400"/>
            <a:ext cx="428523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therevolve.com/shawnmchenry/wp-content/uploads/2011/11/MyHous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400" y="3124200"/>
            <a:ext cx="452848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02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7172"/>
                                        </p:tgtEl>
                                        <p:attrNameLst>
                                          <p:attrName>style.visibility</p:attrName>
                                        </p:attrNameLst>
                                      </p:cBhvr>
                                      <p:to>
                                        <p:strVal val="visible"/>
                                      </p:to>
                                    </p:set>
                                    <p:animEffect transition="in" filter="fade">
                                      <p:cBhvr>
                                        <p:cTn id="11" dur="500"/>
                                        <p:tgtEl>
                                          <p:spTgt spid="7172"/>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174"/>
                                        </p:tgtEl>
                                        <p:attrNameLst>
                                          <p:attrName>style.visibility</p:attrName>
                                        </p:attrNameLst>
                                      </p:cBhvr>
                                      <p:to>
                                        <p:strVal val="visible"/>
                                      </p:to>
                                    </p:set>
                                    <p:animEffect transition="in" filter="fade">
                                      <p:cBhvr>
                                        <p:cTn id="15" dur="500"/>
                                        <p:tgtEl>
                                          <p:spTgt spid="7174"/>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7178"/>
                                        </p:tgtEl>
                                        <p:attrNameLst>
                                          <p:attrName>style.visibility</p:attrName>
                                        </p:attrNameLst>
                                      </p:cBhvr>
                                      <p:to>
                                        <p:strVal val="visible"/>
                                      </p:to>
                                    </p:set>
                                    <p:animEffect transition="in" filter="fade">
                                      <p:cBhvr>
                                        <p:cTn id="19" dur="500"/>
                                        <p:tgtEl>
                                          <p:spTgt spid="7178"/>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7180"/>
                                        </p:tgtEl>
                                        <p:attrNameLst>
                                          <p:attrName>style.visibility</p:attrName>
                                        </p:attrNameLst>
                                      </p:cBhvr>
                                      <p:to>
                                        <p:strVal val="visible"/>
                                      </p:to>
                                    </p:set>
                                    <p:animEffect transition="in" filter="fade">
                                      <p:cBhvr>
                                        <p:cTn id="23" dur="500"/>
                                        <p:tgtEl>
                                          <p:spTgt spid="7180"/>
                                        </p:tgtEl>
                                      </p:cBhvr>
                                    </p:animEffect>
                                  </p:childTnLst>
                                </p:cTn>
                              </p:par>
                            </p:childTnLst>
                          </p:cTn>
                        </p:par>
                        <p:par>
                          <p:cTn id="24" fill="hold">
                            <p:stCondLst>
                              <p:cond delay="7000"/>
                            </p:stCondLst>
                            <p:childTnLst>
                              <p:par>
                                <p:cTn id="25" presetID="10" presetClass="entr" presetSubtype="0" fill="hold" nodeType="afterEffect">
                                  <p:stCondLst>
                                    <p:cond delay="1000"/>
                                  </p:stCondLst>
                                  <p:childTnLst>
                                    <p:set>
                                      <p:cBhvr>
                                        <p:cTn id="26" dur="1" fill="hold">
                                          <p:stCondLst>
                                            <p:cond delay="0"/>
                                          </p:stCondLst>
                                        </p:cTn>
                                        <p:tgtEl>
                                          <p:spTgt spid="7176"/>
                                        </p:tgtEl>
                                        <p:attrNameLst>
                                          <p:attrName>style.visibility</p:attrName>
                                        </p:attrNameLst>
                                      </p:cBhvr>
                                      <p:to>
                                        <p:strVal val="visible"/>
                                      </p:to>
                                    </p:set>
                                    <p:animEffect transition="in" filter="fade">
                                      <p:cBhvr>
                                        <p:cTn id="27"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Contextual Categorization Results</a:t>
            </a:r>
            <a:endParaRPr lang="en-US" dirty="0"/>
          </a:p>
        </p:txBody>
      </p:sp>
      <p:pic>
        <p:nvPicPr>
          <p:cNvPr id="1026" name="Picture 2" descr="C:\Users\Perceptual Computing\Dropbox\SIGGRAPH-Asia-2012\CanCateg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2455" y="1447800"/>
            <a:ext cx="307124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erceptual Computing\Dropbox\SIGGRAPH-Asia-2012\TapeCateg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399" y="2692400"/>
            <a:ext cx="57833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erceptual Computing\Dropbox\SIGGRAPH-Asia-2012\CategoryTool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566" y="3937000"/>
            <a:ext cx="54230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erceptual Computing\Dropbox\SIGGRAPH-Asia-2012\CategoryDecoration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438" y="5181600"/>
            <a:ext cx="719328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10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grpSp>
        <p:nvGrpSpPr>
          <p:cNvPr id="11" name="Group 10"/>
          <p:cNvGrpSpPr/>
          <p:nvPr/>
        </p:nvGrpSpPr>
        <p:grpSpPr>
          <a:xfrm>
            <a:off x="4038601" y="4206166"/>
            <a:ext cx="3124200" cy="1051634"/>
            <a:chOff x="3733800" y="3969983"/>
            <a:chExt cx="3124200" cy="1051634"/>
          </a:xfrm>
        </p:grpSpPr>
        <p:cxnSp>
          <p:nvCxnSpPr>
            <p:cNvPr id="18" name="Straight Arrow Connector 17"/>
            <p:cNvCxnSpPr>
              <a:stCxn id="17" idx="3"/>
              <a:endCxn id="13" idx="1"/>
            </p:cNvCxnSpPr>
            <p:nvPr/>
          </p:nvCxnSpPr>
          <p:spPr>
            <a:xfrm>
              <a:off x="3733800" y="4495800"/>
              <a:ext cx="1676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410200" y="3969983"/>
              <a:ext cx="1447800" cy="105163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Contextual Categories</a:t>
              </a:r>
              <a:endParaRPr lang="en-US" dirty="0"/>
            </a:p>
          </p:txBody>
        </p:sp>
      </p:grpSp>
      <p:sp>
        <p:nvSpPr>
          <p:cNvPr id="17" name="Rounded Rectangle 16"/>
          <p:cNvSpPr/>
          <p:nvPr/>
        </p:nvSpPr>
        <p:spPr>
          <a:xfrm>
            <a:off x="2590800" y="4206166"/>
            <a:ext cx="1447801" cy="105163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Basic Categories</a:t>
            </a:r>
            <a:endParaRPr lang="en-US" dirty="0"/>
          </a:p>
        </p:txBody>
      </p:sp>
      <p:grpSp>
        <p:nvGrpSpPr>
          <p:cNvPr id="10" name="Group 9"/>
          <p:cNvGrpSpPr/>
          <p:nvPr/>
        </p:nvGrpSpPr>
        <p:grpSpPr>
          <a:xfrm>
            <a:off x="6096001" y="2116407"/>
            <a:ext cx="1127164" cy="1929776"/>
            <a:chOff x="2446317" y="1804024"/>
            <a:chExt cx="1127164" cy="1929776"/>
          </a:xfrm>
        </p:grpSpPr>
        <p:sp>
          <p:nvSpPr>
            <p:cNvPr id="19" name="TextBox 18"/>
            <p:cNvSpPr txBox="1"/>
            <p:nvPr/>
          </p:nvSpPr>
          <p:spPr>
            <a:xfrm>
              <a:off x="2446317" y="1804024"/>
              <a:ext cx="1127164" cy="1200329"/>
            </a:xfrm>
            <a:prstGeom prst="rect">
              <a:avLst/>
            </a:prstGeom>
            <a:noFill/>
          </p:spPr>
          <p:txBody>
            <a:bodyPr wrap="square" rtlCol="0">
              <a:spAutoFit/>
            </a:bodyPr>
            <a:lstStyle/>
            <a:p>
              <a:r>
                <a:rPr lang="en-US" sz="7200" dirty="0" smtClean="0"/>
                <a:t>?</a:t>
              </a:r>
              <a:endParaRPr lang="en-US" sz="7200" dirty="0"/>
            </a:p>
          </p:txBody>
        </p:sp>
        <p:cxnSp>
          <p:nvCxnSpPr>
            <p:cNvPr id="22" name="Straight Arrow Connector 21"/>
            <p:cNvCxnSpPr/>
            <p:nvPr/>
          </p:nvCxnSpPr>
          <p:spPr>
            <a:xfrm flipV="1">
              <a:off x="2743200" y="2895600"/>
              <a:ext cx="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752600" y="1552665"/>
            <a:ext cx="5414665" cy="4619535"/>
            <a:chOff x="1443335" y="1095465"/>
            <a:chExt cx="5414665" cy="4619535"/>
          </a:xfrm>
        </p:grpSpPr>
        <p:cxnSp>
          <p:nvCxnSpPr>
            <p:cNvPr id="21" name="Elbow Connector 5"/>
            <p:cNvCxnSpPr/>
            <p:nvPr/>
          </p:nvCxnSpPr>
          <p:spPr>
            <a:xfrm flipV="1">
              <a:off x="1981200" y="5181602"/>
              <a:ext cx="4876800"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5"/>
            <p:cNvCxnSpPr/>
            <p:nvPr/>
          </p:nvCxnSpPr>
          <p:spPr>
            <a:xfrm flipV="1">
              <a:off x="2000248" y="1095465"/>
              <a:ext cx="0" cy="40980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36437" y="5253335"/>
              <a:ext cx="2366325" cy="461665"/>
            </a:xfrm>
            <a:prstGeom prst="rect">
              <a:avLst/>
            </a:prstGeom>
            <a:noFill/>
          </p:spPr>
          <p:txBody>
            <a:bodyPr wrap="square" rtlCol="0">
              <a:spAutoFit/>
            </a:bodyPr>
            <a:lstStyle/>
            <a:p>
              <a:pPr algn="ctr"/>
              <a:r>
                <a:rPr lang="en-US" sz="2400" dirty="0" smtClean="0"/>
                <a:t>Object Variety</a:t>
              </a:r>
              <a:endParaRPr lang="en-US" sz="2400" dirty="0"/>
            </a:p>
          </p:txBody>
        </p:sp>
        <p:sp>
          <p:nvSpPr>
            <p:cNvPr id="25" name="TextBox 24"/>
            <p:cNvSpPr txBox="1"/>
            <p:nvPr/>
          </p:nvSpPr>
          <p:spPr>
            <a:xfrm rot="16200000">
              <a:off x="491005" y="3158216"/>
              <a:ext cx="2366325" cy="461665"/>
            </a:xfrm>
            <a:prstGeom prst="rect">
              <a:avLst/>
            </a:prstGeom>
            <a:noFill/>
          </p:spPr>
          <p:txBody>
            <a:bodyPr wrap="square" rtlCol="0">
              <a:spAutoFit/>
            </a:bodyPr>
            <a:lstStyle/>
            <a:p>
              <a:pPr algn="ctr"/>
              <a:r>
                <a:rPr lang="en-US" sz="2400" dirty="0" smtClean="0"/>
                <a:t>Scene Variety</a:t>
              </a:r>
              <a:endParaRPr lang="en-US" sz="2400" dirty="0"/>
            </a:p>
          </p:txBody>
        </p:sp>
      </p:grpSp>
    </p:spTree>
    <p:extLst>
      <p:ext uri="{BB962C8B-B14F-4D97-AF65-F5344CB8AC3E}">
        <p14:creationId xmlns:p14="http://schemas.microsoft.com/office/powerpoint/2010/main" val="4211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Scene Variety</a:t>
            </a:r>
            <a:endParaRPr lang="en-US" dirty="0"/>
          </a:p>
        </p:txBody>
      </p:sp>
      <p:sp>
        <p:nvSpPr>
          <p:cNvPr id="11" name="TextBox 10"/>
          <p:cNvSpPr txBox="1"/>
          <p:nvPr/>
        </p:nvSpPr>
        <p:spPr>
          <a:xfrm>
            <a:off x="5099538" y="3981271"/>
            <a:ext cx="3739662" cy="1200329"/>
          </a:xfrm>
          <a:prstGeom prst="rect">
            <a:avLst/>
          </a:prstGeom>
          <a:noFill/>
        </p:spPr>
        <p:txBody>
          <a:bodyPr wrap="square" rtlCol="0">
            <a:spAutoFit/>
          </a:bodyPr>
          <a:lstStyle/>
          <a:p>
            <a:pPr>
              <a:lnSpc>
                <a:spcPct val="150000"/>
              </a:lnSpc>
            </a:pPr>
            <a:r>
              <a:rPr lang="en-US" sz="2400" dirty="0" smtClean="0"/>
              <a:t>Additional </a:t>
            </a:r>
            <a:r>
              <a:rPr lang="en-US" sz="2400" b="1" dirty="0" smtClean="0"/>
              <a:t>categories</a:t>
            </a:r>
            <a:r>
              <a:rPr lang="en-US" sz="2400" dirty="0" smtClean="0"/>
              <a:t>?</a:t>
            </a:r>
          </a:p>
          <a:p>
            <a:pPr>
              <a:lnSpc>
                <a:spcPct val="150000"/>
              </a:lnSpc>
            </a:pPr>
            <a:r>
              <a:rPr lang="en-US" sz="2400" dirty="0" smtClean="0"/>
              <a:t>Additional </a:t>
            </a:r>
            <a:r>
              <a:rPr lang="en-US" sz="2400" b="1" dirty="0" smtClean="0"/>
              <a:t>arrangements</a:t>
            </a:r>
            <a:r>
              <a:rPr lang="en-US" sz="2400" dirty="0" smtClean="0"/>
              <a:t>?</a:t>
            </a:r>
          </a:p>
        </p:txBody>
      </p:sp>
      <p:grpSp>
        <p:nvGrpSpPr>
          <p:cNvPr id="15" name="Group 14"/>
          <p:cNvGrpSpPr/>
          <p:nvPr/>
        </p:nvGrpSpPr>
        <p:grpSpPr>
          <a:xfrm>
            <a:off x="5777231" y="2658980"/>
            <a:ext cx="2091910" cy="1050006"/>
            <a:chOff x="681770" y="3384316"/>
            <a:chExt cx="2091910" cy="1050006"/>
          </a:xfrm>
        </p:grpSpPr>
        <p:pic>
          <p:nvPicPr>
            <p:cNvPr id="16" name="Picture 2" descr="http://icons.iconarchive.com/icons/fasticon/servers/128/black-serv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645034" y="3384316"/>
              <a:ext cx="1128646" cy="1035284"/>
              <a:chOff x="1645034" y="3384316"/>
              <a:chExt cx="1128646" cy="1035284"/>
            </a:xfrm>
          </p:grpSpPr>
          <p:sp>
            <p:nvSpPr>
              <p:cNvPr id="18" name="Oval 17"/>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009228" y="3454242"/>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009543"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377037" y="345424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377668"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2128215" y="4013745"/>
                <a:ext cx="72834" cy="282293"/>
                <a:chOff x="1948443" y="5521296"/>
                <a:chExt cx="52675" cy="204164"/>
              </a:xfrm>
              <a:solidFill>
                <a:schemeClr val="tx1"/>
              </a:solidFill>
            </p:grpSpPr>
            <p:sp>
              <p:nvSpPr>
                <p:cNvPr id="35" name="Oval 34"/>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493390" y="4022329"/>
                <a:ext cx="72834" cy="282293"/>
                <a:chOff x="1948443" y="5521296"/>
                <a:chExt cx="52675" cy="204164"/>
              </a:xfrm>
              <a:solidFill>
                <a:schemeClr val="tx1"/>
              </a:solidFill>
            </p:grpSpPr>
            <p:sp>
              <p:nvSpPr>
                <p:cNvPr id="32" name="Oval 31"/>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52400" y="1752600"/>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2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Naïve Scene Variety</a:t>
            </a:r>
            <a:endParaRPr lang="en-US" dirty="0"/>
          </a:p>
        </p:txBody>
      </p:sp>
      <p:sp>
        <p:nvSpPr>
          <p:cNvPr id="11" name="TextBox 10"/>
          <p:cNvSpPr txBox="1"/>
          <p:nvPr/>
        </p:nvSpPr>
        <p:spPr>
          <a:xfrm>
            <a:off x="5099538" y="3981271"/>
            <a:ext cx="3739662" cy="1200329"/>
          </a:xfrm>
          <a:prstGeom prst="rect">
            <a:avLst/>
          </a:prstGeom>
          <a:noFill/>
        </p:spPr>
        <p:txBody>
          <a:bodyPr wrap="square" rtlCol="0">
            <a:spAutoFit/>
          </a:bodyPr>
          <a:lstStyle/>
          <a:p>
            <a:pPr>
              <a:lnSpc>
                <a:spcPct val="150000"/>
              </a:lnSpc>
            </a:pPr>
            <a:r>
              <a:rPr lang="en-US" sz="2400" dirty="0" smtClean="0"/>
              <a:t>Additional </a:t>
            </a:r>
            <a:r>
              <a:rPr lang="en-US" sz="2400" b="1" dirty="0" smtClean="0"/>
              <a:t>categories</a:t>
            </a:r>
            <a:r>
              <a:rPr lang="en-US" sz="2400" dirty="0" smtClean="0"/>
              <a:t>?</a:t>
            </a:r>
          </a:p>
          <a:p>
            <a:pPr>
              <a:lnSpc>
                <a:spcPct val="150000"/>
              </a:lnSpc>
            </a:pPr>
            <a:r>
              <a:rPr lang="en-US" sz="2400" dirty="0" smtClean="0"/>
              <a:t>Additional </a:t>
            </a:r>
            <a:r>
              <a:rPr lang="en-US" sz="2400" b="1" dirty="0" smtClean="0"/>
              <a:t>arrangements</a:t>
            </a:r>
            <a:r>
              <a:rPr lang="en-US" sz="2400" dirty="0" smtClean="0"/>
              <a:t>?</a:t>
            </a:r>
          </a:p>
        </p:txBody>
      </p:sp>
      <p:grpSp>
        <p:nvGrpSpPr>
          <p:cNvPr id="15" name="Group 14"/>
          <p:cNvGrpSpPr/>
          <p:nvPr/>
        </p:nvGrpSpPr>
        <p:grpSpPr>
          <a:xfrm>
            <a:off x="5777231" y="2658980"/>
            <a:ext cx="2091910" cy="1050006"/>
            <a:chOff x="681770" y="3384316"/>
            <a:chExt cx="2091910" cy="1050006"/>
          </a:xfrm>
        </p:grpSpPr>
        <p:pic>
          <p:nvPicPr>
            <p:cNvPr id="16" name="Picture 2" descr="http://icons.iconarchive.com/icons/fasticon/servers/128/black-serv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645034" y="3384316"/>
              <a:ext cx="1128646" cy="1035284"/>
              <a:chOff x="1645034" y="3384316"/>
              <a:chExt cx="1128646" cy="1035284"/>
            </a:xfrm>
          </p:grpSpPr>
          <p:sp>
            <p:nvSpPr>
              <p:cNvPr id="18" name="Oval 17"/>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009228" y="3454242"/>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009543"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377037" y="345424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377668"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2128215" y="4013745"/>
                <a:ext cx="72834" cy="282293"/>
                <a:chOff x="1948443" y="5521296"/>
                <a:chExt cx="52675" cy="204164"/>
              </a:xfrm>
              <a:solidFill>
                <a:schemeClr val="tx1"/>
              </a:solidFill>
            </p:grpSpPr>
            <p:sp>
              <p:nvSpPr>
                <p:cNvPr id="35" name="Oval 34"/>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493390" y="4022329"/>
                <a:ext cx="72834" cy="282293"/>
                <a:chOff x="1948443" y="5521296"/>
                <a:chExt cx="52675" cy="204164"/>
              </a:xfrm>
              <a:solidFill>
                <a:schemeClr val="tx1"/>
              </a:solidFill>
            </p:grpSpPr>
            <p:sp>
              <p:nvSpPr>
                <p:cNvPr id="32" name="Oval 31"/>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52400" y="1752600"/>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724400" y="17526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7625898" y="3142678"/>
            <a:ext cx="1289502" cy="1886521"/>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177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Naïve Scene Variety</a:t>
            </a:r>
            <a:endParaRPr lang="en-US" dirty="0"/>
          </a:p>
        </p:txBody>
      </p:sp>
      <p:sp>
        <p:nvSpPr>
          <p:cNvPr id="11" name="TextBox 10"/>
          <p:cNvSpPr txBox="1"/>
          <p:nvPr/>
        </p:nvSpPr>
        <p:spPr>
          <a:xfrm>
            <a:off x="5099538" y="3981271"/>
            <a:ext cx="3739662" cy="1200329"/>
          </a:xfrm>
          <a:prstGeom prst="rect">
            <a:avLst/>
          </a:prstGeom>
          <a:noFill/>
        </p:spPr>
        <p:txBody>
          <a:bodyPr wrap="square" rtlCol="0">
            <a:spAutoFit/>
          </a:bodyPr>
          <a:lstStyle/>
          <a:p>
            <a:pPr>
              <a:lnSpc>
                <a:spcPct val="150000"/>
              </a:lnSpc>
            </a:pPr>
            <a:r>
              <a:rPr lang="en-US" sz="2400" dirty="0" smtClean="0"/>
              <a:t>Additional </a:t>
            </a:r>
            <a:r>
              <a:rPr lang="en-US" sz="2400" b="1" dirty="0" smtClean="0"/>
              <a:t>categories</a:t>
            </a:r>
            <a:r>
              <a:rPr lang="en-US" sz="2400" dirty="0" smtClean="0"/>
              <a:t>?</a:t>
            </a:r>
          </a:p>
          <a:p>
            <a:pPr>
              <a:lnSpc>
                <a:spcPct val="150000"/>
              </a:lnSpc>
            </a:pPr>
            <a:r>
              <a:rPr lang="en-US" sz="2400" dirty="0" smtClean="0"/>
              <a:t>Additional </a:t>
            </a:r>
            <a:r>
              <a:rPr lang="en-US" sz="2400" b="1" dirty="0" smtClean="0"/>
              <a:t>arrangements</a:t>
            </a:r>
            <a:r>
              <a:rPr lang="en-US" sz="2400" dirty="0" smtClean="0"/>
              <a:t>?</a:t>
            </a:r>
          </a:p>
        </p:txBody>
      </p:sp>
      <p:grpSp>
        <p:nvGrpSpPr>
          <p:cNvPr id="15" name="Group 14"/>
          <p:cNvGrpSpPr/>
          <p:nvPr/>
        </p:nvGrpSpPr>
        <p:grpSpPr>
          <a:xfrm>
            <a:off x="5777231" y="2658980"/>
            <a:ext cx="2091910" cy="1050006"/>
            <a:chOff x="681770" y="3384316"/>
            <a:chExt cx="2091910" cy="1050006"/>
          </a:xfrm>
        </p:grpSpPr>
        <p:pic>
          <p:nvPicPr>
            <p:cNvPr id="16" name="Picture 2" descr="http://icons.iconarchive.com/icons/fasticon/servers/128/black-serv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645034" y="3384316"/>
              <a:ext cx="1128646" cy="1035284"/>
              <a:chOff x="1645034" y="3384316"/>
              <a:chExt cx="1128646" cy="1035284"/>
            </a:xfrm>
          </p:grpSpPr>
          <p:sp>
            <p:nvSpPr>
              <p:cNvPr id="18" name="Oval 17"/>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009228" y="3454242"/>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009543"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377037" y="345424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377668"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2128215" y="4013745"/>
                <a:ext cx="72834" cy="282293"/>
                <a:chOff x="1948443" y="5521296"/>
                <a:chExt cx="52675" cy="204164"/>
              </a:xfrm>
              <a:solidFill>
                <a:schemeClr val="tx1"/>
              </a:solidFill>
            </p:grpSpPr>
            <p:sp>
              <p:nvSpPr>
                <p:cNvPr id="35" name="Oval 34"/>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493390" y="4022329"/>
                <a:ext cx="72834" cy="282293"/>
                <a:chOff x="1948443" y="5521296"/>
                <a:chExt cx="52675" cy="204164"/>
              </a:xfrm>
              <a:solidFill>
                <a:schemeClr val="tx1"/>
              </a:solidFill>
            </p:grpSpPr>
            <p:sp>
              <p:nvSpPr>
                <p:cNvPr id="32" name="Oval 31"/>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3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52400" y="1752600"/>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724400" y="1752600"/>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7625898" y="3142678"/>
            <a:ext cx="1289502" cy="1886521"/>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38200" y="3130696"/>
            <a:ext cx="1143000" cy="1450739"/>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74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Relevant Scene </a:t>
            </a:r>
            <a:r>
              <a:rPr lang="en-US" dirty="0"/>
              <a:t>R</a:t>
            </a:r>
            <a:r>
              <a:rPr lang="en-US" dirty="0" smtClean="0"/>
              <a:t>etrieval</a:t>
            </a:r>
            <a:endParaRPr lang="en-US" dirty="0"/>
          </a:p>
        </p:txBody>
      </p:sp>
      <p:grpSp>
        <p:nvGrpSpPr>
          <p:cNvPr id="4" name="Group 3"/>
          <p:cNvGrpSpPr/>
          <p:nvPr/>
        </p:nvGrpSpPr>
        <p:grpSpPr>
          <a:xfrm>
            <a:off x="676937" y="4817394"/>
            <a:ext cx="2091910" cy="1050006"/>
            <a:chOff x="681770" y="3384316"/>
            <a:chExt cx="2091910" cy="1050006"/>
          </a:xfrm>
        </p:grpSpPr>
        <p:pic>
          <p:nvPicPr>
            <p:cNvPr id="5" name="Picture 2" descr="http://icons.iconarchive.com/icons/fasticon/servers/128/black-serv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645034" y="3384316"/>
              <a:ext cx="1128646" cy="1035284"/>
              <a:chOff x="1645034" y="3384316"/>
              <a:chExt cx="1128646" cy="1035284"/>
            </a:xfrm>
          </p:grpSpPr>
          <p:sp>
            <p:nvSpPr>
              <p:cNvPr id="7" name="Oval 6"/>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009228" y="3454242"/>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2009543"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377037" y="345424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2377668"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2128215" y="4013745"/>
                <a:ext cx="72834" cy="282293"/>
                <a:chOff x="1948443" y="5521296"/>
                <a:chExt cx="52675" cy="204164"/>
              </a:xfrm>
              <a:solidFill>
                <a:schemeClr val="tx1"/>
              </a:solidFill>
            </p:grpSpPr>
            <p:sp>
              <p:nvSpPr>
                <p:cNvPr id="24" name="Oval 23"/>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2"/>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493390" y="4022329"/>
                <a:ext cx="72834" cy="282293"/>
                <a:chOff x="1948443" y="5521296"/>
                <a:chExt cx="52675" cy="204164"/>
              </a:xfrm>
              <a:solidFill>
                <a:schemeClr val="tx1"/>
              </a:solidFill>
            </p:grpSpPr>
            <p:sp>
              <p:nvSpPr>
                <p:cNvPr id="21" name="Oval 20"/>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7" name="Group 26"/>
          <p:cNvGrpSpPr/>
          <p:nvPr/>
        </p:nvGrpSpPr>
        <p:grpSpPr>
          <a:xfrm>
            <a:off x="250194" y="1616587"/>
            <a:ext cx="1461626" cy="1502132"/>
            <a:chOff x="768350" y="3718560"/>
            <a:chExt cx="899939" cy="924879"/>
          </a:xfrm>
        </p:grpSpPr>
        <p:pic>
          <p:nvPicPr>
            <p:cNvPr id="28"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2643" y="3718560"/>
              <a:ext cx="765646" cy="76564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68350" y="4127389"/>
              <a:ext cx="432503" cy="5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1212119" y="2114843"/>
            <a:ext cx="1419290" cy="1490518"/>
            <a:chOff x="1367983" y="3853574"/>
            <a:chExt cx="873872" cy="917728"/>
          </a:xfrm>
        </p:grpSpPr>
        <p:pic>
          <p:nvPicPr>
            <p:cNvPr id="31"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6211" y="3853574"/>
              <a:ext cx="765644"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367983" y="4260511"/>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32"/>
          <p:cNvGrpSpPr/>
          <p:nvPr/>
        </p:nvGrpSpPr>
        <p:grpSpPr>
          <a:xfrm>
            <a:off x="2169333" y="2550265"/>
            <a:ext cx="1426251" cy="1488335"/>
            <a:chOff x="1941242" y="3985260"/>
            <a:chExt cx="878158" cy="916384"/>
          </a:xfrm>
        </p:grpSpPr>
        <p:pic>
          <p:nvPicPr>
            <p:cNvPr id="34"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2028" y="3985260"/>
              <a:ext cx="757372"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41242" y="4390853"/>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Down Arrow 35"/>
          <p:cNvSpPr/>
          <p:nvPr/>
        </p:nvSpPr>
        <p:spPr>
          <a:xfrm>
            <a:off x="1508802" y="3949146"/>
            <a:ext cx="293341" cy="66183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653418" y="3769171"/>
            <a:ext cx="976150" cy="923330"/>
          </a:xfrm>
          <a:prstGeom prst="rect">
            <a:avLst/>
          </a:prstGeom>
          <a:noFill/>
        </p:spPr>
        <p:txBody>
          <a:bodyPr wrap="square" rtlCol="0">
            <a:spAutoFit/>
          </a:bodyPr>
          <a:lstStyle/>
          <a:p>
            <a:pPr algn="ctr"/>
            <a:r>
              <a:rPr lang="en-US" dirty="0"/>
              <a:t>g</a:t>
            </a:r>
            <a:r>
              <a:rPr lang="en-US" dirty="0" smtClean="0"/>
              <a:t>raph kernel query</a:t>
            </a:r>
            <a:endParaRPr lang="en-US" dirty="0"/>
          </a:p>
        </p:txBody>
      </p:sp>
      <p:sp>
        <p:nvSpPr>
          <p:cNvPr id="38" name="Right Arrow 37"/>
          <p:cNvSpPr/>
          <p:nvPr/>
        </p:nvSpPr>
        <p:spPr>
          <a:xfrm>
            <a:off x="3124200" y="5029200"/>
            <a:ext cx="1317415" cy="43779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2971800" y="5373469"/>
            <a:ext cx="1447800" cy="646331"/>
          </a:xfrm>
          <a:prstGeom prst="rect">
            <a:avLst/>
          </a:prstGeom>
          <a:noFill/>
        </p:spPr>
        <p:txBody>
          <a:bodyPr wrap="square" rtlCol="0">
            <a:spAutoFit/>
          </a:bodyPr>
          <a:lstStyle/>
          <a:p>
            <a:pPr algn="ctr"/>
            <a:r>
              <a:rPr lang="en-US" dirty="0"/>
              <a:t>t</a:t>
            </a:r>
            <a:r>
              <a:rPr lang="en-US" dirty="0" smtClean="0"/>
              <a:t>hreshold results</a:t>
            </a:r>
            <a:endParaRPr lang="en-US" dirty="0"/>
          </a:p>
        </p:txBody>
      </p:sp>
      <p:grpSp>
        <p:nvGrpSpPr>
          <p:cNvPr id="41" name="Group 40"/>
          <p:cNvGrpSpPr/>
          <p:nvPr/>
        </p:nvGrpSpPr>
        <p:grpSpPr>
          <a:xfrm>
            <a:off x="4981104" y="1528473"/>
            <a:ext cx="3705696" cy="4469632"/>
            <a:chOff x="4981104" y="1528473"/>
            <a:chExt cx="3705696" cy="4469632"/>
          </a:xfrm>
        </p:grpSpPr>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981104" y="1528496"/>
              <a:ext cx="1419696" cy="14196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505081" y="1528473"/>
              <a:ext cx="1419719" cy="1419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4981104" y="3053453"/>
              <a:ext cx="1419696" cy="141969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6505080" y="3048121"/>
              <a:ext cx="1419719" cy="14197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6504574" y="4567769"/>
              <a:ext cx="1420226" cy="142022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981104" y="4578409"/>
              <a:ext cx="1419696" cy="141969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8001000" y="2667000"/>
              <a:ext cx="685800" cy="1446550"/>
            </a:xfrm>
            <a:prstGeom prst="rect">
              <a:avLst/>
            </a:prstGeom>
            <a:noFill/>
          </p:spPr>
          <p:txBody>
            <a:bodyPr wrap="square" rtlCol="0">
              <a:spAutoFit/>
            </a:bodyPr>
            <a:lstStyle/>
            <a:p>
              <a:r>
                <a:rPr lang="en-US" sz="8800" dirty="0" smtClean="0"/>
                <a:t>…</a:t>
              </a:r>
              <a:endParaRPr lang="en-US" sz="8800" dirty="0"/>
            </a:p>
          </p:txBody>
        </p:sp>
      </p:grpSp>
      <p:sp>
        <p:nvSpPr>
          <p:cNvPr id="42" name="Rectangle 41"/>
          <p:cNvSpPr/>
          <p:nvPr/>
        </p:nvSpPr>
        <p:spPr>
          <a:xfrm>
            <a:off x="4724400" y="1371600"/>
            <a:ext cx="4419600" cy="4876800"/>
          </a:xfrm>
          <a:prstGeom prst="rect">
            <a:avLst/>
          </a:prstGeom>
          <a:solidFill>
            <a:schemeClr val="bg1">
              <a:lumMod val="85000"/>
              <a:lumOff val="15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p:nvGrpSpPr>
        <p:grpSpPr>
          <a:xfrm>
            <a:off x="5869611" y="2314100"/>
            <a:ext cx="2091910" cy="1834705"/>
            <a:chOff x="5869611" y="2314100"/>
            <a:chExt cx="2091910" cy="1834705"/>
          </a:xfrm>
        </p:grpSpPr>
        <p:grpSp>
          <p:nvGrpSpPr>
            <p:cNvPr id="48" name="Group 47"/>
            <p:cNvGrpSpPr/>
            <p:nvPr/>
          </p:nvGrpSpPr>
          <p:grpSpPr>
            <a:xfrm>
              <a:off x="5869611" y="3098799"/>
              <a:ext cx="2091910" cy="1050006"/>
              <a:chOff x="681770" y="3384316"/>
              <a:chExt cx="2091910" cy="1050006"/>
            </a:xfrm>
          </p:grpSpPr>
          <p:pic>
            <p:nvPicPr>
              <p:cNvPr id="49" name="Picture 2" descr="http://icons.iconarchive.com/icons/fasticon/servers/128/black-serv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1645034" y="3384316"/>
                <a:ext cx="1128646" cy="1035284"/>
                <a:chOff x="1645034" y="3384316"/>
                <a:chExt cx="1128646" cy="1035284"/>
              </a:xfrm>
            </p:grpSpPr>
            <p:sp>
              <p:nvSpPr>
                <p:cNvPr id="51" name="Oval 50"/>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p:cNvSpPr/>
                <p:nvPr/>
              </p:nvSpPr>
              <p:spPr>
                <a:xfrm>
                  <a:off x="2009228" y="3454242"/>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2009543"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2377037" y="345424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2377668" y="3719917"/>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p:cNvGrpSpPr/>
                <p:nvPr/>
              </p:nvGrpSpPr>
              <p:grpSpPr>
                <a:xfrm>
                  <a:off x="2128215" y="4013745"/>
                  <a:ext cx="72834" cy="282293"/>
                  <a:chOff x="1948443" y="5521296"/>
                  <a:chExt cx="52675" cy="204164"/>
                </a:xfrm>
                <a:solidFill>
                  <a:schemeClr val="tx1"/>
                </a:solidFill>
              </p:grpSpPr>
              <p:sp>
                <p:nvSpPr>
                  <p:cNvPr id="68" name="Oval 67"/>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0"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2"/>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4" name="Group 63"/>
                <p:cNvGrpSpPr/>
                <p:nvPr/>
              </p:nvGrpSpPr>
              <p:grpSpPr>
                <a:xfrm>
                  <a:off x="2493390" y="4022329"/>
                  <a:ext cx="72834" cy="282293"/>
                  <a:chOff x="1948443" y="5521296"/>
                  <a:chExt cx="52675" cy="204164"/>
                </a:xfrm>
                <a:solidFill>
                  <a:schemeClr val="tx1"/>
                </a:solidFill>
              </p:grpSpPr>
              <p:sp>
                <p:nvSpPr>
                  <p:cNvPr id="65" name="Oval 64"/>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mc:AlternateContent xmlns:mc="http://schemas.openxmlformats.org/markup-compatibility/2006" xmlns:a14="http://schemas.microsoft.com/office/drawing/2010/main">
          <mc:Choice Requires="a14">
            <p:sp>
              <p:nvSpPr>
                <p:cNvPr id="43" name="TextBox 42"/>
                <p:cNvSpPr txBox="1"/>
                <p:nvPr/>
              </p:nvSpPr>
              <p:spPr>
                <a:xfrm>
                  <a:off x="6432112" y="2314100"/>
                  <a:ext cx="873957"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5400" i="1" smtClean="0">
                            <a:solidFill>
                              <a:schemeClr val="accent1"/>
                            </a:solidFill>
                            <a:latin typeface="Cambria Math"/>
                            <a:ea typeface="Cambria Math"/>
                          </a:rPr>
                          <m:t>ℜ</m:t>
                        </m:r>
                      </m:oMath>
                    </m:oMathPara>
                  </a14:m>
                  <a:endParaRPr lang="en-US" sz="5400" dirty="0">
                    <a:solidFill>
                      <a:schemeClr val="accent1"/>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432112" y="2314100"/>
                  <a:ext cx="873957" cy="923330"/>
                </a:xfrm>
                <a:prstGeom prst="rect">
                  <a:avLst/>
                </a:prstGeom>
                <a:blipFill rotWithShape="1">
                  <a:blip r:embed="rId18"/>
                  <a:stretch>
                    <a:fillRect/>
                  </a:stretch>
                </a:blipFill>
              </p:spPr>
              <p:txBody>
                <a:bodyPr/>
                <a:lstStyle/>
                <a:p>
                  <a:r>
                    <a:rPr lang="en-US">
                      <a:noFill/>
                    </a:rPr>
                    <a:t> </a:t>
                  </a:r>
                </a:p>
              </p:txBody>
            </p:sp>
          </mc:Fallback>
        </mc:AlternateContent>
      </p:grpSp>
      <p:sp>
        <p:nvSpPr>
          <p:cNvPr id="46" name="TextBox 45"/>
          <p:cNvSpPr txBox="1"/>
          <p:nvPr/>
        </p:nvSpPr>
        <p:spPr>
          <a:xfrm>
            <a:off x="1816484" y="4076947"/>
            <a:ext cx="1591190" cy="307777"/>
          </a:xfrm>
          <a:prstGeom prst="rect">
            <a:avLst/>
          </a:prstGeom>
          <a:noFill/>
        </p:spPr>
        <p:txBody>
          <a:bodyPr wrap="square" rtlCol="0">
            <a:spAutoFit/>
          </a:bodyPr>
          <a:lstStyle/>
          <a:p>
            <a:pPr algn="ctr"/>
            <a:r>
              <a:rPr lang="en-US" sz="1400" dirty="0" smtClean="0"/>
              <a:t>[Fisher et al. 2011]</a:t>
            </a:r>
            <a:endParaRPr lang="en-US" sz="1400" dirty="0"/>
          </a:p>
        </p:txBody>
      </p:sp>
    </p:spTree>
    <p:extLst>
      <p:ext uri="{BB962C8B-B14F-4D97-AF65-F5344CB8AC3E}">
        <p14:creationId xmlns:p14="http://schemas.microsoft.com/office/powerpoint/2010/main" val="150722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up)">
                                      <p:cBhvr>
                                        <p:cTn id="23" dur="500"/>
                                        <p:tgtEl>
                                          <p:spTgt spid="3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500"/>
                                        <p:tgtEl>
                                          <p:spTgt spid="4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left)">
                                      <p:cBhvr>
                                        <p:cTn id="38" dur="500"/>
                                        <p:tgtEl>
                                          <p:spTgt spid="38"/>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animBg="1"/>
      <p:bldP spid="39" grpId="0"/>
      <p:bldP spid="42" grpId="0" animBg="1"/>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Do With All This Data?</a:t>
            </a:r>
            <a:endParaRPr lang="en-US" dirty="0"/>
          </a:p>
        </p:txBody>
      </p:sp>
      <p:grpSp>
        <p:nvGrpSpPr>
          <p:cNvPr id="4" name="Group 3"/>
          <p:cNvGrpSpPr/>
          <p:nvPr/>
        </p:nvGrpSpPr>
        <p:grpSpPr>
          <a:xfrm>
            <a:off x="1412780" y="1628790"/>
            <a:ext cx="966515" cy="993300"/>
            <a:chOff x="768350" y="3718560"/>
            <a:chExt cx="899939" cy="924879"/>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643" y="3718560"/>
              <a:ext cx="765646" cy="76564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68350" y="4127389"/>
              <a:ext cx="432503" cy="5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2021680" y="1828800"/>
            <a:ext cx="938520" cy="985620"/>
            <a:chOff x="1367983" y="3853574"/>
            <a:chExt cx="873872" cy="917728"/>
          </a:xfrm>
        </p:grpSpPr>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6211" y="3853574"/>
              <a:ext cx="765644"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367983" y="4260511"/>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2638277" y="2063823"/>
            <a:ext cx="943123" cy="984177"/>
            <a:chOff x="1941242" y="3985260"/>
            <a:chExt cx="878158" cy="916384"/>
          </a:xfrm>
        </p:grpSpPr>
        <p:pic>
          <p:nvPicPr>
            <p:cNvPr id="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2028" y="3985260"/>
              <a:ext cx="757372"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41242" y="4390853"/>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5638800" y="1219200"/>
            <a:ext cx="2027781" cy="1778461"/>
            <a:chOff x="5869611" y="2314100"/>
            <a:chExt cx="2091910" cy="1834705"/>
          </a:xfrm>
        </p:grpSpPr>
        <p:grpSp>
          <p:nvGrpSpPr>
            <p:cNvPr id="14" name="Group 13"/>
            <p:cNvGrpSpPr/>
            <p:nvPr/>
          </p:nvGrpSpPr>
          <p:grpSpPr>
            <a:xfrm>
              <a:off x="5869611" y="3098799"/>
              <a:ext cx="2091910" cy="1050006"/>
              <a:chOff x="681770" y="3384316"/>
              <a:chExt cx="2091910" cy="1050006"/>
            </a:xfrm>
          </p:grpSpPr>
          <p:pic>
            <p:nvPicPr>
              <p:cNvPr id="16" name="Picture 2" descr="http://icons.iconarchive.com/icons/fasticon/servers/128/black-server-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645034" y="3384316"/>
                <a:ext cx="1128646" cy="1035284"/>
                <a:chOff x="1645034" y="3384316"/>
                <a:chExt cx="1128646" cy="1035284"/>
              </a:xfrm>
            </p:grpSpPr>
            <p:sp>
              <p:nvSpPr>
                <p:cNvPr id="18" name="Oval 17"/>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009228" y="3454242"/>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009543" y="3719917"/>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377037" y="3454244"/>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377668" y="3719917"/>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2128215" y="4013745"/>
                  <a:ext cx="72834" cy="282293"/>
                  <a:chOff x="1948443" y="5521296"/>
                  <a:chExt cx="52675" cy="204164"/>
                </a:xfrm>
                <a:solidFill>
                  <a:schemeClr val="tx1"/>
                </a:solidFill>
              </p:grpSpPr>
              <p:sp>
                <p:nvSpPr>
                  <p:cNvPr id="35" name="Oval 34"/>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1"/>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2"/>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493390" y="4022329"/>
                  <a:ext cx="72834" cy="282293"/>
                  <a:chOff x="1948443" y="5521296"/>
                  <a:chExt cx="52675" cy="204164"/>
                </a:xfrm>
                <a:solidFill>
                  <a:schemeClr val="tx1"/>
                </a:solidFill>
              </p:grpSpPr>
              <p:sp>
                <p:nvSpPr>
                  <p:cNvPr id="32" name="Oval 31"/>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mc:AlternateContent xmlns:mc="http://schemas.openxmlformats.org/markup-compatibility/2006" xmlns:a14="http://schemas.microsoft.com/office/drawing/2010/main">
          <mc:Choice Requires="a14">
            <p:sp>
              <p:nvSpPr>
                <p:cNvPr id="15" name="TextBox 14"/>
                <p:cNvSpPr txBox="1"/>
                <p:nvPr/>
              </p:nvSpPr>
              <p:spPr>
                <a:xfrm>
                  <a:off x="6432112" y="2314100"/>
                  <a:ext cx="873957"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5400" i="1" smtClean="0">
                            <a:solidFill>
                              <a:schemeClr val="accent1"/>
                            </a:solidFill>
                            <a:latin typeface="Cambria Math"/>
                            <a:ea typeface="Cambria Math"/>
                          </a:rPr>
                          <m:t>ℜ</m:t>
                        </m:r>
                      </m:oMath>
                    </m:oMathPara>
                  </a14:m>
                  <a:endParaRPr lang="en-US" sz="5400" dirty="0">
                    <a:solidFill>
                      <a:schemeClr val="accent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432112" y="2314100"/>
                  <a:ext cx="873957" cy="923330"/>
                </a:xfrm>
                <a:prstGeom prst="rect">
                  <a:avLst/>
                </a:prstGeom>
                <a:blipFill rotWithShape="1">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8" name="TextBox 37"/>
              <p:cNvSpPr txBox="1"/>
              <p:nvPr/>
            </p:nvSpPr>
            <p:spPr>
              <a:xfrm>
                <a:off x="3105734" y="3733800"/>
                <a:ext cx="2932533" cy="14465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8800" b="0" i="1" smtClean="0">
                          <a:latin typeface="Cambria Math"/>
                        </a:rPr>
                        <m:t>𝑃</m:t>
                      </m:r>
                      <m:r>
                        <a:rPr lang="en-US" sz="8800" b="0" i="1" smtClean="0">
                          <a:latin typeface="Cambria Math"/>
                        </a:rPr>
                        <m:t>( ⋅ )</m:t>
                      </m:r>
                    </m:oMath>
                  </m:oMathPara>
                </a14:m>
                <a:endParaRPr lang="en-US" sz="8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3105734" y="3733800"/>
                <a:ext cx="2932533" cy="1446550"/>
              </a:xfrm>
              <a:prstGeom prst="rect">
                <a:avLst/>
              </a:prstGeom>
              <a:blipFill rotWithShape="1">
                <a:blip r:embed="rId13"/>
                <a:stretch>
                  <a:fillRect/>
                </a:stretch>
              </a:blipFill>
            </p:spPr>
            <p:txBody>
              <a:bodyPr/>
              <a:lstStyle/>
              <a:p>
                <a:r>
                  <a:rPr lang="en-US">
                    <a:noFill/>
                  </a:rPr>
                  <a:t> </a:t>
                </a:r>
              </a:p>
            </p:txBody>
          </p:sp>
        </mc:Fallback>
      </mc:AlternateContent>
      <p:pic>
        <p:nvPicPr>
          <p:cNvPr id="48"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111504" y="3866993"/>
            <a:ext cx="1396879" cy="1396879"/>
          </a:xfrm>
          <a:prstGeom prst="rect">
            <a:avLst/>
          </a:prstGeom>
          <a:noFill/>
          <a:ln w="19050">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 name="Group 50"/>
          <p:cNvGrpSpPr/>
          <p:nvPr/>
        </p:nvGrpSpPr>
        <p:grpSpPr>
          <a:xfrm>
            <a:off x="3098253" y="3124200"/>
            <a:ext cx="2888867" cy="609600"/>
            <a:chOff x="3098253" y="3124200"/>
            <a:chExt cx="2888867" cy="609600"/>
          </a:xfrm>
        </p:grpSpPr>
        <p:cxnSp>
          <p:nvCxnSpPr>
            <p:cNvPr id="40" name="Straight Arrow Connector 39"/>
            <p:cNvCxnSpPr/>
            <p:nvPr/>
          </p:nvCxnSpPr>
          <p:spPr>
            <a:xfrm>
              <a:off x="3098253" y="3124200"/>
              <a:ext cx="483147"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486400" y="3124200"/>
              <a:ext cx="50072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924300" y="3244334"/>
              <a:ext cx="1295400" cy="369332"/>
            </a:xfrm>
            <a:prstGeom prst="rect">
              <a:avLst/>
            </a:prstGeom>
            <a:noFill/>
          </p:spPr>
          <p:txBody>
            <a:bodyPr wrap="square" rtlCol="0">
              <a:spAutoFit/>
            </a:bodyPr>
            <a:lstStyle/>
            <a:p>
              <a:pPr algn="ctr"/>
              <a:r>
                <a:rPr lang="en-US" dirty="0" smtClean="0"/>
                <a:t>model</a:t>
              </a:r>
              <a:endParaRPr lang="en-US" dirty="0"/>
            </a:p>
          </p:txBody>
        </p:sp>
      </p:grpSp>
      <p:grpSp>
        <p:nvGrpSpPr>
          <p:cNvPr id="52" name="Group 51"/>
          <p:cNvGrpSpPr/>
          <p:nvPr/>
        </p:nvGrpSpPr>
        <p:grpSpPr>
          <a:xfrm>
            <a:off x="5735822" y="4024339"/>
            <a:ext cx="1295400" cy="712857"/>
            <a:chOff x="5735822" y="4024339"/>
            <a:chExt cx="1295400" cy="712857"/>
          </a:xfrm>
        </p:grpSpPr>
        <p:sp>
          <p:nvSpPr>
            <p:cNvPr id="44" name="Right Arrow 43"/>
            <p:cNvSpPr/>
            <p:nvPr/>
          </p:nvSpPr>
          <p:spPr>
            <a:xfrm>
              <a:off x="6038267" y="4393671"/>
              <a:ext cx="743815" cy="3435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5735822" y="4024339"/>
              <a:ext cx="1295400" cy="369332"/>
            </a:xfrm>
            <a:prstGeom prst="rect">
              <a:avLst/>
            </a:prstGeom>
            <a:noFill/>
          </p:spPr>
          <p:txBody>
            <a:bodyPr wrap="square" rtlCol="0">
              <a:spAutoFit/>
            </a:bodyPr>
            <a:lstStyle/>
            <a:p>
              <a:pPr algn="ctr"/>
              <a:r>
                <a:rPr lang="en-US" dirty="0" smtClean="0"/>
                <a:t>sample</a:t>
              </a:r>
              <a:endParaRPr lang="en-US" dirty="0"/>
            </a:p>
          </p:txBody>
        </p:sp>
      </p:grpSp>
    </p:spTree>
    <p:extLst>
      <p:ext uri="{BB962C8B-B14F-4D97-AF65-F5344CB8AC3E}">
        <p14:creationId xmlns:p14="http://schemas.microsoft.com/office/powerpoint/2010/main" val="218048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29540" y="1295400"/>
            <a:ext cx="8884920" cy="4876800"/>
            <a:chOff x="129540" y="1295400"/>
            <a:chExt cx="8884920" cy="4876800"/>
          </a:xfrm>
        </p:grpSpPr>
        <p:sp>
          <p:nvSpPr>
            <p:cNvPr id="38" name="Rounded Rectangle 37"/>
            <p:cNvSpPr/>
            <p:nvPr/>
          </p:nvSpPr>
          <p:spPr>
            <a:xfrm>
              <a:off x="4191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Definition</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887080" y="1143000"/>
            <a:ext cx="1125347" cy="1279648"/>
            <a:chOff x="2887080" y="1143000"/>
            <a:chExt cx="1125347" cy="1279648"/>
          </a:xfrm>
        </p:grpSpPr>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mc:AlternateContent xmlns:mc="http://schemas.openxmlformats.org/markup-compatibility/2006" xmlns:a14="http://schemas.microsoft.com/office/drawing/2010/main">
          <mc:Choice Requires="a14">
            <p:sp>
              <p:nvSpPr>
                <p:cNvPr id="34" name="TextBox 33"/>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5"/>
                  <a:stretch>
                    <a:fillRect/>
                  </a:stretch>
                </a:blipFill>
              </p:spPr>
              <p:txBody>
                <a:bodyPr/>
                <a:lstStyle/>
                <a:p>
                  <a:r>
                    <a:rPr lang="en-US">
                      <a:noFill/>
                    </a:rPr>
                    <a:t> </a:t>
                  </a:r>
                </a:p>
              </p:txBody>
            </p:sp>
          </mc:Fallback>
        </mc:AlternateContent>
      </p:grpSp>
      <p:grpSp>
        <p:nvGrpSpPr>
          <p:cNvPr id="39" name="Group 38"/>
          <p:cNvGrpSpPr/>
          <p:nvPr/>
        </p:nvGrpSpPr>
        <p:grpSpPr>
          <a:xfrm>
            <a:off x="829469" y="2667000"/>
            <a:ext cx="7485062" cy="3154710"/>
            <a:chOff x="829469" y="2667000"/>
            <a:chExt cx="7485062" cy="3154710"/>
          </a:xfrm>
        </p:grpSpPr>
        <mc:AlternateContent xmlns:mc="http://schemas.openxmlformats.org/markup-compatibility/2006" xmlns:a14="http://schemas.microsoft.com/office/drawing/2010/main">
          <mc:Choice Requires="a14">
            <p:sp>
              <p:nvSpPr>
                <p:cNvPr id="55" name="TextBox 54"/>
                <p:cNvSpPr txBox="1"/>
                <p:nvPr/>
              </p:nvSpPr>
              <p:spPr>
                <a:xfrm>
                  <a:off x="829469" y="2667000"/>
                  <a:ext cx="7485062" cy="31547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9900" b="0" i="1" smtClean="0">
                                <a:latin typeface="Cambria Math"/>
                              </a:rPr>
                            </m:ctrlPr>
                          </m:sSubPr>
                          <m:e>
                            <m:r>
                              <a:rPr lang="en-US" sz="19900" b="0" i="1" smtClean="0">
                                <a:latin typeface="Cambria Math"/>
                              </a:rPr>
                              <m:t>𝑃</m:t>
                            </m:r>
                          </m:e>
                          <m:sub>
                            <m:r>
                              <a:rPr lang="en-US" sz="19900" b="0" i="1" smtClean="0">
                                <a:latin typeface="Cambria Math"/>
                              </a:rPr>
                              <m:t>𝑜</m:t>
                            </m:r>
                          </m:sub>
                        </m:sSub>
                        <m:d>
                          <m:dPr>
                            <m:ctrlPr>
                              <a:rPr lang="en-US" sz="19900" b="0" i="1" smtClean="0">
                                <a:latin typeface="Cambria Math"/>
                              </a:rPr>
                            </m:ctrlPr>
                          </m:dPr>
                          <m:e>
                            <m:r>
                              <a:rPr lang="en-US" sz="19900" b="0" i="1" smtClean="0">
                                <a:latin typeface="Cambria Math"/>
                              </a:rPr>
                              <m:t>   </m:t>
                            </m:r>
                          </m:e>
                        </m:d>
                        <m:r>
                          <a:rPr lang="en-US" sz="19900" b="0" i="1" smtClean="0">
                            <a:latin typeface="Cambria Math"/>
                          </a:rPr>
                          <m:t> </m:t>
                        </m:r>
                      </m:oMath>
                    </m:oMathPara>
                  </a14:m>
                  <a:endParaRPr lang="en-US" sz="19900" dirty="0" smtClean="0"/>
                </a:p>
              </p:txBody>
            </p:sp>
          </mc:Choice>
          <mc:Fallback xmlns="">
            <p:sp>
              <p:nvSpPr>
                <p:cNvPr id="55" name="TextBox 54"/>
                <p:cNvSpPr txBox="1">
                  <a:spLocks noRot="1" noChangeAspect="1" noMove="1" noResize="1" noEditPoints="1" noAdjustHandles="1" noChangeArrowheads="1" noChangeShapeType="1" noTextEdit="1"/>
                </p:cNvSpPr>
                <p:nvPr/>
              </p:nvSpPr>
              <p:spPr>
                <a:xfrm>
                  <a:off x="829469" y="2667000"/>
                  <a:ext cx="7485062" cy="3154710"/>
                </a:xfrm>
                <a:prstGeom prst="rect">
                  <a:avLst/>
                </a:prstGeom>
                <a:blipFill rotWithShape="1">
                  <a:blip r:embed="rId6"/>
                  <a:stretch>
                    <a:fillRect/>
                  </a:stretch>
                </a:blipFill>
              </p:spPr>
              <p:txBody>
                <a:bodyPr/>
                <a:lstStyle/>
                <a:p>
                  <a:r>
                    <a:rPr lang="en-US">
                      <a:noFill/>
                    </a:rPr>
                    <a:t> </a:t>
                  </a:r>
                </a:p>
              </p:txBody>
            </p:sp>
          </mc:Fallback>
        </mc:AlternateContent>
        <p:grpSp>
          <p:nvGrpSpPr>
            <p:cNvPr id="56" name="Group 55"/>
            <p:cNvGrpSpPr/>
            <p:nvPr/>
          </p:nvGrpSpPr>
          <p:grpSpPr>
            <a:xfrm>
              <a:off x="4498163" y="3495024"/>
              <a:ext cx="2055037" cy="1792901"/>
              <a:chOff x="1676400" y="3160629"/>
              <a:chExt cx="998969" cy="871543"/>
            </a:xfrm>
          </p:grpSpPr>
          <p:sp>
            <p:nvSpPr>
              <p:cNvPr id="42" name="Rounded Rectangle 41"/>
              <p:cNvSpPr/>
              <p:nvPr/>
            </p:nvSpPr>
            <p:spPr>
              <a:xfrm>
                <a:off x="1905000" y="3160629"/>
                <a:ext cx="4572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table</a:t>
                </a:r>
                <a:endParaRPr lang="en-US" sz="1600" dirty="0"/>
              </a:p>
            </p:txBody>
          </p:sp>
          <p:sp>
            <p:nvSpPr>
              <p:cNvPr id="43" name="Rounded Rectangle 42"/>
              <p:cNvSpPr/>
              <p:nvPr/>
            </p:nvSpPr>
            <p:spPr>
              <a:xfrm>
                <a:off x="1678602" y="3501289"/>
                <a:ext cx="4572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plate</a:t>
                </a:r>
                <a:endParaRPr lang="en-US" sz="1600" dirty="0"/>
              </a:p>
            </p:txBody>
          </p:sp>
          <p:sp>
            <p:nvSpPr>
              <p:cNvPr id="44" name="Rounded Rectangle 43"/>
              <p:cNvSpPr/>
              <p:nvPr/>
            </p:nvSpPr>
            <p:spPr>
              <a:xfrm>
                <a:off x="1676400" y="3843911"/>
                <a:ext cx="3810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cake</a:t>
                </a:r>
                <a:endParaRPr lang="en-US" sz="1600" dirty="0"/>
              </a:p>
            </p:txBody>
          </p:sp>
          <p:sp>
            <p:nvSpPr>
              <p:cNvPr id="45" name="Rounded Rectangle 44"/>
              <p:cNvSpPr/>
              <p:nvPr/>
            </p:nvSpPr>
            <p:spPr>
              <a:xfrm>
                <a:off x="2294369" y="3501289"/>
                <a:ext cx="3810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dirty="0" smtClean="0"/>
                  <a:t>fork</a:t>
                </a:r>
                <a:endParaRPr lang="en-US" sz="1600" dirty="0"/>
              </a:p>
            </p:txBody>
          </p:sp>
          <p:cxnSp>
            <p:nvCxnSpPr>
              <p:cNvPr id="47" name="Straight Arrow Connector 46"/>
              <p:cNvCxnSpPr>
                <a:stCxn id="42" idx="2"/>
                <a:endCxn id="43" idx="0"/>
              </p:cNvCxnSpPr>
              <p:nvPr/>
            </p:nvCxnSpPr>
            <p:spPr>
              <a:xfrm flipH="1">
                <a:off x="1907202" y="3348890"/>
                <a:ext cx="226398" cy="15239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45" idx="0"/>
              </p:cNvCxnSpPr>
              <p:nvPr/>
            </p:nvCxnSpPr>
            <p:spPr>
              <a:xfrm>
                <a:off x="2135802" y="3348890"/>
                <a:ext cx="349067" cy="15239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3" idx="2"/>
                <a:endCxn id="44" idx="0"/>
              </p:cNvCxnSpPr>
              <p:nvPr/>
            </p:nvCxnSpPr>
            <p:spPr>
              <a:xfrm flipH="1">
                <a:off x="1866900" y="3689550"/>
                <a:ext cx="40302" cy="154361"/>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6166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4191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Implementation</a:t>
            </a:r>
            <a:endParaRPr lang="en-US" sz="2400" dirty="0">
              <a:solidFill>
                <a:schemeClr val="tx1">
                  <a:lumMod val="65000"/>
                </a:schemeClr>
              </a:solidFill>
            </a:endParaRPr>
          </a:p>
        </p:txBody>
      </p:sp>
      <p:grpSp>
        <p:nvGrpSpPr>
          <p:cNvPr id="51" name="Group 50"/>
          <p:cNvGrpSpPr/>
          <p:nvPr/>
        </p:nvGrpSpPr>
        <p:grpSpPr>
          <a:xfrm>
            <a:off x="532790" y="3090255"/>
            <a:ext cx="4994130" cy="2670200"/>
            <a:chOff x="685189" y="1639130"/>
            <a:chExt cx="4994130" cy="2670200"/>
          </a:xfrm>
        </p:grpSpPr>
        <p:sp>
          <p:nvSpPr>
            <p:cNvPr id="52" name="Oval 51"/>
            <p:cNvSpPr/>
            <p:nvPr/>
          </p:nvSpPr>
          <p:spPr>
            <a:xfrm>
              <a:off x="2809252" y="1639130"/>
              <a:ext cx="964758" cy="57885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t>Table</a:t>
              </a:r>
              <a:endParaRPr lang="en-US" sz="1400" dirty="0"/>
            </a:p>
          </p:txBody>
        </p:sp>
        <p:sp>
          <p:nvSpPr>
            <p:cNvPr id="53" name="Oval 52"/>
            <p:cNvSpPr/>
            <p:nvPr/>
          </p:nvSpPr>
          <p:spPr>
            <a:xfrm>
              <a:off x="2545203" y="2763355"/>
              <a:ext cx="964758" cy="57885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t>Plate</a:t>
              </a:r>
              <a:endParaRPr lang="en-US" sz="1400" dirty="0"/>
            </a:p>
          </p:txBody>
        </p:sp>
        <p:sp>
          <p:nvSpPr>
            <p:cNvPr id="54" name="Oval 53"/>
            <p:cNvSpPr/>
            <p:nvPr/>
          </p:nvSpPr>
          <p:spPr>
            <a:xfrm>
              <a:off x="685189" y="2281075"/>
              <a:ext cx="964758" cy="57885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t>Cup</a:t>
              </a:r>
            </a:p>
          </p:txBody>
        </p:sp>
        <p:sp>
          <p:nvSpPr>
            <p:cNvPr id="55" name="Oval 54"/>
            <p:cNvSpPr/>
            <p:nvPr/>
          </p:nvSpPr>
          <p:spPr>
            <a:xfrm>
              <a:off x="976970" y="3344819"/>
              <a:ext cx="964758" cy="57885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t>Fork</a:t>
              </a:r>
            </a:p>
          </p:txBody>
        </p:sp>
        <p:sp>
          <p:nvSpPr>
            <p:cNvPr id="56" name="Oval 55"/>
            <p:cNvSpPr/>
            <p:nvPr/>
          </p:nvSpPr>
          <p:spPr>
            <a:xfrm>
              <a:off x="3676549" y="3730475"/>
              <a:ext cx="964758" cy="57885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t>Knife</a:t>
              </a:r>
            </a:p>
          </p:txBody>
        </p:sp>
        <p:sp>
          <p:nvSpPr>
            <p:cNvPr id="57" name="Oval 56"/>
            <p:cNvSpPr/>
            <p:nvPr/>
          </p:nvSpPr>
          <p:spPr>
            <a:xfrm>
              <a:off x="4714561" y="3143636"/>
              <a:ext cx="964758" cy="57885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dirty="0" smtClean="0"/>
                <a:t>Steak</a:t>
              </a:r>
              <a:endParaRPr lang="en-US" sz="1400" dirty="0"/>
            </a:p>
          </p:txBody>
        </p:sp>
        <p:cxnSp>
          <p:nvCxnSpPr>
            <p:cNvPr id="58" name="Straight Arrow Connector 57"/>
            <p:cNvCxnSpPr>
              <a:stCxn id="52" idx="4"/>
              <a:endCxn id="53" idx="0"/>
            </p:cNvCxnSpPr>
            <p:nvPr/>
          </p:nvCxnSpPr>
          <p:spPr>
            <a:xfrm flipH="1">
              <a:off x="3027582" y="2217985"/>
              <a:ext cx="264049" cy="54537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2" idx="2"/>
              <a:endCxn id="54" idx="7"/>
            </p:cNvCxnSpPr>
            <p:nvPr/>
          </p:nvCxnSpPr>
          <p:spPr>
            <a:xfrm flipH="1">
              <a:off x="1508661" y="1928558"/>
              <a:ext cx="1300591" cy="4372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52" idx="3"/>
              <a:endCxn id="55" idx="0"/>
            </p:cNvCxnSpPr>
            <p:nvPr/>
          </p:nvCxnSpPr>
          <p:spPr>
            <a:xfrm flipH="1">
              <a:off x="1459349" y="2133214"/>
              <a:ext cx="1491189" cy="121160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3" idx="3"/>
              <a:endCxn id="55" idx="6"/>
            </p:cNvCxnSpPr>
            <p:nvPr/>
          </p:nvCxnSpPr>
          <p:spPr>
            <a:xfrm flipH="1">
              <a:off x="1941728" y="3257439"/>
              <a:ext cx="744761" cy="37680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2" idx="5"/>
              <a:endCxn id="56" idx="0"/>
            </p:cNvCxnSpPr>
            <p:nvPr/>
          </p:nvCxnSpPr>
          <p:spPr>
            <a:xfrm>
              <a:off x="3632724" y="2133214"/>
              <a:ext cx="526204" cy="159726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3" idx="6"/>
              <a:endCxn id="57" idx="2"/>
            </p:cNvCxnSpPr>
            <p:nvPr/>
          </p:nvCxnSpPr>
          <p:spPr>
            <a:xfrm>
              <a:off x="3509961" y="3052783"/>
              <a:ext cx="1204600" cy="38028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7" idx="3"/>
              <a:endCxn id="56" idx="7"/>
            </p:cNvCxnSpPr>
            <p:nvPr/>
          </p:nvCxnSpPr>
          <p:spPr>
            <a:xfrm flipH="1">
              <a:off x="4500021" y="3637720"/>
              <a:ext cx="355826" cy="17752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3" idx="5"/>
              <a:endCxn id="56" idx="1"/>
            </p:cNvCxnSpPr>
            <p:nvPr/>
          </p:nvCxnSpPr>
          <p:spPr>
            <a:xfrm>
              <a:off x="3368675" y="3257439"/>
              <a:ext cx="449160" cy="55780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7" name="Isosceles Triangle 66"/>
          <p:cNvSpPr/>
          <p:nvPr/>
        </p:nvSpPr>
        <p:spPr>
          <a:xfrm rot="16200000">
            <a:off x="5267710" y="4638578"/>
            <a:ext cx="1283889" cy="425090"/>
          </a:xfrm>
          <a:prstGeom prst="triangle">
            <a:avLst/>
          </a:prstGeom>
          <a:solidFill>
            <a:schemeClr val="accent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91297061"/>
              </p:ext>
            </p:extLst>
          </p:nvPr>
        </p:nvGraphicFramePr>
        <p:xfrm>
          <a:off x="6120529" y="4191000"/>
          <a:ext cx="2640804" cy="1302068"/>
        </p:xfrm>
        <a:graphic>
          <a:graphicData uri="http://schemas.openxmlformats.org/drawingml/2006/table">
            <a:tbl>
              <a:tblPr firstRow="1" bandRow="1">
                <a:tableStyleId>{F5AB1C69-6EDB-4FF4-983F-18BD219EF322}</a:tableStyleId>
              </a:tblPr>
              <a:tblGrid>
                <a:gridCol w="880268"/>
                <a:gridCol w="880268"/>
                <a:gridCol w="880268"/>
              </a:tblGrid>
              <a:tr h="265748">
                <a:tc>
                  <a:txBody>
                    <a:bodyPr/>
                    <a:lstStyle/>
                    <a:p>
                      <a:pPr algn="ctr"/>
                      <a:r>
                        <a:rPr lang="en-US" sz="1000" b="0" dirty="0" smtClean="0"/>
                        <a:t>Plate</a:t>
                      </a:r>
                      <a:endParaRPr lang="en-US" sz="1000" b="0" dirty="0"/>
                    </a:p>
                  </a:txBody>
                  <a:tcPr/>
                </a:tc>
                <a:tc>
                  <a:txBody>
                    <a:bodyPr/>
                    <a:lstStyle/>
                    <a:p>
                      <a:pPr algn="ctr"/>
                      <a:r>
                        <a:rPr lang="en-US" sz="1000" b="0" dirty="0" smtClean="0"/>
                        <a:t>Steak</a:t>
                      </a:r>
                      <a:endParaRPr lang="en-US" sz="1000" b="0" dirty="0"/>
                    </a:p>
                  </a:txBody>
                  <a:tcPr/>
                </a:tc>
                <a:tc>
                  <a:txBody>
                    <a:bodyPr/>
                    <a:lstStyle/>
                    <a:p>
                      <a:pPr algn="ctr"/>
                      <a:r>
                        <a:rPr lang="en-US" sz="1000" b="0" dirty="0" smtClean="0"/>
                        <a:t>P(Steak | Plate)</a:t>
                      </a:r>
                      <a:endParaRPr lang="en-US" sz="1000" b="0" dirty="0"/>
                    </a:p>
                  </a:txBody>
                  <a:tcPr marL="0" marR="0"/>
                </a:tc>
              </a:tr>
              <a:tr h="251716">
                <a:tc>
                  <a:txBody>
                    <a:bodyPr/>
                    <a:lstStyle/>
                    <a:p>
                      <a:pPr algn="ctr"/>
                      <a:r>
                        <a:rPr lang="en-US" sz="1100" b="0" dirty="0" smtClean="0"/>
                        <a:t>0</a:t>
                      </a:r>
                      <a:endParaRPr lang="en-US" sz="1100" b="0" dirty="0"/>
                    </a:p>
                  </a:txBody>
                  <a:tcPr/>
                </a:tc>
                <a:tc>
                  <a:txBody>
                    <a:bodyPr/>
                    <a:lstStyle/>
                    <a:p>
                      <a:pPr algn="ctr"/>
                      <a:r>
                        <a:rPr lang="en-US" sz="1100" b="0" dirty="0" smtClean="0"/>
                        <a:t>0</a:t>
                      </a:r>
                      <a:endParaRPr lang="en-US" sz="1100" b="0" dirty="0"/>
                    </a:p>
                  </a:txBody>
                  <a:tcPr/>
                </a:tc>
                <a:tc>
                  <a:txBody>
                    <a:bodyPr/>
                    <a:lstStyle/>
                    <a:p>
                      <a:pPr algn="ctr"/>
                      <a:r>
                        <a:rPr lang="en-US" sz="1100" b="0" dirty="0" smtClean="0"/>
                        <a:t>1</a:t>
                      </a:r>
                      <a:endParaRPr lang="en-US" sz="1100" b="0" dirty="0"/>
                    </a:p>
                  </a:txBody>
                  <a:tcPr/>
                </a:tc>
              </a:tr>
              <a:tr h="251716">
                <a:tc>
                  <a:txBody>
                    <a:bodyPr/>
                    <a:lstStyle/>
                    <a:p>
                      <a:pPr algn="ctr"/>
                      <a:r>
                        <a:rPr lang="en-US" sz="1100" b="0" dirty="0" smtClean="0"/>
                        <a:t>0</a:t>
                      </a:r>
                      <a:endParaRPr lang="en-US" sz="1100" b="0" dirty="0"/>
                    </a:p>
                  </a:txBody>
                  <a:tcPr/>
                </a:tc>
                <a:tc>
                  <a:txBody>
                    <a:bodyPr/>
                    <a:lstStyle/>
                    <a:p>
                      <a:pPr algn="ctr"/>
                      <a:r>
                        <a:rPr lang="en-US" sz="1100" b="0" dirty="0" smtClean="0"/>
                        <a:t>1</a:t>
                      </a:r>
                      <a:endParaRPr lang="en-US" sz="1100" b="0" dirty="0"/>
                    </a:p>
                  </a:txBody>
                  <a:tcPr/>
                </a:tc>
                <a:tc>
                  <a:txBody>
                    <a:bodyPr/>
                    <a:lstStyle/>
                    <a:p>
                      <a:pPr algn="ctr"/>
                      <a:r>
                        <a:rPr lang="en-US" sz="1100" b="0" dirty="0" smtClean="0"/>
                        <a:t>0</a:t>
                      </a:r>
                      <a:endParaRPr lang="en-US" sz="1100" b="0" dirty="0"/>
                    </a:p>
                  </a:txBody>
                  <a:tcPr/>
                </a:tc>
              </a:tr>
              <a:tr h="251716">
                <a:tc>
                  <a:txBody>
                    <a:bodyPr/>
                    <a:lstStyle/>
                    <a:p>
                      <a:pPr algn="ctr"/>
                      <a:r>
                        <a:rPr lang="en-US" sz="1100" b="0" dirty="0" smtClean="0"/>
                        <a:t>1</a:t>
                      </a:r>
                      <a:endParaRPr lang="en-US" sz="1100" b="0" dirty="0"/>
                    </a:p>
                  </a:txBody>
                  <a:tcPr/>
                </a:tc>
                <a:tc>
                  <a:txBody>
                    <a:bodyPr/>
                    <a:lstStyle/>
                    <a:p>
                      <a:pPr algn="ctr"/>
                      <a:r>
                        <a:rPr lang="en-US" sz="1100" b="0" dirty="0" smtClean="0"/>
                        <a:t>0</a:t>
                      </a:r>
                      <a:endParaRPr lang="en-US" sz="1100" b="0" dirty="0"/>
                    </a:p>
                  </a:txBody>
                  <a:tcPr/>
                </a:tc>
                <a:tc>
                  <a:txBody>
                    <a:bodyPr/>
                    <a:lstStyle/>
                    <a:p>
                      <a:pPr algn="ctr"/>
                      <a:r>
                        <a:rPr lang="en-US" sz="1100" b="0" dirty="0" smtClean="0"/>
                        <a:t>0.3</a:t>
                      </a:r>
                      <a:endParaRPr lang="en-US" sz="1100" b="0" dirty="0"/>
                    </a:p>
                  </a:txBody>
                  <a:tcPr/>
                </a:tc>
              </a:tr>
              <a:tr h="251716">
                <a:tc>
                  <a:txBody>
                    <a:bodyPr/>
                    <a:lstStyle/>
                    <a:p>
                      <a:pPr algn="ctr"/>
                      <a:r>
                        <a:rPr lang="en-US" sz="1100" b="0" dirty="0" smtClean="0"/>
                        <a:t>1</a:t>
                      </a:r>
                      <a:endParaRPr lang="en-US" sz="1100" b="0" dirty="0"/>
                    </a:p>
                  </a:txBody>
                  <a:tcPr/>
                </a:tc>
                <a:tc>
                  <a:txBody>
                    <a:bodyPr/>
                    <a:lstStyle/>
                    <a:p>
                      <a:pPr algn="ctr"/>
                      <a:r>
                        <a:rPr lang="en-US" sz="1100" b="0" dirty="0" smtClean="0"/>
                        <a:t>1</a:t>
                      </a:r>
                      <a:endParaRPr lang="en-US" sz="1100" b="0" dirty="0"/>
                    </a:p>
                  </a:txBody>
                  <a:tcPr/>
                </a:tc>
                <a:tc>
                  <a:txBody>
                    <a:bodyPr/>
                    <a:lstStyle/>
                    <a:p>
                      <a:pPr algn="ctr"/>
                      <a:r>
                        <a:rPr lang="en-US" sz="1100" b="0" dirty="0" smtClean="0"/>
                        <a:t>0.7</a:t>
                      </a:r>
                      <a:endParaRPr lang="en-US" sz="1100" b="0" dirty="0"/>
                    </a:p>
                  </a:txBody>
                  <a:tcPr/>
                </a:tc>
              </a:tr>
            </a:tbl>
          </a:graphicData>
        </a:graphic>
      </p:graphicFrame>
      <mc:AlternateContent xmlns:mc="http://schemas.openxmlformats.org/markup-compatibility/2006" xmlns:a14="http://schemas.microsoft.com/office/drawing/2010/main">
        <mc:Choice Requires="a14">
          <p:sp>
            <p:nvSpPr>
              <p:cNvPr id="66" name="TextBox 65"/>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66" name="TextBox 65"/>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350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4191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Related Work</a:t>
            </a:r>
            <a:endParaRPr lang="en-US" sz="2400" dirty="0">
              <a:solidFill>
                <a:schemeClr val="tx1">
                  <a:lumMod val="65000"/>
                </a:schemeClr>
              </a:solidFill>
            </a:endParaRPr>
          </a:p>
        </p:txBody>
      </p:sp>
      <mc:AlternateContent xmlns:mc="http://schemas.openxmlformats.org/markup-compatibility/2006" xmlns:a14="http://schemas.microsoft.com/office/drawing/2010/main">
        <mc:Choice Requires="a14">
          <p:sp>
            <p:nvSpPr>
              <p:cNvPr id="66" name="TextBox 65"/>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66" name="TextBox 65"/>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5"/>
                <a:stretch>
                  <a:fillRect/>
                </a:stretch>
              </a:blipFill>
            </p:spPr>
            <p:txBody>
              <a:bodyPr/>
              <a:lstStyle/>
              <a:p>
                <a:r>
                  <a:rPr lang="en-US">
                    <a:noFill/>
                  </a:rPr>
                  <a:t> </a:t>
                </a:r>
              </a:p>
            </p:txBody>
          </p:sp>
        </mc:Fallback>
      </mc:AlternateContent>
      <p:grpSp>
        <p:nvGrpSpPr>
          <p:cNvPr id="22" name="Group 21"/>
          <p:cNvGrpSpPr/>
          <p:nvPr/>
        </p:nvGrpSpPr>
        <p:grpSpPr>
          <a:xfrm>
            <a:off x="1601818" y="2876491"/>
            <a:ext cx="5940364" cy="3143309"/>
            <a:chOff x="2402289" y="2876491"/>
            <a:chExt cx="5940364" cy="3143309"/>
          </a:xfrm>
        </p:grpSpPr>
        <p:sp>
          <p:nvSpPr>
            <p:cNvPr id="43" name="TextBox 42"/>
            <p:cNvSpPr txBox="1"/>
            <p:nvPr/>
          </p:nvSpPr>
          <p:spPr>
            <a:xfrm>
              <a:off x="2895971" y="2876491"/>
              <a:ext cx="4953000" cy="400110"/>
            </a:xfrm>
            <a:prstGeom prst="rect">
              <a:avLst/>
            </a:prstGeom>
            <a:noFill/>
          </p:spPr>
          <p:txBody>
            <a:bodyPr wrap="square" rtlCol="0">
              <a:spAutoFit/>
            </a:bodyPr>
            <a:lstStyle/>
            <a:p>
              <a:pPr algn="ctr"/>
              <a:r>
                <a:rPr lang="en-US" sz="2000" dirty="0" smtClean="0"/>
                <a:t>Component-based object modeling</a:t>
              </a:r>
              <a:endParaRPr lang="en-US" sz="2000" dirty="0"/>
            </a:p>
          </p:txBody>
        </p:sp>
        <p:sp>
          <p:nvSpPr>
            <p:cNvPr id="44" name="Rectangle 43"/>
            <p:cNvSpPr/>
            <p:nvPr/>
          </p:nvSpPr>
          <p:spPr>
            <a:xfrm>
              <a:off x="2895971" y="5773579"/>
              <a:ext cx="4953000" cy="246221"/>
            </a:xfrm>
            <a:prstGeom prst="rect">
              <a:avLst/>
            </a:prstGeom>
          </p:spPr>
          <p:txBody>
            <a:bodyPr wrap="square" lIns="0" tIns="0" rIns="0" bIns="0">
              <a:spAutoFit/>
            </a:bodyPr>
            <a:lstStyle/>
            <a:p>
              <a:pPr algn="ctr"/>
              <a:r>
                <a:rPr lang="da-DK" sz="1600" dirty="0"/>
                <a:t>[Kalogerakis et al. 2012; </a:t>
              </a:r>
              <a:r>
                <a:rPr lang="da-DK" sz="1600" dirty="0" smtClean="0"/>
                <a:t>Chaudhuri et </a:t>
              </a:r>
              <a:r>
                <a:rPr lang="da-DK" sz="1600" dirty="0"/>
                <a:t>al. 2011]</a:t>
              </a:r>
              <a:endParaRPr lang="en-US" sz="1600" dirty="0"/>
            </a:p>
          </p:txBody>
        </p:sp>
        <p:pic>
          <p:nvPicPr>
            <p:cNvPr id="4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2289" y="3276601"/>
              <a:ext cx="5940364" cy="243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1683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25437" y="2770322"/>
            <a:ext cx="2046131" cy="2338055"/>
            <a:chOff x="725437" y="2770322"/>
            <a:chExt cx="2046131" cy="2338055"/>
          </a:xfrm>
        </p:grpSpPr>
        <p:sp>
          <p:nvSpPr>
            <p:cNvPr id="42" name="TextBox 41"/>
            <p:cNvSpPr txBox="1"/>
            <p:nvPr/>
          </p:nvSpPr>
          <p:spPr>
            <a:xfrm>
              <a:off x="1066800" y="4800600"/>
              <a:ext cx="1478874" cy="307777"/>
            </a:xfrm>
            <a:prstGeom prst="rect">
              <a:avLst/>
            </a:prstGeom>
            <a:noFill/>
          </p:spPr>
          <p:txBody>
            <a:bodyPr wrap="square" rtlCol="0">
              <a:spAutoFit/>
            </a:bodyPr>
            <a:lstStyle/>
            <a:p>
              <a:pPr algn="ctr"/>
              <a:r>
                <a:rPr lang="en-US" sz="1400" dirty="0" smtClean="0"/>
                <a:t>Example Scenes</a:t>
              </a:r>
              <a:endParaRPr lang="en-US" sz="1400" dirty="0"/>
            </a:p>
          </p:txBody>
        </p:sp>
        <p:grpSp>
          <p:nvGrpSpPr>
            <p:cNvPr id="72" name="Group 71"/>
            <p:cNvGrpSpPr/>
            <p:nvPr/>
          </p:nvGrpSpPr>
          <p:grpSpPr>
            <a:xfrm>
              <a:off x="725437" y="2770322"/>
              <a:ext cx="2046131" cy="1032417"/>
              <a:chOff x="1009483" y="1630151"/>
              <a:chExt cx="1409407" cy="711145"/>
            </a:xfrm>
          </p:grpSpPr>
          <p:grpSp>
            <p:nvGrpSpPr>
              <p:cNvPr id="73" name="Group 72"/>
              <p:cNvGrpSpPr/>
              <p:nvPr/>
            </p:nvGrpSpPr>
            <p:grpSpPr>
              <a:xfrm>
                <a:off x="1009483" y="1630151"/>
                <a:ext cx="1409407" cy="609600"/>
                <a:chOff x="914400" y="1295400"/>
                <a:chExt cx="1409407" cy="609600"/>
              </a:xfrm>
            </p:grpSpPr>
            <p:pic>
              <p:nvPicPr>
                <p:cNvPr id="77" name="Picture 14" descr="C:\Users\Daniel\Dropbox\SIGGRAPH-Asia-2012\hand _on_mou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486959"/>
                  <a:ext cx="512762" cy="341841"/>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1525470" y="1295400"/>
                  <a:ext cx="798337" cy="609600"/>
                  <a:chOff x="1525470" y="1295400"/>
                  <a:chExt cx="798337" cy="609600"/>
                </a:xfrm>
              </p:grpSpPr>
              <p:sp>
                <p:nvSpPr>
                  <p:cNvPr id="79" name="Rectangle 78"/>
                  <p:cNvSpPr/>
                  <p:nvPr/>
                </p:nvSpPr>
                <p:spPr>
                  <a:xfrm>
                    <a:off x="1525470" y="1295400"/>
                    <a:ext cx="426720" cy="304800"/>
                  </a:xfrm>
                  <a:prstGeom prst="rect">
                    <a:avLst/>
                  </a:prstGeom>
                  <a:blipFill>
                    <a:blip r:embed="rId4"/>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1711278" y="1447800"/>
                    <a:ext cx="426720" cy="304800"/>
                  </a:xfrm>
                  <a:prstGeom prst="rect">
                    <a:avLst/>
                  </a:prstGeom>
                  <a:blipFill>
                    <a:blip r:embed="rId4"/>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1897087" y="1600200"/>
                    <a:ext cx="426720" cy="304800"/>
                  </a:xfrm>
                  <a:prstGeom prst="rect">
                    <a:avLst/>
                  </a:prstGeom>
                  <a:blipFill>
                    <a:blip r:embed="rId4"/>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74"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524000" y="1676400"/>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731057" y="183832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11350" y="198945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1" name="Group 10"/>
          <p:cNvGrpSpPr/>
          <p:nvPr/>
        </p:nvGrpSpPr>
        <p:grpSpPr>
          <a:xfrm>
            <a:off x="768350" y="3718560"/>
            <a:ext cx="899939" cy="924879"/>
            <a:chOff x="768350" y="3718560"/>
            <a:chExt cx="899939" cy="924879"/>
          </a:xfrm>
        </p:grpSpPr>
        <p:pic>
          <p:nvPicPr>
            <p:cNvPr id="3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2643" y="3718560"/>
              <a:ext cx="765646" cy="76564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68350" y="4127389"/>
              <a:ext cx="432503" cy="5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a:off x="1367983" y="3853574"/>
            <a:ext cx="873872" cy="917728"/>
            <a:chOff x="1367983" y="3853574"/>
            <a:chExt cx="873872" cy="917728"/>
          </a:xfrm>
        </p:grpSpPr>
        <p:pic>
          <p:nvPicPr>
            <p:cNvPr id="4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6211" y="3853574"/>
              <a:ext cx="765644"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367983" y="4260511"/>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1941242" y="3985260"/>
            <a:ext cx="878158" cy="916384"/>
            <a:chOff x="1941242" y="3985260"/>
            <a:chExt cx="878158" cy="916384"/>
          </a:xfrm>
        </p:grpSpPr>
        <p:pic>
          <p:nvPicPr>
            <p:cNvPr id="52"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2028" y="3985260"/>
              <a:ext cx="757372"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41242" y="4390853"/>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5636055" y="1800477"/>
            <a:ext cx="2474643" cy="3307900"/>
            <a:chOff x="5636055" y="1800477"/>
            <a:chExt cx="2474643" cy="3307900"/>
          </a:xfrm>
        </p:grpSpPr>
        <p:sp>
          <p:nvSpPr>
            <p:cNvPr id="40" name="Right Arrow 39"/>
            <p:cNvSpPr/>
            <p:nvPr/>
          </p:nvSpPr>
          <p:spPr>
            <a:xfrm>
              <a:off x="5636055" y="3029947"/>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6366436" y="1800477"/>
              <a:ext cx="1744262" cy="3307900"/>
              <a:chOff x="6366436" y="1800477"/>
              <a:chExt cx="1744262" cy="3307900"/>
            </a:xfrm>
          </p:grpSpPr>
          <p:sp>
            <p:nvSpPr>
              <p:cNvPr id="44" name="TextBox 43"/>
              <p:cNvSpPr txBox="1"/>
              <p:nvPr/>
            </p:nvSpPr>
            <p:spPr>
              <a:xfrm>
                <a:off x="6366436" y="4800600"/>
                <a:ext cx="1744262" cy="307777"/>
              </a:xfrm>
              <a:prstGeom prst="rect">
                <a:avLst/>
              </a:prstGeom>
              <a:noFill/>
            </p:spPr>
            <p:txBody>
              <a:bodyPr wrap="square" rtlCol="0">
                <a:spAutoFit/>
              </a:bodyPr>
              <a:lstStyle/>
              <a:p>
                <a:pPr algn="ctr"/>
                <a:r>
                  <a:rPr lang="en-US" sz="1400" dirty="0" smtClean="0"/>
                  <a:t>Synthesized Scenes</a:t>
                </a:r>
                <a:endParaRPr lang="en-US" sz="1400" dirty="0"/>
              </a:p>
            </p:txBody>
          </p:sp>
          <p:grpSp>
            <p:nvGrpSpPr>
              <p:cNvPr id="53" name="Group 52"/>
              <p:cNvGrpSpPr/>
              <p:nvPr/>
            </p:nvGrpSpPr>
            <p:grpSpPr>
              <a:xfrm>
                <a:off x="6885884" y="1800477"/>
                <a:ext cx="695606" cy="2725100"/>
                <a:chOff x="6019800" y="3195551"/>
                <a:chExt cx="457200" cy="1791123"/>
              </a:xfrm>
            </p:grpSpPr>
            <p:sp>
              <p:nvSpPr>
                <p:cNvPr id="56" name="Rounded Rectangle 55"/>
                <p:cNvSpPr/>
                <p:nvPr/>
              </p:nvSpPr>
              <p:spPr>
                <a:xfrm>
                  <a:off x="6019800" y="3195551"/>
                  <a:ext cx="457200" cy="1791123"/>
                </a:xfrm>
                <a:prstGeom prst="roundRect">
                  <a:avLst/>
                </a:prstGeom>
                <a:solidFill>
                  <a:schemeClr val="tx1">
                    <a:lumMod val="50000"/>
                  </a:schemeClr>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086610" y="3265478"/>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86925" y="3531153"/>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6085666" y="3796825"/>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6086297" y="4062498"/>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6085981" y="432817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p:cNvGrpSpPr/>
                <p:nvPr/>
              </p:nvGrpSpPr>
              <p:grpSpPr>
                <a:xfrm>
                  <a:off x="6202019" y="4613484"/>
                  <a:ext cx="72834" cy="282293"/>
                  <a:chOff x="1948443" y="5521296"/>
                  <a:chExt cx="52675" cy="204164"/>
                </a:xfrm>
                <a:solidFill>
                  <a:schemeClr val="tx1"/>
                </a:solidFill>
              </p:grpSpPr>
              <p:sp>
                <p:nvSpPr>
                  <p:cNvPr id="69" name="Oval 68"/>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833" y="3237074"/>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1491" y="34939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3758661"/>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2"/>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929" y="402433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3"/>
                <p:cNvPicPr>
                  <a:picLocks noChangeAspect="1" noChangeArrowheads="1"/>
                </p:cNvPicPr>
                <p:nvPr/>
              </p:nvPicPr>
              <p:blipFill>
                <a:blip r:embed="rId12"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4290009"/>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3" name="Group 2"/>
          <p:cNvGrpSpPr/>
          <p:nvPr/>
        </p:nvGrpSpPr>
        <p:grpSpPr>
          <a:xfrm>
            <a:off x="7782016" y="2042160"/>
            <a:ext cx="762000" cy="1691640"/>
            <a:chOff x="7782016" y="2042160"/>
            <a:chExt cx="762000" cy="1691640"/>
          </a:xfrm>
        </p:grpSpPr>
        <p:pic>
          <p:nvPicPr>
            <p:cNvPr id="54"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782016" y="2042160"/>
              <a:ext cx="762000" cy="762000"/>
            </a:xfrm>
            <a:prstGeom prst="rect">
              <a:avLst/>
            </a:prstGeom>
            <a:noFill/>
            <a:ln w="19050">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782016" y="2971800"/>
              <a:ext cx="762000" cy="762000"/>
            </a:xfrm>
            <a:prstGeom prst="rect">
              <a:avLst/>
            </a:prstGeom>
            <a:noFill/>
            <a:ln w="19050">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Example-based Synthesis</a:t>
            </a:r>
            <a:endParaRPr lang="en-US" dirty="0"/>
          </a:p>
        </p:txBody>
      </p:sp>
      <p:grpSp>
        <p:nvGrpSpPr>
          <p:cNvPr id="46" name="Group 45"/>
          <p:cNvGrpSpPr/>
          <p:nvPr/>
        </p:nvGrpSpPr>
        <p:grpSpPr>
          <a:xfrm>
            <a:off x="3186363" y="2628882"/>
            <a:ext cx="2355291" cy="2479494"/>
            <a:chOff x="3186363" y="2628882"/>
            <a:chExt cx="2355291" cy="2479494"/>
          </a:xfrm>
        </p:grpSpPr>
        <p:pic>
          <p:nvPicPr>
            <p:cNvPr id="20"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3086" b="81836" l="14844" r="85156"/>
                      </a14:imgEffect>
                    </a14:imgLayer>
                  </a14:imgProps>
                </a:ext>
                <a:ext uri="{28A0092B-C50C-407E-A947-70E740481C1C}">
                  <a14:useLocalDpi xmlns:a14="http://schemas.microsoft.com/office/drawing/2010/main" val="0"/>
                </a:ext>
              </a:extLst>
            </a:blip>
            <a:srcRect l="15668" t="13981" r="15150" b="18523"/>
            <a:stretch/>
          </p:blipFill>
          <p:spPr bwMode="auto">
            <a:xfrm>
              <a:off x="4222771" y="2628882"/>
              <a:ext cx="1158893" cy="113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ight Arrow 37"/>
            <p:cNvSpPr/>
            <p:nvPr/>
          </p:nvSpPr>
          <p:spPr>
            <a:xfrm>
              <a:off x="3186363" y="3033960"/>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4062780" y="4800599"/>
              <a:ext cx="1478874" cy="307777"/>
            </a:xfrm>
            <a:prstGeom prst="rect">
              <a:avLst/>
            </a:prstGeom>
            <a:noFill/>
          </p:spPr>
          <p:txBody>
            <a:bodyPr wrap="square" rtlCol="0">
              <a:spAutoFit/>
            </a:bodyPr>
            <a:lstStyle/>
            <a:p>
              <a:pPr algn="ctr"/>
              <a:r>
                <a:rPr lang="en-US" sz="1400" dirty="0" smtClean="0"/>
                <a:t>Synthesis Engine</a:t>
              </a:r>
              <a:endParaRPr lang="en-US" sz="1400" dirty="0"/>
            </a:p>
          </p:txBody>
        </p:sp>
      </p:grpSp>
      <p:grpSp>
        <p:nvGrpSpPr>
          <p:cNvPr id="16" name="Group 15"/>
          <p:cNvGrpSpPr/>
          <p:nvPr/>
        </p:nvGrpSpPr>
        <p:grpSpPr>
          <a:xfrm>
            <a:off x="6885883" y="2311079"/>
            <a:ext cx="695607" cy="1169087"/>
            <a:chOff x="6885883" y="2311079"/>
            <a:chExt cx="695607" cy="1169087"/>
          </a:xfrm>
        </p:grpSpPr>
        <p:sp>
          <p:nvSpPr>
            <p:cNvPr id="48" name="Rectangle 47"/>
            <p:cNvSpPr/>
            <p:nvPr/>
          </p:nvSpPr>
          <p:spPr>
            <a:xfrm>
              <a:off x="6885883" y="2311079"/>
              <a:ext cx="695607" cy="360673"/>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6885884" y="3119491"/>
              <a:ext cx="695606" cy="360675"/>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8972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4191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400" dirty="0"/>
          </a:p>
        </p:txBody>
      </p:sp>
      <mc:AlternateContent xmlns:mc="http://schemas.openxmlformats.org/markup-compatibility/2006" xmlns:a14="http://schemas.microsoft.com/office/drawing/2010/main">
        <mc:Choice Requires="a14">
          <p:sp>
            <p:nvSpPr>
              <p:cNvPr id="34" name="TextBox 33"/>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1763983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33333E-6 4.94678E-6 L 0.125 4.94678E-6 " pathEditMode="relative" rAng="0" ptsTypes="AA">
                                      <p:cBhvr>
                                        <p:cTn id="6" dur="2000" fill="hold"/>
                                        <p:tgtEl>
                                          <p:spTgt spid="38"/>
                                        </p:tgtEl>
                                        <p:attrNameLst>
                                          <p:attrName>ppt_x</p:attrName>
                                          <p:attrName>ppt_y</p:attrName>
                                        </p:attrNameLst>
                                      </p:cBhvr>
                                      <p:rCtr x="6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9540" y="1295400"/>
            <a:ext cx="8884920" cy="4876800"/>
            <a:chOff x="129540" y="1295400"/>
            <a:chExt cx="8884920" cy="4876800"/>
          </a:xfrm>
        </p:grpSpPr>
        <p:sp>
          <p:nvSpPr>
            <p:cNvPr id="38" name="Rounded Rectangle 37"/>
            <p:cNvSpPr/>
            <p:nvPr/>
          </p:nvSpPr>
          <p:spPr>
            <a:xfrm>
              <a:off x="5334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Definition</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p:grpSp>
        <p:nvGrpSpPr>
          <p:cNvPr id="35" name="Group 34"/>
          <p:cNvGrpSpPr/>
          <p:nvPr/>
        </p:nvGrpSpPr>
        <p:grpSpPr>
          <a:xfrm>
            <a:off x="724216" y="2636490"/>
            <a:ext cx="7695568" cy="3154710"/>
            <a:chOff x="1024362" y="3395752"/>
            <a:chExt cx="7695568" cy="3154710"/>
          </a:xfrm>
        </p:grpSpPr>
        <mc:AlternateContent xmlns:mc="http://schemas.openxmlformats.org/markup-compatibility/2006" xmlns:a14="http://schemas.microsoft.com/office/drawing/2010/main">
          <mc:Choice Requires="a14">
            <p:sp>
              <p:nvSpPr>
                <p:cNvPr id="50" name="TextBox 49"/>
                <p:cNvSpPr txBox="1"/>
                <p:nvPr/>
              </p:nvSpPr>
              <p:spPr>
                <a:xfrm>
                  <a:off x="1024362" y="3395752"/>
                  <a:ext cx="7695568" cy="31547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9900" b="0" i="1" smtClean="0">
                                <a:latin typeface="Cambria Math"/>
                              </a:rPr>
                            </m:ctrlPr>
                          </m:sSubPr>
                          <m:e>
                            <m:r>
                              <a:rPr lang="en-US" sz="19900" b="0" i="1" smtClean="0">
                                <a:latin typeface="Cambria Math"/>
                              </a:rPr>
                              <m:t>𝑃</m:t>
                            </m:r>
                          </m:e>
                          <m:sub>
                            <m:r>
                              <a:rPr lang="en-US" sz="19900" b="0" i="1" smtClean="0">
                                <a:latin typeface="Cambria Math"/>
                              </a:rPr>
                              <m:t>𝐴</m:t>
                            </m:r>
                          </m:sub>
                        </m:sSub>
                        <m:d>
                          <m:dPr>
                            <m:ctrlPr>
                              <a:rPr lang="en-US" sz="19900" b="0" i="1" smtClean="0">
                                <a:latin typeface="Cambria Math"/>
                              </a:rPr>
                            </m:ctrlPr>
                          </m:dPr>
                          <m:e>
                            <m:r>
                              <a:rPr lang="en-US" sz="19900" b="0" i="1" smtClean="0">
                                <a:latin typeface="Cambria Math"/>
                              </a:rPr>
                              <m:t>    </m:t>
                            </m:r>
                          </m:e>
                        </m:d>
                      </m:oMath>
                    </m:oMathPara>
                  </a14:m>
                  <a:endParaRPr lang="en-US" sz="19900" dirty="0" smtClean="0"/>
                </a:p>
              </p:txBody>
            </p:sp>
          </mc:Choice>
          <mc:Fallback xmlns="">
            <p:sp>
              <p:nvSpPr>
                <p:cNvPr id="50" name="TextBox 49"/>
                <p:cNvSpPr txBox="1">
                  <a:spLocks noRot="1" noChangeAspect="1" noMove="1" noResize="1" noEditPoints="1" noAdjustHandles="1" noChangeArrowheads="1" noChangeShapeType="1" noTextEdit="1"/>
                </p:cNvSpPr>
                <p:nvPr/>
              </p:nvSpPr>
              <p:spPr>
                <a:xfrm>
                  <a:off x="1024362" y="3395752"/>
                  <a:ext cx="7695568" cy="3154710"/>
                </a:xfrm>
                <a:prstGeom prst="rect">
                  <a:avLst/>
                </a:prstGeom>
                <a:blipFill rotWithShape="1">
                  <a:blip r:embed="rId5"/>
                  <a:stretch>
                    <a:fillRect/>
                  </a:stretch>
                </a:blipFill>
              </p:spPr>
              <p:txBody>
                <a:bodyPr/>
                <a:lstStyle/>
                <a:p>
                  <a:r>
                    <a:rPr lang="en-US">
                      <a:noFill/>
                    </a:rPr>
                    <a:t> </a:t>
                  </a:r>
                </a:p>
              </p:txBody>
            </p:sp>
          </mc:Fallback>
        </mc:AlternateContent>
        <p:pic>
          <p:nvPicPr>
            <p:cNvPr id="52" name="Picture 9" descr="C:\Users\Daniel\Desktop\sandwich.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0378" y="4254588"/>
              <a:ext cx="2335990" cy="1788042"/>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39" name="TextBox 38"/>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39" name="TextBox 38"/>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54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9540" y="1295400"/>
            <a:ext cx="8884920" cy="4876800"/>
            <a:chOff x="129540" y="1295400"/>
            <a:chExt cx="8884920" cy="4876800"/>
          </a:xfrm>
        </p:grpSpPr>
        <p:sp>
          <p:nvSpPr>
            <p:cNvPr id="38" name="Rounded Rectangle 37"/>
            <p:cNvSpPr/>
            <p:nvPr/>
          </p:nvSpPr>
          <p:spPr>
            <a:xfrm>
              <a:off x="5334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Definition</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mc:AlternateContent xmlns:mc="http://schemas.openxmlformats.org/markup-compatibility/2006" xmlns:a14="http://schemas.microsoft.com/office/drawing/2010/main">
        <mc:Choice Requires="a14">
          <p:sp>
            <p:nvSpPr>
              <p:cNvPr id="45" name="TextBox 44"/>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45" name="TextBox 44"/>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724216" y="2636490"/>
                <a:ext cx="7695568" cy="31547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9900" b="0" i="1" smtClean="0">
                              <a:latin typeface="Cambria Math"/>
                            </a:rPr>
                          </m:ctrlPr>
                        </m:sSubPr>
                        <m:e>
                          <m:r>
                            <a:rPr lang="en-US" sz="19900" b="0" i="1" smtClean="0">
                              <a:latin typeface="Cambria Math"/>
                            </a:rPr>
                            <m:t>𝑃</m:t>
                          </m:r>
                        </m:e>
                        <m:sub>
                          <m:r>
                            <a:rPr lang="en-US" sz="19900" b="0" i="1" smtClean="0">
                              <a:latin typeface="Cambria Math"/>
                            </a:rPr>
                            <m:t>𝐴</m:t>
                          </m:r>
                        </m:sub>
                      </m:sSub>
                      <m:d>
                        <m:dPr>
                          <m:ctrlPr>
                            <a:rPr lang="en-US" sz="19900" b="0" i="1" smtClean="0">
                              <a:latin typeface="Cambria Math"/>
                            </a:rPr>
                          </m:ctrlPr>
                        </m:dPr>
                        <m:e>
                          <m:r>
                            <a:rPr lang="en-US" sz="19900" b="0" i="1" smtClean="0">
                              <a:latin typeface="Cambria Math"/>
                            </a:rPr>
                            <m:t>    </m:t>
                          </m:r>
                        </m:e>
                      </m:d>
                    </m:oMath>
                  </m:oMathPara>
                </a14:m>
                <a:endParaRPr lang="en-US" sz="19900" dirty="0" smtClean="0"/>
              </a:p>
            </p:txBody>
          </p:sp>
        </mc:Choice>
        <mc:Fallback xmlns="">
          <p:sp>
            <p:nvSpPr>
              <p:cNvPr id="47" name="TextBox 46"/>
              <p:cNvSpPr txBox="1">
                <a:spLocks noRot="1" noChangeAspect="1" noMove="1" noResize="1" noEditPoints="1" noAdjustHandles="1" noChangeArrowheads="1" noChangeShapeType="1" noTextEdit="1"/>
              </p:cNvSpPr>
              <p:nvPr/>
            </p:nvSpPr>
            <p:spPr>
              <a:xfrm>
                <a:off x="724216" y="2636490"/>
                <a:ext cx="7695568" cy="3154710"/>
              </a:xfrm>
              <a:prstGeom prst="rect">
                <a:avLst/>
              </a:prstGeom>
              <a:blipFill rotWithShape="1">
                <a:blip r:embed="rId6"/>
                <a:stretch>
                  <a:fillRect/>
                </a:stretch>
              </a:blipFill>
            </p:spPr>
            <p:txBody>
              <a:bodyPr/>
              <a:lstStyle/>
              <a:p>
                <a:r>
                  <a:rPr lang="en-US">
                    <a:noFill/>
                  </a:rPr>
                  <a:t> </a:t>
                </a:r>
              </a:p>
            </p:txBody>
          </p:sp>
        </mc:Fallback>
      </mc:AlternateContent>
      <p:pic>
        <p:nvPicPr>
          <p:cNvPr id="49" name="Picture 9" descr="C:\Users\Daniel\Desktop\sandwich.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69000"/>
                    </a14:imgEffect>
                  </a14:imgLayer>
                </a14:imgProps>
              </a:ext>
              <a:ext uri="{28A0092B-C50C-407E-A947-70E740481C1C}">
                <a14:useLocalDpi xmlns:a14="http://schemas.microsoft.com/office/drawing/2010/main" val="0"/>
              </a:ext>
            </a:extLst>
          </a:blip>
          <a:srcRect/>
          <a:stretch>
            <a:fillRect/>
          </a:stretch>
        </p:blipFill>
        <p:spPr bwMode="auto">
          <a:xfrm>
            <a:off x="4700232" y="3495326"/>
            <a:ext cx="2335990" cy="1788042"/>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p:cNvGrpSpPr/>
          <p:nvPr/>
        </p:nvGrpSpPr>
        <p:grpSpPr>
          <a:xfrm>
            <a:off x="5108462" y="3777301"/>
            <a:ext cx="964944" cy="1055998"/>
            <a:chOff x="1131435" y="4724400"/>
            <a:chExt cx="393872" cy="431039"/>
          </a:xfrm>
        </p:grpSpPr>
        <p:cxnSp>
          <p:nvCxnSpPr>
            <p:cNvPr id="54" name="Straight Arrow Connector 53"/>
            <p:cNvCxnSpPr/>
            <p:nvPr/>
          </p:nvCxnSpPr>
          <p:spPr>
            <a:xfrm flipV="1">
              <a:off x="1379969" y="4724400"/>
              <a:ext cx="0" cy="22860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1131435" y="4991100"/>
              <a:ext cx="248534" cy="1905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1382172" y="4991100"/>
              <a:ext cx="143135" cy="164339"/>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1344072" y="4953000"/>
              <a:ext cx="76200" cy="76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0783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9540" y="1295400"/>
            <a:ext cx="8884920" cy="4876800"/>
            <a:chOff x="129540" y="1295400"/>
            <a:chExt cx="8884920" cy="4876800"/>
          </a:xfrm>
        </p:grpSpPr>
        <p:sp>
          <p:nvSpPr>
            <p:cNvPr id="38" name="Rounded Rectangle 37"/>
            <p:cNvSpPr/>
            <p:nvPr/>
          </p:nvSpPr>
          <p:spPr>
            <a:xfrm>
              <a:off x="5334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Implementation</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mc:AlternateContent xmlns:mc="http://schemas.openxmlformats.org/markup-compatibility/2006" xmlns:a14="http://schemas.microsoft.com/office/drawing/2010/main">
        <mc:Choice Requires="a14">
          <p:sp>
            <p:nvSpPr>
              <p:cNvPr id="36" name="TextBox 35"/>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6"/>
                <a:stretch>
                  <a:fillRect/>
                </a:stretch>
              </a:blipFill>
            </p:spPr>
            <p:txBody>
              <a:bodyPr/>
              <a:lstStyle/>
              <a:p>
                <a:r>
                  <a:rPr lang="en-US">
                    <a:noFill/>
                  </a:rPr>
                  <a:t> </a:t>
                </a:r>
              </a:p>
            </p:txBody>
          </p:sp>
        </mc:Fallback>
      </mc:AlternateContent>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692" y="3247292"/>
            <a:ext cx="4280875" cy="244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207291" y="2711414"/>
            <a:ext cx="3582291" cy="1554480"/>
            <a:chOff x="5207291" y="2711414"/>
            <a:chExt cx="3582291" cy="1554480"/>
          </a:xfrm>
        </p:grpSpPr>
        <p:pic>
          <p:nvPicPr>
            <p:cNvPr id="409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655" b="28137"/>
            <a:stretch/>
          </p:blipFill>
          <p:spPr bwMode="auto">
            <a:xfrm>
              <a:off x="5207291" y="2711414"/>
              <a:ext cx="2625566"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nut 2"/>
            <p:cNvSpPr/>
            <p:nvPr/>
          </p:nvSpPr>
          <p:spPr>
            <a:xfrm>
              <a:off x="8074474" y="3131100"/>
              <a:ext cx="715108" cy="715108"/>
            </a:xfrm>
            <a:prstGeom prst="donut">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tx1"/>
                </a:solidFill>
              </a:endParaRPr>
            </a:p>
          </p:txBody>
        </p:sp>
      </p:grpSp>
      <p:grpSp>
        <p:nvGrpSpPr>
          <p:cNvPr id="24" name="Group 23"/>
          <p:cNvGrpSpPr/>
          <p:nvPr/>
        </p:nvGrpSpPr>
        <p:grpSpPr>
          <a:xfrm>
            <a:off x="5181600" y="4415556"/>
            <a:ext cx="3607982" cy="1528044"/>
            <a:chOff x="5181600" y="4415556"/>
            <a:chExt cx="3607982" cy="1528044"/>
          </a:xfrm>
        </p:grpSpPr>
        <p:pic>
          <p:nvPicPr>
            <p:cNvPr id="4100"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7923" b="24444"/>
            <a:stretch/>
          </p:blipFill>
          <p:spPr bwMode="auto">
            <a:xfrm>
              <a:off x="5181600" y="4415556"/>
              <a:ext cx="2651257" cy="152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quot;No&quot; Symbol 21"/>
            <p:cNvSpPr/>
            <p:nvPr/>
          </p:nvSpPr>
          <p:spPr>
            <a:xfrm>
              <a:off x="8077200" y="4823387"/>
              <a:ext cx="712382" cy="712382"/>
            </a:xfrm>
            <a:prstGeom prst="noSmoking">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97893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9540" y="1295400"/>
            <a:ext cx="8884920" cy="4876800"/>
            <a:chOff x="129540" y="1295400"/>
            <a:chExt cx="8884920" cy="4876800"/>
          </a:xfrm>
        </p:grpSpPr>
        <p:sp>
          <p:nvSpPr>
            <p:cNvPr id="38" name="Rounded Rectangle 37"/>
            <p:cNvSpPr/>
            <p:nvPr/>
          </p:nvSpPr>
          <p:spPr>
            <a:xfrm>
              <a:off x="5334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Implementation</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mc:AlternateContent xmlns:mc="http://schemas.openxmlformats.org/markup-compatibility/2006" xmlns:a14="http://schemas.microsoft.com/office/drawing/2010/main">
        <mc:Choice Requires="a14">
          <p:sp>
            <p:nvSpPr>
              <p:cNvPr id="36" name="TextBox 35"/>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6"/>
                <a:stretch>
                  <a:fillRect/>
                </a:stretch>
              </a:blipFill>
            </p:spPr>
            <p:txBody>
              <a:bodyPr/>
              <a:lstStyle/>
              <a:p>
                <a:r>
                  <a:rPr lang="en-US">
                    <a:noFill/>
                  </a:rPr>
                  <a:t> </a:t>
                </a:r>
              </a:p>
            </p:txBody>
          </p:sp>
        </mc:Fallback>
      </mc:AlternateContent>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4117" y="4572000"/>
            <a:ext cx="2674123" cy="143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571" y="2957292"/>
            <a:ext cx="2787760" cy="306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0221" y="2957291"/>
            <a:ext cx="2941619" cy="306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39428" y="2957292"/>
            <a:ext cx="2678812" cy="153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88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9540" y="1295400"/>
            <a:ext cx="8884920" cy="4876800"/>
            <a:chOff x="129540" y="1295400"/>
            <a:chExt cx="8884920" cy="4876800"/>
          </a:xfrm>
        </p:grpSpPr>
        <p:sp>
          <p:nvSpPr>
            <p:cNvPr id="38" name="Rounded Rectangle 37"/>
            <p:cNvSpPr/>
            <p:nvPr/>
          </p:nvSpPr>
          <p:spPr>
            <a:xfrm>
              <a:off x="5334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Implementation</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p:pic>
        <p:nvPicPr>
          <p:cNvPr id="1027" name="Picture 3" descr="C:\ContextAware\Code\latex\SceneSynth\figures\ColoredDes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512" y="3298407"/>
            <a:ext cx="2207088" cy="225933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2739390" y="3455699"/>
            <a:ext cx="2120351" cy="1562100"/>
            <a:chOff x="2739390" y="3581400"/>
            <a:chExt cx="2120351" cy="1562100"/>
          </a:xfrm>
        </p:grpSpPr>
        <p:pic>
          <p:nvPicPr>
            <p:cNvPr id="42" name="Picture 5" descr="http://localhost:8000/data/image/f6a04708b6f1539863862b05b9038dc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4941" y="3962400"/>
              <a:ext cx="1574800" cy="118110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36686" y="3581400"/>
              <a:ext cx="1471310" cy="338554"/>
            </a:xfrm>
            <a:prstGeom prst="rect">
              <a:avLst/>
            </a:prstGeom>
            <a:noFill/>
          </p:spPr>
          <p:txBody>
            <a:bodyPr wrap="square" rtlCol="0">
              <a:spAutoFit/>
            </a:bodyPr>
            <a:lstStyle/>
            <a:p>
              <a:pPr algn="ctr"/>
              <a:r>
                <a:rPr lang="en-US" sz="1600" dirty="0"/>
                <a:t>w</a:t>
              </a:r>
              <a:r>
                <a:rPr lang="en-US" sz="1600" dirty="0" smtClean="0"/>
                <a:t>hat surface?</a:t>
              </a:r>
              <a:endParaRPr lang="en-US" sz="1600" dirty="0"/>
            </a:p>
          </p:txBody>
        </p:sp>
        <p:sp>
          <p:nvSpPr>
            <p:cNvPr id="36" name="Right Arrow 35"/>
            <p:cNvSpPr/>
            <p:nvPr/>
          </p:nvSpPr>
          <p:spPr>
            <a:xfrm>
              <a:off x="2739390" y="4343400"/>
              <a:ext cx="312420" cy="4191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43" name="TextBox 42"/>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43" name="TextBox 42"/>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8"/>
                <a:stretch>
                  <a:fillRect/>
                </a:stretch>
              </a:blipFill>
            </p:spPr>
            <p:txBody>
              <a:bodyPr/>
              <a:lstStyle/>
              <a:p>
                <a:r>
                  <a:rPr lang="en-US">
                    <a:noFill/>
                  </a:rPr>
                  <a:t> </a:t>
                </a:r>
              </a:p>
            </p:txBody>
          </p:sp>
        </mc:Fallback>
      </mc:AlternateContent>
      <p:sp>
        <p:nvSpPr>
          <p:cNvPr id="3" name="Oval 2"/>
          <p:cNvSpPr/>
          <p:nvPr/>
        </p:nvSpPr>
        <p:spPr>
          <a:xfrm>
            <a:off x="457199" y="5032472"/>
            <a:ext cx="222055" cy="222055"/>
          </a:xfrm>
          <a:prstGeom prst="ellipse">
            <a:avLst/>
          </a:prstGeom>
        </p:spPr>
        <p:style>
          <a:lnRef idx="1">
            <a:schemeClr val="dk1"/>
          </a:lnRef>
          <a:fillRef idx="2">
            <a:schemeClr val="dk1"/>
          </a:fillRef>
          <a:effectRef idx="1">
            <a:schemeClr val="dk1"/>
          </a:effectRef>
          <a:fontRef idx="minor">
            <a:schemeClr val="dk1"/>
          </a:fontRef>
        </p:style>
        <p:txBody>
          <a:bodyPr tIns="0" rtlCol="0" anchor="ctr"/>
          <a:lstStyle/>
          <a:p>
            <a:pPr algn="ctr"/>
            <a:r>
              <a:rPr lang="en-US" sz="1600" dirty="0" smtClean="0">
                <a:latin typeface="Neutra Display Thin" pitchFamily="50" charset="0"/>
              </a:rPr>
              <a:t>1</a:t>
            </a:r>
            <a:endParaRPr lang="en-US" sz="1600" dirty="0">
              <a:latin typeface="Neutra Display Thin" pitchFamily="50" charset="0"/>
            </a:endParaRPr>
          </a:p>
        </p:txBody>
      </p:sp>
      <p:sp>
        <p:nvSpPr>
          <p:cNvPr id="44" name="Oval 43"/>
          <p:cNvSpPr/>
          <p:nvPr/>
        </p:nvSpPr>
        <p:spPr>
          <a:xfrm>
            <a:off x="679254" y="4164355"/>
            <a:ext cx="222055" cy="222055"/>
          </a:xfrm>
          <a:prstGeom prst="ellipse">
            <a:avLst/>
          </a:prstGeom>
        </p:spPr>
        <p:style>
          <a:lnRef idx="1">
            <a:schemeClr val="dk1"/>
          </a:lnRef>
          <a:fillRef idx="2">
            <a:schemeClr val="dk1"/>
          </a:fillRef>
          <a:effectRef idx="1">
            <a:schemeClr val="dk1"/>
          </a:effectRef>
          <a:fontRef idx="minor">
            <a:schemeClr val="dk1"/>
          </a:fontRef>
        </p:style>
        <p:txBody>
          <a:bodyPr tIns="0" rtlCol="0" anchor="ctr"/>
          <a:lstStyle/>
          <a:p>
            <a:pPr algn="ctr"/>
            <a:r>
              <a:rPr lang="en-US" sz="1600" dirty="0">
                <a:latin typeface="Neutra Display Thin" pitchFamily="50" charset="0"/>
              </a:rPr>
              <a:t>2</a:t>
            </a:r>
          </a:p>
        </p:txBody>
      </p:sp>
      <p:sp>
        <p:nvSpPr>
          <p:cNvPr id="45" name="Oval 44"/>
          <p:cNvSpPr/>
          <p:nvPr/>
        </p:nvSpPr>
        <p:spPr>
          <a:xfrm>
            <a:off x="1383066" y="4780255"/>
            <a:ext cx="222055" cy="222055"/>
          </a:xfrm>
          <a:prstGeom prst="ellipse">
            <a:avLst/>
          </a:prstGeom>
        </p:spPr>
        <p:style>
          <a:lnRef idx="1">
            <a:schemeClr val="dk1"/>
          </a:lnRef>
          <a:fillRef idx="2">
            <a:schemeClr val="dk1"/>
          </a:fillRef>
          <a:effectRef idx="1">
            <a:schemeClr val="dk1"/>
          </a:effectRef>
          <a:fontRef idx="minor">
            <a:schemeClr val="dk1"/>
          </a:fontRef>
        </p:style>
        <p:txBody>
          <a:bodyPr tIns="0" rtlCol="0" anchor="ctr"/>
          <a:lstStyle/>
          <a:p>
            <a:pPr algn="ctr"/>
            <a:r>
              <a:rPr lang="en-US" sz="1600" dirty="0">
                <a:latin typeface="Neutra Display Thin" pitchFamily="50" charset="0"/>
              </a:rPr>
              <a:t>3</a:t>
            </a:r>
          </a:p>
        </p:txBody>
      </p:sp>
      <p:grpSp>
        <p:nvGrpSpPr>
          <p:cNvPr id="22" name="Group 21"/>
          <p:cNvGrpSpPr/>
          <p:nvPr/>
        </p:nvGrpSpPr>
        <p:grpSpPr>
          <a:xfrm>
            <a:off x="5121226" y="3373163"/>
            <a:ext cx="3277897" cy="2052735"/>
            <a:chOff x="5121226" y="3498864"/>
            <a:chExt cx="3277897" cy="2052735"/>
          </a:xfrm>
        </p:grpSpPr>
        <p:grpSp>
          <p:nvGrpSpPr>
            <p:cNvPr id="39" name="Group 38"/>
            <p:cNvGrpSpPr/>
            <p:nvPr/>
          </p:nvGrpSpPr>
          <p:grpSpPr>
            <a:xfrm>
              <a:off x="5121226" y="3498864"/>
              <a:ext cx="3277897" cy="1858424"/>
              <a:chOff x="5121226" y="3498864"/>
              <a:chExt cx="3277897" cy="1858424"/>
            </a:xfrm>
          </p:grpSpPr>
          <p:graphicFrame>
            <p:nvGraphicFramePr>
              <p:cNvPr id="41" name="Chart 40"/>
              <p:cNvGraphicFramePr/>
              <p:nvPr>
                <p:extLst>
                  <p:ext uri="{D42A27DB-BD31-4B8C-83A1-F6EECF244321}">
                    <p14:modId xmlns:p14="http://schemas.microsoft.com/office/powerpoint/2010/main" val="4008602885"/>
                  </p:ext>
                </p:extLst>
              </p:nvPr>
            </p:nvGraphicFramePr>
            <p:xfrm>
              <a:off x="5611486" y="3498864"/>
              <a:ext cx="2787637" cy="1858424"/>
            </p:xfrm>
            <a:graphic>
              <a:graphicData uri="http://schemas.openxmlformats.org/drawingml/2006/chart">
                <c:chart xmlns:c="http://schemas.openxmlformats.org/drawingml/2006/chart" xmlns:r="http://schemas.openxmlformats.org/officeDocument/2006/relationships" r:id="rId9"/>
              </a:graphicData>
            </a:graphic>
          </p:graphicFrame>
          <p:sp>
            <p:nvSpPr>
              <p:cNvPr id="46" name="Right Arrow 45"/>
              <p:cNvSpPr/>
              <p:nvPr/>
            </p:nvSpPr>
            <p:spPr>
              <a:xfrm>
                <a:off x="5121226" y="4343400"/>
                <a:ext cx="312420" cy="4191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Oval 46"/>
            <p:cNvSpPr/>
            <p:nvPr/>
          </p:nvSpPr>
          <p:spPr>
            <a:xfrm>
              <a:off x="6000277" y="5329544"/>
              <a:ext cx="222055" cy="222055"/>
            </a:xfrm>
            <a:prstGeom prst="ellipse">
              <a:avLst/>
            </a:prstGeom>
          </p:spPr>
          <p:style>
            <a:lnRef idx="1">
              <a:schemeClr val="dk1"/>
            </a:lnRef>
            <a:fillRef idx="2">
              <a:schemeClr val="dk1"/>
            </a:fillRef>
            <a:effectRef idx="1">
              <a:schemeClr val="dk1"/>
            </a:effectRef>
            <a:fontRef idx="minor">
              <a:schemeClr val="dk1"/>
            </a:fontRef>
          </p:style>
          <p:txBody>
            <a:bodyPr tIns="0" rtlCol="0" anchor="ctr"/>
            <a:lstStyle/>
            <a:p>
              <a:pPr algn="ctr"/>
              <a:r>
                <a:rPr lang="en-US" sz="1600" dirty="0" smtClean="0">
                  <a:latin typeface="Neutra Display Thin" pitchFamily="50" charset="0"/>
                </a:rPr>
                <a:t>1</a:t>
              </a:r>
              <a:endParaRPr lang="en-US" sz="1600" dirty="0">
                <a:latin typeface="Neutra Display Thin" pitchFamily="50" charset="0"/>
              </a:endParaRPr>
            </a:p>
          </p:txBody>
        </p:sp>
        <p:sp>
          <p:nvSpPr>
            <p:cNvPr id="48" name="Oval 47"/>
            <p:cNvSpPr/>
            <p:nvPr/>
          </p:nvSpPr>
          <p:spPr>
            <a:xfrm>
              <a:off x="6355080" y="5321369"/>
              <a:ext cx="222055" cy="222055"/>
            </a:xfrm>
            <a:prstGeom prst="ellipse">
              <a:avLst/>
            </a:prstGeom>
          </p:spPr>
          <p:style>
            <a:lnRef idx="1">
              <a:schemeClr val="dk1"/>
            </a:lnRef>
            <a:fillRef idx="2">
              <a:schemeClr val="dk1"/>
            </a:fillRef>
            <a:effectRef idx="1">
              <a:schemeClr val="dk1"/>
            </a:effectRef>
            <a:fontRef idx="minor">
              <a:schemeClr val="dk1"/>
            </a:fontRef>
          </p:style>
          <p:txBody>
            <a:bodyPr tIns="0" rtlCol="0" anchor="ctr"/>
            <a:lstStyle/>
            <a:p>
              <a:pPr algn="ctr"/>
              <a:r>
                <a:rPr lang="en-US" sz="1600" dirty="0"/>
                <a:t>2</a:t>
              </a:r>
            </a:p>
          </p:txBody>
        </p:sp>
        <p:sp>
          <p:nvSpPr>
            <p:cNvPr id="49" name="Oval 48"/>
            <p:cNvSpPr/>
            <p:nvPr/>
          </p:nvSpPr>
          <p:spPr>
            <a:xfrm>
              <a:off x="6705600" y="5321369"/>
              <a:ext cx="222055" cy="222055"/>
            </a:xfrm>
            <a:prstGeom prst="ellipse">
              <a:avLst/>
            </a:prstGeom>
          </p:spPr>
          <p:style>
            <a:lnRef idx="1">
              <a:schemeClr val="dk1"/>
            </a:lnRef>
            <a:fillRef idx="2">
              <a:schemeClr val="dk1"/>
            </a:fillRef>
            <a:effectRef idx="1">
              <a:schemeClr val="dk1"/>
            </a:effectRef>
            <a:fontRef idx="minor">
              <a:schemeClr val="dk1"/>
            </a:fontRef>
          </p:style>
          <p:txBody>
            <a:bodyPr tIns="0" rtlCol="0" anchor="ctr"/>
            <a:lstStyle/>
            <a:p>
              <a:pPr algn="ctr"/>
              <a:r>
                <a:rPr lang="en-US" sz="1600" dirty="0">
                  <a:latin typeface="Neutra Display Thin" pitchFamily="50" charset="0"/>
                </a:rPr>
                <a:t>3</a:t>
              </a:r>
            </a:p>
          </p:txBody>
        </p:sp>
      </p:grpSp>
    </p:spTree>
    <p:extLst>
      <p:ext uri="{BB962C8B-B14F-4D97-AF65-F5344CB8AC3E}">
        <p14:creationId xmlns:p14="http://schemas.microsoft.com/office/powerpoint/2010/main" val="153299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9540" y="1295400"/>
            <a:ext cx="8884920" cy="4876800"/>
            <a:chOff x="129540" y="1295400"/>
            <a:chExt cx="8884920" cy="4876800"/>
          </a:xfrm>
        </p:grpSpPr>
        <p:sp>
          <p:nvSpPr>
            <p:cNvPr id="38" name="Rounded Rectangle 37"/>
            <p:cNvSpPr/>
            <p:nvPr/>
          </p:nvSpPr>
          <p:spPr>
            <a:xfrm>
              <a:off x="5334000" y="1295400"/>
              <a:ext cx="1066800" cy="2133600"/>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129540" y="2438400"/>
              <a:ext cx="8884920" cy="37338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lumMod val="65000"/>
                    </a:schemeClr>
                  </a:solidFill>
                </a:rPr>
                <a:t>Related Work</a:t>
              </a:r>
              <a:endParaRPr lang="en-US" sz="2400" dirty="0">
                <a:solidFill>
                  <a:schemeClr val="tx1">
                    <a:lumMod val="65000"/>
                  </a:schemeClr>
                </a:solidFill>
              </a:endParaRPr>
            </a:p>
          </p:txBody>
        </p:sp>
      </p:grpSp>
      <p:sp>
        <p:nvSpPr>
          <p:cNvPr id="2" name="Title 1"/>
          <p:cNvSpPr>
            <a:spLocks noGrp="1"/>
          </p:cNvSpPr>
          <p:nvPr>
            <p:ph type="title"/>
          </p:nvPr>
        </p:nvSpPr>
        <p:spPr/>
        <p:txBody>
          <a:bodyPr/>
          <a:lstStyle/>
          <a:p>
            <a:r>
              <a:rPr lang="en-US" dirty="0" smtClean="0"/>
              <a:t>Probabilistic Model</a:t>
            </a:r>
            <a:endParaRPr lang="en-US" dirty="0"/>
          </a:p>
        </p:txBody>
      </p:sp>
      <p:grpSp>
        <p:nvGrpSpPr>
          <p:cNvPr id="4" name="Group 3"/>
          <p:cNvGrpSpPr/>
          <p:nvPr/>
        </p:nvGrpSpPr>
        <p:grpSpPr>
          <a:xfrm>
            <a:off x="4267200" y="1414967"/>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410200" y="1414964"/>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759973" y="1143000"/>
            <a:ext cx="252454" cy="1107996"/>
          </a:xfrm>
          <a:prstGeom prst="rect">
            <a:avLst/>
          </a:prstGeom>
          <a:noFill/>
        </p:spPr>
        <p:txBody>
          <a:bodyPr wrap="square" rtlCol="0">
            <a:spAutoFit/>
          </a:bodyPr>
          <a:lstStyle/>
          <a:p>
            <a:r>
              <a:rPr lang="en-US" sz="6600" dirty="0" smtClean="0"/>
              <a:t>:</a:t>
            </a:r>
            <a:endParaRPr lang="en-US" sz="6600" dirty="0"/>
          </a:p>
        </p:txBody>
      </p:sp>
      <mc:AlternateContent xmlns:mc="http://schemas.openxmlformats.org/markup-compatibility/2006" xmlns:a14="http://schemas.microsoft.com/office/drawing/2010/main">
        <mc:Choice Requires="a14">
          <p:sp>
            <p:nvSpPr>
              <p:cNvPr id="43" name="TextBox 42"/>
              <p:cNvSpPr txBox="1"/>
              <p:nvPr/>
            </p:nvSpPr>
            <p:spPr>
              <a:xfrm>
                <a:off x="2887080" y="1222319"/>
                <a:ext cx="999120"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43" name="TextBox 42"/>
              <p:cNvSpPr txBox="1">
                <a:spLocks noRot="1" noChangeAspect="1" noMove="1" noResize="1" noEditPoints="1" noAdjustHandles="1" noChangeArrowheads="1" noChangeShapeType="1" noTextEdit="1"/>
              </p:cNvSpPr>
              <p:nvPr/>
            </p:nvSpPr>
            <p:spPr>
              <a:xfrm>
                <a:off x="2887080" y="1222319"/>
                <a:ext cx="999120" cy="1200329"/>
              </a:xfrm>
              <a:prstGeom prst="rect">
                <a:avLst/>
              </a:prstGeom>
              <a:blipFill rotWithShape="1">
                <a:blip r:embed="rId5"/>
                <a:stretch>
                  <a:fillRect/>
                </a:stretch>
              </a:blipFill>
            </p:spPr>
            <p:txBody>
              <a:bodyPr/>
              <a:lstStyle/>
              <a:p>
                <a:r>
                  <a:rPr lang="en-US">
                    <a:noFill/>
                  </a:rPr>
                  <a:t> </a:t>
                </a:r>
              </a:p>
            </p:txBody>
          </p:sp>
        </mc:Fallback>
      </mc:AlternateContent>
      <p:grpSp>
        <p:nvGrpSpPr>
          <p:cNvPr id="44" name="Group 43"/>
          <p:cNvGrpSpPr/>
          <p:nvPr/>
        </p:nvGrpSpPr>
        <p:grpSpPr>
          <a:xfrm>
            <a:off x="222964" y="2971799"/>
            <a:ext cx="8698072" cy="2884507"/>
            <a:chOff x="304800" y="3752935"/>
            <a:chExt cx="5715000" cy="1895243"/>
          </a:xfrm>
        </p:grpSpPr>
        <p:pic>
          <p:nvPicPr>
            <p:cNvPr id="4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47968" y="4104842"/>
              <a:ext cx="2324263" cy="132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1828800" y="3752935"/>
              <a:ext cx="2743200" cy="262889"/>
            </a:xfrm>
            <a:prstGeom prst="rect">
              <a:avLst/>
            </a:prstGeom>
            <a:noFill/>
          </p:spPr>
          <p:txBody>
            <a:bodyPr wrap="square" rtlCol="0">
              <a:spAutoFit/>
            </a:bodyPr>
            <a:lstStyle/>
            <a:p>
              <a:pPr algn="ctr"/>
              <a:r>
                <a:rPr lang="en-US" sz="2000" dirty="0"/>
                <a:t>Automatic furniture layout</a:t>
              </a:r>
            </a:p>
          </p:txBody>
        </p:sp>
        <p:pic>
          <p:nvPicPr>
            <p:cNvPr id="4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0"/>
            <a:stretch/>
          </p:blipFill>
          <p:spPr bwMode="auto">
            <a:xfrm>
              <a:off x="601933" y="4104842"/>
              <a:ext cx="2377795" cy="132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304800" y="5486400"/>
              <a:ext cx="2819400" cy="161778"/>
            </a:xfrm>
            <a:prstGeom prst="rect">
              <a:avLst/>
            </a:prstGeom>
          </p:spPr>
          <p:txBody>
            <a:bodyPr wrap="square" lIns="0" tIns="0" rIns="0" bIns="0">
              <a:spAutoFit/>
            </a:bodyPr>
            <a:lstStyle/>
            <a:p>
              <a:pPr algn="ctr"/>
              <a:r>
                <a:rPr lang="da-DK" sz="1600" dirty="0" smtClean="0"/>
                <a:t>[Yu et </a:t>
              </a:r>
              <a:r>
                <a:rPr lang="da-DK" sz="1600" dirty="0"/>
                <a:t>al. 2011]</a:t>
              </a:r>
              <a:endParaRPr lang="en-US" sz="1600" dirty="0"/>
            </a:p>
          </p:txBody>
        </p:sp>
        <p:sp>
          <p:nvSpPr>
            <p:cNvPr id="50" name="Rectangle 49"/>
            <p:cNvSpPr/>
            <p:nvPr/>
          </p:nvSpPr>
          <p:spPr>
            <a:xfrm>
              <a:off x="3200400" y="5486400"/>
              <a:ext cx="2819400" cy="161778"/>
            </a:xfrm>
            <a:prstGeom prst="rect">
              <a:avLst/>
            </a:prstGeom>
          </p:spPr>
          <p:txBody>
            <a:bodyPr wrap="square" lIns="0" tIns="0" rIns="0" bIns="0">
              <a:spAutoFit/>
            </a:bodyPr>
            <a:lstStyle/>
            <a:p>
              <a:pPr algn="ctr"/>
              <a:r>
                <a:rPr lang="da-DK" sz="1600" dirty="0" smtClean="0"/>
                <a:t>[Merrell et </a:t>
              </a:r>
              <a:r>
                <a:rPr lang="da-DK" sz="1600" dirty="0"/>
                <a:t>al. 2011]</a:t>
              </a:r>
              <a:endParaRPr lang="en-US" sz="1600" dirty="0"/>
            </a:p>
          </p:txBody>
        </p:sp>
      </p:grpSp>
    </p:spTree>
    <p:extLst>
      <p:ext uri="{BB962C8B-B14F-4D97-AF65-F5344CB8AC3E}">
        <p14:creationId xmlns:p14="http://schemas.microsoft.com/office/powerpoint/2010/main" val="210718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2057400" y="1949488"/>
            <a:ext cx="998969" cy="871543"/>
            <a:chOff x="1676400" y="3160629"/>
            <a:chExt cx="998969" cy="871543"/>
          </a:xfrm>
        </p:grpSpPr>
        <p:sp>
          <p:nvSpPr>
            <p:cNvPr id="42" name="Rounded Rectangle 41"/>
            <p:cNvSpPr/>
            <p:nvPr/>
          </p:nvSpPr>
          <p:spPr>
            <a:xfrm>
              <a:off x="1905000" y="3160629"/>
              <a:ext cx="4572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table</a:t>
              </a:r>
              <a:endParaRPr lang="en-US" sz="700" dirty="0"/>
            </a:p>
          </p:txBody>
        </p:sp>
        <p:sp>
          <p:nvSpPr>
            <p:cNvPr id="43" name="Rounded Rectangle 42"/>
            <p:cNvSpPr/>
            <p:nvPr/>
          </p:nvSpPr>
          <p:spPr>
            <a:xfrm>
              <a:off x="1678602" y="3501289"/>
              <a:ext cx="4572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plate</a:t>
              </a:r>
              <a:endParaRPr lang="en-US" sz="700" dirty="0"/>
            </a:p>
          </p:txBody>
        </p:sp>
        <p:sp>
          <p:nvSpPr>
            <p:cNvPr id="44" name="Rounded Rectangle 43"/>
            <p:cNvSpPr/>
            <p:nvPr/>
          </p:nvSpPr>
          <p:spPr>
            <a:xfrm>
              <a:off x="1676400" y="3843911"/>
              <a:ext cx="3810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cake</a:t>
              </a:r>
              <a:endParaRPr lang="en-US" sz="700" dirty="0"/>
            </a:p>
          </p:txBody>
        </p:sp>
        <p:sp>
          <p:nvSpPr>
            <p:cNvPr id="45" name="Rounded Rectangle 44"/>
            <p:cNvSpPr/>
            <p:nvPr/>
          </p:nvSpPr>
          <p:spPr>
            <a:xfrm>
              <a:off x="2294369" y="3501289"/>
              <a:ext cx="3810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fork</a:t>
              </a:r>
              <a:endParaRPr lang="en-US" sz="700" dirty="0"/>
            </a:p>
          </p:txBody>
        </p:sp>
        <p:cxnSp>
          <p:nvCxnSpPr>
            <p:cNvPr id="47" name="Straight Arrow Connector 46"/>
            <p:cNvCxnSpPr>
              <a:stCxn id="42" idx="2"/>
              <a:endCxn id="43" idx="0"/>
            </p:cNvCxnSpPr>
            <p:nvPr/>
          </p:nvCxnSpPr>
          <p:spPr>
            <a:xfrm flipH="1">
              <a:off x="1907202" y="3348890"/>
              <a:ext cx="226398" cy="15239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45" idx="0"/>
            </p:cNvCxnSpPr>
            <p:nvPr/>
          </p:nvCxnSpPr>
          <p:spPr>
            <a:xfrm>
              <a:off x="2135802" y="3348890"/>
              <a:ext cx="349067" cy="15239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3" idx="2"/>
              <a:endCxn id="44" idx="0"/>
            </p:cNvCxnSpPr>
            <p:nvPr/>
          </p:nvCxnSpPr>
          <p:spPr>
            <a:xfrm flipH="1">
              <a:off x="1866900" y="3689550"/>
              <a:ext cx="40302" cy="154361"/>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Synthesis By Sampling</a:t>
            </a:r>
            <a:endParaRPr lang="en-US" dirty="0"/>
          </a:p>
        </p:txBody>
      </p:sp>
      <p:grpSp>
        <p:nvGrpSpPr>
          <p:cNvPr id="4" name="Group 3"/>
          <p:cNvGrpSpPr/>
          <p:nvPr/>
        </p:nvGrpSpPr>
        <p:grpSpPr>
          <a:xfrm>
            <a:off x="533400" y="1928060"/>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257800" y="1928059"/>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3606417" y="1752601"/>
            <a:ext cx="1045331" cy="1219199"/>
            <a:chOff x="2406850" y="2819401"/>
            <a:chExt cx="1045331" cy="1219199"/>
          </a:xfrm>
        </p:grpSpPr>
        <p:grpSp>
          <p:nvGrpSpPr>
            <p:cNvPr id="78" name="Group 77"/>
            <p:cNvGrpSpPr/>
            <p:nvPr/>
          </p:nvGrpSpPr>
          <p:grpSpPr>
            <a:xfrm>
              <a:off x="2406850" y="3679027"/>
              <a:ext cx="459402" cy="359573"/>
              <a:chOff x="2406850" y="3679027"/>
              <a:chExt cx="459402" cy="359573"/>
            </a:xfrm>
          </p:grpSpPr>
          <p:sp>
            <p:nvSpPr>
              <p:cNvPr id="71" name="Rounded Rectangle 70"/>
              <p:cNvSpPr/>
              <p:nvPr/>
            </p:nvSpPr>
            <p:spPr>
              <a:xfrm>
                <a:off x="2406850" y="3679027"/>
                <a:ext cx="459402" cy="3595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54" name="Picture 11" descr="C:\Users\Daniel\Dropbox\SIGGRAPH-Asia-2012\cak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66" t="31927" r="21571" b="9576"/>
              <a:stretch/>
            </p:blipFill>
            <p:spPr bwMode="auto">
              <a:xfrm>
                <a:off x="2468177" y="3733236"/>
                <a:ext cx="338950" cy="270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p:cNvGrpSpPr/>
            <p:nvPr/>
          </p:nvGrpSpPr>
          <p:grpSpPr>
            <a:xfrm>
              <a:off x="2409052" y="3336405"/>
              <a:ext cx="457200" cy="265441"/>
              <a:chOff x="2409052" y="3336405"/>
              <a:chExt cx="457200" cy="265441"/>
            </a:xfrm>
          </p:grpSpPr>
          <p:sp>
            <p:nvSpPr>
              <p:cNvPr id="70" name="Rounded Rectangle 69"/>
              <p:cNvSpPr/>
              <p:nvPr/>
            </p:nvSpPr>
            <p:spPr>
              <a:xfrm>
                <a:off x="2409052" y="3336405"/>
                <a:ext cx="457200" cy="26544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57" name="Picture 13" descr="C:\Users\Daniel\Dropbox\SIGGRAPH-Asia-2012\plate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468" b="18580"/>
              <a:stretch/>
            </p:blipFill>
            <p:spPr bwMode="auto">
              <a:xfrm>
                <a:off x="2437513" y="3376266"/>
                <a:ext cx="400277" cy="188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a:off x="2971800" y="3336405"/>
              <a:ext cx="480381" cy="188261"/>
              <a:chOff x="3010530" y="3408208"/>
              <a:chExt cx="480381" cy="188261"/>
            </a:xfrm>
          </p:grpSpPr>
          <p:sp>
            <p:nvSpPr>
              <p:cNvPr id="72" name="Rounded Rectangle 71"/>
              <p:cNvSpPr/>
              <p:nvPr/>
            </p:nvSpPr>
            <p:spPr>
              <a:xfrm>
                <a:off x="3010530" y="3408208"/>
                <a:ext cx="480381"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61" name="Picture 15" descr="C:\Users\Daniel\Dropbox\SIGGRAPH-Asia-2012\fork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10" t="29797" b="24430"/>
              <a:stretch/>
            </p:blipFill>
            <p:spPr bwMode="auto">
              <a:xfrm>
                <a:off x="3057385" y="3429319"/>
                <a:ext cx="404182" cy="1524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3" name="Straight Arrow Connector 72"/>
            <p:cNvCxnSpPr>
              <a:stCxn id="69" idx="2"/>
              <a:endCxn id="70" idx="0"/>
            </p:cNvCxnSpPr>
            <p:nvPr/>
          </p:nvCxnSpPr>
          <p:spPr>
            <a:xfrm flipH="1">
              <a:off x="2637652" y="3184007"/>
              <a:ext cx="226398" cy="15239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9" idx="2"/>
              <a:endCxn id="72" idx="0"/>
            </p:cNvCxnSpPr>
            <p:nvPr/>
          </p:nvCxnSpPr>
          <p:spPr>
            <a:xfrm>
              <a:off x="2864050" y="3184007"/>
              <a:ext cx="347941" cy="15239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0" idx="2"/>
              <a:endCxn id="71" idx="0"/>
            </p:cNvCxnSpPr>
            <p:nvPr/>
          </p:nvCxnSpPr>
          <p:spPr>
            <a:xfrm flipH="1">
              <a:off x="2636551" y="3601846"/>
              <a:ext cx="1101" cy="77181"/>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635450" y="2819401"/>
              <a:ext cx="457200" cy="364606"/>
              <a:chOff x="2635450" y="2819401"/>
              <a:chExt cx="457200" cy="364606"/>
            </a:xfrm>
          </p:grpSpPr>
          <p:sp>
            <p:nvSpPr>
              <p:cNvPr id="69" name="Rounded Rectangle 68"/>
              <p:cNvSpPr/>
              <p:nvPr/>
            </p:nvSpPr>
            <p:spPr>
              <a:xfrm>
                <a:off x="2635450" y="2819401"/>
                <a:ext cx="457200" cy="36460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1027" name="Picture 3" descr="C:\Users\Manolis Savva\Dropbox\SIGGRAPH-Asia-2012\tabl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3549" y="2842160"/>
                <a:ext cx="425405" cy="3190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3" name="Rounded Rectangle 82"/>
          <p:cNvSpPr/>
          <p:nvPr/>
        </p:nvSpPr>
        <p:spPr>
          <a:xfrm>
            <a:off x="6705600" y="1995180"/>
            <a:ext cx="1828800" cy="7435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Iterative Layout Optimization</a:t>
            </a:r>
            <a:endParaRPr lang="en-US" dirty="0"/>
          </a:p>
        </p:txBody>
      </p:sp>
      <p:sp>
        <p:nvSpPr>
          <p:cNvPr id="84" name="Right Arrow 83"/>
          <p:cNvSpPr/>
          <p:nvPr/>
        </p:nvSpPr>
        <p:spPr>
          <a:xfrm>
            <a:off x="1600200"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Arrow 86"/>
          <p:cNvSpPr/>
          <p:nvPr/>
        </p:nvSpPr>
        <p:spPr>
          <a:xfrm>
            <a:off x="3211129"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ight Arrow 87"/>
          <p:cNvSpPr/>
          <p:nvPr/>
        </p:nvSpPr>
        <p:spPr>
          <a:xfrm>
            <a:off x="4800600"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ight Arrow 88"/>
          <p:cNvSpPr/>
          <p:nvPr/>
        </p:nvSpPr>
        <p:spPr>
          <a:xfrm>
            <a:off x="6299186"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01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left)">
                                      <p:cBhvr>
                                        <p:cTn id="12" dur="500"/>
                                        <p:tgtEl>
                                          <p:spTgt spid="8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wipe(left)">
                                      <p:cBhvr>
                                        <p:cTn id="21" dur="500"/>
                                        <p:tgtEl>
                                          <p:spTgt spid="8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left)">
                                      <p:cBhvr>
                                        <p:cTn id="30" dur="500"/>
                                        <p:tgtEl>
                                          <p:spTgt spid="88"/>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left)">
                                      <p:cBhvr>
                                        <p:cTn id="39" dur="500"/>
                                        <p:tgtEl>
                                          <p:spTgt spid="89"/>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7" grpId="0" animBg="1"/>
      <p:bldP spid="88" grpId="0" animBg="1"/>
      <p:bldP spid="8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2057400" y="1949488"/>
            <a:ext cx="998969" cy="871543"/>
            <a:chOff x="1676400" y="3160629"/>
            <a:chExt cx="998969" cy="871543"/>
          </a:xfrm>
        </p:grpSpPr>
        <p:sp>
          <p:nvSpPr>
            <p:cNvPr id="42" name="Rounded Rectangle 41"/>
            <p:cNvSpPr/>
            <p:nvPr/>
          </p:nvSpPr>
          <p:spPr>
            <a:xfrm>
              <a:off x="1905000" y="3160629"/>
              <a:ext cx="4572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table</a:t>
              </a:r>
              <a:endParaRPr lang="en-US" sz="700" dirty="0"/>
            </a:p>
          </p:txBody>
        </p:sp>
        <p:sp>
          <p:nvSpPr>
            <p:cNvPr id="43" name="Rounded Rectangle 42"/>
            <p:cNvSpPr/>
            <p:nvPr/>
          </p:nvSpPr>
          <p:spPr>
            <a:xfrm>
              <a:off x="1678602" y="3501289"/>
              <a:ext cx="4572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plate</a:t>
              </a:r>
              <a:endParaRPr lang="en-US" sz="700" dirty="0"/>
            </a:p>
          </p:txBody>
        </p:sp>
        <p:sp>
          <p:nvSpPr>
            <p:cNvPr id="44" name="Rounded Rectangle 43"/>
            <p:cNvSpPr/>
            <p:nvPr/>
          </p:nvSpPr>
          <p:spPr>
            <a:xfrm>
              <a:off x="1676400" y="3843911"/>
              <a:ext cx="3810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cake</a:t>
              </a:r>
              <a:endParaRPr lang="en-US" sz="700" dirty="0"/>
            </a:p>
          </p:txBody>
        </p:sp>
        <p:sp>
          <p:nvSpPr>
            <p:cNvPr id="45" name="Rounded Rectangle 44"/>
            <p:cNvSpPr/>
            <p:nvPr/>
          </p:nvSpPr>
          <p:spPr>
            <a:xfrm>
              <a:off x="2294369" y="3501289"/>
              <a:ext cx="381000"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700" dirty="0" smtClean="0"/>
                <a:t>fork</a:t>
              </a:r>
              <a:endParaRPr lang="en-US" sz="700" dirty="0"/>
            </a:p>
          </p:txBody>
        </p:sp>
        <p:cxnSp>
          <p:nvCxnSpPr>
            <p:cNvPr id="47" name="Straight Arrow Connector 46"/>
            <p:cNvCxnSpPr>
              <a:stCxn id="42" idx="2"/>
              <a:endCxn id="43" idx="0"/>
            </p:cNvCxnSpPr>
            <p:nvPr/>
          </p:nvCxnSpPr>
          <p:spPr>
            <a:xfrm flipH="1">
              <a:off x="1907202" y="3348890"/>
              <a:ext cx="226398" cy="15239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45" idx="0"/>
            </p:cNvCxnSpPr>
            <p:nvPr/>
          </p:nvCxnSpPr>
          <p:spPr>
            <a:xfrm>
              <a:off x="2135802" y="3348890"/>
              <a:ext cx="349067" cy="152399"/>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3" idx="2"/>
              <a:endCxn id="44" idx="0"/>
            </p:cNvCxnSpPr>
            <p:nvPr/>
          </p:nvCxnSpPr>
          <p:spPr>
            <a:xfrm flipH="1">
              <a:off x="1866900" y="3689550"/>
              <a:ext cx="40302" cy="154361"/>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Synthesis By Sampling</a:t>
            </a:r>
            <a:endParaRPr lang="en-US" dirty="0"/>
          </a:p>
        </p:txBody>
      </p:sp>
      <p:grpSp>
        <p:nvGrpSpPr>
          <p:cNvPr id="4" name="Group 3"/>
          <p:cNvGrpSpPr/>
          <p:nvPr/>
        </p:nvGrpSpPr>
        <p:grpSpPr>
          <a:xfrm>
            <a:off x="533400" y="1928060"/>
            <a:ext cx="914400" cy="914401"/>
            <a:chOff x="3886200" y="2749658"/>
            <a:chExt cx="1371600" cy="1371600"/>
          </a:xfrm>
        </p:grpSpPr>
        <p:sp>
          <p:nvSpPr>
            <p:cNvPr id="5" name="Rounded Rectangle 4"/>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be 7"/>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10" name="TextBox 9"/>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11" name="TextBox 10"/>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12" name="TextBox 11"/>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3" name="Group 12"/>
          <p:cNvGrpSpPr/>
          <p:nvPr/>
        </p:nvGrpSpPr>
        <p:grpSpPr>
          <a:xfrm>
            <a:off x="5257800" y="1928059"/>
            <a:ext cx="914400" cy="914400"/>
            <a:chOff x="2387514" y="2749658"/>
            <a:chExt cx="1371600" cy="1371600"/>
          </a:xfrm>
        </p:grpSpPr>
        <p:sp>
          <p:nvSpPr>
            <p:cNvPr id="14" name="Rounded Rectangle 13"/>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9"/>
            <p:cNvPicPr>
              <a:picLocks noChangeArrowheads="1"/>
            </p:cNvPicPr>
            <p:nvPr/>
          </p:nvPicPr>
          <p:blipFill rotWithShape="1">
            <a:blip r:embed="rId3" cstate="print">
              <a:duotone>
                <a:prstClr val="black"/>
                <a:srgbClr val="00FF00">
                  <a:tint val="45000"/>
                  <a:satMod val="400000"/>
                </a:srgbClr>
              </a:duotone>
              <a:extLst>
                <a:ext uri="{BEBA8EAE-BF5A-486C-A8C5-ECC9F3942E4B}">
                  <a14:imgProps xmlns:a14="http://schemas.microsoft.com/office/drawing/2010/main">
                    <a14:imgLayer r:embed="rId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Cube 16"/>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19" name="Straight Arrow Connector 18"/>
            <p:cNvCxnSpPr>
              <a:stCxn id="15"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6"/>
              <a:endCxn id="17"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3"/>
              <a:endCxn id="16"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3606417" y="1752601"/>
            <a:ext cx="1045331" cy="1219199"/>
            <a:chOff x="2406850" y="2819401"/>
            <a:chExt cx="1045331" cy="1219199"/>
          </a:xfrm>
        </p:grpSpPr>
        <p:grpSp>
          <p:nvGrpSpPr>
            <p:cNvPr id="78" name="Group 77"/>
            <p:cNvGrpSpPr/>
            <p:nvPr/>
          </p:nvGrpSpPr>
          <p:grpSpPr>
            <a:xfrm>
              <a:off x="2406850" y="3679027"/>
              <a:ext cx="459402" cy="359573"/>
              <a:chOff x="2406850" y="3679027"/>
              <a:chExt cx="459402" cy="359573"/>
            </a:xfrm>
          </p:grpSpPr>
          <p:sp>
            <p:nvSpPr>
              <p:cNvPr id="71" name="Rounded Rectangle 70"/>
              <p:cNvSpPr/>
              <p:nvPr/>
            </p:nvSpPr>
            <p:spPr>
              <a:xfrm>
                <a:off x="2406850" y="3679027"/>
                <a:ext cx="459402" cy="359573"/>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54" name="Picture 11" descr="C:\Users\Daniel\Dropbox\SIGGRAPH-Asia-2012\cak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366" t="31927" r="21571" b="9576"/>
              <a:stretch/>
            </p:blipFill>
            <p:spPr bwMode="auto">
              <a:xfrm>
                <a:off x="2468177" y="3733236"/>
                <a:ext cx="338950" cy="2700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p:cNvGrpSpPr/>
            <p:nvPr/>
          </p:nvGrpSpPr>
          <p:grpSpPr>
            <a:xfrm>
              <a:off x="2409052" y="3336405"/>
              <a:ext cx="457200" cy="265441"/>
              <a:chOff x="2409052" y="3336405"/>
              <a:chExt cx="457200" cy="265441"/>
            </a:xfrm>
          </p:grpSpPr>
          <p:sp>
            <p:nvSpPr>
              <p:cNvPr id="70" name="Rounded Rectangle 69"/>
              <p:cNvSpPr/>
              <p:nvPr/>
            </p:nvSpPr>
            <p:spPr>
              <a:xfrm>
                <a:off x="2409052" y="3336405"/>
                <a:ext cx="457200" cy="26544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57" name="Picture 13" descr="C:\Users\Daniel\Dropbox\SIGGRAPH-Asia-2012\plate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468" b="18580"/>
              <a:stretch/>
            </p:blipFill>
            <p:spPr bwMode="auto">
              <a:xfrm>
                <a:off x="2437513" y="3376266"/>
                <a:ext cx="400277" cy="1889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a:off x="2971800" y="3336405"/>
              <a:ext cx="480381" cy="188261"/>
              <a:chOff x="3010530" y="3408208"/>
              <a:chExt cx="480381" cy="188261"/>
            </a:xfrm>
          </p:grpSpPr>
          <p:sp>
            <p:nvSpPr>
              <p:cNvPr id="72" name="Rounded Rectangle 71"/>
              <p:cNvSpPr/>
              <p:nvPr/>
            </p:nvSpPr>
            <p:spPr>
              <a:xfrm>
                <a:off x="3010530" y="3408208"/>
                <a:ext cx="480381" cy="18826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61" name="Picture 15" descr="C:\Users\Daniel\Dropbox\SIGGRAPH-Asia-2012\fork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10" t="29797" b="24430"/>
              <a:stretch/>
            </p:blipFill>
            <p:spPr bwMode="auto">
              <a:xfrm>
                <a:off x="3057385" y="3429319"/>
                <a:ext cx="404182" cy="1524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3" name="Straight Arrow Connector 72"/>
            <p:cNvCxnSpPr>
              <a:stCxn id="69" idx="2"/>
              <a:endCxn id="70" idx="0"/>
            </p:cNvCxnSpPr>
            <p:nvPr/>
          </p:nvCxnSpPr>
          <p:spPr>
            <a:xfrm flipH="1">
              <a:off x="2637652" y="3184007"/>
              <a:ext cx="226398" cy="15239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9" idx="2"/>
              <a:endCxn id="72" idx="0"/>
            </p:cNvCxnSpPr>
            <p:nvPr/>
          </p:nvCxnSpPr>
          <p:spPr>
            <a:xfrm>
              <a:off x="2864050" y="3184007"/>
              <a:ext cx="347941" cy="15239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0" idx="2"/>
              <a:endCxn id="71" idx="0"/>
            </p:cNvCxnSpPr>
            <p:nvPr/>
          </p:nvCxnSpPr>
          <p:spPr>
            <a:xfrm flipH="1">
              <a:off x="2636551" y="3601846"/>
              <a:ext cx="1101" cy="77181"/>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2635450" y="2819401"/>
              <a:ext cx="457200" cy="364606"/>
              <a:chOff x="2635450" y="2819401"/>
              <a:chExt cx="457200" cy="364606"/>
            </a:xfrm>
          </p:grpSpPr>
          <p:sp>
            <p:nvSpPr>
              <p:cNvPr id="69" name="Rounded Rectangle 68"/>
              <p:cNvSpPr/>
              <p:nvPr/>
            </p:nvSpPr>
            <p:spPr>
              <a:xfrm>
                <a:off x="2635450" y="2819401"/>
                <a:ext cx="457200" cy="36460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700" dirty="0"/>
              </a:p>
            </p:txBody>
          </p:sp>
          <p:pic>
            <p:nvPicPr>
              <p:cNvPr id="1027" name="Picture 3" descr="C:\Users\Manolis Savva\Dropbox\SIGGRAPH-Asia-2012\tabl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3549" y="2842160"/>
                <a:ext cx="425405" cy="3190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3" name="Rounded Rectangle 82"/>
          <p:cNvSpPr/>
          <p:nvPr/>
        </p:nvSpPr>
        <p:spPr>
          <a:xfrm>
            <a:off x="6705600" y="1995180"/>
            <a:ext cx="1828800" cy="743567"/>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Iterative Layout Optimization</a:t>
            </a:r>
            <a:endParaRPr lang="en-US" dirty="0"/>
          </a:p>
        </p:txBody>
      </p:sp>
      <p:sp>
        <p:nvSpPr>
          <p:cNvPr id="84" name="Right Arrow 83"/>
          <p:cNvSpPr/>
          <p:nvPr/>
        </p:nvSpPr>
        <p:spPr>
          <a:xfrm>
            <a:off x="1600200"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Arrow 86"/>
          <p:cNvSpPr/>
          <p:nvPr/>
        </p:nvSpPr>
        <p:spPr>
          <a:xfrm>
            <a:off x="3211129"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ight Arrow 87"/>
          <p:cNvSpPr/>
          <p:nvPr/>
        </p:nvSpPr>
        <p:spPr>
          <a:xfrm>
            <a:off x="4800600"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ight Arrow 88"/>
          <p:cNvSpPr/>
          <p:nvPr/>
        </p:nvSpPr>
        <p:spPr>
          <a:xfrm>
            <a:off x="6299186" y="218665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000" y="4181414"/>
            <a:ext cx="890319" cy="90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0" name="Group 79"/>
          <p:cNvGrpSpPr/>
          <p:nvPr/>
        </p:nvGrpSpPr>
        <p:grpSpPr>
          <a:xfrm>
            <a:off x="1318625" y="4181414"/>
            <a:ext cx="1090025" cy="900353"/>
            <a:chOff x="1547225" y="4191000"/>
            <a:chExt cx="1090025" cy="900353"/>
          </a:xfrm>
        </p:grpSpPr>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46931" y="4191000"/>
              <a:ext cx="890319" cy="90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ight Arrow 96"/>
            <p:cNvSpPr/>
            <p:nvPr/>
          </p:nvSpPr>
          <p:spPr>
            <a:xfrm>
              <a:off x="1547225" y="4541872"/>
              <a:ext cx="152400" cy="198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1" name="Group 80"/>
          <p:cNvGrpSpPr/>
          <p:nvPr/>
        </p:nvGrpSpPr>
        <p:grpSpPr>
          <a:xfrm>
            <a:off x="2455956" y="4181413"/>
            <a:ext cx="1107030" cy="900353"/>
            <a:chOff x="2684556" y="4190999"/>
            <a:chExt cx="1107030" cy="900353"/>
          </a:xfrm>
        </p:grpSpPr>
        <p:pic>
          <p:nvPicPr>
            <p:cNvPr id="103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84262" y="4190999"/>
              <a:ext cx="907324" cy="90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ight Arrow 97"/>
            <p:cNvSpPr/>
            <p:nvPr/>
          </p:nvSpPr>
          <p:spPr>
            <a:xfrm>
              <a:off x="2684556" y="4541872"/>
              <a:ext cx="152400" cy="198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a:off x="3610292" y="4181413"/>
            <a:ext cx="1107033" cy="900353"/>
            <a:chOff x="3838892" y="4190999"/>
            <a:chExt cx="1107033" cy="900353"/>
          </a:xfrm>
        </p:grpSpPr>
        <p:pic>
          <p:nvPicPr>
            <p:cNvPr id="1034"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38600" y="4190999"/>
              <a:ext cx="907325" cy="90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Right Arrow 98"/>
            <p:cNvSpPr/>
            <p:nvPr/>
          </p:nvSpPr>
          <p:spPr>
            <a:xfrm>
              <a:off x="3838892" y="4541872"/>
              <a:ext cx="152400" cy="198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35"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21821" y="3776776"/>
            <a:ext cx="2164979" cy="170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Right Arrow 103"/>
          <p:cNvSpPr/>
          <p:nvPr/>
        </p:nvSpPr>
        <p:spPr>
          <a:xfrm>
            <a:off x="5830586" y="4432981"/>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4768884" y="4122308"/>
            <a:ext cx="686238" cy="707886"/>
            <a:chOff x="4768884" y="4122308"/>
            <a:chExt cx="686238" cy="707886"/>
          </a:xfrm>
        </p:grpSpPr>
        <p:sp>
          <p:nvSpPr>
            <p:cNvPr id="63" name="Right Arrow 62"/>
            <p:cNvSpPr/>
            <p:nvPr/>
          </p:nvSpPr>
          <p:spPr>
            <a:xfrm>
              <a:off x="4768884" y="4532286"/>
              <a:ext cx="152400" cy="198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4954151" y="4122308"/>
              <a:ext cx="500971" cy="707886"/>
            </a:xfrm>
            <a:prstGeom prst="rect">
              <a:avLst/>
            </a:prstGeom>
            <a:noFill/>
          </p:spPr>
          <p:txBody>
            <a:bodyPr wrap="square" rtlCol="0" anchor="ctr">
              <a:spAutoFit/>
            </a:bodyPr>
            <a:lstStyle/>
            <a:p>
              <a:pPr algn="ctr"/>
              <a:r>
                <a:rPr lang="en-US" sz="4000" dirty="0" smtClean="0"/>
                <a:t>…</a:t>
              </a:r>
              <a:endParaRPr lang="en-US" sz="4000" dirty="0"/>
            </a:p>
          </p:txBody>
        </p:sp>
      </p:grpSp>
      <p:sp>
        <p:nvSpPr>
          <p:cNvPr id="3" name="Rectangle 2"/>
          <p:cNvSpPr/>
          <p:nvPr/>
        </p:nvSpPr>
        <p:spPr>
          <a:xfrm>
            <a:off x="402144" y="1371600"/>
            <a:ext cx="6248400" cy="2057400"/>
          </a:xfrm>
          <a:prstGeom prst="rect">
            <a:avLst/>
          </a:prstGeom>
          <a:solidFill>
            <a:schemeClr val="bg1">
              <a:lumMod val="85000"/>
              <a:lumOff val="1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725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35"/>
                                        </p:tgtEl>
                                        <p:attrNameLst>
                                          <p:attrName>style.visibility</p:attrName>
                                        </p:attrNameLst>
                                      </p:cBhvr>
                                      <p:to>
                                        <p:strVal val="visible"/>
                                      </p:to>
                                    </p:set>
                                    <p:animEffect transition="in" filter="fade">
                                      <p:cBhvr>
                                        <p:cTn id="31"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Variety by Model Mixing</a:t>
            </a:r>
            <a:endParaRPr lang="en-US" dirty="0"/>
          </a:p>
        </p:txBody>
      </p:sp>
      <p:grpSp>
        <p:nvGrpSpPr>
          <p:cNvPr id="13" name="Group 12"/>
          <p:cNvGrpSpPr/>
          <p:nvPr/>
        </p:nvGrpSpPr>
        <p:grpSpPr>
          <a:xfrm>
            <a:off x="2077420" y="1756368"/>
            <a:ext cx="1330420" cy="870667"/>
            <a:chOff x="1412780" y="1628790"/>
            <a:chExt cx="2168620" cy="1419210"/>
          </a:xfrm>
        </p:grpSpPr>
        <p:grpSp>
          <p:nvGrpSpPr>
            <p:cNvPr id="4" name="Group 3"/>
            <p:cNvGrpSpPr/>
            <p:nvPr/>
          </p:nvGrpSpPr>
          <p:grpSpPr>
            <a:xfrm>
              <a:off x="1412780" y="1628790"/>
              <a:ext cx="966515" cy="993300"/>
              <a:chOff x="768350" y="3718560"/>
              <a:chExt cx="899939" cy="924879"/>
            </a:xfrm>
          </p:grpSpPr>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643" y="3718560"/>
                <a:ext cx="765646" cy="76564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68350" y="4127389"/>
                <a:ext cx="432503" cy="5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2021680" y="1828800"/>
              <a:ext cx="938520" cy="985620"/>
              <a:chOff x="1367983" y="3853574"/>
              <a:chExt cx="873872" cy="917728"/>
            </a:xfrm>
          </p:grpSpPr>
          <p:pic>
            <p:nvPicPr>
              <p:cNvPr id="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6211" y="3853574"/>
                <a:ext cx="765644"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367983" y="4260511"/>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2638277" y="2063823"/>
              <a:ext cx="943123" cy="984177"/>
              <a:chOff x="1941242" y="3985260"/>
              <a:chExt cx="878158" cy="916384"/>
            </a:xfrm>
          </p:grpSpPr>
          <p:pic>
            <p:nvPicPr>
              <p:cNvPr id="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2028" y="3985260"/>
                <a:ext cx="757372"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41242" y="4390853"/>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4" name="Group 13"/>
          <p:cNvGrpSpPr/>
          <p:nvPr/>
        </p:nvGrpSpPr>
        <p:grpSpPr>
          <a:xfrm>
            <a:off x="5697381" y="1371600"/>
            <a:ext cx="1369199" cy="1200853"/>
            <a:chOff x="5869611" y="2314100"/>
            <a:chExt cx="2091910" cy="1834705"/>
          </a:xfrm>
        </p:grpSpPr>
        <p:grpSp>
          <p:nvGrpSpPr>
            <p:cNvPr id="15" name="Group 14"/>
            <p:cNvGrpSpPr/>
            <p:nvPr/>
          </p:nvGrpSpPr>
          <p:grpSpPr>
            <a:xfrm>
              <a:off x="5869611" y="3098799"/>
              <a:ext cx="2091910" cy="1050006"/>
              <a:chOff x="681770" y="3384316"/>
              <a:chExt cx="2091910" cy="1050006"/>
            </a:xfrm>
          </p:grpSpPr>
          <p:pic>
            <p:nvPicPr>
              <p:cNvPr id="17" name="Picture 2" descr="http://icons.iconarchive.com/icons/fasticon/servers/128/black-server-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45034" y="3384316"/>
                <a:ext cx="1128646" cy="1035284"/>
                <a:chOff x="1645034" y="3384316"/>
                <a:chExt cx="1128646" cy="1035284"/>
              </a:xfrm>
            </p:grpSpPr>
            <p:sp>
              <p:nvSpPr>
                <p:cNvPr id="19" name="Oval 18"/>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2009228" y="3454242"/>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009543" y="3719917"/>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377037" y="3454244"/>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2377668" y="3719917"/>
                  <a:ext cx="331883" cy="237060"/>
                </a:xfrm>
                <a:prstGeom prst="rect">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p:cNvGrpSpPr/>
                <p:nvPr/>
              </p:nvGrpSpPr>
              <p:grpSpPr>
                <a:xfrm>
                  <a:off x="2128215" y="4013745"/>
                  <a:ext cx="72834" cy="282293"/>
                  <a:chOff x="1948443" y="5521296"/>
                  <a:chExt cx="52675" cy="204164"/>
                </a:xfrm>
                <a:solidFill>
                  <a:schemeClr val="tx1"/>
                </a:solidFill>
              </p:grpSpPr>
              <p:sp>
                <p:nvSpPr>
                  <p:cNvPr id="36" name="Oval 35"/>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493390" y="4022329"/>
                  <a:ext cx="72834" cy="282293"/>
                  <a:chOff x="1948443" y="5521296"/>
                  <a:chExt cx="52675" cy="204164"/>
                </a:xfrm>
                <a:solidFill>
                  <a:schemeClr val="tx1"/>
                </a:solidFill>
              </p:grpSpPr>
              <p:sp>
                <p:nvSpPr>
                  <p:cNvPr id="33" name="Oval 32"/>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mc:AlternateContent xmlns:mc="http://schemas.openxmlformats.org/markup-compatibility/2006" xmlns:a14="http://schemas.microsoft.com/office/drawing/2010/main">
          <mc:Choice Requires="a14">
            <p:sp>
              <p:nvSpPr>
                <p:cNvPr id="16" name="TextBox 15"/>
                <p:cNvSpPr txBox="1"/>
                <p:nvPr/>
              </p:nvSpPr>
              <p:spPr>
                <a:xfrm>
                  <a:off x="6432112" y="2314100"/>
                  <a:ext cx="906666" cy="8934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solidFill>
                              <a:schemeClr val="accent1"/>
                            </a:solidFill>
                            <a:latin typeface="Cambria Math"/>
                            <a:ea typeface="Cambria Math"/>
                          </a:rPr>
                          <m:t>ℜ</m:t>
                        </m:r>
                      </m:oMath>
                    </m:oMathPara>
                  </a14:m>
                  <a:endParaRPr lang="en-US" sz="5400" dirty="0">
                    <a:solidFill>
                      <a:schemeClr val="accent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432112" y="2314100"/>
                  <a:ext cx="906666" cy="893440"/>
                </a:xfrm>
                <a:prstGeom prst="rect">
                  <a:avLst/>
                </a:prstGeom>
                <a:blipFill rotWithShape="1">
                  <a:blip r:embed="rId12"/>
                  <a:stretch>
                    <a:fillRect/>
                  </a:stretch>
                </a:blipFill>
              </p:spPr>
              <p:txBody>
                <a:bodyPr/>
                <a:lstStyle/>
                <a:p>
                  <a:r>
                    <a:rPr lang="en-US">
                      <a:noFill/>
                    </a:rPr>
                    <a:t> </a:t>
                  </a:r>
                </a:p>
              </p:txBody>
            </p:sp>
          </mc:Fallback>
        </mc:AlternateContent>
      </p:grpSp>
      <p:grpSp>
        <p:nvGrpSpPr>
          <p:cNvPr id="143" name="Group 142"/>
          <p:cNvGrpSpPr/>
          <p:nvPr/>
        </p:nvGrpSpPr>
        <p:grpSpPr>
          <a:xfrm>
            <a:off x="3061874" y="3352800"/>
            <a:ext cx="4253326" cy="914401"/>
            <a:chOff x="3061874" y="3352800"/>
            <a:chExt cx="4253326" cy="914401"/>
          </a:xfrm>
        </p:grpSpPr>
        <p:grpSp>
          <p:nvGrpSpPr>
            <p:cNvPr id="58" name="Group 57"/>
            <p:cNvGrpSpPr/>
            <p:nvPr/>
          </p:nvGrpSpPr>
          <p:grpSpPr>
            <a:xfrm>
              <a:off x="3061874" y="3352800"/>
              <a:ext cx="914400" cy="914401"/>
              <a:chOff x="3886200" y="2749658"/>
              <a:chExt cx="1371600" cy="1371600"/>
            </a:xfrm>
          </p:grpSpPr>
          <p:sp>
            <p:nvSpPr>
              <p:cNvPr id="59" name="Rounded Rectangle 58"/>
              <p:cNvSpPr/>
              <p:nvPr/>
            </p:nvSpPr>
            <p:spPr>
              <a:xfrm>
                <a:off x="3886200" y="2749658"/>
                <a:ext cx="1371600" cy="1371600"/>
              </a:xfrm>
              <a:prstGeom prst="roundRect">
                <a:avLst/>
              </a:prstGeom>
              <a:solidFill>
                <a:schemeClr val="bg2">
                  <a:lumMod val="40000"/>
                  <a:lumOff val="60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9"/>
              <p:cNvPicPr>
                <a:picLocks noChangeArrowheads="1"/>
              </p:cNvPicPr>
              <p:nvPr/>
            </p:nvPicPr>
            <p:blipFill rotWithShape="1">
              <a:blip r:embed="rId13" cstate="print">
                <a:duotone>
                  <a:prstClr val="black"/>
                  <a:srgbClr val="00FF00">
                    <a:tint val="45000"/>
                    <a:satMod val="400000"/>
                  </a:srgbClr>
                </a:duotone>
                <a:extLst>
                  <a:ext uri="{BEBA8EAE-BF5A-486C-A8C5-ECC9F3942E4B}">
                    <a14:imgProps xmlns:a14="http://schemas.microsoft.com/office/drawing/2010/main">
                      <a14:imgLayer r:embed="rId1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Cube 61"/>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64" name="TextBox 63"/>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65" name="TextBox 64"/>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66" name="TextBox 65"/>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67" name="Group 66"/>
            <p:cNvGrpSpPr/>
            <p:nvPr/>
          </p:nvGrpSpPr>
          <p:grpSpPr>
            <a:xfrm>
              <a:off x="6400800" y="3352800"/>
              <a:ext cx="914400" cy="914400"/>
              <a:chOff x="2387514" y="2749658"/>
              <a:chExt cx="1371600" cy="1371600"/>
            </a:xfrm>
          </p:grpSpPr>
          <p:sp>
            <p:nvSpPr>
              <p:cNvPr id="68" name="Rounded Rectangle 67"/>
              <p:cNvSpPr/>
              <p:nvPr/>
            </p:nvSpPr>
            <p:spPr>
              <a:xfrm>
                <a:off x="2387514" y="2749658"/>
                <a:ext cx="1371600" cy="1371600"/>
              </a:xfrm>
              <a:prstGeom prst="roundRect">
                <a:avLst/>
              </a:prstGeom>
              <a:solidFill>
                <a:schemeClr val="bg2">
                  <a:lumMod val="40000"/>
                  <a:lumOff val="60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9"/>
              <p:cNvPicPr>
                <a:picLocks noChangeArrowheads="1"/>
              </p:cNvPicPr>
              <p:nvPr/>
            </p:nvPicPr>
            <p:blipFill rotWithShape="1">
              <a:blip r:embed="rId13" cstate="print">
                <a:duotone>
                  <a:prstClr val="black"/>
                  <a:srgbClr val="00FF00">
                    <a:tint val="45000"/>
                    <a:satMod val="400000"/>
                  </a:srgbClr>
                </a:duotone>
                <a:extLst>
                  <a:ext uri="{BEBA8EAE-BF5A-486C-A8C5-ECC9F3942E4B}">
                    <a14:imgProps xmlns:a14="http://schemas.microsoft.com/office/drawing/2010/main">
                      <a14:imgLayer r:embed="rId1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Cube 70"/>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73" name="Straight Arrow Connector 72"/>
              <p:cNvCxnSpPr>
                <a:stCxn id="69"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69" idx="6"/>
                <a:endCxn id="71"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1" idx="3"/>
                <a:endCxn id="70"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141" name="Group 140"/>
          <p:cNvGrpSpPr/>
          <p:nvPr/>
        </p:nvGrpSpPr>
        <p:grpSpPr>
          <a:xfrm>
            <a:off x="1828800" y="3352800"/>
            <a:ext cx="4253326" cy="914401"/>
            <a:chOff x="1828800" y="3352800"/>
            <a:chExt cx="4253326" cy="914401"/>
          </a:xfrm>
        </p:grpSpPr>
        <p:grpSp>
          <p:nvGrpSpPr>
            <p:cNvPr id="39" name="Group 38"/>
            <p:cNvGrpSpPr/>
            <p:nvPr/>
          </p:nvGrpSpPr>
          <p:grpSpPr>
            <a:xfrm>
              <a:off x="1828800" y="3352800"/>
              <a:ext cx="914400" cy="914401"/>
              <a:chOff x="3886200" y="2749658"/>
              <a:chExt cx="1371600" cy="1371600"/>
            </a:xfrm>
          </p:grpSpPr>
          <p:sp>
            <p:nvSpPr>
              <p:cNvPr id="40" name="Rounded Rectangle 39"/>
              <p:cNvSpPr/>
              <p:nvPr/>
            </p:nvSpPr>
            <p:spPr>
              <a:xfrm>
                <a:off x="3886200" y="2749658"/>
                <a:ext cx="1371600" cy="1371600"/>
              </a:xfrm>
              <a:prstGeom prst="roundRect">
                <a:avLst/>
              </a:prstGeom>
              <a:solidFill>
                <a:schemeClr val="accent2">
                  <a:lumMod val="60000"/>
                  <a:lumOff val="40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9"/>
              <p:cNvPicPr>
                <a:picLocks noChangeArrowheads="1"/>
              </p:cNvPicPr>
              <p:nvPr/>
            </p:nvPicPr>
            <p:blipFill rotWithShape="1">
              <a:blip r:embed="rId13" cstate="print">
                <a:duotone>
                  <a:prstClr val="black"/>
                  <a:srgbClr val="00FF00">
                    <a:tint val="45000"/>
                    <a:satMod val="400000"/>
                  </a:srgbClr>
                </a:duotone>
                <a:extLst>
                  <a:ext uri="{BEBA8EAE-BF5A-486C-A8C5-ECC9F3942E4B}">
                    <a14:imgProps xmlns:a14="http://schemas.microsoft.com/office/drawing/2010/main">
                      <a14:imgLayer r:embed="rId1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Cube 42"/>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45" name="TextBox 44"/>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46" name="TextBox 45"/>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47" name="TextBox 46"/>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85" name="Group 84"/>
            <p:cNvGrpSpPr/>
            <p:nvPr/>
          </p:nvGrpSpPr>
          <p:grpSpPr>
            <a:xfrm>
              <a:off x="5167726" y="3352800"/>
              <a:ext cx="914400" cy="914400"/>
              <a:chOff x="2387514" y="2749658"/>
              <a:chExt cx="1371600" cy="1371600"/>
            </a:xfrm>
          </p:grpSpPr>
          <p:sp>
            <p:nvSpPr>
              <p:cNvPr id="86" name="Rounded Rectangle 85"/>
              <p:cNvSpPr/>
              <p:nvPr/>
            </p:nvSpPr>
            <p:spPr>
              <a:xfrm>
                <a:off x="2387514" y="2749658"/>
                <a:ext cx="1371600" cy="1371600"/>
              </a:xfrm>
              <a:prstGeom prst="roundRect">
                <a:avLst/>
              </a:prstGeom>
              <a:solidFill>
                <a:schemeClr val="accent2">
                  <a:lumMod val="60000"/>
                  <a:lumOff val="40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9"/>
              <p:cNvPicPr>
                <a:picLocks noChangeArrowheads="1"/>
              </p:cNvPicPr>
              <p:nvPr/>
            </p:nvPicPr>
            <p:blipFill rotWithShape="1">
              <a:blip r:embed="rId13" cstate="print">
                <a:duotone>
                  <a:prstClr val="black"/>
                  <a:srgbClr val="00FF00">
                    <a:tint val="45000"/>
                    <a:satMod val="400000"/>
                  </a:srgbClr>
                </a:duotone>
                <a:extLst>
                  <a:ext uri="{BEBA8EAE-BF5A-486C-A8C5-ECC9F3942E4B}">
                    <a14:imgProps xmlns:a14="http://schemas.microsoft.com/office/drawing/2010/main">
                      <a14:imgLayer r:embed="rId1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Cube 88"/>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91" name="Straight Arrow Connector 90"/>
              <p:cNvCxnSpPr>
                <a:stCxn id="87"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87" idx="6"/>
                <a:endCxn id="89"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89" idx="3"/>
                <a:endCxn id="88"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a:off x="5791200" y="5143647"/>
            <a:ext cx="914400" cy="914400"/>
            <a:chOff x="2387514" y="2749658"/>
            <a:chExt cx="1371600" cy="1371600"/>
          </a:xfrm>
        </p:grpSpPr>
        <p:sp>
          <p:nvSpPr>
            <p:cNvPr id="49" name="Rounded Rectangle 48"/>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9"/>
            <p:cNvPicPr>
              <a:picLocks noChangeArrowheads="1"/>
            </p:cNvPicPr>
            <p:nvPr/>
          </p:nvPicPr>
          <p:blipFill rotWithShape="1">
            <a:blip r:embed="rId13" cstate="print">
              <a:duotone>
                <a:prstClr val="black"/>
                <a:srgbClr val="00FF00">
                  <a:tint val="45000"/>
                  <a:satMod val="400000"/>
                </a:srgbClr>
              </a:duotone>
              <a:extLst>
                <a:ext uri="{BEBA8EAE-BF5A-486C-A8C5-ECC9F3942E4B}">
                  <a14:imgProps xmlns:a14="http://schemas.microsoft.com/office/drawing/2010/main">
                    <a14:imgLayer r:embed="rId1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Cube 51"/>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2471166" y="3622614"/>
              <a:ext cx="693422" cy="276999"/>
            </a:xfrm>
            <a:prstGeom prst="rect">
              <a:avLst/>
            </a:prstGeom>
            <a:noFill/>
          </p:spPr>
          <p:txBody>
            <a:bodyPr wrap="square" lIns="0" tIns="0" rIns="0" bIns="0" rtlCol="0">
              <a:spAutoFit/>
            </a:bodyPr>
            <a:lstStyle/>
            <a:p>
              <a:pPr algn="ctr"/>
              <a:r>
                <a:rPr lang="en-US" sz="1200" dirty="0">
                  <a:solidFill>
                    <a:schemeClr val="bg2"/>
                  </a:solidFill>
                  <a:effectLst>
                    <a:outerShdw blurRad="50800" dist="38100" dir="2700000" algn="tl" rotWithShape="0">
                      <a:prstClr val="black">
                        <a:alpha val="40000"/>
                      </a:prstClr>
                    </a:outerShdw>
                  </a:effectLst>
                </a:rPr>
                <a:t>w</a:t>
              </a:r>
              <a:r>
                <a:rPr lang="en-US" sz="1200" dirty="0" smtClean="0">
                  <a:solidFill>
                    <a:schemeClr val="bg2"/>
                  </a:solidFill>
                  <a:effectLst>
                    <a:outerShdw blurRad="50800" dist="38100" dir="2700000" algn="tl" rotWithShape="0">
                      <a:prstClr val="black">
                        <a:alpha val="40000"/>
                      </a:prstClr>
                    </a:outerShdw>
                  </a:effectLst>
                </a:rPr>
                <a:t>here?</a:t>
              </a:r>
            </a:p>
          </p:txBody>
        </p:sp>
        <p:cxnSp>
          <p:nvCxnSpPr>
            <p:cNvPr id="54" name="Straight Arrow Connector 53"/>
            <p:cNvCxnSpPr>
              <a:stCxn id="50"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0" idx="6"/>
              <a:endCxn id="52"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2" idx="3"/>
              <a:endCxn id="51"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438400" y="5143647"/>
            <a:ext cx="914400" cy="914401"/>
            <a:chOff x="3886200" y="2749658"/>
            <a:chExt cx="1371600" cy="1371600"/>
          </a:xfrm>
        </p:grpSpPr>
        <p:sp>
          <p:nvSpPr>
            <p:cNvPr id="77" name="Rounded Rectangle 76"/>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9"/>
            <p:cNvPicPr>
              <a:picLocks noChangeArrowheads="1"/>
            </p:cNvPicPr>
            <p:nvPr/>
          </p:nvPicPr>
          <p:blipFill rotWithShape="1">
            <a:blip r:embed="rId13" cstate="print">
              <a:duotone>
                <a:prstClr val="black"/>
                <a:srgbClr val="00FF00">
                  <a:tint val="45000"/>
                  <a:satMod val="400000"/>
                </a:srgbClr>
              </a:duotone>
              <a:extLst>
                <a:ext uri="{BEBA8EAE-BF5A-486C-A8C5-ECC9F3942E4B}">
                  <a14:imgProps xmlns:a14="http://schemas.microsoft.com/office/drawing/2010/main">
                    <a14:imgLayer r:embed="rId14">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Cube 79"/>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4390005" y="2884518"/>
              <a:ext cx="265964" cy="392415"/>
            </a:xfrm>
            <a:prstGeom prst="rect">
              <a:avLst/>
            </a:prstGeom>
            <a:noFill/>
          </p:spPr>
          <p:txBody>
            <a:bodyPr wrap="square" rtlCol="0">
              <a:spAutoFit/>
            </a:bodyPr>
            <a:lstStyle/>
            <a:p>
              <a:r>
                <a:rPr lang="en-US" sz="1050" dirty="0" smtClean="0"/>
                <a:t>?</a:t>
              </a:r>
              <a:endParaRPr lang="en-US" sz="1050" dirty="0"/>
            </a:p>
          </p:txBody>
        </p:sp>
        <p:sp>
          <p:nvSpPr>
            <p:cNvPr id="82" name="TextBox 81"/>
            <p:cNvSpPr txBox="1"/>
            <p:nvPr/>
          </p:nvSpPr>
          <p:spPr>
            <a:xfrm>
              <a:off x="4882130" y="2881739"/>
              <a:ext cx="265964" cy="392415"/>
            </a:xfrm>
            <a:prstGeom prst="rect">
              <a:avLst/>
            </a:prstGeom>
            <a:noFill/>
          </p:spPr>
          <p:txBody>
            <a:bodyPr wrap="square" rtlCol="0">
              <a:spAutoFit/>
            </a:bodyPr>
            <a:lstStyle/>
            <a:p>
              <a:r>
                <a:rPr lang="en-US" sz="1050" dirty="0" smtClean="0"/>
                <a:t>?</a:t>
              </a:r>
              <a:endParaRPr lang="en-US" sz="1050" dirty="0"/>
            </a:p>
          </p:txBody>
        </p:sp>
        <p:sp>
          <p:nvSpPr>
            <p:cNvPr id="83" name="TextBox 82"/>
            <p:cNvSpPr txBox="1"/>
            <p:nvPr/>
          </p:nvSpPr>
          <p:spPr>
            <a:xfrm>
              <a:off x="4003877" y="3398004"/>
              <a:ext cx="1133255" cy="553998"/>
            </a:xfrm>
            <a:prstGeom prst="rect">
              <a:avLst/>
            </a:prstGeom>
            <a:noFill/>
          </p:spPr>
          <p:txBody>
            <a:bodyPr wrap="square" lIns="0" tIns="0" rIns="0" bIns="0" rtlCol="0">
              <a:spAutoFit/>
            </a:bodyPr>
            <a:lstStyle/>
            <a:p>
              <a:pPr algn="ctr"/>
              <a:r>
                <a:rPr lang="en-US" sz="1200" dirty="0" smtClean="0">
                  <a:solidFill>
                    <a:schemeClr val="bg2"/>
                  </a:solidFill>
                  <a:effectLst>
                    <a:outerShdw blurRad="50800" dist="38100" dir="2700000" algn="tl" rotWithShape="0">
                      <a:prstClr val="black">
                        <a:alpha val="40000"/>
                      </a:prstClr>
                    </a:outerShdw>
                  </a:effectLst>
                </a:rPr>
                <a:t>what?</a:t>
              </a:r>
            </a:p>
            <a:p>
              <a:pPr algn="ctr"/>
              <a:r>
                <a:rPr lang="en-US" sz="1200" dirty="0">
                  <a:solidFill>
                    <a:schemeClr val="bg2"/>
                  </a:solidFill>
                  <a:effectLst>
                    <a:outerShdw blurRad="50800" dist="38100" dir="2700000" algn="tl" rotWithShape="0">
                      <a:prstClr val="black">
                        <a:alpha val="40000"/>
                      </a:prstClr>
                    </a:outerShdw>
                  </a:effectLst>
                </a:rPr>
                <a:t>h</a:t>
              </a:r>
              <a:r>
                <a:rPr lang="en-US" sz="1200" dirty="0" smtClean="0">
                  <a:solidFill>
                    <a:schemeClr val="bg2"/>
                  </a:solidFill>
                  <a:effectLst>
                    <a:outerShdw blurRad="50800" dist="38100" dir="2700000" algn="tl" rotWithShape="0">
                      <a:prstClr val="black">
                        <a:alpha val="40000"/>
                      </a:prstClr>
                    </a:outerShdw>
                  </a:effectLst>
                </a:rPr>
                <a:t>ow many?</a:t>
              </a:r>
            </a:p>
          </p:txBody>
        </p:sp>
        <p:sp>
          <p:nvSpPr>
            <p:cNvPr id="84" name="TextBox 83"/>
            <p:cNvSpPr txBox="1"/>
            <p:nvPr/>
          </p:nvSpPr>
          <p:spPr>
            <a:xfrm>
              <a:off x="3972146" y="2881739"/>
              <a:ext cx="265964" cy="392415"/>
            </a:xfrm>
            <a:prstGeom prst="rect">
              <a:avLst/>
            </a:prstGeom>
            <a:noFill/>
          </p:spPr>
          <p:txBody>
            <a:bodyPr wrap="square" rtlCol="0">
              <a:spAutoFit/>
            </a:bodyPr>
            <a:lstStyle/>
            <a:p>
              <a:r>
                <a:rPr lang="en-US" sz="1050" dirty="0" smtClean="0"/>
                <a:t>?</a:t>
              </a:r>
              <a:endParaRPr lang="en-US" sz="1050" dirty="0"/>
            </a:p>
          </p:txBody>
        </p:sp>
      </p:grpSp>
      <p:grpSp>
        <p:nvGrpSpPr>
          <p:cNvPr id="140" name="Group 139"/>
          <p:cNvGrpSpPr/>
          <p:nvPr/>
        </p:nvGrpSpPr>
        <p:grpSpPr>
          <a:xfrm>
            <a:off x="2285002" y="2572453"/>
            <a:ext cx="2820398" cy="780347"/>
            <a:chOff x="2285002" y="2572453"/>
            <a:chExt cx="2820398" cy="780347"/>
          </a:xfrm>
        </p:grpSpPr>
        <p:cxnSp>
          <p:nvCxnSpPr>
            <p:cNvPr id="102" name="Straight Arrow Connector 101"/>
            <p:cNvCxnSpPr/>
            <p:nvPr/>
          </p:nvCxnSpPr>
          <p:spPr>
            <a:xfrm flipH="1">
              <a:off x="2285002" y="2627035"/>
              <a:ext cx="377752" cy="649565"/>
            </a:xfrm>
            <a:prstGeom prst="straightConnector1">
              <a:avLst/>
            </a:prstGeom>
            <a:ln w="38100">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3575053" y="2572453"/>
              <a:ext cx="1530347" cy="780347"/>
            </a:xfrm>
            <a:prstGeom prst="straightConnector1">
              <a:avLst/>
            </a:prstGeom>
            <a:ln w="38100">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4038601" y="2572453"/>
            <a:ext cx="2819399" cy="780347"/>
            <a:chOff x="4038601" y="2572453"/>
            <a:chExt cx="2819399" cy="780347"/>
          </a:xfrm>
        </p:grpSpPr>
        <p:cxnSp>
          <p:nvCxnSpPr>
            <p:cNvPr id="108" name="Straight Arrow Connector 107"/>
            <p:cNvCxnSpPr/>
            <p:nvPr/>
          </p:nvCxnSpPr>
          <p:spPr>
            <a:xfrm>
              <a:off x="6309249" y="2638802"/>
              <a:ext cx="548751" cy="637798"/>
            </a:xfrm>
            <a:prstGeom prst="straightConnector1">
              <a:avLst/>
            </a:prstGeom>
            <a:ln w="38100">
              <a:solidFill>
                <a:schemeClr val="bg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H="1">
              <a:off x="4038601" y="2572453"/>
              <a:ext cx="1599011" cy="780347"/>
            </a:xfrm>
            <a:prstGeom prst="straightConnector1">
              <a:avLst/>
            </a:prstGeom>
            <a:ln w="38100">
              <a:solidFill>
                <a:schemeClr val="bg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3352800" y="5000682"/>
            <a:ext cx="2438400" cy="1200329"/>
            <a:chOff x="3352800" y="5000682"/>
            <a:chExt cx="2438400" cy="1200329"/>
          </a:xfrm>
        </p:grpSpPr>
        <mc:AlternateContent xmlns:mc="http://schemas.openxmlformats.org/markup-compatibility/2006" xmlns:a14="http://schemas.microsoft.com/office/drawing/2010/main">
          <mc:Choice Requires="a14">
            <p:sp>
              <p:nvSpPr>
                <p:cNvPr id="97" name="TextBox 96"/>
                <p:cNvSpPr txBox="1"/>
                <p:nvPr/>
              </p:nvSpPr>
              <p:spPr>
                <a:xfrm>
                  <a:off x="4212166" y="5000682"/>
                  <a:ext cx="719669"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7200" b="0" i="1" smtClean="0">
                            <a:latin typeface="Cambria Math"/>
                          </a:rPr>
                          <m:t>𝑃</m:t>
                        </m:r>
                      </m:oMath>
                    </m:oMathPara>
                  </a14:m>
                  <a:endParaRPr lang="en-US" sz="7200" dirty="0"/>
                </a:p>
              </p:txBody>
            </p:sp>
          </mc:Choice>
          <mc:Fallback xmlns="">
            <p:sp>
              <p:nvSpPr>
                <p:cNvPr id="97" name="TextBox 96"/>
                <p:cNvSpPr txBox="1">
                  <a:spLocks noRot="1" noChangeAspect="1" noMove="1" noResize="1" noEditPoints="1" noAdjustHandles="1" noChangeArrowheads="1" noChangeShapeType="1" noTextEdit="1"/>
                </p:cNvSpPr>
                <p:nvPr/>
              </p:nvSpPr>
              <p:spPr>
                <a:xfrm>
                  <a:off x="4212166" y="5000682"/>
                  <a:ext cx="719669" cy="1200329"/>
                </a:xfrm>
                <a:prstGeom prst="rect">
                  <a:avLst/>
                </a:prstGeom>
                <a:blipFill rotWithShape="1">
                  <a:blip r:embed="rId15"/>
                  <a:stretch>
                    <a:fillRect/>
                  </a:stretch>
                </a:blipFill>
              </p:spPr>
              <p:txBody>
                <a:bodyPr/>
                <a:lstStyle/>
                <a:p>
                  <a:r>
                    <a:rPr lang="en-US">
                      <a:noFill/>
                    </a:rPr>
                    <a:t> </a:t>
                  </a:r>
                </a:p>
              </p:txBody>
            </p:sp>
          </mc:Fallback>
        </mc:AlternateContent>
        <p:cxnSp>
          <p:nvCxnSpPr>
            <p:cNvPr id="125" name="Straight Connector 124"/>
            <p:cNvCxnSpPr>
              <a:stCxn id="97" idx="1"/>
              <a:endCxn id="77" idx="3"/>
            </p:cNvCxnSpPr>
            <p:nvPr/>
          </p:nvCxnSpPr>
          <p:spPr>
            <a:xfrm flipH="1">
              <a:off x="3352800" y="5600847"/>
              <a:ext cx="859366" cy="1"/>
            </a:xfrm>
            <a:prstGeom prst="line">
              <a:avLst/>
            </a:prstGeom>
            <a:ln w="381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49" idx="1"/>
              <a:endCxn id="97" idx="3"/>
            </p:cNvCxnSpPr>
            <p:nvPr/>
          </p:nvCxnSpPr>
          <p:spPr>
            <a:xfrm flipH="1">
              <a:off x="4931835" y="5600847"/>
              <a:ext cx="859365" cy="0"/>
            </a:xfrm>
            <a:prstGeom prst="line">
              <a:avLst/>
            </a:prstGeom>
            <a:ln w="381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1524000" y="4385033"/>
            <a:ext cx="2267318" cy="651897"/>
            <a:chOff x="1524000" y="4385033"/>
            <a:chExt cx="2267318" cy="651897"/>
          </a:xfrm>
        </p:grpSpPr>
        <p:cxnSp>
          <p:nvCxnSpPr>
            <p:cNvPr id="117" name="Straight Arrow Connector 116"/>
            <p:cNvCxnSpPr/>
            <p:nvPr/>
          </p:nvCxnSpPr>
          <p:spPr>
            <a:xfrm>
              <a:off x="2253324" y="4387365"/>
              <a:ext cx="387046" cy="649565"/>
            </a:xfrm>
            <a:prstGeom prst="straightConnector1">
              <a:avLst/>
            </a:prstGeom>
            <a:ln w="38100">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3111436" y="4385033"/>
              <a:ext cx="374731" cy="651897"/>
            </a:xfrm>
            <a:prstGeom prst="straightConnector1">
              <a:avLst/>
            </a:prstGeom>
            <a:ln w="38100">
              <a:solidFill>
                <a:schemeClr val="bg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p:cNvSpPr txBox="1"/>
                <p:nvPr/>
              </p:nvSpPr>
              <p:spPr>
                <a:xfrm>
                  <a:off x="1524000" y="4618650"/>
                  <a:ext cx="96731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accent2">
                                <a:lumMod val="60000"/>
                                <a:lumOff val="40000"/>
                              </a:schemeClr>
                            </a:solidFill>
                            <a:latin typeface="Cambria Math"/>
                          </a:rPr>
                          <m:t>(1−</m:t>
                        </m:r>
                        <m:sSub>
                          <m:sSubPr>
                            <m:ctrlPr>
                              <a:rPr lang="en-US" sz="1600" b="0" i="1" smtClean="0">
                                <a:solidFill>
                                  <a:schemeClr val="accent2">
                                    <a:lumMod val="60000"/>
                                    <a:lumOff val="40000"/>
                                  </a:schemeClr>
                                </a:solidFill>
                                <a:latin typeface="Cambria Math"/>
                              </a:rPr>
                            </m:ctrlPr>
                          </m:sSubPr>
                          <m:e>
                            <m:r>
                              <a:rPr lang="en-US" sz="1600" b="0" i="1" smtClean="0">
                                <a:solidFill>
                                  <a:schemeClr val="accent2">
                                    <a:lumMod val="60000"/>
                                    <a:lumOff val="40000"/>
                                  </a:schemeClr>
                                </a:solidFill>
                                <a:latin typeface="Cambria Math"/>
                              </a:rPr>
                              <m:t>𝜆</m:t>
                            </m:r>
                          </m:e>
                          <m:sub>
                            <m:r>
                              <a:rPr lang="en-US" sz="1600" b="0" i="1" smtClean="0">
                                <a:solidFill>
                                  <a:schemeClr val="accent2">
                                    <a:lumMod val="60000"/>
                                    <a:lumOff val="40000"/>
                                  </a:schemeClr>
                                </a:solidFill>
                                <a:latin typeface="Cambria Math"/>
                              </a:rPr>
                              <m:t>𝑜</m:t>
                            </m:r>
                          </m:sub>
                        </m:sSub>
                        <m:r>
                          <a:rPr lang="en-US" sz="1600" b="0" i="0" smtClean="0">
                            <a:solidFill>
                              <a:schemeClr val="accent2">
                                <a:lumMod val="60000"/>
                                <a:lumOff val="40000"/>
                              </a:schemeClr>
                            </a:solidFill>
                            <a:latin typeface="Cambria Math"/>
                          </a:rPr>
                          <m:t>)</m:t>
                        </m:r>
                      </m:oMath>
                    </m:oMathPara>
                  </a14:m>
                  <a:endParaRPr lang="en-US" sz="1600" b="0" dirty="0" smtClean="0">
                    <a:solidFill>
                      <a:schemeClr val="accent2">
                        <a:lumMod val="60000"/>
                        <a:lumOff val="40000"/>
                      </a:schemeClr>
                    </a:solidFill>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1524000" y="4618650"/>
                  <a:ext cx="967316" cy="338554"/>
                </a:xfrm>
                <a:prstGeom prst="rect">
                  <a:avLst/>
                </a:prstGeom>
                <a:blipFill rotWithShape="1">
                  <a:blip r:embed="rId16"/>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p:cNvSpPr txBox="1"/>
                <p:nvPr/>
              </p:nvSpPr>
              <p:spPr>
                <a:xfrm>
                  <a:off x="3352800" y="4618650"/>
                  <a:ext cx="43851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accent1">
                                    <a:lumMod val="60000"/>
                                    <a:lumOff val="40000"/>
                                  </a:schemeClr>
                                </a:solidFill>
                                <a:latin typeface="Cambria Math"/>
                              </a:rPr>
                            </m:ctrlPr>
                          </m:sSubPr>
                          <m:e>
                            <m:r>
                              <a:rPr lang="en-US" sz="1600" b="0" i="1" smtClean="0">
                                <a:solidFill>
                                  <a:schemeClr val="accent1">
                                    <a:lumMod val="60000"/>
                                    <a:lumOff val="40000"/>
                                  </a:schemeClr>
                                </a:solidFill>
                                <a:latin typeface="Cambria Math"/>
                              </a:rPr>
                              <m:t>𝜆</m:t>
                            </m:r>
                          </m:e>
                          <m:sub>
                            <m:r>
                              <a:rPr lang="en-US" sz="1600" b="0" i="1" smtClean="0">
                                <a:solidFill>
                                  <a:schemeClr val="accent1">
                                    <a:lumMod val="60000"/>
                                    <a:lumOff val="40000"/>
                                  </a:schemeClr>
                                </a:solidFill>
                                <a:latin typeface="Cambria Math"/>
                              </a:rPr>
                              <m:t>𝑜</m:t>
                            </m:r>
                          </m:sub>
                        </m:sSub>
                      </m:oMath>
                    </m:oMathPara>
                  </a14:m>
                  <a:endParaRPr lang="en-US" sz="1600" b="0" dirty="0" smtClean="0">
                    <a:solidFill>
                      <a:schemeClr val="accent1">
                        <a:lumMod val="60000"/>
                        <a:lumOff val="40000"/>
                      </a:schemeClr>
                    </a:solidFill>
                  </a:endParaRPr>
                </a:p>
              </p:txBody>
            </p:sp>
          </mc:Choice>
          <mc:Fallback xmlns="">
            <p:sp>
              <p:nvSpPr>
                <p:cNvPr id="133" name="TextBox 132"/>
                <p:cNvSpPr txBox="1">
                  <a:spLocks noRot="1" noChangeAspect="1" noMove="1" noResize="1" noEditPoints="1" noAdjustHandles="1" noChangeArrowheads="1" noChangeShapeType="1" noTextEdit="1"/>
                </p:cNvSpPr>
                <p:nvPr/>
              </p:nvSpPr>
              <p:spPr>
                <a:xfrm>
                  <a:off x="3352800" y="4618650"/>
                  <a:ext cx="438518" cy="338554"/>
                </a:xfrm>
                <a:prstGeom prst="rect">
                  <a:avLst/>
                </a:prstGeom>
                <a:blipFill rotWithShape="1">
                  <a:blip r:embed="rId17"/>
                  <a:stretch>
                    <a:fillRect/>
                  </a:stretch>
                </a:blipFill>
              </p:spPr>
              <p:txBody>
                <a:bodyPr/>
                <a:lstStyle/>
                <a:p>
                  <a:r>
                    <a:rPr lang="en-US">
                      <a:noFill/>
                    </a:rPr>
                    <a:t> </a:t>
                  </a:r>
                </a:p>
              </p:txBody>
            </p:sp>
          </mc:Fallback>
        </mc:AlternateContent>
      </p:grpSp>
      <p:grpSp>
        <p:nvGrpSpPr>
          <p:cNvPr id="145" name="Group 144"/>
          <p:cNvGrpSpPr/>
          <p:nvPr/>
        </p:nvGrpSpPr>
        <p:grpSpPr>
          <a:xfrm>
            <a:off x="4881853" y="4385033"/>
            <a:ext cx="2266549" cy="651897"/>
            <a:chOff x="4881853" y="4385033"/>
            <a:chExt cx="2266549" cy="651897"/>
          </a:xfrm>
        </p:grpSpPr>
        <p:cxnSp>
          <p:nvCxnSpPr>
            <p:cNvPr id="134" name="Straight Arrow Connector 133"/>
            <p:cNvCxnSpPr/>
            <p:nvPr/>
          </p:nvCxnSpPr>
          <p:spPr>
            <a:xfrm>
              <a:off x="5611177" y="4387365"/>
              <a:ext cx="387046" cy="649565"/>
            </a:xfrm>
            <a:prstGeom prst="straightConnector1">
              <a:avLst/>
            </a:prstGeom>
            <a:ln w="38100">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a:off x="6469289" y="4385033"/>
              <a:ext cx="374731" cy="651897"/>
            </a:xfrm>
            <a:prstGeom prst="straightConnector1">
              <a:avLst/>
            </a:prstGeom>
            <a:ln w="38100">
              <a:solidFill>
                <a:schemeClr val="bg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6" name="TextBox 135"/>
                <p:cNvSpPr txBox="1"/>
                <p:nvPr/>
              </p:nvSpPr>
              <p:spPr>
                <a:xfrm>
                  <a:off x="4881853" y="4618650"/>
                  <a:ext cx="9665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accent2">
                                <a:lumMod val="60000"/>
                                <a:lumOff val="40000"/>
                              </a:schemeClr>
                            </a:solidFill>
                            <a:latin typeface="Cambria Math"/>
                          </a:rPr>
                          <m:t>(1−</m:t>
                        </m:r>
                        <m:sSub>
                          <m:sSubPr>
                            <m:ctrlPr>
                              <a:rPr lang="en-US" sz="1600" b="0" i="1" smtClean="0">
                                <a:solidFill>
                                  <a:schemeClr val="accent2">
                                    <a:lumMod val="60000"/>
                                    <a:lumOff val="40000"/>
                                  </a:schemeClr>
                                </a:solidFill>
                                <a:latin typeface="Cambria Math"/>
                              </a:rPr>
                            </m:ctrlPr>
                          </m:sSubPr>
                          <m:e>
                            <m:r>
                              <a:rPr lang="en-US" sz="1600" b="0" i="1" smtClean="0">
                                <a:solidFill>
                                  <a:schemeClr val="accent2">
                                    <a:lumMod val="60000"/>
                                    <a:lumOff val="40000"/>
                                  </a:schemeClr>
                                </a:solidFill>
                                <a:latin typeface="Cambria Math"/>
                              </a:rPr>
                              <m:t>𝜆</m:t>
                            </m:r>
                          </m:e>
                          <m:sub>
                            <m:r>
                              <a:rPr lang="en-US" sz="1600" b="0" i="1" smtClean="0">
                                <a:solidFill>
                                  <a:schemeClr val="accent2">
                                    <a:lumMod val="60000"/>
                                    <a:lumOff val="40000"/>
                                  </a:schemeClr>
                                </a:solidFill>
                                <a:latin typeface="Cambria Math"/>
                              </a:rPr>
                              <m:t>𝐴</m:t>
                            </m:r>
                          </m:sub>
                        </m:sSub>
                        <m:r>
                          <a:rPr lang="en-US" sz="1600" b="0" i="0" smtClean="0">
                            <a:solidFill>
                              <a:schemeClr val="accent2">
                                <a:lumMod val="60000"/>
                                <a:lumOff val="40000"/>
                              </a:schemeClr>
                            </a:solidFill>
                            <a:latin typeface="Cambria Math"/>
                          </a:rPr>
                          <m:t>)</m:t>
                        </m:r>
                      </m:oMath>
                    </m:oMathPara>
                  </a14:m>
                  <a:endParaRPr lang="en-US" sz="1600" b="0" dirty="0" smtClean="0">
                    <a:solidFill>
                      <a:schemeClr val="accent2">
                        <a:lumMod val="60000"/>
                        <a:lumOff val="40000"/>
                      </a:schemeClr>
                    </a:solidFill>
                  </a:endParaRPr>
                </a:p>
              </p:txBody>
            </p:sp>
          </mc:Choice>
          <mc:Fallback xmlns="">
            <p:sp>
              <p:nvSpPr>
                <p:cNvPr id="136" name="TextBox 135"/>
                <p:cNvSpPr txBox="1">
                  <a:spLocks noRot="1" noChangeAspect="1" noMove="1" noResize="1" noEditPoints="1" noAdjustHandles="1" noChangeArrowheads="1" noChangeShapeType="1" noTextEdit="1"/>
                </p:cNvSpPr>
                <p:nvPr/>
              </p:nvSpPr>
              <p:spPr>
                <a:xfrm>
                  <a:off x="4881853" y="4618650"/>
                  <a:ext cx="966547" cy="338554"/>
                </a:xfrm>
                <a:prstGeom prst="rect">
                  <a:avLst/>
                </a:prstGeom>
                <a:blipFill rotWithShape="1">
                  <a:blip r:embed="rId18"/>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p:cNvSpPr txBox="1"/>
                <p:nvPr/>
              </p:nvSpPr>
              <p:spPr>
                <a:xfrm>
                  <a:off x="6710653" y="4618650"/>
                  <a:ext cx="43774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accent1">
                                    <a:lumMod val="60000"/>
                                    <a:lumOff val="40000"/>
                                  </a:schemeClr>
                                </a:solidFill>
                                <a:latin typeface="Cambria Math"/>
                              </a:rPr>
                            </m:ctrlPr>
                          </m:sSubPr>
                          <m:e>
                            <m:r>
                              <a:rPr lang="en-US" sz="1600" b="0" i="1" smtClean="0">
                                <a:solidFill>
                                  <a:schemeClr val="accent1">
                                    <a:lumMod val="60000"/>
                                    <a:lumOff val="40000"/>
                                  </a:schemeClr>
                                </a:solidFill>
                                <a:latin typeface="Cambria Math"/>
                              </a:rPr>
                              <m:t>𝜆</m:t>
                            </m:r>
                          </m:e>
                          <m:sub>
                            <m:r>
                              <a:rPr lang="en-US" sz="1600" b="0" i="1" smtClean="0">
                                <a:solidFill>
                                  <a:schemeClr val="accent1">
                                    <a:lumMod val="60000"/>
                                    <a:lumOff val="40000"/>
                                  </a:schemeClr>
                                </a:solidFill>
                                <a:latin typeface="Cambria Math"/>
                              </a:rPr>
                              <m:t>𝐴</m:t>
                            </m:r>
                          </m:sub>
                        </m:sSub>
                      </m:oMath>
                    </m:oMathPara>
                  </a14:m>
                  <a:endParaRPr lang="en-US" sz="1600" b="0" dirty="0" smtClean="0">
                    <a:solidFill>
                      <a:schemeClr val="accent1">
                        <a:lumMod val="60000"/>
                        <a:lumOff val="40000"/>
                      </a:schemeClr>
                    </a:solidFill>
                  </a:endParaRPr>
                </a:p>
              </p:txBody>
            </p:sp>
          </mc:Choice>
          <mc:Fallback xmlns="">
            <p:sp>
              <p:nvSpPr>
                <p:cNvPr id="137" name="TextBox 136"/>
                <p:cNvSpPr txBox="1">
                  <a:spLocks noRot="1" noChangeAspect="1" noMove="1" noResize="1" noEditPoints="1" noAdjustHandles="1" noChangeArrowheads="1" noChangeShapeType="1" noTextEdit="1"/>
                </p:cNvSpPr>
                <p:nvPr/>
              </p:nvSpPr>
              <p:spPr>
                <a:xfrm>
                  <a:off x="6710653" y="4618650"/>
                  <a:ext cx="437749" cy="338554"/>
                </a:xfrm>
                <a:prstGeom prst="rect">
                  <a:avLst/>
                </a:prstGeom>
                <a:blipFill rotWithShape="1">
                  <a:blip r:embed="rId1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726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wipe(up)">
                                      <p:cBhvr>
                                        <p:cTn id="15" dur="500"/>
                                        <p:tgtEl>
                                          <p:spTgt spid="14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500"/>
                                        <p:tgtEl>
                                          <p:spTgt spid="1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up)">
                                      <p:cBhvr>
                                        <p:cTn id="24" dur="500"/>
                                        <p:tgtEl>
                                          <p:spTgt spid="142"/>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500"/>
                                        <p:tgtEl>
                                          <p:spTgt spid="1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44"/>
                                        </p:tgtEl>
                                        <p:attrNameLst>
                                          <p:attrName>style.visibility</p:attrName>
                                        </p:attrNameLst>
                                      </p:cBhvr>
                                      <p:to>
                                        <p:strVal val="visible"/>
                                      </p:to>
                                    </p:set>
                                    <p:animEffect transition="in" filter="wipe(up)">
                                      <p:cBhvr>
                                        <p:cTn id="33" dur="500"/>
                                        <p:tgtEl>
                                          <p:spTgt spid="14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wipe(up)">
                                      <p:cBhvr>
                                        <p:cTn id="42" dur="500"/>
                                        <p:tgtEl>
                                          <p:spTgt spid="145"/>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6"/>
                                        </p:tgtEl>
                                        <p:attrNameLst>
                                          <p:attrName>style.visibility</p:attrName>
                                        </p:attrNameLst>
                                      </p:cBhvr>
                                      <p:to>
                                        <p:strVal val="visible"/>
                                      </p:to>
                                    </p:set>
                                    <p:animEffect transition="in" filter="fade">
                                      <p:cBhvr>
                                        <p:cTn id="51"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25437" y="2770322"/>
            <a:ext cx="2046131" cy="2338055"/>
            <a:chOff x="725437" y="2770322"/>
            <a:chExt cx="2046131" cy="2338055"/>
          </a:xfrm>
        </p:grpSpPr>
        <p:sp>
          <p:nvSpPr>
            <p:cNvPr id="42" name="TextBox 41"/>
            <p:cNvSpPr txBox="1"/>
            <p:nvPr/>
          </p:nvSpPr>
          <p:spPr>
            <a:xfrm>
              <a:off x="1066800" y="4800600"/>
              <a:ext cx="1478874" cy="307777"/>
            </a:xfrm>
            <a:prstGeom prst="rect">
              <a:avLst/>
            </a:prstGeom>
            <a:noFill/>
          </p:spPr>
          <p:txBody>
            <a:bodyPr wrap="square" rtlCol="0">
              <a:spAutoFit/>
            </a:bodyPr>
            <a:lstStyle/>
            <a:p>
              <a:pPr algn="ctr"/>
              <a:r>
                <a:rPr lang="en-US" sz="1400" dirty="0" smtClean="0"/>
                <a:t>Example Scenes</a:t>
              </a:r>
              <a:endParaRPr lang="en-US" sz="1400" dirty="0"/>
            </a:p>
          </p:txBody>
        </p:sp>
        <p:grpSp>
          <p:nvGrpSpPr>
            <p:cNvPr id="72" name="Group 71"/>
            <p:cNvGrpSpPr/>
            <p:nvPr/>
          </p:nvGrpSpPr>
          <p:grpSpPr>
            <a:xfrm>
              <a:off x="725437" y="2770322"/>
              <a:ext cx="2046131" cy="1032417"/>
              <a:chOff x="1009483" y="1630151"/>
              <a:chExt cx="1409407" cy="711145"/>
            </a:xfrm>
          </p:grpSpPr>
          <p:grpSp>
            <p:nvGrpSpPr>
              <p:cNvPr id="73" name="Group 72"/>
              <p:cNvGrpSpPr/>
              <p:nvPr/>
            </p:nvGrpSpPr>
            <p:grpSpPr>
              <a:xfrm>
                <a:off x="1009483" y="1630151"/>
                <a:ext cx="1409407" cy="609600"/>
                <a:chOff x="914400" y="1295400"/>
                <a:chExt cx="1409407" cy="609600"/>
              </a:xfrm>
            </p:grpSpPr>
            <p:pic>
              <p:nvPicPr>
                <p:cNvPr id="77" name="Picture 14" descr="C:\Users\Daniel\Dropbox\SIGGRAPH-Asia-2012\hand _on_mous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486959"/>
                  <a:ext cx="512762" cy="341841"/>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1525470" y="1295400"/>
                  <a:ext cx="798337" cy="609600"/>
                  <a:chOff x="1525470" y="1295400"/>
                  <a:chExt cx="798337" cy="609600"/>
                </a:xfrm>
              </p:grpSpPr>
              <p:sp>
                <p:nvSpPr>
                  <p:cNvPr id="79" name="Rectangle 78"/>
                  <p:cNvSpPr/>
                  <p:nvPr/>
                </p:nvSpPr>
                <p:spPr>
                  <a:xfrm>
                    <a:off x="1525470" y="1295400"/>
                    <a:ext cx="426720" cy="304800"/>
                  </a:xfrm>
                  <a:prstGeom prst="rect">
                    <a:avLst/>
                  </a:prstGeom>
                  <a:blipFill>
                    <a:blip r:embed="rId4"/>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1711278" y="1447800"/>
                    <a:ext cx="426720" cy="304800"/>
                  </a:xfrm>
                  <a:prstGeom prst="rect">
                    <a:avLst/>
                  </a:prstGeom>
                  <a:blipFill>
                    <a:blip r:embed="rId4"/>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1897087" y="1600200"/>
                    <a:ext cx="426720" cy="304800"/>
                  </a:xfrm>
                  <a:prstGeom prst="rect">
                    <a:avLst/>
                  </a:prstGeom>
                  <a:blipFill>
                    <a:blip r:embed="rId4"/>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74"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524000" y="1676400"/>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731057" y="183832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11350" y="198945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1" name="Group 10"/>
          <p:cNvGrpSpPr/>
          <p:nvPr/>
        </p:nvGrpSpPr>
        <p:grpSpPr>
          <a:xfrm>
            <a:off x="768350" y="3718560"/>
            <a:ext cx="899939" cy="924879"/>
            <a:chOff x="768350" y="3718560"/>
            <a:chExt cx="899939" cy="924879"/>
          </a:xfrm>
        </p:grpSpPr>
        <p:pic>
          <p:nvPicPr>
            <p:cNvPr id="3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2643" y="3718560"/>
              <a:ext cx="765646" cy="76564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768350" y="4127389"/>
              <a:ext cx="432503" cy="5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a:off x="1367983" y="3853574"/>
            <a:ext cx="873872" cy="917728"/>
            <a:chOff x="1367983" y="3853574"/>
            <a:chExt cx="873872" cy="917728"/>
          </a:xfrm>
        </p:grpSpPr>
        <p:pic>
          <p:nvPicPr>
            <p:cNvPr id="4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6211" y="3853574"/>
              <a:ext cx="765644"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367983" y="4260511"/>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1941242" y="3985260"/>
            <a:ext cx="878158" cy="916384"/>
            <a:chOff x="1941242" y="3985260"/>
            <a:chExt cx="878158" cy="916384"/>
          </a:xfrm>
        </p:grpSpPr>
        <p:pic>
          <p:nvPicPr>
            <p:cNvPr id="52"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2028" y="3985260"/>
              <a:ext cx="757372" cy="760116"/>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41242" y="4390853"/>
              <a:ext cx="428292" cy="5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5636055" y="1800477"/>
            <a:ext cx="2474643" cy="3307900"/>
            <a:chOff x="5636055" y="1800477"/>
            <a:chExt cx="2474643" cy="3307900"/>
          </a:xfrm>
        </p:grpSpPr>
        <p:sp>
          <p:nvSpPr>
            <p:cNvPr id="40" name="Right Arrow 39"/>
            <p:cNvSpPr/>
            <p:nvPr/>
          </p:nvSpPr>
          <p:spPr>
            <a:xfrm>
              <a:off x="5636055" y="3029947"/>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6366436" y="1800477"/>
              <a:ext cx="1744262" cy="3307900"/>
              <a:chOff x="6366436" y="1800477"/>
              <a:chExt cx="1744262" cy="3307900"/>
            </a:xfrm>
          </p:grpSpPr>
          <p:sp>
            <p:nvSpPr>
              <p:cNvPr id="44" name="TextBox 43"/>
              <p:cNvSpPr txBox="1"/>
              <p:nvPr/>
            </p:nvSpPr>
            <p:spPr>
              <a:xfrm>
                <a:off x="6366436" y="4800600"/>
                <a:ext cx="1744262" cy="307777"/>
              </a:xfrm>
              <a:prstGeom prst="rect">
                <a:avLst/>
              </a:prstGeom>
              <a:noFill/>
            </p:spPr>
            <p:txBody>
              <a:bodyPr wrap="square" rtlCol="0">
                <a:spAutoFit/>
              </a:bodyPr>
              <a:lstStyle/>
              <a:p>
                <a:pPr algn="ctr"/>
                <a:r>
                  <a:rPr lang="en-US" sz="1400" dirty="0" smtClean="0"/>
                  <a:t>Synthesized Scenes</a:t>
                </a:r>
                <a:endParaRPr lang="en-US" sz="1400" dirty="0"/>
              </a:p>
            </p:txBody>
          </p:sp>
          <p:grpSp>
            <p:nvGrpSpPr>
              <p:cNvPr id="53" name="Group 52"/>
              <p:cNvGrpSpPr/>
              <p:nvPr/>
            </p:nvGrpSpPr>
            <p:grpSpPr>
              <a:xfrm>
                <a:off x="6885884" y="1800477"/>
                <a:ext cx="695606" cy="2725100"/>
                <a:chOff x="6019800" y="3195551"/>
                <a:chExt cx="457200" cy="1791123"/>
              </a:xfrm>
            </p:grpSpPr>
            <p:sp>
              <p:nvSpPr>
                <p:cNvPr id="56" name="Rounded Rectangle 55"/>
                <p:cNvSpPr/>
                <p:nvPr/>
              </p:nvSpPr>
              <p:spPr>
                <a:xfrm>
                  <a:off x="6019800" y="3195551"/>
                  <a:ext cx="457200" cy="1791123"/>
                </a:xfrm>
                <a:prstGeom prst="roundRect">
                  <a:avLst/>
                </a:prstGeom>
                <a:solidFill>
                  <a:schemeClr val="tx1">
                    <a:lumMod val="50000"/>
                  </a:schemeClr>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086610" y="3265478"/>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86925" y="3531153"/>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6085666" y="3796825"/>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6086297" y="4062498"/>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6085981" y="4328174"/>
                  <a:ext cx="331883" cy="23706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p:cNvGrpSpPr/>
                <p:nvPr/>
              </p:nvGrpSpPr>
              <p:grpSpPr>
                <a:xfrm>
                  <a:off x="6202019" y="4613484"/>
                  <a:ext cx="72834" cy="282293"/>
                  <a:chOff x="1948443" y="5521296"/>
                  <a:chExt cx="52675" cy="204164"/>
                </a:xfrm>
                <a:solidFill>
                  <a:schemeClr val="tx1"/>
                </a:solidFill>
              </p:grpSpPr>
              <p:sp>
                <p:nvSpPr>
                  <p:cNvPr id="69" name="Oval 68"/>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Picture 9"/>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833" y="3237074"/>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0"/>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1491" y="34939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1"/>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3758661"/>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2"/>
                <p:cNvPicPr>
                  <a:picLocks noChangeAspect="1" noChangeArrowheads="1"/>
                </p:cNvPicPr>
                <p:nvPr/>
              </p:nvPicPr>
              <p:blipFill>
                <a:blip r:embed="rId11"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929" y="402433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3"/>
                <p:cNvPicPr>
                  <a:picLocks noChangeAspect="1" noChangeArrowheads="1"/>
                </p:cNvPicPr>
                <p:nvPr/>
              </p:nvPicPr>
              <p:blipFill>
                <a:blip r:embed="rId12"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4290009"/>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3" name="Group 2"/>
          <p:cNvGrpSpPr/>
          <p:nvPr/>
        </p:nvGrpSpPr>
        <p:grpSpPr>
          <a:xfrm>
            <a:off x="7782016" y="2042160"/>
            <a:ext cx="762000" cy="1691640"/>
            <a:chOff x="7782016" y="2042160"/>
            <a:chExt cx="762000" cy="1691640"/>
          </a:xfrm>
        </p:grpSpPr>
        <p:pic>
          <p:nvPicPr>
            <p:cNvPr id="54"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782016" y="2042160"/>
              <a:ext cx="762000" cy="762000"/>
            </a:xfrm>
            <a:prstGeom prst="rect">
              <a:avLst/>
            </a:prstGeom>
            <a:noFill/>
            <a:ln w="19050">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7782016" y="2971800"/>
              <a:ext cx="762000" cy="762000"/>
            </a:xfrm>
            <a:prstGeom prst="rect">
              <a:avLst/>
            </a:prstGeom>
            <a:noFill/>
            <a:ln w="19050">
              <a:solidFill>
                <a:srgbClr val="33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Example-based Synthesis</a:t>
            </a:r>
            <a:endParaRPr lang="en-US" dirty="0"/>
          </a:p>
        </p:txBody>
      </p:sp>
      <p:grpSp>
        <p:nvGrpSpPr>
          <p:cNvPr id="46" name="Group 45"/>
          <p:cNvGrpSpPr/>
          <p:nvPr/>
        </p:nvGrpSpPr>
        <p:grpSpPr>
          <a:xfrm>
            <a:off x="3186363" y="2628882"/>
            <a:ext cx="2355291" cy="2479494"/>
            <a:chOff x="3186363" y="2628882"/>
            <a:chExt cx="2355291" cy="2479494"/>
          </a:xfrm>
        </p:grpSpPr>
        <p:pic>
          <p:nvPicPr>
            <p:cNvPr id="20"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3086" b="81836" l="14844" r="85156"/>
                      </a14:imgEffect>
                    </a14:imgLayer>
                  </a14:imgProps>
                </a:ext>
                <a:ext uri="{28A0092B-C50C-407E-A947-70E740481C1C}">
                  <a14:useLocalDpi xmlns:a14="http://schemas.microsoft.com/office/drawing/2010/main" val="0"/>
                </a:ext>
              </a:extLst>
            </a:blip>
            <a:srcRect l="15668" t="13981" r="15150" b="18523"/>
            <a:stretch/>
          </p:blipFill>
          <p:spPr bwMode="auto">
            <a:xfrm>
              <a:off x="4222771" y="2628882"/>
              <a:ext cx="1158893" cy="113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ight Arrow 37"/>
            <p:cNvSpPr/>
            <p:nvPr/>
          </p:nvSpPr>
          <p:spPr>
            <a:xfrm>
              <a:off x="3186363" y="3033960"/>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4062780" y="4800599"/>
              <a:ext cx="1478874" cy="307777"/>
            </a:xfrm>
            <a:prstGeom prst="rect">
              <a:avLst/>
            </a:prstGeom>
            <a:noFill/>
          </p:spPr>
          <p:txBody>
            <a:bodyPr wrap="square" rtlCol="0">
              <a:spAutoFit/>
            </a:bodyPr>
            <a:lstStyle/>
            <a:p>
              <a:pPr algn="ctr"/>
              <a:r>
                <a:rPr lang="en-US" sz="1400" dirty="0" smtClean="0"/>
                <a:t>Synthesis Engine</a:t>
              </a:r>
              <a:endParaRPr lang="en-US" sz="1400" dirty="0"/>
            </a:p>
          </p:txBody>
        </p:sp>
      </p:grpSp>
      <p:sp>
        <p:nvSpPr>
          <p:cNvPr id="51" name="Rectangle 50"/>
          <p:cNvSpPr/>
          <p:nvPr/>
        </p:nvSpPr>
        <p:spPr>
          <a:xfrm>
            <a:off x="-76200" y="-76200"/>
            <a:ext cx="9296400" cy="70104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p:cNvSpPr/>
          <p:nvPr/>
        </p:nvSpPr>
        <p:spPr>
          <a:xfrm>
            <a:off x="3009900" y="2111814"/>
            <a:ext cx="3467100" cy="239139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r>
              <a:rPr lang="en-US" sz="2800" b="1" dirty="0" smtClean="0"/>
              <a:t>Plausibility</a:t>
            </a:r>
          </a:p>
          <a:p>
            <a:pPr algn="ctr">
              <a:lnSpc>
                <a:spcPct val="150000"/>
              </a:lnSpc>
            </a:pPr>
            <a:r>
              <a:rPr lang="en-US" sz="2800" b="1" dirty="0" smtClean="0"/>
              <a:t>Variety</a:t>
            </a:r>
          </a:p>
          <a:p>
            <a:pPr algn="ctr">
              <a:lnSpc>
                <a:spcPct val="150000"/>
              </a:lnSpc>
            </a:pPr>
            <a:r>
              <a:rPr lang="en-US" sz="2800" b="1" dirty="0" smtClean="0"/>
              <a:t>Minimal Input</a:t>
            </a:r>
            <a:endParaRPr lang="en-US" sz="2800" b="1" dirty="0"/>
          </a:p>
        </p:txBody>
      </p:sp>
      <p:grpSp>
        <p:nvGrpSpPr>
          <p:cNvPr id="16" name="Group 15"/>
          <p:cNvGrpSpPr/>
          <p:nvPr/>
        </p:nvGrpSpPr>
        <p:grpSpPr>
          <a:xfrm>
            <a:off x="6885883" y="2311079"/>
            <a:ext cx="695607" cy="1169087"/>
            <a:chOff x="6885883" y="2311079"/>
            <a:chExt cx="695607" cy="1169087"/>
          </a:xfrm>
        </p:grpSpPr>
        <p:sp>
          <p:nvSpPr>
            <p:cNvPr id="48" name="Rectangle 47"/>
            <p:cNvSpPr/>
            <p:nvPr/>
          </p:nvSpPr>
          <p:spPr>
            <a:xfrm>
              <a:off x="6885883" y="2311079"/>
              <a:ext cx="695607" cy="360673"/>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6885884" y="3119491"/>
              <a:ext cx="695606" cy="360675"/>
            </a:xfrm>
            <a:prstGeom prst="rect">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770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5">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Mixing Results</a:t>
            </a:r>
            <a:endParaRPr lang="en-US" dirty="0"/>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004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2052"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1628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19962"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200555"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181600" y="396216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62800" y="3961349"/>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 y="1981200"/>
            <a:ext cx="842918"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54" y="2998671"/>
            <a:ext cx="839864"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5033602"/>
            <a:ext cx="839863" cy="8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55" y="4016142"/>
            <a:ext cx="839864" cy="8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165" y="1587876"/>
            <a:ext cx="924043" cy="369332"/>
          </a:xfrm>
          <a:prstGeom prst="rect">
            <a:avLst/>
          </a:prstGeom>
          <a:noFill/>
        </p:spPr>
        <p:txBody>
          <a:bodyPr wrap="square" rtlCol="0">
            <a:spAutoFit/>
          </a:bodyPr>
          <a:lstStyle/>
          <a:p>
            <a:pPr algn="ctr"/>
            <a:r>
              <a:rPr lang="en-US" dirty="0" smtClean="0"/>
              <a:t>INPUT</a:t>
            </a:r>
            <a:endParaRPr lang="en-US" dirty="0"/>
          </a:p>
        </p:txBody>
      </p:sp>
      <p:sp>
        <p:nvSpPr>
          <p:cNvPr id="16" name="TextBox 15"/>
          <p:cNvSpPr txBox="1"/>
          <p:nvPr/>
        </p:nvSpPr>
        <p:spPr>
          <a:xfrm>
            <a:off x="4562421" y="1587876"/>
            <a:ext cx="1147822" cy="369332"/>
          </a:xfrm>
          <a:prstGeom prst="rect">
            <a:avLst/>
          </a:prstGeom>
          <a:noFill/>
        </p:spPr>
        <p:txBody>
          <a:bodyPr wrap="square" rtlCol="0">
            <a:spAutoFit/>
          </a:bodyPr>
          <a:lstStyle/>
          <a:p>
            <a:pPr algn="ctr"/>
            <a:r>
              <a:rPr lang="en-US" dirty="0" smtClean="0"/>
              <a:t>OUTPUT</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3766235" y="6031468"/>
                <a:ext cx="176804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a:rPr>
                          </m:ctrlPr>
                        </m:sSubPr>
                        <m:e>
                          <m:r>
                            <a:rPr lang="en-US" sz="2000" b="0" i="1" smtClean="0">
                              <a:latin typeface="Cambria Math"/>
                            </a:rPr>
                            <m:t>𝜆</m:t>
                          </m:r>
                        </m:e>
                        <m:sub>
                          <m:r>
                            <a:rPr lang="en-US" sz="2000" b="0" i="1" smtClean="0">
                              <a:latin typeface="Cambria Math"/>
                            </a:rPr>
                            <m:t>𝑜</m:t>
                          </m:r>
                        </m:sub>
                      </m:sSub>
                      <m:r>
                        <a:rPr lang="en-US" sz="2000" b="0" i="1" smtClean="0">
                          <a:latin typeface="Cambria Math"/>
                        </a:rPr>
                        <m:t>=</m:t>
                      </m:r>
                      <m:sSub>
                        <m:sSubPr>
                          <m:ctrlPr>
                            <a:rPr lang="en-US" sz="2000" b="0" i="1" smtClean="0">
                              <a:latin typeface="Cambria Math"/>
                            </a:rPr>
                          </m:ctrlPr>
                        </m:sSubPr>
                        <m:e>
                          <m:r>
                            <a:rPr lang="en-US" sz="2000" b="0" i="1" smtClean="0">
                              <a:latin typeface="Cambria Math"/>
                            </a:rPr>
                            <m:t>𝜆</m:t>
                          </m:r>
                        </m:e>
                        <m:sub>
                          <m:r>
                            <a:rPr lang="en-US" sz="2000" b="0" i="1" smtClean="0">
                              <a:latin typeface="Cambria Math"/>
                            </a:rPr>
                            <m:t>𝐴</m:t>
                          </m:r>
                        </m:sub>
                      </m:sSub>
                      <m:r>
                        <a:rPr lang="en-US" sz="2000" b="0" i="1" smtClean="0">
                          <a:latin typeface="Cambria Math"/>
                        </a:rPr>
                        <m:t>=0.5</m:t>
                      </m:r>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3766235" y="6031468"/>
                <a:ext cx="1768048" cy="400110"/>
              </a:xfrm>
              <a:prstGeom prst="rect">
                <a:avLst/>
              </a:prstGeom>
              <a:blipFill rotWithShape="1">
                <a:blip r:embed="rId15"/>
                <a:stretch>
                  <a:fillRect b="-1515"/>
                </a:stretch>
              </a:blipFill>
            </p:spPr>
            <p:txBody>
              <a:bodyPr/>
              <a:lstStyle/>
              <a:p>
                <a:r>
                  <a:rPr lang="en-US">
                    <a:noFill/>
                  </a:rPr>
                  <a:t> </a:t>
                </a:r>
              </a:p>
            </p:txBody>
          </p:sp>
        </mc:Fallback>
      </mc:AlternateContent>
    </p:spTree>
    <p:extLst>
      <p:ext uri="{BB962C8B-B14F-4D97-AF65-F5344CB8AC3E}">
        <p14:creationId xmlns:p14="http://schemas.microsoft.com/office/powerpoint/2010/main" val="25825901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Mixing Results</a:t>
            </a:r>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004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2052"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1628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19962"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200555"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181600" y="396216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62800" y="3961349"/>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 y="1981200"/>
            <a:ext cx="842918"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54" y="2998671"/>
            <a:ext cx="839864"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5033602"/>
            <a:ext cx="839863" cy="8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55" y="4016142"/>
            <a:ext cx="839864" cy="8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165" y="1587876"/>
            <a:ext cx="924043" cy="369332"/>
          </a:xfrm>
          <a:prstGeom prst="rect">
            <a:avLst/>
          </a:prstGeom>
          <a:noFill/>
        </p:spPr>
        <p:txBody>
          <a:bodyPr wrap="square" rtlCol="0">
            <a:spAutoFit/>
          </a:bodyPr>
          <a:lstStyle/>
          <a:p>
            <a:pPr algn="ctr"/>
            <a:r>
              <a:rPr lang="en-US" dirty="0" smtClean="0"/>
              <a:t>INPUT</a:t>
            </a:r>
            <a:endParaRPr lang="en-US" dirty="0"/>
          </a:p>
        </p:txBody>
      </p:sp>
      <p:sp>
        <p:nvSpPr>
          <p:cNvPr id="16" name="TextBox 15"/>
          <p:cNvSpPr txBox="1"/>
          <p:nvPr/>
        </p:nvSpPr>
        <p:spPr>
          <a:xfrm>
            <a:off x="4562421" y="1587876"/>
            <a:ext cx="1147822" cy="369332"/>
          </a:xfrm>
          <a:prstGeom prst="rect">
            <a:avLst/>
          </a:prstGeom>
          <a:noFill/>
        </p:spPr>
        <p:txBody>
          <a:bodyPr wrap="square" rtlCol="0">
            <a:spAutoFit/>
          </a:bodyPr>
          <a:lstStyle/>
          <a:p>
            <a:pPr algn="ctr"/>
            <a:r>
              <a:rPr lang="en-US" dirty="0" smtClean="0"/>
              <a:t>OUTPUT</a:t>
            </a:r>
            <a:endParaRPr lang="en-US" dirty="0"/>
          </a:p>
        </p:txBody>
      </p:sp>
      <p:sp>
        <p:nvSpPr>
          <p:cNvPr id="17" name="Rectangle 16"/>
          <p:cNvSpPr/>
          <p:nvPr/>
        </p:nvSpPr>
        <p:spPr>
          <a:xfrm>
            <a:off x="1844040" y="2711387"/>
            <a:ext cx="266700" cy="269367"/>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518410" y="4808220"/>
            <a:ext cx="266700" cy="2667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p:cNvGrpSpPr/>
          <p:nvPr/>
        </p:nvGrpSpPr>
        <p:grpSpPr>
          <a:xfrm>
            <a:off x="37165" y="1905000"/>
            <a:ext cx="9183035" cy="4953000"/>
            <a:chOff x="-648635" y="2079620"/>
            <a:chExt cx="9183035" cy="4953000"/>
          </a:xfrm>
        </p:grpSpPr>
        <p:sp>
          <p:nvSpPr>
            <p:cNvPr id="20" name="Rectangle 19"/>
            <p:cNvSpPr/>
            <p:nvPr/>
          </p:nvSpPr>
          <p:spPr>
            <a:xfrm>
              <a:off x="2514600" y="2079620"/>
              <a:ext cx="6019800" cy="49530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48635" y="6019800"/>
              <a:ext cx="3163235" cy="101282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2147701" y="2368598"/>
            <a:ext cx="2492500" cy="3027264"/>
            <a:chOff x="2147701" y="2368598"/>
            <a:chExt cx="2492500" cy="3027264"/>
          </a:xfrm>
        </p:grpSpPr>
        <p:grpSp>
          <p:nvGrpSpPr>
            <p:cNvPr id="8" name="Group 7"/>
            <p:cNvGrpSpPr/>
            <p:nvPr/>
          </p:nvGrpSpPr>
          <p:grpSpPr>
            <a:xfrm>
              <a:off x="2147701" y="2368598"/>
              <a:ext cx="2488933" cy="954944"/>
              <a:chOff x="2147701" y="2368598"/>
              <a:chExt cx="2488933" cy="954944"/>
            </a:xfrm>
          </p:grpSpPr>
          <p:sp>
            <p:nvSpPr>
              <p:cNvPr id="6" name="Isosceles Triangle 5"/>
              <p:cNvSpPr/>
              <p:nvPr/>
            </p:nvSpPr>
            <p:spPr>
              <a:xfrm rot="16200000">
                <a:off x="2438789" y="2093163"/>
                <a:ext cx="939289" cy="1521466"/>
              </a:xfrm>
              <a:prstGeom prst="triangle">
                <a:avLst/>
              </a:prstGeom>
              <a:noFill/>
              <a:ln>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669165" y="2368598"/>
                <a:ext cx="967469" cy="954944"/>
                <a:chOff x="6537960" y="2194560"/>
                <a:chExt cx="941832" cy="929639"/>
              </a:xfrm>
            </p:grpSpPr>
            <p:pic>
              <p:nvPicPr>
                <p:cNvPr id="1027" name="Picture 3" descr="C:\ContextAware\Code\latex\SceneSynth\figures\data\teaser\01_f8c7600ed9870e13_9.18807.tiff"/>
                <p:cNvPicPr>
                  <a:picLocks noChangeAspect="1" noChangeArrowheads="1"/>
                </p:cNvPicPr>
                <p:nvPr/>
              </p:nvPicPr>
              <p:blipFill rotWithShape="1">
                <a:blip r:embed="rId15">
                  <a:extLst>
                    <a:ext uri="{28A0092B-C50C-407E-A947-70E740481C1C}">
                      <a14:useLocalDpi xmlns:a14="http://schemas.microsoft.com/office/drawing/2010/main" val="0"/>
                    </a:ext>
                  </a:extLst>
                </a:blip>
                <a:srcRect l="33796" t="38682" r="53845" b="49318"/>
                <a:stretch/>
              </p:blipFill>
              <p:spPr bwMode="auto">
                <a:xfrm>
                  <a:off x="6537960" y="2194560"/>
                  <a:ext cx="941832" cy="9144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553200" y="2209800"/>
                  <a:ext cx="914400" cy="914399"/>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 name="Group 8"/>
            <p:cNvGrpSpPr/>
            <p:nvPr/>
          </p:nvGrpSpPr>
          <p:grpSpPr>
            <a:xfrm>
              <a:off x="2788709" y="4431834"/>
              <a:ext cx="1851492" cy="964028"/>
              <a:chOff x="2788709" y="4431834"/>
              <a:chExt cx="1851492" cy="964028"/>
            </a:xfrm>
          </p:grpSpPr>
          <p:grpSp>
            <p:nvGrpSpPr>
              <p:cNvPr id="5" name="Group 4"/>
              <p:cNvGrpSpPr/>
              <p:nvPr/>
            </p:nvGrpSpPr>
            <p:grpSpPr>
              <a:xfrm>
                <a:off x="3664332" y="4431836"/>
                <a:ext cx="975869" cy="964026"/>
                <a:chOff x="9372599" y="3540890"/>
                <a:chExt cx="840609" cy="848230"/>
              </a:xfrm>
            </p:grpSpPr>
            <p:pic>
              <p:nvPicPr>
                <p:cNvPr id="1028" name="Picture 4" descr="C:\ContextAware\Code\latex\SceneSynth\figures\data\teaser\00_4fc181db2301f675_8.83905.tiff"/>
                <p:cNvPicPr>
                  <a:picLocks noChangeAspect="1" noChangeArrowheads="1"/>
                </p:cNvPicPr>
                <p:nvPr/>
              </p:nvPicPr>
              <p:blipFill rotWithShape="1">
                <a:blip r:embed="rId16">
                  <a:extLst>
                    <a:ext uri="{28A0092B-C50C-407E-A947-70E740481C1C}">
                      <a14:useLocalDpi xmlns:a14="http://schemas.microsoft.com/office/drawing/2010/main" val="0"/>
                    </a:ext>
                  </a:extLst>
                </a:blip>
                <a:srcRect l="70005" t="46933" r="19196" b="42266"/>
                <a:stretch/>
              </p:blipFill>
              <p:spPr bwMode="auto">
                <a:xfrm>
                  <a:off x="9372600" y="3566160"/>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372599" y="3540890"/>
                  <a:ext cx="840609" cy="840609"/>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Isosceles Triangle 33"/>
              <p:cNvSpPr/>
              <p:nvPr/>
            </p:nvSpPr>
            <p:spPr>
              <a:xfrm rot="16200000">
                <a:off x="2748838" y="4471705"/>
                <a:ext cx="955365" cy="875623"/>
              </a:xfrm>
              <a:prstGeom prst="triangle">
                <a:avLst/>
              </a:prstGeom>
              <a:noFill/>
              <a:ln>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66227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Mixing Results</a:t>
            </a:r>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004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2052"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1628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19962"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200555"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181600" y="396216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62800" y="3961349"/>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 y="1981200"/>
            <a:ext cx="842918"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54" y="2998671"/>
            <a:ext cx="839864"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5033602"/>
            <a:ext cx="839863" cy="8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55" y="4016142"/>
            <a:ext cx="839864" cy="8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165" y="1587876"/>
            <a:ext cx="924043" cy="369332"/>
          </a:xfrm>
          <a:prstGeom prst="rect">
            <a:avLst/>
          </a:prstGeom>
          <a:noFill/>
        </p:spPr>
        <p:txBody>
          <a:bodyPr wrap="square" rtlCol="0">
            <a:spAutoFit/>
          </a:bodyPr>
          <a:lstStyle/>
          <a:p>
            <a:pPr algn="ctr"/>
            <a:r>
              <a:rPr lang="en-US" dirty="0" smtClean="0"/>
              <a:t>INPUT</a:t>
            </a:r>
            <a:endParaRPr lang="en-US" dirty="0"/>
          </a:p>
        </p:txBody>
      </p:sp>
      <p:sp>
        <p:nvSpPr>
          <p:cNvPr id="16" name="TextBox 15"/>
          <p:cNvSpPr txBox="1"/>
          <p:nvPr/>
        </p:nvSpPr>
        <p:spPr>
          <a:xfrm>
            <a:off x="4562421" y="1587876"/>
            <a:ext cx="1147822" cy="369332"/>
          </a:xfrm>
          <a:prstGeom prst="rect">
            <a:avLst/>
          </a:prstGeom>
          <a:noFill/>
        </p:spPr>
        <p:txBody>
          <a:bodyPr wrap="square" rtlCol="0">
            <a:spAutoFit/>
          </a:bodyPr>
          <a:lstStyle/>
          <a:p>
            <a:pPr algn="ctr"/>
            <a:r>
              <a:rPr lang="en-US" dirty="0" smtClean="0"/>
              <a:t>OUTPUT</a:t>
            </a:r>
            <a:endParaRPr lang="en-US" dirty="0"/>
          </a:p>
        </p:txBody>
      </p:sp>
      <p:sp>
        <p:nvSpPr>
          <p:cNvPr id="17" name="Rectangle 16"/>
          <p:cNvSpPr/>
          <p:nvPr/>
        </p:nvSpPr>
        <p:spPr>
          <a:xfrm>
            <a:off x="3688080" y="2705100"/>
            <a:ext cx="762000" cy="3048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7165" y="1772542"/>
            <a:ext cx="9183035" cy="5085458"/>
            <a:chOff x="37165" y="1772542"/>
            <a:chExt cx="9183035" cy="5085458"/>
          </a:xfrm>
        </p:grpSpPr>
        <p:grpSp>
          <p:nvGrpSpPr>
            <p:cNvPr id="18" name="Group 17"/>
            <p:cNvGrpSpPr/>
            <p:nvPr/>
          </p:nvGrpSpPr>
          <p:grpSpPr>
            <a:xfrm>
              <a:off x="37165" y="1957208"/>
              <a:ext cx="9183035" cy="4900792"/>
              <a:chOff x="37165" y="1957208"/>
              <a:chExt cx="9183035" cy="4900792"/>
            </a:xfrm>
          </p:grpSpPr>
          <p:grpSp>
            <p:nvGrpSpPr>
              <p:cNvPr id="19" name="Group 18"/>
              <p:cNvGrpSpPr/>
              <p:nvPr/>
            </p:nvGrpSpPr>
            <p:grpSpPr>
              <a:xfrm>
                <a:off x="37165" y="1957208"/>
                <a:ext cx="9183035" cy="4900792"/>
                <a:chOff x="-648635" y="2131828"/>
                <a:chExt cx="9183035" cy="4900792"/>
              </a:xfrm>
            </p:grpSpPr>
            <p:sp>
              <p:nvSpPr>
                <p:cNvPr id="21" name="Rectangle 20"/>
                <p:cNvSpPr/>
                <p:nvPr/>
              </p:nvSpPr>
              <p:spPr>
                <a:xfrm>
                  <a:off x="4495800" y="2131828"/>
                  <a:ext cx="4038600" cy="4900792"/>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48635" y="6194420"/>
                  <a:ext cx="3163235" cy="8382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p:cNvSpPr/>
              <p:nvPr/>
            </p:nvSpPr>
            <p:spPr>
              <a:xfrm>
                <a:off x="3200401" y="3886200"/>
                <a:ext cx="1904096" cy="2363308"/>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p:cNvSpPr/>
            <p:nvPr/>
          </p:nvSpPr>
          <p:spPr>
            <a:xfrm>
              <a:off x="1142999" y="1772542"/>
              <a:ext cx="2057401" cy="4118272"/>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2627376" y="3009900"/>
            <a:ext cx="2883408" cy="2540704"/>
            <a:chOff x="2627376" y="3009900"/>
            <a:chExt cx="2883408" cy="2540704"/>
          </a:xfrm>
        </p:grpSpPr>
        <p:sp>
          <p:nvSpPr>
            <p:cNvPr id="33" name="Isosceles Triangle 32"/>
            <p:cNvSpPr/>
            <p:nvPr/>
          </p:nvSpPr>
          <p:spPr>
            <a:xfrm>
              <a:off x="2641885" y="3009900"/>
              <a:ext cx="2865852" cy="1397704"/>
            </a:xfrm>
            <a:prstGeom prst="triangle">
              <a:avLst/>
            </a:prstGeom>
            <a:noFill/>
            <a:ln>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627376" y="4407604"/>
              <a:ext cx="2883408" cy="1143000"/>
              <a:chOff x="7022592" y="2514600"/>
              <a:chExt cx="2883408" cy="1143000"/>
            </a:xfrm>
          </p:grpSpPr>
          <p:pic>
            <p:nvPicPr>
              <p:cNvPr id="2050" name="Picture 2" descr="C:\ContextAware\Code\latex\SceneSynth\figures\data\teaser\01_3792a019aefb2955_8.61042.tiff"/>
              <p:cNvPicPr>
                <a:picLocks noChangeAspect="1" noChangeArrowheads="1"/>
              </p:cNvPicPr>
              <p:nvPr/>
            </p:nvPicPr>
            <p:blipFill rotWithShape="1">
              <a:blip r:embed="rId15">
                <a:extLst>
                  <a:ext uri="{28A0092B-C50C-407E-A947-70E740481C1C}">
                    <a14:useLocalDpi xmlns:a14="http://schemas.microsoft.com/office/drawing/2010/main" val="0"/>
                  </a:ext>
                </a:extLst>
              </a:blip>
              <a:srcRect l="26164" t="38407" r="36038" b="46594"/>
              <a:stretch/>
            </p:blipFill>
            <p:spPr bwMode="auto">
              <a:xfrm>
                <a:off x="7022592" y="2514600"/>
                <a:ext cx="2880360" cy="1143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037100" y="2519318"/>
                <a:ext cx="2868900" cy="1138282"/>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2028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Mixing Results</a:t>
            </a:r>
          </a:p>
        </p:txBody>
      </p:sp>
      <p:pic>
        <p:nvPicPr>
          <p:cNvPr id="20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92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004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182052"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162800" y="198120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219962"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200555" y="3963458"/>
            <a:ext cx="1903942" cy="1903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181600" y="396216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162800" y="3961349"/>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 y="1981200"/>
            <a:ext cx="842918"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54" y="2998671"/>
            <a:ext cx="839864" cy="8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5033602"/>
            <a:ext cx="839863" cy="8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255" y="4016142"/>
            <a:ext cx="839864" cy="84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7165" y="1587876"/>
            <a:ext cx="924043" cy="369332"/>
          </a:xfrm>
          <a:prstGeom prst="rect">
            <a:avLst/>
          </a:prstGeom>
          <a:noFill/>
        </p:spPr>
        <p:txBody>
          <a:bodyPr wrap="square" rtlCol="0">
            <a:spAutoFit/>
          </a:bodyPr>
          <a:lstStyle/>
          <a:p>
            <a:pPr algn="ctr"/>
            <a:r>
              <a:rPr lang="en-US" dirty="0" smtClean="0"/>
              <a:t>INPUT</a:t>
            </a:r>
            <a:endParaRPr lang="en-US" dirty="0"/>
          </a:p>
        </p:txBody>
      </p:sp>
      <p:sp>
        <p:nvSpPr>
          <p:cNvPr id="16" name="TextBox 15"/>
          <p:cNvSpPr txBox="1"/>
          <p:nvPr/>
        </p:nvSpPr>
        <p:spPr>
          <a:xfrm>
            <a:off x="4562421" y="1587876"/>
            <a:ext cx="1147822" cy="369332"/>
          </a:xfrm>
          <a:prstGeom prst="rect">
            <a:avLst/>
          </a:prstGeom>
          <a:noFill/>
        </p:spPr>
        <p:txBody>
          <a:bodyPr wrap="square" rtlCol="0">
            <a:spAutoFit/>
          </a:bodyPr>
          <a:lstStyle/>
          <a:p>
            <a:pPr algn="ctr"/>
            <a:r>
              <a:rPr lang="en-US" dirty="0" smtClean="0"/>
              <a:t>OUTPUT</a:t>
            </a:r>
            <a:endParaRPr lang="en-US" dirty="0"/>
          </a:p>
        </p:txBody>
      </p:sp>
      <p:grpSp>
        <p:nvGrpSpPr>
          <p:cNvPr id="19" name="Group 18"/>
          <p:cNvGrpSpPr/>
          <p:nvPr/>
        </p:nvGrpSpPr>
        <p:grpSpPr>
          <a:xfrm>
            <a:off x="37165" y="1957208"/>
            <a:ext cx="9183035" cy="4900792"/>
            <a:chOff x="37165" y="1957208"/>
            <a:chExt cx="9183035" cy="4900792"/>
          </a:xfrm>
        </p:grpSpPr>
        <p:grpSp>
          <p:nvGrpSpPr>
            <p:cNvPr id="22" name="Group 21"/>
            <p:cNvGrpSpPr/>
            <p:nvPr/>
          </p:nvGrpSpPr>
          <p:grpSpPr>
            <a:xfrm>
              <a:off x="37165" y="1957208"/>
              <a:ext cx="9183035" cy="4900792"/>
              <a:chOff x="-648635" y="2131828"/>
              <a:chExt cx="9183035" cy="4900792"/>
            </a:xfrm>
          </p:grpSpPr>
          <p:sp>
            <p:nvSpPr>
              <p:cNvPr id="24" name="Rectangle 23"/>
              <p:cNvSpPr/>
              <p:nvPr/>
            </p:nvSpPr>
            <p:spPr>
              <a:xfrm>
                <a:off x="4495800" y="2131828"/>
                <a:ext cx="4038600" cy="4900792"/>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48635" y="6194420"/>
                <a:ext cx="3163235" cy="838200"/>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ectangle 20"/>
            <p:cNvSpPr/>
            <p:nvPr/>
          </p:nvSpPr>
          <p:spPr>
            <a:xfrm>
              <a:off x="1142999" y="1957208"/>
              <a:ext cx="3962401" cy="1928992"/>
            </a:xfrm>
            <a:prstGeom prst="rect">
              <a:avLst/>
            </a:pr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554479" y="1973652"/>
            <a:ext cx="3215641" cy="3059950"/>
            <a:chOff x="1554479" y="1973652"/>
            <a:chExt cx="3215641" cy="3059950"/>
          </a:xfrm>
        </p:grpSpPr>
        <p:grpSp>
          <p:nvGrpSpPr>
            <p:cNvPr id="6" name="Group 5"/>
            <p:cNvGrpSpPr/>
            <p:nvPr/>
          </p:nvGrpSpPr>
          <p:grpSpPr>
            <a:xfrm>
              <a:off x="1554479" y="1973652"/>
              <a:ext cx="1234441" cy="2940195"/>
              <a:chOff x="1554479" y="1973652"/>
              <a:chExt cx="1234441" cy="2940195"/>
            </a:xfrm>
          </p:grpSpPr>
          <p:sp>
            <p:nvSpPr>
              <p:cNvPr id="27" name="Isosceles Triangle 26"/>
              <p:cNvSpPr/>
              <p:nvPr/>
            </p:nvSpPr>
            <p:spPr>
              <a:xfrm rot="10800000">
                <a:off x="1554479" y="3886199"/>
                <a:ext cx="1228344" cy="1027648"/>
              </a:xfrm>
              <a:prstGeom prst="triangle">
                <a:avLst>
                  <a:gd name="adj" fmla="val 85169"/>
                </a:avLst>
              </a:prstGeom>
              <a:noFill/>
              <a:ln>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1554480" y="1973652"/>
                <a:ext cx="1234440" cy="1896104"/>
                <a:chOff x="5934456" y="3154680"/>
                <a:chExt cx="1234440" cy="1896104"/>
              </a:xfrm>
            </p:grpSpPr>
            <p:pic>
              <p:nvPicPr>
                <p:cNvPr id="3074" name="Picture 2" descr="C:\ContextAware\Code\latex\SceneSynth\figures\data\teaser\00_4fc181db2301f675_8.83905.tiff"/>
                <p:cNvPicPr>
                  <a:picLocks noChangeAspect="1" noChangeArrowheads="1"/>
                </p:cNvPicPr>
                <p:nvPr/>
              </p:nvPicPr>
              <p:blipFill rotWithShape="1">
                <a:blip r:embed="rId15">
                  <a:extLst>
                    <a:ext uri="{28A0092B-C50C-407E-A947-70E740481C1C}">
                      <a14:useLocalDpi xmlns:a14="http://schemas.microsoft.com/office/drawing/2010/main" val="0"/>
                    </a:ext>
                  </a:extLst>
                </a:blip>
                <a:srcRect l="19678" t="48401" r="64121" b="26761"/>
                <a:stretch/>
              </p:blipFill>
              <p:spPr bwMode="auto">
                <a:xfrm>
                  <a:off x="5934456" y="3154680"/>
                  <a:ext cx="1234440" cy="189280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5943600" y="3169308"/>
                  <a:ext cx="1219200" cy="1881476"/>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 name="Group 6"/>
            <p:cNvGrpSpPr/>
            <p:nvPr/>
          </p:nvGrpSpPr>
          <p:grpSpPr>
            <a:xfrm>
              <a:off x="3541776" y="1992962"/>
              <a:ext cx="1228344" cy="3040640"/>
              <a:chOff x="3541776" y="1992962"/>
              <a:chExt cx="1228344" cy="3040640"/>
            </a:xfrm>
          </p:grpSpPr>
          <p:sp>
            <p:nvSpPr>
              <p:cNvPr id="32" name="Isosceles Triangle 31"/>
              <p:cNvSpPr/>
              <p:nvPr/>
            </p:nvSpPr>
            <p:spPr>
              <a:xfrm rot="10800000">
                <a:off x="3541776" y="3881156"/>
                <a:ext cx="1228344" cy="1152446"/>
              </a:xfrm>
              <a:prstGeom prst="triangle">
                <a:avLst>
                  <a:gd name="adj" fmla="val 27725"/>
                </a:avLst>
              </a:prstGeom>
              <a:noFill/>
              <a:ln>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541776" y="1992962"/>
                <a:ext cx="1222248" cy="1881476"/>
                <a:chOff x="9217152" y="3284245"/>
                <a:chExt cx="1222248" cy="1881476"/>
              </a:xfrm>
            </p:grpSpPr>
            <p:pic>
              <p:nvPicPr>
                <p:cNvPr id="3075" name="Picture 3" descr="C:\ContextAware\Code\latex\SceneSynth\figures\data\teaser\01_8a780d7fe64719f5_8.90581.tiff"/>
                <p:cNvPicPr>
                  <a:picLocks noChangeAspect="1" noChangeArrowheads="1"/>
                </p:cNvPicPr>
                <p:nvPr/>
              </p:nvPicPr>
              <p:blipFill rotWithShape="1">
                <a:blip r:embed="rId16">
                  <a:extLst>
                    <a:ext uri="{28A0092B-C50C-407E-A947-70E740481C1C}">
                      <a14:useLocalDpi xmlns:a14="http://schemas.microsoft.com/office/drawing/2010/main" val="0"/>
                    </a:ext>
                  </a:extLst>
                </a:blip>
                <a:srcRect l="56957" t="57196" r="27202" b="18326"/>
                <a:stretch/>
              </p:blipFill>
              <p:spPr bwMode="auto">
                <a:xfrm>
                  <a:off x="9217152" y="3291840"/>
                  <a:ext cx="1207008" cy="186537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9220200" y="3284245"/>
                  <a:ext cx="1219200" cy="1881476"/>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7" name="Rectangle 16"/>
          <p:cNvSpPr/>
          <p:nvPr/>
        </p:nvSpPr>
        <p:spPr>
          <a:xfrm>
            <a:off x="1607820" y="4914900"/>
            <a:ext cx="304800" cy="501643"/>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282440" y="5050784"/>
            <a:ext cx="304800" cy="501643"/>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935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381000" y="2368183"/>
            <a:ext cx="1828800" cy="369332"/>
          </a:xfrm>
          <a:prstGeom prst="rect">
            <a:avLst/>
          </a:prstGeom>
          <a:noFill/>
        </p:spPr>
        <p:txBody>
          <a:bodyPr wrap="square" rtlCol="0">
            <a:spAutoFit/>
          </a:bodyPr>
          <a:lstStyle/>
          <a:p>
            <a:pPr algn="ctr"/>
            <a:r>
              <a:rPr lang="en-US" dirty="0" smtClean="0"/>
              <a:t>Input Scene</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09587"/>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438400" y="2347069"/>
            <a:ext cx="2361587" cy="2291317"/>
            <a:chOff x="2438400" y="2347069"/>
            <a:chExt cx="2361587" cy="2291317"/>
          </a:xfrm>
        </p:grpSpPr>
        <p:sp>
          <p:nvSpPr>
            <p:cNvPr id="40" name="Right Arrow 39"/>
            <p:cNvSpPr/>
            <p:nvPr/>
          </p:nvSpPr>
          <p:spPr>
            <a:xfrm>
              <a:off x="2438400" y="3525380"/>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435111" y="2347069"/>
                  <a:ext cx="9009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𝐴</m:t>
                            </m:r>
                          </m:sub>
                        </m:sSub>
                        <m:r>
                          <a:rPr lang="en-US" b="0" i="1" smtClean="0">
                            <a:latin typeface="Cambria Math"/>
                            <a:ea typeface="Cambria Math"/>
                          </a:rPr>
                          <m:t>=0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435111" y="2347069"/>
                  <a:ext cx="900952" cy="369332"/>
                </a:xfrm>
                <a:prstGeom prst="rect">
                  <a:avLst/>
                </a:prstGeom>
                <a:blipFill rotWithShape="1">
                  <a:blip r:embed="rId4"/>
                  <a:stretch>
                    <a:fillRect/>
                  </a:stretch>
                </a:blipFill>
              </p:spPr>
              <p:txBody>
                <a:bodyPr/>
                <a:lstStyle/>
                <a:p>
                  <a:r>
                    <a:rPr lang="en-US">
                      <a:noFill/>
                    </a:rPr>
                    <a:t> </a:t>
                  </a:r>
                </a:p>
              </p:txBody>
            </p:sp>
          </mc:Fallback>
        </mc:AlternateContent>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187" y="2809586"/>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4990488" y="2346702"/>
            <a:ext cx="1828800" cy="2291685"/>
            <a:chOff x="4990488" y="2346702"/>
            <a:chExt cx="1828800" cy="2291685"/>
          </a:xfrm>
        </p:grpSpPr>
        <mc:AlternateContent xmlns:mc="http://schemas.openxmlformats.org/markup-compatibility/2006" xmlns:a14="http://schemas.microsoft.com/office/drawing/2010/main">
          <mc:Choice Requires="a14">
            <p:sp>
              <p:nvSpPr>
                <p:cNvPr id="39" name="TextBox 38"/>
                <p:cNvSpPr txBox="1"/>
                <p:nvPr/>
              </p:nvSpPr>
              <p:spPr>
                <a:xfrm>
                  <a:off x="5366246" y="2346702"/>
                  <a:ext cx="10772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𝐴</m:t>
                            </m:r>
                          </m:sub>
                        </m:sSub>
                        <m:r>
                          <a:rPr lang="en-US" b="0" i="1" smtClean="0">
                            <a:latin typeface="Cambria Math"/>
                            <a:ea typeface="Cambria Math"/>
                          </a:rPr>
                          <m:t>=0.5</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5366246" y="2346702"/>
                  <a:ext cx="1077283" cy="369332"/>
                </a:xfrm>
                <a:prstGeom prst="rect">
                  <a:avLst/>
                </a:prstGeom>
                <a:blipFill rotWithShape="1">
                  <a:blip r:embed="rId6"/>
                  <a:stretch>
                    <a:fillRect/>
                  </a:stretch>
                </a:blipFill>
              </p:spPr>
              <p:txBody>
                <a:bodyPr/>
                <a:lstStyle/>
                <a:p>
                  <a:r>
                    <a:rPr lang="en-US">
                      <a:noFill/>
                    </a:rPr>
                    <a:t> </a:t>
                  </a:r>
                </a:p>
              </p:txBody>
            </p:sp>
          </mc:Fallback>
        </mc:AlternateContent>
        <p:pic>
          <p:nvPicPr>
            <p:cNvPr id="717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0488" y="2809587"/>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5496885" y="3395205"/>
              <a:ext cx="304800" cy="2286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7010398" y="2346702"/>
            <a:ext cx="1828800" cy="2291684"/>
            <a:chOff x="7010398" y="2346702"/>
            <a:chExt cx="1828800" cy="2291684"/>
          </a:xfrm>
        </p:grpSpPr>
        <mc:AlternateContent xmlns:mc="http://schemas.openxmlformats.org/markup-compatibility/2006" xmlns:a14="http://schemas.microsoft.com/office/drawing/2010/main">
          <mc:Choice Requires="a14">
            <p:sp>
              <p:nvSpPr>
                <p:cNvPr id="42" name="TextBox 41"/>
                <p:cNvSpPr txBox="1"/>
                <p:nvPr/>
              </p:nvSpPr>
              <p:spPr>
                <a:xfrm>
                  <a:off x="7474322" y="2346702"/>
                  <a:ext cx="9009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𝐴</m:t>
                            </m:r>
                          </m:sub>
                        </m:sSub>
                        <m:r>
                          <a:rPr lang="en-US" b="0" i="1" smtClean="0">
                            <a:latin typeface="Cambria Math"/>
                            <a:ea typeface="Cambria Math"/>
                          </a:rPr>
                          <m:t>=1</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7474322" y="2346702"/>
                  <a:ext cx="900952" cy="369332"/>
                </a:xfrm>
                <a:prstGeom prst="rect">
                  <a:avLst/>
                </a:prstGeom>
                <a:blipFill rotWithShape="1">
                  <a:blip r:embed="rId8"/>
                  <a:stretch>
                    <a:fillRect/>
                  </a:stretch>
                </a:blipFill>
              </p:spPr>
              <p:txBody>
                <a:bodyPr/>
                <a:lstStyle/>
                <a:p>
                  <a:r>
                    <a:rPr lang="en-US">
                      <a:noFill/>
                    </a:rPr>
                    <a:t> </a:t>
                  </a:r>
                </a:p>
              </p:txBody>
            </p:sp>
          </mc:Fallback>
        </mc:AlternateContent>
        <p:pic>
          <p:nvPicPr>
            <p:cNvPr id="717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0398" y="2809586"/>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7408190" y="3124200"/>
              <a:ext cx="1050010" cy="385305"/>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Model Mixing Results</a:t>
            </a:r>
            <a:endParaRPr lang="en-US" dirty="0">
              <a:noFill/>
            </a:endParaRPr>
          </a:p>
        </p:txBody>
      </p:sp>
    </p:spTree>
    <p:extLst>
      <p:ext uri="{BB962C8B-B14F-4D97-AF65-F5344CB8AC3E}">
        <p14:creationId xmlns:p14="http://schemas.microsoft.com/office/powerpoint/2010/main" val="20918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09587"/>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381000" y="2368183"/>
            <a:ext cx="1828800" cy="369332"/>
          </a:xfrm>
          <a:prstGeom prst="rect">
            <a:avLst/>
          </a:prstGeom>
          <a:noFill/>
        </p:spPr>
        <p:txBody>
          <a:bodyPr wrap="square" rtlCol="0">
            <a:spAutoFit/>
          </a:bodyPr>
          <a:lstStyle/>
          <a:p>
            <a:pPr algn="ctr"/>
            <a:r>
              <a:rPr lang="en-US" dirty="0" smtClean="0"/>
              <a:t>Input Scene</a:t>
            </a:r>
            <a:endParaRPr lang="en-US" dirty="0"/>
          </a:p>
        </p:txBody>
      </p:sp>
      <p:grpSp>
        <p:nvGrpSpPr>
          <p:cNvPr id="2" name="Group 1"/>
          <p:cNvGrpSpPr/>
          <p:nvPr/>
        </p:nvGrpSpPr>
        <p:grpSpPr>
          <a:xfrm>
            <a:off x="2438400" y="2347069"/>
            <a:ext cx="2360977" cy="2291318"/>
            <a:chOff x="2438400" y="2347069"/>
            <a:chExt cx="2360977" cy="2291318"/>
          </a:xfrm>
        </p:grpSpPr>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809587"/>
              <a:ext cx="182757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ight Arrow 39"/>
            <p:cNvSpPr/>
            <p:nvPr/>
          </p:nvSpPr>
          <p:spPr>
            <a:xfrm>
              <a:off x="2438400" y="3525380"/>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3434759" y="2347069"/>
                  <a:ext cx="9016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𝑜</m:t>
                            </m:r>
                          </m:sub>
                        </m:sSub>
                        <m:r>
                          <a:rPr lang="en-US" b="0" i="1" smtClean="0">
                            <a:latin typeface="Cambria Math"/>
                            <a:ea typeface="Cambria Math"/>
                          </a:rPr>
                          <m:t>=0</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434759" y="2347069"/>
                  <a:ext cx="901657" cy="369332"/>
                </a:xfrm>
                <a:prstGeom prst="rect">
                  <a:avLst/>
                </a:prstGeom>
                <a:blipFill rotWithShape="1">
                  <a:blip r:embed="rId7"/>
                  <a:stretch>
                    <a:fillRect/>
                  </a:stretch>
                </a:blipFill>
              </p:spPr>
              <p:txBody>
                <a:bodyPr/>
                <a:lstStyle/>
                <a:p>
                  <a:r>
                    <a:rPr lang="en-US">
                      <a:noFill/>
                    </a:rPr>
                    <a:t> </a:t>
                  </a:r>
                </a:p>
              </p:txBody>
            </p:sp>
          </mc:Fallback>
        </mc:AlternateContent>
      </p:grpSp>
      <p:grpSp>
        <p:nvGrpSpPr>
          <p:cNvPr id="3" name="Group 2"/>
          <p:cNvGrpSpPr/>
          <p:nvPr/>
        </p:nvGrpSpPr>
        <p:grpSpPr>
          <a:xfrm>
            <a:off x="4990488" y="2347069"/>
            <a:ext cx="1828800" cy="2291318"/>
            <a:chOff x="4990488" y="2347069"/>
            <a:chExt cx="1828800" cy="2291318"/>
          </a:xfrm>
        </p:grpSpPr>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0488" y="2809587"/>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3" name="TextBox 42"/>
                <p:cNvSpPr txBox="1"/>
                <p:nvPr/>
              </p:nvSpPr>
              <p:spPr>
                <a:xfrm>
                  <a:off x="5365894" y="2347069"/>
                  <a:ext cx="10779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𝑜</m:t>
                            </m:r>
                          </m:sub>
                        </m:sSub>
                        <m:r>
                          <a:rPr lang="en-US" b="0" i="1" smtClean="0">
                            <a:latin typeface="Cambria Math"/>
                            <a:ea typeface="Cambria Math"/>
                          </a:rPr>
                          <m:t>=0.5</m:t>
                        </m:r>
                      </m:oMath>
                    </m:oMathPara>
                  </a14:m>
                  <a:endParaRPr lang="en-US" dirty="0"/>
                </a:p>
              </p:txBody>
            </p:sp>
          </mc:Choice>
          <mc:Fallback xmlns="">
            <p:sp>
              <p:nvSpPr>
                <p:cNvPr id="43" name="TextBox 42"/>
                <p:cNvSpPr txBox="1">
                  <a:spLocks noRot="1" noChangeAspect="1" noMove="1" noResize="1" noEditPoints="1" noAdjustHandles="1" noChangeArrowheads="1" noChangeShapeType="1" noTextEdit="1"/>
                </p:cNvSpPr>
                <p:nvPr/>
              </p:nvSpPr>
              <p:spPr>
                <a:xfrm>
                  <a:off x="5365894" y="2347069"/>
                  <a:ext cx="1077987" cy="369332"/>
                </a:xfrm>
                <a:prstGeom prst="rect">
                  <a:avLst/>
                </a:prstGeom>
                <a:blipFill rotWithShape="1">
                  <a:blip r:embed="rId9"/>
                  <a:stretch>
                    <a:fillRect/>
                  </a:stretch>
                </a:blipFill>
              </p:spPr>
              <p:txBody>
                <a:bodyPr/>
                <a:lstStyle/>
                <a:p>
                  <a:r>
                    <a:rPr lang="en-US">
                      <a:noFill/>
                    </a:rPr>
                    <a:t> </a:t>
                  </a:r>
                </a:p>
              </p:txBody>
            </p:sp>
          </mc:Fallback>
        </mc:AlternateContent>
      </p:grpSp>
      <p:grpSp>
        <p:nvGrpSpPr>
          <p:cNvPr id="5" name="Group 4"/>
          <p:cNvGrpSpPr/>
          <p:nvPr/>
        </p:nvGrpSpPr>
        <p:grpSpPr>
          <a:xfrm>
            <a:off x="7010400" y="2347069"/>
            <a:ext cx="1828800" cy="2291318"/>
            <a:chOff x="7010400" y="2347069"/>
            <a:chExt cx="1828800" cy="2291318"/>
          </a:xfrm>
        </p:grpSpPr>
        <p:pic>
          <p:nvPicPr>
            <p:cNvPr id="410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0400" y="2809587"/>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4" name="TextBox 43"/>
                <p:cNvSpPr txBox="1"/>
                <p:nvPr/>
              </p:nvSpPr>
              <p:spPr>
                <a:xfrm>
                  <a:off x="7473971" y="2347069"/>
                  <a:ext cx="9016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𝑜</m:t>
                            </m:r>
                          </m:sub>
                        </m:sSub>
                        <m:r>
                          <a:rPr lang="en-US" b="0" i="1" smtClean="0">
                            <a:latin typeface="Cambria Math"/>
                            <a:ea typeface="Cambria Math"/>
                          </a:rPr>
                          <m:t>=1</m:t>
                        </m:r>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7473971" y="2347069"/>
                  <a:ext cx="901657" cy="369332"/>
                </a:xfrm>
                <a:prstGeom prst="rect">
                  <a:avLst/>
                </a:prstGeom>
                <a:blipFill rotWithShape="1">
                  <a:blip r:embed="rId11"/>
                  <a:stretch>
                    <a:fillRect/>
                  </a:stretch>
                </a:blipFill>
              </p:spPr>
              <p:txBody>
                <a:bodyPr/>
                <a:lstStyle/>
                <a:p>
                  <a:r>
                    <a:rPr lang="en-US">
                      <a:noFill/>
                    </a:rPr>
                    <a:t> </a:t>
                  </a:r>
                </a:p>
              </p:txBody>
            </p:sp>
          </mc:Fallback>
        </mc:AlternateContent>
      </p:grpSp>
      <p:sp>
        <p:nvSpPr>
          <p:cNvPr id="22" name="Title 1"/>
          <p:cNvSpPr>
            <a:spLocks noGrp="1"/>
          </p:cNvSpPr>
          <p:nvPr>
            <p:ph type="title"/>
          </p:nvPr>
        </p:nvSpPr>
        <p:spPr>
          <a:xfrm>
            <a:off x="457200" y="274638"/>
            <a:ext cx="8229600" cy="1143000"/>
          </a:xfrm>
        </p:spPr>
        <p:txBody>
          <a:bodyPr/>
          <a:lstStyle/>
          <a:p>
            <a:r>
              <a:rPr lang="en-US" dirty="0"/>
              <a:t>Model Mixing Results</a:t>
            </a:r>
            <a:endParaRPr lang="en-US" dirty="0">
              <a:noFill/>
            </a:endParaRPr>
          </a:p>
        </p:txBody>
      </p:sp>
    </p:spTree>
    <p:extLst>
      <p:ext uri="{BB962C8B-B14F-4D97-AF65-F5344CB8AC3E}">
        <p14:creationId xmlns:p14="http://schemas.microsoft.com/office/powerpoint/2010/main" val="28473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57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ight Arrow 39"/>
          <p:cNvSpPr/>
          <p:nvPr/>
        </p:nvSpPr>
        <p:spPr>
          <a:xfrm>
            <a:off x="2438400" y="277319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381000" y="1611868"/>
            <a:ext cx="1828800" cy="369332"/>
          </a:xfrm>
          <a:prstGeom prst="rect">
            <a:avLst/>
          </a:prstGeom>
          <a:noFill/>
        </p:spPr>
        <p:txBody>
          <a:bodyPr wrap="square" rtlCol="0">
            <a:spAutoFit/>
          </a:bodyPr>
          <a:lstStyle/>
          <a:p>
            <a:pPr algn="ctr"/>
            <a:r>
              <a:rPr lang="en-US" dirty="0" smtClean="0"/>
              <a:t>Input Scene</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577" y="2057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0488" y="2057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399" y="2057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p:cNvSpPr>
            <a:spLocks noGrp="1"/>
          </p:cNvSpPr>
          <p:nvPr>
            <p:ph type="title"/>
          </p:nvPr>
        </p:nvSpPr>
        <p:spPr>
          <a:xfrm>
            <a:off x="457200" y="274638"/>
            <a:ext cx="8229600" cy="1143000"/>
          </a:xfrm>
        </p:spPr>
        <p:txBody>
          <a:bodyPr/>
          <a:lstStyle/>
          <a:p>
            <a:r>
              <a:rPr lang="en-US" dirty="0"/>
              <a:t>Model Mixing Results</a:t>
            </a:r>
            <a:endParaRPr lang="en-US" dirty="0">
              <a:noFill/>
            </a:endParaRPr>
          </a:p>
        </p:txBody>
      </p:sp>
      <mc:AlternateContent xmlns:mc="http://schemas.openxmlformats.org/markup-compatibility/2006" xmlns:a14="http://schemas.microsoft.com/office/drawing/2010/main">
        <mc:Choice Requires="a14">
          <p:sp>
            <p:nvSpPr>
              <p:cNvPr id="21" name="TextBox 20"/>
              <p:cNvSpPr txBox="1"/>
              <p:nvPr/>
            </p:nvSpPr>
            <p:spPr>
              <a:xfrm>
                <a:off x="3434759" y="1590754"/>
                <a:ext cx="9016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𝑜</m:t>
                          </m:r>
                        </m:sub>
                      </m:sSub>
                      <m:r>
                        <a:rPr lang="en-US" b="0" i="1" smtClean="0">
                          <a:latin typeface="Cambria Math"/>
                          <a:ea typeface="Cambria Math"/>
                        </a:rPr>
                        <m:t>=0</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3434759" y="1590754"/>
                <a:ext cx="901657" cy="36933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365894" y="1590754"/>
                <a:ext cx="10779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𝑜</m:t>
                          </m:r>
                        </m:sub>
                      </m:sSub>
                      <m:r>
                        <a:rPr lang="en-US" b="0" i="1" smtClean="0">
                          <a:latin typeface="Cambria Math"/>
                          <a:ea typeface="Cambria Math"/>
                        </a:rPr>
                        <m:t>=0.5</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5365894" y="1590754"/>
                <a:ext cx="1077987" cy="369332"/>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473971" y="1590754"/>
                <a:ext cx="9016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i="1">
                              <a:latin typeface="Cambria Math"/>
                              <a:ea typeface="Cambria Math"/>
                            </a:rPr>
                            <m:t>𝜆</m:t>
                          </m:r>
                        </m:e>
                        <m:sub>
                          <m:r>
                            <a:rPr lang="en-US" b="0" i="1" smtClean="0">
                              <a:latin typeface="Cambria Math"/>
                              <a:ea typeface="Cambria Math"/>
                            </a:rPr>
                            <m:t>𝑜</m:t>
                          </m:r>
                        </m:sub>
                      </m:sSub>
                      <m:r>
                        <a:rPr lang="en-US" b="0" i="1" smtClean="0">
                          <a:latin typeface="Cambria Math"/>
                          <a:ea typeface="Cambria Math"/>
                        </a:rPr>
                        <m:t>=1</m:t>
                      </m:r>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7473971" y="1590754"/>
                <a:ext cx="901657" cy="369332"/>
              </a:xfrm>
              <a:prstGeom prst="rect">
                <a:avLst/>
              </a:prstGeom>
              <a:blipFill rotWithShape="1">
                <a:blip r:embed="rId9"/>
                <a:stretch>
                  <a:fillRect/>
                </a:stretch>
              </a:blipFill>
            </p:spPr>
            <p:txBody>
              <a:bodyPr/>
              <a:lstStyle/>
              <a:p>
                <a:r>
                  <a:rPr lang="en-US">
                    <a:noFill/>
                  </a:rPr>
                  <a:t> </a:t>
                </a:r>
              </a:p>
            </p:txBody>
          </p:sp>
        </mc:Fallback>
      </mc:AlternateContent>
      <p:sp>
        <p:nvSpPr>
          <p:cNvPr id="31" name="Right Arrow 30"/>
          <p:cNvSpPr/>
          <p:nvPr/>
        </p:nvSpPr>
        <p:spPr>
          <a:xfrm>
            <a:off x="2438400" y="4830593"/>
            <a:ext cx="304800" cy="3972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350" y="41148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1187" y="4114799"/>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90488" y="41148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1770" y="4114799"/>
            <a:ext cx="182605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5278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grpSp>
        <p:nvGrpSpPr>
          <p:cNvPr id="11" name="Group 10"/>
          <p:cNvGrpSpPr/>
          <p:nvPr/>
        </p:nvGrpSpPr>
        <p:grpSpPr>
          <a:xfrm>
            <a:off x="4041336" y="4267200"/>
            <a:ext cx="3124200" cy="1051634"/>
            <a:chOff x="3733800" y="3969983"/>
            <a:chExt cx="3124200" cy="1051634"/>
          </a:xfrm>
        </p:grpSpPr>
        <p:cxnSp>
          <p:nvCxnSpPr>
            <p:cNvPr id="18" name="Straight Arrow Connector 17"/>
            <p:cNvCxnSpPr>
              <a:stCxn id="17" idx="3"/>
              <a:endCxn id="13" idx="1"/>
            </p:cNvCxnSpPr>
            <p:nvPr/>
          </p:nvCxnSpPr>
          <p:spPr>
            <a:xfrm>
              <a:off x="3733800" y="4495800"/>
              <a:ext cx="1676400"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410200" y="3969983"/>
              <a:ext cx="1447800" cy="105163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Contextual Categories</a:t>
              </a:r>
              <a:endParaRPr lang="en-US" dirty="0"/>
            </a:p>
          </p:txBody>
        </p:sp>
      </p:grpSp>
      <p:sp>
        <p:nvSpPr>
          <p:cNvPr id="17" name="Rounded Rectangle 16"/>
          <p:cNvSpPr/>
          <p:nvPr/>
        </p:nvSpPr>
        <p:spPr>
          <a:xfrm>
            <a:off x="2593535" y="4267200"/>
            <a:ext cx="1447801" cy="105163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Basic Categories</a:t>
            </a:r>
            <a:endParaRPr lang="en-US" dirty="0"/>
          </a:p>
        </p:txBody>
      </p:sp>
      <p:grpSp>
        <p:nvGrpSpPr>
          <p:cNvPr id="7" name="Group 6"/>
          <p:cNvGrpSpPr/>
          <p:nvPr/>
        </p:nvGrpSpPr>
        <p:grpSpPr>
          <a:xfrm>
            <a:off x="5717735" y="2217383"/>
            <a:ext cx="1447801" cy="2049817"/>
            <a:chOff x="5410199" y="1920166"/>
            <a:chExt cx="1447801" cy="2049817"/>
          </a:xfrm>
        </p:grpSpPr>
        <p:cxnSp>
          <p:nvCxnSpPr>
            <p:cNvPr id="22" name="Straight Arrow Connector 21"/>
            <p:cNvCxnSpPr>
              <a:stCxn id="13" idx="0"/>
              <a:endCxn id="20" idx="2"/>
            </p:cNvCxnSpPr>
            <p:nvPr/>
          </p:nvCxnSpPr>
          <p:spPr>
            <a:xfrm flipV="1">
              <a:off x="6134100" y="2971800"/>
              <a:ext cx="0" cy="99818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5410199" y="1920166"/>
              <a:ext cx="1447801" cy="105163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Model Mixing</a:t>
              </a:r>
              <a:endParaRPr lang="en-US" dirty="0"/>
            </a:p>
          </p:txBody>
        </p:sp>
      </p:grpSp>
      <p:grpSp>
        <p:nvGrpSpPr>
          <p:cNvPr id="19" name="Group 18"/>
          <p:cNvGrpSpPr/>
          <p:nvPr/>
        </p:nvGrpSpPr>
        <p:grpSpPr>
          <a:xfrm>
            <a:off x="1752600" y="1552665"/>
            <a:ext cx="5414665" cy="4619535"/>
            <a:chOff x="1443335" y="1095465"/>
            <a:chExt cx="5414665" cy="4619535"/>
          </a:xfrm>
        </p:grpSpPr>
        <p:cxnSp>
          <p:nvCxnSpPr>
            <p:cNvPr id="21" name="Elbow Connector 5"/>
            <p:cNvCxnSpPr/>
            <p:nvPr/>
          </p:nvCxnSpPr>
          <p:spPr>
            <a:xfrm flipV="1">
              <a:off x="1981200" y="5181602"/>
              <a:ext cx="4876800"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5"/>
            <p:cNvCxnSpPr/>
            <p:nvPr/>
          </p:nvCxnSpPr>
          <p:spPr>
            <a:xfrm flipV="1">
              <a:off x="2000248" y="1095465"/>
              <a:ext cx="0" cy="40980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36437" y="5253335"/>
              <a:ext cx="2366325" cy="461665"/>
            </a:xfrm>
            <a:prstGeom prst="rect">
              <a:avLst/>
            </a:prstGeom>
            <a:noFill/>
          </p:spPr>
          <p:txBody>
            <a:bodyPr wrap="square" rtlCol="0">
              <a:spAutoFit/>
            </a:bodyPr>
            <a:lstStyle/>
            <a:p>
              <a:pPr algn="ctr"/>
              <a:r>
                <a:rPr lang="en-US" sz="2400" dirty="0" smtClean="0"/>
                <a:t>Object Variety</a:t>
              </a:r>
              <a:endParaRPr lang="en-US" sz="2400" dirty="0"/>
            </a:p>
          </p:txBody>
        </p:sp>
        <p:sp>
          <p:nvSpPr>
            <p:cNvPr id="25" name="TextBox 24"/>
            <p:cNvSpPr txBox="1"/>
            <p:nvPr/>
          </p:nvSpPr>
          <p:spPr>
            <a:xfrm rot="16200000">
              <a:off x="491005" y="3158216"/>
              <a:ext cx="2366325" cy="461665"/>
            </a:xfrm>
            <a:prstGeom prst="rect">
              <a:avLst/>
            </a:prstGeom>
            <a:noFill/>
          </p:spPr>
          <p:txBody>
            <a:bodyPr wrap="square" rtlCol="0">
              <a:spAutoFit/>
            </a:bodyPr>
            <a:lstStyle/>
            <a:p>
              <a:pPr algn="ctr"/>
              <a:r>
                <a:rPr lang="en-US" sz="2400" dirty="0" smtClean="0"/>
                <a:t>Scene Variety</a:t>
              </a:r>
              <a:endParaRPr lang="en-US" sz="2400" dirty="0"/>
            </a:p>
          </p:txBody>
        </p:sp>
      </p:grpSp>
    </p:spTree>
    <p:extLst>
      <p:ext uri="{BB962C8B-B14F-4D97-AF65-F5344CB8AC3E}">
        <p14:creationId xmlns:p14="http://schemas.microsoft.com/office/powerpoint/2010/main" val="25497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pPr marL="0" indent="0" algn="ctr">
              <a:buNone/>
            </a:pPr>
            <a:r>
              <a:rPr lang="en-US" dirty="0" smtClean="0"/>
              <a:t>How plausible are synthesized scenes?</a:t>
            </a:r>
            <a:endParaRPr lang="en-US" dirty="0"/>
          </a:p>
        </p:txBody>
      </p:sp>
      <p:pic>
        <p:nvPicPr>
          <p:cNvPr id="6146" name="Picture 2" descr="C:\Users\Daniel\Desktop\2d1db08a524237d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667000"/>
            <a:ext cx="2676525" cy="2676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33738" y="2666999"/>
            <a:ext cx="2676525" cy="2676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38875" y="2667000"/>
            <a:ext cx="2676525" cy="2676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8162" y="5518769"/>
            <a:ext cx="2057400" cy="369332"/>
          </a:xfrm>
          <a:prstGeom prst="rect">
            <a:avLst/>
          </a:prstGeom>
          <a:noFill/>
        </p:spPr>
        <p:txBody>
          <a:bodyPr wrap="square" rtlCol="0">
            <a:spAutoFit/>
          </a:bodyPr>
          <a:lstStyle/>
          <a:p>
            <a:pPr algn="ctr"/>
            <a:r>
              <a:rPr lang="en-US" dirty="0" smtClean="0"/>
              <a:t>Dining Tables</a:t>
            </a:r>
            <a:endParaRPr lang="en-US" dirty="0"/>
          </a:p>
        </p:txBody>
      </p:sp>
      <p:sp>
        <p:nvSpPr>
          <p:cNvPr id="8" name="TextBox 7"/>
          <p:cNvSpPr txBox="1"/>
          <p:nvPr/>
        </p:nvSpPr>
        <p:spPr>
          <a:xfrm>
            <a:off x="3543300" y="5517888"/>
            <a:ext cx="2057400" cy="369332"/>
          </a:xfrm>
          <a:prstGeom prst="rect">
            <a:avLst/>
          </a:prstGeom>
          <a:noFill/>
        </p:spPr>
        <p:txBody>
          <a:bodyPr wrap="square" rtlCol="0">
            <a:spAutoFit/>
          </a:bodyPr>
          <a:lstStyle/>
          <a:p>
            <a:pPr algn="ctr"/>
            <a:r>
              <a:rPr lang="en-US" dirty="0" smtClean="0"/>
              <a:t>Gamer Desks</a:t>
            </a:r>
            <a:endParaRPr lang="en-US" dirty="0"/>
          </a:p>
        </p:txBody>
      </p:sp>
      <p:sp>
        <p:nvSpPr>
          <p:cNvPr id="9" name="TextBox 8"/>
          <p:cNvSpPr txBox="1"/>
          <p:nvPr/>
        </p:nvSpPr>
        <p:spPr>
          <a:xfrm>
            <a:off x="6548437" y="5517888"/>
            <a:ext cx="2057400" cy="369332"/>
          </a:xfrm>
          <a:prstGeom prst="rect">
            <a:avLst/>
          </a:prstGeom>
          <a:noFill/>
        </p:spPr>
        <p:txBody>
          <a:bodyPr wrap="square" rtlCol="0">
            <a:spAutoFit/>
          </a:bodyPr>
          <a:lstStyle/>
          <a:p>
            <a:pPr algn="ctr"/>
            <a:r>
              <a:rPr lang="en-US" dirty="0" smtClean="0"/>
              <a:t>Office Desks</a:t>
            </a:r>
          </a:p>
        </p:txBody>
      </p:sp>
    </p:spTree>
    <p:extLst>
      <p:ext uri="{BB962C8B-B14F-4D97-AF65-F5344CB8AC3E}">
        <p14:creationId xmlns:p14="http://schemas.microsoft.com/office/powerpoint/2010/main" val="931428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518793"/>
              </p:ext>
            </p:extLst>
          </p:nvPr>
        </p:nvGraphicFramePr>
        <p:xfrm>
          <a:off x="647700" y="1600200"/>
          <a:ext cx="7848600" cy="1483360"/>
        </p:xfrm>
        <a:graphic>
          <a:graphicData uri="http://schemas.openxmlformats.org/drawingml/2006/table">
            <a:tbl>
              <a:tblPr firstRow="1" bandRow="1">
                <a:tableStyleId>{5C22544A-7EE6-4342-B048-85BDC9FD1C3A}</a:tableStyleId>
              </a:tblPr>
              <a:tblGrid>
                <a:gridCol w="2616200"/>
                <a:gridCol w="2616200"/>
                <a:gridCol w="2616200"/>
              </a:tblGrid>
              <a:tr h="370840">
                <a:tc>
                  <a:txBody>
                    <a:bodyPr/>
                    <a:lstStyle/>
                    <a:p>
                      <a:pPr algn="ctr"/>
                      <a:endParaRPr lang="en-US" dirty="0"/>
                    </a:p>
                  </a:txBody>
                  <a:tcPr/>
                </a:tc>
                <a:tc>
                  <a:txBody>
                    <a:bodyPr/>
                    <a:lstStyle/>
                    <a:p>
                      <a:pPr algn="ctr"/>
                      <a:r>
                        <a:rPr lang="en-US" dirty="0" smtClean="0"/>
                        <a:t>Manual</a:t>
                      </a:r>
                      <a:endParaRPr lang="en-US" dirty="0"/>
                    </a:p>
                  </a:txBody>
                  <a:tcPr/>
                </a:tc>
                <a:tc>
                  <a:txBody>
                    <a:bodyPr/>
                    <a:lstStyle/>
                    <a:p>
                      <a:pPr algn="ctr"/>
                      <a:r>
                        <a:rPr lang="en-US" dirty="0" smtClean="0"/>
                        <a:t>Synthesized</a:t>
                      </a:r>
                      <a:endParaRPr lang="en-US" dirty="0"/>
                    </a:p>
                  </a:txBody>
                  <a:tcPr/>
                </a:tc>
              </a:tr>
              <a:tr h="370840">
                <a:tc>
                  <a:txBody>
                    <a:bodyPr/>
                    <a:lstStyle/>
                    <a:p>
                      <a:pPr algn="ctr"/>
                      <a:r>
                        <a:rPr lang="en-US" dirty="0" smtClean="0"/>
                        <a:t>Dining Tables</a:t>
                      </a:r>
                      <a:endParaRPr lang="en-US" dirty="0"/>
                    </a:p>
                  </a:txBody>
                  <a:tcPr/>
                </a:tc>
                <a:tc>
                  <a:txBody>
                    <a:bodyPr/>
                    <a:lstStyle/>
                    <a:p>
                      <a:pPr algn="ctr"/>
                      <a:r>
                        <a:rPr lang="en-US" dirty="0" smtClean="0"/>
                        <a:t>4</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Gamer Desks</a:t>
                      </a:r>
                      <a:endParaRPr lang="en-US" dirty="0"/>
                    </a:p>
                  </a:txBody>
                  <a:tcPr/>
                </a:tc>
                <a:tc>
                  <a:txBody>
                    <a:bodyPr/>
                    <a:lstStyle/>
                    <a:p>
                      <a:pPr algn="ctr"/>
                      <a:r>
                        <a:rPr lang="en-US" dirty="0" smtClean="0"/>
                        <a:t>4</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Office Desks</a:t>
                      </a:r>
                      <a:endParaRPr lang="en-US" dirty="0"/>
                    </a:p>
                  </a:txBody>
                  <a:tcPr/>
                </a:tc>
                <a:tc>
                  <a:txBody>
                    <a:bodyPr/>
                    <a:lstStyle/>
                    <a:p>
                      <a:pPr algn="ctr"/>
                      <a:r>
                        <a:rPr lang="en-US" dirty="0" smtClean="0"/>
                        <a:t>4</a:t>
                      </a:r>
                      <a:endParaRPr lang="en-US" dirty="0"/>
                    </a:p>
                  </a:txBody>
                  <a:tcPr/>
                </a:tc>
                <a:tc>
                  <a:txBody>
                    <a:bodyPr/>
                    <a:lstStyle/>
                    <a:p>
                      <a:pPr algn="ctr"/>
                      <a:r>
                        <a:rPr lang="en-US" dirty="0" smtClean="0"/>
                        <a:t>50</a:t>
                      </a:r>
                      <a:endParaRPr lang="en-US" dirty="0"/>
                    </a:p>
                  </a:txBody>
                  <a:tcPr/>
                </a:tc>
              </a:tr>
            </a:tbl>
          </a:graphicData>
        </a:graphic>
      </p:graphicFrame>
      <p:sp>
        <p:nvSpPr>
          <p:cNvPr id="7" name="TextBox 6"/>
          <p:cNvSpPr txBox="1"/>
          <p:nvPr/>
        </p:nvSpPr>
        <p:spPr>
          <a:xfrm>
            <a:off x="609600" y="3657600"/>
            <a:ext cx="7924800" cy="2031325"/>
          </a:xfrm>
          <a:prstGeom prst="rect">
            <a:avLst/>
          </a:prstGeom>
          <a:noFill/>
        </p:spPr>
        <p:txBody>
          <a:bodyPr wrap="square" rtlCol="0">
            <a:spAutoFit/>
          </a:bodyPr>
          <a:lstStyle/>
          <a:p>
            <a:r>
              <a:rPr lang="en-US" dirty="0" smtClean="0"/>
              <a:t>30 participants on Mechanical Turk</a:t>
            </a:r>
          </a:p>
          <a:p>
            <a:endParaRPr lang="en-US" dirty="0" smtClean="0"/>
          </a:p>
          <a:p>
            <a:r>
              <a:rPr lang="en-US" dirty="0" smtClean="0"/>
              <a:t>Each rated all manual and 13 randomly sampled synthesized scenes from each scene type</a:t>
            </a:r>
          </a:p>
          <a:p>
            <a:endParaRPr lang="en-US" dirty="0" smtClean="0"/>
          </a:p>
          <a:p>
            <a:r>
              <a:rPr lang="en-US" dirty="0" smtClean="0"/>
              <a:t>30 ratings per manual scene</a:t>
            </a:r>
          </a:p>
          <a:p>
            <a:r>
              <a:rPr lang="en-US" dirty="0" smtClean="0"/>
              <a:t>~8 ratings per synthesized scene</a:t>
            </a:r>
            <a:endParaRPr lang="en-US" dirty="0"/>
          </a:p>
        </p:txBody>
      </p:sp>
      <p:sp>
        <p:nvSpPr>
          <p:cNvPr id="5" name="TextBox 4"/>
          <p:cNvSpPr txBox="1"/>
          <p:nvPr/>
        </p:nvSpPr>
        <p:spPr>
          <a:xfrm>
            <a:off x="533400" y="1143000"/>
            <a:ext cx="959558" cy="369332"/>
          </a:xfrm>
          <a:prstGeom prst="rect">
            <a:avLst/>
          </a:prstGeom>
          <a:noFill/>
        </p:spPr>
        <p:txBody>
          <a:bodyPr wrap="none" rtlCol="0">
            <a:spAutoFit/>
          </a:bodyPr>
          <a:lstStyle/>
          <a:p>
            <a:r>
              <a:rPr lang="en-US" b="1" dirty="0" smtClean="0"/>
              <a:t>Dataset</a:t>
            </a:r>
            <a:endParaRPr lang="en-US" b="1" dirty="0"/>
          </a:p>
        </p:txBody>
      </p:sp>
    </p:spTree>
    <p:extLst>
      <p:ext uri="{BB962C8B-B14F-4D97-AF65-F5344CB8AC3E}">
        <p14:creationId xmlns:p14="http://schemas.microsoft.com/office/powerpoint/2010/main" val="289257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8482" y="1219200"/>
            <a:ext cx="7807036" cy="4876800"/>
            <a:chOff x="727364" y="1316182"/>
            <a:chExt cx="7807036" cy="4876800"/>
          </a:xfrm>
        </p:grpSpPr>
        <p:pic>
          <p:nvPicPr>
            <p:cNvPr id="1026" name="Picture 2" descr="C:\Users\Daniel\Desktop\result03.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364" y="1316182"/>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niel\Desktop\result04.ti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906982"/>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niel\Desktop\result05.tif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7882" y="3906982"/>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niel\Desktop\result00.ti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364" y="3906982"/>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aniel\Desktop\result01.tif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7882" y="1316182"/>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aniel\Desktop\result02.tif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1316182"/>
              <a:ext cx="2286000" cy="2286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Scene Variety</a:t>
            </a:r>
            <a:endParaRPr lang="en-US" dirty="0"/>
          </a:p>
        </p:txBody>
      </p:sp>
    </p:spTree>
    <p:extLst>
      <p:ext uri="{BB962C8B-B14F-4D97-AF65-F5344CB8AC3E}">
        <p14:creationId xmlns:p14="http://schemas.microsoft.com/office/powerpoint/2010/main" val="32376196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649"/>
          <a:stretch/>
        </p:blipFill>
        <p:spPr bwMode="auto">
          <a:xfrm>
            <a:off x="1358900" y="1143000"/>
            <a:ext cx="6426200" cy="505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2448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2100" y="1418377"/>
            <a:ext cx="6019798" cy="454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Daniel\Desktop\2d1db08a524237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780" y="2286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290060" y="2286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79820" y="2286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048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2100" y="1418377"/>
            <a:ext cx="6019798" cy="454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Daniel\Desktop\2d1db08a524237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780" y="2286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290060" y="2286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79820" y="228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200" y="-1859"/>
            <a:ext cx="9296400" cy="6858000"/>
          </a:xfrm>
          <a:prstGeom prst="rect">
            <a:avLst/>
          </a:prstGeom>
          <a:solidFill>
            <a:schemeClr val="bg1">
              <a:lumMod val="85000"/>
              <a:lumOff val="1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845883" y="3399726"/>
            <a:ext cx="5452235" cy="193427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t>80% of synthesized scenes as plausible as hand-created scenes</a:t>
            </a:r>
            <a:endParaRPr lang="en-US" sz="3600" b="1" dirty="0"/>
          </a:p>
        </p:txBody>
      </p:sp>
    </p:spTree>
    <p:extLst>
      <p:ext uri="{BB962C8B-B14F-4D97-AF65-F5344CB8AC3E}">
        <p14:creationId xmlns:p14="http://schemas.microsoft.com/office/powerpoint/2010/main" val="34674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461460"/>
            <a:ext cx="1752600" cy="369332"/>
          </a:xfrm>
          <a:prstGeom prst="rect">
            <a:avLst/>
          </a:prstGeom>
          <a:noFill/>
        </p:spPr>
        <p:txBody>
          <a:bodyPr wrap="square" rtlCol="0">
            <a:spAutoFit/>
          </a:bodyPr>
          <a:lstStyle/>
          <a:p>
            <a:pPr algn="r"/>
            <a:r>
              <a:rPr lang="en-US" dirty="0" smtClean="0"/>
              <a:t>Lowest Rated</a:t>
            </a:r>
            <a:endParaRPr lang="en-US" dirty="0"/>
          </a:p>
        </p:txBody>
      </p:sp>
      <p:sp>
        <p:nvSpPr>
          <p:cNvPr id="10" name="TextBox 9"/>
          <p:cNvSpPr txBox="1"/>
          <p:nvPr/>
        </p:nvSpPr>
        <p:spPr>
          <a:xfrm>
            <a:off x="-76200" y="4813047"/>
            <a:ext cx="1752600" cy="369332"/>
          </a:xfrm>
          <a:prstGeom prst="rect">
            <a:avLst/>
          </a:prstGeom>
          <a:noFill/>
        </p:spPr>
        <p:txBody>
          <a:bodyPr wrap="square" rtlCol="0">
            <a:spAutoFit/>
          </a:bodyPr>
          <a:lstStyle/>
          <a:p>
            <a:pPr algn="r"/>
            <a:r>
              <a:rPr lang="en-US" dirty="0" smtClean="0"/>
              <a:t>Highest Rated</a:t>
            </a:r>
            <a:endParaRPr lang="en-US" dirty="0"/>
          </a:p>
        </p:txBody>
      </p:sp>
      <p:pic>
        <p:nvPicPr>
          <p:cNvPr id="3075" name="Picture 3" descr="C:\Users\Daniel\Desktop\ad8cf1220b73049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9260" y="1602086"/>
            <a:ext cx="2088080" cy="2088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aniel\Desktop\5864409bdf477fa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040" y="1600400"/>
            <a:ext cx="2087880" cy="208788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aniel\Desktop\40391914426d129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700" y="1600400"/>
            <a:ext cx="2087880" cy="20878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Daniel\Desktop\7d618f4ae15eed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927" y="3950340"/>
            <a:ext cx="2094746" cy="20947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Daniel\Desktop\d3adb2d63ffa408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7255" y="3950340"/>
            <a:ext cx="2094746" cy="2094746"/>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Daniel\Desktop\71dbf6b1db71abb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4040" y="3950340"/>
            <a:ext cx="2087880" cy="20878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164080" y="228600"/>
            <a:ext cx="1447800" cy="1191399"/>
            <a:chOff x="2164080" y="228600"/>
            <a:chExt cx="1447800" cy="1191399"/>
          </a:xfrm>
        </p:grpSpPr>
        <p:pic>
          <p:nvPicPr>
            <p:cNvPr id="7" name="Picture 2" descr="C:\Users\Daniel\Desktop\2d1db08a524237d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0780" y="228600"/>
              <a:ext cx="914400" cy="914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64080" y="1143000"/>
              <a:ext cx="1447800" cy="276999"/>
            </a:xfrm>
            <a:prstGeom prst="rect">
              <a:avLst/>
            </a:prstGeom>
            <a:noFill/>
          </p:spPr>
          <p:txBody>
            <a:bodyPr wrap="square" rtlCol="0">
              <a:spAutoFit/>
            </a:bodyPr>
            <a:lstStyle/>
            <a:p>
              <a:pPr algn="ctr"/>
              <a:r>
                <a:rPr lang="en-US" sz="1200" dirty="0" smtClean="0"/>
                <a:t>Dining Tables</a:t>
              </a:r>
              <a:endParaRPr lang="en-US" sz="1200" dirty="0"/>
            </a:p>
          </p:txBody>
        </p:sp>
      </p:grpSp>
      <p:grpSp>
        <p:nvGrpSpPr>
          <p:cNvPr id="11" name="Group 10"/>
          <p:cNvGrpSpPr/>
          <p:nvPr/>
        </p:nvGrpSpPr>
        <p:grpSpPr>
          <a:xfrm>
            <a:off x="4396740" y="228600"/>
            <a:ext cx="1447800" cy="1191399"/>
            <a:chOff x="4023360" y="228600"/>
            <a:chExt cx="1447800" cy="1191399"/>
          </a:xfrm>
        </p:grpSpPr>
        <p:pic>
          <p:nvPicPr>
            <p:cNvPr id="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290060" y="228600"/>
              <a:ext cx="914400" cy="914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23360" y="1143000"/>
              <a:ext cx="1447800" cy="276999"/>
            </a:xfrm>
            <a:prstGeom prst="rect">
              <a:avLst/>
            </a:prstGeom>
            <a:noFill/>
          </p:spPr>
          <p:txBody>
            <a:bodyPr wrap="square" rtlCol="0">
              <a:spAutoFit/>
            </a:bodyPr>
            <a:lstStyle/>
            <a:p>
              <a:pPr algn="ctr"/>
              <a:r>
                <a:rPr lang="en-US" sz="1200" dirty="0" smtClean="0"/>
                <a:t>Gamer Desks</a:t>
              </a:r>
              <a:endParaRPr lang="en-US" sz="1200" dirty="0"/>
            </a:p>
          </p:txBody>
        </p:sp>
      </p:grpSp>
      <p:grpSp>
        <p:nvGrpSpPr>
          <p:cNvPr id="12" name="Group 11"/>
          <p:cNvGrpSpPr/>
          <p:nvPr/>
        </p:nvGrpSpPr>
        <p:grpSpPr>
          <a:xfrm>
            <a:off x="6629400" y="228600"/>
            <a:ext cx="1447800" cy="1211649"/>
            <a:chOff x="5913120" y="228600"/>
            <a:chExt cx="1447800" cy="1211649"/>
          </a:xfrm>
        </p:grpSpPr>
        <p:pic>
          <p:nvPicPr>
            <p:cNvPr id="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179820" y="228600"/>
              <a:ext cx="914400" cy="9144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913120" y="1163250"/>
              <a:ext cx="1447800" cy="276999"/>
            </a:xfrm>
            <a:prstGeom prst="rect">
              <a:avLst/>
            </a:prstGeom>
            <a:noFill/>
          </p:spPr>
          <p:txBody>
            <a:bodyPr wrap="square" rtlCol="0">
              <a:spAutoFit/>
            </a:bodyPr>
            <a:lstStyle/>
            <a:p>
              <a:pPr algn="ctr"/>
              <a:r>
                <a:rPr lang="en-US" sz="1200" dirty="0" smtClean="0"/>
                <a:t>Office Desks</a:t>
              </a:r>
              <a:endParaRPr lang="en-US" sz="1200" dirty="0"/>
            </a:p>
          </p:txBody>
        </p:sp>
      </p:grpSp>
      <p:sp>
        <p:nvSpPr>
          <p:cNvPr id="13" name="Rectangle 12"/>
          <p:cNvSpPr/>
          <p:nvPr/>
        </p:nvSpPr>
        <p:spPr>
          <a:xfrm>
            <a:off x="3418840" y="1602086"/>
            <a:ext cx="506730" cy="323650"/>
          </a:xfrm>
          <a:prstGeom prst="rect">
            <a:avLst/>
          </a:prstGeom>
        </p:spPr>
        <p:style>
          <a:lnRef idx="0">
            <a:schemeClr val="accent2"/>
          </a:lnRef>
          <a:fillRef idx="3">
            <a:schemeClr val="accent2"/>
          </a:fillRef>
          <a:effectRef idx="3">
            <a:schemeClr val="accent2"/>
          </a:effectRef>
          <a:fontRef idx="minor">
            <a:schemeClr val="lt1"/>
          </a:fontRef>
        </p:style>
        <p:txBody>
          <a:bodyPr lIns="45720" rIns="45720" rtlCol="0" anchor="t"/>
          <a:lstStyle/>
          <a:p>
            <a:pPr algn="ctr"/>
            <a:r>
              <a:rPr lang="en-US" sz="1400" dirty="0" smtClean="0"/>
              <a:t>2.4</a:t>
            </a:r>
            <a:endParaRPr lang="en-US" sz="1400" dirty="0"/>
          </a:p>
        </p:txBody>
      </p:sp>
      <p:sp>
        <p:nvSpPr>
          <p:cNvPr id="26" name="Rectangle 25"/>
          <p:cNvSpPr/>
          <p:nvPr/>
        </p:nvSpPr>
        <p:spPr>
          <a:xfrm>
            <a:off x="5657850" y="1592661"/>
            <a:ext cx="506730" cy="323650"/>
          </a:xfrm>
          <a:prstGeom prst="rect">
            <a:avLst/>
          </a:prstGeom>
        </p:spPr>
        <p:style>
          <a:lnRef idx="0">
            <a:schemeClr val="accent2"/>
          </a:lnRef>
          <a:fillRef idx="3">
            <a:schemeClr val="accent2"/>
          </a:fillRef>
          <a:effectRef idx="3">
            <a:schemeClr val="accent2"/>
          </a:effectRef>
          <a:fontRef idx="minor">
            <a:schemeClr val="lt1"/>
          </a:fontRef>
        </p:style>
        <p:txBody>
          <a:bodyPr lIns="45720" rIns="45720" rtlCol="0" anchor="t"/>
          <a:lstStyle/>
          <a:p>
            <a:pPr algn="ctr"/>
            <a:r>
              <a:rPr lang="en-US" sz="1400" dirty="0" smtClean="0"/>
              <a:t>2.75</a:t>
            </a:r>
            <a:endParaRPr lang="en-US" sz="1400" dirty="0"/>
          </a:p>
        </p:txBody>
      </p:sp>
      <p:sp>
        <p:nvSpPr>
          <p:cNvPr id="27" name="Rectangle 26"/>
          <p:cNvSpPr/>
          <p:nvPr/>
        </p:nvSpPr>
        <p:spPr>
          <a:xfrm>
            <a:off x="7888863" y="1602086"/>
            <a:ext cx="506730" cy="323650"/>
          </a:xfrm>
          <a:prstGeom prst="rect">
            <a:avLst/>
          </a:prstGeom>
        </p:spPr>
        <p:style>
          <a:lnRef idx="0">
            <a:schemeClr val="accent2"/>
          </a:lnRef>
          <a:fillRef idx="3">
            <a:schemeClr val="accent2"/>
          </a:fillRef>
          <a:effectRef idx="3">
            <a:schemeClr val="accent2"/>
          </a:effectRef>
          <a:fontRef idx="minor">
            <a:schemeClr val="lt1"/>
          </a:fontRef>
        </p:style>
        <p:txBody>
          <a:bodyPr lIns="45720" rIns="45720" rtlCol="0" anchor="t"/>
          <a:lstStyle/>
          <a:p>
            <a:pPr algn="ctr"/>
            <a:r>
              <a:rPr lang="en-US" sz="1400" dirty="0" smtClean="0"/>
              <a:t>2.71</a:t>
            </a:r>
            <a:endParaRPr lang="en-US" sz="1400" dirty="0"/>
          </a:p>
        </p:txBody>
      </p:sp>
      <p:sp>
        <p:nvSpPr>
          <p:cNvPr id="28" name="Rectangle 27"/>
          <p:cNvSpPr/>
          <p:nvPr/>
        </p:nvSpPr>
        <p:spPr>
          <a:xfrm>
            <a:off x="3425190" y="3950340"/>
            <a:ext cx="506730" cy="323650"/>
          </a:xfrm>
          <a:prstGeom prst="rect">
            <a:avLst/>
          </a:prstGeom>
          <a:solidFill>
            <a:srgbClr val="339933"/>
          </a:solidFill>
        </p:spPr>
        <p:style>
          <a:lnRef idx="0">
            <a:schemeClr val="accent3"/>
          </a:lnRef>
          <a:fillRef idx="3">
            <a:schemeClr val="accent3"/>
          </a:fillRef>
          <a:effectRef idx="3">
            <a:schemeClr val="accent3"/>
          </a:effectRef>
          <a:fontRef idx="minor">
            <a:schemeClr val="lt1"/>
          </a:fontRef>
        </p:style>
        <p:txBody>
          <a:bodyPr lIns="45720" rIns="45720" rtlCol="0" anchor="t"/>
          <a:lstStyle/>
          <a:p>
            <a:pPr algn="ctr"/>
            <a:r>
              <a:rPr lang="en-US" sz="1400" dirty="0" smtClean="0"/>
              <a:t>4.40</a:t>
            </a:r>
            <a:endParaRPr lang="en-US" sz="1400" dirty="0"/>
          </a:p>
        </p:txBody>
      </p:sp>
      <p:sp>
        <p:nvSpPr>
          <p:cNvPr id="30" name="Rectangle 29"/>
          <p:cNvSpPr/>
          <p:nvPr/>
        </p:nvSpPr>
        <p:spPr>
          <a:xfrm>
            <a:off x="5657850" y="3950340"/>
            <a:ext cx="506730" cy="323650"/>
          </a:xfrm>
          <a:prstGeom prst="rect">
            <a:avLst/>
          </a:prstGeom>
          <a:solidFill>
            <a:srgbClr val="339933"/>
          </a:solidFill>
        </p:spPr>
        <p:style>
          <a:lnRef idx="0">
            <a:schemeClr val="accent3"/>
          </a:lnRef>
          <a:fillRef idx="3">
            <a:schemeClr val="accent3"/>
          </a:fillRef>
          <a:effectRef idx="3">
            <a:schemeClr val="accent3"/>
          </a:effectRef>
          <a:fontRef idx="minor">
            <a:schemeClr val="lt1"/>
          </a:fontRef>
        </p:style>
        <p:txBody>
          <a:bodyPr lIns="45720" rIns="45720" rtlCol="0" anchor="t"/>
          <a:lstStyle/>
          <a:p>
            <a:pPr algn="ctr"/>
            <a:r>
              <a:rPr lang="en-US" sz="1400" dirty="0" smtClean="0"/>
              <a:t>5.00</a:t>
            </a:r>
            <a:endParaRPr lang="en-US" sz="1400" dirty="0"/>
          </a:p>
        </p:txBody>
      </p:sp>
      <p:sp>
        <p:nvSpPr>
          <p:cNvPr id="31" name="Rectangle 30"/>
          <p:cNvSpPr/>
          <p:nvPr/>
        </p:nvSpPr>
        <p:spPr>
          <a:xfrm>
            <a:off x="7893943" y="3950340"/>
            <a:ext cx="506730" cy="323650"/>
          </a:xfrm>
          <a:prstGeom prst="rect">
            <a:avLst/>
          </a:prstGeom>
          <a:solidFill>
            <a:srgbClr val="339933"/>
          </a:solidFill>
        </p:spPr>
        <p:style>
          <a:lnRef idx="0">
            <a:schemeClr val="accent3"/>
          </a:lnRef>
          <a:fillRef idx="3">
            <a:schemeClr val="accent3"/>
          </a:fillRef>
          <a:effectRef idx="3">
            <a:schemeClr val="accent3"/>
          </a:effectRef>
          <a:fontRef idx="minor">
            <a:schemeClr val="lt1"/>
          </a:fontRef>
        </p:style>
        <p:txBody>
          <a:bodyPr lIns="45720" rIns="45720" rtlCol="0" anchor="t"/>
          <a:lstStyle/>
          <a:p>
            <a:pPr algn="ctr"/>
            <a:r>
              <a:rPr lang="en-US" sz="1400" dirty="0" smtClean="0"/>
              <a:t>4.38</a:t>
            </a:r>
            <a:endParaRPr lang="en-US" sz="1400" dirty="0"/>
          </a:p>
        </p:txBody>
      </p:sp>
      <p:grpSp>
        <p:nvGrpSpPr>
          <p:cNvPr id="14" name="Group 13"/>
          <p:cNvGrpSpPr/>
          <p:nvPr/>
        </p:nvGrpSpPr>
        <p:grpSpPr>
          <a:xfrm>
            <a:off x="2819400" y="2461460"/>
            <a:ext cx="2133600" cy="434139"/>
            <a:chOff x="2819400" y="2461460"/>
            <a:chExt cx="2133600" cy="434139"/>
          </a:xfrm>
        </p:grpSpPr>
        <p:sp>
          <p:nvSpPr>
            <p:cNvPr id="32" name="Rectangle 31"/>
            <p:cNvSpPr/>
            <p:nvPr/>
          </p:nvSpPr>
          <p:spPr>
            <a:xfrm>
              <a:off x="4419600" y="2461460"/>
              <a:ext cx="533400" cy="353023"/>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2819400" y="2575922"/>
              <a:ext cx="419100" cy="319677"/>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6796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pPr marL="0" indent="0">
              <a:buNone/>
            </a:pPr>
            <a:r>
              <a:rPr lang="en-US" dirty="0" smtClean="0"/>
              <a:t>Stylistic Consistency</a:t>
            </a:r>
            <a:endParaRPr lang="en-US" dirty="0"/>
          </a:p>
        </p:txBody>
      </p:sp>
      <p:pic>
        <p:nvPicPr>
          <p:cNvPr id="4098" name="Picture 2" descr="C:\Users\Daniel\Desktop\style_inconsistenc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07" y="2362199"/>
            <a:ext cx="3560763" cy="35607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Daniel\Desktop\style_inconsistency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730" y="2362200"/>
            <a:ext cx="3560763" cy="35607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57400" y="2362198"/>
            <a:ext cx="1524000" cy="2438402"/>
            <a:chOff x="2057400" y="2362198"/>
            <a:chExt cx="1524000" cy="2438402"/>
          </a:xfrm>
        </p:grpSpPr>
        <p:sp>
          <p:nvSpPr>
            <p:cNvPr id="7" name="Rectangle 6"/>
            <p:cNvSpPr/>
            <p:nvPr/>
          </p:nvSpPr>
          <p:spPr>
            <a:xfrm>
              <a:off x="2362200" y="4038600"/>
              <a:ext cx="1219200" cy="7620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057400" y="2362198"/>
              <a:ext cx="838200" cy="990601"/>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6873858" y="3417109"/>
            <a:ext cx="381000" cy="381000"/>
          </a:xfrm>
          <a:prstGeom prst="rect">
            <a:avLst/>
          </a:prstGeom>
          <a:noFill/>
          <a:ln>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p:cNvGrpSpPr/>
          <p:nvPr/>
        </p:nvGrpSpPr>
        <p:grpSpPr>
          <a:xfrm>
            <a:off x="5560953" y="3798109"/>
            <a:ext cx="1303380" cy="1947811"/>
            <a:chOff x="5560953" y="3798109"/>
            <a:chExt cx="1303380" cy="1947811"/>
          </a:xfrm>
        </p:grpSpPr>
        <p:sp>
          <p:nvSpPr>
            <p:cNvPr id="4" name="Isosceles Triangle 3"/>
            <p:cNvSpPr/>
            <p:nvPr/>
          </p:nvSpPr>
          <p:spPr>
            <a:xfrm>
              <a:off x="5565741" y="3798109"/>
              <a:ext cx="1298592" cy="621491"/>
            </a:xfrm>
            <a:prstGeom prst="triangle">
              <a:avLst>
                <a:gd name="adj" fmla="val 100000"/>
              </a:avLst>
            </a:prstGeom>
            <a:noFill/>
            <a:ln w="28575">
              <a:solidFill>
                <a:srgbClr val="00B0F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560953" y="4419600"/>
              <a:ext cx="1298592" cy="1326320"/>
              <a:chOff x="7467600" y="1816908"/>
              <a:chExt cx="1298592" cy="132632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1828800"/>
                <a:ext cx="1298592" cy="131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467600" y="1816908"/>
                <a:ext cx="1298592" cy="1326319"/>
              </a:xfrm>
              <a:prstGeom prst="rect">
                <a:avLst/>
              </a:prstGeom>
              <a:noFill/>
              <a:ln w="28575">
                <a:solidFill>
                  <a:srgbClr val="00B0F0"/>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9992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500"/>
                                        <p:tgtEl>
                                          <p:spTgt spid="409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pPr marL="0" indent="0">
              <a:buNone/>
            </a:pPr>
            <a:r>
              <a:rPr lang="en-US" dirty="0" smtClean="0"/>
              <a:t>Larger Scale</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09" r="16769"/>
          <a:stretch/>
        </p:blipFill>
        <p:spPr bwMode="auto">
          <a:xfrm>
            <a:off x="4029242" y="2348831"/>
            <a:ext cx="484632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C:\Users\Daniel\Desktop\71dbf6b1db71abb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348830"/>
            <a:ext cx="3560763" cy="356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pPr marL="0" indent="0">
              <a:buNone/>
            </a:pPr>
            <a:r>
              <a:rPr lang="en-US" dirty="0" smtClean="0"/>
              <a:t>New Interactive Tools</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756" y="2404394"/>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06110" y="2404395"/>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943350" y="3690382"/>
            <a:ext cx="1295400" cy="646975"/>
            <a:chOff x="3962400" y="3683516"/>
            <a:chExt cx="1295400" cy="646975"/>
          </a:xfrm>
        </p:grpSpPr>
        <p:sp>
          <p:nvSpPr>
            <p:cNvPr id="6" name="Right Arrow 5"/>
            <p:cNvSpPr/>
            <p:nvPr/>
          </p:nvSpPr>
          <p:spPr>
            <a:xfrm>
              <a:off x="3962400" y="3983497"/>
              <a:ext cx="1295400" cy="34699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962400" y="3683516"/>
              <a:ext cx="1219200" cy="369332"/>
            </a:xfrm>
            <a:prstGeom prst="rect">
              <a:avLst/>
            </a:prstGeom>
            <a:noFill/>
          </p:spPr>
          <p:txBody>
            <a:bodyPr wrap="square" rtlCol="0">
              <a:spAutoFit/>
            </a:bodyPr>
            <a:lstStyle/>
            <a:p>
              <a:r>
                <a:rPr lang="en-US" dirty="0" smtClean="0"/>
                <a:t>“add table”</a:t>
              </a:r>
              <a:endParaRPr lang="en-US" dirty="0"/>
            </a:p>
          </p:txBody>
        </p:sp>
      </p:grpSp>
    </p:spTree>
    <p:extLst>
      <p:ext uri="{BB962C8B-B14F-4D97-AF65-F5344CB8AC3E}">
        <p14:creationId xmlns:p14="http://schemas.microsoft.com/office/powerpoint/2010/main" val="2080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lstStyle/>
          <a:p>
            <a:r>
              <a:rPr lang="en-US" dirty="0" smtClean="0"/>
              <a:t>Questions?</a:t>
            </a:r>
            <a:endParaRPr lang="en-US" dirty="0"/>
          </a:p>
        </p:txBody>
      </p:sp>
      <p:sp>
        <p:nvSpPr>
          <p:cNvPr id="4" name="Subtitle 3"/>
          <p:cNvSpPr>
            <a:spLocks noGrp="1"/>
          </p:cNvSpPr>
          <p:nvPr>
            <p:ph type="subTitle" idx="1"/>
          </p:nvPr>
        </p:nvSpPr>
        <p:spPr>
          <a:xfrm>
            <a:off x="1981200" y="4191000"/>
            <a:ext cx="5181600" cy="2133600"/>
          </a:xfrm>
        </p:spPr>
        <p:txBody>
          <a:bodyPr>
            <a:noAutofit/>
          </a:bodyPr>
          <a:lstStyle/>
          <a:p>
            <a:r>
              <a:rPr lang="en-US" sz="1100" dirty="0"/>
              <a:t>Support for this research </a:t>
            </a:r>
            <a:r>
              <a:rPr lang="en-US" sz="1100" dirty="0" smtClean="0"/>
              <a:t>was provided by:</a:t>
            </a:r>
          </a:p>
          <a:p>
            <a:endParaRPr lang="en-US" sz="1100" dirty="0" smtClean="0"/>
          </a:p>
          <a:p>
            <a:r>
              <a:rPr lang="en-US" sz="1100" dirty="0"/>
              <a:t>T</a:t>
            </a:r>
            <a:r>
              <a:rPr lang="en-US" sz="1100" dirty="0" smtClean="0"/>
              <a:t>he </a:t>
            </a:r>
            <a:r>
              <a:rPr lang="en-US" sz="1100" dirty="0"/>
              <a:t>Fannie and John </a:t>
            </a:r>
            <a:r>
              <a:rPr lang="en-US" sz="1100" dirty="0" smtClean="0"/>
              <a:t>Hertz Foundation</a:t>
            </a:r>
          </a:p>
          <a:p>
            <a:r>
              <a:rPr lang="en-US" sz="1100" dirty="0" smtClean="0"/>
              <a:t>SAP (Stanford </a:t>
            </a:r>
            <a:r>
              <a:rPr lang="en-US" sz="1100" dirty="0"/>
              <a:t>Graduate </a:t>
            </a:r>
            <a:r>
              <a:rPr lang="en-US" sz="1100" dirty="0" smtClean="0"/>
              <a:t>Fellowship)</a:t>
            </a:r>
          </a:p>
          <a:p>
            <a:r>
              <a:rPr lang="en-US" sz="1100" dirty="0"/>
              <a:t>T</a:t>
            </a:r>
            <a:r>
              <a:rPr lang="en-US" sz="1100" dirty="0" smtClean="0"/>
              <a:t>he </a:t>
            </a:r>
            <a:r>
              <a:rPr lang="en-US" sz="1100" dirty="0"/>
              <a:t>Akiko </a:t>
            </a:r>
            <a:r>
              <a:rPr lang="en-US" sz="1100" dirty="0" smtClean="0"/>
              <a:t>Yamazaki and </a:t>
            </a:r>
            <a:r>
              <a:rPr lang="en-US" sz="1100" dirty="0"/>
              <a:t>Jerry Yang Engineering </a:t>
            </a:r>
            <a:r>
              <a:rPr lang="en-US" sz="1100" dirty="0" smtClean="0"/>
              <a:t>Fellowship Fund</a:t>
            </a:r>
          </a:p>
          <a:p>
            <a:r>
              <a:rPr lang="en-US" sz="1100" dirty="0" smtClean="0"/>
              <a:t>The National Science Foundation </a:t>
            </a:r>
            <a:r>
              <a:rPr lang="en-US" sz="1100" dirty="0"/>
              <a:t>(</a:t>
            </a:r>
            <a:r>
              <a:rPr lang="en-US" sz="1100" dirty="0" smtClean="0"/>
              <a:t>CCF-0937139</a:t>
            </a:r>
            <a:r>
              <a:rPr lang="en-US" sz="1100" dirty="0"/>
              <a:t>, </a:t>
            </a:r>
            <a:r>
              <a:rPr lang="en-US" sz="1100" dirty="0" smtClean="0"/>
              <a:t>CNS-0831374)</a:t>
            </a:r>
          </a:p>
          <a:p>
            <a:r>
              <a:rPr lang="en-US" sz="1100" dirty="0" smtClean="0"/>
              <a:t>Intel </a:t>
            </a:r>
            <a:r>
              <a:rPr lang="en-US" sz="1100" dirty="0"/>
              <a:t>(</a:t>
            </a:r>
            <a:r>
              <a:rPr lang="en-US" sz="1100" dirty="0" smtClean="0"/>
              <a:t>ISTC-VC)</a:t>
            </a:r>
          </a:p>
          <a:p>
            <a:r>
              <a:rPr lang="en-US" sz="1100" dirty="0" smtClean="0"/>
              <a:t>Adobe</a:t>
            </a:r>
          </a:p>
          <a:p>
            <a:r>
              <a:rPr lang="en-US" sz="1100" dirty="0" smtClean="0"/>
              <a:t>Google</a:t>
            </a:r>
            <a:endParaRPr lang="en-US" sz="1100" dirty="0"/>
          </a:p>
        </p:txBody>
      </p:sp>
    </p:spTree>
    <p:extLst>
      <p:ext uri="{BB962C8B-B14F-4D97-AF65-F5344CB8AC3E}">
        <p14:creationId xmlns:p14="http://schemas.microsoft.com/office/powerpoint/2010/main" val="16363798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Group 26"/>
          <p:cNvGrpSpPr/>
          <p:nvPr/>
        </p:nvGrpSpPr>
        <p:grpSpPr>
          <a:xfrm>
            <a:off x="6019800" y="3195551"/>
            <a:ext cx="457200" cy="1791123"/>
            <a:chOff x="6019800" y="3195551"/>
            <a:chExt cx="457200" cy="1791123"/>
          </a:xfrm>
        </p:grpSpPr>
        <p:sp>
          <p:nvSpPr>
            <p:cNvPr id="82" name="Rounded Rectangle 81"/>
            <p:cNvSpPr/>
            <p:nvPr/>
          </p:nvSpPr>
          <p:spPr>
            <a:xfrm>
              <a:off x="6019800" y="3195551"/>
              <a:ext cx="457200" cy="1791123"/>
            </a:xfrm>
            <a:prstGeom prst="roundRect">
              <a:avLst/>
            </a:prstGeom>
            <a:solidFill>
              <a:schemeClr val="tx1">
                <a:lumMod val="50000"/>
              </a:schemeClr>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6086610" y="3265478"/>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6086925" y="3531153"/>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6085666" y="3796825"/>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6086297" y="4062498"/>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p:cNvSpPr/>
            <p:nvPr/>
          </p:nvSpPr>
          <p:spPr>
            <a:xfrm>
              <a:off x="6085981" y="4328174"/>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8" name="Group 87"/>
            <p:cNvGrpSpPr/>
            <p:nvPr/>
          </p:nvGrpSpPr>
          <p:grpSpPr>
            <a:xfrm>
              <a:off x="6202019" y="4613484"/>
              <a:ext cx="72834" cy="282293"/>
              <a:chOff x="1948443" y="5521296"/>
              <a:chExt cx="52675" cy="204164"/>
            </a:xfrm>
            <a:solidFill>
              <a:schemeClr val="tx1"/>
            </a:solidFill>
          </p:grpSpPr>
          <p:sp>
            <p:nvSpPr>
              <p:cNvPr id="89" name="Oval 88"/>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34" name="Picture 9"/>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833" y="3237074"/>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0"/>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1491" y="34939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1"/>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3758661"/>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2"/>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929" y="402433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3"/>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4290009"/>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615665" y="4572000"/>
            <a:ext cx="2279935" cy="1295400"/>
            <a:chOff x="615665" y="4572000"/>
            <a:chExt cx="2279935" cy="1295400"/>
          </a:xfrm>
        </p:grpSpPr>
        <p:pic>
          <p:nvPicPr>
            <p:cNvPr id="1031" name="Picture 7" descr="C:\Users\Daniel\Dropbox\SIGGRAPH-Asia-2012\head_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665" y="4746626"/>
              <a:ext cx="882348" cy="10782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498013" y="4572000"/>
              <a:ext cx="1397587" cy="1295400"/>
              <a:chOff x="1498013" y="4572000"/>
              <a:chExt cx="1397587" cy="1295400"/>
            </a:xfrm>
          </p:grpSpPr>
          <p:sp>
            <p:nvSpPr>
              <p:cNvPr id="5" name="Oval 4"/>
              <p:cNvSpPr/>
              <p:nvPr/>
            </p:nvSpPr>
            <p:spPr>
              <a:xfrm>
                <a:off x="1498013" y="4880062"/>
                <a:ext cx="51764" cy="51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569632" y="4802720"/>
                <a:ext cx="75402" cy="75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659955" y="4727935"/>
                <a:ext cx="108465" cy="1084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790884" y="4572000"/>
                <a:ext cx="1104716" cy="1295400"/>
              </a:xfrm>
              <a:prstGeom prst="roundRect">
                <a:avLst>
                  <a:gd name="adj" fmla="val 65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2073662" y="5620369"/>
                <a:ext cx="52675" cy="204164"/>
                <a:chOff x="1948443" y="5521296"/>
                <a:chExt cx="52675" cy="204164"/>
              </a:xfrm>
            </p:grpSpPr>
            <p:sp>
              <p:nvSpPr>
                <p:cNvPr id="21" name="Oval 20"/>
                <p:cNvSpPr/>
                <p:nvPr/>
              </p:nvSpPr>
              <p:spPr>
                <a:xfrm>
                  <a:off x="1948443" y="55212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948899" y="55974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949354" y="56736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0" name="Picture 2" descr="C:\Users\Perceptual Computing\Dropbox\SIGGRAPH-Asia-2012\computerDeskReal_0.jpg"/>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1400" y="463299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erceptual Computing\Dropbox\SIGGRAPH-Asia-2012\computerDeskReal_2.jpg"/>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1855" y="51278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erceptual Computing\Dropbox\SIGGRAPH-Asia-2012\computerDeskReal_3.jpg"/>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62655" y="51278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Perceptual Computing\Dropbox\SIGGRAPH-Asia-2012\computerDeskReal_4.jp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61744" y="4631390"/>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2564462" y="5620369"/>
                <a:ext cx="52675" cy="204164"/>
                <a:chOff x="1948443" y="5521296"/>
                <a:chExt cx="52675" cy="204164"/>
              </a:xfrm>
            </p:grpSpPr>
            <p:sp>
              <p:nvSpPr>
                <p:cNvPr id="62" name="Oval 61"/>
                <p:cNvSpPr/>
                <p:nvPr/>
              </p:nvSpPr>
              <p:spPr>
                <a:xfrm>
                  <a:off x="1948443" y="55212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1948899" y="55974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1949354" y="56736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6" name="Group 25"/>
          <p:cNvGrpSpPr/>
          <p:nvPr/>
        </p:nvGrpSpPr>
        <p:grpSpPr>
          <a:xfrm>
            <a:off x="1009483" y="1630151"/>
            <a:ext cx="1409407" cy="711145"/>
            <a:chOff x="1009483" y="1630151"/>
            <a:chExt cx="1409407" cy="711145"/>
          </a:xfrm>
        </p:grpSpPr>
        <p:grpSp>
          <p:nvGrpSpPr>
            <p:cNvPr id="1044" name="Group 1043"/>
            <p:cNvGrpSpPr/>
            <p:nvPr/>
          </p:nvGrpSpPr>
          <p:grpSpPr>
            <a:xfrm>
              <a:off x="1009483" y="1630151"/>
              <a:ext cx="1409407" cy="609600"/>
              <a:chOff x="914400" y="1295400"/>
              <a:chExt cx="1409407" cy="609600"/>
            </a:xfrm>
          </p:grpSpPr>
          <p:pic>
            <p:nvPicPr>
              <p:cNvPr id="1041" name="Picture 14" descr="C:\Users\Daniel\Dropbox\SIGGRAPH-Asia-2012\hand _on_mous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4400" y="1486959"/>
                <a:ext cx="512762" cy="341841"/>
              </a:xfrm>
              <a:prstGeom prst="rect">
                <a:avLst/>
              </a:prstGeom>
              <a:noFill/>
              <a:extLst>
                <a:ext uri="{909E8E84-426E-40DD-AFC4-6F175D3DCCD1}">
                  <a14:hiddenFill xmlns:a14="http://schemas.microsoft.com/office/drawing/2010/main">
                    <a:solidFill>
                      <a:srgbClr val="FFFFFF"/>
                    </a:solidFill>
                  </a14:hiddenFill>
                </a:ext>
              </a:extLst>
            </p:spPr>
          </p:pic>
          <p:grpSp>
            <p:nvGrpSpPr>
              <p:cNvPr id="1043" name="Group 1042"/>
              <p:cNvGrpSpPr/>
              <p:nvPr/>
            </p:nvGrpSpPr>
            <p:grpSpPr>
              <a:xfrm>
                <a:off x="1525470" y="1295400"/>
                <a:ext cx="798337" cy="609600"/>
                <a:chOff x="1525470" y="1295400"/>
                <a:chExt cx="798337" cy="609600"/>
              </a:xfrm>
            </p:grpSpPr>
            <p:sp>
              <p:nvSpPr>
                <p:cNvPr id="4" name="Rectangle 3"/>
                <p:cNvSpPr/>
                <p:nvPr/>
              </p:nvSpPr>
              <p:spPr>
                <a:xfrm>
                  <a:off x="1525470" y="1295400"/>
                  <a:ext cx="426720" cy="304800"/>
                </a:xfrm>
                <a:prstGeom prst="rect">
                  <a:avLst/>
                </a:prstGeom>
                <a:blipFill>
                  <a:blip r:embed="rId2"/>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p:cNvSpPr/>
                <p:nvPr/>
              </p:nvSpPr>
              <p:spPr>
                <a:xfrm>
                  <a:off x="1711278" y="1447800"/>
                  <a:ext cx="426720" cy="304800"/>
                </a:xfrm>
                <a:prstGeom prst="rect">
                  <a:avLst/>
                </a:prstGeom>
                <a:blipFill>
                  <a:blip r:embed="rId2"/>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p:nvPr/>
              </p:nvSpPr>
              <p:spPr>
                <a:xfrm>
                  <a:off x="1897087" y="1600200"/>
                  <a:ext cx="426720" cy="304800"/>
                </a:xfrm>
                <a:prstGeom prst="rect">
                  <a:avLst/>
                </a:prstGeom>
                <a:blipFill>
                  <a:blip r:embed="rId2"/>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67" name="Picture 9"/>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524000" y="1676400"/>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0"/>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731057" y="183832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11"/>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11350" y="198945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oup 24"/>
          <p:cNvGrpSpPr/>
          <p:nvPr/>
        </p:nvGrpSpPr>
        <p:grpSpPr>
          <a:xfrm>
            <a:off x="681770" y="3384316"/>
            <a:ext cx="2091910" cy="1050006"/>
            <a:chOff x="681770" y="3384316"/>
            <a:chExt cx="2091910" cy="1050006"/>
          </a:xfrm>
        </p:grpSpPr>
        <p:pic>
          <p:nvPicPr>
            <p:cNvPr id="1026" name="Picture 2" descr="http://icons.iconarchive.com/icons/fasticon/servers/128/black-server-icon.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645034" y="3384316"/>
              <a:ext cx="1128646" cy="1035284"/>
              <a:chOff x="1645034" y="3384316"/>
              <a:chExt cx="1128646" cy="1035284"/>
            </a:xfrm>
          </p:grpSpPr>
          <p:sp>
            <p:nvSpPr>
              <p:cNvPr id="132" name="Oval 131"/>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ounded Rectangle 144"/>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a:off x="2009228" y="3454242"/>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p:cNvSpPr/>
              <p:nvPr/>
            </p:nvSpPr>
            <p:spPr>
              <a:xfrm>
                <a:off x="2009543" y="3719917"/>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p:cNvSpPr/>
              <p:nvPr/>
            </p:nvSpPr>
            <p:spPr>
              <a:xfrm>
                <a:off x="2377037" y="3454244"/>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p:cNvSpPr/>
              <p:nvPr/>
            </p:nvSpPr>
            <p:spPr>
              <a:xfrm>
                <a:off x="2377668" y="3719917"/>
                <a:ext cx="331883" cy="23706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1" name="Group 150"/>
              <p:cNvGrpSpPr/>
              <p:nvPr/>
            </p:nvGrpSpPr>
            <p:grpSpPr>
              <a:xfrm>
                <a:off x="2128215" y="4013745"/>
                <a:ext cx="72834" cy="282293"/>
                <a:chOff x="1948443" y="5521296"/>
                <a:chExt cx="52675" cy="204164"/>
              </a:xfrm>
              <a:solidFill>
                <a:schemeClr val="tx1"/>
              </a:solidFill>
            </p:grpSpPr>
            <p:sp>
              <p:nvSpPr>
                <p:cNvPr id="152" name="Oval 151"/>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5" name="Picture 9"/>
              <p:cNvPicPr>
                <a:picLocks noChangeAspect="1" noChangeArrowheads="1"/>
              </p:cNvPicPr>
              <p:nvPr/>
            </p:nvPicPr>
            <p:blipFill>
              <a:blip r:embed="rId3"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 name="Picture 10"/>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11"/>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12"/>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0" name="Group 159"/>
              <p:cNvGrpSpPr/>
              <p:nvPr/>
            </p:nvGrpSpPr>
            <p:grpSpPr>
              <a:xfrm>
                <a:off x="2493390" y="4022329"/>
                <a:ext cx="72834" cy="282293"/>
                <a:chOff x="1948443" y="5521296"/>
                <a:chExt cx="52675" cy="204164"/>
              </a:xfrm>
              <a:solidFill>
                <a:schemeClr val="tx1"/>
              </a:solidFill>
            </p:grpSpPr>
            <p:sp>
              <p:nvSpPr>
                <p:cNvPr id="161" name="Oval 160"/>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816935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7" name="Group 56"/>
          <p:cNvGrpSpPr/>
          <p:nvPr/>
        </p:nvGrpSpPr>
        <p:grpSpPr>
          <a:xfrm>
            <a:off x="2387514" y="1060342"/>
            <a:ext cx="1371600" cy="1371600"/>
            <a:chOff x="2387514" y="1060342"/>
            <a:chExt cx="1371600" cy="1371600"/>
          </a:xfrm>
        </p:grpSpPr>
        <p:pic>
          <p:nvPicPr>
            <p:cNvPr id="1033" name="Picture 9"/>
            <p:cNvPicPr>
              <a:picLocks noChangeArrowheads="1"/>
            </p:cNvPicPr>
            <p:nvPr/>
          </p:nvPicPr>
          <p:blipFill rotWithShape="1">
            <a:blip r:embed="rId2" cstate="print">
              <a:duotone>
                <a:prstClr val="black"/>
                <a:srgbClr val="00FF00">
                  <a:tint val="45000"/>
                  <a:satMod val="400000"/>
                </a:srgbClr>
              </a:duotone>
              <a:extLst>
                <a:ext uri="{BEBA8EAE-BF5A-486C-A8C5-ECC9F3942E4B}">
                  <a14:imgProps xmlns:a14="http://schemas.microsoft.com/office/drawing/2010/main">
                    <a14:imgLayer r:embed="rId3">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198613" y="1906022"/>
              <a:ext cx="36576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be 1"/>
            <p:cNvSpPr/>
            <p:nvPr/>
          </p:nvSpPr>
          <p:spPr>
            <a:xfrm>
              <a:off x="3246438" y="121440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250" b="96875" l="3125" r="96875"/>
                      </a14:imgEffect>
                    </a14:imgLayer>
                  </a14:imgProps>
                </a:ext>
                <a:ext uri="{28A0092B-C50C-407E-A947-70E740481C1C}">
                  <a14:useLocalDpi xmlns:a14="http://schemas.microsoft.com/office/drawing/2010/main" val="0"/>
                </a:ext>
              </a:extLst>
            </a:blip>
            <a:srcRect l="7031" t="7227" r="6250" b="5859"/>
            <a:stretch/>
          </p:blipFill>
          <p:spPr bwMode="auto">
            <a:xfrm>
              <a:off x="2477741" y="1212742"/>
              <a:ext cx="368264" cy="36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87514" y="106034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2791393" y="1538205"/>
              <a:ext cx="485207" cy="495418"/>
            </a:xfrm>
            <a:prstGeom prst="straightConnector1">
              <a:avLst/>
            </a:prstGeom>
            <a:ln w="28575">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3"/>
              <a:endCxn id="2" idx="2"/>
            </p:cNvCxnSpPr>
            <p:nvPr/>
          </p:nvCxnSpPr>
          <p:spPr>
            <a:xfrm>
              <a:off x="2846005" y="1397289"/>
              <a:ext cx="400433" cy="48657"/>
            </a:xfrm>
            <a:prstGeom prst="straightConnector1">
              <a:avLst/>
            </a:prstGeom>
            <a:ln w="28575">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 idx="3"/>
              <a:endCxn id="1033" idx="0"/>
            </p:cNvCxnSpPr>
            <p:nvPr/>
          </p:nvCxnSpPr>
          <p:spPr>
            <a:xfrm>
              <a:off x="3381493" y="1581835"/>
              <a:ext cx="0" cy="324187"/>
            </a:xfrm>
            <a:prstGeom prst="straightConnector1">
              <a:avLst/>
            </a:prstGeom>
            <a:ln w="28575">
              <a:solidFill>
                <a:schemeClr val="tx1"/>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454275" y="2028049"/>
              <a:ext cx="700995" cy="276999"/>
            </a:xfrm>
            <a:prstGeom prst="rect">
              <a:avLst/>
            </a:prstGeom>
            <a:noFill/>
          </p:spPr>
          <p:txBody>
            <a:bodyPr wrap="square" lIns="0" tIns="0" rIns="0" bIns="0" rtlCol="0">
              <a:spAutoFit/>
            </a:bodyPr>
            <a:lstStyle/>
            <a:p>
              <a:r>
                <a:rPr lang="en-US" dirty="0"/>
                <a:t>w</a:t>
              </a:r>
              <a:r>
                <a:rPr lang="en-US" dirty="0" smtClean="0"/>
                <a:t>here?</a:t>
              </a:r>
              <a:endParaRPr lang="en-US" dirty="0"/>
            </a:p>
          </p:txBody>
        </p:sp>
      </p:grpSp>
      <p:pic>
        <p:nvPicPr>
          <p:cNvPr id="37" name="Picture 9"/>
          <p:cNvPicPr>
            <a:picLocks noChangeArrowheads="1"/>
          </p:cNvPicPr>
          <p:nvPr/>
        </p:nvPicPr>
        <p:blipFill rotWithShape="1">
          <a:blip r:embed="rId2" cstate="print">
            <a:duotone>
              <a:prstClr val="black"/>
              <a:srgbClr val="00FF00">
                <a:tint val="45000"/>
                <a:satMod val="400000"/>
              </a:srgbClr>
            </a:duotone>
            <a:extLst>
              <a:ext uri="{BEBA8EAE-BF5A-486C-A8C5-ECC9F3942E4B}">
                <a14:imgProps xmlns:a14="http://schemas.microsoft.com/office/drawing/2010/main">
                  <a14:imgLayer r:embed="rId3">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1204452"/>
            <a:ext cx="365760"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Cube 37"/>
          <p:cNvSpPr/>
          <p:nvPr/>
        </p:nvSpPr>
        <p:spPr>
          <a:xfrm>
            <a:off x="4387624" y="1219200"/>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5"/>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250" b="96875" l="3125" r="96875"/>
                    </a14:imgEffect>
                  </a14:imgLayer>
                </a14:imgProps>
              </a:ext>
              <a:ext uri="{28A0092B-C50C-407E-A947-70E740481C1C}">
                <a14:useLocalDpi xmlns:a14="http://schemas.microsoft.com/office/drawing/2010/main" val="0"/>
              </a:ext>
            </a:extLst>
          </a:blip>
          <a:srcRect l="7031" t="7227" r="6250" b="5859"/>
          <a:stretch/>
        </p:blipFill>
        <p:spPr bwMode="auto">
          <a:xfrm>
            <a:off x="3932805" y="1219200"/>
            <a:ext cx="368264" cy="36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886200" y="106034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p:cNvSpPr txBox="1"/>
          <p:nvPr/>
        </p:nvSpPr>
        <p:spPr>
          <a:xfrm>
            <a:off x="4390005" y="1219200"/>
            <a:ext cx="265964" cy="381000"/>
          </a:xfrm>
          <a:prstGeom prst="rect">
            <a:avLst/>
          </a:prstGeom>
          <a:noFill/>
        </p:spPr>
        <p:txBody>
          <a:bodyPr wrap="square" rtlCol="0">
            <a:spAutoFit/>
          </a:bodyPr>
          <a:lstStyle/>
          <a:p>
            <a:r>
              <a:rPr lang="en-US" dirty="0" smtClean="0"/>
              <a:t>?</a:t>
            </a:r>
            <a:endParaRPr lang="en-US" dirty="0"/>
          </a:p>
        </p:txBody>
      </p:sp>
      <p:sp>
        <p:nvSpPr>
          <p:cNvPr id="46" name="TextBox 45"/>
          <p:cNvSpPr txBox="1"/>
          <p:nvPr/>
        </p:nvSpPr>
        <p:spPr>
          <a:xfrm>
            <a:off x="4882130" y="1216421"/>
            <a:ext cx="265964" cy="381000"/>
          </a:xfrm>
          <a:prstGeom prst="rect">
            <a:avLst/>
          </a:prstGeom>
          <a:noFill/>
        </p:spPr>
        <p:txBody>
          <a:bodyPr wrap="square" rtlCol="0">
            <a:spAutoFit/>
          </a:bodyPr>
          <a:lstStyle/>
          <a:p>
            <a:r>
              <a:rPr lang="en-US" dirty="0" smtClean="0"/>
              <a:t>?</a:t>
            </a:r>
            <a:endParaRPr lang="en-US" dirty="0"/>
          </a:p>
        </p:txBody>
      </p:sp>
      <p:sp>
        <p:nvSpPr>
          <p:cNvPr id="63" name="TextBox 62"/>
          <p:cNvSpPr txBox="1"/>
          <p:nvPr/>
        </p:nvSpPr>
        <p:spPr>
          <a:xfrm>
            <a:off x="4003877" y="1732002"/>
            <a:ext cx="1133254" cy="553998"/>
          </a:xfrm>
          <a:prstGeom prst="rect">
            <a:avLst/>
          </a:prstGeom>
          <a:noFill/>
        </p:spPr>
        <p:txBody>
          <a:bodyPr wrap="square" lIns="0" tIns="0" rIns="0" bIns="0" rtlCol="0">
            <a:spAutoFit/>
          </a:bodyPr>
          <a:lstStyle/>
          <a:p>
            <a:pPr algn="ctr"/>
            <a:r>
              <a:rPr lang="en-US" dirty="0" smtClean="0"/>
              <a:t>what?</a:t>
            </a:r>
          </a:p>
          <a:p>
            <a:pPr algn="ctr"/>
            <a:r>
              <a:rPr lang="en-US" dirty="0"/>
              <a:t>h</a:t>
            </a:r>
            <a:r>
              <a:rPr lang="en-US" dirty="0" smtClean="0"/>
              <a:t>ow many?</a:t>
            </a:r>
          </a:p>
        </p:txBody>
      </p:sp>
      <p:sp>
        <p:nvSpPr>
          <p:cNvPr id="67" name="TextBox 66"/>
          <p:cNvSpPr txBox="1"/>
          <p:nvPr/>
        </p:nvSpPr>
        <p:spPr>
          <a:xfrm>
            <a:off x="3972146" y="1216421"/>
            <a:ext cx="265964" cy="381000"/>
          </a:xfrm>
          <a:prstGeom prst="rect">
            <a:avLst/>
          </a:prstGeom>
          <a:noFill/>
        </p:spPr>
        <p:txBody>
          <a:bodyPr wrap="square" rtlCol="0">
            <a:spAutoFit/>
          </a:bodyPr>
          <a:lstStyle/>
          <a:p>
            <a:r>
              <a:rPr lang="en-US" dirty="0" smtClean="0"/>
              <a:t>?</a:t>
            </a:r>
            <a:endParaRPr lang="en-US" dirty="0"/>
          </a:p>
        </p:txBody>
      </p:sp>
      <p:pic>
        <p:nvPicPr>
          <p:cNvPr id="70"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086" b="81836" l="14844" r="85156"/>
                    </a14:imgEffect>
                  </a14:imgLayer>
                </a14:imgProps>
              </a:ext>
              <a:ext uri="{28A0092B-C50C-407E-A947-70E740481C1C}">
                <a14:useLocalDpi xmlns:a14="http://schemas.microsoft.com/office/drawing/2010/main" val="0"/>
              </a:ext>
            </a:extLst>
          </a:blip>
          <a:srcRect l="15668" t="13981" r="15150" b="18523"/>
          <a:stretch/>
        </p:blipFill>
        <p:spPr bwMode="auto">
          <a:xfrm>
            <a:off x="6934200" y="1328714"/>
            <a:ext cx="93726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4" name="Group 93"/>
          <p:cNvGrpSpPr/>
          <p:nvPr/>
        </p:nvGrpSpPr>
        <p:grpSpPr>
          <a:xfrm>
            <a:off x="5867400" y="1328714"/>
            <a:ext cx="914400" cy="914400"/>
            <a:chOff x="5867400" y="1328714"/>
            <a:chExt cx="914400" cy="914400"/>
          </a:xfrm>
        </p:grpSpPr>
        <p:sp>
          <p:nvSpPr>
            <p:cNvPr id="59" name="Rounded Rectangle 58"/>
            <p:cNvSpPr/>
            <p:nvPr/>
          </p:nvSpPr>
          <p:spPr>
            <a:xfrm>
              <a:off x="5867400" y="1328714"/>
              <a:ext cx="914400" cy="9144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5966460" y="1420154"/>
              <a:ext cx="137160" cy="137160"/>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 name="Straight Connector 63"/>
            <p:cNvCxnSpPr>
              <a:stCxn id="61" idx="5"/>
              <a:endCxn id="78" idx="1"/>
            </p:cNvCxnSpPr>
            <p:nvPr/>
          </p:nvCxnSpPr>
          <p:spPr>
            <a:xfrm>
              <a:off x="6083533" y="1537227"/>
              <a:ext cx="225043" cy="12603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6288489" y="1643179"/>
              <a:ext cx="137160" cy="137160"/>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6510897" y="1454408"/>
              <a:ext cx="137160" cy="137160"/>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p:cNvCxnSpPr>
              <a:stCxn id="81" idx="3"/>
              <a:endCxn id="78" idx="7"/>
            </p:cNvCxnSpPr>
            <p:nvPr/>
          </p:nvCxnSpPr>
          <p:spPr>
            <a:xfrm flipH="1">
              <a:off x="6405562" y="1571481"/>
              <a:ext cx="125422" cy="91785"/>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6012180" y="1671470"/>
              <a:ext cx="137160" cy="137160"/>
            </a:xfrm>
            <a:prstGeom prst="ellipse">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p:cNvCxnSpPr>
              <a:stCxn id="86" idx="6"/>
              <a:endCxn id="78" idx="2"/>
            </p:cNvCxnSpPr>
            <p:nvPr/>
          </p:nvCxnSpPr>
          <p:spPr>
            <a:xfrm flipV="1">
              <a:off x="6149340" y="1711759"/>
              <a:ext cx="139149" cy="28291"/>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5943600" y="1885928"/>
              <a:ext cx="762000" cy="276999"/>
            </a:xfrm>
            <a:prstGeom prst="rect">
              <a:avLst/>
            </a:prstGeom>
            <a:noFill/>
          </p:spPr>
          <p:txBody>
            <a:bodyPr wrap="square" lIns="0" tIns="0" rIns="0" bIns="0" rtlCol="0">
              <a:spAutoFit/>
            </a:bodyPr>
            <a:lstStyle/>
            <a:p>
              <a:pPr algn="ctr"/>
              <a:r>
                <a:rPr lang="en-US" dirty="0" smtClean="0">
                  <a:solidFill>
                    <a:schemeClr val="bg2"/>
                  </a:solidFill>
                  <a:effectLst>
                    <a:outerShdw blurRad="50800" dist="38100" dir="5400000" algn="t" rotWithShape="0">
                      <a:prstClr val="black">
                        <a:alpha val="40000"/>
                      </a:prstClr>
                    </a:outerShdw>
                  </a:effectLst>
                </a:rPr>
                <a:t>Model</a:t>
              </a:r>
              <a:endParaRPr lang="en-US" dirty="0">
                <a:solidFill>
                  <a:schemeClr val="bg2"/>
                </a:solidFill>
                <a:effectLst>
                  <a:outerShdw blurRad="50800" dist="38100" dir="5400000" algn="t" rotWithShape="0">
                    <a:prstClr val="black">
                      <a:alpha val="40000"/>
                    </a:prstClr>
                  </a:outerShdw>
                </a:effectLst>
              </a:endParaRPr>
            </a:p>
          </p:txBody>
        </p:sp>
      </p:grpSp>
      <p:grpSp>
        <p:nvGrpSpPr>
          <p:cNvPr id="91" name="Group 90"/>
          <p:cNvGrpSpPr/>
          <p:nvPr/>
        </p:nvGrpSpPr>
        <p:grpSpPr>
          <a:xfrm>
            <a:off x="3886200" y="2749658"/>
            <a:ext cx="1371600" cy="1371600"/>
            <a:chOff x="3886200" y="2749658"/>
            <a:chExt cx="1371600" cy="1371600"/>
          </a:xfrm>
        </p:grpSpPr>
        <p:sp>
          <p:nvSpPr>
            <p:cNvPr id="108" name="Rounded Rectangle 107"/>
            <p:cNvSpPr/>
            <p:nvPr/>
          </p:nvSpPr>
          <p:spPr>
            <a:xfrm>
              <a:off x="3886200"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3926596" y="2893135"/>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Picture 9"/>
            <p:cNvPicPr>
              <a:picLocks noChangeArrowheads="1"/>
            </p:cNvPicPr>
            <p:nvPr/>
          </p:nvPicPr>
          <p:blipFill rotWithShape="1">
            <a:blip r:embed="rId2" cstate="print">
              <a:duotone>
                <a:prstClr val="black"/>
                <a:srgbClr val="00FF00">
                  <a:tint val="45000"/>
                  <a:satMod val="400000"/>
                </a:srgbClr>
              </a:duotone>
              <a:extLst>
                <a:ext uri="{BEBA8EAE-BF5A-486C-A8C5-ECC9F3942E4B}">
                  <a14:imgProps xmlns:a14="http://schemas.microsoft.com/office/drawing/2010/main">
                    <a14:imgLayer r:embed="rId3">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4836254" y="286977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Cube 100"/>
            <p:cNvSpPr/>
            <p:nvPr/>
          </p:nvSpPr>
          <p:spPr>
            <a:xfrm>
              <a:off x="4387624" y="2884518"/>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p:cNvSpPr txBox="1"/>
            <p:nvPr/>
          </p:nvSpPr>
          <p:spPr>
            <a:xfrm>
              <a:off x="4390005" y="2884518"/>
              <a:ext cx="265964" cy="381000"/>
            </a:xfrm>
            <a:prstGeom prst="rect">
              <a:avLst/>
            </a:prstGeom>
            <a:noFill/>
          </p:spPr>
          <p:txBody>
            <a:bodyPr wrap="square" rtlCol="0">
              <a:spAutoFit/>
            </a:bodyPr>
            <a:lstStyle/>
            <a:p>
              <a:r>
                <a:rPr lang="en-US" dirty="0" smtClean="0"/>
                <a:t>?</a:t>
              </a:r>
              <a:endParaRPr lang="en-US" dirty="0"/>
            </a:p>
          </p:txBody>
        </p:sp>
        <p:sp>
          <p:nvSpPr>
            <p:cNvPr id="105" name="TextBox 104"/>
            <p:cNvSpPr txBox="1"/>
            <p:nvPr/>
          </p:nvSpPr>
          <p:spPr>
            <a:xfrm>
              <a:off x="4882130" y="2881739"/>
              <a:ext cx="265964" cy="381000"/>
            </a:xfrm>
            <a:prstGeom prst="rect">
              <a:avLst/>
            </a:prstGeom>
            <a:noFill/>
          </p:spPr>
          <p:txBody>
            <a:bodyPr wrap="square" rtlCol="0">
              <a:spAutoFit/>
            </a:bodyPr>
            <a:lstStyle/>
            <a:p>
              <a:r>
                <a:rPr lang="en-US" dirty="0" smtClean="0"/>
                <a:t>?</a:t>
              </a:r>
              <a:endParaRPr lang="en-US" dirty="0"/>
            </a:p>
          </p:txBody>
        </p:sp>
        <p:sp>
          <p:nvSpPr>
            <p:cNvPr id="106" name="TextBox 105"/>
            <p:cNvSpPr txBox="1"/>
            <p:nvPr/>
          </p:nvSpPr>
          <p:spPr>
            <a:xfrm>
              <a:off x="4003877" y="3398004"/>
              <a:ext cx="1133254" cy="553998"/>
            </a:xfrm>
            <a:prstGeom prst="rect">
              <a:avLst/>
            </a:prstGeom>
            <a:noFill/>
          </p:spPr>
          <p:txBody>
            <a:bodyPr wrap="square" lIns="0" tIns="0" rIns="0" bIns="0" rtlCol="0">
              <a:spAutoFit/>
            </a:bodyPr>
            <a:lstStyle/>
            <a:p>
              <a:pPr algn="ctr"/>
              <a:r>
                <a:rPr lang="en-US" dirty="0" smtClean="0">
                  <a:solidFill>
                    <a:schemeClr val="bg2"/>
                  </a:solidFill>
                  <a:effectLst>
                    <a:outerShdw blurRad="50800" dist="38100" dir="2700000" algn="tl" rotWithShape="0">
                      <a:prstClr val="black">
                        <a:alpha val="40000"/>
                      </a:prstClr>
                    </a:outerShdw>
                  </a:effectLst>
                </a:rPr>
                <a:t>what?</a:t>
              </a:r>
            </a:p>
            <a:p>
              <a:pPr algn="ctr"/>
              <a:r>
                <a:rPr lang="en-US" dirty="0">
                  <a:solidFill>
                    <a:schemeClr val="bg2"/>
                  </a:solidFill>
                  <a:effectLst>
                    <a:outerShdw blurRad="50800" dist="38100" dir="2700000" algn="tl" rotWithShape="0">
                      <a:prstClr val="black">
                        <a:alpha val="40000"/>
                      </a:prstClr>
                    </a:outerShdw>
                  </a:effectLst>
                </a:rPr>
                <a:t>h</a:t>
              </a:r>
              <a:r>
                <a:rPr lang="en-US" dirty="0" smtClean="0">
                  <a:solidFill>
                    <a:schemeClr val="bg2"/>
                  </a:solidFill>
                  <a:effectLst>
                    <a:outerShdw blurRad="50800" dist="38100" dir="2700000" algn="tl" rotWithShape="0">
                      <a:prstClr val="black">
                        <a:alpha val="40000"/>
                      </a:prstClr>
                    </a:outerShdw>
                  </a:effectLst>
                </a:rPr>
                <a:t>ow many?</a:t>
              </a:r>
            </a:p>
          </p:txBody>
        </p:sp>
        <p:sp>
          <p:nvSpPr>
            <p:cNvPr id="107" name="TextBox 106"/>
            <p:cNvSpPr txBox="1"/>
            <p:nvPr/>
          </p:nvSpPr>
          <p:spPr>
            <a:xfrm>
              <a:off x="3972146" y="2881739"/>
              <a:ext cx="265964" cy="381000"/>
            </a:xfrm>
            <a:prstGeom prst="rect">
              <a:avLst/>
            </a:prstGeom>
            <a:noFill/>
          </p:spPr>
          <p:txBody>
            <a:bodyPr wrap="square" rtlCol="0">
              <a:spAutoFit/>
            </a:bodyPr>
            <a:lstStyle/>
            <a:p>
              <a:r>
                <a:rPr lang="en-US" dirty="0" smtClean="0"/>
                <a:t>?</a:t>
              </a:r>
              <a:endParaRPr lang="en-US" dirty="0"/>
            </a:p>
          </p:txBody>
        </p:sp>
      </p:grpSp>
      <p:grpSp>
        <p:nvGrpSpPr>
          <p:cNvPr id="1036" name="Group 1035"/>
          <p:cNvGrpSpPr/>
          <p:nvPr/>
        </p:nvGrpSpPr>
        <p:grpSpPr>
          <a:xfrm>
            <a:off x="2387514" y="2749658"/>
            <a:ext cx="1371600" cy="1371600"/>
            <a:chOff x="2387514" y="2749658"/>
            <a:chExt cx="1371600" cy="1371600"/>
          </a:xfrm>
        </p:grpSpPr>
        <p:sp>
          <p:nvSpPr>
            <p:cNvPr id="123" name="Rounded Rectangle 122"/>
            <p:cNvSpPr/>
            <p:nvPr/>
          </p:nvSpPr>
          <p:spPr>
            <a:xfrm>
              <a:off x="2387514" y="2749658"/>
              <a:ext cx="1371600" cy="13716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2499102" y="2882918"/>
              <a:ext cx="380682" cy="358810"/>
            </a:xfrm>
            <a:prstGeom prst="ellipse">
              <a:avLst/>
            </a:prstGeom>
            <a:solidFill>
              <a:schemeClr val="accent6">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5" name="Picture 9"/>
            <p:cNvPicPr>
              <a:picLocks noChangeArrowheads="1"/>
            </p:cNvPicPr>
            <p:nvPr/>
          </p:nvPicPr>
          <p:blipFill rotWithShape="1">
            <a:blip r:embed="rId2" cstate="print">
              <a:duotone>
                <a:prstClr val="black"/>
                <a:srgbClr val="00FF00">
                  <a:tint val="45000"/>
                  <a:satMod val="400000"/>
                </a:srgbClr>
              </a:duotone>
              <a:extLst>
                <a:ext uri="{BEBA8EAE-BF5A-486C-A8C5-ECC9F3942E4B}">
                  <a14:imgProps xmlns:a14="http://schemas.microsoft.com/office/drawing/2010/main">
                    <a14:imgLayer r:embed="rId3">
                      <a14:imgEffect>
                        <a14:backgroundRemoval t="10000" b="93000" l="9910" r="89865"/>
                      </a14:imgEffect>
                    </a14:imgLayer>
                  </a14:imgProps>
                </a:ext>
                <a:ext uri="{28A0092B-C50C-407E-A947-70E740481C1C}">
                  <a14:useLocalDpi xmlns:a14="http://schemas.microsoft.com/office/drawing/2010/main" val="0"/>
                </a:ext>
              </a:extLst>
            </a:blip>
            <a:srcRect l="20610" t="16312" r="17590" b="8063"/>
            <a:stretch/>
          </p:blipFill>
          <p:spPr bwMode="auto">
            <a:xfrm>
              <a:off x="3272630" y="3581400"/>
              <a:ext cx="365760" cy="36576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 name="Cube 125"/>
            <p:cNvSpPr/>
            <p:nvPr/>
          </p:nvSpPr>
          <p:spPr>
            <a:xfrm>
              <a:off x="3225598" y="2868749"/>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p:cNvSpPr txBox="1"/>
            <p:nvPr/>
          </p:nvSpPr>
          <p:spPr>
            <a:xfrm>
              <a:off x="2471166" y="3622615"/>
              <a:ext cx="693422" cy="276999"/>
            </a:xfrm>
            <a:prstGeom prst="rect">
              <a:avLst/>
            </a:prstGeom>
            <a:noFill/>
          </p:spPr>
          <p:txBody>
            <a:bodyPr wrap="square" lIns="0" tIns="0" rIns="0" bIns="0" rtlCol="0">
              <a:spAutoFit/>
            </a:bodyPr>
            <a:lstStyle/>
            <a:p>
              <a:pPr algn="ctr"/>
              <a:r>
                <a:rPr lang="en-US" dirty="0">
                  <a:solidFill>
                    <a:schemeClr val="bg2"/>
                  </a:solidFill>
                  <a:effectLst>
                    <a:outerShdw blurRad="50800" dist="38100" dir="2700000" algn="tl" rotWithShape="0">
                      <a:prstClr val="black">
                        <a:alpha val="40000"/>
                      </a:prstClr>
                    </a:outerShdw>
                  </a:effectLst>
                </a:rPr>
                <a:t>w</a:t>
              </a:r>
              <a:r>
                <a:rPr lang="en-US" dirty="0" smtClean="0">
                  <a:solidFill>
                    <a:schemeClr val="bg2"/>
                  </a:solidFill>
                  <a:effectLst>
                    <a:outerShdw blurRad="50800" dist="38100" dir="2700000" algn="tl" rotWithShape="0">
                      <a:prstClr val="black">
                        <a:alpha val="40000"/>
                      </a:prstClr>
                    </a:outerShdw>
                  </a:effectLst>
                </a:rPr>
                <a:t>here?</a:t>
              </a:r>
            </a:p>
          </p:txBody>
        </p:sp>
        <p:cxnSp>
          <p:nvCxnSpPr>
            <p:cNvPr id="131" name="Straight Arrow Connector 130"/>
            <p:cNvCxnSpPr>
              <a:stCxn id="124" idx="5"/>
            </p:cNvCxnSpPr>
            <p:nvPr/>
          </p:nvCxnSpPr>
          <p:spPr>
            <a:xfrm>
              <a:off x="2824034" y="3189181"/>
              <a:ext cx="536619" cy="544619"/>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4" idx="6"/>
              <a:endCxn id="126" idx="2"/>
            </p:cNvCxnSpPr>
            <p:nvPr/>
          </p:nvCxnSpPr>
          <p:spPr>
            <a:xfrm>
              <a:off x="2879784" y="3062323"/>
              <a:ext cx="345814" cy="3796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126" idx="3"/>
              <a:endCxn id="125" idx="0"/>
            </p:cNvCxnSpPr>
            <p:nvPr/>
          </p:nvCxnSpPr>
          <p:spPr>
            <a:xfrm>
              <a:off x="3360653" y="3236176"/>
              <a:ext cx="94857" cy="345224"/>
            </a:xfrm>
            <a:prstGeom prst="straightConnector1">
              <a:avLst/>
            </a:prstGeom>
            <a:ln w="28575">
              <a:solidFill>
                <a:schemeClr val="bg2"/>
              </a:solidFill>
              <a:headEnd type="arrow" w="sm" len="sm"/>
              <a:tailEnd type="arrow" w="sm" len="sm"/>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863472" y="2424539"/>
            <a:ext cx="914400" cy="914400"/>
            <a:chOff x="4065787" y="4495800"/>
            <a:chExt cx="914400" cy="914400"/>
          </a:xfrm>
        </p:grpSpPr>
        <p:sp>
          <p:nvSpPr>
            <p:cNvPr id="49" name="Rounded Rectangle 48"/>
            <p:cNvSpPr/>
            <p:nvPr/>
          </p:nvSpPr>
          <p:spPr>
            <a:xfrm>
              <a:off x="4065787" y="4495800"/>
              <a:ext cx="914400" cy="9144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4065787" y="4930775"/>
              <a:ext cx="914400" cy="430887"/>
            </a:xfrm>
            <a:prstGeom prst="rect">
              <a:avLst/>
            </a:prstGeom>
            <a:noFill/>
          </p:spPr>
          <p:txBody>
            <a:bodyPr wrap="square" lIns="0" tIns="0" rIns="0" bIns="0" rtlCol="0">
              <a:spAutoFit/>
            </a:bodyPr>
            <a:lstStyle/>
            <a:p>
              <a:pPr algn="ctr"/>
              <a:r>
                <a:rPr lang="en-US" sz="1400" dirty="0" smtClean="0">
                  <a:solidFill>
                    <a:schemeClr val="bg2"/>
                  </a:solidFill>
                  <a:effectLst>
                    <a:outerShdw blurRad="50800" dist="38100" dir="5400000" algn="t" rotWithShape="0">
                      <a:prstClr val="black">
                        <a:alpha val="40000"/>
                      </a:prstClr>
                    </a:outerShdw>
                  </a:effectLst>
                </a:rPr>
                <a:t>Basic Categories</a:t>
              </a:r>
              <a:endParaRPr lang="en-US" sz="1400" dirty="0">
                <a:solidFill>
                  <a:schemeClr val="bg2"/>
                </a:solidFill>
                <a:effectLst>
                  <a:outerShdw blurRad="50800" dist="38100" dir="5400000" algn="t" rotWithShape="0">
                    <a:prstClr val="black">
                      <a:alpha val="40000"/>
                    </a:prstClr>
                  </a:outerShdw>
                </a:effectLst>
              </a:endParaRPr>
            </a:p>
          </p:txBody>
        </p:sp>
        <p:sp>
          <p:nvSpPr>
            <p:cNvPr id="51" name="Cube 50"/>
            <p:cNvSpPr/>
            <p:nvPr/>
          </p:nvSpPr>
          <p:spPr>
            <a:xfrm>
              <a:off x="4340107" y="4560173"/>
              <a:ext cx="365760" cy="367427"/>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p:cNvGrpSpPr/>
          <p:nvPr/>
        </p:nvGrpSpPr>
        <p:grpSpPr>
          <a:xfrm>
            <a:off x="6934200" y="2424539"/>
            <a:ext cx="914400" cy="914400"/>
            <a:chOff x="6934200" y="2424539"/>
            <a:chExt cx="914400" cy="914400"/>
          </a:xfrm>
        </p:grpSpPr>
        <p:sp>
          <p:nvSpPr>
            <p:cNvPr id="53" name="Rounded Rectangle 52"/>
            <p:cNvSpPr/>
            <p:nvPr/>
          </p:nvSpPr>
          <p:spPr>
            <a:xfrm>
              <a:off x="6934200" y="2424539"/>
              <a:ext cx="914400" cy="914400"/>
            </a:xfrm>
            <a:prstGeom prst="roundRect">
              <a:avLst/>
            </a:prstGeom>
            <a:solidFill>
              <a:schemeClr val="tx1">
                <a:lumMod val="85000"/>
              </a:schemeClr>
            </a:solidFill>
            <a:ln>
              <a:noFill/>
            </a:ln>
            <a:effectLst>
              <a:innerShdw blurRad="50800" dist="25400" dir="5400000">
                <a:schemeClr val="bg1">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p:cNvSpPr txBox="1"/>
            <p:nvPr/>
          </p:nvSpPr>
          <p:spPr>
            <a:xfrm>
              <a:off x="6934200" y="2859514"/>
              <a:ext cx="914400" cy="430887"/>
            </a:xfrm>
            <a:prstGeom prst="rect">
              <a:avLst/>
            </a:prstGeom>
            <a:noFill/>
          </p:spPr>
          <p:txBody>
            <a:bodyPr wrap="square" lIns="0" tIns="0" rIns="0" bIns="0" rtlCol="0">
              <a:spAutoFit/>
            </a:bodyPr>
            <a:lstStyle/>
            <a:p>
              <a:pPr algn="ctr"/>
              <a:r>
                <a:rPr lang="en-US" sz="1400" dirty="0" smtClean="0">
                  <a:solidFill>
                    <a:schemeClr val="bg2"/>
                  </a:solidFill>
                  <a:effectLst>
                    <a:outerShdw blurRad="50800" dist="38100" dir="5400000" algn="t" rotWithShape="0">
                      <a:prstClr val="black">
                        <a:alpha val="40000"/>
                      </a:prstClr>
                    </a:outerShdw>
                  </a:effectLst>
                </a:rPr>
                <a:t>Contextual Categories</a:t>
              </a:r>
              <a:endParaRPr lang="en-US" sz="1400" dirty="0">
                <a:solidFill>
                  <a:schemeClr val="bg2"/>
                </a:solidFill>
                <a:effectLst>
                  <a:outerShdw blurRad="50800" dist="38100" dir="5400000" algn="t" rotWithShape="0">
                    <a:prstClr val="black">
                      <a:alpha val="40000"/>
                    </a:prstClr>
                  </a:outerShdw>
                </a:effectLst>
              </a:endParaRPr>
            </a:p>
          </p:txBody>
        </p:sp>
        <p:sp>
          <p:nvSpPr>
            <p:cNvPr id="55" name="Cloud 54"/>
            <p:cNvSpPr/>
            <p:nvPr/>
          </p:nvSpPr>
          <p:spPr>
            <a:xfrm>
              <a:off x="7009177" y="2454327"/>
              <a:ext cx="764446" cy="458391"/>
            </a:xfrm>
            <a:prstGeom prst="cloud">
              <a:avLst/>
            </a:prstGeom>
            <a:solidFill>
              <a:schemeClr val="accent1">
                <a:lumMod val="60000"/>
                <a:lumOff val="40000"/>
              </a:schemeClr>
            </a:solidFill>
            <a:ln w="127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Cube 55"/>
            <p:cNvSpPr/>
            <p:nvPr/>
          </p:nvSpPr>
          <p:spPr>
            <a:xfrm>
              <a:off x="7239317" y="2519849"/>
              <a:ext cx="304165" cy="305551"/>
            </a:xfrm>
            <a:prstGeom prst="cube">
              <a:avLst>
                <a:gd name="adj" fmla="val 26151"/>
              </a:avLst>
            </a:prstGeom>
            <a:gradFill flip="none" rotWithShape="1">
              <a:gsLst>
                <a:gs pos="0">
                  <a:schemeClr val="accent1">
                    <a:tint val="66000"/>
                    <a:satMod val="160000"/>
                  </a:schemeClr>
                </a:gs>
                <a:gs pos="96000">
                  <a:schemeClr val="accent1">
                    <a:tint val="44500"/>
                    <a:satMod val="160000"/>
                  </a:schemeClr>
                </a:gs>
                <a:gs pos="100000">
                  <a:schemeClr val="accent1">
                    <a:tint val="23500"/>
                    <a:satMod val="160000"/>
                  </a:schemeClr>
                </a:gs>
              </a:gsLst>
              <a:lin ang="189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9895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1219200"/>
            <a:ext cx="7772400" cy="4876800"/>
            <a:chOff x="685800" y="1219200"/>
            <a:chExt cx="7772400" cy="4876800"/>
          </a:xfrm>
        </p:grpSpPr>
        <p:pic>
          <p:nvPicPr>
            <p:cNvPr id="2050" name="Picture 2" descr="C:\Users\Daniel\Desktop\result11.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aniel\Desktop\result06.ti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810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niel\Desktop\result07.tif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3810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Daniel\Desktop\result08.ti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38100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Daniel\Desktop\result09.tif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2200" y="12192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Daniel\Desktop\result10.tif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9000" y="1219200"/>
              <a:ext cx="2286000" cy="22860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Object Variety</a:t>
            </a:r>
            <a:endParaRPr lang="en-US" dirty="0"/>
          </a:p>
        </p:txBody>
      </p:sp>
    </p:spTree>
    <p:extLst>
      <p:ext uri="{BB962C8B-B14F-4D97-AF65-F5344CB8AC3E}">
        <p14:creationId xmlns:p14="http://schemas.microsoft.com/office/powerpoint/2010/main" val="1799736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Variety</a:t>
            </a:r>
            <a:endParaRPr lang="en-US" dirty="0"/>
          </a:p>
        </p:txBody>
      </p:sp>
      <p:grpSp>
        <p:nvGrpSpPr>
          <p:cNvPr id="16" name="Group 15"/>
          <p:cNvGrpSpPr/>
          <p:nvPr/>
        </p:nvGrpSpPr>
        <p:grpSpPr>
          <a:xfrm>
            <a:off x="1752600" y="1552665"/>
            <a:ext cx="5414665" cy="4619535"/>
            <a:chOff x="1443335" y="1095465"/>
            <a:chExt cx="5414665" cy="4619535"/>
          </a:xfrm>
        </p:grpSpPr>
        <p:cxnSp>
          <p:nvCxnSpPr>
            <p:cNvPr id="6" name="Elbow Connector 5"/>
            <p:cNvCxnSpPr/>
            <p:nvPr/>
          </p:nvCxnSpPr>
          <p:spPr>
            <a:xfrm flipV="1">
              <a:off x="1981200" y="5181602"/>
              <a:ext cx="4876800"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Elbow Connector 5"/>
            <p:cNvCxnSpPr/>
            <p:nvPr/>
          </p:nvCxnSpPr>
          <p:spPr>
            <a:xfrm flipV="1">
              <a:off x="2000248" y="1095465"/>
              <a:ext cx="0" cy="409804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36437" y="5253335"/>
              <a:ext cx="2366325" cy="461665"/>
            </a:xfrm>
            <a:prstGeom prst="rect">
              <a:avLst/>
            </a:prstGeom>
            <a:noFill/>
          </p:spPr>
          <p:txBody>
            <a:bodyPr wrap="square" rtlCol="0">
              <a:spAutoFit/>
            </a:bodyPr>
            <a:lstStyle/>
            <a:p>
              <a:pPr algn="ctr"/>
              <a:r>
                <a:rPr lang="en-US" sz="2400" dirty="0" smtClean="0"/>
                <a:t>Object Variety</a:t>
              </a:r>
              <a:endParaRPr lang="en-US" sz="2400" dirty="0"/>
            </a:p>
          </p:txBody>
        </p:sp>
        <p:sp>
          <p:nvSpPr>
            <p:cNvPr id="15" name="TextBox 14"/>
            <p:cNvSpPr txBox="1"/>
            <p:nvPr/>
          </p:nvSpPr>
          <p:spPr>
            <a:xfrm rot="16200000">
              <a:off x="491005" y="3158216"/>
              <a:ext cx="2366325" cy="461665"/>
            </a:xfrm>
            <a:prstGeom prst="rect">
              <a:avLst/>
            </a:prstGeom>
            <a:noFill/>
          </p:spPr>
          <p:txBody>
            <a:bodyPr wrap="square" rtlCol="0">
              <a:spAutoFit/>
            </a:bodyPr>
            <a:lstStyle/>
            <a:p>
              <a:pPr algn="ctr"/>
              <a:r>
                <a:rPr lang="en-US" sz="2400" dirty="0" smtClean="0"/>
                <a:t>Scene Variety</a:t>
              </a:r>
              <a:endParaRPr lang="en-US" sz="2400" dirty="0"/>
            </a:p>
          </p:txBody>
        </p:sp>
      </p:grpSp>
      <p:grpSp>
        <p:nvGrpSpPr>
          <p:cNvPr id="25" name="Group 24"/>
          <p:cNvGrpSpPr/>
          <p:nvPr/>
        </p:nvGrpSpPr>
        <p:grpSpPr>
          <a:xfrm>
            <a:off x="3164703" y="4143465"/>
            <a:ext cx="4459763" cy="1200329"/>
            <a:chOff x="2855438" y="3895635"/>
            <a:chExt cx="4459763" cy="1200329"/>
          </a:xfrm>
        </p:grpSpPr>
        <p:cxnSp>
          <p:nvCxnSpPr>
            <p:cNvPr id="18" name="Straight Arrow Connector 17"/>
            <p:cNvCxnSpPr/>
            <p:nvPr/>
          </p:nvCxnSpPr>
          <p:spPr>
            <a:xfrm>
              <a:off x="2855438" y="4495800"/>
              <a:ext cx="247856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57801" y="3895635"/>
              <a:ext cx="2057400" cy="1200329"/>
            </a:xfrm>
            <a:prstGeom prst="rect">
              <a:avLst/>
            </a:prstGeom>
            <a:noFill/>
          </p:spPr>
          <p:txBody>
            <a:bodyPr wrap="square" rtlCol="0">
              <a:spAutoFit/>
            </a:bodyPr>
            <a:lstStyle/>
            <a:p>
              <a:pPr algn="ctr"/>
              <a:r>
                <a:rPr lang="en-US" sz="2400" dirty="0" smtClean="0"/>
                <a:t>more diverse categories of objects</a:t>
              </a:r>
              <a:endParaRPr lang="en-US" sz="2400" dirty="0"/>
            </a:p>
          </p:txBody>
        </p:sp>
      </p:grpSp>
      <p:grpSp>
        <p:nvGrpSpPr>
          <p:cNvPr id="24" name="Group 23"/>
          <p:cNvGrpSpPr/>
          <p:nvPr/>
        </p:nvGrpSpPr>
        <p:grpSpPr>
          <a:xfrm>
            <a:off x="2448183" y="1969124"/>
            <a:ext cx="2966482" cy="2383711"/>
            <a:chOff x="2138918" y="1804024"/>
            <a:chExt cx="2966482" cy="2383711"/>
          </a:xfrm>
        </p:grpSpPr>
        <p:cxnSp>
          <p:nvCxnSpPr>
            <p:cNvPr id="21" name="Straight Arrow Connector 20"/>
            <p:cNvCxnSpPr/>
            <p:nvPr/>
          </p:nvCxnSpPr>
          <p:spPr>
            <a:xfrm flipV="1">
              <a:off x="3657600" y="3120935"/>
              <a:ext cx="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38918" y="1804024"/>
              <a:ext cx="2966482" cy="1200329"/>
            </a:xfrm>
            <a:prstGeom prst="rect">
              <a:avLst/>
            </a:prstGeom>
            <a:noFill/>
          </p:spPr>
          <p:txBody>
            <a:bodyPr wrap="square" rtlCol="0">
              <a:spAutoFit/>
            </a:bodyPr>
            <a:lstStyle/>
            <a:p>
              <a:pPr algn="ctr"/>
              <a:r>
                <a:rPr lang="en-US" sz="2400" dirty="0" smtClean="0"/>
                <a:t>more diverse configurations of object arrangements</a:t>
              </a:r>
              <a:endParaRPr lang="en-US" sz="2400" dirty="0"/>
            </a:p>
          </p:txBody>
        </p:sp>
      </p:grpSp>
    </p:spTree>
    <p:extLst>
      <p:ext uri="{BB962C8B-B14F-4D97-AF65-F5344CB8AC3E}">
        <p14:creationId xmlns:p14="http://schemas.microsoft.com/office/powerpoint/2010/main" val="37599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Knowledge</a:t>
            </a:r>
            <a:endParaRPr lang="en-US" dirty="0"/>
          </a:p>
        </p:txBody>
      </p:sp>
      <p:grpSp>
        <p:nvGrpSpPr>
          <p:cNvPr id="3" name="Group 2"/>
          <p:cNvGrpSpPr/>
          <p:nvPr/>
        </p:nvGrpSpPr>
        <p:grpSpPr>
          <a:xfrm>
            <a:off x="725437" y="1800477"/>
            <a:ext cx="6856053" cy="2725100"/>
            <a:chOff x="725437" y="1800477"/>
            <a:chExt cx="6856053" cy="2725100"/>
          </a:xfrm>
        </p:grpSpPr>
        <p:sp>
          <p:nvSpPr>
            <p:cNvPr id="40" name="Right Arrow 39"/>
            <p:cNvSpPr/>
            <p:nvPr/>
          </p:nvSpPr>
          <p:spPr>
            <a:xfrm>
              <a:off x="5636055" y="3029947"/>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885884" y="1800477"/>
              <a:ext cx="695606" cy="2725100"/>
              <a:chOff x="6019800" y="3195551"/>
              <a:chExt cx="457200" cy="1791123"/>
            </a:xfrm>
          </p:grpSpPr>
          <p:sp>
            <p:nvSpPr>
              <p:cNvPr id="56" name="Rounded Rectangle 55"/>
              <p:cNvSpPr/>
              <p:nvPr/>
            </p:nvSpPr>
            <p:spPr>
              <a:xfrm>
                <a:off x="6019800" y="3195551"/>
                <a:ext cx="457200" cy="1791123"/>
              </a:xfrm>
              <a:prstGeom prst="roundRect">
                <a:avLst/>
              </a:prstGeom>
              <a:solidFill>
                <a:schemeClr val="tx1">
                  <a:lumMod val="50000"/>
                </a:schemeClr>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086610" y="3265478"/>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86925" y="3531153"/>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6085666" y="3796825"/>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6086297" y="4062498"/>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6085981" y="4328174"/>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p:cNvGrpSpPr/>
              <p:nvPr/>
            </p:nvGrpSpPr>
            <p:grpSpPr>
              <a:xfrm>
                <a:off x="6202019" y="4613484"/>
                <a:ext cx="72834" cy="282293"/>
                <a:chOff x="1948443" y="5521296"/>
                <a:chExt cx="52675" cy="204164"/>
              </a:xfrm>
              <a:solidFill>
                <a:schemeClr val="tx1"/>
              </a:solidFill>
            </p:grpSpPr>
            <p:sp>
              <p:nvSpPr>
                <p:cNvPr id="69" name="Oval 68"/>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833" y="3237074"/>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0"/>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1491" y="34939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1"/>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3758661"/>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2"/>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929" y="402433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3"/>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4290009"/>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086" b="81836" l="14844" r="85156"/>
                      </a14:imgEffect>
                    </a14:imgLayer>
                  </a14:imgProps>
                </a:ext>
                <a:ext uri="{28A0092B-C50C-407E-A947-70E740481C1C}">
                  <a14:useLocalDpi xmlns:a14="http://schemas.microsoft.com/office/drawing/2010/main" val="0"/>
                </a:ext>
              </a:extLst>
            </a:blip>
            <a:srcRect l="15668" t="13981" r="15150" b="18523"/>
            <a:stretch/>
          </p:blipFill>
          <p:spPr bwMode="auto">
            <a:xfrm>
              <a:off x="4222771" y="2628882"/>
              <a:ext cx="1158893" cy="113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ight Arrow 37"/>
            <p:cNvSpPr/>
            <p:nvPr/>
          </p:nvSpPr>
          <p:spPr>
            <a:xfrm>
              <a:off x="3186363" y="3033960"/>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p:cNvGrpSpPr/>
            <p:nvPr/>
          </p:nvGrpSpPr>
          <p:grpSpPr>
            <a:xfrm>
              <a:off x="725437" y="2770322"/>
              <a:ext cx="2046131" cy="1032417"/>
              <a:chOff x="1009483" y="1630151"/>
              <a:chExt cx="1409407" cy="711145"/>
            </a:xfrm>
          </p:grpSpPr>
          <p:grpSp>
            <p:nvGrpSpPr>
              <p:cNvPr id="73" name="Group 72"/>
              <p:cNvGrpSpPr/>
              <p:nvPr/>
            </p:nvGrpSpPr>
            <p:grpSpPr>
              <a:xfrm>
                <a:off x="1009483" y="1630151"/>
                <a:ext cx="1409407" cy="609600"/>
                <a:chOff x="914400" y="1295400"/>
                <a:chExt cx="1409407" cy="609600"/>
              </a:xfrm>
            </p:grpSpPr>
            <p:pic>
              <p:nvPicPr>
                <p:cNvPr id="77" name="Picture 14" descr="C:\Users\Daniel\Dropbox\SIGGRAPH-Asia-2012\hand _on_mous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 y="1486959"/>
                  <a:ext cx="512762" cy="341841"/>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1525470" y="1295400"/>
                  <a:ext cx="798337" cy="609600"/>
                  <a:chOff x="1525470" y="1295400"/>
                  <a:chExt cx="798337" cy="609600"/>
                </a:xfrm>
              </p:grpSpPr>
              <p:sp>
                <p:nvSpPr>
                  <p:cNvPr id="79" name="Rectangle 78"/>
                  <p:cNvSpPr/>
                  <p:nvPr/>
                </p:nvSpPr>
                <p:spPr>
                  <a:xfrm>
                    <a:off x="1525470" y="1295400"/>
                    <a:ext cx="426720" cy="304800"/>
                  </a:xfrm>
                  <a:prstGeom prst="rect">
                    <a:avLst/>
                  </a:prstGeom>
                  <a:blipFill>
                    <a:blip r:embed="rId3"/>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1711278" y="1447800"/>
                    <a:ext cx="426720" cy="304800"/>
                  </a:xfrm>
                  <a:prstGeom prst="rect">
                    <a:avLst/>
                  </a:prstGeom>
                  <a:blipFill>
                    <a:blip r:embed="rId3"/>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1897087" y="1600200"/>
                    <a:ext cx="426720" cy="304800"/>
                  </a:xfrm>
                  <a:prstGeom prst="rect">
                    <a:avLst/>
                  </a:prstGeom>
                  <a:blipFill>
                    <a:blip r:embed="rId3"/>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74"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524000" y="1676400"/>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0"/>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731057" y="183832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1"/>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11350" y="198945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6" name="Group 5"/>
          <p:cNvGrpSpPr/>
          <p:nvPr/>
        </p:nvGrpSpPr>
        <p:grpSpPr>
          <a:xfrm>
            <a:off x="548679" y="3525578"/>
            <a:ext cx="3391435" cy="2265621"/>
            <a:chOff x="548679" y="3525578"/>
            <a:chExt cx="3391435" cy="2265621"/>
          </a:xfrm>
        </p:grpSpPr>
        <p:cxnSp>
          <p:nvCxnSpPr>
            <p:cNvPr id="87" name="Elbow Connector 86"/>
            <p:cNvCxnSpPr>
              <a:stCxn id="110" idx="3"/>
            </p:cNvCxnSpPr>
            <p:nvPr/>
          </p:nvCxnSpPr>
          <p:spPr>
            <a:xfrm flipV="1">
              <a:off x="2828614" y="3525578"/>
              <a:ext cx="1111500" cy="1102715"/>
            </a:xfrm>
            <a:prstGeom prst="bentConnector3">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18602" y="5483422"/>
              <a:ext cx="1478874" cy="307777"/>
            </a:xfrm>
            <a:prstGeom prst="rect">
              <a:avLst/>
            </a:prstGeom>
            <a:noFill/>
          </p:spPr>
          <p:txBody>
            <a:bodyPr wrap="square" rtlCol="0">
              <a:spAutoFit/>
            </a:bodyPr>
            <a:lstStyle/>
            <a:p>
              <a:pPr algn="ctr"/>
              <a:r>
                <a:rPr lang="en-US" sz="1400" dirty="0" smtClean="0"/>
                <a:t>Prior Knowledge</a:t>
              </a:r>
              <a:endParaRPr lang="en-US" sz="1400" dirty="0"/>
            </a:p>
          </p:txBody>
        </p:sp>
        <p:grpSp>
          <p:nvGrpSpPr>
            <p:cNvPr id="104" name="Group 103"/>
            <p:cNvGrpSpPr/>
            <p:nvPr/>
          </p:nvGrpSpPr>
          <p:grpSpPr>
            <a:xfrm>
              <a:off x="548679" y="3980593"/>
              <a:ext cx="2279935" cy="1295400"/>
              <a:chOff x="615665" y="4572000"/>
              <a:chExt cx="2279935" cy="1295400"/>
            </a:xfrm>
          </p:grpSpPr>
          <p:pic>
            <p:nvPicPr>
              <p:cNvPr id="105" name="Picture 7" descr="C:\Users\Daniel\Dropbox\SIGGRAPH-Asia-2012\head_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5665" y="4746626"/>
                <a:ext cx="882348" cy="1078287"/>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p:cNvGrpSpPr/>
              <p:nvPr/>
            </p:nvGrpSpPr>
            <p:grpSpPr>
              <a:xfrm>
                <a:off x="1498013" y="4572000"/>
                <a:ext cx="1397587" cy="1295400"/>
                <a:chOff x="1498013" y="4572000"/>
                <a:chExt cx="1397587" cy="1295400"/>
              </a:xfrm>
            </p:grpSpPr>
            <p:sp>
              <p:nvSpPr>
                <p:cNvPr id="107" name="Oval 106"/>
                <p:cNvSpPr/>
                <p:nvPr/>
              </p:nvSpPr>
              <p:spPr>
                <a:xfrm>
                  <a:off x="1498013" y="4880062"/>
                  <a:ext cx="51764" cy="51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1569632" y="4802720"/>
                  <a:ext cx="75402" cy="75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1659955" y="4727935"/>
                  <a:ext cx="108465" cy="1084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ounded Rectangle 109"/>
                <p:cNvSpPr/>
                <p:nvPr/>
              </p:nvSpPr>
              <p:spPr>
                <a:xfrm>
                  <a:off x="1790884" y="4572000"/>
                  <a:ext cx="1104716" cy="1295400"/>
                </a:xfrm>
                <a:prstGeom prst="roundRect">
                  <a:avLst>
                    <a:gd name="adj" fmla="val 65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1" name="Group 110"/>
                <p:cNvGrpSpPr/>
                <p:nvPr/>
              </p:nvGrpSpPr>
              <p:grpSpPr>
                <a:xfrm>
                  <a:off x="2073662" y="5620369"/>
                  <a:ext cx="52675" cy="204164"/>
                  <a:chOff x="1948443" y="5521296"/>
                  <a:chExt cx="52675" cy="204164"/>
                </a:xfrm>
              </p:grpSpPr>
              <p:sp>
                <p:nvSpPr>
                  <p:cNvPr id="120" name="Oval 119"/>
                  <p:cNvSpPr/>
                  <p:nvPr/>
                </p:nvSpPr>
                <p:spPr>
                  <a:xfrm>
                    <a:off x="1948443" y="55212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1948899" y="55974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1949354" y="56736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2" name="Picture 2" descr="C:\Users\Perceptual Computing\Dropbox\SIGGRAPH-Asia-2012\computerDeskReal_0.jpg"/>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71400" y="463299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C:\Users\Perceptual Computing\Dropbox\SIGGRAPH-Asia-2012\computerDeskReal_2.jp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71855" y="51278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 descr="C:\Users\Perceptual Computing\Dropbox\SIGGRAPH-Asia-2012\computerDeskReal_3.jpg"/>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62655" y="51278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Users\Perceptual Computing\Dropbox\SIGGRAPH-Asia-2012\computerDeskReal_4.jpg"/>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61744" y="4631390"/>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p:cNvGrpSpPr/>
                <p:nvPr/>
              </p:nvGrpSpPr>
              <p:grpSpPr>
                <a:xfrm>
                  <a:off x="2564462" y="5620369"/>
                  <a:ext cx="52675" cy="204164"/>
                  <a:chOff x="1948443" y="5521296"/>
                  <a:chExt cx="52675" cy="204164"/>
                </a:xfrm>
              </p:grpSpPr>
              <p:sp>
                <p:nvSpPr>
                  <p:cNvPr id="117" name="Oval 116"/>
                  <p:cNvSpPr/>
                  <p:nvPr/>
                </p:nvSpPr>
                <p:spPr>
                  <a:xfrm>
                    <a:off x="1948443" y="55212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1948899" y="55974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1949354" y="56736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Tree>
    <p:extLst>
      <p:ext uri="{BB962C8B-B14F-4D97-AF65-F5344CB8AC3E}">
        <p14:creationId xmlns:p14="http://schemas.microsoft.com/office/powerpoint/2010/main" val="271969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ight Arrow 39"/>
          <p:cNvSpPr/>
          <p:nvPr/>
        </p:nvSpPr>
        <p:spPr>
          <a:xfrm>
            <a:off x="5636055" y="3029947"/>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6885884" y="1800477"/>
            <a:ext cx="695606" cy="2725100"/>
            <a:chOff x="6019800" y="3195551"/>
            <a:chExt cx="457200" cy="1791123"/>
          </a:xfrm>
        </p:grpSpPr>
        <p:sp>
          <p:nvSpPr>
            <p:cNvPr id="56" name="Rounded Rectangle 55"/>
            <p:cNvSpPr/>
            <p:nvPr/>
          </p:nvSpPr>
          <p:spPr>
            <a:xfrm>
              <a:off x="6019800" y="3195551"/>
              <a:ext cx="457200" cy="1791123"/>
            </a:xfrm>
            <a:prstGeom prst="roundRect">
              <a:avLst/>
            </a:prstGeom>
            <a:solidFill>
              <a:schemeClr val="tx1">
                <a:lumMod val="50000"/>
              </a:schemeClr>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6086610" y="3265478"/>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6086925" y="3531153"/>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6085666" y="3796825"/>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6086297" y="4062498"/>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6085981" y="4328174"/>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p:cNvGrpSpPr/>
            <p:nvPr/>
          </p:nvGrpSpPr>
          <p:grpSpPr>
            <a:xfrm>
              <a:off x="6202019" y="4613484"/>
              <a:ext cx="72834" cy="282293"/>
              <a:chOff x="1948443" y="5521296"/>
              <a:chExt cx="52675" cy="204164"/>
            </a:xfrm>
            <a:solidFill>
              <a:schemeClr val="tx1"/>
            </a:solidFill>
          </p:grpSpPr>
          <p:sp>
            <p:nvSpPr>
              <p:cNvPr id="69" name="Oval 68"/>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833" y="3237074"/>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0"/>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1491" y="34939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1"/>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3758661"/>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2"/>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0929" y="402433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3"/>
            <p:cNvPicPr>
              <a:picLocks noChangeAspect="1" noChangeArrowheads="1"/>
            </p:cNvPicPr>
            <p:nvPr/>
          </p:nvPicPr>
          <p:blipFill>
            <a:blip r:embed="rId8"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6093737" y="4290009"/>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Prior Knowledge</a:t>
            </a:r>
            <a:endParaRPr lang="en-US" dirty="0"/>
          </a:p>
        </p:txBody>
      </p:sp>
      <p:pic>
        <p:nvPicPr>
          <p:cNvPr id="20" name="Picture 4"/>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086" b="81836" l="14844" r="85156"/>
                    </a14:imgEffect>
                  </a14:imgLayer>
                </a14:imgProps>
              </a:ext>
              <a:ext uri="{28A0092B-C50C-407E-A947-70E740481C1C}">
                <a14:useLocalDpi xmlns:a14="http://schemas.microsoft.com/office/drawing/2010/main" val="0"/>
              </a:ext>
            </a:extLst>
          </a:blip>
          <a:srcRect l="15668" t="13981" r="15150" b="18523"/>
          <a:stretch/>
        </p:blipFill>
        <p:spPr bwMode="auto">
          <a:xfrm>
            <a:off x="4222771" y="2628882"/>
            <a:ext cx="1158893" cy="113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ight Arrow 37"/>
          <p:cNvSpPr/>
          <p:nvPr/>
        </p:nvSpPr>
        <p:spPr>
          <a:xfrm>
            <a:off x="3186363" y="3033960"/>
            <a:ext cx="753751" cy="328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p:cNvGrpSpPr/>
          <p:nvPr/>
        </p:nvGrpSpPr>
        <p:grpSpPr>
          <a:xfrm>
            <a:off x="725437" y="2770322"/>
            <a:ext cx="2046131" cy="1032417"/>
            <a:chOff x="1009483" y="1630151"/>
            <a:chExt cx="1409407" cy="711145"/>
          </a:xfrm>
        </p:grpSpPr>
        <p:grpSp>
          <p:nvGrpSpPr>
            <p:cNvPr id="73" name="Group 72"/>
            <p:cNvGrpSpPr/>
            <p:nvPr/>
          </p:nvGrpSpPr>
          <p:grpSpPr>
            <a:xfrm>
              <a:off x="1009483" y="1630151"/>
              <a:ext cx="1409407" cy="609600"/>
              <a:chOff x="914400" y="1295400"/>
              <a:chExt cx="1409407" cy="609600"/>
            </a:xfrm>
          </p:grpSpPr>
          <p:pic>
            <p:nvPicPr>
              <p:cNvPr id="77" name="Picture 14" descr="C:\Users\Daniel\Dropbox\SIGGRAPH-Asia-2012\hand _on_mous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 y="1486959"/>
                <a:ext cx="512762" cy="341841"/>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p:cNvGrpSpPr/>
              <p:nvPr/>
            </p:nvGrpSpPr>
            <p:grpSpPr>
              <a:xfrm>
                <a:off x="1525470" y="1295400"/>
                <a:ext cx="798337" cy="609600"/>
                <a:chOff x="1525470" y="1295400"/>
                <a:chExt cx="798337" cy="609600"/>
              </a:xfrm>
            </p:grpSpPr>
            <p:sp>
              <p:nvSpPr>
                <p:cNvPr id="79" name="Rectangle 78"/>
                <p:cNvSpPr/>
                <p:nvPr/>
              </p:nvSpPr>
              <p:spPr>
                <a:xfrm>
                  <a:off x="1525470" y="1295400"/>
                  <a:ext cx="426720" cy="304800"/>
                </a:xfrm>
                <a:prstGeom prst="rect">
                  <a:avLst/>
                </a:prstGeom>
                <a:blipFill>
                  <a:blip r:embed="rId3"/>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1711278" y="1447800"/>
                  <a:ext cx="426720" cy="304800"/>
                </a:xfrm>
                <a:prstGeom prst="rect">
                  <a:avLst/>
                </a:prstGeom>
                <a:blipFill>
                  <a:blip r:embed="rId3"/>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1897087" y="1600200"/>
                  <a:ext cx="426720" cy="304800"/>
                </a:xfrm>
                <a:prstGeom prst="rect">
                  <a:avLst/>
                </a:prstGeom>
                <a:blipFill>
                  <a:blip r:embed="rId3"/>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74"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524000" y="1676400"/>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0"/>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731057" y="183832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1"/>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1911350" y="1989455"/>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87" name="Elbow Connector 86"/>
          <p:cNvCxnSpPr>
            <a:stCxn id="110" idx="3"/>
          </p:cNvCxnSpPr>
          <p:nvPr/>
        </p:nvCxnSpPr>
        <p:spPr>
          <a:xfrm flipV="1">
            <a:off x="2828614" y="3525578"/>
            <a:ext cx="1111500" cy="1102715"/>
          </a:xfrm>
          <a:prstGeom prst="bentConnector3">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48679" y="3980593"/>
            <a:ext cx="2279935" cy="1810606"/>
            <a:chOff x="548679" y="3980593"/>
            <a:chExt cx="2279935" cy="1810606"/>
          </a:xfrm>
        </p:grpSpPr>
        <p:sp>
          <p:nvSpPr>
            <p:cNvPr id="88" name="TextBox 87"/>
            <p:cNvSpPr txBox="1"/>
            <p:nvPr/>
          </p:nvSpPr>
          <p:spPr>
            <a:xfrm>
              <a:off x="1018602" y="5483422"/>
              <a:ext cx="1478874" cy="307777"/>
            </a:xfrm>
            <a:prstGeom prst="rect">
              <a:avLst/>
            </a:prstGeom>
            <a:noFill/>
          </p:spPr>
          <p:txBody>
            <a:bodyPr wrap="square" rtlCol="0">
              <a:spAutoFit/>
            </a:bodyPr>
            <a:lstStyle/>
            <a:p>
              <a:pPr algn="ctr"/>
              <a:r>
                <a:rPr lang="en-US" sz="1400" dirty="0" smtClean="0"/>
                <a:t>Prior Knowledge</a:t>
              </a:r>
              <a:endParaRPr lang="en-US" sz="1400" dirty="0"/>
            </a:p>
          </p:txBody>
        </p:sp>
        <p:grpSp>
          <p:nvGrpSpPr>
            <p:cNvPr id="104" name="Group 103"/>
            <p:cNvGrpSpPr/>
            <p:nvPr/>
          </p:nvGrpSpPr>
          <p:grpSpPr>
            <a:xfrm>
              <a:off x="548679" y="3980593"/>
              <a:ext cx="2279935" cy="1295400"/>
              <a:chOff x="615665" y="4572000"/>
              <a:chExt cx="2279935" cy="1295400"/>
            </a:xfrm>
          </p:grpSpPr>
          <p:pic>
            <p:nvPicPr>
              <p:cNvPr id="105" name="Picture 7" descr="C:\Users\Daniel\Dropbox\SIGGRAPH-Asia-2012\head_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5665" y="4746626"/>
                <a:ext cx="882348" cy="1078287"/>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p:cNvGrpSpPr/>
              <p:nvPr/>
            </p:nvGrpSpPr>
            <p:grpSpPr>
              <a:xfrm>
                <a:off x="1498013" y="4572000"/>
                <a:ext cx="1397587" cy="1295400"/>
                <a:chOff x="1498013" y="4572000"/>
                <a:chExt cx="1397587" cy="1295400"/>
              </a:xfrm>
            </p:grpSpPr>
            <p:sp>
              <p:nvSpPr>
                <p:cNvPr id="107" name="Oval 106"/>
                <p:cNvSpPr/>
                <p:nvPr/>
              </p:nvSpPr>
              <p:spPr>
                <a:xfrm>
                  <a:off x="1498013" y="4880062"/>
                  <a:ext cx="51764" cy="51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1569632" y="4802720"/>
                  <a:ext cx="75402" cy="75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1659955" y="4727935"/>
                  <a:ext cx="108465" cy="10846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ounded Rectangle 109"/>
                <p:cNvSpPr/>
                <p:nvPr/>
              </p:nvSpPr>
              <p:spPr>
                <a:xfrm>
                  <a:off x="1790884" y="4572000"/>
                  <a:ext cx="1104716" cy="1295400"/>
                </a:xfrm>
                <a:prstGeom prst="roundRect">
                  <a:avLst>
                    <a:gd name="adj" fmla="val 65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1" name="Group 110"/>
                <p:cNvGrpSpPr/>
                <p:nvPr/>
              </p:nvGrpSpPr>
              <p:grpSpPr>
                <a:xfrm>
                  <a:off x="2073662" y="5620369"/>
                  <a:ext cx="52675" cy="204164"/>
                  <a:chOff x="1948443" y="5521296"/>
                  <a:chExt cx="52675" cy="204164"/>
                </a:xfrm>
              </p:grpSpPr>
              <p:sp>
                <p:nvSpPr>
                  <p:cNvPr id="120" name="Oval 119"/>
                  <p:cNvSpPr/>
                  <p:nvPr/>
                </p:nvSpPr>
                <p:spPr>
                  <a:xfrm>
                    <a:off x="1948443" y="55212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p:cNvSpPr/>
                  <p:nvPr/>
                </p:nvSpPr>
                <p:spPr>
                  <a:xfrm>
                    <a:off x="1948899" y="55974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p:cNvSpPr/>
                  <p:nvPr/>
                </p:nvSpPr>
                <p:spPr>
                  <a:xfrm>
                    <a:off x="1949354" y="56736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2" name="Picture 2" descr="C:\Users\Perceptual Computing\Dropbox\SIGGRAPH-Asia-2012\computerDeskReal_0.jpg"/>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71400" y="4632995"/>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C:\Users\Perceptual Computing\Dropbox\SIGGRAPH-Asia-2012\computerDeskReal_2.jp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71855" y="51278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 descr="C:\Users\Perceptual Computing\Dropbox\SIGGRAPH-Asia-2012\computerDeskReal_3.jpg"/>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362655" y="512789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Users\Perceptual Computing\Dropbox\SIGGRAPH-Asia-2012\computerDeskReal_4.jpg"/>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61744" y="4631390"/>
                  <a:ext cx="4572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Group 115"/>
                <p:cNvGrpSpPr/>
                <p:nvPr/>
              </p:nvGrpSpPr>
              <p:grpSpPr>
                <a:xfrm>
                  <a:off x="2564462" y="5620369"/>
                  <a:ext cx="52675" cy="204164"/>
                  <a:chOff x="1948443" y="5521296"/>
                  <a:chExt cx="52675" cy="204164"/>
                </a:xfrm>
              </p:grpSpPr>
              <p:sp>
                <p:nvSpPr>
                  <p:cNvPr id="117" name="Oval 116"/>
                  <p:cNvSpPr/>
                  <p:nvPr/>
                </p:nvSpPr>
                <p:spPr>
                  <a:xfrm>
                    <a:off x="1948443" y="55212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1948899" y="55974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1949354" y="5673696"/>
                    <a:ext cx="51764" cy="517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grpSp>
        <p:nvGrpSpPr>
          <p:cNvPr id="4" name="Group 3"/>
          <p:cNvGrpSpPr/>
          <p:nvPr/>
        </p:nvGrpSpPr>
        <p:grpSpPr>
          <a:xfrm>
            <a:off x="736704" y="4109634"/>
            <a:ext cx="2091910" cy="1681565"/>
            <a:chOff x="736704" y="4109634"/>
            <a:chExt cx="2091910" cy="1681565"/>
          </a:xfrm>
        </p:grpSpPr>
        <p:grpSp>
          <p:nvGrpSpPr>
            <p:cNvPr id="146" name="Group 145"/>
            <p:cNvGrpSpPr/>
            <p:nvPr/>
          </p:nvGrpSpPr>
          <p:grpSpPr>
            <a:xfrm>
              <a:off x="736704" y="4109634"/>
              <a:ext cx="2091910" cy="1050006"/>
              <a:chOff x="681770" y="3384316"/>
              <a:chExt cx="2091910" cy="1050006"/>
            </a:xfrm>
          </p:grpSpPr>
          <p:pic>
            <p:nvPicPr>
              <p:cNvPr id="147" name="Picture 2" descr="http://icons.iconarchive.com/icons/fasticon/servers/128/black-server-icon.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1770" y="3434840"/>
                <a:ext cx="999480" cy="999482"/>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p:cNvGrpSpPr/>
              <p:nvPr/>
            </p:nvGrpSpPr>
            <p:grpSpPr>
              <a:xfrm>
                <a:off x="1645034" y="3384316"/>
                <a:ext cx="1128646" cy="1035284"/>
                <a:chOff x="1645034" y="3384316"/>
                <a:chExt cx="1128646" cy="1035284"/>
              </a:xfrm>
            </p:grpSpPr>
            <p:sp>
              <p:nvSpPr>
                <p:cNvPr id="149" name="Oval 148"/>
                <p:cNvSpPr/>
                <p:nvPr/>
              </p:nvSpPr>
              <p:spPr>
                <a:xfrm>
                  <a:off x="1645034" y="3658580"/>
                  <a:ext cx="51764" cy="51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p:cNvSpPr/>
                <p:nvPr/>
              </p:nvSpPr>
              <p:spPr>
                <a:xfrm>
                  <a:off x="1716653" y="3581238"/>
                  <a:ext cx="75402" cy="754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1806976" y="3506453"/>
                  <a:ext cx="108465" cy="108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ounded Rectangle 151"/>
                <p:cNvSpPr/>
                <p:nvPr/>
              </p:nvSpPr>
              <p:spPr>
                <a:xfrm>
                  <a:off x="1945995" y="3384316"/>
                  <a:ext cx="827685" cy="1035284"/>
                </a:xfrm>
                <a:prstGeom prst="roundRect">
                  <a:avLst>
                    <a:gd name="adj" fmla="val 8036"/>
                  </a:avLst>
                </a:prstGeom>
                <a:solidFill>
                  <a:schemeClr val="accent1"/>
                </a:solidFill>
                <a:ln>
                  <a:noFill/>
                </a:ln>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p:cNvSpPr/>
                <p:nvPr/>
              </p:nvSpPr>
              <p:spPr>
                <a:xfrm>
                  <a:off x="2009228" y="3454242"/>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p:cNvSpPr/>
                <p:nvPr/>
              </p:nvSpPr>
              <p:spPr>
                <a:xfrm>
                  <a:off x="2009543" y="3719917"/>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p:nvSpPr>
              <p:spPr>
                <a:xfrm>
                  <a:off x="2377037" y="3454244"/>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p:cNvSpPr/>
                <p:nvPr/>
              </p:nvSpPr>
              <p:spPr>
                <a:xfrm>
                  <a:off x="2377668" y="3719917"/>
                  <a:ext cx="331883" cy="23706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7" name="Group 156"/>
                <p:cNvGrpSpPr/>
                <p:nvPr/>
              </p:nvGrpSpPr>
              <p:grpSpPr>
                <a:xfrm>
                  <a:off x="2128215" y="4013745"/>
                  <a:ext cx="72834" cy="282293"/>
                  <a:chOff x="1948443" y="5521296"/>
                  <a:chExt cx="52675" cy="204164"/>
                </a:xfrm>
                <a:solidFill>
                  <a:schemeClr val="tx1"/>
                </a:solidFill>
              </p:grpSpPr>
              <p:sp>
                <p:nvSpPr>
                  <p:cNvPr id="166" name="Oval 165"/>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8" name="Picture 9"/>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3451" y="3425838"/>
                  <a:ext cx="297915" cy="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10"/>
                <p:cNvPicPr>
                  <a:picLocks noChangeAspect="1" noChangeArrowheads="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014109" y="3682718"/>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0" name="Picture 11"/>
                <p:cNvPicPr>
                  <a:picLocks noChangeAspect="1" noChangeArrowheads="1"/>
                </p:cNvPicPr>
                <p:nvPr/>
              </p:nvPicPr>
              <p:blipFill>
                <a:blip r:embed="rId6"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5108" y="3416080"/>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1" name="Picture 12"/>
                <p:cNvPicPr>
                  <a:picLocks noChangeAspect="1" noChangeArrowheads="1"/>
                </p:cNvPicPr>
                <p:nvPr/>
              </p:nvPicPr>
              <p:blipFill>
                <a:blip r:embed="rId7" cstate="print">
                  <a:duotone>
                    <a:prstClr val="black"/>
                    <a:srgbClr val="FF0000">
                      <a:tint val="45000"/>
                      <a:satMod val="400000"/>
                    </a:srgbClr>
                  </a:duotone>
                  <a:extLst>
                    <a:ext uri="{28A0092B-C50C-407E-A947-70E740481C1C}">
                      <a14:useLocalDpi xmlns:a14="http://schemas.microsoft.com/office/drawing/2010/main" val="0"/>
                    </a:ext>
                  </a:extLst>
                </a:blip>
                <a:srcRect/>
                <a:stretch>
                  <a:fillRect/>
                </a:stretch>
              </p:blipFill>
              <p:spPr bwMode="auto">
                <a:xfrm>
                  <a:off x="2382300" y="3681754"/>
                  <a:ext cx="295014" cy="35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2" name="Group 161"/>
                <p:cNvGrpSpPr/>
                <p:nvPr/>
              </p:nvGrpSpPr>
              <p:grpSpPr>
                <a:xfrm>
                  <a:off x="2493390" y="4022329"/>
                  <a:ext cx="72834" cy="282293"/>
                  <a:chOff x="1948443" y="5521296"/>
                  <a:chExt cx="52675" cy="204164"/>
                </a:xfrm>
                <a:solidFill>
                  <a:schemeClr val="tx1"/>
                </a:solidFill>
              </p:grpSpPr>
              <p:sp>
                <p:nvSpPr>
                  <p:cNvPr id="163" name="Oval 162"/>
                  <p:cNvSpPr/>
                  <p:nvPr/>
                </p:nvSpPr>
                <p:spPr>
                  <a:xfrm>
                    <a:off x="1948443" y="55212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p:cNvSpPr/>
                  <p:nvPr/>
                </p:nvSpPr>
                <p:spPr>
                  <a:xfrm>
                    <a:off x="1948899" y="55974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p:cNvSpPr/>
                  <p:nvPr/>
                </p:nvSpPr>
                <p:spPr>
                  <a:xfrm>
                    <a:off x="1949354" y="5673696"/>
                    <a:ext cx="51764" cy="51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82" name="TextBox 81"/>
            <p:cNvSpPr txBox="1"/>
            <p:nvPr/>
          </p:nvSpPr>
          <p:spPr>
            <a:xfrm>
              <a:off x="982945" y="5483422"/>
              <a:ext cx="1478874" cy="307777"/>
            </a:xfrm>
            <a:prstGeom prst="rect">
              <a:avLst/>
            </a:prstGeom>
            <a:noFill/>
          </p:spPr>
          <p:txBody>
            <a:bodyPr wrap="square" rtlCol="0">
              <a:spAutoFit/>
            </a:bodyPr>
            <a:lstStyle/>
            <a:p>
              <a:pPr algn="ctr"/>
              <a:r>
                <a:rPr lang="en-US" sz="1400" dirty="0" smtClean="0"/>
                <a:t>Scene Database</a:t>
              </a:r>
              <a:endParaRPr lang="en-US" sz="1400" dirty="0"/>
            </a:p>
          </p:txBody>
        </p:sp>
      </p:grpSp>
    </p:spTree>
    <p:extLst>
      <p:ext uri="{BB962C8B-B14F-4D97-AF65-F5344CB8AC3E}">
        <p14:creationId xmlns:p14="http://schemas.microsoft.com/office/powerpoint/2010/main" val="40885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utraFace Theme">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1970</TotalTime>
  <Words>5308</Words>
  <Application>Microsoft Office PowerPoint</Application>
  <PresentationFormat>On-screen Show (4:3)</PresentationFormat>
  <Paragraphs>669</Paragraphs>
  <Slides>59</Slides>
  <Notes>57</Notes>
  <HiddenSlides>2</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Example-based Synthesis of 3D Object Arrangements</vt:lpstr>
      <vt:lpstr>PowerPoint Presentation</vt:lpstr>
      <vt:lpstr>Example-based Synthesis</vt:lpstr>
      <vt:lpstr>Example-based Synthesis</vt:lpstr>
      <vt:lpstr>PowerPoint Presentation</vt:lpstr>
      <vt:lpstr>PowerPoint Presentation</vt:lpstr>
      <vt:lpstr>Types of Variety</vt:lpstr>
      <vt:lpstr>Prior Knowledge</vt:lpstr>
      <vt:lpstr>Prior Knowledge</vt:lpstr>
      <vt:lpstr>Database</vt:lpstr>
      <vt:lpstr>Database</vt:lpstr>
      <vt:lpstr>Object Variety</vt:lpstr>
      <vt:lpstr>Object Variety: Basic Categories</vt:lpstr>
      <vt:lpstr>Object Variety: Basic Categories</vt:lpstr>
      <vt:lpstr>Object Variety: Basic Categories</vt:lpstr>
      <vt:lpstr>Contextual Categories</vt:lpstr>
      <vt:lpstr>Contextual Categories</vt:lpstr>
      <vt:lpstr>Contextual Categories</vt:lpstr>
      <vt:lpstr>Contextual Categories</vt:lpstr>
      <vt:lpstr>Contextual Categorization Results</vt:lpstr>
      <vt:lpstr>Where are we now?</vt:lpstr>
      <vt:lpstr>Scene Variety</vt:lpstr>
      <vt:lpstr>Naïve Scene Variety</vt:lpstr>
      <vt:lpstr>Naïve Scene Variety</vt:lpstr>
      <vt:lpstr>Relevant Scene Retrieval</vt:lpstr>
      <vt:lpstr>What Do We Do With All This Data?</vt:lpstr>
      <vt:lpstr>Probabilistic Model</vt:lpstr>
      <vt:lpstr>Probabilistic Model</vt:lpstr>
      <vt:lpstr>Probabilistic Model</vt:lpstr>
      <vt:lpstr>Probabilistic Model</vt:lpstr>
      <vt:lpstr>Probabilistic Model</vt:lpstr>
      <vt:lpstr>Probabilistic Model</vt:lpstr>
      <vt:lpstr>Probabilistic Model</vt:lpstr>
      <vt:lpstr>Probabilistic Model</vt:lpstr>
      <vt:lpstr>Probabilistic Model</vt:lpstr>
      <vt:lpstr>Probabilistic Model</vt:lpstr>
      <vt:lpstr>Synthesis By Sampling</vt:lpstr>
      <vt:lpstr>Synthesis By Sampling</vt:lpstr>
      <vt:lpstr>Scene Variety by Model Mixing</vt:lpstr>
      <vt:lpstr>Model Mixing Results</vt:lpstr>
      <vt:lpstr>Model Mixing Results</vt:lpstr>
      <vt:lpstr>Model Mixing Results</vt:lpstr>
      <vt:lpstr>Model Mixing Results</vt:lpstr>
      <vt:lpstr>PowerPoint Presentation</vt:lpstr>
      <vt:lpstr>Model Mixing Results</vt:lpstr>
      <vt:lpstr>Model Mixing Results</vt:lpstr>
      <vt:lpstr>Where are we now?</vt:lpstr>
      <vt:lpstr>Evaluation</vt:lpstr>
      <vt:lpstr>Evaluation</vt:lpstr>
      <vt:lpstr>Evaluation</vt:lpstr>
      <vt:lpstr>PowerPoint Presentation</vt:lpstr>
      <vt:lpstr>PowerPoint Presentation</vt:lpstr>
      <vt:lpstr>PowerPoint Presentation</vt:lpstr>
      <vt:lpstr>Future Work</vt:lpstr>
      <vt:lpstr>Future Work</vt:lpstr>
      <vt:lpstr>Future Work</vt:lpstr>
      <vt:lpstr>Questions?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dc:creator>
  <cp:lastModifiedBy>Manolis Savva</cp:lastModifiedBy>
  <cp:revision>303</cp:revision>
  <dcterms:created xsi:type="dcterms:W3CDTF">2012-11-02T20:50:03Z</dcterms:created>
  <dcterms:modified xsi:type="dcterms:W3CDTF">2012-11-23T03:01:54Z</dcterms:modified>
</cp:coreProperties>
</file>